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4" r:id="rId2"/>
    <p:sldMasterId id="2147483726" r:id="rId3"/>
    <p:sldMasterId id="2147483899" r:id="rId4"/>
    <p:sldMasterId id="2147483911" r:id="rId5"/>
    <p:sldMasterId id="2147483935" r:id="rId6"/>
    <p:sldMasterId id="2147483946" r:id="rId7"/>
    <p:sldMasterId id="2147484006" r:id="rId8"/>
    <p:sldMasterId id="2147484024" r:id="rId9"/>
    <p:sldMasterId id="2147484036" r:id="rId10"/>
    <p:sldMasterId id="2147484048" r:id="rId11"/>
    <p:sldMasterId id="2147484060" r:id="rId12"/>
    <p:sldMasterId id="2147484072" r:id="rId13"/>
  </p:sldMasterIdLst>
  <p:notesMasterIdLst>
    <p:notesMasterId r:id="rId96"/>
  </p:notesMasterIdLst>
  <p:sldIdLst>
    <p:sldId id="298" r:id="rId14"/>
    <p:sldId id="500" r:id="rId15"/>
    <p:sldId id="269" r:id="rId16"/>
    <p:sldId id="581" r:id="rId17"/>
    <p:sldId id="580" r:id="rId18"/>
    <p:sldId id="583" r:id="rId19"/>
    <p:sldId id="582" r:id="rId20"/>
    <p:sldId id="593" r:id="rId21"/>
    <p:sldId id="660" r:id="rId22"/>
    <p:sldId id="594" r:id="rId23"/>
    <p:sldId id="595" r:id="rId24"/>
    <p:sldId id="596" r:id="rId25"/>
    <p:sldId id="597" r:id="rId26"/>
    <p:sldId id="531" r:id="rId27"/>
    <p:sldId id="586" r:id="rId28"/>
    <p:sldId id="587" r:id="rId29"/>
    <p:sldId id="588" r:id="rId30"/>
    <p:sldId id="589" r:id="rId31"/>
    <p:sldId id="590" r:id="rId32"/>
    <p:sldId id="591" r:id="rId33"/>
    <p:sldId id="546" r:id="rId34"/>
    <p:sldId id="609" r:id="rId35"/>
    <p:sldId id="658" r:id="rId36"/>
    <p:sldId id="610" r:id="rId37"/>
    <p:sldId id="611" r:id="rId38"/>
    <p:sldId id="612" r:id="rId39"/>
    <p:sldId id="613" r:id="rId40"/>
    <p:sldId id="614" r:id="rId41"/>
    <p:sldId id="615" r:id="rId42"/>
    <p:sldId id="616" r:id="rId43"/>
    <p:sldId id="617" r:id="rId44"/>
    <p:sldId id="618" r:id="rId45"/>
    <p:sldId id="619" r:id="rId46"/>
    <p:sldId id="620" r:id="rId47"/>
    <p:sldId id="621" r:id="rId48"/>
    <p:sldId id="622" r:id="rId49"/>
    <p:sldId id="623" r:id="rId50"/>
    <p:sldId id="661" r:id="rId51"/>
    <p:sldId id="662" r:id="rId52"/>
    <p:sldId id="663" r:id="rId53"/>
    <p:sldId id="664" r:id="rId54"/>
    <p:sldId id="665" r:id="rId55"/>
    <p:sldId id="666" r:id="rId56"/>
    <p:sldId id="667" r:id="rId57"/>
    <p:sldId id="668" r:id="rId58"/>
    <p:sldId id="669" r:id="rId59"/>
    <p:sldId id="670" r:id="rId60"/>
    <p:sldId id="671" r:id="rId61"/>
    <p:sldId id="672" r:id="rId62"/>
    <p:sldId id="673" r:id="rId63"/>
    <p:sldId id="674" r:id="rId64"/>
    <p:sldId id="675" r:id="rId65"/>
    <p:sldId id="676" r:id="rId66"/>
    <p:sldId id="603" r:id="rId67"/>
    <p:sldId id="624" r:id="rId68"/>
    <p:sldId id="625" r:id="rId69"/>
    <p:sldId id="626" r:id="rId70"/>
    <p:sldId id="627" r:id="rId71"/>
    <p:sldId id="628" r:id="rId72"/>
    <p:sldId id="629" r:id="rId73"/>
    <p:sldId id="630" r:id="rId74"/>
    <p:sldId id="631" r:id="rId75"/>
    <p:sldId id="632" r:id="rId76"/>
    <p:sldId id="633" r:id="rId77"/>
    <p:sldId id="634" r:id="rId78"/>
    <p:sldId id="635" r:id="rId79"/>
    <p:sldId id="636" r:id="rId80"/>
    <p:sldId id="637" r:id="rId81"/>
    <p:sldId id="604" r:id="rId82"/>
    <p:sldId id="638" r:id="rId83"/>
    <p:sldId id="639" r:id="rId84"/>
    <p:sldId id="640" r:id="rId85"/>
    <p:sldId id="641" r:id="rId86"/>
    <p:sldId id="642" r:id="rId87"/>
    <p:sldId id="643" r:id="rId88"/>
    <p:sldId id="644" r:id="rId89"/>
    <p:sldId id="645" r:id="rId90"/>
    <p:sldId id="357" r:id="rId91"/>
    <p:sldId id="488" r:id="rId92"/>
    <p:sldId id="529" r:id="rId93"/>
    <p:sldId id="659" r:id="rId94"/>
    <p:sldId id="272" r:id="rId95"/>
  </p:sldIdLst>
  <p:sldSz cx="9144000" cy="6858000" type="screen4x3"/>
  <p:notesSz cx="6858000" cy="9144000"/>
  <p:custDataLst>
    <p:tags r:id="rId9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BE7"/>
    <a:srgbClr val="5CBEEC"/>
    <a:srgbClr val="64A8EC"/>
    <a:srgbClr val="0085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52" autoAdjust="0"/>
  </p:normalViewPr>
  <p:slideViewPr>
    <p:cSldViewPr snapToGrid="0" snapToObjects="1">
      <p:cViewPr varScale="1">
        <p:scale>
          <a:sx n="84" d="100"/>
          <a:sy n="84" d="100"/>
        </p:scale>
        <p:origin x="-21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tags" Target="tags/tag1.xml"/><Relationship Id="rId99" Type="http://schemas.openxmlformats.org/officeDocument/2006/relationships/presProps" Target="presProp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00" Type="http://schemas.openxmlformats.org/officeDocument/2006/relationships/viewProps" Target="viewProps.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ktodd\Documents\Supplement\Value%20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Users\ktodd\Documents\Supplement\Practices%20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3.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4.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Sheet1!$B$1</c:f>
              <c:strCache>
                <c:ptCount val="1"/>
                <c:pt idx="0">
                  <c:v>Series 1</c:v>
                </c:pt>
              </c:strCache>
            </c:strRef>
          </c:tx>
          <c:invertIfNegative val="0"/>
          <c:dLbls>
            <c:txPr>
              <a:bodyPr/>
              <a:lstStyle/>
              <a:p>
                <a:pPr>
                  <a:defRPr sz="2800">
                    <a:solidFill>
                      <a:srgbClr val="FFFFFF"/>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30.0</c:v>
                </c:pt>
                <c:pt idx="1">
                  <c:v>27.0</c:v>
                </c:pt>
                <c:pt idx="2">
                  <c:v>27.0</c:v>
                </c:pt>
                <c:pt idx="3">
                  <c:v>30.0</c:v>
                </c:pt>
              </c:numCache>
            </c:numRef>
          </c:val>
        </c:ser>
        <c:ser>
          <c:idx val="1"/>
          <c:order val="1"/>
          <c:tx>
            <c:strRef>
              <c:f>Sheet1!$C$1</c:f>
              <c:strCache>
                <c:ptCount val="1"/>
                <c:pt idx="0">
                  <c:v>Series 2</c:v>
                </c:pt>
              </c:strCache>
            </c:strRef>
          </c:tx>
          <c:invertIfNegative val="0"/>
          <c:dLbls>
            <c:txPr>
              <a:bodyPr/>
              <a:lstStyle/>
              <a:p>
                <a:pPr>
                  <a:defRPr sz="2800">
                    <a:solidFill>
                      <a:srgbClr val="FFFFFF"/>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54.0</c:v>
                </c:pt>
                <c:pt idx="1">
                  <c:v>51.0</c:v>
                </c:pt>
                <c:pt idx="2">
                  <c:v>2.0</c:v>
                </c:pt>
                <c:pt idx="3">
                  <c:v>54.0</c:v>
                </c:pt>
              </c:numCache>
            </c:numRef>
          </c:val>
        </c:ser>
        <c:ser>
          <c:idx val="2"/>
          <c:order val="2"/>
          <c:tx>
            <c:strRef>
              <c:f>Sheet1!$D$1</c:f>
              <c:strCache>
                <c:ptCount val="1"/>
                <c:pt idx="0">
                  <c:v>Series 3</c:v>
                </c:pt>
              </c:strCache>
            </c:strRef>
          </c:tx>
          <c:invertIfNegative val="0"/>
          <c:dLbls>
            <c:txPr>
              <a:bodyPr/>
              <a:lstStyle/>
              <a:p>
                <a:pPr>
                  <a:defRPr sz="2800">
                    <a:solidFill>
                      <a:srgbClr val="FFFFFF"/>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15.0</c:v>
                </c:pt>
                <c:pt idx="1">
                  <c:v>22.0</c:v>
                </c:pt>
                <c:pt idx="2">
                  <c:v>31.0</c:v>
                </c:pt>
                <c:pt idx="3">
                  <c:v>15.0</c:v>
                </c:pt>
              </c:numCache>
            </c:numRef>
          </c:val>
        </c:ser>
        <c:dLbls>
          <c:showLegendKey val="0"/>
          <c:showVal val="1"/>
          <c:showCatName val="0"/>
          <c:showSerName val="0"/>
          <c:showPercent val="0"/>
          <c:showBubbleSize val="0"/>
        </c:dLbls>
        <c:gapWidth val="95"/>
        <c:overlap val="100"/>
        <c:axId val="-2008763736"/>
        <c:axId val="2090658216"/>
      </c:barChart>
      <c:catAx>
        <c:axId val="-2008763736"/>
        <c:scaling>
          <c:orientation val="minMax"/>
        </c:scaling>
        <c:delete val="0"/>
        <c:axPos val="l"/>
        <c:majorTickMark val="none"/>
        <c:minorTickMark val="none"/>
        <c:tickLblPos val="nextTo"/>
        <c:crossAx val="2090658216"/>
        <c:crosses val="autoZero"/>
        <c:auto val="1"/>
        <c:lblAlgn val="ctr"/>
        <c:lblOffset val="100"/>
        <c:noMultiLvlLbl val="0"/>
      </c:catAx>
      <c:valAx>
        <c:axId val="2090658216"/>
        <c:scaling>
          <c:orientation val="minMax"/>
        </c:scaling>
        <c:delete val="1"/>
        <c:axPos val="b"/>
        <c:numFmt formatCode="0%" sourceLinked="1"/>
        <c:majorTickMark val="out"/>
        <c:minorTickMark val="none"/>
        <c:tickLblPos val="nextTo"/>
        <c:crossAx val="-200876373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How much do you agree or disagree with the following statements? </a:t>
            </a:r>
          </a:p>
        </c:rich>
      </c:tx>
      <c:layout/>
      <c:overlay val="0"/>
      <c:spPr>
        <a:noFill/>
        <a:ln>
          <a:noFill/>
        </a:ln>
        <a:effectLst/>
      </c:spPr>
    </c:title>
    <c:autoTitleDeleted val="0"/>
    <c:plotArea>
      <c:layout/>
      <c:barChart>
        <c:barDir val="bar"/>
        <c:grouping val="percentStacked"/>
        <c:varyColors val="0"/>
        <c:ser>
          <c:idx val="0"/>
          <c:order val="0"/>
          <c:tx>
            <c:strRef>
              <c:f>Benefit2!$H$163</c:f>
              <c:strCache>
                <c:ptCount val="1"/>
                <c:pt idx="0">
                  <c:v>Mostly/completely agree</c:v>
                </c:pt>
              </c:strCache>
            </c:strRef>
          </c:tx>
          <c:spPr>
            <a:solidFill>
              <a:srgbClr val="B3A1C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Benefit2!$I$162:$J$162</c:f>
              <c:strCache>
                <c:ptCount val="2"/>
                <c:pt idx="0">
                  <c:v>My organization benefitted from its Explore Science--Zoom into Nano partnership (n=63)</c:v>
                </c:pt>
                <c:pt idx="1">
                  <c:v>I benefitted from my organization's Explore Science--Zoom into Nano partnership (n=62)</c:v>
                </c:pt>
              </c:strCache>
            </c:strRef>
          </c:cat>
          <c:val>
            <c:numRef>
              <c:f>Benefit2!$I$163:$J$163</c:f>
              <c:numCache>
                <c:formatCode>0%</c:formatCode>
                <c:ptCount val="2"/>
                <c:pt idx="0">
                  <c:v>0.936507936507936</c:v>
                </c:pt>
                <c:pt idx="1">
                  <c:v>0.951612903225807</c:v>
                </c:pt>
              </c:numCache>
            </c:numRef>
          </c:val>
          <c:extLst xmlns:c16r2="http://schemas.microsoft.com/office/drawing/2015/06/chart">
            <c:ext xmlns:c16="http://schemas.microsoft.com/office/drawing/2014/chart" uri="{C3380CC4-5D6E-409C-BE32-E72D297353CC}">
              <c16:uniqueId val="{00000000-EC43-40CE-869E-EF1605C84635}"/>
            </c:ext>
          </c:extLst>
        </c:ser>
        <c:ser>
          <c:idx val="1"/>
          <c:order val="1"/>
          <c:tx>
            <c:strRef>
              <c:f>Benefit2!$H$164</c:f>
              <c:strCache>
                <c:ptCount val="1"/>
                <c:pt idx="0">
                  <c:v>Slightly disagree/slightly agree</c:v>
                </c:pt>
              </c:strCache>
            </c:strRef>
          </c:tx>
          <c:spPr>
            <a:solidFill>
              <a:srgbClr val="77933C"/>
            </a:solidFill>
            <a:ln>
              <a:noFill/>
            </a:ln>
            <a:effectLst/>
          </c:spPr>
          <c:invertIfNegative val="0"/>
          <c:dLbls>
            <c:delete val="1"/>
          </c:dLbls>
          <c:cat>
            <c:strRef>
              <c:f>Benefit2!$I$162:$J$162</c:f>
              <c:strCache>
                <c:ptCount val="2"/>
                <c:pt idx="0">
                  <c:v>My organization benefitted from its Explore Science--Zoom into Nano partnership (n=63)</c:v>
                </c:pt>
                <c:pt idx="1">
                  <c:v>I benefitted from my organization's Explore Science--Zoom into Nano partnership (n=62)</c:v>
                </c:pt>
              </c:strCache>
            </c:strRef>
          </c:cat>
          <c:val>
            <c:numRef>
              <c:f>Benefit2!$I$164:$J$164</c:f>
              <c:numCache>
                <c:formatCode>0%</c:formatCode>
                <c:ptCount val="2"/>
                <c:pt idx="0">
                  <c:v>0.0634920634920635</c:v>
                </c:pt>
                <c:pt idx="1">
                  <c:v>0.0483870967741936</c:v>
                </c:pt>
              </c:numCache>
            </c:numRef>
          </c:val>
          <c:extLst xmlns:c16r2="http://schemas.microsoft.com/office/drawing/2015/06/chart">
            <c:ext xmlns:c16="http://schemas.microsoft.com/office/drawing/2014/chart" uri="{C3380CC4-5D6E-409C-BE32-E72D297353CC}">
              <c16:uniqueId val="{00000001-EC43-40CE-869E-EF1605C84635}"/>
            </c:ext>
          </c:extLst>
        </c:ser>
        <c:ser>
          <c:idx val="2"/>
          <c:order val="2"/>
          <c:tx>
            <c:strRef>
              <c:f>Benefit2!$H$165</c:f>
              <c:strCache>
                <c:ptCount val="1"/>
                <c:pt idx="0">
                  <c:v>Completely/mostly disagree</c:v>
                </c:pt>
              </c:strCache>
            </c:strRef>
          </c:tx>
          <c:spPr>
            <a:solidFill>
              <a:schemeClr val="accent3"/>
            </a:solidFill>
            <a:ln>
              <a:noFill/>
            </a:ln>
            <a:effectLst/>
          </c:spPr>
          <c:invertIfNegative val="0"/>
          <c:dLbls>
            <c:delete val="1"/>
          </c:dLbls>
          <c:cat>
            <c:strRef>
              <c:f>Benefit2!$I$162:$J$162</c:f>
              <c:strCache>
                <c:ptCount val="2"/>
                <c:pt idx="0">
                  <c:v>My organization benefitted from its Explore Science--Zoom into Nano partnership (n=63)</c:v>
                </c:pt>
                <c:pt idx="1">
                  <c:v>I benefitted from my organization's Explore Science--Zoom into Nano partnership (n=62)</c:v>
                </c:pt>
              </c:strCache>
            </c:strRef>
          </c:cat>
          <c:val>
            <c:numRef>
              <c:f>Benefit2!$I$165:$J$165</c:f>
              <c:numCache>
                <c:formatCode>0%</c:formatCode>
                <c:ptCount val="2"/>
                <c:pt idx="0">
                  <c:v>0.0</c:v>
                </c:pt>
                <c:pt idx="1">
                  <c:v>0.0</c:v>
                </c:pt>
              </c:numCache>
            </c:numRef>
          </c:val>
          <c:extLst xmlns:c16r2="http://schemas.microsoft.com/office/drawing/2015/06/chart">
            <c:ext xmlns:c16="http://schemas.microsoft.com/office/drawing/2014/chart" uri="{C3380CC4-5D6E-409C-BE32-E72D297353CC}">
              <c16:uniqueId val="{00000002-EC43-40CE-869E-EF1605C84635}"/>
            </c:ext>
          </c:extLst>
        </c:ser>
        <c:dLbls>
          <c:dLblPos val="ctr"/>
          <c:showLegendKey val="0"/>
          <c:showVal val="1"/>
          <c:showCatName val="0"/>
          <c:showSerName val="0"/>
          <c:showPercent val="0"/>
          <c:showBubbleSize val="0"/>
        </c:dLbls>
        <c:gapWidth val="50"/>
        <c:overlap val="100"/>
        <c:axId val="-2023121496"/>
        <c:axId val="-2009311256"/>
      </c:barChart>
      <c:catAx>
        <c:axId val="-2023121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09311256"/>
        <c:crosses val="autoZero"/>
        <c:auto val="1"/>
        <c:lblAlgn val="ctr"/>
        <c:lblOffset val="100"/>
        <c:noMultiLvlLbl val="0"/>
      </c:catAx>
      <c:valAx>
        <c:axId val="-2009311256"/>
        <c:scaling>
          <c:orientation val="minMax"/>
          <c:min val="0.0"/>
        </c:scaling>
        <c:delete val="1"/>
        <c:axPos val="b"/>
        <c:numFmt formatCode="0%" sourceLinked="1"/>
        <c:majorTickMark val="none"/>
        <c:minorTickMark val="none"/>
        <c:tickLblPos val="nextTo"/>
        <c:crossAx val="-2023121496"/>
        <c:crosses val="autoZero"/>
        <c:crossBetween val="between"/>
      </c:valAx>
      <c:spPr>
        <a:noFill/>
        <a:ln>
          <a:noFill/>
        </a:ln>
        <a:effectLst/>
      </c:spPr>
    </c:plotArea>
    <c:legend>
      <c:legendPos val="b"/>
      <c:layout>
        <c:manualLayout>
          <c:xMode val="edge"/>
          <c:yMode val="edge"/>
          <c:x val="0.11656153356875"/>
          <c:y val="0.853028434727344"/>
          <c:w val="0.758090277016209"/>
          <c:h val="0.1333718124240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After participating in </a:t>
            </a:r>
            <a:r>
              <a:rPr lang="en-US" sz="2800" i="1"/>
              <a:t>Explore Science--Zoom into Nano</a:t>
            </a:r>
            <a:r>
              <a:rPr lang="en-US" sz="2800"/>
              <a:t>, I feel confident in my ability to...</a:t>
            </a:r>
          </a:p>
        </c:rich>
      </c:tx>
      <c:layout/>
      <c:overlay val="0"/>
      <c:spPr>
        <a:noFill/>
        <a:ln>
          <a:noFill/>
        </a:ln>
        <a:effectLst/>
      </c:spPr>
    </c:title>
    <c:autoTitleDeleted val="0"/>
    <c:plotArea>
      <c:layout/>
      <c:barChart>
        <c:barDir val="bar"/>
        <c:grouping val="percentStacked"/>
        <c:varyColors val="0"/>
        <c:ser>
          <c:idx val="0"/>
          <c:order val="0"/>
          <c:tx>
            <c:strRef>
              <c:f>Post!$I$173</c:f>
              <c:strCache>
                <c:ptCount val="1"/>
                <c:pt idx="0">
                  <c:v>Mostly/completely agree</c:v>
                </c:pt>
              </c:strCache>
            </c:strRef>
          </c:tx>
          <c:spPr>
            <a:solidFill>
              <a:srgbClr val="B3A1C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Post!$J$172:$O$172</c:f>
              <c:strCache>
                <c:ptCount val="6"/>
                <c:pt idx="0">
                  <c:v>Engage Spanish-speaking audiences (n=26)</c:v>
                </c:pt>
                <c:pt idx="1">
                  <c:v>Engage the public in nano (n=57)</c:v>
                </c:pt>
                <c:pt idx="2">
                  <c:v>Engage underrepresented children or families (n=64)</c:v>
                </c:pt>
                <c:pt idx="3">
                  <c:v>Initiate a partnership between museums and community organizations (n=33)</c:v>
                </c:pt>
                <c:pt idx="4">
                  <c:v>Deepen an existing partnership between a museum and a community organization (n=46)</c:v>
                </c:pt>
                <c:pt idx="5">
                  <c:v>Engage girls (n=61)</c:v>
                </c:pt>
              </c:strCache>
            </c:strRef>
          </c:cat>
          <c:val>
            <c:numRef>
              <c:f>Post!$J$173:$O$173</c:f>
              <c:numCache>
                <c:formatCode>0%</c:formatCode>
                <c:ptCount val="6"/>
                <c:pt idx="0">
                  <c:v>0.615384615384615</c:v>
                </c:pt>
                <c:pt idx="1">
                  <c:v>0.894736842105263</c:v>
                </c:pt>
                <c:pt idx="2">
                  <c:v>0.90625</c:v>
                </c:pt>
                <c:pt idx="3">
                  <c:v>0.909090909090909</c:v>
                </c:pt>
                <c:pt idx="4">
                  <c:v>0.91304347826087</c:v>
                </c:pt>
                <c:pt idx="5">
                  <c:v>0.918032786885246</c:v>
                </c:pt>
              </c:numCache>
            </c:numRef>
          </c:val>
          <c:extLst xmlns:c16r2="http://schemas.microsoft.com/office/drawing/2015/06/chart">
            <c:ext xmlns:c16="http://schemas.microsoft.com/office/drawing/2014/chart" uri="{C3380CC4-5D6E-409C-BE32-E72D297353CC}">
              <c16:uniqueId val="{00000000-70E9-4ED2-B548-DB600686117D}"/>
            </c:ext>
          </c:extLst>
        </c:ser>
        <c:ser>
          <c:idx val="1"/>
          <c:order val="1"/>
          <c:tx>
            <c:strRef>
              <c:f>Post!$I$174</c:f>
              <c:strCache>
                <c:ptCount val="1"/>
                <c:pt idx="0">
                  <c:v>Slightly agree/disagree</c:v>
                </c:pt>
              </c:strCache>
            </c:strRef>
          </c:tx>
          <c:spPr>
            <a:solidFill>
              <a:srgbClr val="77933C"/>
            </a:solidFill>
            <a:ln>
              <a:noFill/>
            </a:ln>
            <a:effectLst/>
          </c:spPr>
          <c:invertIfNegative val="0"/>
          <c:cat>
            <c:strRef>
              <c:f>Post!$J$172:$O$172</c:f>
              <c:strCache>
                <c:ptCount val="6"/>
                <c:pt idx="0">
                  <c:v>Engage Spanish-speaking audiences (n=26)</c:v>
                </c:pt>
                <c:pt idx="1">
                  <c:v>Engage the public in nano (n=57)</c:v>
                </c:pt>
                <c:pt idx="2">
                  <c:v>Engage underrepresented children or families (n=64)</c:v>
                </c:pt>
                <c:pt idx="3">
                  <c:v>Initiate a partnership between museums and community organizations (n=33)</c:v>
                </c:pt>
                <c:pt idx="4">
                  <c:v>Deepen an existing partnership between a museum and a community organization (n=46)</c:v>
                </c:pt>
                <c:pt idx="5">
                  <c:v>Engage girls (n=61)</c:v>
                </c:pt>
              </c:strCache>
            </c:strRef>
          </c:cat>
          <c:val>
            <c:numRef>
              <c:f>Post!$J$174:$O$174</c:f>
              <c:numCache>
                <c:formatCode>0%</c:formatCode>
                <c:ptCount val="6"/>
                <c:pt idx="0">
                  <c:v>0.269230769230769</c:v>
                </c:pt>
                <c:pt idx="1">
                  <c:v>0.0701754385964912</c:v>
                </c:pt>
                <c:pt idx="2">
                  <c:v>0.0625</c:v>
                </c:pt>
                <c:pt idx="3">
                  <c:v>0.0606060606060606</c:v>
                </c:pt>
                <c:pt idx="4">
                  <c:v>0.0652173913043478</c:v>
                </c:pt>
                <c:pt idx="5">
                  <c:v>0.0491803278688525</c:v>
                </c:pt>
              </c:numCache>
            </c:numRef>
          </c:val>
          <c:extLst xmlns:c16r2="http://schemas.microsoft.com/office/drawing/2015/06/chart">
            <c:ext xmlns:c16="http://schemas.microsoft.com/office/drawing/2014/chart" uri="{C3380CC4-5D6E-409C-BE32-E72D297353CC}">
              <c16:uniqueId val="{00000001-70E9-4ED2-B548-DB600686117D}"/>
            </c:ext>
          </c:extLst>
        </c:ser>
        <c:ser>
          <c:idx val="2"/>
          <c:order val="2"/>
          <c:tx>
            <c:strRef>
              <c:f>Post!$I$175</c:f>
              <c:strCache>
                <c:ptCount val="1"/>
                <c:pt idx="0">
                  <c:v>Mostly/completely disagree</c:v>
                </c:pt>
              </c:strCache>
            </c:strRef>
          </c:tx>
          <c:spPr>
            <a:solidFill>
              <a:srgbClr val="42145F"/>
            </a:solidFill>
            <a:ln>
              <a:noFill/>
            </a:ln>
            <a:effectLst/>
          </c:spPr>
          <c:invertIfNegative val="0"/>
          <c:cat>
            <c:strRef>
              <c:f>Post!$J$172:$O$172</c:f>
              <c:strCache>
                <c:ptCount val="6"/>
                <c:pt idx="0">
                  <c:v>Engage Spanish-speaking audiences (n=26)</c:v>
                </c:pt>
                <c:pt idx="1">
                  <c:v>Engage the public in nano (n=57)</c:v>
                </c:pt>
                <c:pt idx="2">
                  <c:v>Engage underrepresented children or families (n=64)</c:v>
                </c:pt>
                <c:pt idx="3">
                  <c:v>Initiate a partnership between museums and community organizations (n=33)</c:v>
                </c:pt>
                <c:pt idx="4">
                  <c:v>Deepen an existing partnership between a museum and a community organization (n=46)</c:v>
                </c:pt>
                <c:pt idx="5">
                  <c:v>Engage girls (n=61)</c:v>
                </c:pt>
              </c:strCache>
            </c:strRef>
          </c:cat>
          <c:val>
            <c:numRef>
              <c:f>Post!$J$175:$O$175</c:f>
              <c:numCache>
                <c:formatCode>0%</c:formatCode>
                <c:ptCount val="6"/>
                <c:pt idx="0">
                  <c:v>0.115384615384615</c:v>
                </c:pt>
                <c:pt idx="1">
                  <c:v>0.0350877192982456</c:v>
                </c:pt>
                <c:pt idx="2">
                  <c:v>0.03125</c:v>
                </c:pt>
                <c:pt idx="3">
                  <c:v>0.0303030303030303</c:v>
                </c:pt>
                <c:pt idx="4">
                  <c:v>0.0217391304347826</c:v>
                </c:pt>
                <c:pt idx="5">
                  <c:v>0.0327868852459016</c:v>
                </c:pt>
              </c:numCache>
            </c:numRef>
          </c:val>
          <c:extLst xmlns:c16r2="http://schemas.microsoft.com/office/drawing/2015/06/chart">
            <c:ext xmlns:c16="http://schemas.microsoft.com/office/drawing/2014/chart" uri="{C3380CC4-5D6E-409C-BE32-E72D297353CC}">
              <c16:uniqueId val="{00000002-70E9-4ED2-B548-DB600686117D}"/>
            </c:ext>
          </c:extLst>
        </c:ser>
        <c:dLbls>
          <c:showLegendKey val="0"/>
          <c:showVal val="0"/>
          <c:showCatName val="0"/>
          <c:showSerName val="0"/>
          <c:showPercent val="0"/>
          <c:showBubbleSize val="0"/>
        </c:dLbls>
        <c:gapWidth val="50"/>
        <c:overlap val="100"/>
        <c:axId val="-2049918264"/>
        <c:axId val="-2049016840"/>
      </c:barChart>
      <c:catAx>
        <c:axId val="-2049918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49016840"/>
        <c:crosses val="autoZero"/>
        <c:auto val="1"/>
        <c:lblAlgn val="ctr"/>
        <c:lblOffset val="100"/>
        <c:noMultiLvlLbl val="0"/>
      </c:catAx>
      <c:valAx>
        <c:axId val="-2049016840"/>
        <c:scaling>
          <c:orientation val="minMax"/>
        </c:scaling>
        <c:delete val="1"/>
        <c:axPos val="b"/>
        <c:numFmt formatCode="0%" sourceLinked="1"/>
        <c:majorTickMark val="none"/>
        <c:minorTickMark val="none"/>
        <c:tickLblPos val="nextTo"/>
        <c:crossAx val="-2049918264"/>
        <c:crosses val="autoZero"/>
        <c:crossBetween val="between"/>
      </c:valAx>
      <c:spPr>
        <a:noFill/>
        <a:ln>
          <a:noFill/>
        </a:ln>
        <a:effectLst/>
      </c:spPr>
    </c:plotArea>
    <c:legend>
      <c:legendPos val="b"/>
      <c:layout>
        <c:manualLayout>
          <c:xMode val="edge"/>
          <c:yMode val="edge"/>
          <c:x val="0.0123071959755031"/>
          <c:y val="0.915814746669478"/>
          <c:w val="0.975385608048994"/>
          <c:h val="0.070474886097795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0" i="0" baseline="0" dirty="0" smtClean="0">
                <a:effectLst/>
              </a:rPr>
              <a:t>Which of the following demographic categories apply to the children, youth, and family members who participated in </a:t>
            </a:r>
            <a:r>
              <a:rPr lang="en-US" sz="2800" b="0" i="1" baseline="0" dirty="0" smtClean="0">
                <a:effectLst/>
              </a:rPr>
              <a:t>Explore Science--Zoom into Nano</a:t>
            </a:r>
            <a:r>
              <a:rPr lang="en-US" sz="2800" b="0" i="0" baseline="0" dirty="0" smtClean="0">
                <a:effectLst/>
              </a:rPr>
              <a:t> activities?  (n=21)</a:t>
            </a:r>
            <a:endParaRPr lang="en-US" sz="2800" dirty="0">
              <a:effectLst/>
            </a:endParaRPr>
          </a:p>
        </c:rich>
      </c:tx>
      <c:layout/>
      <c:overlay val="0"/>
      <c:spPr>
        <a:noFill/>
        <a:ln>
          <a:noFill/>
        </a:ln>
        <a:effectLst/>
      </c:spPr>
    </c:title>
    <c:autoTitleDeleted val="0"/>
    <c:plotArea>
      <c:layout>
        <c:manualLayout>
          <c:layoutTarget val="inner"/>
          <c:xMode val="edge"/>
          <c:yMode val="edge"/>
          <c:x val="0.0152777777777778"/>
          <c:y val="0.283137577508422"/>
          <c:w val="0.969444444444445"/>
          <c:h val="0.470140726491239"/>
        </c:manualLayout>
      </c:layout>
      <c:barChart>
        <c:barDir val="col"/>
        <c:grouping val="clustered"/>
        <c:varyColors val="0"/>
        <c:ser>
          <c:idx val="0"/>
          <c:order val="0"/>
          <c:tx>
            <c:strRef>
              <c:f>Sheet1!$B$1</c:f>
              <c:strCache>
                <c:ptCount val="1"/>
                <c:pt idx="0">
                  <c:v>Percentage of audiences reached by community partner respondents to the post survey</c:v>
                </c:pt>
              </c:strCache>
            </c:strRef>
          </c:tx>
          <c:spPr>
            <a:solidFill>
              <a:srgbClr val="77933C"/>
            </a:solidFill>
            <a:ln>
              <a:noFill/>
            </a:ln>
            <a:effectLst/>
          </c:spPr>
          <c:invertIfNegative val="0"/>
          <c:dLbls>
            <c:dLbl>
              <c:idx val="9"/>
              <c:layout>
                <c:manualLayout>
                  <c:x val="0.00555555555555566"/>
                  <c:y val="0.0724233656839408"/>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837-4AC5-8F14-7B709355D48D}"/>
                </c:ext>
                <c:ext xmlns:c15="http://schemas.microsoft.com/office/drawing/2012/chart" uri="{CE6537A1-D6FC-4f65-9D91-7224C49458BB}">
                  <c15:layout>
                    <c:manualLayout>
                      <c:w val="6.5951334208223966E-2"/>
                      <c:h val="8.44070683025087E-2"/>
                    </c:manualLayout>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Low-income</c:v>
                </c:pt>
                <c:pt idx="1">
                  <c:v>Female</c:v>
                </c:pt>
                <c:pt idx="2">
                  <c:v>Racial minority</c:v>
                </c:pt>
                <c:pt idx="3">
                  <c:v>Hispanic or Latino/a</c:v>
                </c:pt>
                <c:pt idx="4">
                  <c:v>Rural</c:v>
                </c:pt>
                <c:pt idx="5">
                  <c:v>Speak a language other than English at home</c:v>
                </c:pt>
                <c:pt idx="6">
                  <c:v>Urban</c:v>
                </c:pt>
                <c:pt idx="7">
                  <c:v>At-risk youth</c:v>
                </c:pt>
                <c:pt idx="8">
                  <c:v>Persons with disabilities</c:v>
                </c:pt>
                <c:pt idx="9">
                  <c:v>Other</c:v>
                </c:pt>
              </c:strCache>
            </c:strRef>
          </c:cat>
          <c:val>
            <c:numRef>
              <c:f>Sheet1!$B$2:$B$11</c:f>
              <c:numCache>
                <c:formatCode>0%</c:formatCode>
                <c:ptCount val="10"/>
                <c:pt idx="0">
                  <c:v>0.9</c:v>
                </c:pt>
                <c:pt idx="1">
                  <c:v>0.76</c:v>
                </c:pt>
                <c:pt idx="2">
                  <c:v>0.71</c:v>
                </c:pt>
                <c:pt idx="3">
                  <c:v>0.57</c:v>
                </c:pt>
                <c:pt idx="4">
                  <c:v>0.52</c:v>
                </c:pt>
                <c:pt idx="5">
                  <c:v>0.48</c:v>
                </c:pt>
                <c:pt idx="6">
                  <c:v>0.48</c:v>
                </c:pt>
                <c:pt idx="7">
                  <c:v>0.48</c:v>
                </c:pt>
                <c:pt idx="8">
                  <c:v>0.19</c:v>
                </c:pt>
                <c:pt idx="9">
                  <c:v>0.14</c:v>
                </c:pt>
              </c:numCache>
            </c:numRef>
          </c:val>
          <c:extLst xmlns:c16r2="http://schemas.microsoft.com/office/drawing/2015/06/chart">
            <c:ext xmlns:c16="http://schemas.microsoft.com/office/drawing/2014/chart" uri="{C3380CC4-5D6E-409C-BE32-E72D297353CC}">
              <c16:uniqueId val="{00000000-6837-4AC5-8F14-7B709355D48D}"/>
            </c:ext>
          </c:extLst>
        </c:ser>
        <c:dLbls>
          <c:dLblPos val="ctr"/>
          <c:showLegendKey val="0"/>
          <c:showVal val="1"/>
          <c:showCatName val="0"/>
          <c:showSerName val="0"/>
          <c:showPercent val="0"/>
          <c:showBubbleSize val="0"/>
        </c:dLbls>
        <c:gapWidth val="50"/>
        <c:overlap val="-27"/>
        <c:axId val="2116641240"/>
        <c:axId val="-2078424584"/>
      </c:barChart>
      <c:catAx>
        <c:axId val="2116641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8424584"/>
        <c:crosses val="autoZero"/>
        <c:auto val="1"/>
        <c:lblAlgn val="ctr"/>
        <c:lblOffset val="100"/>
        <c:noMultiLvlLbl val="0"/>
      </c:catAx>
      <c:valAx>
        <c:axId val="-2078424584"/>
        <c:scaling>
          <c:orientation val="minMax"/>
        </c:scaling>
        <c:delete val="1"/>
        <c:axPos val="l"/>
        <c:numFmt formatCode="0%" sourceLinked="1"/>
        <c:majorTickMark val="none"/>
        <c:minorTickMark val="none"/>
        <c:tickLblPos val="nextTo"/>
        <c:crossAx val="2116641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smtClean="0"/>
              <a:t>                                                               </a:t>
            </a:r>
            <a:endParaRPr lang="en-US" sz="2000" dirty="0"/>
          </a:p>
        </c:rich>
      </c:tx>
      <c:layout/>
      <c:overlay val="0"/>
      <c:spPr>
        <a:noFill/>
        <a:ln>
          <a:noFill/>
        </a:ln>
        <a:effectLst/>
      </c:spPr>
    </c:title>
    <c:autoTitleDeleted val="0"/>
    <c:plotArea>
      <c:layout>
        <c:manualLayout>
          <c:layoutTarget val="inner"/>
          <c:xMode val="edge"/>
          <c:yMode val="edge"/>
          <c:x val="0.118055555555556"/>
          <c:y val="0.263115778916599"/>
          <c:w val="0.775793650793651"/>
          <c:h val="0.465614722640576"/>
        </c:manualLayout>
      </c:layout>
      <c:doughnutChart>
        <c:varyColors val="1"/>
        <c:ser>
          <c:idx val="0"/>
          <c:order val="0"/>
          <c:tx>
            <c:strRef>
              <c:f>Sheet1!$B$1</c:f>
              <c:strCache>
                <c:ptCount val="1"/>
                <c:pt idx="0">
                  <c:v>Column1</c:v>
                </c:pt>
              </c:strCache>
            </c:strRef>
          </c:tx>
          <c:spPr>
            <a:ln>
              <a:solidFill>
                <a:schemeClr val="tx1"/>
              </a:solidFill>
            </a:ln>
          </c:spPr>
          <c:dPt>
            <c:idx val="0"/>
            <c:bubble3D val="0"/>
            <c:spPr>
              <a:solidFill>
                <a:srgbClr val="42145F"/>
              </a:solidFill>
              <a:ln w="19050">
                <a:solidFill>
                  <a:schemeClr val="tx1"/>
                </a:solidFill>
              </a:ln>
              <a:effectLst/>
            </c:spPr>
            <c:extLst xmlns:c16r2="http://schemas.microsoft.com/office/drawing/2015/06/chart">
              <c:ext xmlns:c16="http://schemas.microsoft.com/office/drawing/2014/chart" uri="{C3380CC4-5D6E-409C-BE32-E72D297353CC}">
                <c16:uniqueId val="{00000001-E824-429D-B471-A8387B287BF9}"/>
              </c:ext>
            </c:extLst>
          </c:dPt>
          <c:dPt>
            <c:idx val="1"/>
            <c:bubble3D val="0"/>
            <c:spPr>
              <a:solidFill>
                <a:srgbClr val="77933C"/>
              </a:solidFill>
              <a:ln w="19050">
                <a:solidFill>
                  <a:schemeClr val="tx1"/>
                </a:solidFill>
              </a:ln>
              <a:effectLst/>
            </c:spPr>
            <c:extLst xmlns:c16r2="http://schemas.microsoft.com/office/drawing/2015/06/chart">
              <c:ext xmlns:c16="http://schemas.microsoft.com/office/drawing/2014/chart" uri="{C3380CC4-5D6E-409C-BE32-E72D297353CC}">
                <c16:uniqueId val="{00000003-E824-429D-B471-A8387B287BF9}"/>
              </c:ext>
            </c:extLst>
          </c:dPt>
          <c:dPt>
            <c:idx val="2"/>
            <c:bubble3D val="0"/>
            <c:spPr>
              <a:solidFill>
                <a:srgbClr val="B3A1C7"/>
              </a:solidFill>
              <a:ln w="19050">
                <a:solidFill>
                  <a:schemeClr val="tx1"/>
                </a:solidFill>
              </a:ln>
              <a:effectLst/>
            </c:spPr>
            <c:extLst xmlns:c16r2="http://schemas.microsoft.com/office/drawing/2015/06/chart">
              <c:ext xmlns:c16="http://schemas.microsoft.com/office/drawing/2014/chart" uri="{C3380CC4-5D6E-409C-BE32-E72D297353CC}">
                <c16:uniqueId val="{00000005-E824-429D-B471-A8387B287BF9}"/>
              </c:ext>
            </c:extLst>
          </c:dPt>
          <c:dPt>
            <c:idx val="3"/>
            <c:bubble3D val="0"/>
            <c:spPr>
              <a:solidFill>
                <a:srgbClr val="E2F1CF"/>
              </a:solidFill>
              <a:ln w="19050">
                <a:solidFill>
                  <a:schemeClr val="tx1"/>
                </a:solidFill>
              </a:ln>
              <a:effectLst/>
            </c:spPr>
            <c:extLst xmlns:c16r2="http://schemas.microsoft.com/office/drawing/2015/06/chart">
              <c:ext xmlns:c16="http://schemas.microsoft.com/office/drawing/2014/chart" uri="{C3380CC4-5D6E-409C-BE32-E72D297353CC}">
                <c16:uniqueId val="{00000007-E824-429D-B471-A8387B287BF9}"/>
              </c:ext>
            </c:extLst>
          </c:dPt>
          <c:dLbls>
            <c:dLbl>
              <c:idx val="0"/>
              <c:layout>
                <c:manualLayout>
                  <c:x val="0.0147828396450444"/>
                  <c:y val="0.0023816609853737"/>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824-429D-B471-A8387B287BF9}"/>
                </c:ext>
                <c:ext xmlns:c15="http://schemas.microsoft.com/office/drawing/2012/chart" uri="{CE6537A1-D6FC-4f65-9D91-7224C49458BB}">
                  <c15:layout/>
                </c:ext>
              </c:extLst>
            </c:dLbl>
            <c:dLbl>
              <c:idx val="1"/>
              <c:layout>
                <c:manualLayout>
                  <c:x val="-0.00455130608673916"/>
                  <c:y val="-0.0357249147806068"/>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824-429D-B471-A8387B287BF9}"/>
                </c:ext>
                <c:ext xmlns:c15="http://schemas.microsoft.com/office/drawing/2012/chart" uri="{CE6537A1-D6FC-4f65-9D91-7224C49458BB}">
                  <c15:layout/>
                </c:ext>
              </c:extLst>
            </c:dLbl>
            <c:dLbl>
              <c:idx val="2"/>
              <c:layout>
                <c:manualLayout>
                  <c:x val="-0.00793635170603675"/>
                  <c:y val="-0.0214349488683641"/>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824-429D-B471-A8387B287BF9}"/>
                </c:ext>
                <c:ext xmlns:c15="http://schemas.microsoft.com/office/drawing/2012/chart" uri="{CE6537A1-D6FC-4f65-9D91-7224C49458BB}">
                  <c15:layout>
                    <c:manualLayout>
                      <c:w val="0.14809523809523809"/>
                      <c:h val="0.1031141061279387"/>
                    </c:manualLayout>
                  </c15:layout>
                </c:ext>
              </c:extLst>
            </c:dLbl>
            <c:dLbl>
              <c:idx val="3"/>
              <c:delete val="1"/>
              <c:extLst xmlns:c16r2="http://schemas.microsoft.com/office/drawing/2015/06/chart">
                <c:ext xmlns:c16="http://schemas.microsoft.com/office/drawing/2014/chart" uri="{C3380CC4-5D6E-409C-BE32-E72D297353CC}">
                  <c16:uniqueId val="{00000007-E824-429D-B471-A8387B287BF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Very engaging</c:v>
                </c:pt>
                <c:pt idx="1">
                  <c:v>Engaging</c:v>
                </c:pt>
                <c:pt idx="2">
                  <c:v>A little engaging</c:v>
                </c:pt>
                <c:pt idx="3">
                  <c:v>Not at all engaging</c:v>
                </c:pt>
              </c:strCache>
            </c:strRef>
          </c:cat>
          <c:val>
            <c:numRef>
              <c:f>Sheet1!$B$2:$B$5</c:f>
              <c:numCache>
                <c:formatCode>0%</c:formatCode>
                <c:ptCount val="4"/>
                <c:pt idx="0">
                  <c:v>0.49</c:v>
                </c:pt>
                <c:pt idx="1">
                  <c:v>0.42</c:v>
                </c:pt>
                <c:pt idx="2">
                  <c:v>0.08</c:v>
                </c:pt>
                <c:pt idx="3">
                  <c:v>0.0</c:v>
                </c:pt>
              </c:numCache>
            </c:numRef>
          </c:val>
          <c:extLst xmlns:c16r2="http://schemas.microsoft.com/office/drawing/2015/06/chart">
            <c:ext xmlns:c16="http://schemas.microsoft.com/office/drawing/2014/chart" uri="{C3380CC4-5D6E-409C-BE32-E72D297353CC}">
              <c16:uniqueId val="{00000008-E824-429D-B471-A8387B287BF9}"/>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b"/>
      <c:layout>
        <c:manualLayout>
          <c:xMode val="edge"/>
          <c:yMode val="edge"/>
          <c:x val="0.148259280089989"/>
          <c:y val="0.764207471159128"/>
          <c:w val="0.691576677915261"/>
          <c:h val="0.2354561435634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prstClr val="black">
                    <a:lumMod val="65000"/>
                    <a:lumOff val="35000"/>
                  </a:prstClr>
                </a:solidFill>
                <a:latin typeface="+mn-lt"/>
                <a:ea typeface="+mn-ea"/>
                <a:cs typeface="+mn-cs"/>
              </a:defRPr>
            </a:pPr>
            <a:r>
              <a:rPr lang="en-US" sz="2000" b="0" i="0" baseline="0" dirty="0" smtClean="0">
                <a:effectLst/>
              </a:rPr>
              <a:t>Overall, how RELEVANT do you think today’s activities were for participants? (n=118)</a:t>
            </a:r>
            <a:endParaRPr lang="en-US" sz="2400" dirty="0" smtClean="0">
              <a:effectLst/>
            </a:endParaRPr>
          </a:p>
        </c:rich>
      </c:tx>
      <c:layout/>
      <c:overlay val="0"/>
      <c:spPr>
        <a:noFill/>
        <a:ln>
          <a:noFill/>
        </a:ln>
        <a:effectLst/>
      </c:spPr>
    </c:title>
    <c:autoTitleDeleted val="0"/>
    <c:plotArea>
      <c:layout>
        <c:manualLayout>
          <c:layoutTarget val="inner"/>
          <c:xMode val="edge"/>
          <c:yMode val="edge"/>
          <c:x val="0.108225534308212"/>
          <c:y val="0.265843437108116"/>
          <c:w val="0.775612735908011"/>
          <c:h val="0.465506141403526"/>
        </c:manualLayout>
      </c:layout>
      <c:doughnutChart>
        <c:varyColors val="1"/>
        <c:ser>
          <c:idx val="0"/>
          <c:order val="0"/>
          <c:tx>
            <c:strRef>
              <c:f>Sheet1!$B$1</c:f>
              <c:strCache>
                <c:ptCount val="1"/>
                <c:pt idx="0">
                  <c:v>Column1</c:v>
                </c:pt>
              </c:strCache>
            </c:strRef>
          </c:tx>
          <c:spPr>
            <a:ln>
              <a:solidFill>
                <a:schemeClr val="tx1"/>
              </a:solidFill>
            </a:ln>
          </c:spPr>
          <c:dPt>
            <c:idx val="0"/>
            <c:bubble3D val="0"/>
            <c:spPr>
              <a:solidFill>
                <a:srgbClr val="42145F"/>
              </a:solidFill>
              <a:ln w="19050">
                <a:solidFill>
                  <a:schemeClr val="tx1"/>
                </a:solidFill>
              </a:ln>
              <a:effectLst/>
            </c:spPr>
            <c:extLst xmlns:c16r2="http://schemas.microsoft.com/office/drawing/2015/06/chart">
              <c:ext xmlns:c16="http://schemas.microsoft.com/office/drawing/2014/chart" uri="{C3380CC4-5D6E-409C-BE32-E72D297353CC}">
                <c16:uniqueId val="{00000001-E566-4633-88E0-6B4C700708C7}"/>
              </c:ext>
            </c:extLst>
          </c:dPt>
          <c:dPt>
            <c:idx val="1"/>
            <c:bubble3D val="0"/>
            <c:spPr>
              <a:solidFill>
                <a:srgbClr val="77933C"/>
              </a:solidFill>
              <a:ln w="19050">
                <a:solidFill>
                  <a:schemeClr val="tx1"/>
                </a:solidFill>
              </a:ln>
              <a:effectLst/>
            </c:spPr>
            <c:extLst xmlns:c16r2="http://schemas.microsoft.com/office/drawing/2015/06/chart">
              <c:ext xmlns:c16="http://schemas.microsoft.com/office/drawing/2014/chart" uri="{C3380CC4-5D6E-409C-BE32-E72D297353CC}">
                <c16:uniqueId val="{00000003-E566-4633-88E0-6B4C700708C7}"/>
              </c:ext>
            </c:extLst>
          </c:dPt>
          <c:dPt>
            <c:idx val="2"/>
            <c:bubble3D val="0"/>
            <c:spPr>
              <a:solidFill>
                <a:srgbClr val="B3A1C7"/>
              </a:solidFill>
              <a:ln w="19050">
                <a:solidFill>
                  <a:schemeClr val="tx1"/>
                </a:solidFill>
              </a:ln>
              <a:effectLst/>
            </c:spPr>
            <c:extLst xmlns:c16r2="http://schemas.microsoft.com/office/drawing/2015/06/chart">
              <c:ext xmlns:c16="http://schemas.microsoft.com/office/drawing/2014/chart" uri="{C3380CC4-5D6E-409C-BE32-E72D297353CC}">
                <c16:uniqueId val="{00000005-E566-4633-88E0-6B4C700708C7}"/>
              </c:ext>
            </c:extLst>
          </c:dPt>
          <c:dPt>
            <c:idx val="3"/>
            <c:bubble3D val="0"/>
            <c:spPr>
              <a:solidFill>
                <a:srgbClr val="E2F1CF"/>
              </a:solidFill>
              <a:ln w="19050">
                <a:solidFill>
                  <a:schemeClr val="tx1"/>
                </a:solidFill>
              </a:ln>
              <a:effectLst/>
            </c:spPr>
            <c:extLst xmlns:c16r2="http://schemas.microsoft.com/office/drawing/2015/06/chart">
              <c:ext xmlns:c16="http://schemas.microsoft.com/office/drawing/2014/chart" uri="{C3380CC4-5D6E-409C-BE32-E72D297353CC}">
                <c16:uniqueId val="{00000007-E566-4633-88E0-6B4C700708C7}"/>
              </c:ext>
            </c:extLst>
          </c:dPt>
          <c:dLbls>
            <c:dLbl>
              <c:idx val="0"/>
              <c:layout>
                <c:manualLayout>
                  <c:x val="0.0115498062742157"/>
                  <c:y val="-0.00476332197074753"/>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566-4633-88E0-6B4C700708C7}"/>
                </c:ext>
                <c:ext xmlns:c15="http://schemas.microsoft.com/office/drawing/2012/chart" uri="{CE6537A1-D6FC-4f65-9D91-7224C49458BB}">
                  <c15:layout/>
                </c:ext>
              </c:extLst>
            </c:dLbl>
            <c:dLbl>
              <c:idx val="1"/>
              <c:layout>
                <c:manualLayout>
                  <c:x val="0.00396825396825397"/>
                  <c:y val="-0.01190830492686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566-4633-88E0-6B4C700708C7}"/>
                </c:ext>
                <c:ext xmlns:c15="http://schemas.microsoft.com/office/drawing/2012/chart" uri="{CE6537A1-D6FC-4f65-9D91-7224C49458BB}">
                  <c15:layout/>
                </c:ext>
              </c:extLst>
            </c:dLbl>
            <c:dLbl>
              <c:idx val="2"/>
              <c:layout>
                <c:manualLayout>
                  <c:x val="0.0137685914260717"/>
                  <c:y val="-0.014289965912242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566-4633-88E0-6B4C700708C7}"/>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07-E566-4633-88E0-6B4C700708C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Very relevant</c:v>
                </c:pt>
                <c:pt idx="1">
                  <c:v>Relevant</c:v>
                </c:pt>
                <c:pt idx="2">
                  <c:v>A little relevant</c:v>
                </c:pt>
                <c:pt idx="3">
                  <c:v>Not at all relevant</c:v>
                </c:pt>
              </c:strCache>
            </c:strRef>
          </c:cat>
          <c:val>
            <c:numRef>
              <c:f>Sheet1!$B$2:$B$5</c:f>
              <c:numCache>
                <c:formatCode>0%</c:formatCode>
                <c:ptCount val="4"/>
                <c:pt idx="0">
                  <c:v>0.21</c:v>
                </c:pt>
                <c:pt idx="1">
                  <c:v>0.47</c:v>
                </c:pt>
                <c:pt idx="2">
                  <c:v>0.31</c:v>
                </c:pt>
                <c:pt idx="3">
                  <c:v>0.01</c:v>
                </c:pt>
              </c:numCache>
            </c:numRef>
          </c:val>
          <c:extLst xmlns:c16r2="http://schemas.microsoft.com/office/drawing/2015/06/chart">
            <c:ext xmlns:c16="http://schemas.microsoft.com/office/drawing/2014/chart" uri="{C3380CC4-5D6E-409C-BE32-E72D297353CC}">
              <c16:uniqueId val="{00000008-E566-4633-88E0-6B4C700708C7}"/>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b"/>
      <c:layout>
        <c:manualLayout>
          <c:xMode val="edge"/>
          <c:yMode val="edge"/>
          <c:x val="0.173794838145232"/>
          <c:y val="0.761825856070317"/>
          <c:w val="0.62860048743907"/>
          <c:h val="0.23817414392968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baseline="0" dirty="0" smtClean="0">
                <a:effectLst/>
              </a:rPr>
              <a:t>Overall, how much do you think participants LEARNED from today’s activities? (n=117)</a:t>
            </a:r>
            <a:endParaRPr lang="en-US" sz="2000" dirty="0">
              <a:effectLst/>
            </a:endParaRPr>
          </a:p>
        </c:rich>
      </c:tx>
      <c:layout/>
      <c:overlay val="0"/>
      <c:spPr>
        <a:noFill/>
        <a:ln>
          <a:noFill/>
        </a:ln>
        <a:effectLst/>
      </c:spPr>
    </c:title>
    <c:autoTitleDeleted val="0"/>
    <c:plotArea>
      <c:layout>
        <c:manualLayout>
          <c:layoutTarget val="inner"/>
          <c:xMode val="edge"/>
          <c:yMode val="edge"/>
          <c:x val="0.102551868516435"/>
          <c:y val="0.256404138436184"/>
          <c:w val="0.790928008998875"/>
          <c:h val="0.463520600622597"/>
        </c:manualLayout>
      </c:layout>
      <c:doughnutChart>
        <c:varyColors val="1"/>
        <c:ser>
          <c:idx val="0"/>
          <c:order val="0"/>
          <c:tx>
            <c:strRef>
              <c:f>Sheet1!$B$1</c:f>
              <c:strCache>
                <c:ptCount val="1"/>
                <c:pt idx="0">
                  <c:v>Column1</c:v>
                </c:pt>
              </c:strCache>
            </c:strRef>
          </c:tx>
          <c:spPr>
            <a:ln>
              <a:solidFill>
                <a:schemeClr val="tx1"/>
              </a:solidFill>
            </a:ln>
          </c:spPr>
          <c:dPt>
            <c:idx val="0"/>
            <c:bubble3D val="0"/>
            <c:spPr>
              <a:solidFill>
                <a:srgbClr val="42145F"/>
              </a:solidFill>
              <a:ln w="19050">
                <a:solidFill>
                  <a:schemeClr val="tx1"/>
                </a:solidFill>
              </a:ln>
              <a:effectLst/>
            </c:spPr>
            <c:extLst xmlns:c16r2="http://schemas.microsoft.com/office/drawing/2015/06/chart">
              <c:ext xmlns:c16="http://schemas.microsoft.com/office/drawing/2014/chart" uri="{C3380CC4-5D6E-409C-BE32-E72D297353CC}">
                <c16:uniqueId val="{00000001-72DD-459A-ABAB-78F8846E14AC}"/>
              </c:ext>
            </c:extLst>
          </c:dPt>
          <c:dPt>
            <c:idx val="1"/>
            <c:bubble3D val="0"/>
            <c:spPr>
              <a:solidFill>
                <a:srgbClr val="77933C"/>
              </a:solidFill>
              <a:ln w="19050">
                <a:solidFill>
                  <a:schemeClr val="tx1"/>
                </a:solidFill>
              </a:ln>
              <a:effectLst/>
            </c:spPr>
            <c:extLst xmlns:c16r2="http://schemas.microsoft.com/office/drawing/2015/06/chart">
              <c:ext xmlns:c16="http://schemas.microsoft.com/office/drawing/2014/chart" uri="{C3380CC4-5D6E-409C-BE32-E72D297353CC}">
                <c16:uniqueId val="{00000003-72DD-459A-ABAB-78F8846E14AC}"/>
              </c:ext>
            </c:extLst>
          </c:dPt>
          <c:dPt>
            <c:idx val="2"/>
            <c:bubble3D val="0"/>
            <c:spPr>
              <a:solidFill>
                <a:srgbClr val="B3A1C7"/>
              </a:solidFill>
              <a:ln w="19050">
                <a:solidFill>
                  <a:schemeClr val="tx1"/>
                </a:solidFill>
              </a:ln>
              <a:effectLst/>
            </c:spPr>
            <c:extLst xmlns:c16r2="http://schemas.microsoft.com/office/drawing/2015/06/chart">
              <c:ext xmlns:c16="http://schemas.microsoft.com/office/drawing/2014/chart" uri="{C3380CC4-5D6E-409C-BE32-E72D297353CC}">
                <c16:uniqueId val="{00000005-72DD-459A-ABAB-78F8846E14AC}"/>
              </c:ext>
            </c:extLst>
          </c:dPt>
          <c:dPt>
            <c:idx val="3"/>
            <c:bubble3D val="0"/>
            <c:spPr>
              <a:solidFill>
                <a:srgbClr val="E2F1CF"/>
              </a:solidFill>
              <a:ln w="19050">
                <a:solidFill>
                  <a:schemeClr val="tx1"/>
                </a:solidFill>
              </a:ln>
              <a:effectLst/>
            </c:spPr>
            <c:extLst xmlns:c16r2="http://schemas.microsoft.com/office/drawing/2015/06/chart">
              <c:ext xmlns:c16="http://schemas.microsoft.com/office/drawing/2014/chart" uri="{C3380CC4-5D6E-409C-BE32-E72D297353CC}">
                <c16:uniqueId val="{00000007-72DD-459A-ABAB-78F8846E14AC}"/>
              </c:ext>
            </c:extLst>
          </c:dPt>
          <c:dLbls>
            <c:dLbl>
              <c:idx val="0"/>
              <c:layout>
                <c:manualLayout>
                  <c:x val="0.0155761779777526"/>
                  <c:y val="0.00445522798022336"/>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2DD-459A-ABAB-78F8846E14AC}"/>
                </c:ext>
                <c:ext xmlns:c15="http://schemas.microsoft.com/office/drawing/2012/chart" uri="{CE6537A1-D6FC-4f65-9D91-7224C49458BB}">
                  <c15:layout/>
                </c:ext>
              </c:extLst>
            </c:dLbl>
            <c:dLbl>
              <c:idx val="1"/>
              <c:layout>
                <c:manualLayout>
                  <c:x val="-0.0182419072615923"/>
                  <c:y val="-0.02062351217725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2DD-459A-ABAB-78F8846E14AC}"/>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07-72DD-459A-ABAB-78F8846E14A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Sheet1!$A$2:$A$5</c:f>
              <c:strCache>
                <c:ptCount val="4"/>
                <c:pt idx="0">
                  <c:v>A LOT from the activities</c:v>
                </c:pt>
                <c:pt idx="1">
                  <c:v>SOME from the activities</c:v>
                </c:pt>
                <c:pt idx="2">
                  <c:v>A LITTLE from the activities</c:v>
                </c:pt>
                <c:pt idx="3">
                  <c:v>NOTHING from the activities</c:v>
                </c:pt>
              </c:strCache>
            </c:strRef>
          </c:cat>
          <c:val>
            <c:numRef>
              <c:f>Sheet1!$B$2:$B$5</c:f>
              <c:numCache>
                <c:formatCode>0%</c:formatCode>
                <c:ptCount val="4"/>
                <c:pt idx="0">
                  <c:v>0.33</c:v>
                </c:pt>
                <c:pt idx="1">
                  <c:v>0.52</c:v>
                </c:pt>
                <c:pt idx="2">
                  <c:v>0.15</c:v>
                </c:pt>
                <c:pt idx="3">
                  <c:v>0.0</c:v>
                </c:pt>
              </c:numCache>
            </c:numRef>
          </c:val>
          <c:extLst xmlns:c16r2="http://schemas.microsoft.com/office/drawing/2015/06/chart">
            <c:ext xmlns:c16="http://schemas.microsoft.com/office/drawing/2014/chart" uri="{C3380CC4-5D6E-409C-BE32-E72D297353CC}">
              <c16:uniqueId val="{00000008-72DD-459A-ABAB-78F8846E14AC}"/>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42541-13F3-BB43-9D7A-3EAA648D007E}" type="datetimeFigureOut">
              <a:rPr lang="en-US" smtClean="0"/>
              <a:t>10/22/17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11E37F-6F67-6248-AB2A-FEDF52C198CB}" type="slidenum">
              <a:rPr lang="en-US" smtClean="0"/>
              <a:t>‹#›</a:t>
            </a:fld>
            <a:endParaRPr lang="en-US"/>
          </a:p>
        </p:txBody>
      </p:sp>
    </p:spTree>
    <p:extLst>
      <p:ext uri="{BB962C8B-B14F-4D97-AF65-F5344CB8AC3E}">
        <p14:creationId xmlns:p14="http://schemas.microsoft.com/office/powerpoint/2010/main" val="316336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a:t>
            </a:fld>
            <a:endParaRPr lang="en-US"/>
          </a:p>
        </p:txBody>
      </p:sp>
    </p:spTree>
    <p:extLst>
      <p:ext uri="{BB962C8B-B14F-4D97-AF65-F5344CB8AC3E}">
        <p14:creationId xmlns:p14="http://schemas.microsoft.com/office/powerpoint/2010/main" val="130125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10</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11</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12</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13</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14</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Collaboration takes time and isn’t always easy, but the speakers today will give you some practical advice and examples of making collaborations successful.</a:t>
            </a:r>
          </a:p>
          <a:p>
            <a:r>
              <a:rPr lang="en-US" dirty="0" smtClean="0"/>
              <a:t>I’m going to talk a little bit about the WHY</a:t>
            </a:r>
            <a:r>
              <a:rPr lang="en-US" baseline="0" dirty="0" smtClean="0"/>
              <a:t> you would want to collaborate</a:t>
            </a:r>
            <a:endParaRPr lang="en-US" dirty="0"/>
          </a:p>
        </p:txBody>
      </p:sp>
      <p:sp>
        <p:nvSpPr>
          <p:cNvPr id="4" name="Slide Number Placeholder 3"/>
          <p:cNvSpPr>
            <a:spLocks noGrp="1"/>
          </p:cNvSpPr>
          <p:nvPr>
            <p:ph type="sldNum" sz="quarter" idx="10"/>
          </p:nvPr>
        </p:nvSpPr>
        <p:spPr/>
        <p:txBody>
          <a:bodyPr/>
          <a:lstStyle/>
          <a:p>
            <a:fld id="{51ED4165-9D33-D344-9720-C9B6C4D3702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10509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ＭＳ Ｐゴシック" charset="-128"/>
                <a:cs typeface="ＭＳ Ｐゴシック" charset="-128"/>
              </a:rPr>
              <a:t>There are a lot of great reasons to collaborate (My favorite up here is </a:t>
            </a:r>
            <a:r>
              <a:rPr lang="en-US" sz="1200" b="1" kern="1200" baseline="0" dirty="0" smtClean="0">
                <a:solidFill>
                  <a:schemeClr val="tx1"/>
                </a:solidFill>
                <a:latin typeface="+mn-lt"/>
                <a:ea typeface="ＭＳ Ｐゴシック" charset="-128"/>
                <a:cs typeface="ＭＳ Ｐゴシック" charset="-128"/>
              </a:rPr>
              <a:t>L: Life is more fun when we work together</a:t>
            </a:r>
            <a:r>
              <a:rPr lang="en-US" sz="1200" kern="1200" baseline="0" dirty="0" smtClean="0">
                <a:solidFill>
                  <a:schemeClr val="tx1"/>
                </a:solidFill>
                <a:latin typeface="+mn-lt"/>
                <a:ea typeface="ＭＳ Ｐゴシック" charset="-128"/>
                <a:cs typeface="ＭＳ Ｐゴシック" charset="-128"/>
              </a:rPr>
              <a:t>)</a:t>
            </a:r>
          </a:p>
          <a:p>
            <a:pPr marL="0" indent="0" algn="l">
              <a:lnSpc>
                <a:spcPct val="90000"/>
              </a:lnSpc>
              <a:spcBef>
                <a:spcPct val="35000"/>
              </a:spcBef>
              <a:buClr>
                <a:srgbClr val="0C4225"/>
              </a:buClr>
              <a:buFont typeface="Arial"/>
              <a:buNone/>
            </a:pPr>
            <a:endParaRPr lang="en-US" sz="1200" kern="1200" baseline="0" dirty="0" smtClean="0">
              <a:solidFill>
                <a:schemeClr val="tx1"/>
              </a:solidFill>
              <a:latin typeface="+mn-lt"/>
              <a:ea typeface="ＭＳ Ｐゴシック" charset="-128"/>
              <a:cs typeface="ＭＳ Ｐゴシック" charset="-128"/>
            </a:endParaRPr>
          </a:p>
          <a:p>
            <a:pPr marL="0" indent="0" algn="l">
              <a:lnSpc>
                <a:spcPct val="90000"/>
              </a:lnSpc>
              <a:spcBef>
                <a:spcPct val="35000"/>
              </a:spcBef>
              <a:buClr>
                <a:srgbClr val="0C4225"/>
              </a:buClr>
              <a:buFont typeface="Arial"/>
              <a:buNone/>
            </a:pPr>
            <a:r>
              <a:rPr lang="en-US" sz="1200" kern="1200" baseline="0" dirty="0" smtClean="0">
                <a:solidFill>
                  <a:schemeClr val="tx1"/>
                </a:solidFill>
                <a:latin typeface="+mn-lt"/>
                <a:ea typeface="ＭＳ Ｐゴシック" charset="-128"/>
                <a:cs typeface="ＭＳ Ｐゴシック" charset="-128"/>
              </a:rPr>
              <a:t>image courtesy of Michael Sampson and Plantronics 2012</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4F00B6-D785-C04E-9559-3346D3D8E741}"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7466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ＭＳ Ｐゴシック" charset="-128"/>
                <a:cs typeface="ＭＳ Ｐゴシック" charset="-128"/>
              </a:rPr>
              <a:t>There are a lot of great reasons to collaborate, but basically I think it boils down into a few things.</a:t>
            </a:r>
          </a:p>
          <a:p>
            <a:pPr algn="l">
              <a:lnSpc>
                <a:spcPct val="90000"/>
              </a:lnSpc>
              <a:spcBef>
                <a:spcPct val="35000"/>
              </a:spcBef>
              <a:buClr>
                <a:srgbClr val="0C4225"/>
              </a:buClr>
            </a:pPr>
            <a:r>
              <a:rPr lang="en-US" sz="1200" b="0" dirty="0" smtClean="0">
                <a:solidFill>
                  <a:srgbClr val="660066"/>
                </a:solidFill>
                <a:ea typeface="MS Mincho" charset="-128"/>
                <a:cs typeface="Arial"/>
              </a:rPr>
              <a:t>We collaborate to achieve something you can’t do on your own:</a:t>
            </a:r>
            <a:r>
              <a:rPr lang="en-US" sz="800" b="0" baseline="0" dirty="0" smtClean="0">
                <a:solidFill>
                  <a:srgbClr val="660066"/>
                </a:solidFill>
                <a:ea typeface="MS Mincho" charset="-128"/>
                <a:cs typeface="Arial"/>
              </a:rPr>
              <a:t> </a:t>
            </a:r>
          </a:p>
          <a:p>
            <a:pPr marL="342900" indent="-342900">
              <a:buAutoNum type="arabicPeriod"/>
            </a:pPr>
            <a:r>
              <a:rPr lang="en-US" sz="1200" dirty="0" smtClean="0"/>
              <a:t>To share resources, expertise, and connections </a:t>
            </a:r>
          </a:p>
          <a:p>
            <a:pPr marL="342900" indent="-342900">
              <a:buAutoNum type="arabicPeriod"/>
            </a:pPr>
            <a:r>
              <a:rPr lang="en-US" sz="1200" dirty="0" smtClean="0"/>
              <a:t> To build upon existing strengths</a:t>
            </a:r>
          </a:p>
          <a:p>
            <a:pPr marL="342900" indent="-342900">
              <a:buAutoNum type="arabicPeriod"/>
            </a:pPr>
            <a:r>
              <a:rPr lang="en-US" sz="1200" dirty="0" smtClean="0"/>
              <a:t> To reach new audiences </a:t>
            </a:r>
          </a:p>
        </p:txBody>
      </p:sp>
      <p:sp>
        <p:nvSpPr>
          <p:cNvPr id="4" name="Slide Number Placeholder 3"/>
          <p:cNvSpPr>
            <a:spLocks noGrp="1"/>
          </p:cNvSpPr>
          <p:nvPr>
            <p:ph type="sldNum" sz="quarter" idx="10"/>
          </p:nvPr>
        </p:nvSpPr>
        <p:spPr/>
        <p:txBody>
          <a:bodyPr/>
          <a:lstStyle/>
          <a:p>
            <a:fld id="{364F00B6-D785-C04E-9559-3346D3D8E741}"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7466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many ways to think about and categorize organizational partnerships. It is useful to view partnerships as a continuum of possibilities, with increasing levels of partnership ranging from informal networking all the way up to a more intensive collaboration at the top. The intensity of a partnership and interdependence of a relationship between two organizations will typically vary over time and with different projects. It is important to determine what level of partnership works best for your specific situation. Different types of partnership are appropriate for different situations with different partners. </a:t>
            </a:r>
          </a:p>
          <a:p>
            <a:r>
              <a:rPr lang="en-US" sz="1200" b="0" i="0" u="none" strike="noStrike" kern="1200" baseline="0" dirty="0" smtClean="0">
                <a:solidFill>
                  <a:schemeClr val="tx1"/>
                </a:solidFill>
                <a:latin typeface="+mn-lt"/>
                <a:ea typeface="+mn-ea"/>
                <a:cs typeface="+mn-cs"/>
              </a:rPr>
              <a:t>• </a:t>
            </a:r>
            <a:r>
              <a:rPr lang="en-US" sz="1200" dirty="0" smtClean="0"/>
              <a:t>Collaboration occurs when organizations and individuals make a commitment to work together and contribute resources and expertise to achieve a common, long-term goal. </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Page 7 of the guide</a:t>
            </a:r>
          </a:p>
          <a:p>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74667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surveying case studies of local communities who have successfully addressed complex problems, collaborative strategic partnerships are almost always a key ingredient in these success stories. Partnerships can ultimately improve the health and welfare of children, families, and communities.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NISE Network created a collaboration guide. </a:t>
            </a:r>
            <a:r>
              <a:rPr lang="en-US" sz="1200" kern="1200" dirty="0" smtClean="0">
                <a:solidFill>
                  <a:schemeClr val="tx1"/>
                </a:solidFill>
                <a:effectLst/>
                <a:latin typeface="+mn-lt"/>
                <a:ea typeface="+mn-ea"/>
                <a:cs typeface="+mn-cs"/>
              </a:rPr>
              <a:t>This guide offers an introduction to collaborations between museums and youth-serving community organizations. While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guide is designed specifically for museums and community organizations, much of the content contained in this document can be applied to all kinds and levels of partnerships. This guide includes an overview of why to collaborate, levels of partnerships, how to start a partnership, and a variety of resources to sustain and deepen your collaborative relationships.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Sprinkled throughout the collaboration guide is advice from experienced collaborators as well as examples of different ways museums and community organizations are collaborating to increase access for underserved audiences, improve STEM equity, increase school readiness, support family learning, and engage different audiences.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BRAD WILL DISCUSS THIS MORE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A0478F4-A250-8B47-8821-726EE2416A7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36570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a:t>
            </a:fld>
            <a:endParaRPr lang="en-US"/>
          </a:p>
        </p:txBody>
      </p:sp>
    </p:spTree>
    <p:extLst>
      <p:ext uri="{BB962C8B-B14F-4D97-AF65-F5344CB8AC3E}">
        <p14:creationId xmlns:p14="http://schemas.microsoft.com/office/powerpoint/2010/main" val="1827190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our funder the National Science Foundation for making the Museums &amp; Community Partnerships project possible.</a:t>
            </a:r>
          </a:p>
          <a:p>
            <a:r>
              <a:rPr lang="en-US" baseline="0" dirty="0" smtClean="0"/>
              <a:t>We would like to thank partners who helped develop the guide and materials and all the partners who are implementing these programs and partnerships in their local communities across the United States. </a:t>
            </a:r>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74667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21</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sz="800" kern="1200" dirty="0" smtClean="0">
              <a:solidFill>
                <a:schemeClr val="tx1"/>
              </a:solidFill>
              <a:latin typeface="Gill Sans"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solidFill>
                  <a:prstClr val="black"/>
                </a:solidFill>
                <a:latin typeface="Calibri"/>
              </a:rPr>
              <a:pPr>
                <a:defRPr/>
              </a:pPr>
              <a:t>38</a:t>
            </a:fld>
            <a:endParaRPr lang="en-US">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39</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kits focused on hands-on science activities, that were adaptable to different settings and different kinds of learners. The kits include five units. Each unit has several activities that contribute to the overall theme of the unit. Like other NISE Network products, each kit includes everything you need for all the activities, with supplies for about 100 people.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r>
              <a:rPr lang="en-US" dirty="0" smtClean="0"/>
              <a:t>There are five units, which cover these themes:</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dirty="0" smtClean="0"/>
              <a:t>Introduction to</a:t>
            </a:r>
            <a:r>
              <a:rPr lang="en-US" baseline="0" dirty="0" smtClean="0"/>
              <a:t> Nano: </a:t>
            </a:r>
            <a:r>
              <a:rPr lang="en-US" i="0" baseline="0" dirty="0" smtClean="0"/>
              <a:t>a nanometer is a billionth of a meter. </a:t>
            </a:r>
          </a:p>
          <a:p>
            <a:pPr marL="171450" indent="-171450">
              <a:buFont typeface="Arial"/>
              <a:buChar char="•"/>
            </a:pPr>
            <a:r>
              <a:rPr lang="en-US" baseline="0" dirty="0" smtClean="0"/>
              <a:t>Small and Surprising: </a:t>
            </a:r>
            <a:r>
              <a:rPr lang="en-US" sz="1200" i="0" kern="1200" baseline="0" dirty="0" err="1" smtClean="0">
                <a:solidFill>
                  <a:schemeClr val="tx1"/>
                </a:solidFill>
                <a:latin typeface="Gill Sans" charset="0"/>
                <a:ea typeface="ＭＳ Ｐゴシック" charset="-128"/>
                <a:cs typeface="ＭＳ Ｐゴシック" charset="-128"/>
              </a:rPr>
              <a:t>n</a:t>
            </a:r>
            <a:r>
              <a:rPr lang="en-US" sz="1200" i="0" kern="1200" dirty="0" err="1" smtClean="0">
                <a:solidFill>
                  <a:schemeClr val="tx1"/>
                </a:solidFill>
                <a:latin typeface="Gill Sans" charset="0"/>
                <a:ea typeface="ＭＳ Ｐゴシック" charset="-128"/>
                <a:cs typeface="ＭＳ Ｐゴシック" charset="-128"/>
              </a:rPr>
              <a:t>ano</a:t>
            </a:r>
            <a:r>
              <a:rPr lang="en-US" sz="1200" i="0" kern="1200" dirty="0" smtClean="0">
                <a:solidFill>
                  <a:schemeClr val="tx1"/>
                </a:solidFill>
                <a:latin typeface="Gill Sans" charset="0"/>
                <a:ea typeface="ＭＳ Ｐゴシック" charset="-128"/>
                <a:cs typeface="ＭＳ Ｐゴシック" charset="-128"/>
              </a:rPr>
              <a:t>-sized things can behave in surprising ways.</a:t>
            </a:r>
            <a:endParaRPr lang="en-US" i="0" baseline="0" dirty="0" smtClean="0"/>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aseline="0" dirty="0" smtClean="0"/>
              <a:t>Labs and Tools: </a:t>
            </a:r>
            <a:r>
              <a:rPr lang="en-US" sz="1200" i="0" kern="1200" baseline="0" dirty="0" err="1" smtClean="0">
                <a:solidFill>
                  <a:srgbClr val="000000"/>
                </a:solidFill>
                <a:latin typeface="Gill Sans" charset="0"/>
                <a:ea typeface="ＭＳ Ｐゴシック" charset="-128"/>
                <a:cs typeface="ＭＳ Ｐゴシック" charset="-128"/>
              </a:rPr>
              <a:t>n</a:t>
            </a:r>
            <a:r>
              <a:rPr lang="en-US" sz="1200" i="0" kern="1200" dirty="0" err="1" smtClean="0">
                <a:solidFill>
                  <a:srgbClr val="000000"/>
                </a:solidFill>
                <a:latin typeface="Gill Sans" charset="0"/>
                <a:ea typeface="ＭＳ Ｐゴシック" charset="-128"/>
                <a:cs typeface="ＭＳ Ｐゴシック" charset="-128"/>
              </a:rPr>
              <a:t>ano</a:t>
            </a:r>
            <a:r>
              <a:rPr lang="en-US" sz="1200" i="0" kern="1200" dirty="0" smtClean="0">
                <a:solidFill>
                  <a:srgbClr val="000000"/>
                </a:solidFill>
                <a:latin typeface="Gill Sans" charset="0"/>
                <a:ea typeface="ＭＳ Ｐゴシック" charset="-128"/>
                <a:cs typeface="ＭＳ Ｐゴシック" charset="-128"/>
              </a:rPr>
              <a:t> scientists use special tools and equipment</a:t>
            </a:r>
            <a:r>
              <a:rPr lang="en-US" sz="1200" i="1" kern="1200" dirty="0" smtClean="0">
                <a:solidFill>
                  <a:srgbClr val="000000"/>
                </a:solidFill>
                <a:latin typeface="Gill Sans" charset="0"/>
                <a:ea typeface="ＭＳ Ｐゴシック" charset="-128"/>
                <a:cs typeface="ＭＳ Ｐゴシック" charset="-128"/>
              </a:rPr>
              <a:t>.</a:t>
            </a:r>
            <a:endParaRPr lang="en-US" baseline="0" dirty="0" smtClean="0"/>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baseline="0" dirty="0" smtClean="0"/>
              <a:t>Technology and Nature: </a:t>
            </a:r>
            <a:r>
              <a:rPr lang="en-US" sz="1200" i="0" kern="1200" baseline="0" dirty="0" err="1" smtClean="0">
                <a:solidFill>
                  <a:srgbClr val="000000"/>
                </a:solidFill>
                <a:latin typeface="Gill Sans" charset="0"/>
                <a:ea typeface="ＭＳ Ｐゴシック" charset="-128"/>
                <a:cs typeface="ＭＳ Ｐゴシック" charset="-128"/>
              </a:rPr>
              <a:t>n</a:t>
            </a:r>
            <a:r>
              <a:rPr lang="en-US" sz="1200" i="0" kern="1200" dirty="0" err="1" smtClean="0">
                <a:solidFill>
                  <a:srgbClr val="000000"/>
                </a:solidFill>
                <a:latin typeface="Gill Sans" charset="0"/>
                <a:ea typeface="ＭＳ Ｐゴシック" charset="-128"/>
                <a:cs typeface="ＭＳ Ｐゴシック" charset="-128"/>
              </a:rPr>
              <a:t>ano</a:t>
            </a:r>
            <a:r>
              <a:rPr lang="en-US" sz="1200" i="0" kern="1200" dirty="0" smtClean="0">
                <a:solidFill>
                  <a:srgbClr val="000000"/>
                </a:solidFill>
                <a:latin typeface="Gill Sans" charset="0"/>
                <a:ea typeface="ＭＳ Ｐゴシック" charset="-128"/>
                <a:cs typeface="ＭＳ Ｐゴシック" charset="-128"/>
              </a:rPr>
              <a:t> research lets us create new technologies and understand nature.</a:t>
            </a:r>
            <a:endParaRPr lang="en-US" i="0" baseline="0" dirty="0" smtClean="0"/>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aseline="0" dirty="0" smtClean="0"/>
              <a:t>Nano and Our Lives: </a:t>
            </a:r>
            <a:r>
              <a:rPr lang="en-US" sz="1200" i="0" kern="1200" baseline="0" dirty="0" smtClean="0">
                <a:solidFill>
                  <a:srgbClr val="000000"/>
                </a:solidFill>
                <a:latin typeface="Gill Sans" charset="0"/>
                <a:ea typeface="ＭＳ Ｐゴシック" charset="-128"/>
                <a:cs typeface="ＭＳ Ｐゴシック" charset="-128"/>
              </a:rPr>
              <a:t>n</a:t>
            </a:r>
            <a:r>
              <a:rPr lang="en-US" sz="1200" i="0" kern="1200" dirty="0" smtClean="0">
                <a:solidFill>
                  <a:srgbClr val="000000"/>
                </a:solidFill>
                <a:latin typeface="Gill Sans" charset="0"/>
                <a:ea typeface="ＭＳ Ｐゴシック" charset="-128"/>
                <a:cs typeface="ＭＳ Ｐゴシック" charset="-128"/>
              </a:rPr>
              <a:t>anotechnologies will be part of our lives—now and in the future.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40</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There were 16 activities in the Explore Science—Zoom into Nano kit. Here is an example of just one activity, Draw a Circuit. The image shows all the materials needed to do the activity. The physical kits included sets of materials for multiple learner groups.</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41</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kit also included some professional development guides and planning materials to support partners using these materials in different settings, in addition to resources specific to establishing and sustaining collaborations which Catherine and Brad will talk more about.</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All the materials were created with local adaptation in mind, and designed to be modified for use in other settings, taking advantage of partner knowledge and expertise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baseline="0" dirty="0" smtClean="0">
                <a:solidFill>
                  <a:schemeClr val="tx1"/>
                </a:solidFill>
                <a:latin typeface="Gill Sans" charset="0"/>
                <a:ea typeface="ＭＳ Ｐゴシック" charset="-128"/>
                <a:cs typeface="ＭＳ Ｐゴシック" charset="-128"/>
              </a:rPr>
              <a:t>Example collaboration stories from NISE Network partners around the country to demonstrate how these resources were used and also the incredible creativity and effort of both the network partners and the community organizations.</a:t>
            </a:r>
            <a:endParaRPr lang="en-US" sz="800" kern="1200" dirty="0" smtClean="0">
              <a:solidFill>
                <a:schemeClr val="tx1"/>
              </a:solidFill>
              <a:latin typeface="Gill Sans"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solidFill>
                  <a:prstClr val="black"/>
                </a:solidFill>
                <a:latin typeface="Calibri"/>
              </a:rPr>
              <a:pPr>
                <a:defRPr/>
              </a:pPr>
              <a:t>42</a:t>
            </a:fld>
            <a:endParaRPr lang="en-US">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43</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algn="l" defTabSz="914400"/>
            <a:r>
              <a:rPr lang="en-US" sz="800" dirty="0" smtClean="0">
                <a:solidFill>
                  <a:prstClr val="black"/>
                </a:solidFill>
              </a:rPr>
              <a:t>The</a:t>
            </a:r>
            <a:r>
              <a:rPr lang="en-US" sz="800" baseline="0" dirty="0" smtClean="0">
                <a:solidFill>
                  <a:prstClr val="black"/>
                </a:solidFill>
              </a:rPr>
              <a:t> Discovery Network is a community of organizations spread through out the state of AK, </a:t>
            </a:r>
            <a:r>
              <a:rPr lang="en-US" sz="800" dirty="0" smtClean="0">
                <a:solidFill>
                  <a:prstClr val="black"/>
                </a:solidFill>
              </a:rPr>
              <a:t>led by the Museum of Discovery in Little Rock. Their MCP project focused</a:t>
            </a:r>
            <a:r>
              <a:rPr lang="en-US" sz="800" baseline="0" dirty="0" smtClean="0">
                <a:solidFill>
                  <a:prstClr val="black"/>
                </a:solidFill>
              </a:rPr>
              <a:t> on sharing the museum’s comfort and experience with </a:t>
            </a:r>
            <a:r>
              <a:rPr lang="en-US" sz="800" baseline="0" dirty="0" err="1" smtClean="0">
                <a:solidFill>
                  <a:prstClr val="black"/>
                </a:solidFill>
              </a:rPr>
              <a:t>nano</a:t>
            </a:r>
            <a:r>
              <a:rPr lang="en-US" sz="800" dirty="0" smtClean="0">
                <a:solidFill>
                  <a:prstClr val="black"/>
                </a:solidFill>
              </a:rPr>
              <a:t> with a regional</a:t>
            </a:r>
            <a:r>
              <a:rPr lang="en-US" sz="800" baseline="0" dirty="0" smtClean="0">
                <a:solidFill>
                  <a:prstClr val="black"/>
                </a:solidFill>
              </a:rPr>
              <a:t> library in r</a:t>
            </a:r>
            <a:r>
              <a:rPr lang="en-US" sz="800" dirty="0" smtClean="0">
                <a:solidFill>
                  <a:prstClr val="black"/>
                </a:solidFill>
              </a:rPr>
              <a:t>ural, north central Arkansas.</a:t>
            </a:r>
            <a:r>
              <a:rPr lang="en-US" sz="800" baseline="0" dirty="0" smtClean="0">
                <a:solidFill>
                  <a:prstClr val="black"/>
                </a:solidFill>
              </a:rPr>
              <a:t> Through the collaboration, f</a:t>
            </a:r>
            <a:r>
              <a:rPr lang="en-US" sz="800" dirty="0" smtClean="0">
                <a:solidFill>
                  <a:prstClr val="black"/>
                </a:solidFill>
              </a:rPr>
              <a:t>ive towns were</a:t>
            </a:r>
            <a:r>
              <a:rPr lang="en-US" sz="800" baseline="0" dirty="0" smtClean="0">
                <a:solidFill>
                  <a:prstClr val="black"/>
                </a:solidFill>
              </a:rPr>
              <a:t> s</a:t>
            </a:r>
            <a:r>
              <a:rPr lang="en-US" sz="800" dirty="0" smtClean="0">
                <a:solidFill>
                  <a:prstClr val="black"/>
                </a:solidFill>
              </a:rPr>
              <a:t>erved, ranging in population from 291 to just over 5,000.</a:t>
            </a:r>
            <a:r>
              <a:rPr lang="en-US" sz="800" baseline="0" dirty="0" smtClean="0">
                <a:solidFill>
                  <a:prstClr val="black"/>
                </a:solidFill>
              </a:rPr>
              <a:t> Over </a:t>
            </a:r>
            <a:r>
              <a:rPr lang="en-US" sz="800" dirty="0" smtClean="0">
                <a:solidFill>
                  <a:prstClr val="black"/>
                </a:solidFill>
              </a:rPr>
              <a:t>25% of the</a:t>
            </a:r>
            <a:r>
              <a:rPr lang="en-US" sz="800" baseline="0" dirty="0" smtClean="0">
                <a:solidFill>
                  <a:prstClr val="black"/>
                </a:solidFill>
              </a:rPr>
              <a:t> families in</a:t>
            </a:r>
            <a:r>
              <a:rPr lang="en-US" sz="800" dirty="0" smtClean="0">
                <a:solidFill>
                  <a:prstClr val="black"/>
                </a:solidFill>
              </a:rPr>
              <a:t> these communities are living in poverty.</a:t>
            </a:r>
          </a:p>
          <a:p>
            <a:pPr hangingPunct="0"/>
            <a:endParaRPr lang="en-US" sz="800" kern="1200" dirty="0" smtClean="0">
              <a:solidFill>
                <a:schemeClr val="tx1"/>
              </a:solidFill>
              <a:latin typeface="Gill Sans" charset="0"/>
              <a:ea typeface="ＭＳ Ｐゴシック" charset="-128"/>
              <a:cs typeface="ＭＳ Ｐゴシック" charset="-128"/>
            </a:endParaRPr>
          </a:p>
          <a:p>
            <a:pPr hangingPunct="0"/>
            <a:r>
              <a:rPr lang="en-US" sz="800" kern="1200" dirty="0" smtClean="0">
                <a:solidFill>
                  <a:schemeClr val="tx1"/>
                </a:solidFill>
                <a:latin typeface="Gill Sans" charset="0"/>
                <a:ea typeface="ＭＳ Ｐゴシック" charset="-128"/>
                <a:cs typeface="ＭＳ Ｐゴシック" charset="-128"/>
              </a:rPr>
              <a:t>For more information, contact </a:t>
            </a:r>
            <a:r>
              <a:rPr lang="en-US" sz="800" kern="1200" dirty="0" err="1" smtClean="0">
                <a:solidFill>
                  <a:schemeClr val="tx1"/>
                </a:solidFill>
                <a:latin typeface="Gill Sans" charset="0"/>
                <a:ea typeface="ＭＳ Ｐゴシック" charset="-128"/>
                <a:cs typeface="ＭＳ Ｐゴシック" charset="-128"/>
              </a:rPr>
              <a:t>Ginsie</a:t>
            </a:r>
            <a:r>
              <a:rPr lang="en-US" sz="800" kern="1200" dirty="0" smtClean="0">
                <a:solidFill>
                  <a:schemeClr val="tx1"/>
                </a:solidFill>
                <a:latin typeface="Gill Sans" charset="0"/>
                <a:ea typeface="ＭＳ Ｐゴシック" charset="-128"/>
                <a:cs typeface="ＭＳ Ｐゴシック" charset="-128"/>
              </a:rPr>
              <a:t> Simmons at </a:t>
            </a:r>
            <a:r>
              <a:rPr lang="en-US" sz="800" kern="1200" dirty="0" err="1" smtClean="0">
                <a:solidFill>
                  <a:schemeClr val="tx1"/>
                </a:solidFill>
                <a:latin typeface="Gill Sans" charset="0"/>
                <a:ea typeface="ＭＳ Ｐゴシック" charset="-128"/>
                <a:cs typeface="ＭＳ Ｐゴシック" charset="-128"/>
              </a:rPr>
              <a:t>gsimmons@museumofidscovery.org</a:t>
            </a:r>
            <a:endParaRPr lang="en-US" sz="800" kern="1200" dirty="0" smtClean="0">
              <a:solidFill>
                <a:schemeClr val="tx1"/>
              </a:solidFill>
              <a:latin typeface="Gill Sans"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quote the director of the Berryville Public Library</a:t>
            </a:r>
            <a:r>
              <a:rPr lang="en-US" baseline="0" dirty="0" smtClean="0"/>
              <a:t> shared back with the Museum of Discovery about the impact of these resources on their programming. I’ll just read the highlighted portion.</a:t>
            </a:r>
            <a:endParaRPr lang="en-US" dirty="0"/>
          </a:p>
        </p:txBody>
      </p:sp>
      <p:sp>
        <p:nvSpPr>
          <p:cNvPr id="4" name="Slide Number Placeholder 3"/>
          <p:cNvSpPr>
            <a:spLocks noGrp="1"/>
          </p:cNvSpPr>
          <p:nvPr>
            <p:ph type="sldNum" sz="quarter" idx="10"/>
          </p:nvPr>
        </p:nvSpPr>
        <p:spPr/>
        <p:txBody>
          <a:bodyPr/>
          <a:lstStyle/>
          <a:p>
            <a:fld id="{ABFBCC6A-4BBA-3D47-A509-4BE853E3FDA1}"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968921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45</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hangingPunct="0"/>
            <a:r>
              <a:rPr lang="en-US" sz="1000" dirty="0" smtClean="0"/>
              <a:t>Another overall successful and enriching partnership example comes from the Acton Discovery Museums.</a:t>
            </a:r>
            <a:r>
              <a:rPr lang="en-US" sz="1000" baseline="0" dirty="0" smtClean="0"/>
              <a:t> The MCP project allowed the museum to </a:t>
            </a:r>
            <a:r>
              <a:rPr lang="en-US" sz="1000" dirty="0" smtClean="0"/>
              <a:t>renew their relationship with two local Boys &amp; Girls Clubs, and serve youth from surrounding communities who might not otherwise be able to experience the museums. Building on previous experience</a:t>
            </a:r>
            <a:r>
              <a:rPr lang="en-US" sz="1000" baseline="0" dirty="0" smtClean="0"/>
              <a:t> </a:t>
            </a:r>
            <a:r>
              <a:rPr lang="en-US" sz="1000" dirty="0" smtClean="0"/>
              <a:t>with the Boys &amp; Girls Club of </a:t>
            </a:r>
            <a:r>
              <a:rPr lang="en-US" sz="1000" dirty="0" err="1" smtClean="0"/>
              <a:t>MetroWest</a:t>
            </a:r>
            <a:r>
              <a:rPr lang="en-US" sz="1000" dirty="0" smtClean="0"/>
              <a:t> and</a:t>
            </a:r>
            <a:r>
              <a:rPr lang="en-US" sz="1000" baseline="0" dirty="0" smtClean="0"/>
              <a:t> a newer relationship with the </a:t>
            </a:r>
            <a:r>
              <a:rPr lang="en-US" sz="1000" dirty="0" smtClean="0"/>
              <a:t>Boys &amp; Girls Club of </a:t>
            </a:r>
            <a:r>
              <a:rPr lang="en-US" sz="1000" dirty="0" err="1" smtClean="0"/>
              <a:t>Assabet</a:t>
            </a:r>
            <a:r>
              <a:rPr lang="en-US" sz="1000" dirty="0" smtClean="0"/>
              <a:t> Valley, Acton delivered </a:t>
            </a:r>
            <a:r>
              <a:rPr lang="en-US" sz="1000" dirty="0" err="1" smtClean="0"/>
              <a:t>nano</a:t>
            </a:r>
            <a:r>
              <a:rPr lang="en-US" sz="1000" baseline="0" dirty="0" smtClean="0"/>
              <a:t> related programming 2x a week from late April through early June. The series culminated with an invitation to all families from the clubs to attend a </a:t>
            </a:r>
            <a:r>
              <a:rPr lang="en-US" sz="1000" baseline="0" dirty="0" err="1" smtClean="0"/>
              <a:t>nano</a:t>
            </a:r>
            <a:r>
              <a:rPr lang="en-US" sz="1000" baseline="0" dirty="0" smtClean="0"/>
              <a:t> themed night at he museum as part of the </a:t>
            </a:r>
            <a:r>
              <a:rPr lang="en-US" sz="1000" dirty="0" smtClean="0"/>
              <a:t>museum's Free Friday Night Fun series.</a:t>
            </a:r>
            <a:endParaRPr lang="en-US" sz="1000" kern="1200" dirty="0" smtClean="0">
              <a:solidFill>
                <a:schemeClr val="tx1"/>
              </a:solidFill>
              <a:latin typeface="Gill Sans" charset="0"/>
              <a:ea typeface="ＭＳ Ｐゴシック" charset="-128"/>
              <a:cs typeface="ＭＳ Ｐゴシック" charset="-128"/>
            </a:endParaRPr>
          </a:p>
          <a:p>
            <a:endParaRPr lang="en-US" sz="1000" dirty="0" smtClean="0"/>
          </a:p>
          <a:p>
            <a:r>
              <a:rPr lang="en-US" sz="1000" dirty="0" smtClean="0"/>
              <a:t>For questions about The Discovery Museums</a:t>
            </a:r>
            <a:r>
              <a:rPr lang="en-US" sz="1000" baseline="0" dirty="0" smtClean="0"/>
              <a:t> partnership with these regional Boys &amp; Girls clubs,</a:t>
            </a:r>
            <a:r>
              <a:rPr lang="en-US" sz="1000" dirty="0" smtClean="0"/>
              <a:t> please contact Elizabeth </a:t>
            </a:r>
            <a:r>
              <a:rPr lang="en-US" sz="1000" dirty="0" err="1" smtClean="0"/>
              <a:t>Leahey</a:t>
            </a:r>
            <a:r>
              <a:rPr lang="en-US" sz="1000" dirty="0" smtClean="0"/>
              <a:t>:</a:t>
            </a:r>
            <a:r>
              <a:rPr lang="en-US" sz="1000" baseline="0" dirty="0" smtClean="0"/>
              <a:t> </a:t>
            </a:r>
            <a:r>
              <a:rPr lang="en-US" sz="1000" baseline="0" dirty="0" err="1" smtClean="0"/>
              <a:t>eleahey@discoverymuseums.org</a:t>
            </a:r>
            <a:r>
              <a:rPr lang="en-US" sz="1000" baseline="0" dirty="0" smtClean="0"/>
              <a:t> </a:t>
            </a:r>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46</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500" dirty="0" smtClean="0"/>
              <a:t>Liz</a:t>
            </a:r>
            <a:r>
              <a:rPr lang="en-US" sz="1500" baseline="0" dirty="0" smtClean="0"/>
              <a:t> </a:t>
            </a:r>
            <a:r>
              <a:rPr lang="en-US" sz="1500" dirty="0" smtClean="0"/>
              <a:t>shared </a:t>
            </a:r>
            <a:r>
              <a:rPr lang="en-US" sz="1600" dirty="0" smtClean="0"/>
              <a:t>that</a:t>
            </a:r>
            <a:r>
              <a:rPr lang="en-US" sz="1600" baseline="0" dirty="0" smtClean="0"/>
              <a:t> o</a:t>
            </a:r>
            <a:r>
              <a:rPr lang="en-US" sz="1600" dirty="0" smtClean="0"/>
              <a:t>verall, having access to this collection of kits made it easier to take </a:t>
            </a:r>
            <a:r>
              <a:rPr lang="en-US" sz="1600" dirty="0" err="1" smtClean="0"/>
              <a:t>nano</a:t>
            </a:r>
            <a:r>
              <a:rPr lang="en-US" sz="1600" dirty="0" smtClean="0"/>
              <a:t>-based activities outside the museum, which allowed museum staff to serve approximately 150 youth and their families through this initiative.</a:t>
            </a:r>
          </a:p>
          <a:p>
            <a:endParaRPr lang="en-US" sz="1600" dirty="0" smtClean="0"/>
          </a:p>
          <a:p>
            <a:r>
              <a:rPr lang="en-US" sz="1600" dirty="0" smtClean="0"/>
              <a:t>Liz</a:t>
            </a:r>
            <a:r>
              <a:rPr lang="en-US" sz="1600" baseline="0" dirty="0" smtClean="0"/>
              <a:t> also shared a nice concrete story of ownership and impact, and  how o</a:t>
            </a:r>
            <a:r>
              <a:rPr lang="en-US" sz="1600" dirty="0" smtClean="0"/>
              <a:t>ne particular student, a young girl who had attended every session at the Boys &amp; Girls Club of </a:t>
            </a:r>
            <a:r>
              <a:rPr lang="en-US" sz="1600" dirty="0" err="1" smtClean="0"/>
              <a:t>MetroWest</a:t>
            </a:r>
            <a:r>
              <a:rPr lang="en-US" sz="1600" dirty="0" smtClean="0"/>
              <a:t>, proudly led her family through each of the activities presented that evening, having seen all but one during the afterschool sessions. Before leaving the room, her mother told museum staff that it was the girl’s birthday and that she had eagerly chosen the museum, and the Nano program, as her birthday celebration destination!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1" dirty="0" smtClean="0"/>
          </a:p>
          <a:p>
            <a:pPr hangingPunct="0"/>
            <a:endParaRPr lang="en-US" sz="1000" kern="120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47</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000" dirty="0" smtClean="0">
                <a:latin typeface="+mj-lt"/>
              </a:rPr>
              <a:t>The Children’s Museum of Indianapolis is the largest</a:t>
            </a:r>
            <a:r>
              <a:rPr lang="en-US" sz="1000" baseline="0" dirty="0" smtClean="0">
                <a:latin typeface="+mj-lt"/>
              </a:rPr>
              <a:t> children’s museum in the world. For MCP, they partnered with the </a:t>
            </a:r>
            <a:r>
              <a:rPr lang="en-US" sz="1000" dirty="0" smtClean="0">
                <a:latin typeface="+mj-lt"/>
              </a:rPr>
              <a:t>STEM Scouts in Central Indiana, and relied on the module</a:t>
            </a:r>
            <a:r>
              <a:rPr lang="en-US" sz="1000" baseline="0" dirty="0" smtClean="0">
                <a:latin typeface="+mj-lt"/>
              </a:rPr>
              <a:t> resources and their partner’s community experience. The Zoom into </a:t>
            </a:r>
            <a:r>
              <a:rPr lang="en-US" sz="1000" dirty="0" smtClean="0">
                <a:latin typeface="+mj-lt"/>
              </a:rPr>
              <a:t>Nano program was paired with a planned </a:t>
            </a:r>
            <a:r>
              <a:rPr lang="en-US" sz="1000" dirty="0" err="1" smtClean="0">
                <a:latin typeface="+mj-lt"/>
              </a:rPr>
              <a:t>nano</a:t>
            </a:r>
            <a:r>
              <a:rPr lang="en-US" sz="1000" dirty="0" smtClean="0">
                <a:latin typeface="+mj-lt"/>
              </a:rPr>
              <a:t> module for STEM Scouts that involved multiple departments and staff at the museum.</a:t>
            </a:r>
            <a:r>
              <a:rPr lang="en-US" sz="1000" baseline="0" dirty="0" smtClean="0">
                <a:latin typeface="+mj-lt"/>
              </a:rPr>
              <a:t> The </a:t>
            </a:r>
            <a:r>
              <a:rPr lang="en-US" sz="1000" dirty="0" smtClean="0">
                <a:latin typeface="+mj-lt"/>
              </a:rPr>
              <a:t>Museum hosted a family event – families rotated through activities in science lab</a:t>
            </a:r>
            <a:r>
              <a:rPr lang="en-US" sz="1000" baseline="0" dirty="0" smtClean="0">
                <a:latin typeface="+mj-lt"/>
              </a:rPr>
              <a:t>. </a:t>
            </a:r>
          </a:p>
          <a:p>
            <a:endParaRPr lang="en-US" sz="1000" baseline="0" dirty="0" smtClean="0">
              <a:latin typeface="+mj-lt"/>
              <a:ea typeface="ＭＳ Ｐゴシック" charset="-128"/>
              <a:cs typeface="ＭＳ Ｐゴシック" charset="-128"/>
            </a:endParaRPr>
          </a:p>
          <a:p>
            <a:r>
              <a:rPr lang="en-US" sz="1000" dirty="0" smtClean="0">
                <a:latin typeface="+mj-lt"/>
                <a:ea typeface="ＭＳ Ｐゴシック" charset="-128"/>
                <a:cs typeface="ＭＳ Ｐゴシック" charset="-128"/>
              </a:rPr>
              <a:t>For more information about this partnership, contact Becky Wolf: </a:t>
            </a:r>
            <a:r>
              <a:rPr lang="en-US" sz="1000" dirty="0" err="1" smtClean="0">
                <a:latin typeface="+mj-lt"/>
                <a:ea typeface="ＭＳ Ｐゴシック" charset="-128"/>
                <a:cs typeface="ＭＳ Ｐゴシック" charset="-128"/>
              </a:rPr>
              <a:t>beckyw@childrensmuseum.org</a:t>
            </a:r>
            <a:r>
              <a:rPr lang="en-US" sz="1000" dirty="0" smtClean="0">
                <a:latin typeface="+mj-lt"/>
                <a:ea typeface="ＭＳ Ｐゴシック" charset="-128"/>
                <a:cs typeface="ＭＳ Ｐゴシック" charset="-128"/>
              </a:rPr>
              <a:t> </a:t>
            </a:r>
            <a:endParaRPr lang="en-US" sz="1000" dirty="0">
              <a:latin typeface="+mj-lt"/>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48</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000" baseline="0" dirty="0" smtClean="0">
                <a:latin typeface="+mj-lt"/>
              </a:rPr>
              <a:t>Becky has shared some good reminders about possible challenges with community collaborations, including </a:t>
            </a:r>
            <a:r>
              <a:rPr lang="en-US" sz="1000" b="0" baseline="0" dirty="0" smtClean="0">
                <a:latin typeface="+mj-lt"/>
              </a:rPr>
              <a:t>staff changes within partner organizations and the importance of clear communication and set expectations. With this event and partnership, they had to be </a:t>
            </a:r>
            <a:r>
              <a:rPr lang="en-US" sz="1000" baseline="0" dirty="0" smtClean="0">
                <a:latin typeface="+mj-lt"/>
              </a:rPr>
              <a:t>really </a:t>
            </a:r>
            <a:r>
              <a:rPr lang="en-US" sz="1000" b="1" baseline="0" dirty="0" smtClean="0">
                <a:latin typeface="+mj-lt"/>
              </a:rPr>
              <a:t>open to last minute changes to programming. </a:t>
            </a:r>
            <a:r>
              <a:rPr lang="en-US" sz="1000" b="0" baseline="0" dirty="0" smtClean="0">
                <a:latin typeface="+mj-lt"/>
              </a:rPr>
              <a:t>But they welcomed new families into the museum and strengthen an important partnership with a community STEM organization.</a:t>
            </a:r>
            <a:endParaRPr lang="en-US" sz="1000" b="0" dirty="0" smtClean="0">
              <a:latin typeface="+mj-lt"/>
            </a:endParaRPr>
          </a:p>
          <a:p>
            <a:pPr hangingPunct="0"/>
            <a:endParaRPr lang="en-US" sz="1000" kern="120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49</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000" dirty="0" smtClean="0"/>
              <a:t>The Port Discovery</a:t>
            </a:r>
            <a:r>
              <a:rPr lang="en-US" sz="1000" baseline="0" dirty="0" smtClean="0"/>
              <a:t> Children’s museum in Baltimore had an established relationship with the Babcock Presbyterian church’s before and after care program, A+, and had previously run NASA’s BEST curriculum through a grant with NASA Goddard. They saw the MCP project as a way to expand that programming. Ran a series call Nano Exposed. The A+ program at the church serves </a:t>
            </a:r>
            <a:r>
              <a:rPr lang="en-US" sz="1000" dirty="0" smtClean="0">
                <a:solidFill>
                  <a:schemeClr val="tx1"/>
                </a:solidFill>
              </a:rPr>
              <a:t>c</a:t>
            </a:r>
            <a:r>
              <a:rPr lang="en-US" sz="1000" dirty="0" smtClean="0"/>
              <a:t>hildren Kindergarten through 5</a:t>
            </a:r>
            <a:r>
              <a:rPr lang="en-US" sz="1000" baseline="30000" dirty="0" smtClean="0"/>
              <a:t>th</a:t>
            </a:r>
            <a:r>
              <a:rPr lang="en-US" sz="1000" dirty="0" smtClean="0"/>
              <a:t> grade, students come from two local Title I school.</a:t>
            </a:r>
            <a:r>
              <a:rPr lang="en-US" sz="1000" baseline="0" dirty="0" smtClean="0"/>
              <a:t> Programs were co-taught by museum staff and afterschool staff.</a:t>
            </a:r>
            <a:endParaRPr lang="en-US" sz="1000" dirty="0" smtClean="0"/>
          </a:p>
          <a:p>
            <a:pPr hangingPunct="0"/>
            <a:endParaRPr lang="en-US" sz="1000" baseline="0" dirty="0" smtClean="0">
              <a:latin typeface="+mn-lt"/>
              <a:ea typeface="+mn-ea"/>
              <a:cs typeface="+mn-cs"/>
            </a:endParaRPr>
          </a:p>
          <a:p>
            <a:pPr hangingPunct="0"/>
            <a:r>
              <a:rPr lang="en-US" sz="1000" dirty="0" smtClean="0">
                <a:latin typeface="+mj-lt"/>
                <a:ea typeface="ＭＳ Ｐゴシック" charset="-128"/>
                <a:cs typeface="ＭＳ Ｐゴシック" charset="-128"/>
              </a:rPr>
              <a:t>For more information about this partnership, </a:t>
            </a:r>
            <a:r>
              <a:rPr lang="en-US" sz="1000" dirty="0" smtClean="0">
                <a:latin typeface="Gill Sans" charset="0"/>
                <a:ea typeface="ＭＳ Ｐゴシック" charset="-128"/>
                <a:cs typeface="ＭＳ Ｐゴシック" charset="-128"/>
              </a:rPr>
              <a:t>contact Nora Thompson: </a:t>
            </a:r>
            <a:r>
              <a:rPr lang="en-US" sz="1000" dirty="0" err="1" smtClean="0">
                <a:latin typeface="Gill Sans" charset="0"/>
                <a:ea typeface="ＭＳ Ｐゴシック" charset="-128"/>
                <a:cs typeface="ＭＳ Ｐゴシック" charset="-128"/>
              </a:rPr>
              <a:t>nthompson@portdiscovery.org</a:t>
            </a:r>
            <a:r>
              <a:rPr lang="en-US" sz="1000" dirty="0" smtClean="0">
                <a:latin typeface="Gill Sans" charset="0"/>
                <a:ea typeface="ＭＳ Ｐゴシック" charset="-128"/>
                <a:cs typeface="ＭＳ Ｐゴシック" charset="-128"/>
              </a:rPr>
              <a:t> </a:t>
            </a:r>
            <a:endParaRPr lang="en-US" sz="1000" dirty="0">
              <a:latin typeface="Gill Sans"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50</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lvl="0"/>
            <a:r>
              <a:rPr lang="en-US" sz="1500" dirty="0" smtClean="0"/>
              <a:t>One of the things Nora has shared is that the faith-based partners are a real place for growth in our communities.</a:t>
            </a:r>
            <a:r>
              <a:rPr lang="en-US" sz="1500" baseline="0" dirty="0" smtClean="0"/>
              <a:t> </a:t>
            </a:r>
            <a:r>
              <a:rPr lang="en-US" sz="1500" dirty="0" smtClean="0"/>
              <a:t>They do not typically receive these types of enrichment programs.</a:t>
            </a:r>
            <a:r>
              <a:rPr lang="en-US" sz="1500" baseline="0" dirty="0" smtClean="0"/>
              <a:t> </a:t>
            </a:r>
            <a:r>
              <a:rPr lang="en-US" sz="1500" dirty="0" smtClean="0"/>
              <a:t>Staff was plentiful and very hands-on.</a:t>
            </a:r>
            <a:r>
              <a:rPr lang="en-US" sz="1500" baseline="0" dirty="0" smtClean="0"/>
              <a:t> And the p</a:t>
            </a:r>
            <a:r>
              <a:rPr lang="en-US" sz="1500" dirty="0" smtClean="0"/>
              <a:t>arents were enthusiastic, supportive, said their kids didn’t want to go home!  They would pick up their children later on Port Discovery days so their kids could complete the program. Of course there were challenges, but the museum has learned</a:t>
            </a:r>
            <a:r>
              <a:rPr lang="en-US" sz="1500" baseline="0" dirty="0" smtClean="0"/>
              <a:t> a lot about working in this community from their partners, and they have taken this experience to successfully develop new grant funded outreach programs with other faith-based organizations and schools. As Nora has shared back with us, this fits her </a:t>
            </a:r>
            <a:r>
              <a:rPr lang="en-US" sz="1500" baseline="0" dirty="0" smtClean="0"/>
              <a:t>philosophy </a:t>
            </a:r>
            <a:r>
              <a:rPr lang="en-US" sz="1500" baseline="0" dirty="0" smtClean="0"/>
              <a:t>of community outreach to meet people where they </a:t>
            </a:r>
            <a:r>
              <a:rPr lang="en-US" sz="1500" b="1" baseline="0" dirty="0" smtClean="0"/>
              <a:t>play, pay, and pray.</a:t>
            </a:r>
            <a:endParaRPr lang="en-US" sz="1500" b="1" dirty="0" smtClean="0"/>
          </a:p>
          <a:p>
            <a:pPr hangingPunct="0"/>
            <a:endParaRPr lang="en-US" sz="1000" kern="120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51</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hangingPunct="0"/>
            <a:r>
              <a:rPr lang="en-US" sz="1000" dirty="0" smtClean="0"/>
              <a:t>Another inspiring example partnership come from the </a:t>
            </a:r>
            <a:r>
              <a:rPr lang="en-US" sz="1000" dirty="0" err="1" smtClean="0"/>
              <a:t>Sci</a:t>
            </a:r>
            <a:r>
              <a:rPr lang="en-US" sz="1000" dirty="0" smtClean="0"/>
              <a:t>-Port Discovery Center began a joint venture with the Caddo Parish Sheriff's Workforce Re-entry Facility. The re-entry program provides job training and skills, and the museum’s Bars without Barriers program provides training on Informal Science Education techniques and activities both to raise awareness of the importance of STEM education,</a:t>
            </a:r>
            <a:r>
              <a:rPr lang="en-US" sz="1000" baseline="0" dirty="0" smtClean="0"/>
              <a:t> and to also use the </a:t>
            </a:r>
            <a:r>
              <a:rPr lang="en-US" sz="1000" dirty="0" smtClean="0"/>
              <a:t>STEM activities and communication skills taught in the classes to help offenders rebuild whatever bonds may have been strained by their years of incarceration.</a:t>
            </a:r>
          </a:p>
          <a:p>
            <a:pPr hangingPunct="0"/>
            <a:endParaRPr lang="en-US" sz="1000" dirty="0" smtClean="0"/>
          </a:p>
          <a:p>
            <a:pPr hangingPunct="0"/>
            <a:r>
              <a:rPr lang="en-US" sz="1000" dirty="0" smtClean="0"/>
              <a:t>The partnership involved a series of staff led classes for the offenders, and then the offenders, in turn, lead the hands-on activities for their</a:t>
            </a:r>
            <a:r>
              <a:rPr lang="en-US" sz="1000" baseline="0" dirty="0" smtClean="0"/>
              <a:t> own children</a:t>
            </a:r>
            <a:r>
              <a:rPr lang="en-US" sz="1000" dirty="0" smtClean="0"/>
              <a:t> each week during supervised</a:t>
            </a:r>
            <a:r>
              <a:rPr lang="en-US" sz="1000" baseline="0" dirty="0" smtClean="0"/>
              <a:t> family visits.</a:t>
            </a:r>
            <a:endParaRPr lang="en-US" sz="1000" dirty="0" smtClean="0"/>
          </a:p>
          <a:p>
            <a:pPr hangingPunct="0"/>
            <a:endParaRPr lang="en-US" sz="1000" kern="1200" dirty="0" smtClean="0">
              <a:solidFill>
                <a:schemeClr val="tx1"/>
              </a:solidFill>
              <a:latin typeface="Gill Sans" charset="0"/>
              <a:ea typeface="ＭＳ Ｐゴシック" charset="-128"/>
              <a:cs typeface="ＭＳ Ｐゴシック" charset="-128"/>
            </a:endParaRPr>
          </a:p>
          <a:p>
            <a:endParaRPr lang="en-US" sz="1000" dirty="0" smtClean="0"/>
          </a:p>
          <a:p>
            <a:r>
              <a:rPr lang="en-US" sz="1000" dirty="0" smtClean="0"/>
              <a:t>For more about </a:t>
            </a:r>
            <a:r>
              <a:rPr lang="en-US" sz="1000" dirty="0" err="1" smtClean="0"/>
              <a:t>Sci</a:t>
            </a:r>
            <a:r>
              <a:rPr lang="en-US" sz="1000" dirty="0" smtClean="0"/>
              <a:t>-Port Discovery Center's Bars without Barriers program, please contact Alan Brown, Director of Education, at </a:t>
            </a:r>
            <a:r>
              <a:rPr lang="en-US" sz="1000" dirty="0" err="1" smtClean="0"/>
              <a:t>abrown@sciport.org</a:t>
            </a:r>
            <a:r>
              <a:rPr lang="en-US" sz="1000" dirty="0" smtClean="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solidFill>
                  <a:prstClr val="black"/>
                </a:solidFill>
                <a:latin typeface="Calibri"/>
              </a:rPr>
              <a:pPr/>
              <a:t>52</a:t>
            </a:fld>
            <a:endParaRPr lang="en-US">
              <a:solidFill>
                <a:prstClr val="black"/>
              </a:solidFill>
              <a:latin typeface="Calibri"/>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smtClean="0"/>
              <a:t>Alan shared that that the six week series covers a lot of content.</a:t>
            </a:r>
            <a:r>
              <a:rPr lang="en-US" sz="1500" baseline="0" dirty="0" smtClean="0"/>
              <a:t> </a:t>
            </a:r>
            <a:r>
              <a:rPr lang="en-US" sz="1500" dirty="0" smtClean="0"/>
              <a:t>Each week is themed.</a:t>
            </a:r>
            <a:r>
              <a:rPr lang="en-US" sz="1500" baseline="0" dirty="0" smtClean="0"/>
              <a:t> The Zoom into Nano modules were folded into the theme of Science in the City.</a:t>
            </a:r>
            <a:r>
              <a:rPr lang="en-US" sz="1500" dirty="0" smtClean="0"/>
              <a:t> </a:t>
            </a:r>
            <a:r>
              <a:rPr lang="en-US" sz="1600" dirty="0" smtClean="0"/>
              <a:t>While a good time was had by all, observation and a post-visit informal survey revealed that learning did take place. UV Bracelets and Smelly Balloons were, as always, a huge hit, and the two games (I Spy Nano and Power of Tens) both kept the families engaged for extended periods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1" dirty="0" smtClean="0"/>
          </a:p>
          <a:p>
            <a:pPr hangingPunct="0"/>
            <a:endParaRPr lang="en-US" sz="1000" kern="120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solidFill>
                  <a:prstClr val="black"/>
                </a:solidFill>
                <a:latin typeface="Calibri"/>
              </a:rPr>
              <a:pPr>
                <a:defRPr/>
              </a:pPr>
              <a:t>53</a:t>
            </a:fld>
            <a:endParaRPr lang="en-US">
              <a:solidFill>
                <a:prstClr val="black"/>
              </a:solidFill>
              <a:latin typeface="Calibri"/>
            </a:endParaRPr>
          </a:p>
        </p:txBody>
      </p:sp>
    </p:spTree>
    <p:extLst>
      <p:ext uri="{BB962C8B-B14F-4D97-AF65-F5344CB8AC3E}">
        <p14:creationId xmlns:p14="http://schemas.microsoft.com/office/powerpoint/2010/main" val="2345934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54</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 Liz Kollmann,</a:t>
            </a:r>
            <a:r>
              <a:rPr lang="en-US" baseline="0" dirty="0" smtClean="0"/>
              <a:t> and I am the leader of the NISE Net evaluation team.</a:t>
            </a:r>
          </a:p>
          <a:p>
            <a:endParaRPr lang="en-US" baseline="0" dirty="0" smtClean="0"/>
          </a:p>
          <a:p>
            <a:r>
              <a:rPr lang="en-US" baseline="0" dirty="0" smtClean="0"/>
              <a:t>Today, I want to tell you a bit about the summative evaluation for the Museums and Community Partnership project</a:t>
            </a:r>
          </a:p>
          <a:p>
            <a:pPr marL="171450" indent="-171450">
              <a:buFont typeface="Arial" panose="020B0604020202020204" pitchFamily="34" charset="0"/>
              <a:buChar char="•"/>
            </a:pPr>
            <a:r>
              <a:rPr lang="en-US" baseline="0" dirty="0" smtClean="0"/>
              <a:t>Which was led by Katie Todd from the Museum of Science and </a:t>
            </a:r>
          </a:p>
          <a:p>
            <a:pPr marL="171450" indent="-171450">
              <a:buFont typeface="Arial" panose="020B0604020202020204" pitchFamily="34" charset="0"/>
              <a:buChar char="•"/>
            </a:pPr>
            <a:r>
              <a:rPr lang="en-US" baseline="0" dirty="0" smtClean="0"/>
              <a:t>Also involved evaluators from the Science Museum of Minnesota and Oregon Museum of Science and Industry</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During the presentation, I’ll share some information about</a:t>
            </a:r>
          </a:p>
          <a:p>
            <a:pPr marL="171450" indent="-171450">
              <a:buFont typeface="Arial" panose="020B0604020202020204" pitchFamily="34" charset="0"/>
              <a:buChar char="•"/>
            </a:pPr>
            <a:r>
              <a:rPr lang="en-US" baseline="0" dirty="0" smtClean="0"/>
              <a:t>Some of the evaluation questions guiding the evaluation and the methods used to answer them, but </a:t>
            </a:r>
          </a:p>
          <a:p>
            <a:pPr marL="171450" indent="-171450">
              <a:buFont typeface="Arial" panose="020B0604020202020204" pitchFamily="34" charset="0"/>
              <a:buChar char="•"/>
            </a:pPr>
            <a:r>
              <a:rPr lang="en-US" baseline="0" dirty="0" smtClean="0"/>
              <a:t>I’ll spend most of my time discussing the results of the evaluation focusing on how the project impacted both professionals and the public participants</a:t>
            </a:r>
            <a:endParaRPr lang="en-US" dirty="0"/>
          </a:p>
        </p:txBody>
      </p:sp>
      <p:sp>
        <p:nvSpPr>
          <p:cNvPr id="4" name="Slide Number Placeholder 3"/>
          <p:cNvSpPr>
            <a:spLocks noGrp="1"/>
          </p:cNvSpPr>
          <p:nvPr>
            <p:ph type="sldNum" sz="quarter" idx="10"/>
          </p:nvPr>
        </p:nvSpPr>
        <p:spPr/>
        <p:txBody>
          <a:bodyPr/>
          <a:lstStyle/>
          <a:p>
            <a:fld id="{B94BE422-537A-4442-89B6-10746BEA501F}"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102396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4</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pPr lvl="0"/>
            <a:r>
              <a:rPr lang="en-US" dirty="0" smtClean="0">
                <a:effectLst/>
              </a:rPr>
              <a:t>The</a:t>
            </a:r>
            <a:r>
              <a:rPr lang="en-US" baseline="0" dirty="0" smtClean="0">
                <a:effectLst/>
              </a:rPr>
              <a:t> focus of the evaluation was on understanding the impacts of the project on professionals. </a:t>
            </a:r>
          </a:p>
          <a:p>
            <a:pPr lvl="0"/>
            <a:endParaRPr lang="en-US" baseline="0" dirty="0" smtClean="0">
              <a:effectLst/>
            </a:endParaRPr>
          </a:p>
          <a:p>
            <a:pPr lvl="0"/>
            <a:r>
              <a:rPr lang="en-US" baseline="0" dirty="0" smtClean="0">
                <a:effectLst/>
              </a:rPr>
              <a:t>We had a series of evaluation questions focused on the kinds of professional impacts that we were looking for. Among these questions, we were trying to understand: </a:t>
            </a:r>
          </a:p>
          <a:p>
            <a:pPr marL="171450" lvl="0" indent="-171450">
              <a:buFont typeface="Arial" panose="020B0604020202020204" pitchFamily="34" charset="0"/>
              <a:buChar char="•"/>
            </a:pPr>
            <a:r>
              <a:rPr lang="en-US" baseline="0" dirty="0" smtClean="0">
                <a:effectLst/>
              </a:rPr>
              <a:t>To what extent does participation impact the value professionals place on local collaborations?</a:t>
            </a:r>
          </a:p>
          <a:p>
            <a:pPr marL="171450" lvl="0" indent="-171450">
              <a:buFont typeface="Arial" panose="020B0604020202020204" pitchFamily="34" charset="0"/>
              <a:buChar char="•"/>
            </a:pPr>
            <a:r>
              <a:rPr lang="en-US" baseline="0" dirty="0" smtClean="0">
                <a:effectLst/>
              </a:rPr>
              <a:t>To what extent does participation impact professionals’ awareness of theories, methods, and practices for partnering and engaging diverse audiences?</a:t>
            </a:r>
          </a:p>
          <a:p>
            <a:pPr lvl="0"/>
            <a:endParaRPr lang="en-US" dirty="0" smtClean="0">
              <a:effectLst/>
            </a:endParaRP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729217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pPr lvl="0"/>
            <a:r>
              <a:rPr lang="en-US" dirty="0" smtClean="0">
                <a:effectLst/>
              </a:rPr>
              <a:t>We also wanted</a:t>
            </a:r>
            <a:r>
              <a:rPr lang="en-US" baseline="0" dirty="0" smtClean="0">
                <a:effectLst/>
              </a:rPr>
              <a:t> to gain an understanding of the impacts of the project on public audiences. </a:t>
            </a:r>
          </a:p>
          <a:p>
            <a:pPr marL="171450" lvl="0" indent="-171450">
              <a:buFont typeface="Arial" panose="020B0604020202020204" pitchFamily="34" charset="0"/>
              <a:buChar char="•"/>
            </a:pPr>
            <a:r>
              <a:rPr lang="en-US" baseline="0" dirty="0" smtClean="0">
                <a:effectLst/>
              </a:rPr>
              <a:t>However, given the scope and resources of this project, we were not able to gather information directly from the public. </a:t>
            </a:r>
          </a:p>
          <a:p>
            <a:pPr marL="171450" lvl="0" indent="-171450">
              <a:buFont typeface="Arial" panose="020B0604020202020204" pitchFamily="34" charset="0"/>
              <a:buChar char="•"/>
            </a:pPr>
            <a:r>
              <a:rPr lang="en-US" baseline="0" dirty="0" smtClean="0">
                <a:effectLst/>
              </a:rPr>
              <a:t>Instead, we asked the professionals to provide insights about the public audiences they were using the kits with</a:t>
            </a:r>
          </a:p>
          <a:p>
            <a:pPr marL="171450" lvl="0" indent="-171450">
              <a:buFont typeface="Arial" panose="020B0604020202020204" pitchFamily="34" charset="0"/>
              <a:buChar char="•"/>
            </a:pPr>
            <a:endParaRPr lang="en-US" baseline="0" dirty="0" smtClean="0">
              <a:effectLst/>
            </a:endParaRPr>
          </a:p>
          <a:p>
            <a:pPr marL="0" lvl="0" indent="0">
              <a:buFont typeface="Arial" panose="020B0604020202020204" pitchFamily="34" charset="0"/>
              <a:buNone/>
            </a:pPr>
            <a:r>
              <a:rPr lang="en-US" baseline="0" dirty="0" smtClean="0">
                <a:effectLst/>
              </a:rPr>
              <a:t>The questions guiding the public side of the evaluation included:</a:t>
            </a:r>
          </a:p>
          <a:p>
            <a:pPr marL="171450" lvl="0" indent="-171450">
              <a:buFont typeface="Arial" panose="020B0604020202020204" pitchFamily="34" charset="0"/>
              <a:buChar char="•"/>
            </a:pPr>
            <a:r>
              <a:rPr lang="en-US" baseline="0" dirty="0" smtClean="0">
                <a:effectLst/>
              </a:rPr>
              <a:t>To what extent does the project reach its target audience of underrepresented children, youth, and families?</a:t>
            </a:r>
          </a:p>
          <a:p>
            <a:pPr marL="171450" lvl="0" indent="-171450">
              <a:buFont typeface="Arial" panose="020B0604020202020204" pitchFamily="34" charset="0"/>
              <a:buChar char="•"/>
            </a:pPr>
            <a:r>
              <a:rPr lang="en-US" baseline="0" dirty="0" smtClean="0">
                <a:effectLst/>
              </a:rPr>
              <a:t>To what extent do the educational materials facilitate engagement and learning among public participants?</a:t>
            </a: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865078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lnSpcReduction="10000"/>
          </a:bodyPr>
          <a:lstStyle/>
          <a:p>
            <a:pPr marL="0" lvl="0" indent="0">
              <a:buFont typeface="Arial" panose="020B0604020202020204" pitchFamily="34" charset="0"/>
              <a:buNone/>
            </a:pPr>
            <a:r>
              <a:rPr lang="en-US" dirty="0" smtClean="0">
                <a:effectLst/>
              </a:rPr>
              <a:t>To answer these questions, we:</a:t>
            </a:r>
          </a:p>
          <a:p>
            <a:pPr marL="171450" lvl="0" indent="-171450">
              <a:buFont typeface="Arial" panose="020B0604020202020204" pitchFamily="34" charset="0"/>
              <a:buChar char="•"/>
            </a:pPr>
            <a:r>
              <a:rPr lang="en-US" dirty="0" smtClean="0">
                <a:effectLst/>
              </a:rPr>
              <a:t>Sent pre-surveys and post-surveys to the museum applicants, their</a:t>
            </a:r>
            <a:r>
              <a:rPr lang="en-US" baseline="0" dirty="0" smtClean="0">
                <a:effectLst/>
              </a:rPr>
              <a:t> community partners, and any additional professionals who the main contact said were involved in the project, and</a:t>
            </a:r>
          </a:p>
          <a:p>
            <a:pPr marL="171450" lvl="0" indent="-171450">
              <a:buFont typeface="Arial" panose="020B0604020202020204" pitchFamily="34" charset="0"/>
              <a:buChar char="•"/>
            </a:pPr>
            <a:r>
              <a:rPr lang="en-US" baseline="0" dirty="0" smtClean="0">
                <a:effectLst/>
              </a:rPr>
              <a:t>Asked those who facilitated activities to fill out a brief survey right after they led the activities with the public</a:t>
            </a:r>
          </a:p>
          <a:p>
            <a:pPr marL="171450" lvl="0" indent="-171450">
              <a:buFont typeface="Arial" panose="020B0604020202020204" pitchFamily="34" charset="0"/>
              <a:buChar char="•"/>
            </a:pPr>
            <a:endParaRPr lang="en-US" baseline="0" dirty="0" smtClean="0">
              <a:effectLst/>
            </a:endParaRPr>
          </a:p>
          <a:p>
            <a:pPr marL="0" lvl="0" indent="0">
              <a:buFont typeface="Arial" panose="020B0604020202020204" pitchFamily="34" charset="0"/>
              <a:buNone/>
            </a:pPr>
            <a:r>
              <a:rPr lang="en-US" dirty="0" smtClean="0">
                <a:effectLst/>
              </a:rPr>
              <a:t>With these methods, we</a:t>
            </a:r>
            <a:r>
              <a:rPr lang="en-US" baseline="0" dirty="0" smtClean="0">
                <a:effectLst/>
              </a:rPr>
              <a:t> received 65 matched pre and post surveys and 119 activity surveys</a:t>
            </a:r>
            <a:endParaRPr lang="en-US" dirty="0" smtClean="0">
              <a:effectLst/>
            </a:endParaRPr>
          </a:p>
          <a:p>
            <a:pPr marL="0" lvl="0" indent="0">
              <a:buFont typeface="Arial" panose="020B0604020202020204" pitchFamily="34" charset="0"/>
              <a:buNone/>
            </a:pPr>
            <a:endParaRPr lang="en-US" dirty="0" smtClean="0">
              <a:effectLst/>
            </a:endParaRPr>
          </a:p>
          <a:p>
            <a:pPr marL="0" lvl="0" indent="0">
              <a:buFont typeface="Arial" panose="020B0604020202020204" pitchFamily="34" charset="0"/>
              <a:buNone/>
            </a:pPr>
            <a:r>
              <a:rPr lang="en-US" dirty="0" smtClean="0">
                <a:effectLst/>
              </a:rPr>
              <a:t>__________________</a:t>
            </a:r>
          </a:p>
          <a:p>
            <a:pPr marL="0" lvl="0" indent="0">
              <a:buFont typeface="Arial" panose="020B0604020202020204" pitchFamily="34" charset="0"/>
              <a:buNone/>
            </a:pPr>
            <a:r>
              <a:rPr lang="en-US" dirty="0" smtClean="0">
                <a:effectLst/>
              </a:rPr>
              <a:t>Pre/post surveys: </a:t>
            </a:r>
          </a:p>
          <a:p>
            <a:pPr marL="171450" lvl="0" indent="-171450">
              <a:buFont typeface="Arial" panose="020B0604020202020204" pitchFamily="34" charset="0"/>
              <a:buChar char="•"/>
            </a:pPr>
            <a:r>
              <a:rPr lang="en-US" dirty="0" smtClean="0">
                <a:effectLst/>
              </a:rPr>
              <a:t>Invitations were sent to 170 professionals, including the main museum applicants,</a:t>
            </a:r>
            <a:r>
              <a:rPr lang="en-US" baseline="0" dirty="0" smtClean="0">
                <a:effectLst/>
              </a:rPr>
              <a:t> their named community partners, and any additional professionals who those main contacts said would be involved in the project. </a:t>
            </a:r>
          </a:p>
          <a:p>
            <a:pPr marL="171450" lvl="0" indent="-171450">
              <a:buFont typeface="Arial" panose="020B0604020202020204" pitchFamily="34" charset="0"/>
              <a:buChar char="•"/>
            </a:pPr>
            <a:r>
              <a:rPr lang="en-US" baseline="0" dirty="0" smtClean="0">
                <a:effectLst/>
              </a:rPr>
              <a:t>65 people completed both the pre- and the post-surveys (143 pre-surveys and 111 post-, with not all post-respondents having done the pre-)</a:t>
            </a:r>
          </a:p>
          <a:p>
            <a:pPr marL="171450" lvl="0" indent="-171450">
              <a:buFont typeface="Arial" panose="020B0604020202020204" pitchFamily="34" charset="0"/>
              <a:buChar char="•"/>
            </a:pPr>
            <a:r>
              <a:rPr lang="en-US" baseline="0" dirty="0" smtClean="0">
                <a:effectLst/>
              </a:rPr>
              <a:t>67% museum respondents and 33% community organization respondents. </a:t>
            </a:r>
          </a:p>
          <a:p>
            <a:pPr marL="0" lvl="0" indent="0">
              <a:buFont typeface="Arial" panose="020B0604020202020204" pitchFamily="34" charset="0"/>
              <a:buNone/>
            </a:pPr>
            <a:endParaRPr lang="en-US" baseline="0" dirty="0" smtClean="0">
              <a:effectLst/>
            </a:endParaRPr>
          </a:p>
          <a:p>
            <a:pPr marL="0" lvl="0" indent="0">
              <a:buFont typeface="Arial" panose="020B0604020202020204" pitchFamily="34" charset="0"/>
              <a:buNone/>
            </a:pPr>
            <a:r>
              <a:rPr lang="en-US" baseline="0" dirty="0" smtClean="0">
                <a:effectLst/>
              </a:rPr>
              <a:t>Activity Survey: </a:t>
            </a:r>
          </a:p>
          <a:p>
            <a:pPr marL="171450" lvl="0" indent="-171450">
              <a:buFont typeface="Arial" panose="020B0604020202020204" pitchFamily="34" charset="0"/>
              <a:buChar char="•"/>
            </a:pPr>
            <a:r>
              <a:rPr lang="en-US" baseline="0" dirty="0" smtClean="0">
                <a:effectLst/>
              </a:rPr>
              <a:t>This was a very brief online survey that activity facilitators would fill out right after they led the activities. </a:t>
            </a:r>
          </a:p>
          <a:p>
            <a:pPr marL="171450" lvl="0" indent="-171450">
              <a:buFont typeface="Arial" panose="020B0604020202020204" pitchFamily="34" charset="0"/>
              <a:buChar char="•"/>
            </a:pPr>
            <a:r>
              <a:rPr lang="en-US" baseline="0" dirty="0" smtClean="0">
                <a:effectLst/>
              </a:rPr>
              <a:t>We got 119 of these surveys.</a:t>
            </a: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3878844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Responses to the pre</a:t>
            </a:r>
            <a:r>
              <a:rPr lang="en-US" baseline="0" dirty="0" smtClean="0"/>
              <a:t> and post surveys helped us to understand the impacts of the project on professionals’ feelings about the value of partnering</a:t>
            </a:r>
            <a:endParaRPr lang="en-US" dirty="0"/>
          </a:p>
        </p:txBody>
      </p:sp>
      <p:sp>
        <p:nvSpPr>
          <p:cNvPr id="4" name="Slide Number Placeholder 3"/>
          <p:cNvSpPr>
            <a:spLocks noGrp="1"/>
          </p:cNvSpPr>
          <p:nvPr>
            <p:ph type="sldNum" sz="quarter" idx="10"/>
          </p:nvPr>
        </p:nvSpPr>
        <p:spPr/>
        <p:txBody>
          <a:bodyPr/>
          <a:lstStyle/>
          <a:p>
            <a:fld id="{B94BE422-537A-4442-89B6-10746BEA501F}"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2214969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smtClean="0">
                <a:effectLst/>
              </a:rPr>
              <a:t>As shown</a:t>
            </a:r>
            <a:r>
              <a:rPr lang="en-US" baseline="0" dirty="0" smtClean="0">
                <a:effectLst/>
              </a:rPr>
              <a:t> here, almost all professional respondents felt they benefitted from the project, both as individuals and as representatives of their organizations.</a:t>
            </a:r>
          </a:p>
          <a:p>
            <a:pPr marL="171450" lvl="0" indent="-171450">
              <a:buFont typeface="Arial" panose="020B0604020202020204" pitchFamily="34" charset="0"/>
              <a:buChar char="•"/>
            </a:pPr>
            <a:endParaRPr lang="en-US" baseline="0" dirty="0" smtClean="0">
              <a:effectLst/>
            </a:endParaRPr>
          </a:p>
          <a:p>
            <a:pPr marL="171450" lvl="0" indent="-171450">
              <a:buFont typeface="Arial" panose="020B0604020202020204" pitchFamily="34" charset="0"/>
              <a:buChar char="•"/>
            </a:pPr>
            <a:r>
              <a:rPr lang="en-US" baseline="0" dirty="0" smtClean="0">
                <a:effectLst/>
              </a:rPr>
              <a:t>Additionally, almost all participants reported that they were more likely to engage in a museum and community organization collaboration in the future. </a:t>
            </a:r>
          </a:p>
          <a:p>
            <a:pPr marL="171450" lvl="0" indent="-171450">
              <a:buFont typeface="Arial" panose="020B0604020202020204" pitchFamily="34" charset="0"/>
              <a:buChar char="•"/>
            </a:pPr>
            <a:endParaRPr lang="en-US" baseline="0" dirty="0" smtClean="0">
              <a:effectLst/>
            </a:endParaRPr>
          </a:p>
          <a:p>
            <a:pPr marL="171450" lvl="0" indent="-171450">
              <a:buFont typeface="Arial" panose="020B0604020202020204" pitchFamily="34" charset="0"/>
              <a:buChar char="•"/>
            </a:pPr>
            <a:endParaRPr lang="en-US" baseline="0" dirty="0" smtClean="0">
              <a:effectLst/>
            </a:endParaRPr>
          </a:p>
          <a:p>
            <a:pPr marL="0" lvl="0" indent="0">
              <a:buFont typeface="Arial" panose="020B0604020202020204" pitchFamily="34" charset="0"/>
              <a:buNone/>
            </a:pPr>
            <a:r>
              <a:rPr lang="en-US" dirty="0" smtClean="0">
                <a:effectLst/>
              </a:rPr>
              <a:t>________________________</a:t>
            </a:r>
          </a:p>
          <a:p>
            <a:pPr marL="171450" lvl="0" indent="-171450">
              <a:buFont typeface="Arial" panose="020B0604020202020204" pitchFamily="34" charset="0"/>
              <a:buChar char="•"/>
            </a:pPr>
            <a:r>
              <a:rPr lang="en-US" dirty="0" smtClean="0">
                <a:effectLst/>
              </a:rPr>
              <a:t>Museum respondents were more</a:t>
            </a:r>
            <a:r>
              <a:rPr lang="en-US" baseline="0" dirty="0" smtClean="0">
                <a:effectLst/>
              </a:rPr>
              <a:t> likely to mostly or completely agree (100%) they benefitted than community respondents (85%) (</a:t>
            </a:r>
            <a:r>
              <a:rPr lang="en-US" sz="1200" b="0" i="0" u="none" strike="noStrike" kern="1200" baseline="0" dirty="0" smtClean="0">
                <a:solidFill>
                  <a:schemeClr val="tx1"/>
                </a:solidFill>
                <a:latin typeface="+mn-lt"/>
                <a:ea typeface="+mn-ea"/>
                <a:cs typeface="+mn-cs"/>
              </a:rPr>
              <a:t>𝜒2 (1, </a:t>
            </a:r>
            <a:r>
              <a:rPr lang="en-US" sz="1200" b="0" i="1" u="none" strike="noStrike" kern="1200" baseline="0" dirty="0" smtClean="0">
                <a:solidFill>
                  <a:schemeClr val="tx1"/>
                </a:solidFill>
                <a:latin typeface="+mn-lt"/>
                <a:ea typeface="+mn-ea"/>
                <a:cs typeface="+mn-cs"/>
              </a:rPr>
              <a:t>n</a:t>
            </a:r>
            <a:r>
              <a:rPr lang="en-US" sz="1200" b="0" i="0" u="none" strike="noStrike" kern="1200" baseline="0" dirty="0" smtClean="0">
                <a:solidFill>
                  <a:schemeClr val="tx1"/>
                </a:solidFill>
                <a:latin typeface="+mn-lt"/>
                <a:ea typeface="+mn-ea"/>
                <a:cs typeface="+mn-cs"/>
              </a:rPr>
              <a:t>=62) = 6.620, Fischer’s Exact 2-tailed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=0.030)</a:t>
            </a: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Other data points not on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94% of post-survey respondents reported they were more likely to engage in future museum/community organization collaboration.</a:t>
            </a:r>
          </a:p>
          <a:p>
            <a:pPr marL="171450" lvl="0" indent="-171450">
              <a:buFont typeface="Arial" panose="020B0604020202020204" pitchFamily="34" charset="0"/>
              <a:buChar char="•"/>
            </a:pPr>
            <a:r>
              <a:rPr lang="en-US" baseline="0" dirty="0" smtClean="0">
                <a:effectLst/>
              </a:rPr>
              <a:t>99% of post-survey respondents valued fostering local partnership between museums and community organizations ‘a great deal’ or ‘a lot.’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ffectLst/>
              </a:rPr>
              <a:t>92% said the project gave them the opportunity to foster local partnership between museums and community organizations. </a:t>
            </a:r>
          </a:p>
          <a:p>
            <a:pPr marL="171450" lvl="0" indent="-171450">
              <a:buFont typeface="Arial" panose="020B0604020202020204" pitchFamily="34" charset="0"/>
              <a:buChar char="•"/>
            </a:pPr>
            <a:endParaRPr lang="en-US" baseline="0" dirty="0" smtClean="0">
              <a:effectLst/>
            </a:endParaRP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2902492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fontScale="92500" lnSpcReduction="10000"/>
          </a:bodyPr>
          <a:lstStyle/>
          <a:p>
            <a:pPr marL="0" lvl="0" indent="0">
              <a:buFont typeface="Arial" panose="020B0604020202020204" pitchFamily="34" charset="0"/>
              <a:buNone/>
            </a:pPr>
            <a:r>
              <a:rPr lang="en-US" dirty="0" smtClean="0">
                <a:effectLst/>
              </a:rPr>
              <a:t>When we asked an open-ended question about what about the project was most valuable, respondents most</a:t>
            </a:r>
            <a:r>
              <a:rPr lang="en-US" baseline="0" dirty="0" smtClean="0">
                <a:effectLst/>
              </a:rPr>
              <a:t> commonly mentioned: </a:t>
            </a:r>
          </a:p>
          <a:p>
            <a:pPr marL="171450" lvl="0" indent="-171450">
              <a:buFont typeface="Arial" panose="020B0604020202020204" pitchFamily="34" charset="0"/>
              <a:buChar char="•"/>
            </a:pPr>
            <a:r>
              <a:rPr lang="en-US" baseline="0" dirty="0" smtClean="0">
                <a:effectLst/>
              </a:rPr>
              <a:t>The hands-on activities, like this person who says having ready-to-go activities is valuable</a:t>
            </a:r>
          </a:p>
          <a:p>
            <a:pPr marL="171450" lvl="0" indent="-171450">
              <a:buFont typeface="Arial" panose="020B0604020202020204" pitchFamily="34" charset="0"/>
              <a:buChar char="•"/>
            </a:pPr>
            <a:r>
              <a:rPr lang="en-US" baseline="0" dirty="0" smtClean="0">
                <a:effectLst/>
              </a:rPr>
              <a:t>Working with underserved audiences, like this person who says the materials were valuable because they worked for a diversity of audiences, and </a:t>
            </a:r>
          </a:p>
          <a:p>
            <a:pPr marL="171450" lvl="0" indent="-171450">
              <a:buFont typeface="Arial" panose="020B0604020202020204" pitchFamily="34" charset="0"/>
              <a:buChar char="•"/>
            </a:pPr>
            <a:r>
              <a:rPr lang="en-US" baseline="0" dirty="0" smtClean="0">
                <a:effectLst/>
              </a:rPr>
              <a:t>The professional development, like this person who said the materials deepened their understanding of the science.</a:t>
            </a:r>
            <a:endParaRPr lang="en-US" dirty="0" smtClean="0">
              <a:effectLst/>
            </a:endParaRPr>
          </a:p>
          <a:p>
            <a:pPr lvl="0"/>
            <a:endParaRPr lang="en-US" dirty="0" smtClean="0">
              <a:effectLst/>
            </a:endParaRPr>
          </a:p>
          <a:p>
            <a:pPr lvl="0"/>
            <a:endParaRPr lang="en-US" dirty="0" smtClean="0">
              <a:effectLst/>
            </a:endParaRPr>
          </a:p>
          <a:p>
            <a:pPr lvl="0"/>
            <a:r>
              <a:rPr lang="en-US" dirty="0" smtClean="0">
                <a:effectLst/>
              </a:rPr>
              <a:t>___________________________________</a:t>
            </a:r>
          </a:p>
          <a:p>
            <a:pPr marL="171450" lvl="0" indent="-171450">
              <a:buFont typeface="Arial" panose="020B0604020202020204" pitchFamily="34" charset="0"/>
              <a:buChar char="•"/>
            </a:pPr>
            <a:r>
              <a:rPr lang="en-US" baseline="0" dirty="0" smtClean="0">
                <a:effectLst/>
              </a:rPr>
              <a:t>The hands-on activities, like this person who says having ready-to-go activities is valuable</a:t>
            </a:r>
          </a:p>
          <a:p>
            <a:pPr marL="171450" lvl="0" indent="-171450">
              <a:buFont typeface="Arial" panose="020B0604020202020204" pitchFamily="34" charset="0"/>
              <a:buChar char="•"/>
            </a:pPr>
            <a:r>
              <a:rPr lang="en-US" baseline="0" dirty="0" smtClean="0">
                <a:effectLst/>
              </a:rPr>
              <a:t>The second most common theme was the value of working with underserved audiences, like this person who says lots of people benefit from this work</a:t>
            </a:r>
          </a:p>
          <a:p>
            <a:pPr marL="171450" lvl="0" indent="-171450">
              <a:buFont typeface="Arial" panose="020B0604020202020204" pitchFamily="34" charset="0"/>
              <a:buChar char="•"/>
            </a:pPr>
            <a:r>
              <a:rPr lang="en-US" baseline="0" dirty="0" smtClean="0">
                <a:effectLst/>
              </a:rPr>
              <a:t>The third most common theme was that professional development was valuable, like this person who said they helped deepen an understanding of the science.</a:t>
            </a:r>
            <a:endParaRPr lang="en-US" dirty="0" smtClean="0">
              <a:effectLst/>
            </a:endParaRPr>
          </a:p>
          <a:p>
            <a:pPr lvl="0"/>
            <a:endParaRPr lang="en-US" dirty="0" smtClean="0">
              <a:effectLst/>
            </a:endParaRPr>
          </a:p>
          <a:p>
            <a:pPr lvl="0"/>
            <a:endParaRPr lang="en-US" dirty="0" smtClean="0">
              <a:effectLst/>
            </a:endParaRPr>
          </a:p>
          <a:p>
            <a:pPr lvl="0"/>
            <a:r>
              <a:rPr lang="en-US" dirty="0" smtClean="0">
                <a:effectLst/>
              </a:rPr>
              <a:t>(In a similar close-ended</a:t>
            </a:r>
            <a:r>
              <a:rPr lang="en-US" baseline="0" dirty="0" smtClean="0">
                <a:effectLst/>
              </a:rPr>
              <a:t> question, 56% said they benefitted from receiving educational materials, 50% said they benefitted from the partnership, and 47% benefitted by learning from the project and reaching a new audience. Museums were more likely to say they benefitted from the materials and reaching a new audience, and community organizations were more likely to say they benefitted by learning from the project.)</a:t>
            </a:r>
            <a:endParaRPr lang="en-US" dirty="0" smtClean="0">
              <a:effectLst/>
            </a:endParaRP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3656125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asked questions to understand how participation</a:t>
            </a:r>
            <a:r>
              <a:rPr lang="en-US" baseline="0" dirty="0" smtClean="0"/>
              <a:t> in the project impacted professional participants’ awareness of practices related to forming partnerships and engaging underrepresented audiences</a:t>
            </a:r>
            <a:endParaRPr lang="en-US" dirty="0"/>
          </a:p>
        </p:txBody>
      </p:sp>
      <p:sp>
        <p:nvSpPr>
          <p:cNvPr id="4" name="Slide Number Placeholder 3"/>
          <p:cNvSpPr>
            <a:spLocks noGrp="1"/>
          </p:cNvSpPr>
          <p:nvPr>
            <p:ph type="sldNum" sz="quarter" idx="10"/>
          </p:nvPr>
        </p:nvSpPr>
        <p:spPr/>
        <p:txBody>
          <a:bodyPr/>
          <a:lstStyle/>
          <a:p>
            <a:fld id="{B94BE422-537A-4442-89B6-10746BEA501F}"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1435066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fontScale="55000" lnSpcReduction="20000"/>
          </a:bodyPr>
          <a:lstStyle/>
          <a:p>
            <a:pPr marL="171450" lvl="0" indent="-171450">
              <a:buFont typeface="Arial" panose="020B0604020202020204" pitchFamily="34" charset="0"/>
              <a:buChar char="•"/>
            </a:pPr>
            <a:r>
              <a:rPr lang="en-US" dirty="0" smtClean="0">
                <a:effectLst/>
              </a:rPr>
              <a:t>This</a:t>
            </a:r>
            <a:r>
              <a:rPr lang="en-US" baseline="0" dirty="0" smtClean="0">
                <a:effectLst/>
              </a:rPr>
              <a:t> slide shows that there was high confidence in each of the six project practices that we asked about after the project, including engaging girls and underserved audiences, deepening and initiating partnerships, engaging the public in nano, and engaging Spanish-speaking audiences.</a:t>
            </a:r>
          </a:p>
          <a:p>
            <a:pPr marL="171450" lvl="0" indent="-171450">
              <a:buFont typeface="Arial" panose="020B0604020202020204" pitchFamily="34" charset="0"/>
              <a:buChar char="•"/>
            </a:pPr>
            <a:endParaRPr lang="en-US" dirty="0" smtClean="0">
              <a:effectLst/>
            </a:endParaRPr>
          </a:p>
          <a:p>
            <a:pPr marL="171450" lvl="0" indent="-171450">
              <a:buFont typeface="Arial" panose="020B0604020202020204" pitchFamily="34" charset="0"/>
              <a:buChar char="•"/>
            </a:pPr>
            <a:r>
              <a:rPr lang="en-US" dirty="0" smtClean="0">
                <a:effectLst/>
              </a:rPr>
              <a:t>While confidence for engaging Spanish-speaking audiences is the lowest at the end</a:t>
            </a:r>
            <a:r>
              <a:rPr lang="en-US" baseline="0" dirty="0" smtClean="0">
                <a:effectLst/>
              </a:rPr>
              <a:t> of the project</a:t>
            </a:r>
            <a:r>
              <a:rPr lang="en-US" dirty="0" smtClean="0">
                <a:effectLst/>
              </a:rPr>
              <a:t>, it was the only item for which there</a:t>
            </a:r>
            <a:r>
              <a:rPr lang="en-US" baseline="0" dirty="0" smtClean="0">
                <a:effectLst/>
              </a:rPr>
              <a:t> was a s</a:t>
            </a:r>
            <a:r>
              <a:rPr lang="en-US" dirty="0" smtClean="0">
                <a:effectLst/>
              </a:rPr>
              <a:t>tatistically</a:t>
            </a:r>
            <a:r>
              <a:rPr lang="en-US" baseline="0" dirty="0" smtClean="0">
                <a:effectLst/>
              </a:rPr>
              <a:t> significant improvement in confidence between pre- and post- surveys. </a:t>
            </a:r>
          </a:p>
          <a:p>
            <a:pPr marL="628650" lvl="1" indent="-171450">
              <a:buFont typeface="Arial" panose="020B0604020202020204" pitchFamily="34" charset="0"/>
              <a:buChar char="•"/>
            </a:pPr>
            <a:r>
              <a:rPr lang="en-US" baseline="0" dirty="0" smtClean="0">
                <a:effectLst/>
              </a:rPr>
              <a:t>Indicating that the Museum and Community Partnership project had the greatest impact in this area</a:t>
            </a:r>
          </a:p>
          <a:p>
            <a:pPr marL="628650" lvl="1" indent="-171450">
              <a:buFont typeface="Arial" panose="020B0604020202020204" pitchFamily="34" charset="0"/>
              <a:buChar char="•"/>
            </a:pPr>
            <a:endParaRPr lang="en-US" baseline="0" dirty="0" smtClean="0">
              <a:effectLst/>
            </a:endParaRP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Wilcoxon Signed Ranks Test (</a:t>
            </a:r>
            <a:r>
              <a:rPr lang="en-US" sz="1200" b="0" i="1" u="none" strike="noStrike" kern="1200" baseline="0" dirty="0" smtClean="0">
                <a:solidFill>
                  <a:schemeClr val="tx1"/>
                </a:solidFill>
                <a:latin typeface="+mn-lt"/>
                <a:ea typeface="+mn-ea"/>
                <a:cs typeface="+mn-cs"/>
              </a:rPr>
              <a:t>n</a:t>
            </a:r>
            <a:r>
              <a:rPr lang="en-US" sz="1200" b="0" i="0" u="none" strike="noStrike" kern="1200" baseline="0" dirty="0" smtClean="0">
                <a:solidFill>
                  <a:schemeClr val="tx1"/>
                </a:solidFill>
                <a:latin typeface="+mn-lt"/>
                <a:ea typeface="+mn-ea"/>
                <a:cs typeface="+mn-cs"/>
              </a:rPr>
              <a:t>=26, Z= -2.804,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=0.005) </a:t>
            </a:r>
            <a:endParaRPr lang="en-US" baseline="0" dirty="0" smtClean="0">
              <a:effectLst/>
            </a:endParaRPr>
          </a:p>
          <a:p>
            <a:pPr lvl="0"/>
            <a:endParaRPr lang="en-US" dirty="0" smtClean="0">
              <a:effectLst/>
            </a:endParaRPr>
          </a:p>
          <a:p>
            <a:pPr lvl="0"/>
            <a:endParaRPr lang="en-US" dirty="0" smtClean="0">
              <a:effectLst/>
            </a:endParaRPr>
          </a:p>
          <a:p>
            <a:pPr lvl="0"/>
            <a:r>
              <a:rPr lang="en-US" dirty="0" smtClean="0">
                <a:effectLst/>
              </a:rPr>
              <a:t>__________________________</a:t>
            </a:r>
          </a:p>
          <a:p>
            <a:pPr lvl="0"/>
            <a:r>
              <a:rPr lang="en-US" dirty="0" smtClean="0">
                <a:effectLst/>
              </a:rPr>
              <a:t>(More</a:t>
            </a:r>
            <a:r>
              <a:rPr lang="en-US" baseline="0" dirty="0" smtClean="0">
                <a:effectLst/>
              </a:rPr>
              <a:t> than one-third engaged in each practice (no differences C vs. M):</a:t>
            </a:r>
          </a:p>
          <a:p>
            <a:pPr marL="171450" lvl="0" indent="-171450">
              <a:buFont typeface="Arial" panose="020B0604020202020204" pitchFamily="34" charset="0"/>
              <a:buChar char="•"/>
            </a:pPr>
            <a:r>
              <a:rPr lang="en-US" baseline="0" dirty="0" smtClean="0">
                <a:effectLst/>
              </a:rPr>
              <a:t>Engage underrepresented children or families (91%)</a:t>
            </a:r>
          </a:p>
          <a:p>
            <a:pPr marL="171450" lvl="0" indent="-171450">
              <a:buFont typeface="Arial" panose="020B0604020202020204" pitchFamily="34" charset="0"/>
              <a:buChar char="•"/>
            </a:pPr>
            <a:r>
              <a:rPr lang="en-US" baseline="0" dirty="0" smtClean="0">
                <a:effectLst/>
              </a:rPr>
              <a:t>Engage girls (86%)</a:t>
            </a:r>
          </a:p>
          <a:p>
            <a:pPr marL="171450" lvl="0" indent="-171450">
              <a:buFont typeface="Arial" panose="020B0604020202020204" pitchFamily="34" charset="0"/>
              <a:buChar char="•"/>
            </a:pPr>
            <a:r>
              <a:rPr lang="en-US" baseline="0" dirty="0" smtClean="0">
                <a:effectLst/>
              </a:rPr>
              <a:t>Engage the public in </a:t>
            </a:r>
            <a:r>
              <a:rPr lang="en-US" baseline="0" dirty="0" err="1" smtClean="0">
                <a:effectLst/>
              </a:rPr>
              <a:t>nano</a:t>
            </a:r>
            <a:r>
              <a:rPr lang="en-US" baseline="0" dirty="0" smtClean="0">
                <a:effectLst/>
              </a:rPr>
              <a:t> (81%)</a:t>
            </a:r>
          </a:p>
          <a:p>
            <a:pPr marL="171450" lvl="0" indent="-171450">
              <a:buFont typeface="Arial" panose="020B0604020202020204" pitchFamily="34" charset="0"/>
              <a:buChar char="•"/>
            </a:pPr>
            <a:r>
              <a:rPr lang="en-US" baseline="0" dirty="0" smtClean="0">
                <a:effectLst/>
              </a:rPr>
              <a:t>Deepen an existing partnership (66%)</a:t>
            </a:r>
          </a:p>
          <a:p>
            <a:pPr marL="171450" lvl="0" indent="-171450">
              <a:buFont typeface="Arial" panose="020B0604020202020204" pitchFamily="34" charset="0"/>
              <a:buChar char="•"/>
            </a:pPr>
            <a:r>
              <a:rPr lang="en-US" baseline="0" dirty="0" smtClean="0">
                <a:effectLst/>
              </a:rPr>
              <a:t>Initiate a new partnership (47%)</a:t>
            </a:r>
          </a:p>
          <a:p>
            <a:pPr marL="171450" lvl="0" indent="-171450">
              <a:buFont typeface="Arial" panose="020B0604020202020204" pitchFamily="34" charset="0"/>
              <a:buChar char="•"/>
            </a:pPr>
            <a:r>
              <a:rPr lang="en-US" dirty="0" smtClean="0">
                <a:effectLst/>
              </a:rPr>
              <a:t>Engage Spanish-speaking audiences (35%)</a:t>
            </a:r>
          </a:p>
          <a:p>
            <a:pPr marL="171450" lvl="0" indent="-171450">
              <a:buFont typeface="Arial" panose="020B0604020202020204" pitchFamily="34" charset="0"/>
              <a:buChar char="•"/>
            </a:pPr>
            <a:endParaRPr lang="en-US" dirty="0" smtClean="0">
              <a:effectLst/>
            </a:endParaRPr>
          </a:p>
          <a:p>
            <a:pPr marL="0" lvl="0" indent="0">
              <a:buFont typeface="Arial" panose="020B0604020202020204" pitchFamily="34" charset="0"/>
              <a:buNone/>
            </a:pPr>
            <a:r>
              <a:rPr lang="en-US" dirty="0" smtClean="0">
                <a:effectLst/>
              </a:rPr>
              <a:t>When</a:t>
            </a:r>
            <a:r>
              <a:rPr lang="en-US" baseline="0" dirty="0" smtClean="0">
                <a:effectLst/>
              </a:rPr>
              <a:t> doing the practices, people used project materials.</a:t>
            </a:r>
            <a:endParaRPr lang="en-US"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Deepen an existing partnership (98%)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Engage the public in </a:t>
            </a:r>
            <a:r>
              <a:rPr lang="en-US" baseline="0" dirty="0" err="1" smtClean="0">
                <a:effectLst/>
              </a:rPr>
              <a:t>nano</a:t>
            </a:r>
            <a:r>
              <a:rPr lang="en-US" baseline="0" dirty="0" smtClean="0">
                <a:effectLst/>
              </a:rPr>
              <a:t> (96%)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Engage girls (95%)</a:t>
            </a:r>
          </a:p>
          <a:p>
            <a:pPr marL="171450" lvl="0" indent="-171450">
              <a:buFont typeface="Arial" panose="020B0604020202020204" pitchFamily="34" charset="0"/>
              <a:buChar char="•"/>
            </a:pPr>
            <a:r>
              <a:rPr lang="en-US" baseline="0" dirty="0" smtClean="0">
                <a:effectLst/>
              </a:rPr>
              <a:t>Engage underrepresented children or families (93%)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Initiate a new partnership (88%)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ffectLst/>
              </a:rPr>
              <a:t>Engage Spanish-speaking audiences (88%)</a:t>
            </a:r>
          </a:p>
          <a:p>
            <a:pPr marL="171450" lvl="0" indent="-171450">
              <a:buFont typeface="Arial" panose="020B0604020202020204" pitchFamily="34" charset="0"/>
              <a:buChar char="•"/>
            </a:pPr>
            <a:endParaRPr lang="en-US" baseline="0" dirty="0" smtClean="0">
              <a:effectLst/>
            </a:endParaRPr>
          </a:p>
          <a:p>
            <a:pPr marL="0" lvl="0" indent="0">
              <a:buFont typeface="Arial" panose="020B0604020202020204" pitchFamily="34" charset="0"/>
              <a:buNone/>
            </a:pPr>
            <a:r>
              <a:rPr lang="en-US" dirty="0" smtClean="0">
                <a:effectLst/>
              </a:rPr>
              <a:t>When</a:t>
            </a:r>
            <a:r>
              <a:rPr lang="en-US" baseline="0" dirty="0" smtClean="0">
                <a:effectLst/>
              </a:rPr>
              <a:t> NOT doing the practices, people knew about project materials.</a:t>
            </a:r>
            <a:endParaRPr lang="en-US"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Engage underrepresented children or families (100%)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Engage girls (100%)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Initiate a new partnership (87%)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Deepen an existing partnership (85%)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Engage the public in </a:t>
            </a:r>
            <a:r>
              <a:rPr lang="en-US" baseline="0" dirty="0" err="1" smtClean="0">
                <a:effectLst/>
              </a:rPr>
              <a:t>nano</a:t>
            </a:r>
            <a:r>
              <a:rPr lang="en-US" baseline="0" dirty="0" smtClean="0">
                <a:effectLst/>
              </a:rPr>
              <a:t> (83%)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ffectLst/>
              </a:rPr>
              <a:t>Engage Spanish-speaking audiences (76%) (C’s knew less</a:t>
            </a:r>
            <a:r>
              <a:rPr lang="en-US" baseline="0" dirty="0" smtClean="0">
                <a:effectLst/>
              </a:rPr>
              <a:t> </a:t>
            </a:r>
            <a:r>
              <a:rPr lang="en-US" dirty="0" smtClean="0">
                <a:effectLst/>
              </a:rPr>
              <a:t>than </a:t>
            </a:r>
            <a:r>
              <a:rPr lang="en-US" dirty="0" err="1" smtClean="0">
                <a:effectLst/>
              </a:rPr>
              <a:t>Ms</a:t>
            </a:r>
            <a:r>
              <a:rPr lang="en-US" dirty="0" smtClean="0">
                <a:effectLst/>
              </a:rPr>
              <a:t>)</a:t>
            </a:r>
          </a:p>
          <a:p>
            <a:pPr marL="0" lvl="0" indent="0">
              <a:buFont typeface="Arial" panose="020B0604020202020204" pitchFamily="34" charset="0"/>
              <a:buNone/>
            </a:pPr>
            <a:endParaRPr lang="en-US" baseline="0" dirty="0" smtClean="0">
              <a:effectLst/>
            </a:endParaRPr>
          </a:p>
          <a:p>
            <a:pPr marL="0" lvl="0" indent="0">
              <a:buFont typeface="Arial" panose="020B0604020202020204" pitchFamily="34" charset="0"/>
              <a:buNone/>
            </a:pPr>
            <a:r>
              <a:rPr lang="en-US" dirty="0" smtClean="0">
                <a:effectLst/>
              </a:rPr>
              <a:t>Some professionals</a:t>
            </a:r>
            <a:r>
              <a:rPr lang="en-US" baseline="0" dirty="0" smtClean="0">
                <a:effectLst/>
              </a:rPr>
              <a:t> used project materials for non-</a:t>
            </a:r>
            <a:r>
              <a:rPr lang="en-US" baseline="0" dirty="0" err="1" smtClean="0">
                <a:effectLst/>
              </a:rPr>
              <a:t>nano</a:t>
            </a:r>
            <a:r>
              <a:rPr lang="en-US" baseline="0" dirty="0" smtClean="0">
                <a:effectLst/>
              </a:rPr>
              <a:t> content.</a:t>
            </a:r>
            <a:endParaRPr lang="en-US"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Engage underrepresented children or families (69%)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Deepen an existing partnership (60%)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Initiate a new partnership (47%)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ffectLst/>
              </a:rPr>
              <a:t>Engage Spanish-speaking audiences (34%) )</a:t>
            </a:r>
          </a:p>
          <a:p>
            <a:pPr marL="0" lvl="0" indent="0">
              <a:buFont typeface="Arial" panose="020B0604020202020204" pitchFamily="34" charset="0"/>
              <a:buNone/>
            </a:pPr>
            <a:endParaRPr lang="en-US" dirty="0" smtClean="0">
              <a:effectLst/>
            </a:endParaRP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3901236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earlier, we</a:t>
            </a:r>
            <a:r>
              <a:rPr lang="en-US" baseline="0" dirty="0" smtClean="0"/>
              <a:t> didn’t do any surveys or direct data collection with the participants, but we did ask the professionals involved in the partnerships to tell us about the experiences of the public.</a:t>
            </a:r>
            <a:endParaRPr lang="en-US" dirty="0"/>
          </a:p>
        </p:txBody>
      </p:sp>
      <p:sp>
        <p:nvSpPr>
          <p:cNvPr id="4" name="Slide Number Placeholder 3"/>
          <p:cNvSpPr>
            <a:spLocks noGrp="1"/>
          </p:cNvSpPr>
          <p:nvPr>
            <p:ph type="sldNum" sz="quarter" idx="10"/>
          </p:nvPr>
        </p:nvSpPr>
        <p:spPr/>
        <p:txBody>
          <a:bodyPr/>
          <a:lstStyle/>
          <a:p>
            <a:fld id="{B94BE422-537A-4442-89B6-10746BEA501F}"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731077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We asked the community organization respondents which underserved audiences the kit were used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These data indicate that the kit was used with a variety of public audiences although most commonly institutions reported that they used the kit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Low income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Female audiences,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Racial or ethnic minority audiences, including individuals who are Hispanic and Latino,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Rural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___________________________</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whether the kits had been used to reach a range of underserved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21 community partners responded to this question on the post survey. This is NOT how many of their participants fell into this category, but rather, how often at least one person in these demographics was reached by the organization.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Other included three responses (in case people ask): International children, Asian, and “I don’t keep those stats.”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Based on kit recipients’ estimates, we found that the 100 partnerships reached about 36,500 people, with a median of 365 people per kit.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71551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50 states</a:t>
            </a:r>
            <a:r>
              <a:rPr lang="en-US" baseline="0" dirty="0" smtClean="0"/>
              <a:t> and </a:t>
            </a:r>
            <a:r>
              <a:rPr lang="en-US" dirty="0" smtClean="0"/>
              <a:t>Puerto Rico</a:t>
            </a:r>
          </a:p>
          <a:p>
            <a:r>
              <a:rPr lang="en-US" dirty="0" smtClean="0"/>
              <a:t>~400</a:t>
            </a:r>
            <a:r>
              <a:rPr lang="en-US" baseline="0" dirty="0" smtClean="0"/>
              <a:t> museums</a:t>
            </a:r>
          </a:p>
          <a:p>
            <a:r>
              <a:rPr lang="en-US" baseline="0" dirty="0" smtClean="0"/>
              <a:t>~200 universities</a:t>
            </a:r>
          </a:p>
        </p:txBody>
      </p:sp>
      <p:sp>
        <p:nvSpPr>
          <p:cNvPr id="4" name="Slide Number Placeholder 3"/>
          <p:cNvSpPr>
            <a:spLocks noGrp="1"/>
          </p:cNvSpPr>
          <p:nvPr>
            <p:ph type="sldNum" sz="quarter" idx="10"/>
          </p:nvPr>
        </p:nvSpPr>
        <p:spPr/>
        <p:txBody>
          <a:bodyPr/>
          <a:lstStyle/>
          <a:p>
            <a:fld id="{BC11E37F-6F67-6248-AB2A-FEDF52C198CB}" type="slidenum">
              <a:rPr lang="en-US" smtClean="0"/>
              <a:t>5</a:t>
            </a:fld>
            <a:endParaRPr lang="en-US"/>
          </a:p>
        </p:txBody>
      </p:sp>
    </p:spTree>
    <p:extLst>
      <p:ext uri="{BB962C8B-B14F-4D97-AF65-F5344CB8AC3E}">
        <p14:creationId xmlns:p14="http://schemas.microsoft.com/office/powerpoint/2010/main" val="416151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asked professionals to indicate whether they thought the kit activities were educational and engaging for their public audiences.</a:t>
            </a:r>
            <a:endParaRPr lang="en-US" dirty="0"/>
          </a:p>
        </p:txBody>
      </p:sp>
      <p:sp>
        <p:nvSpPr>
          <p:cNvPr id="4" name="Slide Number Placeholder 3"/>
          <p:cNvSpPr>
            <a:spLocks noGrp="1"/>
          </p:cNvSpPr>
          <p:nvPr>
            <p:ph type="sldNum" sz="quarter" idx="10"/>
          </p:nvPr>
        </p:nvSpPr>
        <p:spPr/>
        <p:txBody>
          <a:bodyPr/>
          <a:lstStyle/>
          <a:p>
            <a:fld id="{B94BE422-537A-4442-89B6-10746BEA501F}"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2874241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Professionals reported that overall the activities were engaging, educational, and relevant for their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However, they were most likely to think the activities were engaging for their audiences with 91% reporting that the activities were engaging or very engaging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Fewer professionals, at 85% felt that their public audiences learned from the activities,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Even fewer at 68% said that the activities were relevant or very relevant for their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__________________</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…in that order.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effectLst/>
              </a:rPr>
              <a:t>Community organization respondents gave higher ratings for engagement and relevance.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effectLst/>
            </a:endParaRPr>
          </a:p>
        </p:txBody>
      </p:sp>
      <p:sp>
        <p:nvSpPr>
          <p:cNvPr id="4" name="Slide Number Placeholder 3"/>
          <p:cNvSpPr>
            <a:spLocks noGrp="1"/>
          </p:cNvSpPr>
          <p:nvPr>
            <p:ph type="sldNum" sz="quarter" idx="10"/>
          </p:nvPr>
        </p:nvSpPr>
        <p:spPr/>
        <p:txBody>
          <a:bodyPr/>
          <a:lstStyle/>
          <a:p>
            <a:pPr defTabSz="914400">
              <a:defRPr/>
            </a:pPr>
            <a:fld id="{2D8FF4BD-CD29-BA46-80BA-7F63ACFF8AE0}" type="slidenum">
              <a:rPr lang="en-US" smtClean="0">
                <a:solidFill>
                  <a:prstClr val="black"/>
                </a:solidFill>
                <a:latin typeface="Calibri" panose="020F0502020204030204"/>
              </a:rPr>
              <a:pPr defTabSz="914400">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242445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29922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69</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81D3DA18-D8D3-5E43-BA52-E7DC30F0B4F9}" type="slidenum">
              <a:rPr lang="en-US" smtClean="0">
                <a:solidFill>
                  <a:prstClr val="black"/>
                </a:solidFill>
                <a:latin typeface="Calibri"/>
              </a:rPr>
              <a:pPr>
                <a:defRPr/>
              </a:pPr>
              <a:t>70</a:t>
            </a:fld>
            <a:endParaRPr lang="en-US">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200598FE-5F35-3C41-BCBC-4E7CE5C3F991}" type="slidenum">
              <a:rPr lang="en-US" smtClean="0">
                <a:solidFill>
                  <a:prstClr val="black"/>
                </a:solidFill>
                <a:latin typeface="Calibri"/>
              </a:rPr>
              <a:pPr>
                <a:defRPr/>
              </a:pPr>
              <a:t>71</a:t>
            </a:fld>
            <a:endParaRPr lang="en-US">
              <a:solidFill>
                <a:prstClr val="black"/>
              </a:solidFill>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2D271060-E11C-014C-896B-E66F5FEFC711}" type="slidenum">
              <a:rPr lang="en-US" smtClean="0">
                <a:solidFill>
                  <a:prstClr val="black"/>
                </a:solidFill>
                <a:latin typeface="Calibri"/>
              </a:rPr>
              <a:pPr>
                <a:defRPr/>
              </a:pPr>
              <a:t>72</a:t>
            </a:fld>
            <a:endParaRPr lang="en-US">
              <a:solidFill>
                <a:prstClr val="black"/>
              </a:solidFill>
              <a:latin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F329DC4E-B0DB-A149-A50D-B1B957914013}" type="slidenum">
              <a:rPr lang="en-US" smtClean="0">
                <a:solidFill>
                  <a:prstClr val="black"/>
                </a:solidFill>
                <a:latin typeface="Calibri"/>
              </a:rPr>
              <a:pPr>
                <a:defRPr/>
              </a:pPr>
              <a:t>73</a:t>
            </a:fld>
            <a:endParaRPr lang="en-US">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4D143D68-1793-A647-900F-A65696659AC2}" type="slidenum">
              <a:rPr lang="en-US" smtClean="0">
                <a:solidFill>
                  <a:prstClr val="black"/>
                </a:solidFill>
                <a:latin typeface="Calibri"/>
              </a:rPr>
              <a:pPr>
                <a:defRPr/>
              </a:pPr>
              <a:t>74</a:t>
            </a:fld>
            <a:endParaRPr lang="en-US">
              <a:solidFill>
                <a:prstClr val="black"/>
              </a:solidFill>
              <a:latin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cs typeface="+mn-cs"/>
              </a:rPr>
              <a:t>Each of these profiles has the following sections: About – Audience and Geographic Reach – Website – finding a local partner – STEM Focus and Resources – Tips for collaborations</a:t>
            </a:r>
          </a:p>
          <a:p>
            <a:pPr eaLnBrk="1" fontAlgn="auto" hangingPunct="1">
              <a:spcBef>
                <a:spcPts val="0"/>
              </a:spcBef>
              <a:spcAft>
                <a:spcPts val="0"/>
              </a:spcAft>
              <a:defRPr/>
            </a:pPr>
            <a:r>
              <a:rPr lang="en-US" dirty="0" smtClean="0"/>
              <a:t>The profiles of national youth-serving organizations have been compiled to assist museums and university outreach programs in developing partnerships with a community organization or a local chapter of a national youth-serving organization. These profiles are intended to provide a brief introduction to each organization.</a:t>
            </a: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FF1DA305-2830-A54F-A55A-54A3ED66C083}" type="slidenum">
              <a:rPr lang="en-US" smtClean="0">
                <a:solidFill>
                  <a:prstClr val="black"/>
                </a:solidFill>
                <a:latin typeface="Calibri"/>
              </a:rPr>
              <a:pPr>
                <a:defRPr/>
              </a:pPr>
              <a:t>75</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6</a:t>
            </a:fld>
            <a:endParaRPr lang="en-US" dirty="0"/>
          </a:p>
        </p:txBody>
      </p:sp>
    </p:spTree>
    <p:extLst>
      <p:ext uri="{BB962C8B-B14F-4D97-AF65-F5344CB8AC3E}">
        <p14:creationId xmlns:p14="http://schemas.microsoft.com/office/powerpoint/2010/main" val="29079286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spcAft>
                <a:spcPts val="600"/>
              </a:spcAft>
              <a:defRPr/>
            </a:pPr>
            <a:r>
              <a:rPr lang="en-US" dirty="0" smtClean="0"/>
              <a:t>Collaborations – General; Collaborations and Collective Impact; Museum – Community Collaborations; Museum – Museum Collaborations, Libraries, Scientists, Schools, Consultants </a:t>
            </a:r>
            <a:r>
              <a:rPr lang="en-US" dirty="0" err="1" smtClean="0"/>
              <a:t>etc</a:t>
            </a:r>
            <a:r>
              <a:rPr lang="is-IS" dirty="0" smtClean="0"/>
              <a:t>…</a:t>
            </a:r>
            <a:endParaRPr lang="en-US" dirty="0" smtClean="0"/>
          </a:p>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A9CBFAB3-37A1-554F-AAC8-A6E2D8245FE2}" type="slidenum">
              <a:rPr lang="en-US" smtClean="0">
                <a:solidFill>
                  <a:prstClr val="black"/>
                </a:solidFill>
                <a:latin typeface="Calibri"/>
              </a:rPr>
              <a:pPr>
                <a:defRPr/>
              </a:pPr>
              <a:t>76</a:t>
            </a:fld>
            <a:endParaRPr lang="en-US">
              <a:solidFill>
                <a:prstClr val="black"/>
              </a:solidFill>
              <a:latin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4" name="Slide Number Placeholder 3"/>
          <p:cNvSpPr>
            <a:spLocks noGrp="1"/>
          </p:cNvSpPr>
          <p:nvPr>
            <p:ph type="sldNum" sz="quarter" idx="5"/>
          </p:nvPr>
        </p:nvSpPr>
        <p:spPr/>
        <p:txBody>
          <a:bodyPr/>
          <a:lstStyle/>
          <a:p>
            <a:pPr>
              <a:defRPr/>
            </a:pPr>
            <a:fld id="{5C3A8174-4EE7-6949-83BB-7BA5AF266F35}" type="slidenum">
              <a:rPr lang="en-US" smtClean="0">
                <a:solidFill>
                  <a:prstClr val="black"/>
                </a:solidFill>
                <a:latin typeface="Calibri"/>
              </a:rPr>
              <a:pPr>
                <a:defRPr/>
              </a:pPr>
              <a:t>77</a:t>
            </a:fld>
            <a:endParaRPr lang="en-US">
              <a:solidFill>
                <a:prstClr val="black"/>
              </a:solidFill>
              <a:latin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78</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79</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80</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81</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82</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7</a:t>
            </a:fld>
            <a:endParaRPr lang="en-US"/>
          </a:p>
        </p:txBody>
      </p:sp>
    </p:spTree>
    <p:extLst>
      <p:ext uri="{BB962C8B-B14F-4D97-AF65-F5344CB8AC3E}">
        <p14:creationId xmlns:p14="http://schemas.microsoft.com/office/powerpoint/2010/main" val="369544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8</a:t>
            </a:fld>
            <a:endParaRPr lang="en-US" dirty="0"/>
          </a:p>
        </p:txBody>
      </p:sp>
    </p:spTree>
    <p:extLst>
      <p:ext uri="{BB962C8B-B14F-4D97-AF65-F5344CB8AC3E}">
        <p14:creationId xmlns:p14="http://schemas.microsoft.com/office/powerpoint/2010/main" val="19831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9</a:t>
            </a:fld>
            <a:endParaRPr lang="en-US"/>
          </a:p>
        </p:txBody>
      </p:sp>
    </p:spTree>
    <p:extLst>
      <p:ext uri="{BB962C8B-B14F-4D97-AF65-F5344CB8AC3E}">
        <p14:creationId xmlns:p14="http://schemas.microsoft.com/office/powerpoint/2010/main" val="247569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chart" Target="../charts/chart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60250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547278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154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56117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6644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13775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7559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5408C-1AFC-4263-843C-16B4539B8AAE}" type="datetime1">
              <a:rPr lang="en-US" smtClean="0"/>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C540F0D-445B-4EE9-B507-42898A64C8A0}" type="slidenum">
              <a:rPr lang="en-US"/>
              <a:pPr>
                <a:defRPr/>
              </a:pPr>
              <a:t>‹#›</a:t>
            </a:fld>
            <a:endParaRPr lang="en-US"/>
          </a:p>
        </p:txBody>
      </p:sp>
    </p:spTree>
    <p:extLst>
      <p:ext uri="{BB962C8B-B14F-4D97-AF65-F5344CB8AC3E}">
        <p14:creationId xmlns:p14="http://schemas.microsoft.com/office/powerpoint/2010/main" val="1264683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588582-4AF1-4EC4-9B84-CD17A5627ABE}" type="datetime1">
              <a:rPr lang="en-US" smtClean="0"/>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EF887FE-BB78-49AD-8702-32123670C912}" type="slidenum">
              <a:rPr lang="en-US"/>
              <a:pPr>
                <a:defRPr/>
              </a:pPr>
              <a:t>‹#›</a:t>
            </a:fld>
            <a:endParaRPr lang="en-US" dirty="0"/>
          </a:p>
        </p:txBody>
      </p:sp>
    </p:spTree>
    <p:extLst>
      <p:ext uri="{BB962C8B-B14F-4D97-AF65-F5344CB8AC3E}">
        <p14:creationId xmlns:p14="http://schemas.microsoft.com/office/powerpoint/2010/main" val="3650092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1DDD80-E4F7-409B-A4DE-598285FFB7CE}" type="datetime1">
              <a:rPr lang="en-US" smtClean="0"/>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FD33B1C-21BC-4FC5-A25E-BD64FBA654DF}" type="slidenum">
              <a:rPr lang="en-US"/>
              <a:pPr>
                <a:defRPr/>
              </a:pPr>
              <a:t>‹#›</a:t>
            </a:fld>
            <a:endParaRPr lang="en-US"/>
          </a:p>
        </p:txBody>
      </p:sp>
    </p:spTree>
    <p:extLst>
      <p:ext uri="{BB962C8B-B14F-4D97-AF65-F5344CB8AC3E}">
        <p14:creationId xmlns:p14="http://schemas.microsoft.com/office/powerpoint/2010/main" val="2921317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7D431C-48F2-45DB-8BEF-393B7C797FF0}" type="datetime1">
              <a:rPr lang="en-US" smtClean="0"/>
              <a:pPr>
                <a:defRPr/>
              </a:pPr>
              <a:t>10/22/17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84F551C-6CC9-4EC6-92C1-4B7023AC3E56}" type="slidenum">
              <a:rPr lang="en-US"/>
              <a:pPr>
                <a:defRPr/>
              </a:pPr>
              <a:t>‹#›</a:t>
            </a:fld>
            <a:endParaRPr lang="en-US"/>
          </a:p>
        </p:txBody>
      </p:sp>
    </p:spTree>
    <p:extLst>
      <p:ext uri="{BB962C8B-B14F-4D97-AF65-F5344CB8AC3E}">
        <p14:creationId xmlns:p14="http://schemas.microsoft.com/office/powerpoint/2010/main" val="31932758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36C3AF1-2C8A-4B12-AFB5-84C1D32DA6DA}" type="datetime1">
              <a:rPr lang="en-US" smtClean="0"/>
              <a:pPr>
                <a:defRPr/>
              </a:pPr>
              <a:t>10/22/17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CD2FAB3-9042-44D4-8816-861BBB6725D1}" type="slidenum">
              <a:rPr lang="en-US"/>
              <a:pPr>
                <a:defRPr/>
              </a:pPr>
              <a:t>‹#›</a:t>
            </a:fld>
            <a:endParaRPr lang="en-US"/>
          </a:p>
        </p:txBody>
      </p:sp>
    </p:spTree>
    <p:extLst>
      <p:ext uri="{BB962C8B-B14F-4D97-AF65-F5344CB8AC3E}">
        <p14:creationId xmlns:p14="http://schemas.microsoft.com/office/powerpoint/2010/main" val="179031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52160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1C88C6-933E-4E7C-8AD0-79F837C1232B}" type="datetime1">
              <a:rPr lang="en-US" smtClean="0"/>
              <a:pPr>
                <a:defRPr/>
              </a:pPr>
              <a:t>10/22/17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36B3A9CA-4452-4F87-9FAE-D99846B8D0A8}" type="slidenum">
              <a:rPr lang="en-US"/>
              <a:pPr>
                <a:defRPr/>
              </a:pPr>
              <a:t>‹#›</a:t>
            </a:fld>
            <a:endParaRPr lang="en-US"/>
          </a:p>
        </p:txBody>
      </p:sp>
    </p:spTree>
    <p:extLst>
      <p:ext uri="{BB962C8B-B14F-4D97-AF65-F5344CB8AC3E}">
        <p14:creationId xmlns:p14="http://schemas.microsoft.com/office/powerpoint/2010/main" val="4030885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5E7920-05BB-4E4C-8C45-DBBE5417C31B}" type="datetime1">
              <a:rPr lang="en-US" smtClean="0"/>
              <a:pPr>
                <a:defRPr/>
              </a:pPr>
              <a:t>10/22/17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A9F2EB86-2684-4C72-BEB3-0E6E6F9F5920}" type="slidenum">
              <a:rPr lang="en-US"/>
              <a:pPr>
                <a:defRPr/>
              </a:pPr>
              <a:t>‹#›</a:t>
            </a:fld>
            <a:endParaRPr lang="en-US"/>
          </a:p>
        </p:txBody>
      </p:sp>
    </p:spTree>
    <p:extLst>
      <p:ext uri="{BB962C8B-B14F-4D97-AF65-F5344CB8AC3E}">
        <p14:creationId xmlns:p14="http://schemas.microsoft.com/office/powerpoint/2010/main" val="1324666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3EFBA1-31A0-421B-B28E-C97CC8F2F8A5}" type="datetime1">
              <a:rPr lang="en-US" smtClean="0"/>
              <a:pPr>
                <a:defRPr/>
              </a:pPr>
              <a:t>10/22/17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4B9F888-65A8-4876-BF50-2C1704972A73}" type="slidenum">
              <a:rPr lang="en-US"/>
              <a:pPr>
                <a:defRPr/>
              </a:pPr>
              <a:t>‹#›</a:t>
            </a:fld>
            <a:endParaRPr lang="en-US"/>
          </a:p>
        </p:txBody>
      </p:sp>
    </p:spTree>
    <p:extLst>
      <p:ext uri="{BB962C8B-B14F-4D97-AF65-F5344CB8AC3E}">
        <p14:creationId xmlns:p14="http://schemas.microsoft.com/office/powerpoint/2010/main" val="3390283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D24F3DF-BB9D-4550-A069-92F331589522}" type="datetime1">
              <a:rPr lang="en-US" smtClean="0"/>
              <a:pPr>
                <a:defRPr/>
              </a:pPr>
              <a:t>10/22/17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94AAFC9-2C59-4484-B537-00384AB3B599}" type="slidenum">
              <a:rPr lang="en-US"/>
              <a:pPr>
                <a:defRPr/>
              </a:pPr>
              <a:t>‹#›</a:t>
            </a:fld>
            <a:endParaRPr lang="en-US"/>
          </a:p>
        </p:txBody>
      </p:sp>
    </p:spTree>
    <p:extLst>
      <p:ext uri="{BB962C8B-B14F-4D97-AF65-F5344CB8AC3E}">
        <p14:creationId xmlns:p14="http://schemas.microsoft.com/office/powerpoint/2010/main" val="21351258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111447-0B4A-4227-9361-C2F20CC423C9}" type="datetime1">
              <a:rPr lang="en-US" smtClean="0"/>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33D1CCC-0B44-4735-B1A7-F3B25289A9CC}" type="slidenum">
              <a:rPr lang="en-US"/>
              <a:pPr>
                <a:defRPr/>
              </a:pPr>
              <a:t>‹#›</a:t>
            </a:fld>
            <a:endParaRPr lang="en-US"/>
          </a:p>
        </p:txBody>
      </p:sp>
    </p:spTree>
    <p:extLst>
      <p:ext uri="{BB962C8B-B14F-4D97-AF65-F5344CB8AC3E}">
        <p14:creationId xmlns:p14="http://schemas.microsoft.com/office/powerpoint/2010/main" val="10810570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572A10-0A35-4D6E-A9EB-AA1BA65A4818}" type="datetime1">
              <a:rPr lang="en-US" smtClean="0"/>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F3CCCB7-D56E-478C-9121-5D92C6ECB9C0}" type="slidenum">
              <a:rPr lang="en-US"/>
              <a:pPr>
                <a:defRPr/>
              </a:pPr>
              <a:t>‹#›</a:t>
            </a:fld>
            <a:endParaRPr lang="en-US"/>
          </a:p>
        </p:txBody>
      </p:sp>
    </p:spTree>
    <p:extLst>
      <p:ext uri="{BB962C8B-B14F-4D97-AF65-F5344CB8AC3E}">
        <p14:creationId xmlns:p14="http://schemas.microsoft.com/office/powerpoint/2010/main" val="10574393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2005B9-1D21-AD4E-AD2C-8F9200F0621E}" type="datetime1">
              <a:rPr lang="en-US"/>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86FF1F9-F1DD-BE48-BD0E-A7E20AB0BBE4}" type="slidenum">
              <a:rPr lang="en-US"/>
              <a:pPr>
                <a:defRPr/>
              </a:pPr>
              <a:t>‹#›</a:t>
            </a:fld>
            <a:endParaRPr lang="en-US"/>
          </a:p>
        </p:txBody>
      </p:sp>
    </p:spTree>
    <p:extLst>
      <p:ext uri="{BB962C8B-B14F-4D97-AF65-F5344CB8AC3E}">
        <p14:creationId xmlns:p14="http://schemas.microsoft.com/office/powerpoint/2010/main" val="39409883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1012A-9E75-5943-BF5B-594B1D7E375D}" type="datetime1">
              <a:rPr lang="en-US"/>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AF8845D-8874-2647-91D5-412DC4CC81E8}" type="slidenum">
              <a:rPr lang="en-US"/>
              <a:pPr>
                <a:defRPr/>
              </a:pPr>
              <a:t>‹#›</a:t>
            </a:fld>
            <a:endParaRPr lang="en-US"/>
          </a:p>
        </p:txBody>
      </p:sp>
    </p:spTree>
    <p:extLst>
      <p:ext uri="{BB962C8B-B14F-4D97-AF65-F5344CB8AC3E}">
        <p14:creationId xmlns:p14="http://schemas.microsoft.com/office/powerpoint/2010/main" val="3237624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0AA7900-3451-584E-A028-A3C8C8240395}" type="datetime1">
              <a:rPr lang="en-US"/>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22DCE68-AD2C-EE42-B8E6-39169A0EF930}" type="slidenum">
              <a:rPr lang="en-US"/>
              <a:pPr>
                <a:defRPr/>
              </a:pPr>
              <a:t>‹#›</a:t>
            </a:fld>
            <a:endParaRPr lang="en-US"/>
          </a:p>
        </p:txBody>
      </p:sp>
    </p:spTree>
    <p:extLst>
      <p:ext uri="{BB962C8B-B14F-4D97-AF65-F5344CB8AC3E}">
        <p14:creationId xmlns:p14="http://schemas.microsoft.com/office/powerpoint/2010/main" val="25055819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4C1BC1-256C-CD48-8766-60EF697DFC6D}" type="datetime1">
              <a:rPr lang="en-US"/>
              <a:pPr>
                <a:defRPr/>
              </a:pPr>
              <a:t>10/22/17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1096A22-381F-4D43-9AF6-1C23E3B709F5}" type="slidenum">
              <a:rPr lang="en-US"/>
              <a:pPr>
                <a:defRPr/>
              </a:pPr>
              <a:t>‹#›</a:t>
            </a:fld>
            <a:endParaRPr lang="en-US"/>
          </a:p>
        </p:txBody>
      </p:sp>
    </p:spTree>
    <p:extLst>
      <p:ext uri="{BB962C8B-B14F-4D97-AF65-F5344CB8AC3E}">
        <p14:creationId xmlns:p14="http://schemas.microsoft.com/office/powerpoint/2010/main" val="4285430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130439"/>
            <a:ext cx="5334000" cy="1470025"/>
          </a:xfrm>
        </p:spPr>
        <p:txBody>
          <a:bodyPr/>
          <a:lstStyle>
            <a:lvl1pPr>
              <a:defRPr sz="4000">
                <a:solidFill>
                  <a:schemeClr val="bg1"/>
                </a:solidFill>
                <a:latin typeface="Arial Black"/>
                <a:cs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3124200" y="3886200"/>
            <a:ext cx="5334000" cy="1752600"/>
          </a:xfrm>
        </p:spPr>
        <p:txBody>
          <a:bodyPr/>
          <a:lstStyle>
            <a:lvl1pPr marL="0" indent="0" algn="ctr">
              <a:buNone/>
              <a:defRPr b="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580920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E84B8EB-6CD4-5845-AF42-1EB890A89533}" type="datetime1">
              <a:rPr lang="en-US"/>
              <a:pPr>
                <a:defRPr/>
              </a:pPr>
              <a:t>10/22/17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CAF8294-54D8-3F47-81AA-BF80A373DEC2}" type="slidenum">
              <a:rPr lang="en-US"/>
              <a:pPr>
                <a:defRPr/>
              </a:pPr>
              <a:t>‹#›</a:t>
            </a:fld>
            <a:endParaRPr lang="en-US"/>
          </a:p>
        </p:txBody>
      </p:sp>
    </p:spTree>
    <p:extLst>
      <p:ext uri="{BB962C8B-B14F-4D97-AF65-F5344CB8AC3E}">
        <p14:creationId xmlns:p14="http://schemas.microsoft.com/office/powerpoint/2010/main" val="2602537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C527AC-DD56-DE41-A5CE-FBC21F3BC8E5}" type="datetime1">
              <a:rPr lang="en-US"/>
              <a:pPr>
                <a:defRPr/>
              </a:pPr>
              <a:t>10/22/17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B2005D7-2AEB-424E-9ECA-6306AFA41060}" type="slidenum">
              <a:rPr lang="en-US"/>
              <a:pPr>
                <a:defRPr/>
              </a:pPr>
              <a:t>‹#›</a:t>
            </a:fld>
            <a:endParaRPr lang="en-US"/>
          </a:p>
        </p:txBody>
      </p:sp>
    </p:spTree>
    <p:extLst>
      <p:ext uri="{BB962C8B-B14F-4D97-AF65-F5344CB8AC3E}">
        <p14:creationId xmlns:p14="http://schemas.microsoft.com/office/powerpoint/2010/main" val="25229384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E55E66-406E-204C-A424-977813CE1E23}" type="datetime1">
              <a:rPr lang="en-US"/>
              <a:pPr>
                <a:defRPr/>
              </a:pPr>
              <a:t>10/22/17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2A46463-3869-E446-A7AC-96F124D4A5A5}" type="slidenum">
              <a:rPr lang="en-US"/>
              <a:pPr>
                <a:defRPr/>
              </a:pPr>
              <a:t>‹#›</a:t>
            </a:fld>
            <a:endParaRPr lang="en-US"/>
          </a:p>
        </p:txBody>
      </p:sp>
    </p:spTree>
    <p:extLst>
      <p:ext uri="{BB962C8B-B14F-4D97-AF65-F5344CB8AC3E}">
        <p14:creationId xmlns:p14="http://schemas.microsoft.com/office/powerpoint/2010/main" val="8041347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C02231-DC47-C740-8C13-9B3E6CF030F4}" type="datetime1">
              <a:rPr lang="en-US"/>
              <a:pPr>
                <a:defRPr/>
              </a:pPr>
              <a:t>10/22/17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BAB95E1-0C26-8042-88DA-B694476BCF1D}" type="slidenum">
              <a:rPr lang="en-US"/>
              <a:pPr>
                <a:defRPr/>
              </a:pPr>
              <a:t>‹#›</a:t>
            </a:fld>
            <a:endParaRPr lang="en-US"/>
          </a:p>
        </p:txBody>
      </p:sp>
    </p:spTree>
    <p:extLst>
      <p:ext uri="{BB962C8B-B14F-4D97-AF65-F5344CB8AC3E}">
        <p14:creationId xmlns:p14="http://schemas.microsoft.com/office/powerpoint/2010/main" val="9279722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CB80E6-BB40-8D4B-B1D8-0E162A8A69D0}" type="datetime1">
              <a:rPr lang="en-US"/>
              <a:pPr>
                <a:defRPr/>
              </a:pPr>
              <a:t>10/22/17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8CC177-6B5E-DE4B-851D-0E98E163F093}" type="slidenum">
              <a:rPr lang="en-US"/>
              <a:pPr>
                <a:defRPr/>
              </a:pPr>
              <a:t>‹#›</a:t>
            </a:fld>
            <a:endParaRPr lang="en-US"/>
          </a:p>
        </p:txBody>
      </p:sp>
    </p:spTree>
    <p:extLst>
      <p:ext uri="{BB962C8B-B14F-4D97-AF65-F5344CB8AC3E}">
        <p14:creationId xmlns:p14="http://schemas.microsoft.com/office/powerpoint/2010/main" val="2452185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3691E5-4E67-934C-AABF-17EAD119965A}" type="datetime1">
              <a:rPr lang="en-US"/>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9299D8-C0EA-4B48-B058-DEC59CA09D76}" type="slidenum">
              <a:rPr lang="en-US"/>
              <a:pPr>
                <a:defRPr/>
              </a:pPr>
              <a:t>‹#›</a:t>
            </a:fld>
            <a:endParaRPr lang="en-US"/>
          </a:p>
        </p:txBody>
      </p:sp>
    </p:spTree>
    <p:extLst>
      <p:ext uri="{BB962C8B-B14F-4D97-AF65-F5344CB8AC3E}">
        <p14:creationId xmlns:p14="http://schemas.microsoft.com/office/powerpoint/2010/main" val="18444977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D1BBA2-DC7B-834E-972C-189905C62E86}" type="datetime1">
              <a:rPr lang="en-US"/>
              <a:pPr>
                <a:defRPr/>
              </a:pPr>
              <a:t>10/22/17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86BBE6-D1C2-3B42-8170-B94E927F6D3D}" type="slidenum">
              <a:rPr lang="en-US"/>
              <a:pPr>
                <a:defRPr/>
              </a:pPr>
              <a:t>‹#›</a:t>
            </a:fld>
            <a:endParaRPr lang="en-US"/>
          </a:p>
        </p:txBody>
      </p:sp>
    </p:spTree>
    <p:extLst>
      <p:ext uri="{BB962C8B-B14F-4D97-AF65-F5344CB8AC3E}">
        <p14:creationId xmlns:p14="http://schemas.microsoft.com/office/powerpoint/2010/main" val="265660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BF14203-2392-DD4D-99E0-F70408602E2D}"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B59F077-808B-6E4D-88BE-1580AB39C0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3855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DBDB9E-EC60-BC44-8527-E30361383B0F}"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F69C331-D5F9-8D47-BE74-702A65A429B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93368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4A0905-1DC6-B54D-B57C-CC85FF63F3EF}"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187378-F47D-E248-B6F0-A73A1788364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7666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A3E59BC-4E09-42E9-95E7-D023C9A697C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808FEFD-B6D0-4EA2-A076-2B35A238B0A6}" type="slidenum">
              <a:rPr lang="en-US" altLang="en-US"/>
              <a:pPr/>
              <a:t>‹#›</a:t>
            </a:fld>
            <a:endParaRPr lang="en-US" altLang="en-US"/>
          </a:p>
        </p:txBody>
      </p:sp>
    </p:spTree>
    <p:extLst>
      <p:ext uri="{BB962C8B-B14F-4D97-AF65-F5344CB8AC3E}">
        <p14:creationId xmlns:p14="http://schemas.microsoft.com/office/powerpoint/2010/main" val="24415480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3B832DF-274F-9D4A-A812-214B0ACEEB8B}"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057F625-A51F-E940-885E-9184EFBCAFF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7028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BC450CA-64F4-5242-AF58-E2BD68B3D60D}"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3B8E0895-C233-174A-B1D0-CC89E3154B8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52389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5C59B-9A80-6F43-99AE-70A75C3D3B61}"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EBF87F0-5E41-A344-B9A8-37D7CC0B45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29172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5331C6-964A-6543-BB1D-CFCBA7BB3734}"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EDAF65F-8A21-D941-B9FA-CF4C1232FC8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03567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732ADC-1950-044B-BF41-89DF94AAF9D7}"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A4320A9-B5AB-9844-9605-5BB027631CD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62952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5016B7-101A-1747-A51D-A37149238654}"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F6501FF-96B6-6546-B1A6-6CF09FB4B53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02283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E327E1-A502-F04F-B413-86E5325EC6D1}"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E9B8E96-B475-064E-BD4C-BD188ABD7B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58941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EC4CE0-0E85-9545-AFA4-2B5D4D446A56}"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4229C8A-C7A0-0E41-B628-EB9F39D5637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23707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61500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4774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A0C639-3ED9-4D19-9B4C-F591552AFDA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E9D6B6-BDF2-47FD-BBFD-29B466E4F9CC}" type="slidenum">
              <a:rPr lang="en-US" altLang="en-US"/>
              <a:pPr/>
              <a:t>‹#›</a:t>
            </a:fld>
            <a:endParaRPr lang="en-US" altLang="en-US"/>
          </a:p>
        </p:txBody>
      </p:sp>
    </p:spTree>
    <p:extLst>
      <p:ext uri="{BB962C8B-B14F-4D97-AF65-F5344CB8AC3E}">
        <p14:creationId xmlns:p14="http://schemas.microsoft.com/office/powerpoint/2010/main" val="33919438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8088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50502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8423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7207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55076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6170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24249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5102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8784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B3C288-DB77-4103-B71A-58B7B3728C79}"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D674528-C1AF-4349-A73C-6A8F573DF011}" type="slidenum">
              <a:rPr lang="en-US" altLang="en-US"/>
              <a:pPr/>
              <a:t>‹#›</a:t>
            </a:fld>
            <a:endParaRPr lang="en-US" altLang="en-US"/>
          </a:p>
        </p:txBody>
      </p:sp>
    </p:spTree>
    <p:extLst>
      <p:ext uri="{BB962C8B-B14F-4D97-AF65-F5344CB8AC3E}">
        <p14:creationId xmlns:p14="http://schemas.microsoft.com/office/powerpoint/2010/main" val="197613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1A728B4-DCAA-47CD-88E2-D928D0CA8D30}" type="datetime1">
              <a:rPr lang="en-US" altLang="en-US"/>
              <a:pPr/>
              <a:t>10/22/17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E09CFBC-939D-475F-BA67-47EA74E1D4A0}" type="slidenum">
              <a:rPr lang="en-US" altLang="en-US"/>
              <a:pPr/>
              <a:t>‹#›</a:t>
            </a:fld>
            <a:endParaRPr lang="en-US" altLang="en-US"/>
          </a:p>
        </p:txBody>
      </p:sp>
    </p:spTree>
    <p:extLst>
      <p:ext uri="{BB962C8B-B14F-4D97-AF65-F5344CB8AC3E}">
        <p14:creationId xmlns:p14="http://schemas.microsoft.com/office/powerpoint/2010/main" val="2624075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3DEF2C1-4F86-49E8-9DDD-8BF13AB27567}" type="datetime1">
              <a:rPr lang="en-US" altLang="en-US"/>
              <a:pPr/>
              <a:t>10/22/17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EABBCD7-A1FD-4467-ACE6-14A488245E1B}" type="slidenum">
              <a:rPr lang="en-US" altLang="en-US"/>
              <a:pPr/>
              <a:t>‹#›</a:t>
            </a:fld>
            <a:endParaRPr lang="en-US" altLang="en-US"/>
          </a:p>
        </p:txBody>
      </p:sp>
    </p:spTree>
    <p:extLst>
      <p:ext uri="{BB962C8B-B14F-4D97-AF65-F5344CB8AC3E}">
        <p14:creationId xmlns:p14="http://schemas.microsoft.com/office/powerpoint/2010/main" val="1532836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3F6792E-0625-465F-B181-758D4BAEB782}" type="datetime1">
              <a:rPr lang="en-US" altLang="en-US"/>
              <a:pPr/>
              <a:t>10/22/17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62BC95F-F699-47CD-A392-69FC534AA89A}" type="slidenum">
              <a:rPr lang="en-US" altLang="en-US"/>
              <a:pPr/>
              <a:t>‹#›</a:t>
            </a:fld>
            <a:endParaRPr lang="en-US" altLang="en-US"/>
          </a:p>
        </p:txBody>
      </p:sp>
    </p:spTree>
    <p:extLst>
      <p:ext uri="{BB962C8B-B14F-4D97-AF65-F5344CB8AC3E}">
        <p14:creationId xmlns:p14="http://schemas.microsoft.com/office/powerpoint/2010/main" val="4242557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B4C593-2408-4FC5-A837-ACBF391CAE5D}"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B1F178D-9434-4D8F-B654-B8D604C5C7E7}" type="slidenum">
              <a:rPr lang="en-US" altLang="en-US"/>
              <a:pPr/>
              <a:t>‹#›</a:t>
            </a:fld>
            <a:endParaRPr lang="en-US" altLang="en-US"/>
          </a:p>
        </p:txBody>
      </p:sp>
    </p:spTree>
    <p:extLst>
      <p:ext uri="{BB962C8B-B14F-4D97-AF65-F5344CB8AC3E}">
        <p14:creationId xmlns:p14="http://schemas.microsoft.com/office/powerpoint/2010/main" val="4968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10608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05DF266-1B0D-4085-B328-427C405D3EE1}"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36D9D07-1340-4D5D-A699-876BEAA896C6}" type="slidenum">
              <a:rPr lang="en-US" altLang="en-US"/>
              <a:pPr/>
              <a:t>‹#›</a:t>
            </a:fld>
            <a:endParaRPr lang="en-US" altLang="en-US"/>
          </a:p>
        </p:txBody>
      </p:sp>
    </p:spTree>
    <p:extLst>
      <p:ext uri="{BB962C8B-B14F-4D97-AF65-F5344CB8AC3E}">
        <p14:creationId xmlns:p14="http://schemas.microsoft.com/office/powerpoint/2010/main" val="3932990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4A741A2-6B9E-4864-A790-104CD64B4A87}"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0519921-95AE-4532-BAA4-0E5FF8B7A9FE}" type="slidenum">
              <a:rPr lang="en-US" altLang="en-US"/>
              <a:pPr/>
              <a:t>‹#›</a:t>
            </a:fld>
            <a:endParaRPr lang="en-US" altLang="en-US"/>
          </a:p>
        </p:txBody>
      </p:sp>
    </p:spTree>
    <p:extLst>
      <p:ext uri="{BB962C8B-B14F-4D97-AF65-F5344CB8AC3E}">
        <p14:creationId xmlns:p14="http://schemas.microsoft.com/office/powerpoint/2010/main" val="2234359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F0DCD63-13DA-4655-A8C8-9C00B674A07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58ECD71-DAE3-4375-862C-F8289A0B0CC9}" type="slidenum">
              <a:rPr lang="en-US" altLang="en-US"/>
              <a:pPr/>
              <a:t>‹#›</a:t>
            </a:fld>
            <a:endParaRPr lang="en-US" altLang="en-US"/>
          </a:p>
        </p:txBody>
      </p:sp>
    </p:spTree>
    <p:extLst>
      <p:ext uri="{BB962C8B-B14F-4D97-AF65-F5344CB8AC3E}">
        <p14:creationId xmlns:p14="http://schemas.microsoft.com/office/powerpoint/2010/main" val="621633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6D12825-B1EB-4BE3-844F-24DBB5E8840A}"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7EB9C85-ACA8-47C3-B864-4A0DFB072CC2}" type="slidenum">
              <a:rPr lang="en-US" altLang="en-US"/>
              <a:pPr/>
              <a:t>‹#›</a:t>
            </a:fld>
            <a:endParaRPr lang="en-US" altLang="en-US"/>
          </a:p>
        </p:txBody>
      </p:sp>
    </p:spTree>
    <p:extLst>
      <p:ext uri="{BB962C8B-B14F-4D97-AF65-F5344CB8AC3E}">
        <p14:creationId xmlns:p14="http://schemas.microsoft.com/office/powerpoint/2010/main" val="254713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D7AB3E2-1832-4A95-84E8-D9F952E9E214}"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6CF2D4-D52A-469E-A62E-2B43EBF9D537}" type="slidenum">
              <a:rPr lang="en-US" altLang="en-US"/>
              <a:pPr/>
              <a:t>‹#›</a:t>
            </a:fld>
            <a:endParaRPr lang="en-US" altLang="en-US"/>
          </a:p>
        </p:txBody>
      </p:sp>
    </p:spTree>
    <p:extLst>
      <p:ext uri="{BB962C8B-B14F-4D97-AF65-F5344CB8AC3E}">
        <p14:creationId xmlns:p14="http://schemas.microsoft.com/office/powerpoint/2010/main" val="1056942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872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8705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6F4AD5D-B567-4EE1-8070-2A21F4F668E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54C7A-5386-4199-A7B3-F032A5EDA923}" type="slidenum">
              <a:rPr lang="en-US" altLang="en-US"/>
              <a:pPr/>
              <a:t>‹#›</a:t>
            </a:fld>
            <a:endParaRPr lang="en-US" altLang="en-US"/>
          </a:p>
        </p:txBody>
      </p:sp>
    </p:spTree>
    <p:extLst>
      <p:ext uri="{BB962C8B-B14F-4D97-AF65-F5344CB8AC3E}">
        <p14:creationId xmlns:p14="http://schemas.microsoft.com/office/powerpoint/2010/main" val="6823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2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590558"/>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90558"/>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FD867B4-92CB-46B8-902D-5FADADCFB569}"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93F9269-36A6-476B-9E91-A2C22E9B11DF}" type="slidenum">
              <a:rPr lang="en-US" altLang="en-US"/>
              <a:pPr/>
              <a:t>‹#›</a:t>
            </a:fld>
            <a:endParaRPr lang="en-US" altLang="en-US"/>
          </a:p>
        </p:txBody>
      </p:sp>
    </p:spTree>
    <p:extLst>
      <p:ext uri="{BB962C8B-B14F-4D97-AF65-F5344CB8AC3E}">
        <p14:creationId xmlns:p14="http://schemas.microsoft.com/office/powerpoint/2010/main" val="305330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24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63961"/>
            <a:ext cx="4040188"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2" y="2624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2" y="3263961"/>
            <a:ext cx="4041775"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5C563AB-CE24-4546-9BE2-9B6E3FC81DB4}" type="datetime1">
              <a:rPr lang="en-US" altLang="en-US"/>
              <a:pPr/>
              <a:t>10/22/17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15D1946-EBEB-45D1-9CB9-8E576B430D99}" type="slidenum">
              <a:rPr lang="en-US" altLang="en-US"/>
              <a:pPr/>
              <a:t>‹#›</a:t>
            </a:fld>
            <a:endParaRPr lang="en-US" altLang="en-US"/>
          </a:p>
        </p:txBody>
      </p:sp>
    </p:spTree>
    <p:extLst>
      <p:ext uri="{BB962C8B-B14F-4D97-AF65-F5344CB8AC3E}">
        <p14:creationId xmlns:p14="http://schemas.microsoft.com/office/powerpoint/2010/main" val="1094796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63"/>
            <a:ext cx="8229600" cy="1143000"/>
          </a:xfr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AA495DCE-C82D-4114-B35E-66E4547907BB}" type="datetime1">
              <a:rPr lang="en-US" altLang="en-US"/>
              <a:pPr/>
              <a:t>10/22/17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5CBA055-96C1-4E3E-B8FF-4B0996216577}" type="slidenum">
              <a:rPr lang="en-US" altLang="en-US"/>
              <a:pPr/>
              <a:t>‹#›</a:t>
            </a:fld>
            <a:endParaRPr lang="en-US" altLang="en-US"/>
          </a:p>
        </p:txBody>
      </p:sp>
    </p:spTree>
    <p:extLst>
      <p:ext uri="{BB962C8B-B14F-4D97-AF65-F5344CB8AC3E}">
        <p14:creationId xmlns:p14="http://schemas.microsoft.com/office/powerpoint/2010/main" val="3324568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609EC14-8D0F-4BA1-9B50-CE695E71CEBC}" type="datetime1">
              <a:rPr lang="en-US" altLang="en-US"/>
              <a:pPr/>
              <a:t>10/22/17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524057D-9166-42F2-9DF8-484E625BC3AA}" type="slidenum">
              <a:rPr lang="en-US" altLang="en-US"/>
              <a:pPr/>
              <a:t>‹#›</a:t>
            </a:fld>
            <a:endParaRPr lang="en-US" altLang="en-US"/>
          </a:p>
        </p:txBody>
      </p:sp>
    </p:spTree>
    <p:extLst>
      <p:ext uri="{BB962C8B-B14F-4D97-AF65-F5344CB8AC3E}">
        <p14:creationId xmlns:p14="http://schemas.microsoft.com/office/powerpoint/2010/main" val="146274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15148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169109"/>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69109"/>
            <a:ext cx="5111750" cy="4822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2331160"/>
            <a:ext cx="3008313" cy="36600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2198818A-7FD9-4524-9367-197E474D578A}"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EA42807-16D8-4BEB-A383-3349E76E1C39}" type="slidenum">
              <a:rPr lang="en-US" altLang="en-US"/>
              <a:pPr/>
              <a:t>‹#›</a:t>
            </a:fld>
            <a:endParaRPr lang="en-US" altLang="en-US"/>
          </a:p>
        </p:txBody>
      </p:sp>
    </p:spTree>
    <p:extLst>
      <p:ext uri="{BB962C8B-B14F-4D97-AF65-F5344CB8AC3E}">
        <p14:creationId xmlns:p14="http://schemas.microsoft.com/office/powerpoint/2010/main" val="3005961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77533"/>
            <a:ext cx="5486400" cy="3550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C35B0B4-0A77-4C03-A4F8-3BDE1AB10570}"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78203E3-5BA9-48BF-BF5E-E2F573B5C7DE}" type="slidenum">
              <a:rPr lang="en-US" altLang="en-US"/>
              <a:pPr/>
              <a:t>‹#›</a:t>
            </a:fld>
            <a:endParaRPr lang="en-US" altLang="en-US"/>
          </a:p>
        </p:txBody>
      </p:sp>
    </p:spTree>
    <p:extLst>
      <p:ext uri="{BB962C8B-B14F-4D97-AF65-F5344CB8AC3E}">
        <p14:creationId xmlns:p14="http://schemas.microsoft.com/office/powerpoint/2010/main" val="2688225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876"/>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286881"/>
            <a:ext cx="8229600" cy="37043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F628F2-521D-4AEE-8484-AE1AD333B818}"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E5CDDB-3DA8-4BF0-A20F-D7EE41040D10}" type="slidenum">
              <a:rPr lang="en-US" altLang="en-US"/>
              <a:pPr/>
              <a:t>‹#›</a:t>
            </a:fld>
            <a:endParaRPr lang="en-US" altLang="en-US"/>
          </a:p>
        </p:txBody>
      </p:sp>
    </p:spTree>
    <p:extLst>
      <p:ext uri="{BB962C8B-B14F-4D97-AF65-F5344CB8AC3E}">
        <p14:creationId xmlns:p14="http://schemas.microsoft.com/office/powerpoint/2010/main" val="2252383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52287"/>
            <a:ext cx="2057400" cy="483893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52287"/>
            <a:ext cx="6019800" cy="48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D5FEE3-6DF3-42AE-BBD1-7051E76130C8}"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D2B55D-EB07-4318-9251-3FFFFD784F52}" type="slidenum">
              <a:rPr lang="en-US" altLang="en-US"/>
              <a:pPr/>
              <a:t>‹#›</a:t>
            </a:fld>
            <a:endParaRPr lang="en-US" altLang="en-US"/>
          </a:p>
        </p:txBody>
      </p:sp>
    </p:spTree>
    <p:extLst>
      <p:ext uri="{BB962C8B-B14F-4D97-AF65-F5344CB8AC3E}">
        <p14:creationId xmlns:p14="http://schemas.microsoft.com/office/powerpoint/2010/main" val="2532582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130425"/>
            <a:ext cx="5334000" cy="1470025"/>
          </a:xfrm>
        </p:spPr>
        <p:txBody>
          <a:bodyPr/>
          <a:lstStyle>
            <a:lvl1pPr>
              <a:defRPr sz="4000">
                <a:solidFill>
                  <a:schemeClr val="bg1"/>
                </a:solidFill>
                <a:latin typeface="Arial Black"/>
                <a:cs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3124200" y="3886200"/>
            <a:ext cx="5334000" cy="1752600"/>
          </a:xfrm>
        </p:spPr>
        <p:txBody>
          <a:bodyPr/>
          <a:lstStyle>
            <a:lvl1pPr marL="0" indent="0" algn="ctr">
              <a:buNone/>
              <a:defRPr b="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8183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A3E59BC-4E09-42E9-95E7-D023C9A697C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808FEFD-B6D0-4EA2-A076-2B35A238B0A6}" type="slidenum">
              <a:rPr lang="en-US" altLang="en-US"/>
              <a:pPr/>
              <a:t>‹#›</a:t>
            </a:fld>
            <a:endParaRPr lang="en-US" altLang="en-US"/>
          </a:p>
        </p:txBody>
      </p:sp>
    </p:spTree>
    <p:extLst>
      <p:ext uri="{BB962C8B-B14F-4D97-AF65-F5344CB8AC3E}">
        <p14:creationId xmlns:p14="http://schemas.microsoft.com/office/powerpoint/2010/main" val="2167874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A0C639-3ED9-4D19-9B4C-F591552AFDA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AE9D6B6-BDF2-47FD-BBFD-29B466E4F9CC}" type="slidenum">
              <a:rPr lang="en-US" altLang="en-US"/>
              <a:pPr/>
              <a:t>‹#›</a:t>
            </a:fld>
            <a:endParaRPr lang="en-US" altLang="en-US"/>
          </a:p>
        </p:txBody>
      </p:sp>
    </p:spTree>
    <p:extLst>
      <p:ext uri="{BB962C8B-B14F-4D97-AF65-F5344CB8AC3E}">
        <p14:creationId xmlns:p14="http://schemas.microsoft.com/office/powerpoint/2010/main" val="1538013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B3C288-DB77-4103-B71A-58B7B3728C79}"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ED674528-C1AF-4349-A73C-6A8F573DF011}" type="slidenum">
              <a:rPr lang="en-US" altLang="en-US"/>
              <a:pPr/>
              <a:t>‹#›</a:t>
            </a:fld>
            <a:endParaRPr lang="en-US" altLang="en-US"/>
          </a:p>
        </p:txBody>
      </p:sp>
    </p:spTree>
    <p:extLst>
      <p:ext uri="{BB962C8B-B14F-4D97-AF65-F5344CB8AC3E}">
        <p14:creationId xmlns:p14="http://schemas.microsoft.com/office/powerpoint/2010/main" val="2943094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1A728B4-DCAA-47CD-88E2-D928D0CA8D30}" type="datetime1">
              <a:rPr lang="en-US" altLang="en-US"/>
              <a:pPr/>
              <a:t>10/22/17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DE09CFBC-939D-475F-BA67-47EA74E1D4A0}" type="slidenum">
              <a:rPr lang="en-US" altLang="en-US"/>
              <a:pPr/>
              <a:t>‹#›</a:t>
            </a:fld>
            <a:endParaRPr lang="en-US" altLang="en-US"/>
          </a:p>
        </p:txBody>
      </p:sp>
    </p:spTree>
    <p:extLst>
      <p:ext uri="{BB962C8B-B14F-4D97-AF65-F5344CB8AC3E}">
        <p14:creationId xmlns:p14="http://schemas.microsoft.com/office/powerpoint/2010/main" val="2754179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3DEF2C1-4F86-49E8-9DDD-8BF13AB27567}" type="datetime1">
              <a:rPr lang="en-US" altLang="en-US"/>
              <a:pPr/>
              <a:t>10/22/17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0EABBCD7-A1FD-4467-ACE6-14A488245E1B}" type="slidenum">
              <a:rPr lang="en-US" altLang="en-US"/>
              <a:pPr/>
              <a:t>‹#›</a:t>
            </a:fld>
            <a:endParaRPr lang="en-US" altLang="en-US"/>
          </a:p>
        </p:txBody>
      </p:sp>
    </p:spTree>
    <p:extLst>
      <p:ext uri="{BB962C8B-B14F-4D97-AF65-F5344CB8AC3E}">
        <p14:creationId xmlns:p14="http://schemas.microsoft.com/office/powerpoint/2010/main" val="289135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t>10/22/17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803315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3F6792E-0625-465F-B181-758D4BAEB782}" type="datetime1">
              <a:rPr lang="en-US" altLang="en-US"/>
              <a:pPr/>
              <a:t>10/22/17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A62BC95F-F699-47CD-A392-69FC534AA89A}" type="slidenum">
              <a:rPr lang="en-US" altLang="en-US"/>
              <a:pPr/>
              <a:t>‹#›</a:t>
            </a:fld>
            <a:endParaRPr lang="en-US" altLang="en-US"/>
          </a:p>
        </p:txBody>
      </p:sp>
    </p:spTree>
    <p:extLst>
      <p:ext uri="{BB962C8B-B14F-4D97-AF65-F5344CB8AC3E}">
        <p14:creationId xmlns:p14="http://schemas.microsoft.com/office/powerpoint/2010/main" val="212691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B4C593-2408-4FC5-A837-ACBF391CAE5D}"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B1F178D-9434-4D8F-B654-B8D604C5C7E7}" type="slidenum">
              <a:rPr lang="en-US" altLang="en-US"/>
              <a:pPr/>
              <a:t>‹#›</a:t>
            </a:fld>
            <a:endParaRPr lang="en-US" altLang="en-US"/>
          </a:p>
        </p:txBody>
      </p:sp>
    </p:spTree>
    <p:extLst>
      <p:ext uri="{BB962C8B-B14F-4D97-AF65-F5344CB8AC3E}">
        <p14:creationId xmlns:p14="http://schemas.microsoft.com/office/powerpoint/2010/main" val="4049618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05DF266-1B0D-4085-B328-427C405D3EE1}"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936D9D07-1340-4D5D-A699-876BEAA896C6}" type="slidenum">
              <a:rPr lang="en-US" altLang="en-US"/>
              <a:pPr/>
              <a:t>‹#›</a:t>
            </a:fld>
            <a:endParaRPr lang="en-US" altLang="en-US"/>
          </a:p>
        </p:txBody>
      </p:sp>
    </p:spTree>
    <p:extLst>
      <p:ext uri="{BB962C8B-B14F-4D97-AF65-F5344CB8AC3E}">
        <p14:creationId xmlns:p14="http://schemas.microsoft.com/office/powerpoint/2010/main" val="3140948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4A741A2-6B9E-4864-A790-104CD64B4A87}"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0519921-95AE-4532-BAA4-0E5FF8B7A9FE}" type="slidenum">
              <a:rPr lang="en-US" altLang="en-US"/>
              <a:pPr/>
              <a:t>‹#›</a:t>
            </a:fld>
            <a:endParaRPr lang="en-US" altLang="en-US"/>
          </a:p>
        </p:txBody>
      </p:sp>
    </p:spTree>
    <p:extLst>
      <p:ext uri="{BB962C8B-B14F-4D97-AF65-F5344CB8AC3E}">
        <p14:creationId xmlns:p14="http://schemas.microsoft.com/office/powerpoint/2010/main" val="1837861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F0DCD63-13DA-4655-A8C8-9C00B674A07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58ECD71-DAE3-4375-862C-F8289A0B0CC9}" type="slidenum">
              <a:rPr lang="en-US" altLang="en-US"/>
              <a:pPr/>
              <a:t>‹#›</a:t>
            </a:fld>
            <a:endParaRPr lang="en-US" altLang="en-US"/>
          </a:p>
        </p:txBody>
      </p:sp>
    </p:spTree>
    <p:extLst>
      <p:ext uri="{BB962C8B-B14F-4D97-AF65-F5344CB8AC3E}">
        <p14:creationId xmlns:p14="http://schemas.microsoft.com/office/powerpoint/2010/main" val="3988063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6D12825-B1EB-4BE3-844F-24DBB5E8840A}"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7EB9C85-ACA8-47C3-B864-4A0DFB072CC2}" type="slidenum">
              <a:rPr lang="en-US" altLang="en-US"/>
              <a:pPr/>
              <a:t>‹#›</a:t>
            </a:fld>
            <a:endParaRPr lang="en-US" altLang="en-US"/>
          </a:p>
        </p:txBody>
      </p:sp>
    </p:spTree>
    <p:extLst>
      <p:ext uri="{BB962C8B-B14F-4D97-AF65-F5344CB8AC3E}">
        <p14:creationId xmlns:p14="http://schemas.microsoft.com/office/powerpoint/2010/main" val="2927531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D7AB3E2-1832-4A95-84E8-D9F952E9E214}"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46CF2D4-D52A-469E-A62E-2B43EBF9D537}" type="slidenum">
              <a:rPr lang="en-US" altLang="en-US"/>
              <a:pPr/>
              <a:t>‹#›</a:t>
            </a:fld>
            <a:endParaRPr lang="en-US" altLang="en-US"/>
          </a:p>
        </p:txBody>
      </p:sp>
    </p:spTree>
    <p:extLst>
      <p:ext uri="{BB962C8B-B14F-4D97-AF65-F5344CB8AC3E}">
        <p14:creationId xmlns:p14="http://schemas.microsoft.com/office/powerpoint/2010/main" val="2359573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872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8704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6F4AD5D-B567-4EE1-8070-2A21F4F668E1}"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B454C7A-5386-4199-A7B3-F032A5EDA923}" type="slidenum">
              <a:rPr lang="en-US" altLang="en-US"/>
              <a:pPr/>
              <a:t>‹#›</a:t>
            </a:fld>
            <a:endParaRPr lang="en-US" altLang="en-US"/>
          </a:p>
        </p:txBody>
      </p:sp>
    </p:spTree>
    <p:extLst>
      <p:ext uri="{BB962C8B-B14F-4D97-AF65-F5344CB8AC3E}">
        <p14:creationId xmlns:p14="http://schemas.microsoft.com/office/powerpoint/2010/main" val="306885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2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590544"/>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90544"/>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FD867B4-92CB-46B8-902D-5FADADCFB569}"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93F9269-36A6-476B-9E91-A2C22E9B11DF}" type="slidenum">
              <a:rPr lang="en-US" altLang="en-US"/>
              <a:pPr/>
              <a:t>‹#›</a:t>
            </a:fld>
            <a:endParaRPr lang="en-US" altLang="en-US"/>
          </a:p>
        </p:txBody>
      </p:sp>
    </p:spTree>
    <p:extLst>
      <p:ext uri="{BB962C8B-B14F-4D97-AF65-F5344CB8AC3E}">
        <p14:creationId xmlns:p14="http://schemas.microsoft.com/office/powerpoint/2010/main" val="2342425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24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63947"/>
            <a:ext cx="4040188"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624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263947"/>
            <a:ext cx="4041775"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5C563AB-CE24-4546-9BE2-9B6E3FC81DB4}" type="datetime1">
              <a:rPr lang="en-US" altLang="en-US"/>
              <a:pPr/>
              <a:t>10/22/17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415D1946-EBEB-45D1-9CB9-8E576B430D99}" type="slidenum">
              <a:rPr lang="en-US" altLang="en-US"/>
              <a:pPr/>
              <a:t>‹#›</a:t>
            </a:fld>
            <a:endParaRPr lang="en-US" altLang="en-US"/>
          </a:p>
        </p:txBody>
      </p:sp>
    </p:spTree>
    <p:extLst>
      <p:ext uri="{BB962C8B-B14F-4D97-AF65-F5344CB8AC3E}">
        <p14:creationId xmlns:p14="http://schemas.microsoft.com/office/powerpoint/2010/main" val="247878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t>10/22/17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366882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63"/>
            <a:ext cx="8229600" cy="1143000"/>
          </a:xfr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AA495DCE-C82D-4114-B35E-66E4547907BB}" type="datetime1">
              <a:rPr lang="en-US" altLang="en-US"/>
              <a:pPr/>
              <a:t>10/22/17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F5CBA055-96C1-4E3E-B8FF-4B0996216577}" type="slidenum">
              <a:rPr lang="en-US" altLang="en-US"/>
              <a:pPr/>
              <a:t>‹#›</a:t>
            </a:fld>
            <a:endParaRPr lang="en-US" altLang="en-US"/>
          </a:p>
        </p:txBody>
      </p:sp>
    </p:spTree>
    <p:extLst>
      <p:ext uri="{BB962C8B-B14F-4D97-AF65-F5344CB8AC3E}">
        <p14:creationId xmlns:p14="http://schemas.microsoft.com/office/powerpoint/2010/main" val="1658993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609EC14-8D0F-4BA1-9B50-CE695E71CEBC}" type="datetime1">
              <a:rPr lang="en-US" altLang="en-US"/>
              <a:pPr/>
              <a:t>10/22/17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E524057D-9166-42F2-9DF8-484E625BC3AA}" type="slidenum">
              <a:rPr lang="en-US" altLang="en-US"/>
              <a:pPr/>
              <a:t>‹#›</a:t>
            </a:fld>
            <a:endParaRPr lang="en-US" altLang="en-US"/>
          </a:p>
        </p:txBody>
      </p:sp>
    </p:spTree>
    <p:extLst>
      <p:ext uri="{BB962C8B-B14F-4D97-AF65-F5344CB8AC3E}">
        <p14:creationId xmlns:p14="http://schemas.microsoft.com/office/powerpoint/2010/main" val="712990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69109"/>
            <a:ext cx="5111750" cy="4822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331160"/>
            <a:ext cx="3008313" cy="36600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2198818A-7FD9-4524-9367-197E474D578A}"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EA42807-16D8-4BEB-A383-3349E76E1C39}" type="slidenum">
              <a:rPr lang="en-US" altLang="en-US"/>
              <a:pPr/>
              <a:t>‹#›</a:t>
            </a:fld>
            <a:endParaRPr lang="en-US" altLang="en-US"/>
          </a:p>
        </p:txBody>
      </p:sp>
    </p:spTree>
    <p:extLst>
      <p:ext uri="{BB962C8B-B14F-4D97-AF65-F5344CB8AC3E}">
        <p14:creationId xmlns:p14="http://schemas.microsoft.com/office/powerpoint/2010/main" val="175597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77519"/>
            <a:ext cx="5486400" cy="3550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C35B0B4-0A77-4C03-A4F8-3BDE1AB10570}" type="datetime1">
              <a:rPr lang="en-US" altLang="en-US"/>
              <a:pPr/>
              <a:t>10/22/17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78203E3-5BA9-48BF-BF5E-E2F573B5C7DE}" type="slidenum">
              <a:rPr lang="en-US" altLang="en-US"/>
              <a:pPr/>
              <a:t>‹#›</a:t>
            </a:fld>
            <a:endParaRPr lang="en-US" altLang="en-US"/>
          </a:p>
        </p:txBody>
      </p:sp>
    </p:spTree>
    <p:extLst>
      <p:ext uri="{BB962C8B-B14F-4D97-AF65-F5344CB8AC3E}">
        <p14:creationId xmlns:p14="http://schemas.microsoft.com/office/powerpoint/2010/main" val="1117120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876"/>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286876"/>
            <a:ext cx="8229600" cy="37043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F628F2-521D-4AEE-8484-AE1AD333B818}"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BE5CDDB-3DA8-4BF0-A20F-D7EE41040D10}" type="slidenum">
              <a:rPr lang="en-US" altLang="en-US"/>
              <a:pPr/>
              <a:t>‹#›</a:t>
            </a:fld>
            <a:endParaRPr lang="en-US" altLang="en-US"/>
          </a:p>
        </p:txBody>
      </p:sp>
    </p:spTree>
    <p:extLst>
      <p:ext uri="{BB962C8B-B14F-4D97-AF65-F5344CB8AC3E}">
        <p14:creationId xmlns:p14="http://schemas.microsoft.com/office/powerpoint/2010/main" val="254924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52287"/>
            <a:ext cx="2057400" cy="483893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52287"/>
            <a:ext cx="6019800" cy="48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D5FEE3-6DF3-42AE-BBD1-7051E76130C8}" type="datetime1">
              <a:rPr lang="en-US" altLang="en-US"/>
              <a:pPr/>
              <a:t>10/22/17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3D2B55D-EB07-4318-9251-3FFFFD784F52}" type="slidenum">
              <a:rPr lang="en-US" altLang="en-US"/>
              <a:pPr/>
              <a:t>‹#›</a:t>
            </a:fld>
            <a:endParaRPr lang="en-US" altLang="en-US"/>
          </a:p>
        </p:txBody>
      </p:sp>
    </p:spTree>
    <p:extLst>
      <p:ext uri="{BB962C8B-B14F-4D97-AF65-F5344CB8AC3E}">
        <p14:creationId xmlns:p14="http://schemas.microsoft.com/office/powerpoint/2010/main" val="2456961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117114"/>
            <a:ext cx="7772400" cy="829763"/>
          </a:xfrm>
        </p:spPr>
        <p:txBody>
          <a:bodyPr>
            <a:noAutofit/>
          </a:bodyPr>
          <a:lstStyle>
            <a:lvl1pPr algn="l">
              <a:defRPr sz="5000" baseline="0"/>
            </a:lvl1pPr>
          </a:lstStyle>
          <a:p>
            <a:r>
              <a:rPr lang="en-US" dirty="0" smtClean="0"/>
              <a:t>Title of Presentation</a:t>
            </a:r>
            <a:endParaRPr lang="en-US" dirty="0"/>
          </a:p>
        </p:txBody>
      </p:sp>
      <p:sp>
        <p:nvSpPr>
          <p:cNvPr id="3" name="Subtitle 2"/>
          <p:cNvSpPr>
            <a:spLocks noGrp="1"/>
          </p:cNvSpPr>
          <p:nvPr>
            <p:ph type="subTitle" idx="1" hasCustomPrompt="1"/>
          </p:nvPr>
        </p:nvSpPr>
        <p:spPr>
          <a:xfrm>
            <a:off x="685800" y="2832240"/>
            <a:ext cx="6400800" cy="248328"/>
          </a:xfrm>
          <a:noFill/>
          <a:ln>
            <a:noFill/>
          </a:ln>
        </p:spPr>
        <p:txBody>
          <a:bodyPr>
            <a:normAutofit/>
          </a:bodyPr>
          <a:lstStyle>
            <a:lvl1pPr marL="0" indent="0" algn="l">
              <a:buNone/>
              <a:defRPr sz="1400" i="0" cap="all"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Science Museum of Minnesota</a:t>
            </a:r>
            <a:endParaRPr lang="en-US" dirty="0"/>
          </a:p>
        </p:txBody>
      </p:sp>
    </p:spTree>
    <p:extLst>
      <p:ext uri="{BB962C8B-B14F-4D97-AF65-F5344CB8AC3E}">
        <p14:creationId xmlns:p14="http://schemas.microsoft.com/office/powerpoint/2010/main" val="4237503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9472"/>
            <a:ext cx="8229600" cy="659318"/>
          </a:xfrm>
        </p:spPr>
        <p:txBody>
          <a:bodyPr>
            <a:normAutofit/>
          </a:bodyPr>
          <a:lstStyle>
            <a:lvl1pPr algn="l">
              <a:defRPr sz="3600"/>
            </a:lvl1pPr>
          </a:lstStyle>
          <a:p>
            <a:r>
              <a:rPr lang="en-US" dirty="0" smtClean="0"/>
              <a:t>Headline</a:t>
            </a:r>
            <a:endParaRPr lang="en-US" dirty="0"/>
          </a:p>
        </p:txBody>
      </p:sp>
      <p:sp>
        <p:nvSpPr>
          <p:cNvPr id="3" name="Content Placeholder 2"/>
          <p:cNvSpPr>
            <a:spLocks noGrp="1"/>
          </p:cNvSpPr>
          <p:nvPr>
            <p:ph idx="1"/>
          </p:nvPr>
        </p:nvSpPr>
        <p:spPr>
          <a:xfrm>
            <a:off x="1681234" y="1600201"/>
            <a:ext cx="7005565" cy="2434054"/>
          </a:xfrm>
        </p:spPr>
        <p:txBody>
          <a:bodyPr/>
          <a:lstStyle>
            <a:lvl1pPr>
              <a:defRPr sz="2800">
                <a:solidFill>
                  <a:schemeClr val="accent1"/>
                </a:solidFill>
              </a:defRPr>
            </a:lvl1pPr>
            <a:lvl2pPr>
              <a:defRPr sz="2400">
                <a:solidFill>
                  <a:schemeClr val="tx1">
                    <a:lumMod val="90000"/>
                    <a:lumOff val="10000"/>
                  </a:schemeClr>
                </a:solidFill>
              </a:defRPr>
            </a:lvl2pPr>
            <a:lvl3pPr>
              <a:defRPr sz="2000">
                <a:solidFill>
                  <a:schemeClr val="tx1">
                    <a:lumMod val="90000"/>
                    <a:lumOff val="10000"/>
                  </a:schemeClr>
                </a:solidFill>
              </a:defRPr>
            </a:lvl3pPr>
            <a:lvl4pPr>
              <a:defRPr sz="2000">
                <a:solidFill>
                  <a:schemeClr val="tx1">
                    <a:lumMod val="90000"/>
                    <a:lumOff val="10000"/>
                  </a:schemeClr>
                </a:solidFill>
              </a:defRPr>
            </a:lvl4pPr>
            <a:lvl5pPr>
              <a:defRPr sz="2000">
                <a:solidFill>
                  <a:schemeClr val="tx1">
                    <a:lumMod val="90000"/>
                    <a:lumOff val="1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ubtitle 2"/>
          <p:cNvSpPr>
            <a:spLocks noGrp="1"/>
          </p:cNvSpPr>
          <p:nvPr>
            <p:ph type="subTitle" idx="10" hasCustomPrompt="1"/>
          </p:nvPr>
        </p:nvSpPr>
        <p:spPr>
          <a:xfrm>
            <a:off x="457200" y="1118790"/>
            <a:ext cx="6400800" cy="248328"/>
          </a:xfrm>
        </p:spPr>
        <p:txBody>
          <a:bodyPr>
            <a:normAutofit/>
          </a:bodyPr>
          <a:lstStyle>
            <a:lvl1pPr marL="0" indent="0" algn="l">
              <a:buNone/>
              <a:defRPr sz="1400" i="0" cap="all"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subheader</a:t>
            </a:r>
            <a:endParaRPr lang="en-US" dirty="0"/>
          </a:p>
        </p:txBody>
      </p:sp>
      <p:sp>
        <p:nvSpPr>
          <p:cNvPr id="8" name="Content Placeholder 2"/>
          <p:cNvSpPr>
            <a:spLocks noGrp="1"/>
          </p:cNvSpPr>
          <p:nvPr>
            <p:ph idx="11" hasCustomPrompt="1"/>
          </p:nvPr>
        </p:nvSpPr>
        <p:spPr>
          <a:xfrm>
            <a:off x="457200" y="4202349"/>
            <a:ext cx="8229599" cy="1326074"/>
          </a:xfrm>
        </p:spPr>
        <p:txBody>
          <a:bodyPr>
            <a:normAutofit/>
          </a:bodyPr>
          <a:lstStyle>
            <a:lvl1pPr marL="0" indent="0">
              <a:buNone/>
              <a:defRPr sz="1800">
                <a:solidFill>
                  <a:schemeClr val="tx1">
                    <a:lumMod val="90000"/>
                    <a:lumOff val="10000"/>
                  </a:schemeClr>
                </a:solidFill>
              </a:defRPr>
            </a:lvl1pPr>
            <a:lvl2pPr marL="457200" indent="0">
              <a:buNone/>
              <a:defRPr sz="2400">
                <a:solidFill>
                  <a:schemeClr val="tx1">
                    <a:lumMod val="90000"/>
                    <a:lumOff val="10000"/>
                  </a:schemeClr>
                </a:solidFill>
              </a:defRPr>
            </a:lvl2pPr>
            <a:lvl3pPr marL="914400" indent="0">
              <a:buNone/>
              <a:defRPr sz="2000">
                <a:solidFill>
                  <a:schemeClr val="tx1">
                    <a:lumMod val="90000"/>
                    <a:lumOff val="10000"/>
                  </a:schemeClr>
                </a:solidFill>
              </a:defRPr>
            </a:lvl3pPr>
            <a:lvl4pPr marL="1371600" indent="0">
              <a:buNone/>
              <a:defRPr sz="2000">
                <a:solidFill>
                  <a:schemeClr val="tx1">
                    <a:lumMod val="90000"/>
                    <a:lumOff val="10000"/>
                  </a:schemeClr>
                </a:solidFill>
              </a:defRPr>
            </a:lvl4pPr>
            <a:lvl5pPr marL="1828800" indent="0">
              <a:buNone/>
              <a:defRPr sz="2000">
                <a:solidFill>
                  <a:schemeClr val="tx1">
                    <a:lumMod val="90000"/>
                    <a:lumOff val="10000"/>
                  </a:schemeClr>
                </a:solidFill>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Phasellus</a:t>
            </a:r>
            <a:r>
              <a:rPr lang="en-US" dirty="0" smtClean="0"/>
              <a:t> </a:t>
            </a:r>
            <a:r>
              <a:rPr lang="en-US" dirty="0" err="1" smtClean="0"/>
              <a:t>lobortis</a:t>
            </a:r>
            <a:r>
              <a:rPr lang="en-US" dirty="0" smtClean="0"/>
              <a:t> </a:t>
            </a:r>
            <a:r>
              <a:rPr lang="en-US" dirty="0" err="1" smtClean="0"/>
              <a:t>nisl</a:t>
            </a:r>
            <a:r>
              <a:rPr lang="en-US" dirty="0" smtClean="0"/>
              <a:t> dolor, </a:t>
            </a:r>
            <a:r>
              <a:rPr lang="en-US" dirty="0" err="1" smtClean="0"/>
              <a:t>eget</a:t>
            </a:r>
            <a:r>
              <a:rPr lang="en-US" dirty="0" smtClean="0"/>
              <a:t> </a:t>
            </a:r>
            <a:r>
              <a:rPr lang="en-US" dirty="0" err="1" smtClean="0"/>
              <a:t>suscipit</a:t>
            </a:r>
            <a:r>
              <a:rPr lang="en-US" dirty="0" smtClean="0"/>
              <a:t> </a:t>
            </a:r>
            <a:r>
              <a:rPr lang="en-US" dirty="0" err="1" smtClean="0"/>
              <a:t>erat</a:t>
            </a:r>
            <a:r>
              <a:rPr lang="en-US" dirty="0" smtClean="0"/>
              <a:t> </a:t>
            </a:r>
            <a:r>
              <a:rPr lang="en-US" dirty="0" err="1" smtClean="0"/>
              <a:t>gravida</a:t>
            </a:r>
            <a:r>
              <a:rPr lang="en-US" dirty="0" smtClean="0"/>
              <a:t> </a:t>
            </a:r>
            <a:r>
              <a:rPr lang="en-US" dirty="0" err="1" smtClean="0"/>
              <a:t>eu</a:t>
            </a:r>
            <a:r>
              <a:rPr lang="en-US" dirty="0" smtClean="0"/>
              <a:t>. </a:t>
            </a:r>
            <a:r>
              <a:rPr lang="en-US" dirty="0" err="1" smtClean="0"/>
              <a:t>Sed</a:t>
            </a:r>
            <a:r>
              <a:rPr lang="en-US" dirty="0" smtClean="0"/>
              <a:t> </a:t>
            </a:r>
            <a:r>
              <a:rPr lang="en-US" dirty="0" err="1" smtClean="0"/>
              <a:t>lectus</a:t>
            </a:r>
            <a:r>
              <a:rPr lang="en-US" dirty="0" smtClean="0"/>
              <a:t> mi, </a:t>
            </a:r>
            <a:r>
              <a:rPr lang="en-US" dirty="0" err="1" smtClean="0"/>
              <a:t>blandit</a:t>
            </a:r>
            <a:r>
              <a:rPr lang="en-US" dirty="0" smtClean="0"/>
              <a:t> </a:t>
            </a:r>
            <a:r>
              <a:rPr lang="en-US" dirty="0" err="1" smtClean="0"/>
              <a:t>eu</a:t>
            </a:r>
            <a:r>
              <a:rPr lang="en-US" dirty="0" smtClean="0"/>
              <a:t> ante in, </a:t>
            </a:r>
            <a:r>
              <a:rPr lang="en-US" dirty="0" err="1" smtClean="0"/>
              <a:t>sollicitudin</a:t>
            </a:r>
            <a:r>
              <a:rPr lang="en-US" dirty="0" smtClean="0"/>
              <a:t> </a:t>
            </a:r>
            <a:r>
              <a:rPr lang="en-US" dirty="0" err="1" smtClean="0"/>
              <a:t>accumsan</a:t>
            </a:r>
            <a:r>
              <a:rPr lang="en-US" dirty="0" smtClean="0"/>
              <a:t> </a:t>
            </a:r>
            <a:r>
              <a:rPr lang="en-US" dirty="0" err="1" smtClean="0"/>
              <a:t>tellus</a:t>
            </a:r>
            <a:r>
              <a:rPr lang="en-US" dirty="0" smtClean="0"/>
              <a:t>. </a:t>
            </a:r>
            <a:r>
              <a:rPr lang="en-US" dirty="0" err="1" smtClean="0"/>
              <a:t>Praesent</a:t>
            </a:r>
            <a:r>
              <a:rPr lang="en-US" dirty="0" smtClean="0"/>
              <a:t> </a:t>
            </a:r>
            <a:r>
              <a:rPr lang="en-US" dirty="0" err="1" smtClean="0"/>
              <a:t>orci</a:t>
            </a:r>
            <a:r>
              <a:rPr lang="en-US" dirty="0" smtClean="0"/>
              <a:t> </a:t>
            </a:r>
            <a:r>
              <a:rPr lang="en-US" dirty="0" err="1" smtClean="0"/>
              <a:t>sem</a:t>
            </a:r>
            <a:r>
              <a:rPr lang="en-US" dirty="0" smtClean="0"/>
              <a:t>, </a:t>
            </a:r>
            <a:r>
              <a:rPr lang="en-US" dirty="0" err="1" smtClean="0"/>
              <a:t>tincidunt</a:t>
            </a:r>
            <a:r>
              <a:rPr lang="en-US" dirty="0" smtClean="0"/>
              <a:t> a </a:t>
            </a:r>
            <a:r>
              <a:rPr lang="en-US" dirty="0" err="1" smtClean="0"/>
              <a:t>massa</a:t>
            </a:r>
            <a:r>
              <a:rPr lang="en-US" dirty="0" smtClean="0"/>
              <a:t> id, </a:t>
            </a:r>
            <a:r>
              <a:rPr lang="en-US" dirty="0" err="1" smtClean="0"/>
              <a:t>eleifend</a:t>
            </a:r>
            <a:r>
              <a:rPr lang="en-US" dirty="0" smtClean="0"/>
              <a:t> </a:t>
            </a:r>
            <a:r>
              <a:rPr lang="en-US" dirty="0" err="1" smtClean="0"/>
              <a:t>pharetra</a:t>
            </a:r>
            <a:r>
              <a:rPr lang="en-US" dirty="0" smtClean="0"/>
              <a:t> sem.</a:t>
            </a:r>
            <a:endParaRPr lang="en-US" dirty="0"/>
          </a:p>
        </p:txBody>
      </p:sp>
    </p:spTree>
    <p:extLst>
      <p:ext uri="{BB962C8B-B14F-4D97-AF65-F5344CB8AC3E}">
        <p14:creationId xmlns:p14="http://schemas.microsoft.com/office/powerpoint/2010/main" val="1872898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66456"/>
            <a:ext cx="8229600" cy="851182"/>
          </a:xfrm>
        </p:spPr>
        <p:txBody>
          <a:bodyPr>
            <a:normAutofit/>
          </a:bodyPr>
          <a:lstStyle>
            <a:lvl1pPr algn="l">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8542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38542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23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48182"/>
            <a:ext cx="8229600" cy="869455"/>
          </a:xfrm>
        </p:spPr>
        <p:txBody>
          <a:bodyPr>
            <a:normAutofit/>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7638"/>
            <a:ext cx="4040188" cy="757237"/>
          </a:xfrm>
          <a:solidFill>
            <a:schemeClr val="accent1"/>
          </a:solidFill>
        </p:spPr>
        <p:txBody>
          <a:bodyPr anchor="ctr">
            <a:normAutofit/>
          </a:bodyPr>
          <a:lstStyle>
            <a:lvl1pPr marL="0" indent="0">
              <a:buNone/>
              <a:defRPr sz="2000" b="0">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261275"/>
          </a:xfrm>
          <a:solidFill>
            <a:schemeClr val="accent1">
              <a:lumMod val="20000"/>
              <a:lumOff val="80000"/>
            </a:schemeClr>
          </a:solidFill>
        </p:spPr>
        <p:txBody>
          <a:bodyPr/>
          <a:lstStyle>
            <a:lvl1pPr>
              <a:defRPr sz="2400">
                <a:solidFill>
                  <a:schemeClr val="tx1">
                    <a:lumMod val="90000"/>
                    <a:lumOff val="10000"/>
                  </a:schemeClr>
                </a:solidFill>
              </a:defRPr>
            </a:lvl1pPr>
            <a:lvl2pPr>
              <a:defRPr sz="2000">
                <a:solidFill>
                  <a:schemeClr val="tx1">
                    <a:lumMod val="90000"/>
                    <a:lumOff val="10000"/>
                  </a:schemeClr>
                </a:solidFill>
              </a:defRPr>
            </a:lvl2pPr>
            <a:lvl3pPr>
              <a:defRPr sz="1800">
                <a:solidFill>
                  <a:schemeClr val="tx1">
                    <a:lumMod val="90000"/>
                    <a:lumOff val="10000"/>
                  </a:schemeClr>
                </a:solidFill>
              </a:defRPr>
            </a:lvl3pPr>
            <a:lvl4pPr>
              <a:defRPr sz="1600">
                <a:solidFill>
                  <a:schemeClr val="tx1">
                    <a:lumMod val="90000"/>
                    <a:lumOff val="10000"/>
                  </a:schemeClr>
                </a:solidFill>
              </a:defRPr>
            </a:lvl4pPr>
            <a:lvl5pPr>
              <a:defRPr sz="1600">
                <a:solidFill>
                  <a:schemeClr val="tx1">
                    <a:lumMod val="90000"/>
                    <a:lumOff val="1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9788" y="2174875"/>
            <a:ext cx="4037012" cy="3261275"/>
          </a:xfrm>
          <a:solidFill>
            <a:schemeClr val="accent1">
              <a:lumMod val="20000"/>
              <a:lumOff val="80000"/>
            </a:schemeClr>
          </a:solidFill>
        </p:spPr>
        <p:txBody>
          <a:bodyPr/>
          <a:lstStyle>
            <a:lvl1pPr>
              <a:defRPr sz="2400">
                <a:solidFill>
                  <a:schemeClr val="tx1">
                    <a:lumMod val="90000"/>
                    <a:lumOff val="10000"/>
                  </a:schemeClr>
                </a:solidFill>
              </a:defRPr>
            </a:lvl1pPr>
            <a:lvl2pPr>
              <a:defRPr sz="2000">
                <a:solidFill>
                  <a:schemeClr val="tx1">
                    <a:lumMod val="90000"/>
                    <a:lumOff val="10000"/>
                  </a:schemeClr>
                </a:solidFill>
              </a:defRPr>
            </a:lvl2pPr>
            <a:lvl3pPr>
              <a:defRPr sz="1800">
                <a:solidFill>
                  <a:schemeClr val="tx1">
                    <a:lumMod val="90000"/>
                    <a:lumOff val="10000"/>
                  </a:schemeClr>
                </a:solidFill>
              </a:defRPr>
            </a:lvl3pPr>
            <a:lvl4pPr>
              <a:defRPr sz="1600">
                <a:solidFill>
                  <a:schemeClr val="tx1">
                    <a:lumMod val="90000"/>
                    <a:lumOff val="10000"/>
                  </a:schemeClr>
                </a:solidFill>
              </a:defRPr>
            </a:lvl4pPr>
            <a:lvl5pPr>
              <a:defRPr sz="1600">
                <a:solidFill>
                  <a:schemeClr val="tx1">
                    <a:lumMod val="90000"/>
                    <a:lumOff val="1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idx="10"/>
          </p:nvPr>
        </p:nvSpPr>
        <p:spPr>
          <a:xfrm>
            <a:off x="4649788" y="1417638"/>
            <a:ext cx="4040188" cy="757237"/>
          </a:xfrm>
          <a:solidFill>
            <a:schemeClr val="accent1"/>
          </a:solidFill>
        </p:spPr>
        <p:txBody>
          <a:bodyPr anchor="ctr">
            <a:normAutofit/>
          </a:bodyPr>
          <a:lstStyle>
            <a:lvl1pPr marL="0" indent="0">
              <a:buNone/>
              <a:defRPr sz="2000" b="0">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125047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t>10/22/17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373637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 Placeholder 2"/>
          <p:cNvSpPr>
            <a:spLocks noGrp="1"/>
          </p:cNvSpPr>
          <p:nvPr>
            <p:ph type="body" idx="1" hasCustomPrompt="1"/>
          </p:nvPr>
        </p:nvSpPr>
        <p:spPr>
          <a:xfrm>
            <a:off x="767525" y="2000834"/>
            <a:ext cx="2530989" cy="3289099"/>
          </a:xfrm>
          <a:solidFill>
            <a:srgbClr val="CDD8EF"/>
          </a:solidFill>
        </p:spPr>
        <p:txBody>
          <a:bodyPr anchor="ctr">
            <a:normAutofit/>
          </a:bodyPr>
          <a:lstStyle>
            <a:lvl1pPr marL="0" indent="0">
              <a:buNone/>
              <a:defRPr sz="1600" b="0">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Phasellus</a:t>
            </a:r>
            <a:r>
              <a:rPr lang="en-US" dirty="0" smtClean="0"/>
              <a:t> </a:t>
            </a:r>
            <a:r>
              <a:rPr lang="en-US" dirty="0" err="1" smtClean="0"/>
              <a:t>lobortis</a:t>
            </a:r>
            <a:r>
              <a:rPr lang="en-US" dirty="0" smtClean="0"/>
              <a:t> </a:t>
            </a:r>
            <a:r>
              <a:rPr lang="en-US" dirty="0" err="1" smtClean="0"/>
              <a:t>nisl</a:t>
            </a:r>
            <a:r>
              <a:rPr lang="en-US" dirty="0" smtClean="0"/>
              <a:t> dolor, </a:t>
            </a:r>
            <a:r>
              <a:rPr lang="en-US" dirty="0" err="1" smtClean="0"/>
              <a:t>eget</a:t>
            </a:r>
            <a:r>
              <a:rPr lang="en-US" dirty="0" smtClean="0"/>
              <a:t> </a:t>
            </a:r>
            <a:r>
              <a:rPr lang="en-US" dirty="0" err="1" smtClean="0"/>
              <a:t>suscipit</a:t>
            </a:r>
            <a:r>
              <a:rPr lang="en-US" dirty="0" smtClean="0"/>
              <a:t> </a:t>
            </a:r>
            <a:r>
              <a:rPr lang="en-US" dirty="0" err="1" smtClean="0"/>
              <a:t>erat</a:t>
            </a:r>
            <a:r>
              <a:rPr lang="en-US" dirty="0" smtClean="0"/>
              <a:t> </a:t>
            </a:r>
            <a:r>
              <a:rPr lang="en-US" dirty="0" err="1" smtClean="0"/>
              <a:t>gravida</a:t>
            </a:r>
            <a:r>
              <a:rPr lang="en-US" dirty="0" smtClean="0"/>
              <a:t> </a:t>
            </a:r>
            <a:r>
              <a:rPr lang="en-US" dirty="0" err="1" smtClean="0"/>
              <a:t>eu</a:t>
            </a:r>
            <a:r>
              <a:rPr lang="en-US" dirty="0" smtClean="0"/>
              <a:t>. </a:t>
            </a:r>
            <a:r>
              <a:rPr lang="en-US" dirty="0" err="1" smtClean="0"/>
              <a:t>Sed</a:t>
            </a:r>
            <a:r>
              <a:rPr lang="en-US" dirty="0" smtClean="0"/>
              <a:t> </a:t>
            </a:r>
            <a:r>
              <a:rPr lang="en-US" dirty="0" err="1" smtClean="0"/>
              <a:t>lectus</a:t>
            </a:r>
            <a:r>
              <a:rPr lang="en-US" dirty="0" smtClean="0"/>
              <a:t> mi, </a:t>
            </a:r>
            <a:r>
              <a:rPr lang="en-US" dirty="0" err="1" smtClean="0"/>
              <a:t>blandit</a:t>
            </a:r>
            <a:r>
              <a:rPr lang="en-US" dirty="0" smtClean="0"/>
              <a:t> </a:t>
            </a:r>
            <a:r>
              <a:rPr lang="en-US" dirty="0" err="1" smtClean="0"/>
              <a:t>eu</a:t>
            </a:r>
            <a:r>
              <a:rPr lang="en-US" dirty="0" smtClean="0"/>
              <a:t> ante in, </a:t>
            </a:r>
            <a:r>
              <a:rPr lang="en-US" dirty="0" err="1" smtClean="0"/>
              <a:t>sollicitudin</a:t>
            </a:r>
            <a:r>
              <a:rPr lang="en-US" dirty="0" smtClean="0"/>
              <a:t> </a:t>
            </a:r>
            <a:r>
              <a:rPr lang="en-US" dirty="0" err="1" smtClean="0"/>
              <a:t>accumsan</a:t>
            </a:r>
            <a:r>
              <a:rPr lang="en-US" dirty="0" smtClean="0"/>
              <a:t> </a:t>
            </a:r>
            <a:r>
              <a:rPr lang="en-US" dirty="0" err="1" smtClean="0"/>
              <a:t>tellus</a:t>
            </a:r>
            <a:r>
              <a:rPr lang="en-US" dirty="0" smtClean="0"/>
              <a:t>. </a:t>
            </a:r>
          </a:p>
          <a:p>
            <a:pPr lvl="0"/>
            <a:endParaRPr lang="en-US" dirty="0" smtClean="0"/>
          </a:p>
        </p:txBody>
      </p:sp>
      <p:sp>
        <p:nvSpPr>
          <p:cNvPr id="6" name="Text Placeholder 2"/>
          <p:cNvSpPr>
            <a:spLocks noGrp="1"/>
          </p:cNvSpPr>
          <p:nvPr>
            <p:ph type="body" idx="10" hasCustomPrompt="1"/>
          </p:nvPr>
        </p:nvSpPr>
        <p:spPr>
          <a:xfrm>
            <a:off x="950268" y="1735884"/>
            <a:ext cx="2064995" cy="524800"/>
          </a:xfrm>
          <a:solidFill>
            <a:schemeClr val="accent1"/>
          </a:solidFill>
        </p:spPr>
        <p:txBody>
          <a:bodyPr anchor="ctr">
            <a:normAutofit/>
          </a:bodyPr>
          <a:lstStyle>
            <a:lvl1pPr marL="0" indent="0" algn="ctr">
              <a:buNone/>
              <a:defRPr sz="1800" b="0" cap="all">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HEAdline</a:t>
            </a:r>
            <a:endParaRPr lang="en-US" dirty="0" smtClean="0"/>
          </a:p>
        </p:txBody>
      </p:sp>
      <p:sp>
        <p:nvSpPr>
          <p:cNvPr id="7" name="Text Placeholder 2"/>
          <p:cNvSpPr>
            <a:spLocks noGrp="1"/>
          </p:cNvSpPr>
          <p:nvPr>
            <p:ph type="body" idx="11" hasCustomPrompt="1"/>
          </p:nvPr>
        </p:nvSpPr>
        <p:spPr>
          <a:xfrm>
            <a:off x="3353336" y="2000834"/>
            <a:ext cx="2530989" cy="3289099"/>
          </a:xfrm>
          <a:solidFill>
            <a:schemeClr val="accent3">
              <a:lumMod val="20000"/>
              <a:lumOff val="80000"/>
            </a:schemeClr>
          </a:solidFill>
        </p:spPr>
        <p:txBody>
          <a:bodyPr anchor="ctr">
            <a:normAutofit/>
          </a:bodyPr>
          <a:lstStyle>
            <a:lvl1pPr marL="0" indent="0">
              <a:buNone/>
              <a:defRPr sz="1600" b="0">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Phasellus</a:t>
            </a:r>
            <a:r>
              <a:rPr lang="en-US" dirty="0" smtClean="0"/>
              <a:t> </a:t>
            </a:r>
            <a:r>
              <a:rPr lang="en-US" dirty="0" err="1" smtClean="0"/>
              <a:t>lobortis</a:t>
            </a:r>
            <a:r>
              <a:rPr lang="en-US" dirty="0" smtClean="0"/>
              <a:t> </a:t>
            </a:r>
            <a:r>
              <a:rPr lang="en-US" dirty="0" err="1" smtClean="0"/>
              <a:t>nisl</a:t>
            </a:r>
            <a:r>
              <a:rPr lang="en-US" dirty="0" smtClean="0"/>
              <a:t> dolor, </a:t>
            </a:r>
            <a:r>
              <a:rPr lang="en-US" dirty="0" err="1" smtClean="0"/>
              <a:t>eget</a:t>
            </a:r>
            <a:r>
              <a:rPr lang="en-US" dirty="0" smtClean="0"/>
              <a:t> </a:t>
            </a:r>
            <a:r>
              <a:rPr lang="en-US" dirty="0" err="1" smtClean="0"/>
              <a:t>suscipit</a:t>
            </a:r>
            <a:r>
              <a:rPr lang="en-US" dirty="0" smtClean="0"/>
              <a:t> </a:t>
            </a:r>
            <a:r>
              <a:rPr lang="en-US" dirty="0" err="1" smtClean="0"/>
              <a:t>erat</a:t>
            </a:r>
            <a:r>
              <a:rPr lang="en-US" dirty="0" smtClean="0"/>
              <a:t> </a:t>
            </a:r>
            <a:r>
              <a:rPr lang="en-US" dirty="0" err="1" smtClean="0"/>
              <a:t>gravida</a:t>
            </a:r>
            <a:r>
              <a:rPr lang="en-US" dirty="0" smtClean="0"/>
              <a:t> </a:t>
            </a:r>
            <a:r>
              <a:rPr lang="en-US" dirty="0" err="1" smtClean="0"/>
              <a:t>eu</a:t>
            </a:r>
            <a:r>
              <a:rPr lang="en-US" dirty="0" smtClean="0"/>
              <a:t>. </a:t>
            </a:r>
            <a:r>
              <a:rPr lang="en-US" dirty="0" err="1" smtClean="0"/>
              <a:t>Sed</a:t>
            </a:r>
            <a:r>
              <a:rPr lang="en-US" dirty="0" smtClean="0"/>
              <a:t> </a:t>
            </a:r>
            <a:r>
              <a:rPr lang="en-US" dirty="0" err="1" smtClean="0"/>
              <a:t>lectus</a:t>
            </a:r>
            <a:r>
              <a:rPr lang="en-US" dirty="0" smtClean="0"/>
              <a:t> mi, </a:t>
            </a:r>
            <a:r>
              <a:rPr lang="en-US" dirty="0" err="1" smtClean="0"/>
              <a:t>blandit</a:t>
            </a:r>
            <a:r>
              <a:rPr lang="en-US" dirty="0" smtClean="0"/>
              <a:t> </a:t>
            </a:r>
            <a:r>
              <a:rPr lang="en-US" dirty="0" err="1" smtClean="0"/>
              <a:t>eu</a:t>
            </a:r>
            <a:r>
              <a:rPr lang="en-US" dirty="0" smtClean="0"/>
              <a:t> ante in, </a:t>
            </a:r>
            <a:r>
              <a:rPr lang="en-US" dirty="0" err="1" smtClean="0"/>
              <a:t>sollicitudin</a:t>
            </a:r>
            <a:r>
              <a:rPr lang="en-US" dirty="0" smtClean="0"/>
              <a:t> </a:t>
            </a:r>
            <a:r>
              <a:rPr lang="en-US" dirty="0" err="1" smtClean="0"/>
              <a:t>accumsan</a:t>
            </a:r>
            <a:r>
              <a:rPr lang="en-US" dirty="0" smtClean="0"/>
              <a:t> </a:t>
            </a:r>
            <a:r>
              <a:rPr lang="en-US" dirty="0" err="1" smtClean="0"/>
              <a:t>tellus</a:t>
            </a:r>
            <a:r>
              <a:rPr lang="en-US" dirty="0" smtClean="0"/>
              <a:t>. </a:t>
            </a:r>
          </a:p>
          <a:p>
            <a:pPr lvl="0"/>
            <a:endParaRPr lang="en-US" dirty="0" smtClean="0"/>
          </a:p>
        </p:txBody>
      </p:sp>
      <p:sp>
        <p:nvSpPr>
          <p:cNvPr id="8" name="Text Placeholder 2"/>
          <p:cNvSpPr>
            <a:spLocks noGrp="1"/>
          </p:cNvSpPr>
          <p:nvPr>
            <p:ph type="body" idx="12" hasCustomPrompt="1"/>
          </p:nvPr>
        </p:nvSpPr>
        <p:spPr>
          <a:xfrm>
            <a:off x="3536079" y="1735884"/>
            <a:ext cx="2064995" cy="524800"/>
          </a:xfrm>
          <a:solidFill>
            <a:schemeClr val="accent3"/>
          </a:solidFill>
        </p:spPr>
        <p:txBody>
          <a:bodyPr anchor="ctr">
            <a:normAutofit/>
          </a:bodyPr>
          <a:lstStyle>
            <a:lvl1pPr marL="0" indent="0" algn="ctr">
              <a:buNone/>
              <a:defRPr sz="1800" b="0" cap="all">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HEAdline</a:t>
            </a:r>
            <a:endParaRPr lang="en-US" dirty="0" smtClean="0"/>
          </a:p>
        </p:txBody>
      </p:sp>
      <p:sp>
        <p:nvSpPr>
          <p:cNvPr id="9" name="Text Placeholder 2"/>
          <p:cNvSpPr>
            <a:spLocks noGrp="1"/>
          </p:cNvSpPr>
          <p:nvPr>
            <p:ph type="body" idx="13" hasCustomPrompt="1"/>
          </p:nvPr>
        </p:nvSpPr>
        <p:spPr>
          <a:xfrm>
            <a:off x="5939147" y="2000834"/>
            <a:ext cx="2530989" cy="3289099"/>
          </a:xfrm>
          <a:solidFill>
            <a:schemeClr val="accent2">
              <a:lumMod val="20000"/>
              <a:lumOff val="80000"/>
            </a:schemeClr>
          </a:solidFill>
        </p:spPr>
        <p:txBody>
          <a:bodyPr anchor="ctr">
            <a:normAutofit/>
          </a:bodyPr>
          <a:lstStyle>
            <a:lvl1pPr marL="0" indent="0">
              <a:buNone/>
              <a:defRPr sz="1600" b="0">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Phasellus</a:t>
            </a:r>
            <a:r>
              <a:rPr lang="en-US" dirty="0" smtClean="0"/>
              <a:t> </a:t>
            </a:r>
            <a:r>
              <a:rPr lang="en-US" dirty="0" err="1" smtClean="0"/>
              <a:t>lobortis</a:t>
            </a:r>
            <a:r>
              <a:rPr lang="en-US" dirty="0" smtClean="0"/>
              <a:t> </a:t>
            </a:r>
            <a:r>
              <a:rPr lang="en-US" dirty="0" err="1" smtClean="0"/>
              <a:t>nisl</a:t>
            </a:r>
            <a:r>
              <a:rPr lang="en-US" dirty="0" smtClean="0"/>
              <a:t> dolor, </a:t>
            </a:r>
            <a:r>
              <a:rPr lang="en-US" dirty="0" err="1" smtClean="0"/>
              <a:t>eget</a:t>
            </a:r>
            <a:r>
              <a:rPr lang="en-US" dirty="0" smtClean="0"/>
              <a:t> </a:t>
            </a:r>
            <a:r>
              <a:rPr lang="en-US" dirty="0" err="1" smtClean="0"/>
              <a:t>suscipit</a:t>
            </a:r>
            <a:r>
              <a:rPr lang="en-US" dirty="0" smtClean="0"/>
              <a:t> </a:t>
            </a:r>
            <a:r>
              <a:rPr lang="en-US" dirty="0" err="1" smtClean="0"/>
              <a:t>erat</a:t>
            </a:r>
            <a:r>
              <a:rPr lang="en-US" dirty="0" smtClean="0"/>
              <a:t> </a:t>
            </a:r>
            <a:r>
              <a:rPr lang="en-US" dirty="0" err="1" smtClean="0"/>
              <a:t>gravida</a:t>
            </a:r>
            <a:r>
              <a:rPr lang="en-US" dirty="0" smtClean="0"/>
              <a:t> </a:t>
            </a:r>
            <a:r>
              <a:rPr lang="en-US" dirty="0" err="1" smtClean="0"/>
              <a:t>eu</a:t>
            </a:r>
            <a:r>
              <a:rPr lang="en-US" dirty="0" smtClean="0"/>
              <a:t>. </a:t>
            </a:r>
            <a:r>
              <a:rPr lang="en-US" dirty="0" err="1" smtClean="0"/>
              <a:t>Sed</a:t>
            </a:r>
            <a:r>
              <a:rPr lang="en-US" dirty="0" smtClean="0"/>
              <a:t> </a:t>
            </a:r>
            <a:r>
              <a:rPr lang="en-US" dirty="0" err="1" smtClean="0"/>
              <a:t>lectus</a:t>
            </a:r>
            <a:r>
              <a:rPr lang="en-US" dirty="0" smtClean="0"/>
              <a:t> mi, </a:t>
            </a:r>
            <a:r>
              <a:rPr lang="en-US" dirty="0" err="1" smtClean="0"/>
              <a:t>blandit</a:t>
            </a:r>
            <a:r>
              <a:rPr lang="en-US" dirty="0" smtClean="0"/>
              <a:t> </a:t>
            </a:r>
            <a:r>
              <a:rPr lang="en-US" dirty="0" err="1" smtClean="0"/>
              <a:t>eu</a:t>
            </a:r>
            <a:r>
              <a:rPr lang="en-US" dirty="0" smtClean="0"/>
              <a:t> ante in, </a:t>
            </a:r>
            <a:r>
              <a:rPr lang="en-US" dirty="0" err="1" smtClean="0"/>
              <a:t>sollicitudin</a:t>
            </a:r>
            <a:r>
              <a:rPr lang="en-US" dirty="0" smtClean="0"/>
              <a:t> </a:t>
            </a:r>
            <a:r>
              <a:rPr lang="en-US" dirty="0" err="1" smtClean="0"/>
              <a:t>accumsan</a:t>
            </a:r>
            <a:r>
              <a:rPr lang="en-US" dirty="0" smtClean="0"/>
              <a:t> </a:t>
            </a:r>
            <a:r>
              <a:rPr lang="en-US" dirty="0" err="1" smtClean="0"/>
              <a:t>tellus</a:t>
            </a:r>
            <a:r>
              <a:rPr lang="en-US" dirty="0" smtClean="0"/>
              <a:t>. </a:t>
            </a:r>
          </a:p>
          <a:p>
            <a:pPr lvl="0"/>
            <a:endParaRPr lang="en-US" dirty="0" smtClean="0"/>
          </a:p>
        </p:txBody>
      </p:sp>
      <p:sp>
        <p:nvSpPr>
          <p:cNvPr id="10" name="Text Placeholder 2"/>
          <p:cNvSpPr>
            <a:spLocks noGrp="1"/>
          </p:cNvSpPr>
          <p:nvPr>
            <p:ph type="body" idx="14" hasCustomPrompt="1"/>
          </p:nvPr>
        </p:nvSpPr>
        <p:spPr>
          <a:xfrm>
            <a:off x="6121890" y="1735884"/>
            <a:ext cx="2064995" cy="524800"/>
          </a:xfrm>
          <a:solidFill>
            <a:schemeClr val="accent2"/>
          </a:solidFill>
        </p:spPr>
        <p:txBody>
          <a:bodyPr anchor="ctr">
            <a:normAutofit/>
          </a:bodyPr>
          <a:lstStyle>
            <a:lvl1pPr marL="0" indent="0" algn="ctr">
              <a:buNone/>
              <a:defRPr sz="1800" b="0" cap="all">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HEAdline</a:t>
            </a:r>
            <a:endParaRPr lang="en-US" dirty="0" smtClean="0"/>
          </a:p>
        </p:txBody>
      </p:sp>
      <p:sp>
        <p:nvSpPr>
          <p:cNvPr id="11" name="Title 1"/>
          <p:cNvSpPr>
            <a:spLocks noGrp="1"/>
          </p:cNvSpPr>
          <p:nvPr>
            <p:ph type="title"/>
          </p:nvPr>
        </p:nvSpPr>
        <p:spPr>
          <a:xfrm>
            <a:off x="457200" y="666956"/>
            <a:ext cx="8229600" cy="750682"/>
          </a:xfrm>
        </p:spPr>
        <p:txBody>
          <a:bodyPr>
            <a:normAutofit/>
          </a:bodyPr>
          <a:lstStyle>
            <a:lvl1pPr algn="l">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290555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11" name="Title 1"/>
          <p:cNvSpPr>
            <a:spLocks noGrp="1"/>
          </p:cNvSpPr>
          <p:nvPr>
            <p:ph type="title"/>
          </p:nvPr>
        </p:nvSpPr>
        <p:spPr>
          <a:xfrm>
            <a:off x="457200" y="666956"/>
            <a:ext cx="8229600" cy="750682"/>
          </a:xfrm>
        </p:spPr>
        <p:txBody>
          <a:bodyPr>
            <a:normAutofit/>
          </a:bodyPr>
          <a:lstStyle>
            <a:lvl1pPr algn="l">
              <a:defRPr sz="3600"/>
            </a:lvl1pPr>
          </a:lstStyle>
          <a:p>
            <a:r>
              <a:rPr lang="en-US" dirty="0" smtClean="0"/>
              <a:t>Click to edit Master title style</a:t>
            </a:r>
            <a:endParaRPr lang="en-US" dirty="0"/>
          </a:p>
        </p:txBody>
      </p:sp>
      <p:graphicFrame>
        <p:nvGraphicFramePr>
          <p:cNvPr id="2" name="Chart 1"/>
          <p:cNvGraphicFramePr/>
          <p:nvPr userDrawn="1">
            <p:extLst>
              <p:ext uri="{D42A27DB-BD31-4B8C-83A1-F6EECF244321}">
                <p14:modId xmlns:p14="http://schemas.microsoft.com/office/powerpoint/2010/main" val="1749450519"/>
              </p:ext>
            </p:extLst>
          </p:nvPr>
        </p:nvGraphicFramePr>
        <p:xfrm>
          <a:off x="457200" y="1417638"/>
          <a:ext cx="82296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566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461944" y="1452685"/>
            <a:ext cx="6268082" cy="2194232"/>
          </a:xfrm>
        </p:spPr>
        <p:txBody>
          <a:bodyPr>
            <a:noAutofit/>
          </a:bodyPr>
          <a:lstStyle>
            <a:lvl1pPr algn="l">
              <a:defRPr sz="4600"/>
            </a:lvl1pPr>
          </a:lstStyle>
          <a:p>
            <a:r>
              <a:rPr lang="en-US" dirty="0" smtClean="0"/>
              <a:t>“</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endParaRPr lang="en-US" dirty="0"/>
          </a:p>
        </p:txBody>
      </p:sp>
      <p:sp>
        <p:nvSpPr>
          <p:cNvPr id="12" name="Subtitle 2"/>
          <p:cNvSpPr>
            <a:spLocks noGrp="1"/>
          </p:cNvSpPr>
          <p:nvPr>
            <p:ph type="subTitle" idx="1" hasCustomPrompt="1"/>
          </p:nvPr>
        </p:nvSpPr>
        <p:spPr>
          <a:xfrm>
            <a:off x="4386345" y="3919468"/>
            <a:ext cx="3343681" cy="248328"/>
          </a:xfrm>
        </p:spPr>
        <p:txBody>
          <a:bodyPr>
            <a:normAutofit/>
          </a:bodyPr>
          <a:lstStyle>
            <a:lvl1pPr marL="0" indent="0" algn="l">
              <a:buNone/>
              <a:defRPr sz="1400" i="0" cap="all"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 FIRSTNAME LASTNAME</a:t>
            </a:r>
            <a:endParaRPr lang="en-US" dirty="0"/>
          </a:p>
        </p:txBody>
      </p:sp>
    </p:spTree>
    <p:extLst>
      <p:ext uri="{BB962C8B-B14F-4D97-AF65-F5344CB8AC3E}">
        <p14:creationId xmlns:p14="http://schemas.microsoft.com/office/powerpoint/2010/main" val="3720057832"/>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rgbClr val="2C4B8B"/>
          </a:solidFill>
        </p:spPr>
        <p:txBody>
          <a:bodyPr anchor="b"/>
          <a:lstStyle>
            <a:lvl1pPr algn="l">
              <a:defRPr sz="2000" b="1" cap="all">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1448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3982777"/>
          </a:xfrm>
          <a:solidFill>
            <a:schemeClr val="accent1"/>
          </a:solidFill>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25716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33987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9" name="Content Placeholder 2"/>
          <p:cNvSpPr>
            <a:spLocks noGrp="1"/>
          </p:cNvSpPr>
          <p:nvPr>
            <p:ph idx="11" hasCustomPrompt="1"/>
          </p:nvPr>
        </p:nvSpPr>
        <p:spPr>
          <a:xfrm>
            <a:off x="831480" y="3745530"/>
            <a:ext cx="7626890" cy="1326074"/>
          </a:xfrm>
        </p:spPr>
        <p:txBody>
          <a:bodyPr>
            <a:normAutofit/>
          </a:bodyPr>
          <a:lstStyle>
            <a:lvl1pPr marL="0" indent="0">
              <a:buNone/>
              <a:defRPr sz="1800">
                <a:solidFill>
                  <a:schemeClr val="tx1">
                    <a:lumMod val="90000"/>
                    <a:lumOff val="10000"/>
                  </a:schemeClr>
                </a:solidFill>
              </a:defRPr>
            </a:lvl1pPr>
            <a:lvl2pPr marL="457200" indent="0">
              <a:buNone/>
              <a:defRPr sz="2400">
                <a:solidFill>
                  <a:schemeClr val="tx1">
                    <a:lumMod val="90000"/>
                    <a:lumOff val="10000"/>
                  </a:schemeClr>
                </a:solidFill>
              </a:defRPr>
            </a:lvl2pPr>
            <a:lvl3pPr marL="914400" indent="0">
              <a:buNone/>
              <a:defRPr sz="2000">
                <a:solidFill>
                  <a:schemeClr val="tx1">
                    <a:lumMod val="90000"/>
                    <a:lumOff val="10000"/>
                  </a:schemeClr>
                </a:solidFill>
              </a:defRPr>
            </a:lvl3pPr>
            <a:lvl4pPr marL="1371600" indent="0">
              <a:buNone/>
              <a:defRPr sz="2000">
                <a:solidFill>
                  <a:schemeClr val="tx1">
                    <a:lumMod val="90000"/>
                    <a:lumOff val="10000"/>
                  </a:schemeClr>
                </a:solidFill>
              </a:defRPr>
            </a:lvl4pPr>
            <a:lvl5pPr marL="1828800" indent="0">
              <a:buNone/>
              <a:defRPr sz="2000">
                <a:solidFill>
                  <a:schemeClr val="tx1">
                    <a:lumMod val="90000"/>
                    <a:lumOff val="10000"/>
                  </a:schemeClr>
                </a:solidFill>
              </a:defRPr>
            </a:lvl5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Phasellus</a:t>
            </a:r>
            <a:r>
              <a:rPr lang="en-US" dirty="0" smtClean="0"/>
              <a:t> </a:t>
            </a:r>
            <a:r>
              <a:rPr lang="en-US" dirty="0" err="1" smtClean="0"/>
              <a:t>lobortis</a:t>
            </a:r>
            <a:r>
              <a:rPr lang="en-US" dirty="0" smtClean="0"/>
              <a:t> </a:t>
            </a:r>
            <a:r>
              <a:rPr lang="en-US" dirty="0" err="1" smtClean="0"/>
              <a:t>nisl</a:t>
            </a:r>
            <a:r>
              <a:rPr lang="en-US" dirty="0" smtClean="0"/>
              <a:t> dolor, </a:t>
            </a:r>
            <a:r>
              <a:rPr lang="en-US" dirty="0" err="1" smtClean="0"/>
              <a:t>eget</a:t>
            </a:r>
            <a:r>
              <a:rPr lang="en-US" dirty="0" smtClean="0"/>
              <a:t> </a:t>
            </a:r>
            <a:r>
              <a:rPr lang="en-US" dirty="0" err="1" smtClean="0"/>
              <a:t>suscipit</a:t>
            </a:r>
            <a:r>
              <a:rPr lang="en-US" dirty="0" smtClean="0"/>
              <a:t> </a:t>
            </a:r>
            <a:r>
              <a:rPr lang="en-US" dirty="0" err="1" smtClean="0"/>
              <a:t>erat</a:t>
            </a:r>
            <a:r>
              <a:rPr lang="en-US" dirty="0" smtClean="0"/>
              <a:t> </a:t>
            </a:r>
            <a:r>
              <a:rPr lang="en-US" dirty="0" err="1" smtClean="0"/>
              <a:t>gravida</a:t>
            </a:r>
            <a:r>
              <a:rPr lang="en-US" dirty="0" smtClean="0"/>
              <a:t> </a:t>
            </a:r>
            <a:r>
              <a:rPr lang="en-US" dirty="0" err="1" smtClean="0"/>
              <a:t>eu</a:t>
            </a:r>
            <a:r>
              <a:rPr lang="en-US" dirty="0" smtClean="0"/>
              <a:t>. </a:t>
            </a:r>
            <a:r>
              <a:rPr lang="en-US" dirty="0" err="1" smtClean="0"/>
              <a:t>Sed</a:t>
            </a:r>
            <a:r>
              <a:rPr lang="en-US" dirty="0" smtClean="0"/>
              <a:t> </a:t>
            </a:r>
            <a:r>
              <a:rPr lang="en-US" dirty="0" err="1" smtClean="0"/>
              <a:t>lectus</a:t>
            </a:r>
            <a:r>
              <a:rPr lang="en-US" dirty="0" smtClean="0"/>
              <a:t> mi, </a:t>
            </a:r>
            <a:r>
              <a:rPr lang="en-US" dirty="0" err="1" smtClean="0"/>
              <a:t>blandit</a:t>
            </a:r>
            <a:r>
              <a:rPr lang="en-US" dirty="0" smtClean="0"/>
              <a:t> </a:t>
            </a:r>
            <a:r>
              <a:rPr lang="en-US" dirty="0" err="1" smtClean="0"/>
              <a:t>eu</a:t>
            </a:r>
            <a:r>
              <a:rPr lang="en-US" dirty="0" smtClean="0"/>
              <a:t> ante in, </a:t>
            </a:r>
            <a:r>
              <a:rPr lang="en-US" dirty="0" err="1" smtClean="0"/>
              <a:t>sollicitudin</a:t>
            </a:r>
            <a:r>
              <a:rPr lang="en-US" dirty="0" smtClean="0"/>
              <a:t> </a:t>
            </a:r>
            <a:r>
              <a:rPr lang="en-US" dirty="0" err="1" smtClean="0"/>
              <a:t>accumsan</a:t>
            </a:r>
            <a:r>
              <a:rPr lang="en-US" dirty="0" smtClean="0"/>
              <a:t> </a:t>
            </a:r>
            <a:r>
              <a:rPr lang="en-US" dirty="0" err="1" smtClean="0"/>
              <a:t>tellus</a:t>
            </a:r>
            <a:r>
              <a:rPr lang="en-US" dirty="0" smtClean="0"/>
              <a:t>. </a:t>
            </a:r>
            <a:r>
              <a:rPr lang="en-US" dirty="0" err="1" smtClean="0"/>
              <a:t>Praesent</a:t>
            </a:r>
            <a:r>
              <a:rPr lang="en-US" dirty="0" smtClean="0"/>
              <a:t> </a:t>
            </a:r>
            <a:r>
              <a:rPr lang="en-US" dirty="0" err="1" smtClean="0"/>
              <a:t>orci</a:t>
            </a:r>
            <a:r>
              <a:rPr lang="en-US" dirty="0" smtClean="0"/>
              <a:t> </a:t>
            </a:r>
            <a:r>
              <a:rPr lang="en-US" dirty="0" err="1" smtClean="0"/>
              <a:t>sem</a:t>
            </a:r>
            <a:r>
              <a:rPr lang="en-US" dirty="0" smtClean="0"/>
              <a:t>, </a:t>
            </a:r>
            <a:r>
              <a:rPr lang="en-US" dirty="0" err="1" smtClean="0"/>
              <a:t>tincidunt</a:t>
            </a:r>
            <a:r>
              <a:rPr lang="en-US" dirty="0" smtClean="0"/>
              <a:t> a </a:t>
            </a:r>
            <a:r>
              <a:rPr lang="en-US" dirty="0" err="1" smtClean="0"/>
              <a:t>massa</a:t>
            </a:r>
            <a:r>
              <a:rPr lang="en-US" dirty="0" smtClean="0"/>
              <a:t> id, </a:t>
            </a:r>
            <a:r>
              <a:rPr lang="en-US" dirty="0" err="1" smtClean="0"/>
              <a:t>eleifend</a:t>
            </a:r>
            <a:r>
              <a:rPr lang="en-US" dirty="0" smtClean="0"/>
              <a:t> </a:t>
            </a:r>
            <a:r>
              <a:rPr lang="en-US" dirty="0" err="1" smtClean="0"/>
              <a:t>pharetra</a:t>
            </a:r>
            <a:r>
              <a:rPr lang="en-US" dirty="0" smtClean="0"/>
              <a:t> sem.</a:t>
            </a:r>
            <a:endParaRPr lang="en-US" dirty="0"/>
          </a:p>
        </p:txBody>
      </p:sp>
    </p:spTree>
    <p:extLst>
      <p:ext uri="{BB962C8B-B14F-4D97-AF65-F5344CB8AC3E}">
        <p14:creationId xmlns:p14="http://schemas.microsoft.com/office/powerpoint/2010/main" val="3246123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AA928E8F-E2AC-734F-BB2B-42480B1D217E}" type="datetimeFigureOut">
              <a:rPr lang="en-US">
                <a:solidFill>
                  <a:srgbClr val="2D2E2D"/>
                </a:solidFill>
                <a:latin typeface="Trebuchet MS"/>
              </a:rPr>
              <a:pPr/>
              <a:t>10/22/17</a:t>
            </a:fld>
            <a:endParaRPr lang="en-US">
              <a:solidFill>
                <a:srgbClr val="2D2E2D"/>
              </a:solidFill>
              <a:latin typeface="Trebuchet MS"/>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20E91CB-F533-6D42-9BAB-5EBD4F4C3D4B}" type="slidenum">
              <a:rPr lang="en-US">
                <a:solidFill>
                  <a:srgbClr val="2D2E2D"/>
                </a:solidFill>
                <a:latin typeface="Trebuchet MS"/>
              </a:rPr>
              <a:pPr/>
              <a:t>‹#›</a:t>
            </a:fld>
            <a:endParaRPr lang="en-US">
              <a:solidFill>
                <a:srgbClr val="2D2E2D"/>
              </a:solidFill>
              <a:latin typeface="Trebuchet MS"/>
            </a:endParaRPr>
          </a:p>
        </p:txBody>
      </p:sp>
    </p:spTree>
    <p:extLst>
      <p:ext uri="{BB962C8B-B14F-4D97-AF65-F5344CB8AC3E}">
        <p14:creationId xmlns:p14="http://schemas.microsoft.com/office/powerpoint/2010/main" val="1318838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32057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594372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931519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86898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t>10/22/17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8312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latin typeface="Calibri"/>
            </a:endParaRPr>
          </a:p>
        </p:txBody>
      </p:sp>
      <p:sp>
        <p:nvSpPr>
          <p:cNvPr id="9" name="Slide Number Placeholder 8"/>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823207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latin typeface="Calibri"/>
            </a:endParaRPr>
          </a:p>
        </p:txBody>
      </p:sp>
      <p:sp>
        <p:nvSpPr>
          <p:cNvPr id="5" name="Slide Number Placeholder 4"/>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4237150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latin typeface="Calibri"/>
            </a:endParaRPr>
          </a:p>
        </p:txBody>
      </p:sp>
      <p:sp>
        <p:nvSpPr>
          <p:cNvPr id="4" name="Slide Number Placeholder 3"/>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4473998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823009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587287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80979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06979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10/22/17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70010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30252" y="2218267"/>
            <a:ext cx="353179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3" y="2226734"/>
            <a:ext cx="354211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solidFill>
              <a:latin typeface="Calibri"/>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solidFill>
              <a:latin typeface="Calibri"/>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latin typeface="Calibri"/>
              </a:rPr>
              <a:t>”</a:t>
            </a:r>
          </a:p>
        </p:txBody>
      </p:sp>
      <p:sp>
        <p:nvSpPr>
          <p:cNvPr id="11" name="TextBox 10"/>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latin typeface="Calibri"/>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10/22/17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146423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latin typeface="Calibri"/>
              </a:rPr>
              <a:t>”</a:t>
            </a:r>
          </a:p>
        </p:txBody>
      </p:sp>
      <p:sp>
        <p:nvSpPr>
          <p:cNvPr id="14" name="TextBox 13"/>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latin typeface="Calibri"/>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94200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6780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3139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43714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0090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8684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0.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1.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2.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3.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2" Type="http://schemas.openxmlformats.org/officeDocument/2006/relationships/image" Target="../media/image3.jp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slideLayout" Target="../slideLayouts/slideLayout89.xml"/><Relationship Id="rId14" Type="http://schemas.openxmlformats.org/officeDocument/2006/relationships/slideLayout" Target="../slideLayouts/slideLayout90.xml"/><Relationship Id="rId15" Type="http://schemas.openxmlformats.org/officeDocument/2006/relationships/slideLayout" Target="../slideLayouts/slideLayout91.xml"/><Relationship Id="rId16" Type="http://schemas.openxmlformats.org/officeDocument/2006/relationships/slideLayout" Target="../slideLayouts/slideLayout92.xml"/><Relationship Id="rId17" Type="http://schemas.openxmlformats.org/officeDocument/2006/relationships/slideLayout" Target="../slideLayouts/slideLayout93.xml"/><Relationship Id="rId18"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t>10/22/17</a:t>
            </a:fld>
            <a:endParaRPr lang="en-US"/>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t>‹#›</a:t>
            </a:fld>
            <a:endParaRPr lang="en-US"/>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2" charset="0"/>
                <a:ea typeface="ＭＳ Ｐゴシック" pitchFamily="-32" charset="-128"/>
              </a:defRPr>
            </a:lvl1pPr>
          </a:lstStyle>
          <a:p>
            <a:pPr fontAlgn="base">
              <a:spcBef>
                <a:spcPct val="0"/>
              </a:spcBef>
              <a:spcAft>
                <a:spcPct val="0"/>
              </a:spcAft>
              <a:defRPr/>
            </a:pPr>
            <a:fld id="{87AE6621-3E76-4FF2-AB0C-A18289A3F8B0}" type="datetime1">
              <a:rPr lang="en-US" smtClean="0"/>
              <a:pPr fontAlgn="base">
                <a:spcBef>
                  <a:spcPct val="0"/>
                </a:spcBef>
                <a:spcAft>
                  <a:spcPct val="0"/>
                </a:spcAft>
                <a:defRPr/>
              </a:pPr>
              <a:t>10/22/17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2" charset="0"/>
                <a:ea typeface="ＭＳ Ｐゴシック" pitchFamily="-32" charset="-128"/>
              </a:defRPr>
            </a:lvl1pPr>
          </a:lstStyle>
          <a:p>
            <a:pPr fontAlgn="base">
              <a:spcBef>
                <a:spcPct val="0"/>
              </a:spcBef>
              <a:spcAft>
                <a:spcPct val="0"/>
              </a:spcAft>
              <a:defRPr/>
            </a:pPr>
            <a:fld id="{7EE6ADD0-25E8-4BDF-A948-50B61EA843D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721752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2042A6B4-0019-1E47-B2DB-865DF7517085}" type="datetime1">
              <a:rPr lang="en-US">
                <a:ea typeface="ＭＳ Ｐゴシック" charset="0"/>
              </a:rPr>
              <a:pPr fontAlgn="base">
                <a:spcBef>
                  <a:spcPct val="0"/>
                </a:spcBef>
                <a:spcAft>
                  <a:spcPct val="0"/>
                </a:spcAft>
                <a:defRPr/>
              </a:pPr>
              <a:t>10/22/17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32C287CA-6FBC-3D40-9C88-C99DA735D84A}"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638128286"/>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BFF03F2-FF53-0948-A1D1-8CC742E47FF2}" type="datetimeFigureOut">
              <a:rPr lang="en-US">
                <a:solidFill>
                  <a:prstClr val="black">
                    <a:tint val="75000"/>
                  </a:prstClr>
                </a:solidFill>
                <a:latin typeface="Calibri"/>
              </a:rPr>
              <a:pPr>
                <a:defRPr/>
              </a:pPr>
              <a:t>10/22/17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D1B963-E7E9-6341-BB13-FCF13BB340F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0A6B9-7248-F14D-924E-757F90FEE34C}"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008B5-D27A-E247-9157-A72CD9D166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4703382"/>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DA2B6ECC-C45C-4AC1-829F-06E92F06FECA}" type="datetime1">
              <a:rPr lang="en-US" altLang="en-US">
                <a:ea typeface="ヒラギノ角ゴ Pro W3" charset="-128"/>
              </a:rPr>
              <a:pPr fontAlgn="base">
                <a:spcBef>
                  <a:spcPct val="0"/>
                </a:spcBef>
                <a:spcAft>
                  <a:spcPct val="0"/>
                </a:spcAft>
              </a:pPr>
              <a:t>10/22/17</a:t>
            </a:fld>
            <a:endParaRPr lang="en-US" altLang="en-US">
              <a:ea typeface="ヒラギノ角ゴ Pro W3" charset="-128"/>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4BE6AB2-23B1-4CFE-A4E2-C221012250C4}"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extLst>
      <p:ext uri="{BB962C8B-B14F-4D97-AF65-F5344CB8AC3E}">
        <p14:creationId xmlns:p14="http://schemas.microsoft.com/office/powerpoint/2010/main" val="11187954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7200" rtl="0" eaLnBrk="1" fontAlgn="base" hangingPunct="1">
        <a:spcBef>
          <a:spcPct val="0"/>
        </a:spcBef>
        <a:spcAft>
          <a:spcPct val="0"/>
        </a:spcAft>
        <a:defRPr sz="4400" b="0" i="0" u="none"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b="0" i="0" u="none" kern="1200">
          <a:solidFill>
            <a:schemeClr val="tx1"/>
          </a:solidFill>
          <a:latin typeface="+mn-lt"/>
          <a:ea typeface="ヒラギノ角ゴ Pro W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991239"/>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8B52256D-BAFE-4186-9B2F-D5333D6ECBB0}" type="datetime1">
              <a:rPr lang="en-US" altLang="en-US">
                <a:ea typeface="ヒラギノ角ゴ Pro W3" charset="-128"/>
              </a:rPr>
              <a:pPr fontAlgn="base">
                <a:spcBef>
                  <a:spcPct val="0"/>
                </a:spcBef>
                <a:spcAft>
                  <a:spcPct val="0"/>
                </a:spcAft>
              </a:pPr>
              <a:t>10/22/17</a:t>
            </a:fld>
            <a:endParaRPr lang="en-US" altLang="en-US">
              <a:ea typeface="ヒラギノ角ゴ Pro W3" charset="-128"/>
            </a:endParaRPr>
          </a:p>
        </p:txBody>
      </p:sp>
      <p:sp>
        <p:nvSpPr>
          <p:cNvPr id="5" name="Footer Placeholder 4"/>
          <p:cNvSpPr>
            <a:spLocks noGrp="1"/>
          </p:cNvSpPr>
          <p:nvPr>
            <p:ph type="ftr" sz="quarter" idx="3"/>
          </p:nvPr>
        </p:nvSpPr>
        <p:spPr>
          <a:xfrm>
            <a:off x="3124200" y="5991239"/>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991239"/>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DCA0890-2F0D-4440-A859-DC2561ABD8C2}"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extLst>
      <p:ext uri="{BB962C8B-B14F-4D97-AF65-F5344CB8AC3E}">
        <p14:creationId xmlns:p14="http://schemas.microsoft.com/office/powerpoint/2010/main" val="152539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Arial Black"/>
          <a:ea typeface="ヒラギノ角ゴ Pro W3" charset="-128"/>
          <a:cs typeface="Arial Black"/>
        </a:defRPr>
      </a:lvl1pPr>
      <a:lvl2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Clr>
          <a:srgbClr val="50A836"/>
        </a:buClr>
        <a:buFont typeface="Arial" charset="0"/>
        <a:buChar char="•"/>
        <a:defRPr sz="320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Clr>
          <a:srgbClr val="50A836"/>
        </a:buClr>
        <a:buFont typeface="Arial" charset="0"/>
        <a:buChar char="–"/>
        <a:defRPr sz="2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Clr>
          <a:srgbClr val="50A836"/>
        </a:buClr>
        <a:buFont typeface="Arial" charset="0"/>
        <a:buChar char="•"/>
        <a:defRPr sz="24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DA2B6ECC-C45C-4AC1-829F-06E92F06FECA}" type="datetime1">
              <a:rPr lang="en-US" altLang="en-US">
                <a:ea typeface="ヒラギノ角ゴ Pro W3" charset="-128"/>
              </a:rPr>
              <a:pPr fontAlgn="base">
                <a:spcBef>
                  <a:spcPct val="0"/>
                </a:spcBef>
                <a:spcAft>
                  <a:spcPct val="0"/>
                </a:spcAft>
              </a:pPr>
              <a:t>10/22/17</a:t>
            </a:fld>
            <a:endParaRPr lang="en-US" altLang="en-US">
              <a:ea typeface="ヒラギノ角ゴ Pro W3"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4BE6AB2-23B1-4CFE-A4E2-C221012250C4}"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99122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8B52256D-BAFE-4186-9B2F-D5333D6ECBB0}" type="datetime1">
              <a:rPr lang="en-US" altLang="en-US">
                <a:ea typeface="ヒラギノ角ゴ Pro W3" charset="-128"/>
              </a:rPr>
              <a:pPr fontAlgn="base">
                <a:spcBef>
                  <a:spcPct val="0"/>
                </a:spcBef>
                <a:spcAft>
                  <a:spcPct val="0"/>
                </a:spcAft>
              </a:pPr>
              <a:t>10/22/17</a:t>
            </a:fld>
            <a:endParaRPr lang="en-US" altLang="en-US">
              <a:ea typeface="ヒラギノ角ゴ Pro W3" charset="-128"/>
            </a:endParaRPr>
          </a:p>
        </p:txBody>
      </p:sp>
      <p:sp>
        <p:nvSpPr>
          <p:cNvPr id="5" name="Footer Placeholder 4"/>
          <p:cNvSpPr>
            <a:spLocks noGrp="1"/>
          </p:cNvSpPr>
          <p:nvPr>
            <p:ph type="ftr" sz="quarter" idx="3"/>
          </p:nvPr>
        </p:nvSpPr>
        <p:spPr>
          <a:xfrm>
            <a:off x="3124200" y="599122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9912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DCA0890-2F0D-4440-A859-DC2561ABD8C2}"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0" fontAlgn="base" hangingPunct="0">
        <a:spcBef>
          <a:spcPct val="0"/>
        </a:spcBef>
        <a:spcAft>
          <a:spcPct val="0"/>
        </a:spcAft>
        <a:defRPr sz="4400" kern="1200">
          <a:solidFill>
            <a:schemeClr val="tx1"/>
          </a:solidFill>
          <a:latin typeface="Arial Black"/>
          <a:ea typeface="ヒラギノ角ゴ Pro W3" charset="-128"/>
          <a:cs typeface="Arial Black"/>
        </a:defRPr>
      </a:lvl1pPr>
      <a:lvl2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Clr>
          <a:srgbClr val="50A836"/>
        </a:buClr>
        <a:buFont typeface="Arial" charset="0"/>
        <a:buChar char="•"/>
        <a:defRPr sz="320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Clr>
          <a:srgbClr val="50A836"/>
        </a:buClr>
        <a:buFont typeface="Arial" charset="0"/>
        <a:buChar char="–"/>
        <a:defRPr sz="2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Clr>
          <a:srgbClr val="50A836"/>
        </a:buClr>
        <a:buFont typeface="Arial" charset="0"/>
        <a:buChar char="•"/>
        <a:defRPr sz="24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38359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941029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Ls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42434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2434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2434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34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3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44162-379A-4A41-AB34-E6F8E64B75D5}" type="datetimeFigureOut">
              <a:rPr lang="en-US" smtClean="0">
                <a:solidFill>
                  <a:srgbClr val="000000">
                    <a:tint val="75000"/>
                  </a:srgbClr>
                </a:solidFill>
                <a:latin typeface="Calibri"/>
              </a:rPr>
              <a:pPr/>
              <a:t>10/22/17</a:t>
            </a:fld>
            <a:endParaRPr lang="en-US">
              <a:solidFill>
                <a:srgbClr val="000000">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A8B9E-6120-3948-80EA-52436446C2D4}"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68193409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solidFill>
                  <a:prstClr val="white"/>
                </a:solidFill>
                <a:latin typeface="Calibri"/>
              </a:rPr>
              <a:pPr/>
              <a:t>10/22/17</a:t>
            </a:fld>
            <a:endParaRPr lang="en-US" dirty="0">
              <a:solidFill>
                <a:prstClr val="white"/>
              </a:solidFill>
              <a:latin typeface="Calibri"/>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white"/>
              </a:solidFill>
              <a:latin typeface="Calibri"/>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solidFill>
                  <a:prstClr val="white"/>
                </a:solidFill>
                <a:latin typeface="Calibri"/>
              </a:rPr>
              <a:pPr/>
              <a:t>‹#›</a:t>
            </a:fld>
            <a:endParaRPr lang="en-US" dirty="0">
              <a:solidFill>
                <a:prstClr val="white"/>
              </a:solidFill>
              <a:latin typeface="Calibri"/>
            </a:endParaRPr>
          </a:p>
        </p:txBody>
      </p:sp>
    </p:spTree>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AF146-FF79-4ACB-8609-1F2740800D87}" type="datetimeFigureOut">
              <a:rPr lang="en-US" smtClean="0">
                <a:solidFill>
                  <a:prstClr val="black">
                    <a:tint val="75000"/>
                  </a:prstClr>
                </a:solidFill>
                <a:latin typeface="Calibri"/>
              </a:rPr>
              <a:pPr/>
              <a:t>10/22/17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14A7D-87E1-4AD0-B189-731BE84C854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8817356"/>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6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slideLayout" Target="../slideLayouts/slideLayout6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0.jpg"/><Relationship Id="rId3"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1.jpg"/><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2.jpg"/><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3.jpg"/><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4.jpg"/><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5.JPG"/><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6.JPG"/><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7.jpg"/><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8.jpg"/><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9.JPG"/><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0.JPG"/><Relationship Id="rId3"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2.xml"/><Relationship Id="rId3" Type="http://schemas.openxmlformats.org/officeDocument/2006/relationships/image" Target="../media/image4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3.xml"/><Relationship Id="rId3"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jpg"/><Relationship Id="rId1" Type="http://schemas.openxmlformats.org/officeDocument/2006/relationships/slideLayout" Target="../slideLayouts/slideLayout139.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139.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7.jpeg"/><Relationship Id="rId1" Type="http://schemas.openxmlformats.org/officeDocument/2006/relationships/slideLayout" Target="../slideLayouts/slideLayout143.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7.xml"/><Relationship Id="rId3" Type="http://schemas.openxmlformats.org/officeDocument/2006/relationships/image" Target="../media/image42.emf"/></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g"/><Relationship Id="rId1" Type="http://schemas.openxmlformats.org/officeDocument/2006/relationships/slideLayout" Target="../slideLayouts/slideLayout139.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9.xml"/><Relationship Id="rId3" Type="http://schemas.openxmlformats.org/officeDocument/2006/relationships/image" Target="../media/image42.emf"/></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139.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31.xml"/><Relationship Id="rId3" Type="http://schemas.openxmlformats.org/officeDocument/2006/relationships/image" Target="../media/image42.emf"/></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png"/><Relationship Id="rId1" Type="http://schemas.openxmlformats.org/officeDocument/2006/relationships/slideLayout" Target="../slideLayouts/slideLayout139.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33.xml"/><Relationship Id="rId3" Type="http://schemas.openxmlformats.org/officeDocument/2006/relationships/image" Target="../media/image4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139.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35.xml"/><Relationship Id="rId3" Type="http://schemas.openxmlformats.org/officeDocument/2006/relationships/image" Target="../media/image42.emf"/></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g"/><Relationship Id="rId1" Type="http://schemas.openxmlformats.org/officeDocument/2006/relationships/slideLayout" Target="../slideLayouts/slideLayout139.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63.jpg"/><Relationship Id="rId1" Type="http://schemas.openxmlformats.org/officeDocument/2006/relationships/slideLayout" Target="../slideLayouts/slideLayout143.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hyperlink" Target="mailto:ekollmann@mos.org" TargetMode="External"/><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94.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5.png"/><Relationship Id="rId1" Type="http://schemas.openxmlformats.org/officeDocument/2006/relationships/slideLayout" Target="../slideLayouts/slideLayout110.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5.png"/><Relationship Id="rId1" Type="http://schemas.openxmlformats.org/officeDocument/2006/relationships/slideLayout" Target="../slideLayouts/slideLayout110.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2.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8.png"/><Relationship Id="rId1" Type="http://schemas.openxmlformats.org/officeDocument/2006/relationships/slideLayout" Target="../slideLayouts/slideLayout105.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4.xml"/><Relationship Id="rId3" Type="http://schemas.openxmlformats.org/officeDocument/2006/relationships/chart" Target="../charts/char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9.png"/><Relationship Id="rId1" Type="http://schemas.openxmlformats.org/officeDocument/2006/relationships/slideLayout" Target="../slideLayouts/slideLayout105.xml"/><Relationship Id="rId2" Type="http://schemas.openxmlformats.org/officeDocument/2006/relationships/notesSlide" Target="../notesSlides/notesSlide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7.xml"/><Relationship Id="rId3" Type="http://schemas.openxmlformats.org/officeDocument/2006/relationships/chart" Target="../charts/chart3.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70.png"/><Relationship Id="rId1" Type="http://schemas.openxmlformats.org/officeDocument/2006/relationships/slideLayout" Target="../slideLayouts/slideLayout105.xml"/><Relationship Id="rId2" Type="http://schemas.openxmlformats.org/officeDocument/2006/relationships/notesSlide" Target="../notesSlides/notesSlide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9.xml"/><Relationship Id="rId3" Type="http://schemas.openxmlformats.org/officeDocument/2006/relationships/chart" Target="../charts/chart4.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71.png"/><Relationship Id="rId1" Type="http://schemas.openxmlformats.org/officeDocument/2006/relationships/slideLayout" Target="../slideLayouts/slideLayout105.xml"/><Relationship Id="rId2"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110.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media/image74.png"/><Relationship Id="rId7" Type="http://schemas.openxmlformats.org/officeDocument/2006/relationships/image" Target="../media/image65.png"/><Relationship Id="rId1" Type="http://schemas.openxmlformats.org/officeDocument/2006/relationships/slideLayout" Target="../slideLayouts/slideLayout122.xml"/><Relationship Id="rId2"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4.xml"/><Relationship Id="rId3" Type="http://schemas.openxmlformats.org/officeDocument/2006/relationships/image" Target="../media/image7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5.xml"/><Relationship Id="rId3" Type="http://schemas.openxmlformats.org/officeDocument/2006/relationships/image" Target="../media/image2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6.xml"/><Relationship Id="rId3"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7.xml"/><Relationship Id="rId3" Type="http://schemas.openxmlformats.org/officeDocument/2006/relationships/image" Target="../media/image7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9.xml"/><Relationship Id="rId3" Type="http://schemas.openxmlformats.org/officeDocument/2006/relationships/image" Target="../media/image7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61.xml"/><Relationship Id="rId3"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HL 5688626276_06606fd3a0_b.jpg"/>
          <p:cNvPicPr>
            <a:picLocks noChangeAspect="1"/>
          </p:cNvPicPr>
          <p:nvPr/>
        </p:nvPicPr>
        <p:blipFill rotWithShape="1">
          <a:blip r:embed="rId3" cstate="print">
            <a:extLst>
              <a:ext uri="{28A0092B-C50C-407E-A947-70E740481C1C}">
                <a14:useLocalDpi xmlns:a14="http://schemas.microsoft.com/office/drawing/2010/main"/>
              </a:ext>
            </a:extLst>
          </a:blip>
          <a:srcRect t="729" b="1"/>
          <a:stretch/>
        </p:blipFill>
        <p:spPr>
          <a:xfrm>
            <a:off x="0" y="3021993"/>
            <a:ext cx="9144000" cy="3836007"/>
          </a:xfrm>
          <a:prstGeom prst="rect">
            <a:avLst/>
          </a:prstGeom>
        </p:spPr>
      </p:pic>
      <p:sp>
        <p:nvSpPr>
          <p:cNvPr id="13" name="Subtitle 2"/>
          <p:cNvSpPr>
            <a:spLocks noGrp="1"/>
          </p:cNvSpPr>
          <p:nvPr>
            <p:ph type="subTitle" idx="1"/>
          </p:nvPr>
        </p:nvSpPr>
        <p:spPr>
          <a:xfrm>
            <a:off x="1848856" y="6255559"/>
            <a:ext cx="5641344" cy="939582"/>
          </a:xfrm>
        </p:spPr>
        <p:txBody>
          <a:bodyPr>
            <a:normAutofit lnSpcReduction="10000"/>
          </a:bodyPr>
          <a:lstStyle/>
          <a:p>
            <a:pPr algn="l">
              <a:spcBef>
                <a:spcPts val="0"/>
              </a:spcBef>
            </a:pPr>
            <a:r>
              <a:rPr lang="en-US" sz="2800" dirty="0" smtClean="0">
                <a:solidFill>
                  <a:schemeClr val="bg1"/>
                </a:solidFill>
              </a:rPr>
              <a:t>ASTC | 2017</a:t>
            </a:r>
          </a:p>
        </p:txBody>
      </p:sp>
      <p:sp>
        <p:nvSpPr>
          <p:cNvPr id="15" name="Rectangle 14"/>
          <p:cNvSpPr/>
          <p:nvPr/>
        </p:nvSpPr>
        <p:spPr>
          <a:xfrm flipH="1">
            <a:off x="0" y="330183"/>
            <a:ext cx="9144000" cy="2462213"/>
          </a:xfrm>
          <a:prstGeom prst="rect">
            <a:avLst/>
          </a:prstGeom>
        </p:spPr>
        <p:txBody>
          <a:bodyPr wrap="square">
            <a:spAutoFit/>
          </a:bodyPr>
          <a:lstStyle/>
          <a:p>
            <a:pPr algn="ctr"/>
            <a:r>
              <a:rPr lang="en-US" sz="4600" b="1" dirty="0">
                <a:latin typeface="Avenir Heavy"/>
                <a:cs typeface="Avenir Heavy"/>
              </a:rPr>
              <a:t>STEM Community Partnerships: </a:t>
            </a:r>
            <a:r>
              <a:rPr lang="en-US" sz="3600" dirty="0">
                <a:latin typeface="Avenir Book"/>
                <a:cs typeface="Avenir Book"/>
              </a:rPr>
              <a:t/>
            </a:r>
            <a:br>
              <a:rPr lang="en-US" sz="3600" dirty="0">
                <a:latin typeface="Avenir Book"/>
                <a:cs typeface="Avenir Book"/>
              </a:rPr>
            </a:br>
            <a:r>
              <a:rPr lang="en-US" sz="3600" dirty="0">
                <a:latin typeface="Avenir Book"/>
                <a:cs typeface="Avenir Book"/>
              </a:rPr>
              <a:t>Strategies and Resources </a:t>
            </a:r>
            <a:endParaRPr lang="en-US" sz="3600" dirty="0" smtClean="0">
              <a:latin typeface="Avenir Book"/>
              <a:cs typeface="Avenir Book"/>
            </a:endParaRPr>
          </a:p>
          <a:p>
            <a:pPr algn="ctr"/>
            <a:r>
              <a:rPr lang="en-US" sz="3600" dirty="0" smtClean="0">
                <a:latin typeface="Avenir Book"/>
                <a:cs typeface="Avenir Book"/>
              </a:rPr>
              <a:t>for </a:t>
            </a:r>
            <a:r>
              <a:rPr lang="en-US" sz="3600" dirty="0">
                <a:latin typeface="Avenir Book"/>
                <a:cs typeface="Avenir Book"/>
              </a:rPr>
              <a:t>Developing Collaborations </a:t>
            </a:r>
            <a:endParaRPr lang="en-US" sz="3600" dirty="0" smtClean="0">
              <a:latin typeface="Avenir Book"/>
              <a:cs typeface="Avenir Book"/>
            </a:endParaRPr>
          </a:p>
          <a:p>
            <a:pPr algn="ctr"/>
            <a:r>
              <a:rPr lang="en-US" sz="3600" dirty="0" smtClean="0">
                <a:latin typeface="Avenir Book"/>
                <a:cs typeface="Avenir Book"/>
              </a:rPr>
              <a:t>and </a:t>
            </a:r>
            <a:r>
              <a:rPr lang="en-US" sz="3600" dirty="0">
                <a:latin typeface="Avenir Book"/>
                <a:cs typeface="Avenir Book"/>
              </a:rPr>
              <a:t>Reaching New Audiences </a:t>
            </a:r>
          </a:p>
        </p:txBody>
      </p:sp>
      <p:pic>
        <p:nvPicPr>
          <p:cNvPr id="6" name="Picture 5" descr="NISE_Network_national_logo_V_notag_white_cl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64" y="6255559"/>
            <a:ext cx="914400" cy="506342"/>
          </a:xfrm>
          <a:prstGeom prst="rect">
            <a:avLst/>
          </a:prstGeom>
        </p:spPr>
      </p:pic>
    </p:spTree>
    <p:extLst>
      <p:ext uri="{BB962C8B-B14F-4D97-AF65-F5344CB8AC3E}">
        <p14:creationId xmlns:p14="http://schemas.microsoft.com/office/powerpoint/2010/main" val="2561813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 y="1188788"/>
            <a:ext cx="5530055"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14944" y="1296133"/>
            <a:ext cx="5515118" cy="3303468"/>
          </a:xfrm>
          <a:prstGeom prst="rect">
            <a:avLst/>
          </a:prstGeom>
          <a:noFill/>
        </p:spPr>
        <p:txBody>
          <a:bodyPr wrap="square" rtlCol="0">
            <a:spAutoFit/>
          </a:bodyPr>
          <a:lstStyle/>
          <a:p>
            <a:pPr marL="457200" lvl="0" indent="-457200">
              <a:spcAft>
                <a:spcPts val="1000"/>
              </a:spcAft>
              <a:buFont typeface="+mj-lt"/>
              <a:buAutoNum type="arabicPeriod"/>
            </a:pPr>
            <a:r>
              <a:rPr lang="en-US" sz="2400" dirty="0" smtClean="0">
                <a:latin typeface="Avenir Book"/>
                <a:cs typeface="Avenir Book"/>
              </a:rPr>
              <a:t>Broader </a:t>
            </a:r>
            <a:r>
              <a:rPr lang="en-US" sz="2400" dirty="0">
                <a:latin typeface="Avenir Book"/>
                <a:cs typeface="Avenir Book"/>
              </a:rPr>
              <a:t>reach to multiple and diverse audiences </a:t>
            </a:r>
          </a:p>
          <a:p>
            <a:pPr marL="457200" lvl="0" indent="-457200">
              <a:spcAft>
                <a:spcPts val="1000"/>
              </a:spcAft>
              <a:buFont typeface="+mj-lt"/>
              <a:buAutoNum type="arabicPeriod"/>
            </a:pPr>
            <a:r>
              <a:rPr lang="en-US" sz="2400" dirty="0" smtClean="0">
                <a:latin typeface="Avenir Book"/>
                <a:cs typeface="Avenir Book"/>
              </a:rPr>
              <a:t>Mutually</a:t>
            </a:r>
            <a:r>
              <a:rPr lang="en-US" sz="2400" dirty="0">
                <a:latin typeface="Avenir Book"/>
                <a:cs typeface="Avenir Book"/>
              </a:rPr>
              <a:t>-beneficial relationships among </a:t>
            </a:r>
            <a:r>
              <a:rPr lang="en-US" sz="2400" dirty="0" smtClean="0">
                <a:latin typeface="Avenir Book"/>
                <a:cs typeface="Avenir Book"/>
              </a:rPr>
              <a:t>NISE </a:t>
            </a:r>
            <a:r>
              <a:rPr lang="en-US" sz="2400" dirty="0">
                <a:latin typeface="Avenir Book"/>
                <a:cs typeface="Avenir Book"/>
              </a:rPr>
              <a:t>Network </a:t>
            </a:r>
            <a:r>
              <a:rPr lang="en-US" sz="2400" dirty="0" smtClean="0">
                <a:latin typeface="Avenir Book"/>
                <a:cs typeface="Avenir Book"/>
              </a:rPr>
              <a:t>partners and community </a:t>
            </a:r>
            <a:r>
              <a:rPr lang="en-US" sz="2400" dirty="0">
                <a:latin typeface="Avenir Book"/>
                <a:cs typeface="Avenir Book"/>
              </a:rPr>
              <a:t>organizations</a:t>
            </a:r>
          </a:p>
          <a:p>
            <a:pPr marL="457200" lvl="0" indent="-457200">
              <a:buFont typeface="+mj-lt"/>
              <a:buAutoNum type="arabicPeriod"/>
            </a:pPr>
            <a:r>
              <a:rPr lang="en-US" sz="2400" dirty="0">
                <a:latin typeface="Avenir Book"/>
                <a:cs typeface="Avenir Book"/>
              </a:rPr>
              <a:t>New knowledge and </a:t>
            </a:r>
            <a:r>
              <a:rPr lang="en-US" sz="2400" dirty="0" smtClean="0">
                <a:latin typeface="Avenir Book"/>
                <a:cs typeface="Avenir Book"/>
              </a:rPr>
              <a:t>models for </a:t>
            </a:r>
            <a:r>
              <a:rPr lang="en-US" sz="2400" dirty="0">
                <a:latin typeface="Avenir Book"/>
                <a:cs typeface="Avenir Book"/>
              </a:rPr>
              <a:t>reaching new audiences and </a:t>
            </a:r>
            <a:r>
              <a:rPr lang="en-US" sz="2400" dirty="0" smtClean="0">
                <a:latin typeface="Avenir Book"/>
                <a:cs typeface="Avenir Book"/>
              </a:rPr>
              <a:t>creating successful collaborations</a:t>
            </a:r>
            <a:endParaRPr lang="en-US" sz="2400" dirty="0">
              <a:latin typeface="Avenir Book"/>
              <a:cs typeface="Avenir Book"/>
            </a:endParaRPr>
          </a:p>
        </p:txBody>
      </p:sp>
      <p:pic>
        <p:nvPicPr>
          <p:cNvPr id="10" name="Picture 9" descr="20150403_2060-X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0061" y="1190697"/>
            <a:ext cx="3613941" cy="5728977"/>
          </a:xfrm>
          <a:prstGeom prst="rect">
            <a:avLst/>
          </a:prstGeom>
        </p:spPr>
      </p:pic>
      <p:sp>
        <p:nvSpPr>
          <p:cNvPr id="8" name="Rectangle 7"/>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Project goals</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5335539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 y="1188788"/>
            <a:ext cx="5101219"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7" name="Picture 6" descr="20150328GH_0497-X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1219" y="1179437"/>
            <a:ext cx="4057722" cy="5722588"/>
          </a:xfrm>
          <a:prstGeom prst="rect">
            <a:avLst/>
          </a:prstGeom>
        </p:spPr>
      </p:pic>
      <p:sp>
        <p:nvSpPr>
          <p:cNvPr id="9" name="Rectangle 8"/>
          <p:cNvSpPr/>
          <p:nvPr/>
        </p:nvSpPr>
        <p:spPr>
          <a:xfrm>
            <a:off x="104588" y="1188080"/>
            <a:ext cx="4766853" cy="6093975"/>
          </a:xfrm>
          <a:prstGeom prst="rect">
            <a:avLst/>
          </a:prstGeom>
        </p:spPr>
        <p:txBody>
          <a:bodyPr wrap="square">
            <a:spAutoFit/>
          </a:bodyPr>
          <a:lstStyle/>
          <a:p>
            <a:pPr fontAlgn="auto">
              <a:spcBef>
                <a:spcPts val="0"/>
              </a:spcBef>
              <a:spcAft>
                <a:spcPts val="0"/>
              </a:spcAft>
            </a:pPr>
            <a:r>
              <a:rPr lang="en-US" sz="2400" dirty="0" smtClean="0">
                <a:solidFill>
                  <a:prstClr val="black"/>
                </a:solidFill>
                <a:latin typeface="Avenir Book"/>
                <a:ea typeface="+mn-ea"/>
                <a:cs typeface="Avenir Book"/>
              </a:rPr>
              <a:t>CORE PARTNERS</a:t>
            </a:r>
          </a:p>
          <a:p>
            <a:pPr fontAlgn="auto">
              <a:spcBef>
                <a:spcPts val="0"/>
              </a:spcBef>
              <a:spcAft>
                <a:spcPts val="0"/>
              </a:spcAft>
            </a:pPr>
            <a:r>
              <a:rPr lang="en-US" sz="2400" dirty="0" smtClean="0">
                <a:solidFill>
                  <a:prstClr val="black"/>
                </a:solidFill>
                <a:latin typeface="Avenir Book"/>
                <a:ea typeface="+mn-ea"/>
                <a:cs typeface="Avenir Book"/>
              </a:rPr>
              <a:t>Afterschool Alliance</a:t>
            </a:r>
          </a:p>
          <a:p>
            <a:pPr fontAlgn="auto">
              <a:spcBef>
                <a:spcPts val="0"/>
              </a:spcBef>
              <a:spcAft>
                <a:spcPts val="0"/>
              </a:spcAft>
            </a:pPr>
            <a:r>
              <a:rPr lang="en-US" sz="2400" dirty="0" smtClean="0">
                <a:solidFill>
                  <a:prstClr val="black"/>
                </a:solidFill>
                <a:latin typeface="Avenir Book"/>
                <a:ea typeface="+mn-ea"/>
                <a:cs typeface="Avenir Book"/>
              </a:rPr>
              <a:t>Boys &amp; Girls Clubs of America</a:t>
            </a:r>
          </a:p>
          <a:p>
            <a:pPr fontAlgn="auto">
              <a:spcBef>
                <a:spcPts val="0"/>
              </a:spcBef>
              <a:spcAft>
                <a:spcPts val="0"/>
              </a:spcAft>
            </a:pPr>
            <a:r>
              <a:rPr lang="en-US" sz="2400" dirty="0" smtClean="0">
                <a:solidFill>
                  <a:prstClr val="black"/>
                </a:solidFill>
                <a:latin typeface="Avenir Book"/>
                <a:ea typeface="+mn-ea"/>
                <a:cs typeface="Avenir Book"/>
              </a:rPr>
              <a:t>Girls Inc.</a:t>
            </a:r>
          </a:p>
          <a:p>
            <a:pPr fontAlgn="auto">
              <a:spcBef>
                <a:spcPts val="0"/>
              </a:spcBef>
              <a:spcAft>
                <a:spcPts val="0"/>
              </a:spcAft>
            </a:pPr>
            <a:r>
              <a:rPr lang="en-US" sz="2400" dirty="0" smtClean="0">
                <a:solidFill>
                  <a:prstClr val="black"/>
                </a:solidFill>
                <a:latin typeface="Avenir Book"/>
                <a:ea typeface="+mn-ea"/>
                <a:cs typeface="Avenir Book"/>
              </a:rPr>
              <a:t>National Girls Collaborative Project</a:t>
            </a:r>
          </a:p>
          <a:p>
            <a:pPr fontAlgn="auto">
              <a:spcBef>
                <a:spcPts val="0"/>
              </a:spcBef>
              <a:spcAft>
                <a:spcPts val="0"/>
              </a:spcAft>
            </a:pPr>
            <a:r>
              <a:rPr lang="en-US" sz="2400" dirty="0" smtClean="0">
                <a:solidFill>
                  <a:prstClr val="black"/>
                </a:solidFill>
                <a:latin typeface="Avenir Book"/>
                <a:ea typeface="+mn-ea"/>
                <a:cs typeface="Avenir Book"/>
              </a:rPr>
              <a:t>4-H</a:t>
            </a:r>
          </a:p>
          <a:p>
            <a:pPr fontAlgn="auto">
              <a:spcBef>
                <a:spcPts val="0"/>
              </a:spcBef>
              <a:spcAft>
                <a:spcPts val="0"/>
              </a:spcAft>
            </a:pPr>
            <a:endParaRPr lang="en-US" sz="1200" dirty="0">
              <a:solidFill>
                <a:prstClr val="black"/>
              </a:solidFill>
              <a:latin typeface="Avenir Book"/>
              <a:ea typeface="+mn-ea"/>
              <a:cs typeface="Avenir Book"/>
            </a:endParaRPr>
          </a:p>
          <a:p>
            <a:pPr fontAlgn="auto">
              <a:spcBef>
                <a:spcPts val="0"/>
              </a:spcBef>
              <a:spcAft>
                <a:spcPts val="0"/>
              </a:spcAft>
            </a:pPr>
            <a:r>
              <a:rPr lang="en-US" sz="2400" dirty="0" smtClean="0">
                <a:solidFill>
                  <a:prstClr val="black"/>
                </a:solidFill>
                <a:latin typeface="Avenir Book"/>
                <a:ea typeface="+mn-ea"/>
                <a:cs typeface="Avenir Book"/>
              </a:rPr>
              <a:t>ADDITIONAL PARTICIPATION</a:t>
            </a:r>
          </a:p>
          <a:p>
            <a:pPr fontAlgn="auto">
              <a:spcBef>
                <a:spcPts val="0"/>
              </a:spcBef>
              <a:spcAft>
                <a:spcPts val="0"/>
              </a:spcAft>
            </a:pPr>
            <a:r>
              <a:rPr lang="en-US" sz="2400" dirty="0" smtClean="0">
                <a:solidFill>
                  <a:prstClr val="black"/>
                </a:solidFill>
                <a:latin typeface="Avenir Book"/>
                <a:ea typeface="+mn-ea"/>
                <a:cs typeface="Avenir Book"/>
              </a:rPr>
              <a:t>American Library Association</a:t>
            </a:r>
          </a:p>
          <a:p>
            <a:pPr fontAlgn="auto">
              <a:spcBef>
                <a:spcPts val="0"/>
              </a:spcBef>
              <a:spcAft>
                <a:spcPts val="0"/>
              </a:spcAft>
            </a:pPr>
            <a:r>
              <a:rPr lang="en-US" sz="2400" dirty="0" smtClean="0">
                <a:solidFill>
                  <a:prstClr val="black"/>
                </a:solidFill>
                <a:latin typeface="Avenir Book"/>
                <a:ea typeface="+mn-ea"/>
                <a:cs typeface="Avenir Book"/>
              </a:rPr>
              <a:t>Arizona State Library</a:t>
            </a:r>
          </a:p>
          <a:p>
            <a:pPr fontAlgn="auto">
              <a:spcBef>
                <a:spcPts val="0"/>
              </a:spcBef>
              <a:spcAft>
                <a:spcPts val="0"/>
              </a:spcAft>
            </a:pPr>
            <a:r>
              <a:rPr lang="en-US" sz="2400" dirty="0" smtClean="0">
                <a:solidFill>
                  <a:prstClr val="black"/>
                </a:solidFill>
                <a:latin typeface="Avenir Book"/>
                <a:ea typeface="+mn-ea"/>
                <a:cs typeface="Avenir Book"/>
              </a:rPr>
              <a:t>Boy Scouts of America</a:t>
            </a:r>
          </a:p>
          <a:p>
            <a:pPr fontAlgn="auto">
              <a:spcBef>
                <a:spcPts val="0"/>
              </a:spcBef>
              <a:spcAft>
                <a:spcPts val="0"/>
              </a:spcAft>
            </a:pPr>
            <a:r>
              <a:rPr lang="en-US" sz="2400" dirty="0" smtClean="0">
                <a:solidFill>
                  <a:prstClr val="black"/>
                </a:solidFill>
                <a:latin typeface="Avenir Book"/>
                <a:ea typeface="+mn-ea"/>
                <a:cs typeface="Avenir Book"/>
              </a:rPr>
              <a:t>Girl Scouts</a:t>
            </a:r>
          </a:p>
          <a:p>
            <a:pPr fontAlgn="auto">
              <a:spcBef>
                <a:spcPts val="0"/>
              </a:spcBef>
              <a:spcAft>
                <a:spcPts val="0"/>
              </a:spcAft>
            </a:pPr>
            <a:r>
              <a:rPr lang="en-US" sz="2400" dirty="0" smtClean="0">
                <a:solidFill>
                  <a:prstClr val="black"/>
                </a:solidFill>
                <a:latin typeface="Avenir Book"/>
                <a:ea typeface="+mn-ea"/>
                <a:cs typeface="Avenir Book"/>
              </a:rPr>
              <a:t>Parent Teacher Association (PTA)</a:t>
            </a:r>
          </a:p>
          <a:p>
            <a:pPr fontAlgn="auto">
              <a:spcBef>
                <a:spcPts val="0"/>
              </a:spcBef>
              <a:spcAft>
                <a:spcPts val="0"/>
              </a:spcAft>
            </a:pPr>
            <a:r>
              <a:rPr lang="en-US" sz="2400" dirty="0">
                <a:solidFill>
                  <a:prstClr val="black"/>
                </a:solidFill>
                <a:latin typeface="Avenir Book"/>
                <a:ea typeface="+mn-ea"/>
                <a:cs typeface="Avenir Book"/>
              </a:rPr>
              <a:t>Y (YMCA</a:t>
            </a:r>
            <a:r>
              <a:rPr lang="en-US" sz="2400" dirty="0" smtClean="0">
                <a:solidFill>
                  <a:prstClr val="black"/>
                </a:solidFill>
                <a:latin typeface="Avenir Book"/>
                <a:ea typeface="+mn-ea"/>
                <a:cs typeface="Avenir Book"/>
              </a:rPr>
              <a:t>)</a:t>
            </a:r>
          </a:p>
          <a:p>
            <a:pPr fontAlgn="auto">
              <a:spcBef>
                <a:spcPts val="0"/>
              </a:spcBef>
              <a:spcAft>
                <a:spcPts val="0"/>
              </a:spcAft>
            </a:pPr>
            <a:r>
              <a:rPr lang="en-US" sz="2400" dirty="0" smtClean="0">
                <a:solidFill>
                  <a:prstClr val="black"/>
                </a:solidFill>
                <a:latin typeface="Avenir Book"/>
                <a:ea typeface="+mn-ea"/>
                <a:cs typeface="Avenir Book"/>
              </a:rPr>
              <a:t>YWCA</a:t>
            </a:r>
            <a:endParaRPr lang="en-US" sz="2400" dirty="0">
              <a:solidFill>
                <a:prstClr val="black"/>
              </a:solidFill>
              <a:latin typeface="Avenir Book"/>
              <a:ea typeface="+mn-ea"/>
              <a:cs typeface="Avenir Book"/>
            </a:endParaRPr>
          </a:p>
          <a:p>
            <a:pPr marL="285750" indent="-285750" fontAlgn="auto">
              <a:spcBef>
                <a:spcPts val="0"/>
              </a:spcBef>
              <a:spcAft>
                <a:spcPts val="0"/>
              </a:spcAft>
              <a:buFont typeface="Arial"/>
              <a:buChar char="•"/>
            </a:pPr>
            <a:endParaRPr lang="en-US" dirty="0" smtClean="0">
              <a:solidFill>
                <a:prstClr val="black"/>
              </a:solidFill>
              <a:latin typeface="Avenir Book"/>
              <a:ea typeface="+mn-ea"/>
              <a:cs typeface="Avenir Book"/>
            </a:endParaRPr>
          </a:p>
        </p:txBody>
      </p:sp>
      <p:sp>
        <p:nvSpPr>
          <p:cNvPr id="6" name="Rectangle 5"/>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National partners</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33419974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02001" y="1158914"/>
            <a:ext cx="5842000"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TextBox 7"/>
          <p:cNvSpPr txBox="1"/>
          <p:nvPr/>
        </p:nvSpPr>
        <p:spPr>
          <a:xfrm>
            <a:off x="3306170" y="1196252"/>
            <a:ext cx="5837830" cy="6494083"/>
          </a:xfrm>
          <a:prstGeom prst="rect">
            <a:avLst/>
          </a:prstGeom>
          <a:noFill/>
        </p:spPr>
        <p:txBody>
          <a:bodyPr wrap="square" rtlCol="0">
            <a:spAutoFit/>
          </a:bodyPr>
          <a:lstStyle/>
          <a:p>
            <a:pPr fontAlgn="auto">
              <a:lnSpc>
                <a:spcPct val="90000"/>
              </a:lnSpc>
              <a:spcBef>
                <a:spcPts val="0"/>
              </a:spcBef>
              <a:spcAft>
                <a:spcPts val="400"/>
              </a:spcAft>
            </a:pPr>
            <a:r>
              <a:rPr lang="en-US" sz="2200" dirty="0" smtClean="0">
                <a:solidFill>
                  <a:prstClr val="black"/>
                </a:solidFill>
                <a:latin typeface="Avenir Book"/>
                <a:cs typeface="Avenir Book"/>
              </a:rPr>
              <a:t>Professional audience</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Museum educators and professionals</a:t>
            </a:r>
            <a:endParaRPr lang="en-US" sz="2200" dirty="0">
              <a:solidFill>
                <a:prstClr val="black"/>
              </a:solidFill>
              <a:latin typeface="Avenir Book"/>
              <a:cs typeface="Avenir Book"/>
            </a:endParaRP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Youth organization educators and professionals</a:t>
            </a:r>
          </a:p>
          <a:p>
            <a:pPr fontAlgn="auto">
              <a:lnSpc>
                <a:spcPct val="90000"/>
              </a:lnSpc>
              <a:spcBef>
                <a:spcPts val="0"/>
              </a:spcBef>
              <a:spcAft>
                <a:spcPts val="400"/>
              </a:spcAft>
            </a:pPr>
            <a:endParaRPr lang="en-US" sz="1000" b="1" dirty="0">
              <a:solidFill>
                <a:prstClr val="black"/>
              </a:solidFill>
              <a:latin typeface="Avenir Book"/>
              <a:cs typeface="Avenir Book"/>
            </a:endParaRPr>
          </a:p>
          <a:p>
            <a:pPr fontAlgn="auto">
              <a:lnSpc>
                <a:spcPct val="90000"/>
              </a:lnSpc>
              <a:spcBef>
                <a:spcPts val="0"/>
              </a:spcBef>
              <a:spcAft>
                <a:spcPts val="400"/>
              </a:spcAft>
            </a:pPr>
            <a:r>
              <a:rPr lang="en-US" sz="2200" dirty="0" smtClean="0">
                <a:solidFill>
                  <a:prstClr val="black"/>
                </a:solidFill>
                <a:latin typeface="Avenir Book"/>
                <a:cs typeface="Avenir Book"/>
              </a:rPr>
              <a:t>Public audience</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Elementary school age children</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Traditionally underserved and underrepresented</a:t>
            </a:r>
          </a:p>
          <a:p>
            <a:pPr fontAlgn="auto">
              <a:lnSpc>
                <a:spcPct val="90000"/>
              </a:lnSpc>
              <a:spcBef>
                <a:spcPts val="0"/>
              </a:spcBef>
              <a:spcAft>
                <a:spcPts val="0"/>
              </a:spcAft>
            </a:pPr>
            <a:endParaRPr lang="en-US" sz="1000" dirty="0">
              <a:solidFill>
                <a:prstClr val="black"/>
              </a:solidFill>
              <a:latin typeface="Avenir Book"/>
              <a:cs typeface="Avenir Book"/>
            </a:endParaRPr>
          </a:p>
          <a:p>
            <a:pPr fontAlgn="auto">
              <a:lnSpc>
                <a:spcPct val="90000"/>
              </a:lnSpc>
              <a:spcBef>
                <a:spcPts val="0"/>
              </a:spcBef>
              <a:spcAft>
                <a:spcPts val="400"/>
              </a:spcAft>
            </a:pPr>
            <a:r>
              <a:rPr lang="en-US" sz="2200" dirty="0" smtClean="0">
                <a:solidFill>
                  <a:prstClr val="black"/>
                </a:solidFill>
                <a:latin typeface="Avenir Book"/>
                <a:cs typeface="Avenir Book"/>
              </a:rPr>
              <a:t>Process</a:t>
            </a:r>
            <a:endParaRPr lang="en-US" sz="2200" dirty="0">
              <a:solidFill>
                <a:prstClr val="black"/>
              </a:solidFill>
              <a:latin typeface="Avenir Book"/>
              <a:cs typeface="Avenir Book"/>
            </a:endParaRP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Existing and new partnerships</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NISE </a:t>
            </a:r>
            <a:r>
              <a:rPr lang="en-US" sz="2200" dirty="0">
                <a:solidFill>
                  <a:prstClr val="black"/>
                </a:solidFill>
                <a:latin typeface="Avenir Book"/>
                <a:cs typeface="Avenir Book"/>
              </a:rPr>
              <a:t>Net partners </a:t>
            </a:r>
            <a:r>
              <a:rPr lang="en-US" sz="2200" dirty="0" smtClean="0">
                <a:solidFill>
                  <a:prstClr val="black"/>
                </a:solidFill>
                <a:latin typeface="Avenir Book"/>
                <a:cs typeface="Avenir Book"/>
              </a:rPr>
              <a:t>take lead responsibility</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Partnership is defined </a:t>
            </a:r>
            <a:r>
              <a:rPr lang="en-US" sz="2200" dirty="0">
                <a:solidFill>
                  <a:prstClr val="black"/>
                </a:solidFill>
                <a:latin typeface="Avenir Book"/>
                <a:cs typeface="Avenir Book"/>
              </a:rPr>
              <a:t>and managed </a:t>
            </a:r>
            <a:r>
              <a:rPr lang="en-US" sz="2200" dirty="0" smtClean="0">
                <a:solidFill>
                  <a:prstClr val="black"/>
                </a:solidFill>
                <a:latin typeface="Avenir Book"/>
                <a:cs typeface="Avenir Book"/>
              </a:rPr>
              <a:t>locally</a:t>
            </a:r>
          </a:p>
          <a:p>
            <a:pPr fontAlgn="auto">
              <a:lnSpc>
                <a:spcPct val="90000"/>
              </a:lnSpc>
              <a:spcBef>
                <a:spcPts val="0"/>
              </a:spcBef>
              <a:spcAft>
                <a:spcPts val="0"/>
              </a:spcAft>
            </a:pPr>
            <a:endParaRPr lang="en-US" sz="1000" dirty="0">
              <a:solidFill>
                <a:prstClr val="black"/>
              </a:solidFill>
              <a:latin typeface="Avenir Book"/>
              <a:cs typeface="Avenir Book"/>
            </a:endParaRPr>
          </a:p>
          <a:p>
            <a:pPr fontAlgn="auto">
              <a:lnSpc>
                <a:spcPct val="90000"/>
              </a:lnSpc>
              <a:spcBef>
                <a:spcPts val="0"/>
              </a:spcBef>
              <a:spcAft>
                <a:spcPts val="400"/>
              </a:spcAft>
            </a:pPr>
            <a:r>
              <a:rPr lang="en-US" sz="2200" dirty="0" smtClean="0">
                <a:solidFill>
                  <a:prstClr val="black"/>
                </a:solidFill>
                <a:latin typeface="Avenir Book"/>
                <a:cs typeface="Avenir Book"/>
              </a:rPr>
              <a:t>Products</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Avenir Book"/>
                <a:cs typeface="Avenir Book"/>
              </a:rPr>
              <a:t>100 Explore Science: Zoom into Nano kits</a:t>
            </a:r>
          </a:p>
          <a:p>
            <a:pPr fontAlgn="auto">
              <a:lnSpc>
                <a:spcPct val="90000"/>
              </a:lnSpc>
              <a:spcBef>
                <a:spcPts val="0"/>
              </a:spcBef>
              <a:spcAft>
                <a:spcPts val="0"/>
              </a:spcAft>
            </a:pPr>
            <a:endParaRPr lang="en-US" sz="1000" dirty="0">
              <a:solidFill>
                <a:prstClr val="black"/>
              </a:solidFill>
              <a:latin typeface="Avenir Book"/>
              <a:cs typeface="Avenir Book"/>
            </a:endParaRPr>
          </a:p>
          <a:p>
            <a:pPr fontAlgn="auto">
              <a:lnSpc>
                <a:spcPct val="90000"/>
              </a:lnSpc>
              <a:spcBef>
                <a:spcPts val="0"/>
              </a:spcBef>
              <a:spcAft>
                <a:spcPts val="400"/>
              </a:spcAft>
            </a:pPr>
            <a:endParaRPr lang="en-US" sz="2000" dirty="0">
              <a:solidFill>
                <a:prstClr val="black"/>
              </a:solidFill>
              <a:latin typeface="Avenir Book"/>
              <a:cs typeface="Avenir Book"/>
            </a:endParaRPr>
          </a:p>
          <a:p>
            <a:pPr fontAlgn="auto">
              <a:lnSpc>
                <a:spcPct val="90000"/>
              </a:lnSpc>
              <a:spcBef>
                <a:spcPts val="0"/>
              </a:spcBef>
              <a:spcAft>
                <a:spcPts val="400"/>
              </a:spcAft>
            </a:pPr>
            <a:endParaRPr lang="en-US" sz="2000" dirty="0" smtClean="0">
              <a:solidFill>
                <a:prstClr val="black"/>
              </a:solidFill>
              <a:latin typeface="Avenir Book"/>
              <a:cs typeface="Avenir Book"/>
            </a:endParaRPr>
          </a:p>
        </p:txBody>
      </p:sp>
      <p:pic>
        <p:nvPicPr>
          <p:cNvPr id="10" name="Picture 9" descr="IMG_0561.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 y="1158907"/>
            <a:ext cx="3287595" cy="5699094"/>
          </a:xfrm>
          <a:prstGeom prst="rect">
            <a:avLst/>
          </a:prstGeom>
        </p:spPr>
      </p:pic>
      <p:sp>
        <p:nvSpPr>
          <p:cNvPr id="6" name="Rectangle 5"/>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Project overview</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24438442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 y="1173850"/>
            <a:ext cx="9144001"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TextBox 5"/>
          <p:cNvSpPr txBox="1"/>
          <p:nvPr/>
        </p:nvSpPr>
        <p:spPr>
          <a:xfrm>
            <a:off x="225779" y="1197349"/>
            <a:ext cx="5709843" cy="3615348"/>
          </a:xfrm>
          <a:prstGeom prst="rect">
            <a:avLst/>
          </a:prstGeom>
          <a:noFill/>
        </p:spPr>
        <p:txBody>
          <a:bodyPr wrap="square" rtlCol="0">
            <a:spAutoFit/>
          </a:bodyPr>
          <a:lstStyle/>
          <a:p>
            <a:pPr fontAlgn="auto">
              <a:lnSpc>
                <a:spcPct val="90000"/>
              </a:lnSpc>
              <a:spcBef>
                <a:spcPts val="0"/>
              </a:spcBef>
              <a:spcAft>
                <a:spcPts val="400"/>
              </a:spcAft>
            </a:pPr>
            <a:r>
              <a:rPr lang="en-US" sz="2400" dirty="0" smtClean="0">
                <a:solidFill>
                  <a:prstClr val="black"/>
                </a:solidFill>
                <a:latin typeface="Avenir Book"/>
                <a:cs typeface="Avenir Book"/>
              </a:rPr>
              <a:t>EDUCATIONAL PRODUCTS</a:t>
            </a:r>
          </a:p>
          <a:p>
            <a:pPr marL="342900" indent="-342900" fontAlgn="auto">
              <a:lnSpc>
                <a:spcPct val="90000"/>
              </a:lnSpc>
              <a:spcBef>
                <a:spcPts val="0"/>
              </a:spcBef>
              <a:spcAft>
                <a:spcPts val="400"/>
              </a:spcAft>
              <a:buFont typeface="Arial"/>
              <a:buChar char="•"/>
            </a:pPr>
            <a:r>
              <a:rPr lang="en-US" sz="2400" dirty="0" smtClean="0">
                <a:solidFill>
                  <a:prstClr val="black"/>
                </a:solidFill>
                <a:latin typeface="Avenir Book"/>
                <a:cs typeface="Avenir Book"/>
              </a:rPr>
              <a:t>Over a dozen hands-on activities for “classroom” and “event” use</a:t>
            </a:r>
            <a:endParaRPr lang="en-US" sz="2400" dirty="0">
              <a:solidFill>
                <a:prstClr val="black"/>
              </a:solidFill>
              <a:latin typeface="Avenir Book"/>
              <a:cs typeface="Avenir Book"/>
            </a:endParaRPr>
          </a:p>
          <a:p>
            <a:pPr marL="342900" indent="-342900" fontAlgn="auto">
              <a:lnSpc>
                <a:spcPct val="90000"/>
              </a:lnSpc>
              <a:spcBef>
                <a:spcPts val="0"/>
              </a:spcBef>
              <a:spcAft>
                <a:spcPts val="400"/>
              </a:spcAft>
              <a:buFont typeface="Arial"/>
              <a:buChar char="•"/>
            </a:pPr>
            <a:r>
              <a:rPr lang="en-US" sz="2400" dirty="0" smtClean="0">
                <a:solidFill>
                  <a:prstClr val="black"/>
                </a:solidFill>
                <a:latin typeface="Avenir Book"/>
                <a:cs typeface="Avenir Book"/>
              </a:rPr>
              <a:t>Training videos and supporting materials</a:t>
            </a:r>
          </a:p>
          <a:p>
            <a:pPr fontAlgn="auto">
              <a:lnSpc>
                <a:spcPct val="90000"/>
              </a:lnSpc>
              <a:spcBef>
                <a:spcPts val="0"/>
              </a:spcBef>
              <a:spcAft>
                <a:spcPts val="400"/>
              </a:spcAft>
            </a:pPr>
            <a:endParaRPr lang="en-US" sz="1200" dirty="0" smtClean="0">
              <a:solidFill>
                <a:prstClr val="black"/>
              </a:solidFill>
              <a:latin typeface="Avenir Book"/>
              <a:cs typeface="Avenir Book"/>
            </a:endParaRPr>
          </a:p>
          <a:p>
            <a:pPr fontAlgn="auto">
              <a:lnSpc>
                <a:spcPct val="90000"/>
              </a:lnSpc>
              <a:spcBef>
                <a:spcPts val="0"/>
              </a:spcBef>
              <a:spcAft>
                <a:spcPts val="400"/>
              </a:spcAft>
            </a:pPr>
            <a:r>
              <a:rPr lang="en-US" sz="2400" dirty="0" smtClean="0">
                <a:solidFill>
                  <a:prstClr val="black"/>
                </a:solidFill>
                <a:latin typeface="Avenir Book"/>
                <a:cs typeface="Avenir Book"/>
              </a:rPr>
              <a:t>PROFESSIONAL RESOURCES</a:t>
            </a:r>
          </a:p>
          <a:p>
            <a:pPr marL="342900" indent="-342900" fontAlgn="auto">
              <a:lnSpc>
                <a:spcPct val="90000"/>
              </a:lnSpc>
              <a:spcBef>
                <a:spcPts val="0"/>
              </a:spcBef>
              <a:spcAft>
                <a:spcPts val="400"/>
              </a:spcAft>
              <a:buFont typeface="Arial"/>
              <a:buChar char="•"/>
            </a:pPr>
            <a:r>
              <a:rPr lang="en-US" sz="2400" dirty="0" smtClean="0">
                <a:solidFill>
                  <a:prstClr val="black"/>
                </a:solidFill>
                <a:latin typeface="Avenir Book"/>
                <a:cs typeface="Avenir Book"/>
              </a:rPr>
              <a:t>Planning and promotional materials</a:t>
            </a:r>
          </a:p>
          <a:p>
            <a:pPr marL="342900" indent="-342900" fontAlgn="auto">
              <a:lnSpc>
                <a:spcPct val="90000"/>
              </a:lnSpc>
              <a:spcBef>
                <a:spcPts val="0"/>
              </a:spcBef>
              <a:spcAft>
                <a:spcPts val="400"/>
              </a:spcAft>
              <a:buFont typeface="Arial"/>
              <a:buChar char="•"/>
            </a:pPr>
            <a:r>
              <a:rPr lang="en-US" sz="2400" dirty="0">
                <a:solidFill>
                  <a:prstClr val="black"/>
                </a:solidFill>
                <a:latin typeface="Avenir Book"/>
                <a:cs typeface="Avenir Book"/>
              </a:rPr>
              <a:t>T</a:t>
            </a:r>
            <a:r>
              <a:rPr lang="en-US" sz="2400" dirty="0" smtClean="0">
                <a:solidFill>
                  <a:prstClr val="black"/>
                </a:solidFill>
                <a:latin typeface="Avenir Book"/>
                <a:cs typeface="Avenir Book"/>
              </a:rPr>
              <a:t>raining videos, slides, and guides</a:t>
            </a:r>
          </a:p>
          <a:p>
            <a:pPr marL="342900" indent="-342900" fontAlgn="auto">
              <a:lnSpc>
                <a:spcPct val="90000"/>
              </a:lnSpc>
              <a:spcBef>
                <a:spcPts val="0"/>
              </a:spcBef>
              <a:spcAft>
                <a:spcPts val="400"/>
              </a:spcAft>
              <a:buFont typeface="Arial"/>
              <a:buChar char="•"/>
            </a:pPr>
            <a:r>
              <a:rPr lang="en-US" sz="2400" dirty="0" smtClean="0">
                <a:solidFill>
                  <a:prstClr val="black"/>
                </a:solidFill>
                <a:latin typeface="Avenir Book"/>
                <a:cs typeface="Avenir Book"/>
              </a:rPr>
              <a:t>Collaboration guide and tools</a:t>
            </a:r>
          </a:p>
        </p:txBody>
      </p:sp>
      <p:pic>
        <p:nvPicPr>
          <p:cNvPr id="7" name="Picture 6" descr="KGronostajski_CommunityNight_Nano-27.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051177" y="1158905"/>
            <a:ext cx="3092824" cy="5728977"/>
          </a:xfrm>
          <a:prstGeom prst="rect">
            <a:avLst/>
          </a:prstGeom>
        </p:spPr>
      </p:pic>
      <p:sp>
        <p:nvSpPr>
          <p:cNvPr id="8" name="Rectangle 7"/>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Explore Science kits</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41191326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77276"/>
            <a:ext cx="9143999" cy="1307690"/>
          </a:xfrm>
        </p:spPr>
        <p:txBody>
          <a:bodyPr>
            <a:normAutofit/>
          </a:bodyPr>
          <a:lstStyle/>
          <a:p>
            <a:pPr algn="ctr"/>
            <a:r>
              <a:rPr lang="en-US" sz="7000" dirty="0" smtClean="0">
                <a:solidFill>
                  <a:srgbClr val="FFFFFF"/>
                </a:solidFill>
                <a:latin typeface="Century Gothic"/>
                <a:cs typeface="Century Gothic"/>
              </a:rPr>
              <a:t>collaboration</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42485416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908" y="911132"/>
            <a:ext cx="8207084" cy="2085428"/>
          </a:xfrm>
        </p:spPr>
        <p:txBody>
          <a:bodyPr/>
          <a:lstStyle/>
          <a:p>
            <a:r>
              <a:rPr lang="en-US" sz="3200" dirty="0">
                <a:solidFill>
                  <a:schemeClr val="tx1"/>
                </a:solidFill>
                <a:cs typeface="Trebuchet MS"/>
              </a:rPr>
              <a:t>STEM Community Partnerships: </a:t>
            </a:r>
            <a:r>
              <a:rPr lang="en-US" sz="3200" b="0" dirty="0" smtClean="0">
                <a:solidFill>
                  <a:schemeClr val="tx1"/>
                </a:solidFill>
                <a:cs typeface="Trebuchet MS"/>
              </a:rPr>
              <a:t/>
            </a:r>
            <a:br>
              <a:rPr lang="en-US" sz="3200" b="0" dirty="0" smtClean="0">
                <a:solidFill>
                  <a:schemeClr val="tx1"/>
                </a:solidFill>
                <a:cs typeface="Trebuchet MS"/>
              </a:rPr>
            </a:br>
            <a:r>
              <a:rPr lang="en-US" sz="3200" b="0" dirty="0" smtClean="0">
                <a:solidFill>
                  <a:schemeClr val="tx1"/>
                </a:solidFill>
                <a:cs typeface="Trebuchet MS"/>
              </a:rPr>
              <a:t>Strategies </a:t>
            </a:r>
            <a:r>
              <a:rPr lang="en-US" sz="3200" b="0" dirty="0">
                <a:solidFill>
                  <a:schemeClr val="tx1"/>
                </a:solidFill>
                <a:cs typeface="Trebuchet MS"/>
              </a:rPr>
              <a:t>and Resources for Developing Collaborations and Reaching New Audiences </a:t>
            </a:r>
            <a:r>
              <a:rPr lang="en-US" sz="3200" b="0" dirty="0">
                <a:solidFill>
                  <a:srgbClr val="334C8C">
                    <a:alpha val="70000"/>
                  </a:srgbClr>
                </a:solidFill>
                <a:latin typeface="Trebuchet MS"/>
                <a:ea typeface="ＭＳ Ｐゴシック" charset="0"/>
                <a:cs typeface="Trebuchet MS"/>
              </a:rPr>
              <a:t/>
            </a:r>
            <a:br>
              <a:rPr lang="en-US" sz="3200" b="0" dirty="0">
                <a:solidFill>
                  <a:srgbClr val="334C8C">
                    <a:alpha val="70000"/>
                  </a:srgbClr>
                </a:solidFill>
                <a:latin typeface="Trebuchet MS"/>
                <a:ea typeface="ＭＳ Ｐゴシック" charset="0"/>
                <a:cs typeface="Trebuchet MS"/>
              </a:rPr>
            </a:br>
            <a:r>
              <a:rPr lang="en-US" sz="4400" b="0" dirty="0" smtClean="0">
                <a:solidFill>
                  <a:srgbClr val="334C8C">
                    <a:alpha val="70000"/>
                  </a:srgbClr>
                </a:solidFill>
                <a:latin typeface="Trebuchet MS"/>
                <a:ea typeface="ＭＳ Ｐゴシック" charset="0"/>
                <a:cs typeface="Trebuchet MS"/>
              </a:rPr>
              <a:t/>
            </a:r>
            <a:br>
              <a:rPr lang="en-US" sz="4400" b="0" dirty="0" smtClean="0">
                <a:solidFill>
                  <a:srgbClr val="334C8C">
                    <a:alpha val="70000"/>
                  </a:srgbClr>
                </a:solidFill>
                <a:latin typeface="Trebuchet MS"/>
                <a:ea typeface="ＭＳ Ｐゴシック" charset="0"/>
                <a:cs typeface="Trebuchet MS"/>
              </a:rPr>
            </a:br>
            <a:r>
              <a:rPr lang="en-US" sz="4400" dirty="0" smtClean="0">
                <a:solidFill>
                  <a:srgbClr val="334C8C"/>
                </a:solidFill>
                <a:latin typeface="Trebuchet MS"/>
                <a:ea typeface="ＭＳ Ｐゴシック" charset="0"/>
                <a:cs typeface="Trebuchet MS"/>
              </a:rPr>
              <a:t>Why Collaborate?</a:t>
            </a:r>
            <a:r>
              <a:rPr lang="en-US" sz="4400" b="0" dirty="0" smtClean="0">
                <a:solidFill>
                  <a:srgbClr val="334C8C"/>
                </a:solidFill>
                <a:latin typeface="Trebuchet MS"/>
                <a:ea typeface="ＭＳ Ｐゴシック" charset="0"/>
                <a:cs typeface="Trebuchet MS"/>
              </a:rPr>
              <a:t/>
            </a:r>
            <a:br>
              <a:rPr lang="en-US" sz="4400" b="0" dirty="0" smtClean="0">
                <a:solidFill>
                  <a:srgbClr val="334C8C"/>
                </a:solidFill>
                <a:latin typeface="Trebuchet MS"/>
                <a:ea typeface="ＭＳ Ｐゴシック" charset="0"/>
                <a:cs typeface="Trebuchet MS"/>
              </a:rPr>
            </a:br>
            <a:endParaRPr lang="en-US" sz="4400" b="0" dirty="0">
              <a:solidFill>
                <a:srgbClr val="334C8C"/>
              </a:solidFill>
              <a:latin typeface="Trebuchet MS"/>
              <a:cs typeface="Trebuchet MS"/>
            </a:endParaRPr>
          </a:p>
        </p:txBody>
      </p:sp>
      <p:sp>
        <p:nvSpPr>
          <p:cNvPr id="7" name="Rectangle 6"/>
          <p:cNvSpPr/>
          <p:nvPr/>
        </p:nvSpPr>
        <p:spPr>
          <a:xfrm>
            <a:off x="344908" y="3516704"/>
            <a:ext cx="5052129" cy="2677656"/>
          </a:xfrm>
          <a:prstGeom prst="rect">
            <a:avLst/>
          </a:prstGeom>
        </p:spPr>
        <p:txBody>
          <a:bodyPr wrap="square">
            <a:spAutoFit/>
          </a:bodyPr>
          <a:lstStyle/>
          <a:p>
            <a:r>
              <a:rPr lang="en-US" sz="2400" b="1" dirty="0">
                <a:solidFill>
                  <a:srgbClr val="2D2E2D"/>
                </a:solidFill>
                <a:latin typeface="Trebuchet MS"/>
              </a:rPr>
              <a:t>Catherine </a:t>
            </a:r>
            <a:r>
              <a:rPr lang="en-US" sz="2400" b="1" dirty="0" smtClean="0">
                <a:solidFill>
                  <a:srgbClr val="2D2E2D"/>
                </a:solidFill>
                <a:latin typeface="Trebuchet MS"/>
              </a:rPr>
              <a:t>McCarthy, </a:t>
            </a:r>
            <a:r>
              <a:rPr lang="en-US" sz="2400" dirty="0" smtClean="0">
                <a:solidFill>
                  <a:srgbClr val="2D2E2D"/>
                </a:solidFill>
                <a:latin typeface="Trebuchet MS"/>
              </a:rPr>
              <a:t>PhD</a:t>
            </a:r>
          </a:p>
          <a:p>
            <a:r>
              <a:rPr lang="en-US" sz="2000" dirty="0" smtClean="0">
                <a:solidFill>
                  <a:srgbClr val="2D2E2D"/>
                </a:solidFill>
                <a:latin typeface="Trebuchet MS"/>
              </a:rPr>
              <a:t>Project Leader</a:t>
            </a:r>
          </a:p>
          <a:p>
            <a:r>
              <a:rPr lang="en-US" sz="2000" dirty="0" smtClean="0">
                <a:solidFill>
                  <a:srgbClr val="2D2E2D"/>
                </a:solidFill>
                <a:latin typeface="Trebuchet MS"/>
              </a:rPr>
              <a:t>Science </a:t>
            </a:r>
            <a:r>
              <a:rPr lang="en-US" sz="2000" dirty="0">
                <a:solidFill>
                  <a:srgbClr val="2D2E2D"/>
                </a:solidFill>
                <a:latin typeface="Trebuchet MS"/>
              </a:rPr>
              <a:t>Museum of Minnesota</a:t>
            </a:r>
            <a:br>
              <a:rPr lang="en-US" sz="2000" dirty="0">
                <a:solidFill>
                  <a:srgbClr val="2D2E2D"/>
                </a:solidFill>
                <a:latin typeface="Trebuchet MS"/>
              </a:rPr>
            </a:br>
            <a:r>
              <a:rPr lang="en-US" sz="2000" dirty="0" smtClean="0">
                <a:solidFill>
                  <a:srgbClr val="2D2E2D"/>
                </a:solidFill>
                <a:latin typeface="Trebuchet MS"/>
              </a:rPr>
              <a:t>Saint Paul, Minnesota</a:t>
            </a:r>
          </a:p>
          <a:p>
            <a:r>
              <a:rPr lang="en-US" sz="2000" dirty="0" err="1">
                <a:solidFill>
                  <a:srgbClr val="2D2E2D"/>
                </a:solidFill>
                <a:latin typeface="Trebuchet MS"/>
              </a:rPr>
              <a:t>cmccarthy@smm.org</a:t>
            </a:r>
            <a:endParaRPr lang="en-US" sz="2000" dirty="0">
              <a:solidFill>
                <a:srgbClr val="2D2E2D"/>
              </a:solidFill>
              <a:latin typeface="Trebuchet MS"/>
            </a:endParaRPr>
          </a:p>
          <a:p>
            <a:pPr marL="0" lvl="1"/>
            <a:r>
              <a:rPr lang="en-US" sz="2000" dirty="0">
                <a:solidFill>
                  <a:srgbClr val="2D2E2D"/>
                </a:solidFill>
                <a:latin typeface="Calibri"/>
                <a:ea typeface="ＭＳ Ｐゴシック" charset="0"/>
                <a:cs typeface="Calibri"/>
              </a:rPr>
              <a:t>651-262-</a:t>
            </a:r>
            <a:r>
              <a:rPr lang="en-US" sz="2000" dirty="0" smtClean="0">
                <a:solidFill>
                  <a:srgbClr val="2D2E2D"/>
                </a:solidFill>
                <a:latin typeface="Calibri"/>
                <a:ea typeface="ＭＳ Ｐゴシック" charset="0"/>
                <a:cs typeface="Calibri"/>
              </a:rPr>
              <a:t>3850</a:t>
            </a:r>
          </a:p>
          <a:p>
            <a:pPr marL="0" lvl="1"/>
            <a:r>
              <a:rPr lang="en-US" sz="2000" dirty="0" err="1" smtClean="0">
                <a:solidFill>
                  <a:srgbClr val="2D2E2D"/>
                </a:solidFill>
                <a:latin typeface="Calibri"/>
                <a:ea typeface="ＭＳ Ｐゴシック" charset="0"/>
                <a:cs typeface="Calibri"/>
              </a:rPr>
              <a:t>www.nisenet.org</a:t>
            </a:r>
            <a:endParaRPr lang="en-US" sz="2000" dirty="0">
              <a:solidFill>
                <a:srgbClr val="2D2E2D"/>
              </a:solidFill>
              <a:latin typeface="Calibri"/>
              <a:ea typeface="ＭＳ Ｐゴシック" charset="0"/>
              <a:cs typeface="Calibri"/>
            </a:endParaRPr>
          </a:p>
          <a:p>
            <a:endParaRPr lang="en-US" sz="2400" dirty="0">
              <a:solidFill>
                <a:srgbClr val="2D2E2D"/>
              </a:solidFill>
              <a:latin typeface="Trebuchet MS"/>
            </a:endParaRPr>
          </a:p>
        </p:txBody>
      </p:sp>
      <p:sp>
        <p:nvSpPr>
          <p:cNvPr id="9" name="Rectangle 8"/>
          <p:cNvSpPr/>
          <p:nvPr/>
        </p:nvSpPr>
        <p:spPr>
          <a:xfrm>
            <a:off x="6953522" y="4081723"/>
            <a:ext cx="3196940" cy="1015663"/>
          </a:xfrm>
          <a:prstGeom prst="rect">
            <a:avLst/>
          </a:prstGeom>
        </p:spPr>
        <p:txBody>
          <a:bodyPr wrap="square">
            <a:spAutoFit/>
          </a:bodyPr>
          <a:lstStyle/>
          <a:p>
            <a:r>
              <a:rPr lang="en-US" sz="2000" b="1" dirty="0" smtClean="0">
                <a:solidFill>
                  <a:srgbClr val="334C8C"/>
                </a:solidFill>
                <a:latin typeface="Calibri" charset="0"/>
                <a:ea typeface="ＭＳ Ｐゴシック" charset="0"/>
                <a:cs typeface="ＭＳ Ｐゴシック" charset="0"/>
              </a:rPr>
              <a:t>ASTC</a:t>
            </a:r>
            <a:r>
              <a:rPr lang="en-US" sz="2000" b="1" dirty="0">
                <a:solidFill>
                  <a:srgbClr val="334C8C"/>
                </a:solidFill>
                <a:latin typeface="Calibri" charset="0"/>
                <a:ea typeface="ＭＳ Ｐゴシック" charset="0"/>
                <a:cs typeface="ＭＳ Ｐゴシック" charset="0"/>
              </a:rPr>
              <a:t> </a:t>
            </a:r>
            <a:r>
              <a:rPr lang="en-US" sz="2000" b="1" dirty="0" smtClean="0">
                <a:solidFill>
                  <a:srgbClr val="334C8C"/>
                </a:solidFill>
                <a:latin typeface="Calibri" charset="0"/>
                <a:ea typeface="ＭＳ Ｐゴシック" charset="0"/>
                <a:cs typeface="ＭＳ Ｐゴシック" charset="0"/>
              </a:rPr>
              <a:t>Conference</a:t>
            </a:r>
            <a:br>
              <a:rPr lang="en-US" sz="2000" b="1" dirty="0" smtClean="0">
                <a:solidFill>
                  <a:srgbClr val="334C8C"/>
                </a:solidFill>
                <a:latin typeface="Calibri" charset="0"/>
                <a:ea typeface="ＭＳ Ｐゴシック" charset="0"/>
                <a:cs typeface="ＭＳ Ｐゴシック" charset="0"/>
              </a:rPr>
            </a:br>
            <a:r>
              <a:rPr lang="en-US" sz="2000" b="1" dirty="0" smtClean="0">
                <a:solidFill>
                  <a:srgbClr val="334C8C"/>
                </a:solidFill>
                <a:latin typeface="Calibri" charset="0"/>
                <a:ea typeface="ＭＳ Ｐゴシック" charset="0"/>
                <a:cs typeface="ＭＳ Ｐゴシック" charset="0"/>
              </a:rPr>
              <a:t>October 2017</a:t>
            </a:r>
          </a:p>
          <a:p>
            <a:r>
              <a:rPr lang="en-US" sz="2000" b="1" dirty="0" smtClean="0">
                <a:solidFill>
                  <a:srgbClr val="334C8C"/>
                </a:solidFill>
                <a:latin typeface="Calibri" charset="0"/>
                <a:ea typeface="ＭＳ Ｐゴシック" charset="0"/>
                <a:cs typeface="ＭＳ Ｐゴシック" charset="0"/>
              </a:rPr>
              <a:t>San Jose</a:t>
            </a:r>
            <a:endParaRPr lang="en-US" sz="2000" b="1" dirty="0">
              <a:solidFill>
                <a:srgbClr val="334C8C"/>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966143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687603" cy="6858000"/>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itle 1"/>
          <p:cNvSpPr txBox="1">
            <a:spLocks/>
          </p:cNvSpPr>
          <p:nvPr/>
        </p:nvSpPr>
        <p:spPr>
          <a:xfrm>
            <a:off x="221466" y="2638946"/>
            <a:ext cx="3466136"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000" b="1" dirty="0" smtClean="0">
                <a:solidFill>
                  <a:prstClr val="white"/>
                </a:solidFill>
                <a:latin typeface="Trebuchet MS"/>
                <a:cs typeface="Trebuchet MS"/>
              </a:rPr>
              <a:t>Why Collaborate?</a:t>
            </a:r>
            <a:endParaRPr lang="en-US" sz="4000" b="1" dirty="0">
              <a:solidFill>
                <a:prstClr val="white"/>
              </a:solidFill>
              <a:latin typeface="Trebuchet MS"/>
              <a:cs typeface="Trebuchet MS"/>
            </a:endParaRPr>
          </a:p>
        </p:txBody>
      </p:sp>
      <p:pic>
        <p:nvPicPr>
          <p:cNvPr id="8" name="Picture 7"/>
          <p:cNvPicPr>
            <a:picLocks noChangeAspect="1"/>
          </p:cNvPicPr>
          <p:nvPr/>
        </p:nvPicPr>
        <p:blipFill rotWithShape="1">
          <a:blip r:embed="rId3"/>
          <a:srcRect l="28338" t="8390" r="28327" b="4462"/>
          <a:stretch/>
        </p:blipFill>
        <p:spPr>
          <a:xfrm>
            <a:off x="3687602" y="0"/>
            <a:ext cx="5456397" cy="6858154"/>
          </a:xfrm>
          <a:prstGeom prst="rect">
            <a:avLst/>
          </a:prstGeom>
        </p:spPr>
      </p:pic>
    </p:spTree>
    <p:extLst>
      <p:ext uri="{BB962C8B-B14F-4D97-AF65-F5344CB8AC3E}">
        <p14:creationId xmlns:p14="http://schemas.microsoft.com/office/powerpoint/2010/main" val="1916492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227251"/>
          </a:xfrm>
          <a:prstGeom prst="rect">
            <a:avLst/>
          </a:prstGeom>
          <a:solidFill>
            <a:srgbClr val="334C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b="1" dirty="0" smtClean="0">
                <a:solidFill>
                  <a:prstClr val="white"/>
                </a:solidFill>
                <a:latin typeface="Trebuchet MS"/>
                <a:cs typeface="Trebuchet MS"/>
              </a:rPr>
              <a:t>Why Collaborate?</a:t>
            </a:r>
            <a:endParaRPr lang="en-US" b="1" dirty="0">
              <a:solidFill>
                <a:prstClr val="white"/>
              </a:solidFill>
              <a:latin typeface="Trebuchet MS"/>
              <a:cs typeface="Trebuchet MS"/>
            </a:endParaRPr>
          </a:p>
        </p:txBody>
      </p:sp>
      <p:sp>
        <p:nvSpPr>
          <p:cNvPr id="14" name="Rectangle 13"/>
          <p:cNvSpPr/>
          <p:nvPr/>
        </p:nvSpPr>
        <p:spPr>
          <a:xfrm>
            <a:off x="-1" y="1227251"/>
            <a:ext cx="5048209" cy="5630749"/>
          </a:xfrm>
          <a:prstGeom prst="rect">
            <a:avLst/>
          </a:prstGeom>
          <a:solidFill>
            <a:srgbClr val="BCC2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2" name="Picture 1" descr="smmcolo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3305" y="6304317"/>
            <a:ext cx="1286160" cy="491956"/>
          </a:xfrm>
          <a:prstGeom prst="rect">
            <a:avLst/>
          </a:prstGeom>
        </p:spPr>
      </p:pic>
      <p:sp>
        <p:nvSpPr>
          <p:cNvPr id="3" name="Rectangle 2"/>
          <p:cNvSpPr/>
          <p:nvPr/>
        </p:nvSpPr>
        <p:spPr>
          <a:xfrm>
            <a:off x="159184" y="2549528"/>
            <a:ext cx="5061480" cy="2708434"/>
          </a:xfrm>
          <a:prstGeom prst="rect">
            <a:avLst/>
          </a:prstGeom>
        </p:spPr>
        <p:txBody>
          <a:bodyPr wrap="square">
            <a:spAutoFit/>
          </a:bodyPr>
          <a:lstStyle/>
          <a:p>
            <a:r>
              <a:rPr lang="en-US" sz="4000" b="1" dirty="0" smtClean="0">
                <a:solidFill>
                  <a:srgbClr val="000000"/>
                </a:solidFill>
                <a:latin typeface="Calibri"/>
              </a:rPr>
              <a:t>To </a:t>
            </a:r>
            <a:r>
              <a:rPr lang="en-US" sz="4000" b="1" dirty="0">
                <a:solidFill>
                  <a:srgbClr val="000000"/>
                </a:solidFill>
                <a:latin typeface="Calibri"/>
              </a:rPr>
              <a:t>achieve </a:t>
            </a:r>
            <a:endParaRPr lang="en-US" sz="4000" b="1" dirty="0" smtClean="0">
              <a:solidFill>
                <a:srgbClr val="000000"/>
              </a:solidFill>
              <a:latin typeface="Calibri"/>
            </a:endParaRPr>
          </a:p>
          <a:p>
            <a:r>
              <a:rPr lang="en-US" sz="4000" b="1" dirty="0" smtClean="0">
                <a:solidFill>
                  <a:srgbClr val="000000"/>
                </a:solidFill>
                <a:latin typeface="Calibri"/>
              </a:rPr>
              <a:t>something </a:t>
            </a:r>
            <a:r>
              <a:rPr lang="en-US" sz="4000" b="1" dirty="0">
                <a:solidFill>
                  <a:srgbClr val="000000"/>
                </a:solidFill>
                <a:latin typeface="Calibri"/>
              </a:rPr>
              <a:t>you can’t do </a:t>
            </a:r>
            <a:r>
              <a:rPr lang="en-US" sz="4000" b="1" dirty="0" smtClean="0">
                <a:solidFill>
                  <a:srgbClr val="000000"/>
                </a:solidFill>
                <a:latin typeface="Calibri"/>
              </a:rPr>
              <a:t>on </a:t>
            </a:r>
            <a:r>
              <a:rPr lang="en-US" sz="4000" b="1" dirty="0">
                <a:solidFill>
                  <a:srgbClr val="000000"/>
                </a:solidFill>
                <a:latin typeface="Calibri"/>
              </a:rPr>
              <a:t>your own!</a:t>
            </a:r>
            <a:r>
              <a:rPr lang="en-US" sz="4000" b="1" i="1" dirty="0">
                <a:solidFill>
                  <a:srgbClr val="000000"/>
                </a:solidFill>
                <a:latin typeface="Calibri"/>
              </a:rPr>
              <a:t> </a:t>
            </a:r>
            <a:endParaRPr lang="en-US" sz="4000" b="1" i="1" dirty="0" smtClean="0">
              <a:solidFill>
                <a:srgbClr val="000000"/>
              </a:solidFill>
              <a:latin typeface="Calibri"/>
            </a:endParaRPr>
          </a:p>
          <a:p>
            <a:endParaRPr lang="en-US" sz="3200" dirty="0">
              <a:solidFill>
                <a:srgbClr val="000000"/>
              </a:solidFill>
              <a:latin typeface="Calibri"/>
            </a:endParaRPr>
          </a:p>
          <a:p>
            <a:endParaRPr lang="en-US" dirty="0">
              <a:solidFill>
                <a:srgbClr val="000000"/>
              </a:solidFill>
              <a:latin typeface="Calibri"/>
            </a:endParaRPr>
          </a:p>
        </p:txBody>
      </p:sp>
      <p:sp>
        <p:nvSpPr>
          <p:cNvPr id="4" name="Rectangle 3"/>
          <p:cNvSpPr/>
          <p:nvPr/>
        </p:nvSpPr>
        <p:spPr>
          <a:xfrm>
            <a:off x="5220664" y="1764603"/>
            <a:ext cx="3923336" cy="3970318"/>
          </a:xfrm>
          <a:prstGeom prst="rect">
            <a:avLst/>
          </a:prstGeom>
        </p:spPr>
        <p:txBody>
          <a:bodyPr wrap="square">
            <a:spAutoFit/>
          </a:bodyPr>
          <a:lstStyle/>
          <a:p>
            <a:pPr marL="508000" indent="-508000" defTabSz="684213">
              <a:buFontTx/>
              <a:buAutoNum type="arabicPeriod"/>
            </a:pPr>
            <a:r>
              <a:rPr lang="en-US" sz="2800" dirty="0">
                <a:solidFill>
                  <a:srgbClr val="000000"/>
                </a:solidFill>
                <a:latin typeface="Calibri"/>
              </a:rPr>
              <a:t>To share resources, expertise, and connections </a:t>
            </a:r>
            <a:endParaRPr lang="en-US" sz="2800" dirty="0" smtClean="0">
              <a:solidFill>
                <a:srgbClr val="000000"/>
              </a:solidFill>
              <a:latin typeface="Calibri"/>
            </a:endParaRPr>
          </a:p>
          <a:p>
            <a:pPr marL="508000" indent="-508000" defTabSz="684213">
              <a:buFontTx/>
              <a:buAutoNum type="arabicPeriod"/>
            </a:pPr>
            <a:endParaRPr lang="en-US" sz="2800" dirty="0">
              <a:solidFill>
                <a:srgbClr val="000000"/>
              </a:solidFill>
              <a:latin typeface="Calibri"/>
            </a:endParaRPr>
          </a:p>
          <a:p>
            <a:pPr marL="508000" indent="-508000" defTabSz="684213">
              <a:buFontTx/>
              <a:buAutoNum type="arabicPeriod"/>
            </a:pPr>
            <a:r>
              <a:rPr lang="en-US" sz="2800" dirty="0" smtClean="0">
                <a:solidFill>
                  <a:srgbClr val="000000"/>
                </a:solidFill>
                <a:latin typeface="Calibri"/>
              </a:rPr>
              <a:t>To </a:t>
            </a:r>
            <a:r>
              <a:rPr lang="en-US" sz="2800" dirty="0">
                <a:solidFill>
                  <a:srgbClr val="000000"/>
                </a:solidFill>
                <a:latin typeface="Calibri"/>
              </a:rPr>
              <a:t>build upon existing </a:t>
            </a:r>
            <a:r>
              <a:rPr lang="en-US" sz="2800" dirty="0" smtClean="0">
                <a:solidFill>
                  <a:srgbClr val="000000"/>
                </a:solidFill>
                <a:latin typeface="Calibri"/>
              </a:rPr>
              <a:t>strengths</a:t>
            </a:r>
          </a:p>
          <a:p>
            <a:pPr defTabSz="684213"/>
            <a:endParaRPr lang="en-US" sz="2800" dirty="0" smtClean="0">
              <a:solidFill>
                <a:srgbClr val="000000"/>
              </a:solidFill>
              <a:latin typeface="Calibri"/>
            </a:endParaRPr>
          </a:p>
          <a:p>
            <a:pPr marL="508000" indent="-508000" defTabSz="684213">
              <a:buFontTx/>
              <a:buAutoNum type="arabicPeriod"/>
            </a:pPr>
            <a:r>
              <a:rPr lang="en-US" sz="2800" dirty="0" smtClean="0">
                <a:solidFill>
                  <a:srgbClr val="000000"/>
                </a:solidFill>
                <a:latin typeface="Calibri"/>
              </a:rPr>
              <a:t> </a:t>
            </a:r>
            <a:r>
              <a:rPr lang="en-US" sz="2800" dirty="0">
                <a:solidFill>
                  <a:srgbClr val="000000"/>
                </a:solidFill>
                <a:latin typeface="Calibri"/>
              </a:rPr>
              <a:t>To reach new audiences </a:t>
            </a:r>
          </a:p>
        </p:txBody>
      </p:sp>
    </p:spTree>
    <p:extLst>
      <p:ext uri="{BB962C8B-B14F-4D97-AF65-F5344CB8AC3E}">
        <p14:creationId xmlns:p14="http://schemas.microsoft.com/office/powerpoint/2010/main" val="7764408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227251"/>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itle 1"/>
          <p:cNvSpPr txBox="1">
            <a:spLocks/>
          </p:cNvSpPr>
          <p:nvPr/>
        </p:nvSpPr>
        <p:spPr>
          <a:xfrm>
            <a:off x="457199" y="84251"/>
            <a:ext cx="855226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000" b="1" dirty="0" smtClean="0">
                <a:solidFill>
                  <a:prstClr val="white"/>
                </a:solidFill>
                <a:latin typeface="Trebuchet MS"/>
                <a:cs typeface="Trebuchet MS"/>
              </a:rPr>
              <a:t>Levels of Partnerships – Continuum</a:t>
            </a:r>
            <a:endParaRPr lang="en-US" sz="4000" b="1" dirty="0">
              <a:solidFill>
                <a:prstClr val="white"/>
              </a:solidFill>
              <a:latin typeface="Trebuchet MS"/>
              <a:cs typeface="Trebuchet MS"/>
            </a:endParaRPr>
          </a:p>
        </p:txBody>
      </p:sp>
      <p:pic>
        <p:nvPicPr>
          <p:cNvPr id="2" name="Picture 1" descr="smmcolo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3305" y="6304317"/>
            <a:ext cx="1286160" cy="491956"/>
          </a:xfrm>
          <a:prstGeom prst="rect">
            <a:avLst/>
          </a:prstGeom>
        </p:spPr>
      </p:pic>
      <p:pic>
        <p:nvPicPr>
          <p:cNvPr id="18" name="Content Placeholder 3" descr="NISE Network Collaboration Guide  IMAGE PAGE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1638077"/>
            <a:ext cx="9144000" cy="4335968"/>
          </a:xfrm>
          <a:prstGeom prst="rect">
            <a:avLst/>
          </a:prstGeom>
        </p:spPr>
      </p:pic>
    </p:spTree>
    <p:extLst>
      <p:ext uri="{BB962C8B-B14F-4D97-AF65-F5344CB8AC3E}">
        <p14:creationId xmlns:p14="http://schemas.microsoft.com/office/powerpoint/2010/main" val="379005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806" y="1348471"/>
            <a:ext cx="1298699" cy="564477"/>
          </a:xfrm>
        </p:spPr>
        <p:txBody>
          <a:bodyPr/>
          <a:lstStyle/>
          <a:p>
            <a:r>
              <a:rPr lang="en-US" dirty="0" smtClean="0"/>
              <a:t> </a:t>
            </a:r>
            <a:endParaRPr lang="en-US" dirty="0"/>
          </a:p>
        </p:txBody>
      </p:sp>
      <p:pic>
        <p:nvPicPr>
          <p:cNvPr id="6" name="Picture 5" descr="NISE Network Collaboration Guide  IMAGE PAGE 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123" y="-27007"/>
            <a:ext cx="8260677" cy="6383250"/>
          </a:xfrm>
          <a:prstGeom prst="rect">
            <a:avLst/>
          </a:prstGeom>
        </p:spPr>
      </p:pic>
      <p:sp>
        <p:nvSpPr>
          <p:cNvPr id="3" name="Content Placeholder 2"/>
          <p:cNvSpPr>
            <a:spLocks noGrp="1"/>
          </p:cNvSpPr>
          <p:nvPr>
            <p:ph idx="1"/>
          </p:nvPr>
        </p:nvSpPr>
        <p:spPr>
          <a:xfrm>
            <a:off x="1" y="6219805"/>
            <a:ext cx="9144000" cy="638195"/>
          </a:xfrm>
        </p:spPr>
        <p:txBody>
          <a:bodyPr/>
          <a:lstStyle/>
          <a:p>
            <a:pPr marL="457200" lvl="1" indent="0" algn="ctr">
              <a:lnSpc>
                <a:spcPct val="80000"/>
              </a:lnSpc>
              <a:spcAft>
                <a:spcPts val="1800"/>
              </a:spcAft>
              <a:buNone/>
              <a:defRPr/>
            </a:pPr>
            <a:r>
              <a:rPr lang="en-US" dirty="0" smtClean="0">
                <a:ea typeface="ＭＳ Ｐゴシック" charset="0"/>
                <a:cs typeface="Calibri"/>
              </a:rPr>
              <a:t>Available </a:t>
            </a:r>
            <a:r>
              <a:rPr lang="en-US" dirty="0">
                <a:ea typeface="ＭＳ Ｐゴシック" charset="0"/>
                <a:cs typeface="Calibri"/>
              </a:rPr>
              <a:t>at </a:t>
            </a:r>
            <a:r>
              <a:rPr lang="en-US" dirty="0" err="1">
                <a:ea typeface="ＭＳ Ｐゴシック" charset="0"/>
                <a:cs typeface="Calibri"/>
              </a:rPr>
              <a:t>www.nisenet.org</a:t>
            </a:r>
            <a:r>
              <a:rPr lang="en-US" dirty="0">
                <a:ea typeface="ＭＳ Ｐゴシック" charset="0"/>
                <a:cs typeface="Calibri"/>
              </a:rPr>
              <a:t>/collaboration-guide</a:t>
            </a:r>
          </a:p>
          <a:p>
            <a:pPr algn="ctr"/>
            <a:endParaRPr lang="en-US" dirty="0"/>
          </a:p>
        </p:txBody>
      </p:sp>
    </p:spTree>
    <p:extLst>
      <p:ext uri="{BB962C8B-B14F-4D97-AF65-F5344CB8AC3E}">
        <p14:creationId xmlns:p14="http://schemas.microsoft.com/office/powerpoint/2010/main" val="13465149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11096" y="1153461"/>
            <a:ext cx="6432905" cy="5704541"/>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Subtitle 2"/>
          <p:cNvSpPr>
            <a:spLocks noGrp="1"/>
          </p:cNvSpPr>
          <p:nvPr>
            <p:ph type="subTitle" idx="1"/>
          </p:nvPr>
        </p:nvSpPr>
        <p:spPr>
          <a:xfrm>
            <a:off x="2727182" y="1172385"/>
            <a:ext cx="6133312" cy="5704540"/>
          </a:xfrm>
        </p:spPr>
        <p:txBody>
          <a:bodyPr>
            <a:normAutofit/>
          </a:bodyPr>
          <a:lstStyle/>
          <a:p>
            <a:pPr marL="4763" algn="l">
              <a:spcBef>
                <a:spcPts val="0"/>
              </a:spcBef>
              <a:spcAft>
                <a:spcPts val="200"/>
              </a:spcAft>
            </a:pPr>
            <a:r>
              <a:rPr lang="en-US" sz="2000" b="1" dirty="0" smtClean="0">
                <a:solidFill>
                  <a:srgbClr val="000000"/>
                </a:solidFill>
                <a:latin typeface="Avenir Book"/>
                <a:cs typeface="Avenir Book"/>
              </a:rPr>
              <a:t>MUSEUM &amp; COMMUNITY PARTNERSHIPS</a:t>
            </a:r>
            <a:endParaRPr lang="en-US" sz="2000" b="1" dirty="0">
              <a:solidFill>
                <a:srgbClr val="000000"/>
              </a:solidFill>
              <a:latin typeface="Avenir Book"/>
              <a:cs typeface="Avenir Book"/>
            </a:endParaRPr>
          </a:p>
          <a:p>
            <a:pPr marL="4763" algn="l">
              <a:spcBef>
                <a:spcPts val="0"/>
              </a:spcBef>
              <a:spcAft>
                <a:spcPts val="200"/>
              </a:spcAft>
            </a:pPr>
            <a:r>
              <a:rPr lang="en-US" sz="2000" dirty="0" smtClean="0">
                <a:solidFill>
                  <a:srgbClr val="000000"/>
                </a:solidFill>
                <a:latin typeface="Avenir Book"/>
                <a:cs typeface="Avenir Book"/>
              </a:rPr>
              <a:t>Rae Ostman, Arizona State University</a:t>
            </a:r>
          </a:p>
          <a:p>
            <a:pPr marL="4763" algn="l">
              <a:spcBef>
                <a:spcPts val="0"/>
              </a:spcBef>
            </a:pPr>
            <a:r>
              <a:rPr lang="en-US" sz="2000" dirty="0" smtClean="0">
                <a:solidFill>
                  <a:srgbClr val="000000"/>
                </a:solidFill>
                <a:latin typeface="Avenir Book"/>
                <a:cs typeface="Avenir Book"/>
              </a:rPr>
              <a:t>Catherine McCarthy, Science Museum of Minnesota</a:t>
            </a:r>
          </a:p>
          <a:p>
            <a:pPr marL="4763" algn="l">
              <a:spcBef>
                <a:spcPts val="0"/>
              </a:spcBef>
            </a:pPr>
            <a:endParaRPr lang="en-US" sz="2000" dirty="0" smtClean="0">
              <a:solidFill>
                <a:srgbClr val="000000"/>
              </a:solidFill>
              <a:latin typeface="Avenir Book"/>
              <a:cs typeface="Avenir Book"/>
            </a:endParaRPr>
          </a:p>
          <a:p>
            <a:pPr marL="4763" algn="l">
              <a:spcBef>
                <a:spcPts val="0"/>
              </a:spcBef>
              <a:spcAft>
                <a:spcPts val="200"/>
              </a:spcAft>
            </a:pPr>
            <a:r>
              <a:rPr lang="en-US" sz="2000" b="1" dirty="0" smtClean="0">
                <a:solidFill>
                  <a:srgbClr val="000000"/>
                </a:solidFill>
                <a:latin typeface="Avenir Book"/>
                <a:cs typeface="Avenir Book"/>
              </a:rPr>
              <a:t>PARTNERSHIP PROGRAMS</a:t>
            </a:r>
          </a:p>
          <a:p>
            <a:pPr marL="4763" algn="l">
              <a:spcBef>
                <a:spcPts val="0"/>
              </a:spcBef>
              <a:spcAft>
                <a:spcPts val="200"/>
              </a:spcAft>
            </a:pPr>
            <a:r>
              <a:rPr lang="en-US" sz="2000" dirty="0" smtClean="0">
                <a:solidFill>
                  <a:srgbClr val="000000"/>
                </a:solidFill>
                <a:latin typeface="Avenir Book"/>
                <a:cs typeface="Avenir Book"/>
              </a:rPr>
              <a:t>Jason Hammond, Children’s Museum of Houston</a:t>
            </a:r>
          </a:p>
          <a:p>
            <a:pPr marL="4763" algn="l">
              <a:spcBef>
                <a:spcPts val="0"/>
              </a:spcBef>
              <a:spcAft>
                <a:spcPts val="200"/>
              </a:spcAft>
            </a:pPr>
            <a:r>
              <a:rPr lang="en-US" sz="2000" dirty="0" smtClean="0">
                <a:solidFill>
                  <a:srgbClr val="000000"/>
                </a:solidFill>
                <a:latin typeface="Avenir Book"/>
                <a:cs typeface="Avenir Book"/>
              </a:rPr>
              <a:t>Ali Jackson, </a:t>
            </a:r>
            <a:r>
              <a:rPr lang="en-US" sz="2000" dirty="0" err="1" smtClean="0">
                <a:solidFill>
                  <a:srgbClr val="000000"/>
                </a:solidFill>
                <a:latin typeface="Avenir Book"/>
                <a:cs typeface="Avenir Book"/>
              </a:rPr>
              <a:t>Sciencenter</a:t>
            </a:r>
            <a:endParaRPr lang="en-US" sz="2000" dirty="0" smtClean="0">
              <a:solidFill>
                <a:srgbClr val="000000"/>
              </a:solidFill>
              <a:latin typeface="Avenir Book"/>
              <a:cs typeface="Avenir Book"/>
            </a:endParaRPr>
          </a:p>
          <a:p>
            <a:pPr marL="4763" algn="l">
              <a:spcBef>
                <a:spcPts val="0"/>
              </a:spcBef>
              <a:spcAft>
                <a:spcPts val="200"/>
              </a:spcAft>
            </a:pPr>
            <a:endParaRPr lang="en-US" sz="2000" dirty="0">
              <a:solidFill>
                <a:srgbClr val="000000"/>
              </a:solidFill>
              <a:latin typeface="Avenir Book"/>
              <a:cs typeface="Avenir Book"/>
            </a:endParaRPr>
          </a:p>
          <a:p>
            <a:pPr marL="4763" algn="l">
              <a:spcBef>
                <a:spcPts val="0"/>
              </a:spcBef>
            </a:pPr>
            <a:r>
              <a:rPr lang="en-US" sz="2000" b="1" dirty="0">
                <a:solidFill>
                  <a:srgbClr val="000000"/>
                </a:solidFill>
                <a:latin typeface="Avenir Book"/>
                <a:cs typeface="Avenir Book"/>
              </a:rPr>
              <a:t>EVALUATION</a:t>
            </a:r>
          </a:p>
          <a:p>
            <a:pPr marL="4763" algn="l">
              <a:spcBef>
                <a:spcPts val="0"/>
              </a:spcBef>
            </a:pPr>
            <a:r>
              <a:rPr lang="en-US" sz="2000" dirty="0">
                <a:solidFill>
                  <a:srgbClr val="000000"/>
                </a:solidFill>
                <a:latin typeface="Avenir Book"/>
                <a:cs typeface="Avenir Book"/>
              </a:rPr>
              <a:t>Liz </a:t>
            </a:r>
            <a:r>
              <a:rPr lang="en-US" sz="2000" dirty="0" err="1">
                <a:solidFill>
                  <a:srgbClr val="000000"/>
                </a:solidFill>
                <a:latin typeface="Avenir Book"/>
                <a:cs typeface="Avenir Book"/>
              </a:rPr>
              <a:t>Kollmann</a:t>
            </a:r>
            <a:r>
              <a:rPr lang="en-US" sz="2000" dirty="0">
                <a:solidFill>
                  <a:srgbClr val="000000"/>
                </a:solidFill>
                <a:latin typeface="Avenir Book"/>
                <a:cs typeface="Avenir Book"/>
              </a:rPr>
              <a:t>, Museum </a:t>
            </a:r>
            <a:r>
              <a:rPr lang="en-US" sz="2000">
                <a:solidFill>
                  <a:srgbClr val="000000"/>
                </a:solidFill>
                <a:latin typeface="Avenir Book"/>
                <a:cs typeface="Avenir Book"/>
              </a:rPr>
              <a:t>of </a:t>
            </a:r>
            <a:r>
              <a:rPr lang="en-US" sz="2000" smtClean="0">
                <a:solidFill>
                  <a:srgbClr val="000000"/>
                </a:solidFill>
                <a:latin typeface="Avenir Book"/>
                <a:cs typeface="Avenir Book"/>
              </a:rPr>
              <a:t>Science</a:t>
            </a:r>
            <a:endParaRPr lang="en-US" sz="2000" b="1" dirty="0" smtClean="0">
              <a:solidFill>
                <a:srgbClr val="000000"/>
              </a:solidFill>
              <a:latin typeface="Avenir Book"/>
              <a:cs typeface="Avenir Book"/>
            </a:endParaRPr>
          </a:p>
          <a:p>
            <a:pPr marL="4763" algn="l">
              <a:spcBef>
                <a:spcPts val="0"/>
              </a:spcBef>
              <a:spcAft>
                <a:spcPts val="200"/>
              </a:spcAft>
            </a:pPr>
            <a:endParaRPr lang="en-US" sz="2000" b="1" dirty="0">
              <a:solidFill>
                <a:srgbClr val="000000"/>
              </a:solidFill>
              <a:latin typeface="Avenir Book"/>
              <a:cs typeface="Avenir Book"/>
            </a:endParaRPr>
          </a:p>
          <a:p>
            <a:pPr marL="4763" algn="l">
              <a:spcBef>
                <a:spcPts val="0"/>
              </a:spcBef>
              <a:spcAft>
                <a:spcPts val="200"/>
              </a:spcAft>
            </a:pPr>
            <a:r>
              <a:rPr lang="en-US" sz="2000" b="1" dirty="0" smtClean="0">
                <a:solidFill>
                  <a:srgbClr val="000000"/>
                </a:solidFill>
                <a:latin typeface="Avenir Book"/>
                <a:cs typeface="Avenir Book"/>
              </a:rPr>
              <a:t>RESOURCES</a:t>
            </a:r>
          </a:p>
          <a:p>
            <a:pPr marL="4763" algn="l">
              <a:spcBef>
                <a:spcPts val="0"/>
              </a:spcBef>
              <a:spcAft>
                <a:spcPts val="200"/>
              </a:spcAft>
            </a:pPr>
            <a:r>
              <a:rPr lang="en-US" sz="2000" dirty="0" smtClean="0">
                <a:solidFill>
                  <a:srgbClr val="000000"/>
                </a:solidFill>
                <a:latin typeface="Avenir Book"/>
                <a:cs typeface="Avenir Book"/>
              </a:rPr>
              <a:t>Brad Herring, Museum of Life + Science</a:t>
            </a:r>
          </a:p>
          <a:p>
            <a:pPr marL="4763" algn="l">
              <a:spcBef>
                <a:spcPts val="0"/>
              </a:spcBef>
            </a:pPr>
            <a:endParaRPr lang="en-US" sz="2000" dirty="0" smtClean="0">
              <a:solidFill>
                <a:schemeClr val="tx1"/>
              </a:solidFill>
              <a:latin typeface="Avenir Book"/>
              <a:cs typeface="Avenir Book"/>
            </a:endParaRPr>
          </a:p>
          <a:p>
            <a:pPr marL="4763" algn="l">
              <a:spcBef>
                <a:spcPts val="0"/>
              </a:spcBef>
            </a:pPr>
            <a:r>
              <a:rPr lang="en-US" sz="2000" b="1" dirty="0" smtClean="0">
                <a:solidFill>
                  <a:schemeClr val="tx1"/>
                </a:solidFill>
                <a:latin typeface="Avenir Book"/>
                <a:cs typeface="Avenir Book"/>
              </a:rPr>
              <a:t>Q&amp;A</a:t>
            </a:r>
          </a:p>
          <a:p>
            <a:pPr marL="4763" algn="l">
              <a:spcBef>
                <a:spcPts val="0"/>
              </a:spcBef>
            </a:pPr>
            <a:endParaRPr lang="en-US" sz="2000" dirty="0" smtClean="0">
              <a:solidFill>
                <a:srgbClr val="000000"/>
              </a:solidFill>
              <a:latin typeface="Avenir Book"/>
              <a:cs typeface="Avenir Book"/>
            </a:endParaRPr>
          </a:p>
          <a:p>
            <a:pPr marL="4763" algn="l">
              <a:spcBef>
                <a:spcPts val="0"/>
              </a:spcBef>
            </a:pPr>
            <a:r>
              <a:rPr lang="en-US" sz="2000" b="1" dirty="0" smtClean="0">
                <a:solidFill>
                  <a:srgbClr val="000000"/>
                </a:solidFill>
                <a:latin typeface="Avenir Book"/>
                <a:cs typeface="Avenir Book"/>
              </a:rPr>
              <a:t>DISCUSSION</a:t>
            </a:r>
          </a:p>
          <a:p>
            <a:pPr marL="119062" algn="l">
              <a:spcBef>
                <a:spcPts val="0"/>
              </a:spcBef>
            </a:pPr>
            <a:endParaRPr lang="en-US" sz="2000" dirty="0" smtClean="0">
              <a:solidFill>
                <a:srgbClr val="000000"/>
              </a:solidFill>
              <a:latin typeface="Avenir Book"/>
              <a:cs typeface="Avenir Book"/>
            </a:endParaRPr>
          </a:p>
        </p:txBody>
      </p:sp>
      <p:sp>
        <p:nvSpPr>
          <p:cNvPr id="12" name="Rectangle 11"/>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Session overview</a:t>
            </a:r>
            <a:endParaRPr lang="en-US" sz="4400" dirty="0">
              <a:solidFill>
                <a:srgbClr val="00858B"/>
              </a:solidFill>
              <a:latin typeface="Avenir Book"/>
              <a:cs typeface="Avenir Book"/>
            </a:endParaRPr>
          </a:p>
        </p:txBody>
      </p:sp>
      <p:pic>
        <p:nvPicPr>
          <p:cNvPr id="7" name="Picture 6" descr="KGronostajski_CommunityNight_Nano-40.jpg"/>
          <p:cNvPicPr>
            <a:picLocks noChangeAspect="1"/>
          </p:cNvPicPr>
          <p:nvPr/>
        </p:nvPicPr>
        <p:blipFill rotWithShape="1">
          <a:blip r:embed="rId3" cstate="print">
            <a:extLst>
              <a:ext uri="{28A0092B-C50C-407E-A947-70E740481C1C}">
                <a14:useLocalDpi xmlns:a14="http://schemas.microsoft.com/office/drawing/2010/main"/>
              </a:ext>
            </a:extLst>
          </a:blip>
          <a:srcRect l="29381" b="-189"/>
          <a:stretch/>
        </p:blipFill>
        <p:spPr>
          <a:xfrm flipH="1">
            <a:off x="0" y="1157267"/>
            <a:ext cx="2711096" cy="5715000"/>
          </a:xfrm>
          <a:prstGeom prst="rect">
            <a:avLst/>
          </a:prstGeom>
        </p:spPr>
      </p:pic>
    </p:spTree>
    <p:extLst>
      <p:ext uri="{BB962C8B-B14F-4D97-AF65-F5344CB8AC3E}">
        <p14:creationId xmlns:p14="http://schemas.microsoft.com/office/powerpoint/2010/main" val="8035415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227251"/>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itle 1"/>
          <p:cNvSpPr txBox="1">
            <a:spLocks/>
          </p:cNvSpPr>
          <p:nvPr/>
        </p:nvSpPr>
        <p:spPr>
          <a:xfrm>
            <a:off x="483850" y="84251"/>
            <a:ext cx="86601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b="1" dirty="0" smtClean="0">
                <a:solidFill>
                  <a:prstClr val="white"/>
                </a:solidFill>
                <a:latin typeface="Trebuchet MS"/>
                <a:cs typeface="Trebuchet MS"/>
              </a:rPr>
              <a:t>Thank you NSF and partners!</a:t>
            </a:r>
            <a:endParaRPr lang="en-US" b="1" dirty="0">
              <a:solidFill>
                <a:prstClr val="white"/>
              </a:solidFill>
              <a:latin typeface="Trebuchet MS"/>
              <a:cs typeface="Trebuchet MS"/>
            </a:endParaRPr>
          </a:p>
        </p:txBody>
      </p:sp>
      <p:pic>
        <p:nvPicPr>
          <p:cNvPr id="10" name="Picture 8" descr="NISE_tag_whit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712" y="5980112"/>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1565098" y="5691127"/>
            <a:ext cx="5118906"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solidFill>
                  <a:srgbClr val="000000"/>
                </a:solidFill>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11"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860" y="5665727"/>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Nanotubes parade.jpg"/>
          <p:cNvPicPr>
            <a:picLocks noChangeAspect="1"/>
          </p:cNvPicPr>
          <p:nvPr/>
        </p:nvPicPr>
        <p:blipFill rotWithShape="1">
          <a:blip r:embed="rId5" cstate="print">
            <a:extLst>
              <a:ext uri="{28A0092B-C50C-407E-A947-70E740481C1C}">
                <a14:useLocalDpi xmlns:a14="http://schemas.microsoft.com/office/drawing/2010/main"/>
              </a:ext>
            </a:extLst>
          </a:blip>
          <a:srcRect r="-10130"/>
          <a:stretch/>
        </p:blipFill>
        <p:spPr bwMode="auto">
          <a:xfrm>
            <a:off x="-2" y="1211297"/>
            <a:ext cx="10133469" cy="43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ISE_Network_national_logo_V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7383" y="5786376"/>
            <a:ext cx="1154999" cy="877888"/>
          </a:xfrm>
          <a:prstGeom prst="rect">
            <a:avLst/>
          </a:prstGeom>
        </p:spPr>
      </p:pic>
    </p:spTree>
    <p:extLst>
      <p:ext uri="{BB962C8B-B14F-4D97-AF65-F5344CB8AC3E}">
        <p14:creationId xmlns:p14="http://schemas.microsoft.com/office/powerpoint/2010/main" val="40561464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82271"/>
            <a:ext cx="9143999" cy="1301779"/>
          </a:xfrm>
        </p:spPr>
        <p:txBody>
          <a:bodyPr>
            <a:normAutofit fontScale="90000"/>
          </a:bodyPr>
          <a:lstStyle/>
          <a:p>
            <a:pPr algn="ctr"/>
            <a:r>
              <a:rPr lang="en-US" sz="7000" dirty="0" smtClean="0">
                <a:solidFill>
                  <a:srgbClr val="FFFFFF"/>
                </a:solidFill>
                <a:latin typeface="Century Gothic"/>
                <a:cs typeface="Century Gothic"/>
              </a:rPr>
              <a:t>PARTNERSHIP</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PROGRAMS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1045839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
            </a:r>
            <a:br>
              <a:rPr lang="en-US" dirty="0" smtClean="0"/>
            </a:br>
            <a:r>
              <a:rPr lang="en-US" dirty="0" smtClean="0"/>
              <a:t>CHILDREN’S MUSEUM OF HOUSTON</a:t>
            </a:r>
            <a:r>
              <a:rPr lang="en-US" dirty="0"/>
              <a:t/>
            </a:r>
            <a:br>
              <a:rPr lang="en-US" dirty="0"/>
            </a:br>
            <a:r>
              <a:rPr lang="en-US" dirty="0" smtClean="0"/>
              <a:t>A’STEAM Program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17795793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A’STEAM Program Began in 2012 with 30 Schools </a:t>
            </a:r>
            <a:endParaRPr lang="en-US" dirty="0"/>
          </a:p>
        </p:txBody>
      </p:sp>
      <p:sp>
        <p:nvSpPr>
          <p:cNvPr id="3" name="Content Placeholder 2"/>
          <p:cNvSpPr>
            <a:spLocks noGrp="1"/>
          </p:cNvSpPr>
          <p:nvPr>
            <p:ph idx="1"/>
          </p:nvPr>
        </p:nvSpPr>
        <p:spPr>
          <a:xfrm>
            <a:off x="772717" y="2142067"/>
            <a:ext cx="7598569" cy="4456160"/>
          </a:xfrm>
        </p:spPr>
        <p:txBody>
          <a:bodyPr anchor="t">
            <a:normAutofit fontScale="92500" lnSpcReduction="10000"/>
          </a:bodyPr>
          <a:lstStyle/>
          <a:p>
            <a:pPr>
              <a:spcAft>
                <a:spcPts val="500"/>
              </a:spcAft>
            </a:pPr>
            <a:r>
              <a:rPr lang="en-US" sz="3200" dirty="0" smtClean="0"/>
              <a:t>Partnership with YMCA of Greater Houston</a:t>
            </a:r>
          </a:p>
          <a:p>
            <a:pPr>
              <a:spcAft>
                <a:spcPts val="500"/>
              </a:spcAft>
            </a:pPr>
            <a:r>
              <a:rPr lang="en-US" sz="3200" dirty="0" smtClean="0"/>
              <a:t>8 month program</a:t>
            </a:r>
          </a:p>
          <a:p>
            <a:pPr>
              <a:spcAft>
                <a:spcPts val="500"/>
              </a:spcAft>
            </a:pPr>
            <a:r>
              <a:rPr lang="en-US" sz="3200" dirty="0" smtClean="0"/>
              <a:t>7 units of science </a:t>
            </a:r>
          </a:p>
          <a:p>
            <a:pPr>
              <a:spcAft>
                <a:spcPts val="500"/>
              </a:spcAft>
            </a:pPr>
            <a:r>
              <a:rPr lang="en-US" sz="3200" dirty="0" smtClean="0"/>
              <a:t>4 activities per unit</a:t>
            </a:r>
          </a:p>
          <a:p>
            <a:pPr>
              <a:spcAft>
                <a:spcPts val="500"/>
              </a:spcAft>
            </a:pPr>
            <a:r>
              <a:rPr lang="en-US" sz="3200" dirty="0" smtClean="0"/>
              <a:t>CMH staff conduct monthly trainings with YMCA counselors </a:t>
            </a:r>
          </a:p>
          <a:p>
            <a:pPr>
              <a:spcAft>
                <a:spcPts val="500"/>
              </a:spcAft>
            </a:pPr>
            <a:r>
              <a:rPr lang="en-US" sz="3200" dirty="0" smtClean="0"/>
              <a:t>YMCA counselors deliver weekly programming </a:t>
            </a:r>
          </a:p>
          <a:p>
            <a:pPr>
              <a:spcAft>
                <a:spcPts val="500"/>
              </a:spcAft>
            </a:pPr>
            <a:r>
              <a:rPr lang="en-US" sz="3200" dirty="0" smtClean="0"/>
              <a:t>CMH staff do daily site checks</a:t>
            </a:r>
          </a:p>
          <a:p>
            <a:pPr>
              <a:spcAft>
                <a:spcPts val="500"/>
              </a:spcAft>
            </a:pPr>
            <a:r>
              <a:rPr lang="en-US" sz="3200" dirty="0" smtClean="0"/>
              <a:t>5 Year rotating program</a:t>
            </a:r>
          </a:p>
          <a:p>
            <a:pPr>
              <a:spcAft>
                <a:spcPts val="500"/>
              </a:spcAft>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159464673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200887"/>
            <a:ext cx="7598569" cy="1456267"/>
          </a:xfrm>
        </p:spPr>
        <p:txBody>
          <a:bodyPr/>
          <a:lstStyle/>
          <a:p>
            <a:pPr algn="ctr"/>
            <a:r>
              <a:rPr lang="en-US" dirty="0" smtClean="0"/>
              <a:t>Evaluation </a:t>
            </a:r>
            <a:endParaRPr lang="en-US" dirty="0"/>
          </a:p>
        </p:txBody>
      </p:sp>
      <p:sp>
        <p:nvSpPr>
          <p:cNvPr id="3" name="Content Placeholder 2"/>
          <p:cNvSpPr>
            <a:spLocks noGrp="1"/>
          </p:cNvSpPr>
          <p:nvPr>
            <p:ph idx="1"/>
          </p:nvPr>
        </p:nvSpPr>
        <p:spPr>
          <a:xfrm>
            <a:off x="514352" y="955971"/>
            <a:ext cx="7598569" cy="4107873"/>
          </a:xfrm>
        </p:spPr>
        <p:txBody>
          <a:bodyPr anchor="t">
            <a:normAutofit fontScale="85000" lnSpcReduction="10000"/>
          </a:bodyPr>
          <a:lstStyle/>
          <a:p>
            <a:pPr algn="just"/>
            <a:r>
              <a:rPr lang="en-US" sz="3200" dirty="0"/>
              <a:t>P</a:t>
            </a:r>
            <a:r>
              <a:rPr lang="en-US" sz="3200" dirty="0" smtClean="0"/>
              <a:t>re-assessment is given at the beginning of the year before the first unit</a:t>
            </a:r>
          </a:p>
          <a:p>
            <a:pPr algn="just"/>
            <a:r>
              <a:rPr lang="en-US" sz="3200" dirty="0" smtClean="0"/>
              <a:t>Post-assessment is given before the start of the final unit </a:t>
            </a:r>
          </a:p>
          <a:p>
            <a:pPr algn="just"/>
            <a:r>
              <a:rPr lang="en-US" sz="3200" dirty="0" smtClean="0"/>
              <a:t>Assessments are administered to experimental and control groups </a:t>
            </a:r>
          </a:p>
          <a:p>
            <a:pPr algn="just"/>
            <a:r>
              <a:rPr lang="en-US" sz="3200" dirty="0" smtClean="0"/>
              <a:t>During the final month of A’STEAM, A’STEAM staff conduct focus groups throughout various sites to gather anecdotal information and student satisfaction assessments</a:t>
            </a:r>
          </a:p>
          <a:p>
            <a:pPr algn="just"/>
            <a:r>
              <a:rPr lang="en-US" sz="3200" dirty="0" smtClean="0"/>
              <a:t>Parents and YMCA staff are interviewed or given online surveys to further understand successes and challenges of A’STEAM program</a:t>
            </a:r>
          </a:p>
          <a:p>
            <a:endParaRPr lang="en-US" dirty="0" smtClean="0"/>
          </a:p>
          <a:p>
            <a:endParaRPr lang="en-US" dirty="0" smtClean="0"/>
          </a:p>
          <a:p>
            <a:endParaRPr lang="en-US" dirty="0"/>
          </a:p>
        </p:txBody>
      </p:sp>
    </p:spTree>
    <p:extLst>
      <p:ext uri="{BB962C8B-B14F-4D97-AF65-F5344CB8AC3E}">
        <p14:creationId xmlns:p14="http://schemas.microsoft.com/office/powerpoint/2010/main" val="13430425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55421"/>
            <a:ext cx="7598569" cy="1456267"/>
          </a:xfrm>
        </p:spPr>
        <p:txBody>
          <a:bodyPr/>
          <a:lstStyle/>
          <a:p>
            <a:pPr algn="ctr"/>
            <a:r>
              <a:rPr lang="en-US" dirty="0" smtClean="0"/>
              <a:t>Curriculum  </a:t>
            </a:r>
            <a:endParaRPr lang="en-US" dirty="0"/>
          </a:p>
        </p:txBody>
      </p:sp>
      <p:sp>
        <p:nvSpPr>
          <p:cNvPr id="3" name="Content Placeholder 2"/>
          <p:cNvSpPr>
            <a:spLocks noGrp="1"/>
          </p:cNvSpPr>
          <p:nvPr>
            <p:ph idx="1"/>
          </p:nvPr>
        </p:nvSpPr>
        <p:spPr>
          <a:xfrm>
            <a:off x="514352" y="1101437"/>
            <a:ext cx="7598569" cy="4107873"/>
          </a:xfrm>
        </p:spPr>
        <p:txBody>
          <a:bodyPr anchor="t">
            <a:normAutofit fontScale="85000" lnSpcReduction="20000"/>
          </a:bodyPr>
          <a:lstStyle/>
          <a:p>
            <a:pPr algn="just"/>
            <a:r>
              <a:rPr lang="en-US" sz="3200" dirty="0" smtClean="0"/>
              <a:t>Seven units of curriculum are written at the beginning of the year</a:t>
            </a:r>
          </a:p>
          <a:p>
            <a:pPr algn="just"/>
            <a:r>
              <a:rPr lang="en-US" sz="3200" dirty="0" smtClean="0"/>
              <a:t>The first and last units are delivered to all of the sites at the same time</a:t>
            </a:r>
          </a:p>
          <a:p>
            <a:pPr algn="just"/>
            <a:r>
              <a:rPr lang="en-US" sz="3200" dirty="0" smtClean="0"/>
              <a:t>Between the first and last units a rotating five unit curriculum is administered </a:t>
            </a:r>
          </a:p>
          <a:p>
            <a:pPr algn="just"/>
            <a:r>
              <a:rPr lang="en-US" sz="3200" dirty="0" smtClean="0"/>
              <a:t>Curriculum topics have included astronomy, adaptation, geology, chemistry, archaeology, science of art, science of cooking, gross science, botany, physics and body systems</a:t>
            </a:r>
          </a:p>
          <a:p>
            <a:pPr algn="just"/>
            <a:r>
              <a:rPr lang="en-US" sz="3200" dirty="0" smtClean="0"/>
              <a:t>CMH staff writes all curriculum, orders all supplies and builds all the kits needed to deliver the program</a:t>
            </a:r>
          </a:p>
          <a:p>
            <a:endParaRPr lang="en-US" sz="32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67504954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2" y="536451"/>
            <a:ext cx="7598569" cy="4107873"/>
          </a:xfrm>
        </p:spPr>
        <p:txBody>
          <a:bodyPr anchor="t">
            <a:normAutofit/>
          </a:bodyPr>
          <a:lstStyle/>
          <a:p>
            <a:pPr marL="0" indent="0" algn="ctr">
              <a:buNone/>
            </a:pPr>
            <a:r>
              <a:rPr lang="en-US" sz="4800" dirty="0" smtClean="0"/>
              <a:t>In 2016, the program completed its first five year cycle. For the year 2017-18, A’STEAM has expanded to 125 YMCA sites, 2 </a:t>
            </a:r>
            <a:r>
              <a:rPr lang="en-US" sz="4800" dirty="0" err="1" smtClean="0"/>
              <a:t>iServe</a:t>
            </a:r>
            <a:r>
              <a:rPr lang="en-US" sz="4800" dirty="0" smtClean="0"/>
              <a:t> sites and 1 contract site for a total of 128 sites.  </a:t>
            </a:r>
          </a:p>
          <a:p>
            <a:endParaRPr lang="en-US" dirty="0" smtClean="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98936694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Polymers – DIY </a:t>
            </a:r>
            <a:r>
              <a:rPr lang="en-US" dirty="0" err="1" smtClean="0"/>
              <a:t>Shrinky</a:t>
            </a:r>
            <a:r>
              <a:rPr lang="en-US" dirty="0" smtClean="0"/>
              <a:t> dinks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8803" y="2141538"/>
            <a:ext cx="3649662" cy="364966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4042575210"/>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Engineering – Balloon Cars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5534" y="2141538"/>
            <a:ext cx="2052935" cy="364966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14286260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noAutofit/>
          </a:bodyPr>
          <a:lstStyle/>
          <a:p>
            <a:pPr algn="ctr"/>
            <a:r>
              <a:rPr lang="en-US" sz="4800" dirty="0" smtClean="0"/>
              <a:t>Engineering – Balloon Racers</a:t>
            </a:r>
            <a:endParaRPr lang="en-US" sz="4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5534" y="2141538"/>
            <a:ext cx="2052935" cy="3649662"/>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3416315382"/>
      </p:ext>
    </p:extLst>
  </p:cSld>
  <p:clrMapOvr>
    <a:masterClrMapping/>
  </p:clrMapOvr>
  <mc:AlternateContent xmlns:mc="http://schemas.openxmlformats.org/markup-compatibility/2006" xmlns:p14="http://schemas.microsoft.com/office/powerpoint/2010/main">
    <mc:Choice Requires="p14">
      <p:transition spd="slow" p14:dur="3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 y="1736910"/>
            <a:ext cx="9143999" cy="3328150"/>
          </a:xfrm>
        </p:spPr>
        <p:txBody>
          <a:bodyPr>
            <a:normAutofit/>
          </a:bodyPr>
          <a:lstStyle/>
          <a:p>
            <a:pPr algn="ctr"/>
            <a:r>
              <a:rPr lang="en-US" sz="7000" dirty="0" smtClean="0">
                <a:solidFill>
                  <a:srgbClr val="FFFFFF"/>
                </a:solidFill>
                <a:latin typeface="Avenir Book"/>
                <a:cs typeface="Avenir Book"/>
              </a:rPr>
              <a:t>MUSEUM &amp; COMMUNITY PARTNERSHIPS</a:t>
            </a:r>
            <a:endParaRPr lang="en-US" sz="7000" dirty="0">
              <a:solidFill>
                <a:srgbClr val="FFFFFF"/>
              </a:solidFill>
              <a:latin typeface="Avenir Book"/>
              <a:cs typeface="Avenir Book"/>
            </a:endParaRPr>
          </a:p>
        </p:txBody>
      </p:sp>
    </p:spTree>
    <p:extLst>
      <p:ext uri="{BB962C8B-B14F-4D97-AF65-F5344CB8AC3E}">
        <p14:creationId xmlns:p14="http://schemas.microsoft.com/office/powerpoint/2010/main" val="40443040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Electricity – Door Alarms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7169" y="2141538"/>
            <a:ext cx="3649662" cy="36496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26756278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airplan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Chemistry – bath bombs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0039" y="1935162"/>
            <a:ext cx="2286000" cy="40640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465009542"/>
      </p:ext>
    </p:extLst>
  </p:cSld>
  <p:clrMapOvr>
    <a:masterClrMapping/>
  </p:clrMapOvr>
  <mc:AlternateContent xmlns:mc="http://schemas.openxmlformats.org/markup-compatibility/2006" xmlns:p14="http://schemas.microsoft.com/office/powerpoint/2010/main">
    <mc:Choice Requires="p14">
      <p:transition spd="slow" p14:dur="30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Botany – Herb garden journal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1761" y="1923127"/>
            <a:ext cx="3840481" cy="384048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387102375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lstStyle/>
          <a:p>
            <a:pPr algn="ctr"/>
            <a:r>
              <a:rPr lang="en-US" dirty="0" smtClean="0"/>
              <a:t>Botany – Sugar Cube Plant Cell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1845" y="1944109"/>
            <a:ext cx="2520314" cy="448056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17636960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72717" y="609603"/>
            <a:ext cx="7598569" cy="1456267"/>
          </a:xfrm>
        </p:spPr>
        <p:txBody>
          <a:bodyPr/>
          <a:lstStyle/>
          <a:p>
            <a:pPr algn="ctr"/>
            <a:r>
              <a:rPr lang="en-US" dirty="0" smtClean="0"/>
              <a:t>Astronomy – Galaxy in a Jar</a:t>
            </a:r>
            <a:br>
              <a:rPr lang="en-US" dirty="0" smtClean="0"/>
            </a:b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6127" y="2141538"/>
            <a:ext cx="2571749" cy="45720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29119752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normAutofit/>
          </a:bodyPr>
          <a:lstStyle/>
          <a:p>
            <a:pPr algn="ctr"/>
            <a:r>
              <a:rPr lang="en-US" sz="4800" dirty="0" smtClean="0"/>
              <a:t>natural gas – crayon rock cycle</a:t>
            </a:r>
            <a:endParaRPr lang="en-US"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2141538"/>
            <a:ext cx="4114800" cy="4114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4347617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normAutofit/>
          </a:bodyPr>
          <a:lstStyle/>
          <a:p>
            <a:pPr algn="ctr"/>
            <a:r>
              <a:rPr lang="en-US" sz="4800" dirty="0" smtClean="0"/>
              <a:t>adaptations – Owl Pellets</a:t>
            </a:r>
            <a:endParaRPr lang="en-US"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2141538"/>
            <a:ext cx="4114800" cy="4114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32810157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17" y="609603"/>
            <a:ext cx="7598569" cy="1456267"/>
          </a:xfrm>
        </p:spPr>
        <p:txBody>
          <a:bodyPr>
            <a:normAutofit/>
          </a:bodyPr>
          <a:lstStyle/>
          <a:p>
            <a:pPr algn="ctr"/>
            <a:r>
              <a:rPr lang="en-US" sz="4800" dirty="0" smtClean="0"/>
              <a:t>habitats – Roaches</a:t>
            </a:r>
            <a:endParaRPr lang="en-US" sz="4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975282"/>
            <a:ext cx="4114800" cy="41148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5" y="5135187"/>
            <a:ext cx="1816688" cy="1463040"/>
          </a:xfrm>
          <a:prstGeom prst="rect">
            <a:avLst/>
          </a:prstGeom>
        </p:spPr>
      </p:pic>
    </p:spTree>
    <p:extLst>
      <p:ext uri="{BB962C8B-B14F-4D97-AF65-F5344CB8AC3E}">
        <p14:creationId xmlns:p14="http://schemas.microsoft.com/office/powerpoint/2010/main" val="6763847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3867" y="2819400"/>
            <a:ext cx="9144000" cy="1714500"/>
          </a:xfrm>
        </p:spPr>
        <p:txBody>
          <a:bodyPr>
            <a:normAutofit fontScale="90000"/>
          </a:bodyPr>
          <a:lstStyle/>
          <a:p>
            <a:r>
              <a:rPr lang="en-US" sz="6000" b="1" dirty="0" smtClean="0">
                <a:latin typeface="Calibri"/>
                <a:cs typeface="Calibri"/>
              </a:rPr>
              <a:t>Explore Science—Zoom into Nano</a:t>
            </a:r>
            <a:endParaRPr lang="en-US" sz="6000" b="1" dirty="0">
              <a:latin typeface="Calibri"/>
              <a:cs typeface="Calibri"/>
            </a:endParaRPr>
          </a:p>
        </p:txBody>
      </p:sp>
    </p:spTree>
    <p:extLst>
      <p:ext uri="{BB962C8B-B14F-4D97-AF65-F5344CB8AC3E}">
        <p14:creationId xmlns:p14="http://schemas.microsoft.com/office/powerpoint/2010/main" val="71701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Explore Science kits</a:t>
            </a:r>
            <a:endParaRPr lang="en-US" dirty="0">
              <a:latin typeface="Calibri"/>
              <a:cs typeface="Calibri"/>
            </a:endParaRPr>
          </a:p>
        </p:txBody>
      </p:sp>
      <p:sp>
        <p:nvSpPr>
          <p:cNvPr id="5" name="Rectangle 3"/>
          <p:cNvSpPr txBox="1">
            <a:spLocks noChangeArrowheads="1"/>
          </p:cNvSpPr>
          <p:nvPr/>
        </p:nvSpPr>
        <p:spPr>
          <a:xfrm>
            <a:off x="685800" y="1524000"/>
            <a:ext cx="8445500" cy="369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4863" indent="-347663">
              <a:buSzPct val="100000"/>
            </a:pPr>
            <a:r>
              <a:rPr lang="en-US" sz="3000" dirty="0" smtClean="0">
                <a:solidFill>
                  <a:prstClr val="black"/>
                </a:solidFill>
                <a:latin typeface="Calibri"/>
                <a:cs typeface="Calibri"/>
              </a:rPr>
              <a:t>Designed for hands-on learning</a:t>
            </a:r>
          </a:p>
          <a:p>
            <a:pPr marL="804863" indent="-347663">
              <a:buSzPct val="100000"/>
            </a:pPr>
            <a:r>
              <a:rPr lang="en-US" sz="3000" dirty="0" smtClean="0">
                <a:solidFill>
                  <a:prstClr val="black"/>
                </a:solidFill>
                <a:latin typeface="Calibri"/>
                <a:cs typeface="Calibri"/>
              </a:rPr>
              <a:t>Adaptable to different settings and learners</a:t>
            </a:r>
          </a:p>
          <a:p>
            <a:pPr marL="804863" indent="-347663">
              <a:buSzPct val="100000"/>
            </a:pPr>
            <a:r>
              <a:rPr lang="en-US" sz="3000" dirty="0">
                <a:solidFill>
                  <a:prstClr val="black"/>
                </a:solidFill>
                <a:latin typeface="Calibri"/>
                <a:cs typeface="Calibri"/>
              </a:rPr>
              <a:t>Five </a:t>
            </a:r>
            <a:r>
              <a:rPr lang="en-US" sz="3000" dirty="0" smtClean="0">
                <a:solidFill>
                  <a:prstClr val="black"/>
                </a:solidFill>
                <a:latin typeface="Calibri"/>
                <a:cs typeface="Calibri"/>
              </a:rPr>
              <a:t>units, each with </a:t>
            </a:r>
            <a:r>
              <a:rPr lang="en-US" sz="3000" dirty="0">
                <a:solidFill>
                  <a:prstClr val="black"/>
                </a:solidFill>
                <a:latin typeface="Calibri"/>
                <a:cs typeface="Calibri"/>
              </a:rPr>
              <a:t>several </a:t>
            </a:r>
            <a:r>
              <a:rPr lang="en-US" sz="3000" dirty="0" smtClean="0">
                <a:solidFill>
                  <a:prstClr val="black"/>
                </a:solidFill>
                <a:latin typeface="Calibri"/>
                <a:cs typeface="Calibri"/>
              </a:rPr>
              <a:t>activities</a:t>
            </a:r>
          </a:p>
          <a:p>
            <a:pPr marL="804863" indent="-347663">
              <a:buSzPct val="100000"/>
            </a:pPr>
            <a:r>
              <a:rPr lang="en-US" sz="3000" dirty="0" smtClean="0">
                <a:solidFill>
                  <a:prstClr val="black"/>
                </a:solidFill>
                <a:latin typeface="Calibri"/>
                <a:cs typeface="Calibri"/>
              </a:rPr>
              <a:t>Everything you need is in the kit!</a:t>
            </a:r>
          </a:p>
          <a:p>
            <a:pPr marL="868363">
              <a:buSzPct val="100000"/>
            </a:pPr>
            <a:endParaRPr lang="en-US" sz="2700" dirty="0">
              <a:solidFill>
                <a:prstClr val="black"/>
              </a:solidFill>
              <a:latin typeface="Calibri"/>
              <a:cs typeface="Calibri"/>
            </a:endParaRPr>
          </a:p>
        </p:txBody>
      </p:sp>
    </p:spTree>
    <p:extLst>
      <p:ext uri="{BB962C8B-B14F-4D97-AF65-F5344CB8AC3E}">
        <p14:creationId xmlns:p14="http://schemas.microsoft.com/office/powerpoint/2010/main" val="201612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47-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117" y="1996148"/>
            <a:ext cx="8686800" cy="4607867"/>
          </a:xfrm>
          <a:prstGeom prst="rect">
            <a:avLst/>
          </a:prstGeom>
        </p:spPr>
      </p:pic>
      <p:pic>
        <p:nvPicPr>
          <p:cNvPr id="4" name="Picture 3" descr="New_NISENET_logo_V.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40263"/>
            <a:ext cx="2290295" cy="1828800"/>
          </a:xfrm>
          <a:prstGeom prst="rect">
            <a:avLst/>
          </a:prstGeom>
        </p:spPr>
      </p:pic>
      <p:sp>
        <p:nvSpPr>
          <p:cNvPr id="5" name="Rectangle 4"/>
          <p:cNvSpPr/>
          <p:nvPr/>
        </p:nvSpPr>
        <p:spPr>
          <a:xfrm>
            <a:off x="2290296" y="178459"/>
            <a:ext cx="6853704" cy="1569660"/>
          </a:xfrm>
          <a:prstGeom prst="rect">
            <a:avLst/>
          </a:prstGeom>
        </p:spPr>
        <p:txBody>
          <a:bodyPr wrap="square">
            <a:spAutoFit/>
          </a:bodyPr>
          <a:lstStyle/>
          <a:p>
            <a:r>
              <a:rPr lang="en-US" sz="3200" dirty="0" smtClean="0">
                <a:latin typeface="Avenir Book"/>
                <a:cs typeface="Avenir Book"/>
              </a:rPr>
              <a:t>NISE Net supports </a:t>
            </a:r>
            <a:r>
              <a:rPr lang="en-US" sz="3200" dirty="0" smtClean="0">
                <a:solidFill>
                  <a:srgbClr val="00858B"/>
                </a:solidFill>
                <a:latin typeface="Avenir Book"/>
                <a:cs typeface="Avenir Book"/>
              </a:rPr>
              <a:t>informal learning about STEM </a:t>
            </a:r>
            <a:r>
              <a:rPr lang="en-US" sz="3200" dirty="0" smtClean="0">
                <a:latin typeface="Avenir Book"/>
                <a:cs typeface="Avenir Book"/>
              </a:rPr>
              <a:t>in communities across the United States.</a:t>
            </a:r>
            <a:endParaRPr lang="en-US" sz="3200" dirty="0">
              <a:latin typeface="Avenir Book"/>
              <a:cs typeface="Avenir Book"/>
            </a:endParaRPr>
          </a:p>
        </p:txBody>
      </p:sp>
    </p:spTree>
    <p:extLst>
      <p:ext uri="{BB962C8B-B14F-4D97-AF65-F5344CB8AC3E}">
        <p14:creationId xmlns:p14="http://schemas.microsoft.com/office/powerpoint/2010/main" val="1391597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Activity materials</a:t>
            </a:r>
            <a:endParaRPr lang="en-US" dirty="0">
              <a:latin typeface="Calibri"/>
              <a:cs typeface="Calibri"/>
            </a:endParaRPr>
          </a:p>
        </p:txBody>
      </p:sp>
      <p:pic>
        <p:nvPicPr>
          <p:cNvPr id="3" name="Picture 2" descr="draw_circuit_materials_above.jpg"/>
          <p:cNvPicPr>
            <a:picLocks noChangeAspect="1"/>
          </p:cNvPicPr>
          <p:nvPr/>
        </p:nvPicPr>
        <p:blipFill rotWithShape="1">
          <a:blip r:embed="rId4">
            <a:extLst>
              <a:ext uri="{28A0092B-C50C-407E-A947-70E740481C1C}">
                <a14:useLocalDpi xmlns:a14="http://schemas.microsoft.com/office/drawing/2010/main" val="0"/>
              </a:ext>
            </a:extLst>
          </a:blip>
          <a:srcRect l="6416" t="13587" r="4930" b="16688"/>
          <a:stretch/>
        </p:blipFill>
        <p:spPr>
          <a:xfrm>
            <a:off x="1066800" y="2133600"/>
            <a:ext cx="6987866" cy="3657600"/>
          </a:xfrm>
          <a:prstGeom prst="rect">
            <a:avLst/>
          </a:prstGeom>
        </p:spPr>
      </p:pic>
    </p:spTree>
    <p:extLst>
      <p:ext uri="{BB962C8B-B14F-4D97-AF65-F5344CB8AC3E}">
        <p14:creationId xmlns:p14="http://schemas.microsoft.com/office/powerpoint/2010/main" val="31173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Planning materials</a:t>
            </a:r>
            <a:endParaRPr lang="en-US" dirty="0">
              <a:latin typeface="Calibri"/>
              <a:cs typeface="Calibri"/>
            </a:endParaRPr>
          </a:p>
        </p:txBody>
      </p:sp>
      <p:pic>
        <p:nvPicPr>
          <p:cNvPr id="4" name="Picture 3" descr="a ExSci_covers_selection_11_05.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1490" y="1600200"/>
            <a:ext cx="3532910" cy="4572000"/>
          </a:xfrm>
          <a:prstGeom prst="rect">
            <a:avLst/>
          </a:prstGeom>
          <a:ln>
            <a:solidFill>
              <a:srgbClr val="BFBFBF"/>
            </a:solidFill>
          </a:ln>
        </p:spPr>
      </p:pic>
      <p:pic>
        <p:nvPicPr>
          <p:cNvPr id="5" name="Picture 4" descr="a ExSci_covers_selection_11_05.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200" y="1600200"/>
            <a:ext cx="3532910" cy="4572000"/>
          </a:xfrm>
          <a:prstGeom prst="rect">
            <a:avLst/>
          </a:prstGeom>
          <a:ln>
            <a:solidFill>
              <a:srgbClr val="BFBFBF"/>
            </a:solidFill>
          </a:ln>
        </p:spPr>
      </p:pic>
    </p:spTree>
    <p:extLst>
      <p:ext uri="{BB962C8B-B14F-4D97-AF65-F5344CB8AC3E}">
        <p14:creationId xmlns:p14="http://schemas.microsoft.com/office/powerpoint/2010/main" val="146522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3867" y="0"/>
            <a:ext cx="9144000" cy="1714500"/>
          </a:xfrm>
        </p:spPr>
        <p:txBody>
          <a:bodyPr>
            <a:normAutofit/>
          </a:bodyPr>
          <a:lstStyle/>
          <a:p>
            <a:r>
              <a:rPr lang="en-US" sz="6000" b="1" dirty="0" smtClean="0">
                <a:latin typeface="Calibri"/>
                <a:cs typeface="Calibri"/>
              </a:rPr>
              <a:t>Partner Collaborations</a:t>
            </a:r>
            <a:endParaRPr lang="en-US" sz="6000" b="1" dirty="0">
              <a:latin typeface="Calibri"/>
              <a:cs typeface="Calibri"/>
            </a:endParaRPr>
          </a:p>
        </p:txBody>
      </p:sp>
      <p:pic>
        <p:nvPicPr>
          <p:cNvPr id="5" name="Picture 4" descr="_MG_6187-X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4948" y="1376431"/>
            <a:ext cx="7056463" cy="4396572"/>
          </a:xfrm>
          <a:prstGeom prst="rect">
            <a:avLst/>
          </a:prstGeom>
        </p:spPr>
      </p:pic>
      <p:sp>
        <p:nvSpPr>
          <p:cNvPr id="6" name="Rectangle 5"/>
          <p:cNvSpPr/>
          <p:nvPr/>
        </p:nvSpPr>
        <p:spPr>
          <a:xfrm>
            <a:off x="4204476" y="6008806"/>
            <a:ext cx="4939524" cy="830997"/>
          </a:xfrm>
          <a:prstGeom prst="rect">
            <a:avLst/>
          </a:prstGeom>
        </p:spPr>
        <p:txBody>
          <a:bodyPr wrap="square">
            <a:spAutoFit/>
          </a:bodyPr>
          <a:lstStyle/>
          <a:p>
            <a:pPr hangingPunct="0"/>
            <a:r>
              <a:rPr lang="en-US" sz="2400" dirty="0" smtClean="0">
                <a:solidFill>
                  <a:prstClr val="black"/>
                </a:solidFill>
                <a:latin typeface="Gill Sans" charset="0"/>
                <a:ea typeface="ＭＳ Ｐゴシック" charset="-128"/>
                <a:cs typeface="ＭＳ Ｐゴシック" charset="-128"/>
              </a:rPr>
              <a:t>Ali Jackson, </a:t>
            </a:r>
            <a:r>
              <a:rPr lang="en-US" sz="2400" dirty="0" err="1" smtClean="0">
                <a:solidFill>
                  <a:prstClr val="black"/>
                </a:solidFill>
                <a:latin typeface="Gill Sans" charset="0"/>
                <a:ea typeface="ＭＳ Ｐゴシック" charset="-128"/>
                <a:cs typeface="ＭＳ Ｐゴシック" charset="-128"/>
              </a:rPr>
              <a:t>ajackson@sciencenter.org</a:t>
            </a:r>
            <a:endParaRPr lang="en-US" sz="2400" dirty="0" smtClean="0">
              <a:solidFill>
                <a:prstClr val="black"/>
              </a:solidFill>
              <a:latin typeface="Gill Sans" charset="0"/>
              <a:ea typeface="ＭＳ Ｐゴシック" charset="-128"/>
              <a:cs typeface="ＭＳ Ｐゴシック" charset="-128"/>
            </a:endParaRPr>
          </a:p>
          <a:p>
            <a:pPr hangingPunct="0"/>
            <a:r>
              <a:rPr lang="en-US" sz="2400" dirty="0" smtClean="0">
                <a:solidFill>
                  <a:prstClr val="black"/>
                </a:solidFill>
                <a:latin typeface="Gill Sans" charset="0"/>
                <a:ea typeface="ＭＳ Ｐゴシック" charset="-128"/>
                <a:cs typeface="ＭＳ Ｐゴシック" charset="-128"/>
              </a:rPr>
              <a:t>2017 ASTC</a:t>
            </a:r>
            <a:endParaRPr lang="en-US" sz="2400" dirty="0">
              <a:solidFill>
                <a:prstClr val="black"/>
              </a:solidFill>
              <a:latin typeface="Gill Sans" charset="0"/>
              <a:ea typeface="ＭＳ Ｐゴシック" charset="-128"/>
              <a:cs typeface="ＭＳ Ｐゴシック" charset="-128"/>
            </a:endParaRPr>
          </a:p>
        </p:txBody>
      </p:sp>
    </p:spTree>
    <p:extLst>
      <p:ext uri="{BB962C8B-B14F-4D97-AF65-F5344CB8AC3E}">
        <p14:creationId xmlns:p14="http://schemas.microsoft.com/office/powerpoint/2010/main" val="120405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20527"/>
          </a:xfrm>
        </p:spPr>
        <p:txBody>
          <a:bodyPr>
            <a:normAutofit fontScale="90000"/>
          </a:bodyPr>
          <a:lstStyle/>
          <a:p>
            <a:pPr eaLnBrk="1" hangingPunct="1"/>
            <a:r>
              <a:rPr lang="en-US" dirty="0" smtClean="0">
                <a:latin typeface="Calibri"/>
                <a:cs typeface="Calibri"/>
              </a:rPr>
              <a:t>Arkansas Discovery Network &amp; </a:t>
            </a:r>
            <a:r>
              <a:rPr lang="en-US" dirty="0" smtClean="0">
                <a:latin typeface="Calibri"/>
                <a:cs typeface="Calibri"/>
              </a:rPr>
              <a:t>Berryville </a:t>
            </a:r>
            <a:r>
              <a:rPr lang="en-US" dirty="0" smtClean="0">
                <a:latin typeface="Calibri"/>
                <a:cs typeface="Calibri"/>
              </a:rPr>
              <a:t>Public Library </a:t>
            </a:r>
            <a:endParaRPr lang="en-US" dirty="0">
              <a:latin typeface="Calibri"/>
              <a:cs typeface="Calibri"/>
            </a:endParaRPr>
          </a:p>
        </p:txBody>
      </p:sp>
      <p:sp>
        <p:nvSpPr>
          <p:cNvPr id="5" name="Rectangle 3"/>
          <p:cNvSpPr txBox="1">
            <a:spLocks noChangeArrowheads="1"/>
          </p:cNvSpPr>
          <p:nvPr/>
        </p:nvSpPr>
        <p:spPr>
          <a:xfrm>
            <a:off x="1228756" y="1619895"/>
            <a:ext cx="7562421" cy="32715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Font typeface="Arial"/>
              <a:buNone/>
            </a:pPr>
            <a:endParaRPr lang="en-US" dirty="0" smtClean="0">
              <a:solidFill>
                <a:prstClr val="black"/>
              </a:solidFill>
              <a:latin typeface="Calibri"/>
              <a:cs typeface="Calibri"/>
            </a:endParaRPr>
          </a:p>
          <a:p>
            <a:pPr marL="868363">
              <a:buSzPct val="100000"/>
            </a:pPr>
            <a:r>
              <a:rPr lang="en-US" dirty="0" smtClean="0">
                <a:solidFill>
                  <a:prstClr val="black"/>
                </a:solidFill>
                <a:latin typeface="Calibri"/>
                <a:cs typeface="Calibri"/>
              </a:rPr>
              <a:t>Museum - Library model</a:t>
            </a:r>
          </a:p>
          <a:p>
            <a:pPr marL="868363">
              <a:buSzPct val="100000"/>
            </a:pPr>
            <a:r>
              <a:rPr lang="en-US" dirty="0" smtClean="0">
                <a:solidFill>
                  <a:prstClr val="black"/>
                </a:solidFill>
                <a:latin typeface="Calibri"/>
                <a:cs typeface="Calibri"/>
              </a:rPr>
              <a:t>Rural communities</a:t>
            </a:r>
          </a:p>
          <a:p>
            <a:pPr marL="868363">
              <a:buSzPct val="100000"/>
            </a:pPr>
            <a:r>
              <a:rPr lang="en-US" dirty="0" smtClean="0">
                <a:solidFill>
                  <a:prstClr val="black"/>
                </a:solidFill>
                <a:latin typeface="Calibri"/>
                <a:cs typeface="Calibri"/>
              </a:rPr>
              <a:t>Co-training model</a:t>
            </a:r>
          </a:p>
          <a:p>
            <a:pPr marL="868363">
              <a:buSzPct val="100000"/>
            </a:pPr>
            <a:r>
              <a:rPr lang="en-US" dirty="0" smtClean="0">
                <a:solidFill>
                  <a:prstClr val="black"/>
                </a:solidFill>
                <a:latin typeface="Calibri"/>
                <a:cs typeface="Calibri"/>
              </a:rPr>
              <a:t>Resources remain at the library</a:t>
            </a:r>
          </a:p>
        </p:txBody>
      </p:sp>
      <p:sp>
        <p:nvSpPr>
          <p:cNvPr id="3" name="Rectangle 2"/>
          <p:cNvSpPr/>
          <p:nvPr/>
        </p:nvSpPr>
        <p:spPr>
          <a:xfrm>
            <a:off x="3151887" y="6027003"/>
            <a:ext cx="5992113" cy="830997"/>
          </a:xfrm>
          <a:prstGeom prst="rect">
            <a:avLst/>
          </a:prstGeom>
        </p:spPr>
        <p:txBody>
          <a:bodyPr wrap="square">
            <a:spAutoFit/>
          </a:bodyPr>
          <a:lstStyle/>
          <a:p>
            <a:pPr hangingPunct="0"/>
            <a:r>
              <a:rPr lang="en-US" sz="2400" dirty="0" smtClean="0">
                <a:solidFill>
                  <a:prstClr val="black"/>
                </a:solidFill>
                <a:latin typeface="Gill Sans" charset="0"/>
                <a:ea typeface="ＭＳ Ｐゴシック" charset="-128"/>
                <a:cs typeface="ＭＳ Ｐゴシック" charset="-128"/>
              </a:rPr>
              <a:t>For more information, contact </a:t>
            </a:r>
            <a:r>
              <a:rPr lang="en-US" sz="2400" dirty="0" err="1" smtClean="0">
                <a:solidFill>
                  <a:prstClr val="black"/>
                </a:solidFill>
                <a:latin typeface="Gill Sans" charset="0"/>
                <a:ea typeface="ＭＳ Ｐゴシック" charset="-128"/>
                <a:cs typeface="ＭＳ Ｐゴシック" charset="-128"/>
              </a:rPr>
              <a:t>Ginsie</a:t>
            </a:r>
            <a:r>
              <a:rPr lang="en-US" sz="2400" dirty="0" smtClean="0">
                <a:solidFill>
                  <a:prstClr val="black"/>
                </a:solidFill>
                <a:latin typeface="Gill Sans" charset="0"/>
                <a:ea typeface="ＭＳ Ｐゴシック" charset="-128"/>
                <a:cs typeface="ＭＳ Ｐゴシック" charset="-128"/>
              </a:rPr>
              <a:t> Simmons: </a:t>
            </a:r>
            <a:r>
              <a:rPr lang="en-US" sz="2400" dirty="0" err="1" smtClean="0">
                <a:solidFill>
                  <a:prstClr val="black"/>
                </a:solidFill>
                <a:latin typeface="Gill Sans" charset="0"/>
                <a:ea typeface="ＭＳ Ｐゴシック" charset="-128"/>
                <a:cs typeface="ＭＳ Ｐゴシック" charset="-128"/>
              </a:rPr>
              <a:t>gsimmons@museumofidscovery.org</a:t>
            </a:r>
            <a:endParaRPr lang="en-US" sz="2400" dirty="0">
              <a:solidFill>
                <a:prstClr val="black"/>
              </a:solidFill>
              <a:latin typeface="Gill Sans" charset="0"/>
              <a:ea typeface="ＭＳ Ｐゴシック" charset="-128"/>
              <a:cs typeface="ＭＳ Ｐゴシック" charset="-128"/>
            </a:endParaRPr>
          </a:p>
        </p:txBody>
      </p:sp>
    </p:spTree>
    <p:extLst>
      <p:ext uri="{BB962C8B-B14F-4D97-AF65-F5344CB8AC3E}">
        <p14:creationId xmlns:p14="http://schemas.microsoft.com/office/powerpoint/2010/main" val="3713614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27100"/>
            <a:ext cx="8686800" cy="1143000"/>
          </a:xfrm>
        </p:spPr>
        <p:txBody>
          <a:bodyPr>
            <a:noAutofit/>
          </a:bodyPr>
          <a:lstStyle/>
          <a:p>
            <a:r>
              <a:rPr lang="en-US" sz="2000" dirty="0" smtClean="0"/>
              <a:t>“The </a:t>
            </a:r>
            <a:r>
              <a:rPr lang="en-US" sz="2000" dirty="0"/>
              <a:t>kit really represents a bit of a paradigm shift in terms of library programming in our two counties. We know in theory that more and more it will be important for libraries to embrace the promotion of invention literacy/STEM topics along with more traditional forms of literacy. But </a:t>
            </a:r>
            <a:r>
              <a:rPr lang="en-US" sz="2000" b="1" dirty="0"/>
              <a:t>in small towns it is still easy to say that is for big city libraries with more funding, staff, space, etc. This allowed us to see what we really can do with relatively simple supplies even in the small spaces we have for such programming</a:t>
            </a:r>
            <a:r>
              <a:rPr lang="en-US" sz="2000" b="1" dirty="0" smtClean="0"/>
              <a:t>.</a:t>
            </a:r>
            <a:r>
              <a:rPr lang="en-US" sz="2000" dirty="0" smtClean="0"/>
              <a:t>” – Director, Berryville Public Library</a:t>
            </a:r>
            <a:r>
              <a:rPr lang="en-US" sz="2000" dirty="0"/>
              <a:t/>
            </a:r>
            <a:br>
              <a:rPr lang="en-US" sz="2000" dirty="0"/>
            </a:br>
            <a:endParaRPr lang="en-US" sz="2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548922" y="2684463"/>
            <a:ext cx="8046156" cy="3382963"/>
          </a:xfrm>
        </p:spPr>
      </p:pic>
      <p:pic>
        <p:nvPicPr>
          <p:cNvPr id="3" name="Picture 2" descr="DiscoveryNetworkLogoFin-300x12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700" y="6063234"/>
            <a:ext cx="1892300" cy="794766"/>
          </a:xfrm>
          <a:prstGeom prst="rect">
            <a:avLst/>
          </a:prstGeom>
        </p:spPr>
      </p:pic>
    </p:spTree>
    <p:extLst>
      <p:ext uri="{BB962C8B-B14F-4D97-AF65-F5344CB8AC3E}">
        <p14:creationId xmlns:p14="http://schemas.microsoft.com/office/powerpoint/2010/main" val="5193659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20527"/>
          </a:xfrm>
        </p:spPr>
        <p:txBody>
          <a:bodyPr>
            <a:normAutofit fontScale="90000"/>
          </a:bodyPr>
          <a:lstStyle/>
          <a:p>
            <a:pPr eaLnBrk="1" hangingPunct="1"/>
            <a:r>
              <a:rPr lang="en-US" dirty="0" smtClean="0">
                <a:latin typeface="Calibri"/>
                <a:cs typeface="Calibri"/>
              </a:rPr>
              <a:t>Acton Discovery Museums and Boys &amp; Girls Clubs</a:t>
            </a:r>
            <a:endParaRPr lang="en-US" dirty="0">
              <a:latin typeface="Calibri"/>
              <a:cs typeface="Calibri"/>
            </a:endParaRPr>
          </a:p>
        </p:txBody>
      </p:sp>
      <p:sp>
        <p:nvSpPr>
          <p:cNvPr id="5" name="Rectangle 3"/>
          <p:cNvSpPr txBox="1">
            <a:spLocks noChangeArrowheads="1"/>
          </p:cNvSpPr>
          <p:nvPr/>
        </p:nvSpPr>
        <p:spPr>
          <a:xfrm>
            <a:off x="1228756" y="1619895"/>
            <a:ext cx="7562421" cy="32715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Font typeface="Arial"/>
              <a:buNone/>
            </a:pPr>
            <a:endParaRPr lang="en-US" dirty="0" smtClean="0">
              <a:solidFill>
                <a:prstClr val="black"/>
              </a:solidFill>
              <a:latin typeface="Calibri"/>
              <a:cs typeface="Calibri"/>
            </a:endParaRPr>
          </a:p>
          <a:p>
            <a:pPr marL="868363">
              <a:buSzPct val="100000"/>
            </a:pPr>
            <a:r>
              <a:rPr lang="en-US" dirty="0" smtClean="0">
                <a:solidFill>
                  <a:prstClr val="black"/>
                </a:solidFill>
                <a:latin typeface="Calibri"/>
                <a:cs typeface="Calibri"/>
              </a:rPr>
              <a:t>Museum – After school model</a:t>
            </a:r>
          </a:p>
          <a:p>
            <a:pPr marL="868363">
              <a:buSzPct val="100000"/>
            </a:pPr>
            <a:r>
              <a:rPr lang="en-US" dirty="0" smtClean="0">
                <a:solidFill>
                  <a:prstClr val="black"/>
                </a:solidFill>
                <a:latin typeface="Calibri"/>
                <a:cs typeface="Calibri"/>
              </a:rPr>
              <a:t>Bi-weekly museum led programming</a:t>
            </a:r>
          </a:p>
          <a:p>
            <a:pPr marL="868363">
              <a:buSzPct val="100000"/>
            </a:pPr>
            <a:r>
              <a:rPr lang="en-US" dirty="0" smtClean="0">
                <a:solidFill>
                  <a:prstClr val="black"/>
                </a:solidFill>
                <a:latin typeface="Calibri"/>
                <a:cs typeface="Calibri"/>
              </a:rPr>
              <a:t>Culminating </a:t>
            </a:r>
            <a:r>
              <a:rPr lang="en-US" dirty="0" err="1" smtClean="0">
                <a:solidFill>
                  <a:prstClr val="black"/>
                </a:solidFill>
                <a:latin typeface="Calibri"/>
                <a:cs typeface="Calibri"/>
              </a:rPr>
              <a:t>Nano@Night</a:t>
            </a:r>
            <a:r>
              <a:rPr lang="en-US" dirty="0" smtClean="0">
                <a:solidFill>
                  <a:prstClr val="black"/>
                </a:solidFill>
                <a:latin typeface="Calibri"/>
                <a:cs typeface="Calibri"/>
              </a:rPr>
              <a:t> family event at the museum</a:t>
            </a:r>
          </a:p>
          <a:p>
            <a:pPr marL="868363">
              <a:buSzPct val="100000"/>
            </a:pPr>
            <a:endParaRPr lang="en-US" dirty="0" smtClean="0">
              <a:solidFill>
                <a:prstClr val="black"/>
              </a:solidFill>
              <a:latin typeface="Calibri"/>
              <a:cs typeface="Calibri"/>
            </a:endParaRPr>
          </a:p>
        </p:txBody>
      </p:sp>
      <p:sp>
        <p:nvSpPr>
          <p:cNvPr id="3" name="Rectangle 2"/>
          <p:cNvSpPr/>
          <p:nvPr/>
        </p:nvSpPr>
        <p:spPr>
          <a:xfrm>
            <a:off x="3710687" y="6021506"/>
            <a:ext cx="5433313" cy="830997"/>
          </a:xfrm>
          <a:prstGeom prst="rect">
            <a:avLst/>
          </a:prstGeom>
        </p:spPr>
        <p:txBody>
          <a:bodyPr wrap="square">
            <a:spAutoFit/>
          </a:bodyPr>
          <a:lstStyle/>
          <a:p>
            <a:r>
              <a:rPr lang="en-US" sz="2400" dirty="0" smtClean="0">
                <a:solidFill>
                  <a:prstClr val="black"/>
                </a:solidFill>
                <a:latin typeface="Gill Sans" charset="0"/>
                <a:ea typeface="ＭＳ Ｐゴシック" charset="-128"/>
                <a:cs typeface="ＭＳ Ｐゴシック" charset="-128"/>
              </a:rPr>
              <a:t>For more information, contact </a:t>
            </a:r>
            <a:r>
              <a:rPr lang="en-US" sz="2400" dirty="0" smtClean="0">
                <a:solidFill>
                  <a:prstClr val="black"/>
                </a:solidFill>
                <a:latin typeface="Calibri"/>
              </a:rPr>
              <a:t>Elizabeth </a:t>
            </a:r>
            <a:r>
              <a:rPr lang="en-US" sz="2400" dirty="0" err="1" smtClean="0">
                <a:solidFill>
                  <a:prstClr val="black"/>
                </a:solidFill>
                <a:latin typeface="Calibri"/>
              </a:rPr>
              <a:t>Leahey</a:t>
            </a:r>
            <a:r>
              <a:rPr lang="en-US" sz="2400" dirty="0" smtClean="0">
                <a:solidFill>
                  <a:prstClr val="black"/>
                </a:solidFill>
                <a:latin typeface="Calibri"/>
              </a:rPr>
              <a:t>: </a:t>
            </a:r>
            <a:r>
              <a:rPr lang="en-US" sz="2400" dirty="0" err="1" smtClean="0">
                <a:solidFill>
                  <a:prstClr val="black"/>
                </a:solidFill>
                <a:latin typeface="Calibri"/>
              </a:rPr>
              <a:t>eleahey@discoverymuseums.org</a:t>
            </a:r>
            <a:r>
              <a:rPr lang="en-US" sz="2400" dirty="0" smtClean="0">
                <a:solidFill>
                  <a:prstClr val="black"/>
                </a:solidFill>
                <a:latin typeface="Calibri"/>
              </a:rPr>
              <a:t> </a:t>
            </a:r>
          </a:p>
        </p:txBody>
      </p:sp>
    </p:spTree>
    <p:extLst>
      <p:ext uri="{BB962C8B-B14F-4D97-AF65-F5344CB8AC3E}">
        <p14:creationId xmlns:p14="http://schemas.microsoft.com/office/powerpoint/2010/main" val="44078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scovery Museums_pic1.JPG"/>
          <p:cNvPicPr>
            <a:picLocks noChangeAspect="1"/>
          </p:cNvPicPr>
          <p:nvPr/>
        </p:nvPicPr>
        <p:blipFill rotWithShape="1">
          <a:blip r:embed="rId3">
            <a:extLst>
              <a:ext uri="{28A0092B-C50C-407E-A947-70E740481C1C}">
                <a14:useLocalDpi xmlns:a14="http://schemas.microsoft.com/office/drawing/2010/main" val="0"/>
              </a:ext>
            </a:extLst>
          </a:blip>
          <a:srcRect t="14167" b="15505"/>
          <a:stretch/>
        </p:blipFill>
        <p:spPr>
          <a:xfrm>
            <a:off x="0" y="1041400"/>
            <a:ext cx="9144000" cy="4287182"/>
          </a:xfrm>
          <a:prstGeom prst="rect">
            <a:avLst/>
          </a:prstGeom>
        </p:spPr>
      </p:pic>
      <p:pic>
        <p:nvPicPr>
          <p:cNvPr id="5" name="Picture 4" descr="The Discovery Museums_part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426" y="5845553"/>
            <a:ext cx="4235074" cy="1012447"/>
          </a:xfrm>
          <a:prstGeom prst="rect">
            <a:avLst/>
          </a:prstGeom>
        </p:spPr>
      </p:pic>
    </p:spTree>
    <p:extLst>
      <p:ext uri="{BB962C8B-B14F-4D97-AF65-F5344CB8AC3E}">
        <p14:creationId xmlns:p14="http://schemas.microsoft.com/office/powerpoint/2010/main" val="119686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20527"/>
          </a:xfrm>
        </p:spPr>
        <p:txBody>
          <a:bodyPr>
            <a:normAutofit fontScale="90000"/>
          </a:bodyPr>
          <a:lstStyle/>
          <a:p>
            <a:pPr eaLnBrk="1" hangingPunct="1"/>
            <a:r>
              <a:rPr lang="en-US" dirty="0" smtClean="0">
                <a:latin typeface="Calibri"/>
                <a:cs typeface="Calibri"/>
              </a:rPr>
              <a:t>Children’s Museum of Indianapolis &amp; STEM Scouts</a:t>
            </a:r>
            <a:endParaRPr lang="en-US" dirty="0">
              <a:latin typeface="Calibri"/>
              <a:cs typeface="Calibri"/>
            </a:endParaRPr>
          </a:p>
        </p:txBody>
      </p:sp>
      <p:sp>
        <p:nvSpPr>
          <p:cNvPr id="5" name="Rectangle 3"/>
          <p:cNvSpPr txBox="1">
            <a:spLocks noChangeArrowheads="1"/>
          </p:cNvSpPr>
          <p:nvPr/>
        </p:nvSpPr>
        <p:spPr>
          <a:xfrm>
            <a:off x="1228756" y="1619895"/>
            <a:ext cx="7562421" cy="327153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Font typeface="Arial"/>
              <a:buNone/>
            </a:pPr>
            <a:endParaRPr lang="en-US" dirty="0" smtClean="0">
              <a:solidFill>
                <a:prstClr val="black"/>
              </a:solidFill>
              <a:latin typeface="Calibri"/>
              <a:cs typeface="Calibri"/>
            </a:endParaRPr>
          </a:p>
          <a:p>
            <a:pPr marL="868363">
              <a:buSzPct val="100000"/>
            </a:pPr>
            <a:r>
              <a:rPr lang="en-US" dirty="0" smtClean="0">
                <a:solidFill>
                  <a:prstClr val="black"/>
                </a:solidFill>
                <a:latin typeface="Calibri"/>
                <a:cs typeface="Calibri"/>
              </a:rPr>
              <a:t>Museum - Scout model</a:t>
            </a:r>
          </a:p>
          <a:p>
            <a:pPr marL="868363">
              <a:buSzPct val="100000"/>
            </a:pPr>
            <a:r>
              <a:rPr lang="en-US" dirty="0" smtClean="0">
                <a:solidFill>
                  <a:prstClr val="black"/>
                </a:solidFill>
                <a:latin typeface="Calibri"/>
              </a:rPr>
              <a:t>Co</a:t>
            </a:r>
            <a:r>
              <a:rPr lang="en-US" dirty="0">
                <a:solidFill>
                  <a:prstClr val="black"/>
                </a:solidFill>
                <a:latin typeface="Calibri"/>
              </a:rPr>
              <a:t>-ed, STEM Club </a:t>
            </a:r>
          </a:p>
          <a:p>
            <a:pPr marL="868363">
              <a:buSzPct val="100000"/>
            </a:pPr>
            <a:r>
              <a:rPr lang="en-US" dirty="0" smtClean="0">
                <a:solidFill>
                  <a:prstClr val="black"/>
                </a:solidFill>
                <a:latin typeface="Calibri"/>
              </a:rPr>
              <a:t>Events hosted </a:t>
            </a:r>
            <a:r>
              <a:rPr lang="en-US" dirty="0">
                <a:solidFill>
                  <a:prstClr val="black"/>
                </a:solidFill>
                <a:latin typeface="Calibri"/>
              </a:rPr>
              <a:t>at schools, community </a:t>
            </a:r>
            <a:r>
              <a:rPr lang="en-US" dirty="0" smtClean="0">
                <a:solidFill>
                  <a:prstClr val="black"/>
                </a:solidFill>
                <a:latin typeface="Calibri"/>
              </a:rPr>
              <a:t>groups, </a:t>
            </a:r>
            <a:r>
              <a:rPr lang="en-US" dirty="0">
                <a:solidFill>
                  <a:prstClr val="black"/>
                </a:solidFill>
                <a:latin typeface="Calibri"/>
              </a:rPr>
              <a:t>or industry </a:t>
            </a:r>
            <a:r>
              <a:rPr lang="en-US" dirty="0" smtClean="0">
                <a:solidFill>
                  <a:prstClr val="black"/>
                </a:solidFill>
                <a:latin typeface="Calibri"/>
              </a:rPr>
              <a:t>partners</a:t>
            </a:r>
          </a:p>
          <a:p>
            <a:pPr marL="868363">
              <a:buSzPct val="100000"/>
            </a:pPr>
            <a:r>
              <a:rPr lang="en-US" dirty="0" smtClean="0">
                <a:solidFill>
                  <a:prstClr val="black"/>
                </a:solidFill>
                <a:latin typeface="Calibri"/>
              </a:rPr>
              <a:t>STEM career focus</a:t>
            </a:r>
            <a:endParaRPr lang="en-US" dirty="0">
              <a:solidFill>
                <a:prstClr val="black"/>
              </a:solidFill>
              <a:latin typeface="Calibri"/>
            </a:endParaRPr>
          </a:p>
        </p:txBody>
      </p:sp>
      <p:sp>
        <p:nvSpPr>
          <p:cNvPr id="3" name="Rectangle 2"/>
          <p:cNvSpPr/>
          <p:nvPr/>
        </p:nvSpPr>
        <p:spPr>
          <a:xfrm>
            <a:off x="3567556" y="6027003"/>
            <a:ext cx="5576444" cy="830997"/>
          </a:xfrm>
          <a:prstGeom prst="rect">
            <a:avLst/>
          </a:prstGeom>
        </p:spPr>
        <p:txBody>
          <a:bodyPr wrap="square">
            <a:spAutoFit/>
          </a:bodyPr>
          <a:lstStyle/>
          <a:p>
            <a:pPr hangingPunct="0"/>
            <a:r>
              <a:rPr lang="en-US" sz="2400" dirty="0" smtClean="0">
                <a:solidFill>
                  <a:prstClr val="black"/>
                </a:solidFill>
                <a:latin typeface="Gill Sans" charset="0"/>
                <a:ea typeface="ＭＳ Ｐゴシック" charset="-128"/>
                <a:cs typeface="ＭＳ Ｐゴシック" charset="-128"/>
              </a:rPr>
              <a:t>For more information, contact Becky Wolf: </a:t>
            </a:r>
            <a:r>
              <a:rPr lang="en-US" sz="2400" dirty="0" err="1" smtClean="0">
                <a:solidFill>
                  <a:prstClr val="black"/>
                </a:solidFill>
                <a:latin typeface="Gill Sans" charset="0"/>
                <a:ea typeface="ＭＳ Ｐゴシック" charset="-128"/>
                <a:cs typeface="ＭＳ Ｐゴシック" charset="-128"/>
              </a:rPr>
              <a:t>beckyw@childrensmuseum.org</a:t>
            </a:r>
            <a:r>
              <a:rPr lang="en-US" sz="2400" dirty="0" smtClean="0">
                <a:solidFill>
                  <a:prstClr val="black"/>
                </a:solidFill>
                <a:latin typeface="Gill Sans" charset="0"/>
                <a:ea typeface="ＭＳ Ｐゴシック" charset="-128"/>
                <a:cs typeface="ＭＳ Ｐゴシック" charset="-128"/>
              </a:rPr>
              <a:t> </a:t>
            </a:r>
            <a:endParaRPr lang="en-US" sz="2400" dirty="0">
              <a:solidFill>
                <a:prstClr val="black"/>
              </a:solidFill>
              <a:latin typeface="Gill Sans" charset="0"/>
              <a:ea typeface="ＭＳ Ｐゴシック" charset="-128"/>
              <a:cs typeface="ＭＳ Ｐゴシック" charset="-128"/>
            </a:endParaRPr>
          </a:p>
        </p:txBody>
      </p:sp>
    </p:spTree>
    <p:extLst>
      <p:ext uri="{BB962C8B-B14F-4D97-AF65-F5344CB8AC3E}">
        <p14:creationId xmlns:p14="http://schemas.microsoft.com/office/powerpoint/2010/main" val="250522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 y="0"/>
            <a:ext cx="9267842" cy="4633921"/>
          </a:xfrm>
          <a:prstGeom prst="rect">
            <a:avLst/>
          </a:prstGeom>
        </p:spPr>
      </p:pic>
      <p:pic>
        <p:nvPicPr>
          <p:cNvPr id="8" name="Picture 7" desc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42168"/>
            <a:ext cx="4648200" cy="1155700"/>
          </a:xfrm>
          <a:prstGeom prst="rect">
            <a:avLst/>
          </a:prstGeom>
        </p:spPr>
      </p:pic>
      <p:pic>
        <p:nvPicPr>
          <p:cNvPr id="9" name="Picture 8" descr="heade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882" y="5457967"/>
            <a:ext cx="1892300" cy="1270000"/>
          </a:xfrm>
          <a:prstGeom prst="rect">
            <a:avLst/>
          </a:prstGeom>
        </p:spPr>
      </p:pic>
    </p:spTree>
    <p:extLst>
      <p:ext uri="{BB962C8B-B14F-4D97-AF65-F5344CB8AC3E}">
        <p14:creationId xmlns:p14="http://schemas.microsoft.com/office/powerpoint/2010/main" val="37097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20527"/>
          </a:xfrm>
        </p:spPr>
        <p:txBody>
          <a:bodyPr>
            <a:normAutofit fontScale="90000"/>
          </a:bodyPr>
          <a:lstStyle/>
          <a:p>
            <a:pPr eaLnBrk="1" hangingPunct="1"/>
            <a:r>
              <a:rPr lang="en-US" dirty="0" smtClean="0">
                <a:latin typeface="Calibri"/>
                <a:cs typeface="Calibri"/>
              </a:rPr>
              <a:t>Port Discovery &amp; Babcock Presbyterian Church</a:t>
            </a:r>
            <a:endParaRPr lang="en-US" dirty="0">
              <a:latin typeface="Calibri"/>
              <a:cs typeface="Calibri"/>
            </a:endParaRPr>
          </a:p>
        </p:txBody>
      </p:sp>
      <p:sp>
        <p:nvSpPr>
          <p:cNvPr id="5" name="Rectangle 3"/>
          <p:cNvSpPr txBox="1">
            <a:spLocks noChangeArrowheads="1"/>
          </p:cNvSpPr>
          <p:nvPr/>
        </p:nvSpPr>
        <p:spPr>
          <a:xfrm>
            <a:off x="1228756" y="1619895"/>
            <a:ext cx="7562421" cy="32715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Font typeface="Arial"/>
              <a:buNone/>
            </a:pPr>
            <a:endParaRPr lang="en-US" dirty="0" smtClean="0">
              <a:solidFill>
                <a:prstClr val="black"/>
              </a:solidFill>
              <a:latin typeface="Calibri"/>
              <a:cs typeface="Calibri"/>
            </a:endParaRPr>
          </a:p>
          <a:p>
            <a:pPr marL="868363">
              <a:buSzPct val="100000"/>
            </a:pPr>
            <a:r>
              <a:rPr lang="en-US" dirty="0" smtClean="0">
                <a:solidFill>
                  <a:prstClr val="black"/>
                </a:solidFill>
                <a:latin typeface="Calibri"/>
                <a:cs typeface="Calibri"/>
              </a:rPr>
              <a:t>Museum – Faith-based partner model</a:t>
            </a:r>
          </a:p>
          <a:p>
            <a:pPr marL="868363">
              <a:buSzPct val="100000"/>
            </a:pPr>
            <a:r>
              <a:rPr lang="en-US" dirty="0" smtClean="0">
                <a:solidFill>
                  <a:prstClr val="black"/>
                </a:solidFill>
                <a:latin typeface="Calibri"/>
              </a:rPr>
              <a:t>A+ before/ after care</a:t>
            </a:r>
          </a:p>
          <a:p>
            <a:pPr marL="868363">
              <a:buSzPct val="100000"/>
            </a:pPr>
            <a:r>
              <a:rPr lang="en-US" dirty="0" smtClean="0">
                <a:solidFill>
                  <a:prstClr val="black"/>
                </a:solidFill>
                <a:latin typeface="Calibri"/>
              </a:rPr>
              <a:t>Co-teaching model</a:t>
            </a:r>
          </a:p>
          <a:p>
            <a:pPr marL="868363">
              <a:buSzPct val="100000"/>
            </a:pPr>
            <a:endParaRPr lang="en-US" dirty="0" smtClean="0">
              <a:solidFill>
                <a:prstClr val="black"/>
              </a:solidFill>
              <a:latin typeface="Calibri"/>
            </a:endParaRPr>
          </a:p>
        </p:txBody>
      </p:sp>
      <p:sp>
        <p:nvSpPr>
          <p:cNvPr id="3" name="Rectangle 2"/>
          <p:cNvSpPr/>
          <p:nvPr/>
        </p:nvSpPr>
        <p:spPr>
          <a:xfrm>
            <a:off x="3618356" y="6027003"/>
            <a:ext cx="5525644" cy="830997"/>
          </a:xfrm>
          <a:prstGeom prst="rect">
            <a:avLst/>
          </a:prstGeom>
        </p:spPr>
        <p:txBody>
          <a:bodyPr wrap="square">
            <a:spAutoFit/>
          </a:bodyPr>
          <a:lstStyle/>
          <a:p>
            <a:pPr hangingPunct="0"/>
            <a:r>
              <a:rPr lang="en-US" sz="2400" dirty="0" smtClean="0">
                <a:solidFill>
                  <a:prstClr val="black"/>
                </a:solidFill>
                <a:latin typeface="Gill Sans" charset="0"/>
                <a:ea typeface="ＭＳ Ｐゴシック" charset="-128"/>
                <a:cs typeface="ＭＳ Ｐゴシック" charset="-128"/>
              </a:rPr>
              <a:t>For more information, contact Nora Thompson: </a:t>
            </a:r>
            <a:r>
              <a:rPr lang="en-US" sz="2400" dirty="0" err="1" smtClean="0">
                <a:solidFill>
                  <a:prstClr val="black"/>
                </a:solidFill>
                <a:latin typeface="Gill Sans" charset="0"/>
                <a:ea typeface="ＭＳ Ｐゴシック" charset="-128"/>
                <a:cs typeface="ＭＳ Ｐゴシック" charset="-128"/>
              </a:rPr>
              <a:t>nthompson@portdiscovery.org</a:t>
            </a:r>
            <a:r>
              <a:rPr lang="en-US" sz="2400" dirty="0" smtClean="0">
                <a:solidFill>
                  <a:prstClr val="black"/>
                </a:solidFill>
                <a:latin typeface="Gill Sans" charset="0"/>
                <a:ea typeface="ＭＳ Ｐゴシック" charset="-128"/>
                <a:cs typeface="ＭＳ Ｐゴシック" charset="-128"/>
              </a:rPr>
              <a:t> </a:t>
            </a:r>
            <a:endParaRPr lang="en-US" sz="2400" dirty="0">
              <a:solidFill>
                <a:prstClr val="black"/>
              </a:solidFill>
              <a:latin typeface="Gill Sans" charset="0"/>
              <a:ea typeface="ＭＳ Ｐゴシック" charset="-128"/>
              <a:cs typeface="ＭＳ Ｐゴシック" charset="-128"/>
            </a:endParaRPr>
          </a:p>
        </p:txBody>
      </p:sp>
    </p:spTree>
    <p:extLst>
      <p:ext uri="{BB962C8B-B14F-4D97-AF65-F5344CB8AC3E}">
        <p14:creationId xmlns:p14="http://schemas.microsoft.com/office/powerpoint/2010/main" val="132387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8940" y="456093"/>
            <a:ext cx="8641977" cy="1077218"/>
          </a:xfrm>
          <a:prstGeom prst="rect">
            <a:avLst/>
          </a:prstGeom>
        </p:spPr>
        <p:txBody>
          <a:bodyPr wrap="square">
            <a:spAutoFit/>
          </a:bodyPr>
          <a:lstStyle/>
          <a:p>
            <a:r>
              <a:rPr lang="en-US" sz="3200" dirty="0" smtClean="0">
                <a:latin typeface="Avenir Book"/>
                <a:cs typeface="Avenir Book"/>
              </a:rPr>
              <a:t>Over </a:t>
            </a:r>
            <a:r>
              <a:rPr lang="en-US" sz="3200" dirty="0" smtClean="0">
                <a:solidFill>
                  <a:srgbClr val="00858B"/>
                </a:solidFill>
                <a:latin typeface="Avenir Book"/>
                <a:cs typeface="Avenir Book"/>
              </a:rPr>
              <a:t>600 organizations </a:t>
            </a:r>
            <a:r>
              <a:rPr lang="en-US" sz="3200" dirty="0" smtClean="0">
                <a:latin typeface="Avenir Book"/>
                <a:cs typeface="Avenir Book"/>
              </a:rPr>
              <a:t>regularly participate in Network activities.</a:t>
            </a:r>
          </a:p>
        </p:txBody>
      </p:sp>
      <p:pic>
        <p:nvPicPr>
          <p:cNvPr id="2" name="Picture 1" descr="regional hub map 2016_dots_B.png"/>
          <p:cNvPicPr>
            <a:picLocks noChangeAspect="1"/>
          </p:cNvPicPr>
          <p:nvPr/>
        </p:nvPicPr>
        <p:blipFill rotWithShape="1">
          <a:blip r:embed="rId3" cstate="print">
            <a:extLst>
              <a:ext uri="{28A0092B-C50C-407E-A947-70E740481C1C}">
                <a14:useLocalDpi xmlns:a14="http://schemas.microsoft.com/office/drawing/2010/main"/>
              </a:ext>
            </a:extLst>
          </a:blip>
          <a:srcRect l="2614" t="14452" r="5883" b="15708"/>
          <a:stretch/>
        </p:blipFill>
        <p:spPr>
          <a:xfrm>
            <a:off x="239058" y="1697665"/>
            <a:ext cx="8686800" cy="4966101"/>
          </a:xfrm>
          <a:prstGeom prst="rect">
            <a:avLst/>
          </a:prstGeom>
        </p:spPr>
      </p:pic>
    </p:spTree>
    <p:extLst>
      <p:ext uri="{BB962C8B-B14F-4D97-AF65-F5344CB8AC3E}">
        <p14:creationId xmlns:p14="http://schemas.microsoft.com/office/powerpoint/2010/main" val="30463060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4182" y="496423"/>
            <a:ext cx="7141692" cy="5020951"/>
            <a:chOff x="1151137" y="1171921"/>
            <a:chExt cx="7141692" cy="5020951"/>
          </a:xfrm>
        </p:grpSpPr>
        <p:pic>
          <p:nvPicPr>
            <p:cNvPr id="7" name="Picture 5" descr="I:\Education\After School\FY17\PHOTOS\Fall _Babcock - Primates\IMG_342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51137" y="1171921"/>
              <a:ext cx="3544928" cy="26586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babcock presbyteria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96065" y="1171921"/>
              <a:ext cx="3596764" cy="26975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Education\szimmerman\Photos\NASA after school\NASA Babcock 2015\IMG_4887.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646" b="13875"/>
            <a:stretch/>
          </p:blipFill>
          <p:spPr bwMode="auto">
            <a:xfrm>
              <a:off x="4696065" y="3830616"/>
              <a:ext cx="3596764" cy="2362256"/>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51137" y="3830616"/>
              <a:ext cx="3544928" cy="23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06354" y="5125531"/>
            <a:ext cx="2237646" cy="1732469"/>
          </a:xfrm>
          <a:prstGeom prst="rect">
            <a:avLst/>
          </a:prstGeom>
        </p:spPr>
      </p:pic>
    </p:spTree>
    <p:extLst>
      <p:ext uri="{BB962C8B-B14F-4D97-AF65-F5344CB8AC3E}">
        <p14:creationId xmlns:p14="http://schemas.microsoft.com/office/powerpoint/2010/main" val="3460060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20527"/>
          </a:xfrm>
        </p:spPr>
        <p:txBody>
          <a:bodyPr>
            <a:normAutofit fontScale="90000"/>
          </a:bodyPr>
          <a:lstStyle/>
          <a:p>
            <a:pPr eaLnBrk="1" hangingPunct="1"/>
            <a:r>
              <a:rPr lang="en-US" dirty="0" err="1" smtClean="0">
                <a:latin typeface="Calibri"/>
                <a:cs typeface="Calibri"/>
              </a:rPr>
              <a:t>Sci</a:t>
            </a:r>
            <a:r>
              <a:rPr lang="en-US" dirty="0" smtClean="0">
                <a:latin typeface="Calibri"/>
                <a:cs typeface="Calibri"/>
              </a:rPr>
              <a:t>-Port Discovery Center’s Bars without Barriers</a:t>
            </a:r>
            <a:endParaRPr lang="en-US" dirty="0">
              <a:latin typeface="Calibri"/>
              <a:cs typeface="Calibri"/>
            </a:endParaRPr>
          </a:p>
        </p:txBody>
      </p:sp>
      <p:sp>
        <p:nvSpPr>
          <p:cNvPr id="5" name="Rectangle 3"/>
          <p:cNvSpPr txBox="1">
            <a:spLocks noChangeArrowheads="1"/>
          </p:cNvSpPr>
          <p:nvPr/>
        </p:nvSpPr>
        <p:spPr>
          <a:xfrm>
            <a:off x="1228756" y="1619895"/>
            <a:ext cx="7562421" cy="32715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Font typeface="Arial"/>
              <a:buNone/>
            </a:pPr>
            <a:endParaRPr lang="en-US" dirty="0" smtClean="0">
              <a:solidFill>
                <a:prstClr val="black"/>
              </a:solidFill>
              <a:latin typeface="Calibri"/>
              <a:cs typeface="Calibri"/>
            </a:endParaRPr>
          </a:p>
          <a:p>
            <a:pPr marL="868363">
              <a:buSzPct val="100000"/>
            </a:pPr>
            <a:r>
              <a:rPr lang="en-US" dirty="0" smtClean="0">
                <a:solidFill>
                  <a:prstClr val="black"/>
                </a:solidFill>
                <a:latin typeface="Calibri"/>
                <a:cs typeface="Calibri"/>
              </a:rPr>
              <a:t>Workforce re-entry facility</a:t>
            </a:r>
          </a:p>
          <a:p>
            <a:pPr marL="868363">
              <a:buSzPct val="100000"/>
            </a:pPr>
            <a:r>
              <a:rPr lang="en-US" dirty="0" smtClean="0">
                <a:solidFill>
                  <a:prstClr val="black"/>
                </a:solidFill>
                <a:latin typeface="Calibri"/>
                <a:cs typeface="Calibri"/>
              </a:rPr>
              <a:t>Staff led parent class series</a:t>
            </a:r>
          </a:p>
          <a:p>
            <a:pPr marL="868363">
              <a:buSzPct val="100000"/>
            </a:pPr>
            <a:r>
              <a:rPr lang="en-US" dirty="0">
                <a:solidFill>
                  <a:prstClr val="black"/>
                </a:solidFill>
                <a:latin typeface="Calibri"/>
                <a:cs typeface="Calibri"/>
              </a:rPr>
              <a:t>S</a:t>
            </a:r>
            <a:r>
              <a:rPr lang="en-US" dirty="0" smtClean="0">
                <a:solidFill>
                  <a:prstClr val="black"/>
                </a:solidFill>
                <a:latin typeface="Calibri"/>
                <a:cs typeface="Calibri"/>
              </a:rPr>
              <a:t>upervised </a:t>
            </a:r>
            <a:r>
              <a:rPr lang="en-US" dirty="0">
                <a:solidFill>
                  <a:prstClr val="black"/>
                </a:solidFill>
                <a:latin typeface="Calibri"/>
                <a:cs typeface="Calibri"/>
              </a:rPr>
              <a:t>f</a:t>
            </a:r>
            <a:r>
              <a:rPr lang="en-US" dirty="0" smtClean="0">
                <a:solidFill>
                  <a:prstClr val="black"/>
                </a:solidFill>
                <a:latin typeface="Calibri"/>
                <a:cs typeface="Calibri"/>
              </a:rPr>
              <a:t>amily visits</a:t>
            </a:r>
          </a:p>
          <a:p>
            <a:pPr marL="868363">
              <a:buSzPct val="100000"/>
            </a:pPr>
            <a:endParaRPr lang="en-US" dirty="0" smtClean="0">
              <a:solidFill>
                <a:prstClr val="black"/>
              </a:solidFill>
              <a:latin typeface="Calibri"/>
              <a:cs typeface="Calibri"/>
            </a:endParaRPr>
          </a:p>
        </p:txBody>
      </p:sp>
      <p:sp>
        <p:nvSpPr>
          <p:cNvPr id="3" name="Rectangle 2"/>
          <p:cNvSpPr/>
          <p:nvPr/>
        </p:nvSpPr>
        <p:spPr>
          <a:xfrm>
            <a:off x="3504710" y="6027003"/>
            <a:ext cx="5639290" cy="830997"/>
          </a:xfrm>
          <a:prstGeom prst="rect">
            <a:avLst/>
          </a:prstGeom>
        </p:spPr>
        <p:txBody>
          <a:bodyPr wrap="square">
            <a:spAutoFit/>
          </a:bodyPr>
          <a:lstStyle/>
          <a:p>
            <a:r>
              <a:rPr lang="en-US" sz="2400" dirty="0" smtClean="0">
                <a:solidFill>
                  <a:prstClr val="black"/>
                </a:solidFill>
                <a:latin typeface="Gill Sans" charset="0"/>
                <a:ea typeface="ＭＳ Ｐゴシック" charset="-128"/>
                <a:cs typeface="ＭＳ Ｐゴシック" charset="-128"/>
              </a:rPr>
              <a:t>For more information, contact </a:t>
            </a:r>
            <a:r>
              <a:rPr lang="en-US" sz="2400" dirty="0" smtClean="0">
                <a:solidFill>
                  <a:prstClr val="black"/>
                </a:solidFill>
                <a:latin typeface="Calibri"/>
              </a:rPr>
              <a:t>Alan Brown</a:t>
            </a:r>
            <a:r>
              <a:rPr lang="en-US" sz="2400" dirty="0" smtClean="0">
                <a:solidFill>
                  <a:prstClr val="black"/>
                </a:solidFill>
                <a:latin typeface="Gill Sans" charset="0"/>
                <a:ea typeface="ＭＳ Ｐゴシック" charset="-128"/>
                <a:cs typeface="ＭＳ Ｐゴシック" charset="-128"/>
              </a:rPr>
              <a:t>: </a:t>
            </a:r>
            <a:r>
              <a:rPr lang="en-US" sz="2400" dirty="0" err="1" smtClean="0">
                <a:solidFill>
                  <a:prstClr val="black"/>
                </a:solidFill>
                <a:latin typeface="Calibri"/>
              </a:rPr>
              <a:t>abrown@sciport.org</a:t>
            </a:r>
            <a:r>
              <a:rPr lang="en-US" sz="2400" dirty="0" smtClean="0">
                <a:solidFill>
                  <a:prstClr val="black"/>
                </a:solidFill>
                <a:latin typeface="Calibri"/>
              </a:rPr>
              <a:t> </a:t>
            </a:r>
          </a:p>
        </p:txBody>
      </p:sp>
    </p:spTree>
    <p:extLst>
      <p:ext uri="{BB962C8B-B14F-4D97-AF65-F5344CB8AC3E}">
        <p14:creationId xmlns:p14="http://schemas.microsoft.com/office/powerpoint/2010/main" val="3997005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i-Port Lousiana's Science Cen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838700"/>
            <a:ext cx="2800350" cy="1422400"/>
          </a:xfrm>
          <a:prstGeom prst="rect">
            <a:avLst/>
          </a:prstGeom>
        </p:spPr>
      </p:pic>
      <p:pic>
        <p:nvPicPr>
          <p:cNvPr id="4" name="Picture 3" descr="Sci-Port pic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882" y="1173480"/>
            <a:ext cx="4504118" cy="3291840"/>
          </a:xfrm>
          <a:prstGeom prst="rect">
            <a:avLst/>
          </a:prstGeom>
        </p:spPr>
      </p:pic>
      <p:pic>
        <p:nvPicPr>
          <p:cNvPr id="6" name="Picture 5" descr="Sci-Port pic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 y="1173480"/>
            <a:ext cx="4937760" cy="3291840"/>
          </a:xfrm>
          <a:prstGeom prst="rect">
            <a:avLst/>
          </a:prstGeom>
        </p:spPr>
      </p:pic>
    </p:spTree>
    <p:extLst>
      <p:ext uri="{BB962C8B-B14F-4D97-AF65-F5344CB8AC3E}">
        <p14:creationId xmlns:p14="http://schemas.microsoft.com/office/powerpoint/2010/main" val="260841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Thank you!</a:t>
            </a:r>
            <a:endParaRPr lang="en-US" dirty="0"/>
          </a:p>
        </p:txBody>
      </p:sp>
      <p:pic>
        <p:nvPicPr>
          <p:cNvPr id="3" name="Picture 2" descr="20150403_2060-X2.jpg"/>
          <p:cNvPicPr>
            <a:picLocks noChangeAspect="1"/>
          </p:cNvPicPr>
          <p:nvPr/>
        </p:nvPicPr>
        <p:blipFill rotWithShape="1">
          <a:blip r:embed="rId4">
            <a:extLst>
              <a:ext uri="{28A0092B-C50C-407E-A947-70E740481C1C}">
                <a14:useLocalDpi xmlns:a14="http://schemas.microsoft.com/office/drawing/2010/main"/>
              </a:ext>
            </a:extLst>
          </a:blip>
          <a:srcRect b="9819"/>
          <a:stretch/>
        </p:blipFill>
        <p:spPr>
          <a:xfrm>
            <a:off x="0" y="1369173"/>
            <a:ext cx="9144000" cy="5488828"/>
          </a:xfrm>
          <a:prstGeom prst="rect">
            <a:avLst/>
          </a:prstGeom>
        </p:spPr>
      </p:pic>
    </p:spTree>
    <p:extLst>
      <p:ext uri="{BB962C8B-B14F-4D97-AF65-F5344CB8AC3E}">
        <p14:creationId xmlns:p14="http://schemas.microsoft.com/office/powerpoint/2010/main" val="181493425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77276"/>
            <a:ext cx="9143999" cy="1307690"/>
          </a:xfrm>
        </p:spPr>
        <p:txBody>
          <a:bodyPr>
            <a:normAutofit/>
          </a:bodyPr>
          <a:lstStyle/>
          <a:p>
            <a:pPr algn="ctr"/>
            <a:r>
              <a:rPr lang="en-US" sz="7000" dirty="0" smtClean="0">
                <a:solidFill>
                  <a:srgbClr val="FFFFFF"/>
                </a:solidFill>
                <a:latin typeface="Century Gothic"/>
                <a:cs typeface="Century Gothic"/>
              </a:rPr>
              <a:t>EVALUATION</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27607252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BDEDB"/>
        </a:solidFill>
        <a:effectLst/>
      </p:bgPr>
    </p:bg>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 y="-10913"/>
            <a:ext cx="9143999" cy="24929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89" eaLnBrk="1" fontAlgn="base" hangingPunct="1">
              <a:spcBef>
                <a:spcPct val="0"/>
              </a:spcBef>
              <a:spcAft>
                <a:spcPct val="0"/>
              </a:spcAft>
            </a:pPr>
            <a:r>
              <a:rPr lang="en-US" sz="4000" dirty="0" smtClean="0">
                <a:solidFill>
                  <a:srgbClr val="0C4225"/>
                </a:solidFill>
                <a:latin typeface="Georgia" charset="0"/>
                <a:cs typeface="Georgia" charset="0"/>
              </a:rPr>
              <a:t>Museum &amp; Community Partnerships Evaluation Findings</a:t>
            </a:r>
          </a:p>
          <a:p>
            <a:pPr algn="ctr" defTabSz="457189" eaLnBrk="1" fontAlgn="base" hangingPunct="1">
              <a:spcBef>
                <a:spcPct val="0"/>
              </a:spcBef>
              <a:spcAft>
                <a:spcPct val="0"/>
              </a:spcAft>
            </a:pPr>
            <a:endParaRPr lang="en-US" sz="400" dirty="0" smtClean="0">
              <a:solidFill>
                <a:srgbClr val="0C4225"/>
              </a:solidFill>
              <a:latin typeface="Georgia" charset="0"/>
              <a:cs typeface="Georgia" charset="0"/>
            </a:endParaRPr>
          </a:p>
          <a:p>
            <a:pPr algn="ctr" defTabSz="457189" eaLnBrk="1" fontAlgn="base" hangingPunct="1">
              <a:spcBef>
                <a:spcPct val="0"/>
              </a:spcBef>
              <a:spcAft>
                <a:spcPct val="0"/>
              </a:spcAft>
            </a:pPr>
            <a:r>
              <a:rPr lang="en-US" dirty="0" smtClean="0">
                <a:solidFill>
                  <a:srgbClr val="0C4225"/>
                </a:solidFill>
                <a:latin typeface="Georgia" charset="0"/>
                <a:cs typeface="Georgia" charset="0"/>
              </a:rPr>
              <a:t>2017 ASTC Conference</a:t>
            </a:r>
          </a:p>
          <a:p>
            <a:pPr algn="ctr" defTabSz="457189" eaLnBrk="1" fontAlgn="base" hangingPunct="1">
              <a:spcBef>
                <a:spcPct val="0"/>
              </a:spcBef>
              <a:spcAft>
                <a:spcPct val="0"/>
              </a:spcAft>
            </a:pPr>
            <a:r>
              <a:rPr lang="en-US" dirty="0" smtClean="0">
                <a:solidFill>
                  <a:srgbClr val="0C4225"/>
                </a:solidFill>
                <a:latin typeface="Georgia" charset="0"/>
                <a:cs typeface="Georgia" charset="0"/>
              </a:rPr>
              <a:t>Elizabeth Kunz Kollmann (</a:t>
            </a:r>
            <a:r>
              <a:rPr lang="en-US" dirty="0" smtClean="0">
                <a:solidFill>
                  <a:srgbClr val="0C4225"/>
                </a:solidFill>
                <a:latin typeface="Georgia" charset="0"/>
                <a:cs typeface="Georgia" charset="0"/>
                <a:hlinkClick r:id="rId3"/>
              </a:rPr>
              <a:t>ekollmann@mos.org</a:t>
            </a:r>
            <a:r>
              <a:rPr lang="en-US" dirty="0" smtClean="0">
                <a:solidFill>
                  <a:srgbClr val="0C4225"/>
                </a:solidFill>
                <a:latin typeface="Georgia" charset="0"/>
                <a:cs typeface="Georgia" charset="0"/>
              </a:rPr>
              <a:t>) </a:t>
            </a:r>
          </a:p>
          <a:p>
            <a:pPr algn="ctr" defTabSz="457189" eaLnBrk="1" fontAlgn="base" hangingPunct="1">
              <a:spcBef>
                <a:spcPct val="0"/>
              </a:spcBef>
              <a:spcAft>
                <a:spcPct val="0"/>
              </a:spcAft>
            </a:pPr>
            <a:endParaRPr lang="en-US" dirty="0" smtClean="0">
              <a:solidFill>
                <a:srgbClr val="0C4225"/>
              </a:solidFill>
              <a:latin typeface="Georgia" charset="0"/>
              <a:cs typeface="Georgia" charset="0"/>
            </a:endParaRPr>
          </a:p>
        </p:txBody>
      </p:sp>
      <p:sp>
        <p:nvSpPr>
          <p:cNvPr id="7" name="Rectangle 6"/>
          <p:cNvSpPr/>
          <p:nvPr/>
        </p:nvSpPr>
        <p:spPr>
          <a:xfrm>
            <a:off x="1" y="2083376"/>
            <a:ext cx="9144000" cy="134932"/>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13" name="Picture 12"/>
          <p:cNvPicPr>
            <a:picLocks noChangeAspect="1"/>
          </p:cNvPicPr>
          <p:nvPr/>
        </p:nvPicPr>
        <p:blipFill>
          <a:blip r:embed="rId4"/>
          <a:stretch>
            <a:fillRect/>
          </a:stretch>
        </p:blipFill>
        <p:spPr>
          <a:xfrm>
            <a:off x="1" y="2218308"/>
            <a:ext cx="9143999" cy="4886325"/>
          </a:xfrm>
          <a:prstGeom prst="rect">
            <a:avLst/>
          </a:prstGeom>
        </p:spPr>
      </p:pic>
      <p:pic>
        <p:nvPicPr>
          <p:cNvPr id="14" name="Picture 13" descr="NISE_tag_whit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2157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14300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3"/>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Evaluation questions for professional audiences</a:t>
            </a:r>
            <a:endParaRPr lang="en-US" sz="3600" dirty="0">
              <a:solidFill>
                <a:srgbClr val="49176D"/>
              </a:solidFill>
              <a:latin typeface="Georgia" charset="0"/>
              <a:ea typeface="ＭＳ Ｐゴシック" charset="0"/>
              <a:cs typeface="Georgia" charset="0"/>
            </a:endParaRPr>
          </a:p>
        </p:txBody>
      </p:sp>
      <p:sp>
        <p:nvSpPr>
          <p:cNvPr id="6" name="TextBox 5"/>
          <p:cNvSpPr txBox="1"/>
          <p:nvPr/>
        </p:nvSpPr>
        <p:spPr>
          <a:xfrm>
            <a:off x="3921877" y="1612723"/>
            <a:ext cx="4822878" cy="4524315"/>
          </a:xfrm>
          <a:prstGeom prst="rect">
            <a:avLst/>
          </a:prstGeom>
          <a:noFill/>
        </p:spPr>
        <p:txBody>
          <a:bodyPr wrap="square" rtlCol="0">
            <a:spAutoFit/>
          </a:bodyPr>
          <a:lstStyle/>
          <a:p>
            <a:pPr marL="457200" indent="-457200" defTabSz="914400">
              <a:buFont typeface="+mj-lt"/>
              <a:buAutoNum type="arabicPeriod"/>
              <a:defRPr/>
            </a:pPr>
            <a:r>
              <a:rPr lang="en-US" sz="2400" dirty="0" smtClean="0">
                <a:solidFill>
                  <a:prstClr val="black"/>
                </a:solidFill>
                <a:latin typeface="Calibri"/>
              </a:rPr>
              <a:t>To </a:t>
            </a:r>
            <a:r>
              <a:rPr lang="en-US" sz="2400" dirty="0">
                <a:solidFill>
                  <a:prstClr val="black"/>
                </a:solidFill>
                <a:latin typeface="Calibri"/>
              </a:rPr>
              <a:t>what extent does participation </a:t>
            </a:r>
            <a:r>
              <a:rPr lang="en-US" sz="2400" dirty="0" smtClean="0">
                <a:solidFill>
                  <a:prstClr val="black"/>
                </a:solidFill>
                <a:latin typeface="Calibri"/>
              </a:rPr>
              <a:t>impact </a:t>
            </a:r>
            <a:r>
              <a:rPr lang="en-US" sz="2400" b="1" dirty="0">
                <a:solidFill>
                  <a:prstClr val="black"/>
                </a:solidFill>
                <a:latin typeface="Calibri"/>
              </a:rPr>
              <a:t>the value professionals place on local collaborations</a:t>
            </a:r>
            <a:r>
              <a:rPr lang="en-US" sz="2400" dirty="0">
                <a:solidFill>
                  <a:prstClr val="black"/>
                </a:solidFill>
                <a:latin typeface="Calibri"/>
              </a:rPr>
              <a:t> among NISE Net partners and community organizations? </a:t>
            </a:r>
          </a:p>
          <a:p>
            <a:pPr marL="457200" indent="-457200" defTabSz="914400">
              <a:buFont typeface="+mj-lt"/>
              <a:buAutoNum type="arabicPeriod"/>
              <a:defRPr/>
            </a:pPr>
            <a:endParaRPr lang="en-US" sz="2400" dirty="0" smtClean="0">
              <a:solidFill>
                <a:prstClr val="black"/>
              </a:solidFill>
              <a:latin typeface="Calibri"/>
            </a:endParaRPr>
          </a:p>
          <a:p>
            <a:pPr marL="457200" indent="-457200" defTabSz="914400">
              <a:buFont typeface="+mj-lt"/>
              <a:buAutoNum type="arabicPeriod"/>
              <a:defRPr/>
            </a:pPr>
            <a:r>
              <a:rPr lang="en-US" sz="2400" dirty="0" smtClean="0">
                <a:solidFill>
                  <a:prstClr val="black"/>
                </a:solidFill>
                <a:latin typeface="Calibri"/>
              </a:rPr>
              <a:t>To </a:t>
            </a:r>
            <a:r>
              <a:rPr lang="en-US" sz="2400" dirty="0">
                <a:solidFill>
                  <a:prstClr val="black"/>
                </a:solidFill>
                <a:latin typeface="Calibri"/>
              </a:rPr>
              <a:t>what extent does participation impact professionals’ </a:t>
            </a:r>
            <a:r>
              <a:rPr lang="en-US" sz="2400" b="1" dirty="0">
                <a:solidFill>
                  <a:prstClr val="black"/>
                </a:solidFill>
                <a:latin typeface="Calibri"/>
              </a:rPr>
              <a:t>awareness of theories, methods, and practices </a:t>
            </a:r>
            <a:r>
              <a:rPr lang="en-US" sz="2400" dirty="0">
                <a:solidFill>
                  <a:prstClr val="black"/>
                </a:solidFill>
                <a:latin typeface="Calibri"/>
              </a:rPr>
              <a:t>for effectively forming partnerships and engaging diverse public audiences in nano? </a:t>
            </a:r>
          </a:p>
        </p:txBody>
      </p:sp>
      <p:pic>
        <p:nvPicPr>
          <p:cNvPr id="8" name="Picture 7"/>
          <p:cNvPicPr>
            <a:picLocks noChangeAspect="1"/>
          </p:cNvPicPr>
          <p:nvPr/>
        </p:nvPicPr>
        <p:blipFill>
          <a:blip r:embed="rId3"/>
          <a:stretch>
            <a:fillRect/>
          </a:stretch>
        </p:blipFill>
        <p:spPr>
          <a:xfrm>
            <a:off x="0" y="1235076"/>
            <a:ext cx="3736136" cy="5622923"/>
          </a:xfrm>
          <a:prstGeom prst="rect">
            <a:avLst/>
          </a:prstGeom>
        </p:spPr>
      </p:pic>
      <p:pic>
        <p:nvPicPr>
          <p:cNvPr id="9" name="Picture 8" descr="NISE_tag_whit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961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14300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127000"/>
            <a:ext cx="8661400" cy="889001"/>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Evaluation questions for public audiences</a:t>
            </a:r>
            <a:endParaRPr lang="en-US" sz="3600" dirty="0">
              <a:solidFill>
                <a:srgbClr val="49176D"/>
              </a:solidFill>
              <a:latin typeface="Georgia" charset="0"/>
              <a:ea typeface="ＭＳ Ｐゴシック" charset="0"/>
              <a:cs typeface="Georgia" charset="0"/>
            </a:endParaRPr>
          </a:p>
        </p:txBody>
      </p:sp>
      <p:sp>
        <p:nvSpPr>
          <p:cNvPr id="6" name="TextBox 5"/>
          <p:cNvSpPr txBox="1"/>
          <p:nvPr/>
        </p:nvSpPr>
        <p:spPr>
          <a:xfrm>
            <a:off x="4035286" y="1612723"/>
            <a:ext cx="5049079" cy="4093428"/>
          </a:xfrm>
          <a:prstGeom prst="rect">
            <a:avLst/>
          </a:prstGeom>
          <a:noFill/>
        </p:spPr>
        <p:txBody>
          <a:bodyPr wrap="square" rtlCol="0">
            <a:spAutoFit/>
          </a:bodyPr>
          <a:lstStyle/>
          <a:p>
            <a:pPr marL="457200" indent="-457200" defTabSz="914400">
              <a:buFontTx/>
              <a:buAutoNum type="arabicPeriod"/>
              <a:defRPr/>
            </a:pPr>
            <a:r>
              <a:rPr lang="en-US" sz="2400" dirty="0" smtClean="0">
                <a:solidFill>
                  <a:prstClr val="black"/>
                </a:solidFill>
                <a:latin typeface="Calibri"/>
              </a:rPr>
              <a:t>To </a:t>
            </a:r>
            <a:r>
              <a:rPr lang="en-US" sz="2400" dirty="0">
                <a:solidFill>
                  <a:prstClr val="black"/>
                </a:solidFill>
                <a:latin typeface="Calibri"/>
              </a:rPr>
              <a:t>what extent does the project </a:t>
            </a:r>
            <a:r>
              <a:rPr lang="en-US" sz="2400" b="1" dirty="0">
                <a:solidFill>
                  <a:prstClr val="black"/>
                </a:solidFill>
                <a:latin typeface="Calibri"/>
              </a:rPr>
              <a:t>reach its target audience </a:t>
            </a:r>
            <a:r>
              <a:rPr lang="en-US" sz="2400" dirty="0">
                <a:solidFill>
                  <a:prstClr val="black"/>
                </a:solidFill>
                <a:latin typeface="Calibri"/>
              </a:rPr>
              <a:t>of children, youth, and families from demographic groups that are underrepresented in STEM fields? </a:t>
            </a:r>
            <a:endParaRPr lang="en-US" sz="2400" dirty="0" smtClean="0">
              <a:solidFill>
                <a:prstClr val="black"/>
              </a:solidFill>
              <a:latin typeface="Calibri"/>
            </a:endParaRPr>
          </a:p>
          <a:p>
            <a:pPr marL="457200" indent="-457200" defTabSz="914400">
              <a:buFontTx/>
              <a:buAutoNum type="arabicPeriod"/>
              <a:defRPr/>
            </a:pPr>
            <a:endParaRPr lang="en-US" sz="2000" dirty="0">
              <a:solidFill>
                <a:prstClr val="black"/>
              </a:solidFill>
              <a:latin typeface="Calibri"/>
            </a:endParaRPr>
          </a:p>
          <a:p>
            <a:pPr marL="457200" indent="-457200" defTabSz="914400">
              <a:buFontTx/>
              <a:buAutoNum type="arabicPeriod"/>
              <a:defRPr/>
            </a:pPr>
            <a:r>
              <a:rPr lang="en-US" sz="2400" dirty="0" smtClean="0">
                <a:solidFill>
                  <a:prstClr val="black"/>
                </a:solidFill>
                <a:latin typeface="Calibri"/>
              </a:rPr>
              <a:t>To </a:t>
            </a:r>
            <a:r>
              <a:rPr lang="en-US" sz="2400" dirty="0">
                <a:solidFill>
                  <a:prstClr val="black"/>
                </a:solidFill>
                <a:latin typeface="Calibri"/>
              </a:rPr>
              <a:t>what extent do the educational materials </a:t>
            </a:r>
            <a:r>
              <a:rPr lang="en-US" sz="2400" b="1" dirty="0">
                <a:solidFill>
                  <a:prstClr val="black"/>
                </a:solidFill>
                <a:latin typeface="Calibri"/>
              </a:rPr>
              <a:t>facilitate engagement and learning</a:t>
            </a:r>
            <a:r>
              <a:rPr lang="en-US" sz="2400" dirty="0">
                <a:solidFill>
                  <a:prstClr val="black"/>
                </a:solidFill>
                <a:latin typeface="Calibri"/>
              </a:rPr>
              <a:t> among public participants? </a:t>
            </a:r>
            <a:endParaRPr lang="en-US" sz="2400" dirty="0" smtClean="0">
              <a:solidFill>
                <a:prstClr val="black"/>
              </a:solidFill>
              <a:latin typeface="Calibri"/>
            </a:endParaRPr>
          </a:p>
          <a:p>
            <a:pPr defTabSz="914400">
              <a:defRPr/>
            </a:pPr>
            <a:endParaRPr lang="en-US" sz="2400"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0" y="1224859"/>
            <a:ext cx="3776870" cy="5633142"/>
          </a:xfrm>
          <a:prstGeom prst="rect">
            <a:avLst/>
          </a:prstGeom>
        </p:spPr>
      </p:pic>
      <p:pic>
        <p:nvPicPr>
          <p:cNvPr id="9" name="Picture 8" descr="NISE_tag_whit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443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14300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3"/>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Methods overview</a:t>
            </a:r>
            <a:endParaRPr lang="en-US" sz="3600" dirty="0">
              <a:solidFill>
                <a:srgbClr val="49176D"/>
              </a:solidFill>
              <a:latin typeface="Georgia" charset="0"/>
              <a:ea typeface="ＭＳ Ｐゴシック" charset="0"/>
              <a:cs typeface="Georgia" charset="0"/>
            </a:endParaRPr>
          </a:p>
        </p:txBody>
      </p:sp>
      <p:pic>
        <p:nvPicPr>
          <p:cNvPr id="9" name="Picture 8"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2975618813"/>
              </p:ext>
            </p:extLst>
          </p:nvPr>
        </p:nvGraphicFramePr>
        <p:xfrm>
          <a:off x="609963" y="1985198"/>
          <a:ext cx="7949474" cy="3411477"/>
        </p:xfrm>
        <a:graphic>
          <a:graphicData uri="http://schemas.openxmlformats.org/drawingml/2006/table">
            <a:tbl>
              <a:tblPr firstRow="1" bandRow="1">
                <a:tableStyleId>{F5AB1C69-6EDB-4FF4-983F-18BD219EF322}</a:tableStyleId>
              </a:tblPr>
              <a:tblGrid>
                <a:gridCol w="3155406">
                  <a:extLst>
                    <a:ext uri="{9D8B030D-6E8A-4147-A177-3AD203B41FA5}">
                      <a16:colId xmlns="" xmlns:a16="http://schemas.microsoft.com/office/drawing/2014/main" val="2166265908"/>
                    </a:ext>
                  </a:extLst>
                </a:gridCol>
                <a:gridCol w="4794068">
                  <a:extLst>
                    <a:ext uri="{9D8B030D-6E8A-4147-A177-3AD203B41FA5}">
                      <a16:colId xmlns="" xmlns:a16="http://schemas.microsoft.com/office/drawing/2014/main" val="420513639"/>
                    </a:ext>
                  </a:extLst>
                </a:gridCol>
              </a:tblGrid>
              <a:tr h="562721">
                <a:tc>
                  <a:txBody>
                    <a:bodyPr/>
                    <a:lstStyle/>
                    <a:p>
                      <a:r>
                        <a:rPr lang="en-US" sz="2400" dirty="0" smtClean="0"/>
                        <a:t>Date</a:t>
                      </a:r>
                      <a:endParaRPr lang="en-US" sz="2400" dirty="0"/>
                    </a:p>
                  </a:txBody>
                  <a:tcPr/>
                </a:tc>
                <a:tc>
                  <a:txBody>
                    <a:bodyPr/>
                    <a:lstStyle/>
                    <a:p>
                      <a:r>
                        <a:rPr lang="en-US" sz="2400" dirty="0" smtClean="0"/>
                        <a:t>Event</a:t>
                      </a:r>
                      <a:endParaRPr lang="en-US" sz="2400" dirty="0"/>
                    </a:p>
                  </a:txBody>
                  <a:tcPr/>
                </a:tc>
                <a:extLst>
                  <a:ext uri="{0D108BD9-81ED-4DB2-BD59-A6C34878D82A}">
                    <a16:rowId xmlns="" xmlns:a16="http://schemas.microsoft.com/office/drawing/2014/main" val="2497190303"/>
                  </a:ext>
                </a:extLst>
              </a:tr>
              <a:tr h="562721">
                <a:tc>
                  <a:txBody>
                    <a:bodyPr/>
                    <a:lstStyle/>
                    <a:p>
                      <a:r>
                        <a:rPr lang="en-US" sz="2400" dirty="0" smtClean="0"/>
                        <a:t>January-February 2016</a:t>
                      </a:r>
                      <a:endParaRPr lang="en-US" sz="2400" dirty="0"/>
                    </a:p>
                  </a:txBody>
                  <a:tcPr/>
                </a:tc>
                <a:tc>
                  <a:txBody>
                    <a:bodyPr/>
                    <a:lstStyle/>
                    <a:p>
                      <a:r>
                        <a:rPr lang="en-US" sz="2400" b="1" dirty="0" smtClean="0"/>
                        <a:t>Pre-survey</a:t>
                      </a:r>
                      <a:r>
                        <a:rPr lang="en-US" sz="2400" dirty="0" smtClean="0"/>
                        <a:t> coinciding</a:t>
                      </a:r>
                      <a:r>
                        <a:rPr lang="en-US" sz="2400" baseline="0" dirty="0" smtClean="0"/>
                        <a:t> with kit distribution</a:t>
                      </a:r>
                      <a:endParaRPr lang="en-US" sz="2400" dirty="0"/>
                    </a:p>
                  </a:txBody>
                  <a:tcPr/>
                </a:tc>
                <a:extLst>
                  <a:ext uri="{0D108BD9-81ED-4DB2-BD59-A6C34878D82A}">
                    <a16:rowId xmlns="" xmlns:a16="http://schemas.microsoft.com/office/drawing/2014/main" val="3174570549"/>
                  </a:ext>
                </a:extLst>
              </a:tr>
              <a:tr h="1012898">
                <a:tc>
                  <a:txBody>
                    <a:bodyPr/>
                    <a:lstStyle/>
                    <a:p>
                      <a:r>
                        <a:rPr lang="en-US" sz="2400" dirty="0" smtClean="0"/>
                        <a:t>February-October</a:t>
                      </a:r>
                      <a:r>
                        <a:rPr lang="en-US" sz="2400" baseline="0" dirty="0" smtClean="0"/>
                        <a:t> 2016</a:t>
                      </a:r>
                      <a:endParaRPr lang="en-US" sz="2400" dirty="0"/>
                    </a:p>
                  </a:txBody>
                  <a:tcPr/>
                </a:tc>
                <a:tc>
                  <a:txBody>
                    <a:bodyPr/>
                    <a:lstStyle/>
                    <a:p>
                      <a:r>
                        <a:rPr lang="en-US" sz="2400" dirty="0" smtClean="0"/>
                        <a:t>Ongoing data collection from </a:t>
                      </a:r>
                      <a:r>
                        <a:rPr lang="en-US" sz="2400" b="1" dirty="0" smtClean="0"/>
                        <a:t>Activity Survey</a:t>
                      </a:r>
                      <a:endParaRPr lang="en-US" sz="2400" b="1" dirty="0"/>
                    </a:p>
                  </a:txBody>
                  <a:tcPr/>
                </a:tc>
                <a:extLst>
                  <a:ext uri="{0D108BD9-81ED-4DB2-BD59-A6C34878D82A}">
                    <a16:rowId xmlns="" xmlns:a16="http://schemas.microsoft.com/office/drawing/2014/main" val="3730619586"/>
                  </a:ext>
                </a:extLst>
              </a:tr>
              <a:tr h="1012898">
                <a:tc>
                  <a:txBody>
                    <a:bodyPr/>
                    <a:lstStyle/>
                    <a:p>
                      <a:r>
                        <a:rPr lang="en-US" sz="2400" dirty="0" smtClean="0"/>
                        <a:t>October 2016</a:t>
                      </a:r>
                      <a:endParaRPr lang="en-US" sz="2400" dirty="0"/>
                    </a:p>
                  </a:txBody>
                  <a:tcPr/>
                </a:tc>
                <a:tc>
                  <a:txBody>
                    <a:bodyPr/>
                    <a:lstStyle/>
                    <a:p>
                      <a:r>
                        <a:rPr lang="en-US" sz="2400" b="1" dirty="0" smtClean="0"/>
                        <a:t>Post-survey </a:t>
                      </a:r>
                      <a:r>
                        <a:rPr lang="en-US" sz="2400" dirty="0" smtClean="0"/>
                        <a:t>as sites conclude their use of the kit</a:t>
                      </a:r>
                      <a:endParaRPr lang="en-US" sz="2400" dirty="0"/>
                    </a:p>
                  </a:txBody>
                  <a:tcPr/>
                </a:tc>
                <a:extLst>
                  <a:ext uri="{0D108BD9-81ED-4DB2-BD59-A6C34878D82A}">
                    <a16:rowId xmlns="" xmlns:a16="http://schemas.microsoft.com/office/drawing/2014/main" val="2604811736"/>
                  </a:ext>
                </a:extLst>
              </a:tr>
            </a:tbl>
          </a:graphicData>
        </a:graphic>
      </p:graphicFrame>
    </p:spTree>
    <p:extLst>
      <p:ext uri="{BB962C8B-B14F-4D97-AF65-F5344CB8AC3E}">
        <p14:creationId xmlns:p14="http://schemas.microsoft.com/office/powerpoint/2010/main" val="8901442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41300" y="422299"/>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Findings: The value of partnership</a:t>
            </a:r>
            <a:endParaRPr lang="en-US" sz="3600" dirty="0">
              <a:solidFill>
                <a:srgbClr val="49176D"/>
              </a:solidFill>
              <a:latin typeface="Georgia" charset="0"/>
              <a:ea typeface="ＭＳ Ｐゴシック" charset="0"/>
              <a:cs typeface="Georgia" charset="0"/>
            </a:endParaRPr>
          </a:p>
        </p:txBody>
      </p:sp>
      <p:sp>
        <p:nvSpPr>
          <p:cNvPr id="9" name="Rectangle 8"/>
          <p:cNvSpPr/>
          <p:nvPr/>
        </p:nvSpPr>
        <p:spPr>
          <a:xfrm>
            <a:off x="0" y="1465893"/>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11" name="Picture 10"/>
          <p:cNvPicPr>
            <a:picLocks noChangeAspect="1"/>
          </p:cNvPicPr>
          <p:nvPr/>
        </p:nvPicPr>
        <p:blipFill>
          <a:blip r:embed="rId4"/>
          <a:stretch>
            <a:fillRect/>
          </a:stretch>
        </p:blipFill>
        <p:spPr>
          <a:xfrm>
            <a:off x="0" y="1577340"/>
            <a:ext cx="9144000" cy="5280660"/>
          </a:xfrm>
          <a:prstGeom prst="rect">
            <a:avLst/>
          </a:prstGeom>
        </p:spPr>
      </p:pic>
      <p:pic>
        <p:nvPicPr>
          <p:cNvPr id="13" name="Picture 12"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0" y="6311579"/>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264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9060" y="547102"/>
            <a:ext cx="8904939" cy="584776"/>
          </a:xfrm>
          <a:prstGeom prst="rect">
            <a:avLst/>
          </a:prstGeom>
        </p:spPr>
        <p:txBody>
          <a:bodyPr wrap="square">
            <a:spAutoFit/>
          </a:bodyPr>
          <a:lstStyle/>
          <a:p>
            <a:r>
              <a:rPr lang="en-US" sz="3200" dirty="0" smtClean="0">
                <a:latin typeface="Avenir Book"/>
                <a:cs typeface="Avenir Book"/>
              </a:rPr>
              <a:t>Together we reach </a:t>
            </a:r>
            <a:r>
              <a:rPr lang="en-US" sz="3200" b="1" dirty="0" smtClean="0">
                <a:solidFill>
                  <a:srgbClr val="00858B"/>
                </a:solidFill>
                <a:latin typeface="Avenir Book"/>
                <a:cs typeface="Avenir Book"/>
              </a:rPr>
              <a:t>millions of people</a:t>
            </a:r>
            <a:r>
              <a:rPr lang="en-US" sz="3200" dirty="0" smtClean="0">
                <a:solidFill>
                  <a:srgbClr val="00858B"/>
                </a:solidFill>
                <a:latin typeface="Avenir Book"/>
                <a:cs typeface="Avenir Book"/>
              </a:rPr>
              <a:t> </a:t>
            </a:r>
            <a:r>
              <a:rPr lang="en-US" sz="3200" dirty="0" smtClean="0">
                <a:latin typeface="Avenir Book"/>
                <a:cs typeface="Avenir Book"/>
              </a:rPr>
              <a:t>each year!</a:t>
            </a:r>
          </a:p>
        </p:txBody>
      </p:sp>
      <p:pic>
        <p:nvPicPr>
          <p:cNvPr id="3" name="Picture 2" descr="NanoDays-0436-X2.jpg"/>
          <p:cNvPicPr>
            <a:picLocks noChangeAspect="1"/>
          </p:cNvPicPr>
          <p:nvPr/>
        </p:nvPicPr>
        <p:blipFill rotWithShape="1">
          <a:blip r:embed="rId3">
            <a:extLst>
              <a:ext uri="{28A0092B-C50C-407E-A947-70E740481C1C}">
                <a14:useLocalDpi xmlns:a14="http://schemas.microsoft.com/office/drawing/2010/main"/>
              </a:ext>
            </a:extLst>
          </a:blip>
          <a:srcRect b="13115"/>
          <a:stretch/>
        </p:blipFill>
        <p:spPr>
          <a:xfrm>
            <a:off x="0" y="1557337"/>
            <a:ext cx="9144000" cy="5300663"/>
          </a:xfrm>
          <a:prstGeom prst="rect">
            <a:avLst/>
          </a:prstGeom>
        </p:spPr>
      </p:pic>
    </p:spTree>
    <p:extLst>
      <p:ext uri="{BB962C8B-B14F-4D97-AF65-F5344CB8AC3E}">
        <p14:creationId xmlns:p14="http://schemas.microsoft.com/office/powerpoint/2010/main" val="27596615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879"/>
            <a:ext cx="9144000" cy="12792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259377"/>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3"/>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Professionals benefitted from the  project.</a:t>
            </a:r>
            <a:endParaRPr lang="en-US" sz="3600" dirty="0">
              <a:solidFill>
                <a:srgbClr val="49176D"/>
              </a:solidFill>
              <a:latin typeface="Georgia" charset="0"/>
              <a:ea typeface="ＭＳ Ｐゴシック" charset="0"/>
              <a:cs typeface="Georgia" charset="0"/>
            </a:endParaRPr>
          </a:p>
        </p:txBody>
      </p:sp>
      <p:graphicFrame>
        <p:nvGraphicFramePr>
          <p:cNvPr id="11" name="Chart 10"/>
          <p:cNvGraphicFramePr>
            <a:graphicFrameLocks/>
          </p:cNvGraphicFramePr>
          <p:nvPr>
            <p:extLst>
              <p:ext uri="{D42A27DB-BD31-4B8C-83A1-F6EECF244321}">
                <p14:modId xmlns:p14="http://schemas.microsoft.com/office/powerpoint/2010/main" val="3039614881"/>
              </p:ext>
            </p:extLst>
          </p:nvPr>
        </p:nvGraphicFramePr>
        <p:xfrm>
          <a:off x="25400" y="1417638"/>
          <a:ext cx="9118600" cy="5440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63265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879"/>
            <a:ext cx="9144000" cy="17284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12700" y="166782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1217047"/>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Professionals valued hands-on activities, reaching underserved audiences, and professional development.</a:t>
            </a:r>
            <a:endParaRPr lang="en-US" sz="3600" dirty="0">
              <a:solidFill>
                <a:srgbClr val="49176D"/>
              </a:solidFill>
              <a:latin typeface="Georgia" charset="0"/>
              <a:ea typeface="ＭＳ Ｐゴシック" charset="0"/>
              <a:cs typeface="Georgia" charset="0"/>
            </a:endParaRPr>
          </a:p>
        </p:txBody>
      </p:sp>
      <p:sp>
        <p:nvSpPr>
          <p:cNvPr id="8" name="TextBox 7"/>
          <p:cNvSpPr txBox="1"/>
          <p:nvPr/>
        </p:nvSpPr>
        <p:spPr>
          <a:xfrm>
            <a:off x="254000" y="1877113"/>
            <a:ext cx="8830365" cy="954107"/>
          </a:xfrm>
          <a:prstGeom prst="rect">
            <a:avLst/>
          </a:prstGeom>
          <a:noFill/>
        </p:spPr>
        <p:txBody>
          <a:bodyPr wrap="square" rtlCol="0">
            <a:spAutoFit/>
          </a:bodyPr>
          <a:lstStyle/>
          <a:p>
            <a:pPr algn="ctr" defTabSz="914400">
              <a:defRPr/>
            </a:pPr>
            <a:r>
              <a:rPr lang="en-US" sz="2800" dirty="0" smtClean="0">
                <a:solidFill>
                  <a:prstClr val="black">
                    <a:lumMod val="75000"/>
                    <a:lumOff val="25000"/>
                  </a:prstClr>
                </a:solidFill>
                <a:latin typeface="Calibri"/>
              </a:rPr>
              <a:t>What aspects of the </a:t>
            </a:r>
            <a:r>
              <a:rPr lang="en-US" sz="2800" i="1" dirty="0" smtClean="0">
                <a:solidFill>
                  <a:prstClr val="black">
                    <a:lumMod val="75000"/>
                    <a:lumOff val="25000"/>
                  </a:prstClr>
                </a:solidFill>
                <a:latin typeface="Calibri"/>
              </a:rPr>
              <a:t>Explore Science—Zoom into Nano </a:t>
            </a:r>
            <a:r>
              <a:rPr lang="en-US" sz="2800" dirty="0" smtClean="0">
                <a:solidFill>
                  <a:prstClr val="black">
                    <a:lumMod val="75000"/>
                    <a:lumOff val="25000"/>
                  </a:prstClr>
                </a:solidFill>
                <a:latin typeface="Calibri"/>
              </a:rPr>
              <a:t>project, if any, did you find most valuable? (n=56)</a:t>
            </a:r>
            <a:endParaRPr lang="en-US" sz="2800" dirty="0">
              <a:solidFill>
                <a:prstClr val="black">
                  <a:lumMod val="75000"/>
                  <a:lumOff val="25000"/>
                </a:prstClr>
              </a:solidFill>
              <a:latin typeface="Calibri"/>
            </a:endParaRPr>
          </a:p>
        </p:txBody>
      </p:sp>
      <p:sp>
        <p:nvSpPr>
          <p:cNvPr id="9" name="TextBox 8"/>
          <p:cNvSpPr txBox="1"/>
          <p:nvPr/>
        </p:nvSpPr>
        <p:spPr>
          <a:xfrm>
            <a:off x="1495706" y="2893654"/>
            <a:ext cx="6177987" cy="1200329"/>
          </a:xfrm>
          <a:prstGeom prst="rect">
            <a:avLst/>
          </a:prstGeom>
          <a:noFill/>
        </p:spPr>
        <p:txBody>
          <a:bodyPr wrap="square" rtlCol="0">
            <a:spAutoFit/>
          </a:bodyPr>
          <a:lstStyle/>
          <a:p>
            <a:pPr marL="342900" indent="-342900" defTabSz="914400">
              <a:buFont typeface="Arial" panose="020B0604020202020204" pitchFamily="34" charset="0"/>
              <a:buChar char="•"/>
              <a:defRPr/>
            </a:pPr>
            <a:r>
              <a:rPr lang="en-US" sz="2400" dirty="0" smtClean="0">
                <a:solidFill>
                  <a:prstClr val="black">
                    <a:lumMod val="75000"/>
                    <a:lumOff val="25000"/>
                  </a:prstClr>
                </a:solidFill>
                <a:latin typeface="Calibri"/>
              </a:rPr>
              <a:t>Hands-on activities (54%)</a:t>
            </a:r>
          </a:p>
          <a:p>
            <a:pPr marL="342900" indent="-342900" defTabSz="914400">
              <a:buFont typeface="Arial" panose="020B0604020202020204" pitchFamily="34" charset="0"/>
              <a:buChar char="•"/>
              <a:defRPr/>
            </a:pPr>
            <a:r>
              <a:rPr lang="en-US" sz="2400" dirty="0" smtClean="0">
                <a:solidFill>
                  <a:prstClr val="black">
                    <a:lumMod val="75000"/>
                    <a:lumOff val="25000"/>
                  </a:prstClr>
                </a:solidFill>
                <a:latin typeface="Calibri"/>
              </a:rPr>
              <a:t>Working with underserved audiences (29%)</a:t>
            </a:r>
          </a:p>
          <a:p>
            <a:pPr marL="342900" indent="-342900" defTabSz="914400">
              <a:buFont typeface="Arial" panose="020B0604020202020204" pitchFamily="34" charset="0"/>
              <a:buChar char="•"/>
              <a:defRPr/>
            </a:pPr>
            <a:r>
              <a:rPr lang="en-US" sz="2400" dirty="0" smtClean="0">
                <a:solidFill>
                  <a:prstClr val="black">
                    <a:lumMod val="75000"/>
                    <a:lumOff val="25000"/>
                  </a:prstClr>
                </a:solidFill>
                <a:latin typeface="Calibri"/>
              </a:rPr>
              <a:t>The professional development (29%)</a:t>
            </a:r>
          </a:p>
        </p:txBody>
      </p:sp>
      <p:sp>
        <p:nvSpPr>
          <p:cNvPr id="10" name="TextBox 9"/>
          <p:cNvSpPr txBox="1"/>
          <p:nvPr/>
        </p:nvSpPr>
        <p:spPr>
          <a:xfrm>
            <a:off x="439620" y="4463315"/>
            <a:ext cx="8459124" cy="1938992"/>
          </a:xfrm>
          <a:prstGeom prst="rect">
            <a:avLst/>
          </a:prstGeom>
          <a:solidFill>
            <a:srgbClr val="E2F1CF"/>
          </a:solidFill>
        </p:spPr>
        <p:txBody>
          <a:bodyPr wrap="square" rtlCol="0">
            <a:spAutoFit/>
          </a:bodyPr>
          <a:lstStyle/>
          <a:p>
            <a:pPr algn="ctr" defTabSz="914400"/>
            <a:r>
              <a:rPr lang="en-US" sz="2400" dirty="0">
                <a:solidFill>
                  <a:srgbClr val="49176D"/>
                </a:solidFill>
                <a:latin typeface="Calibri"/>
              </a:rPr>
              <a:t>“It is extremely valuable for me to have a ready to go tabletop activity that can be used for outreach, camps, professional development, quick demos, etc. It all looks (and is) professional and attractive and comes with not only materials but signage and everything needed to explain it all.”</a:t>
            </a:r>
          </a:p>
        </p:txBody>
      </p:sp>
      <p:sp>
        <p:nvSpPr>
          <p:cNvPr id="11" name="TextBox 10"/>
          <p:cNvSpPr txBox="1"/>
          <p:nvPr/>
        </p:nvSpPr>
        <p:spPr>
          <a:xfrm>
            <a:off x="342438" y="4135644"/>
            <a:ext cx="8459124" cy="2677656"/>
          </a:xfrm>
          <a:prstGeom prst="rect">
            <a:avLst/>
          </a:prstGeom>
          <a:solidFill>
            <a:srgbClr val="E2F1CF"/>
          </a:solidFill>
        </p:spPr>
        <p:txBody>
          <a:bodyPr wrap="square" rtlCol="0">
            <a:spAutoFit/>
          </a:bodyPr>
          <a:lstStyle/>
          <a:p>
            <a:pPr algn="ctr" defTabSz="914400"/>
            <a:endParaRPr lang="en-US" sz="2400" dirty="0" smtClean="0">
              <a:solidFill>
                <a:srgbClr val="49176D"/>
              </a:solidFill>
              <a:latin typeface="Calibri"/>
            </a:endParaRPr>
          </a:p>
          <a:p>
            <a:pPr algn="ctr" defTabSz="914400"/>
            <a:r>
              <a:rPr lang="en-US" sz="2400" dirty="0" smtClean="0">
                <a:solidFill>
                  <a:srgbClr val="49176D"/>
                </a:solidFill>
                <a:latin typeface="Calibri"/>
              </a:rPr>
              <a:t>“</a:t>
            </a:r>
            <a:r>
              <a:rPr lang="en-US" sz="2400" dirty="0">
                <a:solidFill>
                  <a:srgbClr val="49176D"/>
                </a:solidFill>
                <a:latin typeface="Calibri"/>
              </a:rPr>
              <a:t>I think being able to reach children that don't normally have the opportunity to explore and experience science in such a hands-on fashion is great for all involved - the children, the community, myself, and even my students</a:t>
            </a:r>
            <a:r>
              <a:rPr lang="en-US" sz="2400" dirty="0" smtClean="0">
                <a:solidFill>
                  <a:srgbClr val="49176D"/>
                </a:solidFill>
                <a:latin typeface="Calibri"/>
              </a:rPr>
              <a:t>!”</a:t>
            </a:r>
          </a:p>
          <a:p>
            <a:pPr algn="ctr" defTabSz="914400"/>
            <a:endParaRPr lang="en-US" sz="2400" dirty="0">
              <a:solidFill>
                <a:srgbClr val="49176D"/>
              </a:solidFill>
              <a:latin typeface="Calibri"/>
            </a:endParaRPr>
          </a:p>
          <a:p>
            <a:pPr algn="ctr" defTabSz="914400"/>
            <a:endParaRPr lang="en-US" sz="2400" dirty="0">
              <a:solidFill>
                <a:srgbClr val="49176D"/>
              </a:solidFill>
              <a:latin typeface="Calibri"/>
            </a:endParaRPr>
          </a:p>
        </p:txBody>
      </p:sp>
      <p:sp>
        <p:nvSpPr>
          <p:cNvPr id="13" name="TextBox 12"/>
          <p:cNvSpPr txBox="1"/>
          <p:nvPr/>
        </p:nvSpPr>
        <p:spPr>
          <a:xfrm>
            <a:off x="342438" y="4320310"/>
            <a:ext cx="8459124" cy="2308324"/>
          </a:xfrm>
          <a:prstGeom prst="rect">
            <a:avLst/>
          </a:prstGeom>
          <a:solidFill>
            <a:srgbClr val="E2F1CF"/>
          </a:solidFill>
        </p:spPr>
        <p:txBody>
          <a:bodyPr wrap="square" rtlCol="0">
            <a:spAutoFit/>
          </a:bodyPr>
          <a:lstStyle/>
          <a:p>
            <a:pPr algn="ctr" defTabSz="914400"/>
            <a:endParaRPr lang="en-US" sz="2400" dirty="0" smtClean="0">
              <a:solidFill>
                <a:srgbClr val="49176D"/>
              </a:solidFill>
              <a:latin typeface="Calibri"/>
            </a:endParaRPr>
          </a:p>
          <a:p>
            <a:pPr algn="ctr" defTabSz="914400"/>
            <a:r>
              <a:rPr lang="en-US" sz="2400" dirty="0" smtClean="0">
                <a:solidFill>
                  <a:srgbClr val="49176D"/>
                </a:solidFill>
                <a:latin typeface="Calibri"/>
              </a:rPr>
              <a:t>“</a:t>
            </a:r>
            <a:r>
              <a:rPr lang="en-US" sz="2400" dirty="0">
                <a:solidFill>
                  <a:srgbClr val="49176D"/>
                </a:solidFill>
                <a:latin typeface="Calibri"/>
              </a:rPr>
              <a:t>Having access to the provided teaching/training materials allowed me to deepen my understanding of the Science behind the activities</a:t>
            </a:r>
            <a:r>
              <a:rPr lang="en-US" sz="2400" dirty="0" smtClean="0">
                <a:solidFill>
                  <a:srgbClr val="49176D"/>
                </a:solidFill>
                <a:latin typeface="Calibri"/>
              </a:rPr>
              <a:t>.”</a:t>
            </a:r>
          </a:p>
          <a:p>
            <a:pPr algn="ctr" defTabSz="914400"/>
            <a:endParaRPr lang="en-US" sz="2400" dirty="0">
              <a:solidFill>
                <a:srgbClr val="49176D"/>
              </a:solidFill>
              <a:latin typeface="Calibri"/>
            </a:endParaRPr>
          </a:p>
          <a:p>
            <a:pPr algn="ctr" defTabSz="914400"/>
            <a:endParaRPr lang="en-US" sz="2400" dirty="0" smtClean="0">
              <a:solidFill>
                <a:srgbClr val="49176D"/>
              </a:solidFill>
              <a:latin typeface="Calibri"/>
            </a:endParaRPr>
          </a:p>
        </p:txBody>
      </p:sp>
    </p:spTree>
    <p:extLst>
      <p:ext uri="{BB962C8B-B14F-4D97-AF65-F5344CB8AC3E}">
        <p14:creationId xmlns:p14="http://schemas.microsoft.com/office/powerpoint/2010/main" val="1204362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1834513"/>
            <a:ext cx="9144000" cy="134932"/>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14" name="Picture 13"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4000" y="274638"/>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Findings: Awareness of Practices</a:t>
            </a:r>
            <a:endParaRPr lang="en-US" sz="3600" dirty="0">
              <a:solidFill>
                <a:srgbClr val="49176D"/>
              </a:solidFill>
              <a:latin typeface="Georgia" charset="0"/>
              <a:ea typeface="ＭＳ Ｐゴシック" charset="0"/>
              <a:cs typeface="Georgia" charset="0"/>
            </a:endParaRPr>
          </a:p>
        </p:txBody>
      </p:sp>
      <p:sp>
        <p:nvSpPr>
          <p:cNvPr id="9" name="Rectangle 8"/>
          <p:cNvSpPr/>
          <p:nvPr/>
        </p:nvSpPr>
        <p:spPr>
          <a:xfrm>
            <a:off x="0" y="1281628"/>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2" name="Picture 1"/>
          <p:cNvPicPr>
            <a:picLocks noChangeAspect="1"/>
          </p:cNvPicPr>
          <p:nvPr/>
        </p:nvPicPr>
        <p:blipFill>
          <a:blip r:embed="rId4"/>
          <a:stretch>
            <a:fillRect/>
          </a:stretch>
        </p:blipFill>
        <p:spPr>
          <a:xfrm>
            <a:off x="0" y="1387622"/>
            <a:ext cx="9144000" cy="5470378"/>
          </a:xfrm>
          <a:prstGeom prst="rect">
            <a:avLst/>
          </a:prstGeom>
        </p:spPr>
      </p:pic>
      <p:pic>
        <p:nvPicPr>
          <p:cNvPr id="10" name="Picture 9"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0" y="6330950"/>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48665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879"/>
            <a:ext cx="9144000" cy="12792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259377"/>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19880"/>
            <a:ext cx="8661400" cy="1279256"/>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Respondents had high levels of confidence with project practices.</a:t>
            </a:r>
            <a:endParaRPr lang="en-US" sz="3600" dirty="0">
              <a:solidFill>
                <a:srgbClr val="49176D"/>
              </a:solidFill>
              <a:latin typeface="Georgia" charset="0"/>
              <a:ea typeface="ＭＳ Ｐゴシック" charset="0"/>
              <a:cs typeface="Georgia" charset="0"/>
            </a:endParaRPr>
          </a:p>
        </p:txBody>
      </p:sp>
      <p:graphicFrame>
        <p:nvGraphicFramePr>
          <p:cNvPr id="14" name="Chart 13"/>
          <p:cNvGraphicFramePr/>
          <p:nvPr>
            <p:extLst>
              <p:ext uri="{D42A27DB-BD31-4B8C-83A1-F6EECF244321}">
                <p14:modId xmlns:p14="http://schemas.microsoft.com/office/powerpoint/2010/main" val="4211250198"/>
              </p:ext>
            </p:extLst>
          </p:nvPr>
        </p:nvGraphicFramePr>
        <p:xfrm>
          <a:off x="0" y="1300162"/>
          <a:ext cx="9144000" cy="5557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12319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1834513"/>
            <a:ext cx="9144000" cy="134932"/>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14" name="Picture 13"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4000" y="274638"/>
            <a:ext cx="8661400" cy="100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Findings: Public reach</a:t>
            </a:r>
            <a:endParaRPr lang="en-US" sz="3600" dirty="0">
              <a:solidFill>
                <a:srgbClr val="49176D"/>
              </a:solidFill>
              <a:latin typeface="Georgia" charset="0"/>
              <a:ea typeface="ＭＳ Ｐゴシック" charset="0"/>
              <a:cs typeface="Georgia" charset="0"/>
            </a:endParaRPr>
          </a:p>
        </p:txBody>
      </p:sp>
      <p:sp>
        <p:nvSpPr>
          <p:cNvPr id="9" name="Rectangle 8"/>
          <p:cNvSpPr/>
          <p:nvPr/>
        </p:nvSpPr>
        <p:spPr>
          <a:xfrm>
            <a:off x="0" y="1452106"/>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3" name="Picture 2"/>
          <p:cNvPicPr>
            <a:picLocks noChangeAspect="1"/>
          </p:cNvPicPr>
          <p:nvPr/>
        </p:nvPicPr>
        <p:blipFill>
          <a:blip r:embed="rId4"/>
          <a:stretch>
            <a:fillRect/>
          </a:stretch>
        </p:blipFill>
        <p:spPr>
          <a:xfrm>
            <a:off x="0" y="1564105"/>
            <a:ext cx="9144000" cy="5293895"/>
          </a:xfrm>
          <a:prstGeom prst="rect">
            <a:avLst/>
          </a:prstGeom>
        </p:spPr>
      </p:pic>
      <p:pic>
        <p:nvPicPr>
          <p:cNvPr id="8" name="Picture 7"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0" y="6245658"/>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1986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879"/>
            <a:ext cx="9144000" cy="15728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56417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41300" y="143912"/>
            <a:ext cx="8661400" cy="1279256"/>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Most community organizations reported reaching low-income, female, minority, and rural participants.</a:t>
            </a:r>
            <a:endParaRPr lang="en-US" sz="3600" dirty="0">
              <a:solidFill>
                <a:srgbClr val="49176D"/>
              </a:solidFill>
              <a:latin typeface="Georgia" charset="0"/>
              <a:ea typeface="ＭＳ Ｐゴシック" charset="0"/>
              <a:cs typeface="Georgia" charset="0"/>
            </a:endParaRPr>
          </a:p>
        </p:txBody>
      </p:sp>
      <p:graphicFrame>
        <p:nvGraphicFramePr>
          <p:cNvPr id="2" name="Chart 1"/>
          <p:cNvGraphicFramePr/>
          <p:nvPr>
            <p:extLst/>
          </p:nvPr>
        </p:nvGraphicFramePr>
        <p:xfrm>
          <a:off x="0" y="1667434"/>
          <a:ext cx="9144000" cy="51905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527076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1834513"/>
            <a:ext cx="9144000" cy="134932"/>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14" name="Picture 13"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1" y="6330951"/>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4000" y="274638"/>
            <a:ext cx="8661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Findings: Public engagement &amp; learning </a:t>
            </a:r>
            <a:endParaRPr lang="en-US" sz="3600" dirty="0">
              <a:solidFill>
                <a:srgbClr val="49176D"/>
              </a:solidFill>
              <a:latin typeface="Georgia" charset="0"/>
              <a:ea typeface="ＭＳ Ｐゴシック" charset="0"/>
              <a:cs typeface="Georgia" charset="0"/>
            </a:endParaRPr>
          </a:p>
        </p:txBody>
      </p:sp>
      <p:sp>
        <p:nvSpPr>
          <p:cNvPr id="9" name="Rectangle 8"/>
          <p:cNvSpPr/>
          <p:nvPr/>
        </p:nvSpPr>
        <p:spPr>
          <a:xfrm>
            <a:off x="0" y="1297126"/>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pic>
        <p:nvPicPr>
          <p:cNvPr id="3" name="Picture 2"/>
          <p:cNvPicPr>
            <a:picLocks noChangeAspect="1"/>
          </p:cNvPicPr>
          <p:nvPr/>
        </p:nvPicPr>
        <p:blipFill>
          <a:blip r:embed="rId4"/>
          <a:stretch>
            <a:fillRect/>
          </a:stretch>
        </p:blipFill>
        <p:spPr>
          <a:xfrm>
            <a:off x="0" y="1404698"/>
            <a:ext cx="9144000" cy="5447489"/>
          </a:xfrm>
          <a:prstGeom prst="rect">
            <a:avLst/>
          </a:prstGeom>
        </p:spPr>
      </p:pic>
      <p:pic>
        <p:nvPicPr>
          <p:cNvPr id="8" name="Picture 7" descr="NISE_tag_whit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740" y="6330950"/>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93746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9879"/>
            <a:ext cx="9144000" cy="12792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dirty="0">
              <a:solidFill>
                <a:prstClr val="white"/>
              </a:solidFill>
              <a:latin typeface="Calibri"/>
            </a:endParaRPr>
          </a:p>
        </p:txBody>
      </p:sp>
      <p:sp>
        <p:nvSpPr>
          <p:cNvPr id="4" name="Rectangle 3"/>
          <p:cNvSpPr/>
          <p:nvPr/>
        </p:nvSpPr>
        <p:spPr>
          <a:xfrm>
            <a:off x="0" y="1259377"/>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dirty="0">
                <a:solidFill>
                  <a:prstClr val="white"/>
                </a:solidFill>
                <a:latin typeface="Calibri"/>
              </a:rPr>
              <a:t> </a:t>
            </a:r>
          </a:p>
        </p:txBody>
      </p:sp>
      <p:sp>
        <p:nvSpPr>
          <p:cNvPr id="63491" name="Title 1"/>
          <p:cNvSpPr>
            <a:spLocks noGrp="1"/>
          </p:cNvSpPr>
          <p:nvPr>
            <p:ph type="title"/>
          </p:nvPr>
        </p:nvSpPr>
        <p:spPr>
          <a:xfrm>
            <a:off x="254000" y="-19880"/>
            <a:ext cx="8661400" cy="1279256"/>
          </a:xfrm>
        </p:spPr>
        <p:txBody>
          <a:bodyPr/>
          <a:lstStyle/>
          <a:p>
            <a:pPr algn="l" eaLnBrk="1" hangingPunct="1">
              <a:lnSpc>
                <a:spcPct val="90000"/>
              </a:lnSpc>
            </a:pPr>
            <a:r>
              <a:rPr lang="en-US" sz="3600" dirty="0" smtClean="0">
                <a:solidFill>
                  <a:srgbClr val="49176D"/>
                </a:solidFill>
                <a:latin typeface="Georgia" charset="0"/>
                <a:ea typeface="ＭＳ Ｐゴシック" charset="0"/>
                <a:cs typeface="Georgia" charset="0"/>
              </a:rPr>
              <a:t>Most respondents felt the activities were engaging, educational, and relevant.</a:t>
            </a:r>
            <a:endParaRPr lang="en-US" sz="3600" dirty="0">
              <a:solidFill>
                <a:srgbClr val="49176D"/>
              </a:solidFill>
              <a:latin typeface="Georgia" charset="0"/>
              <a:ea typeface="ＭＳ Ｐゴシック" charset="0"/>
              <a:cs typeface="Georgia" charset="0"/>
            </a:endParaRPr>
          </a:p>
        </p:txBody>
      </p:sp>
      <p:graphicFrame>
        <p:nvGraphicFramePr>
          <p:cNvPr id="2" name="Chart 1"/>
          <p:cNvGraphicFramePr/>
          <p:nvPr>
            <p:extLst/>
          </p:nvPr>
        </p:nvGraphicFramePr>
        <p:xfrm>
          <a:off x="1" y="1397000"/>
          <a:ext cx="3200400" cy="5461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5943600" y="1397000"/>
          <a:ext cx="3200400" cy="5461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2204759853"/>
              </p:ext>
            </p:extLst>
          </p:nvPr>
        </p:nvGraphicFramePr>
        <p:xfrm>
          <a:off x="2971800" y="1396999"/>
          <a:ext cx="3200400" cy="5526315"/>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18765" y="1468716"/>
            <a:ext cx="2762872" cy="1323439"/>
          </a:xfrm>
          <a:prstGeom prst="rect">
            <a:avLst/>
          </a:prstGeom>
          <a:noFill/>
        </p:spPr>
        <p:txBody>
          <a:bodyPr wrap="none" rtlCol="0">
            <a:spAutoFit/>
          </a:bodyPr>
          <a:lstStyle/>
          <a:p>
            <a:pPr algn="ctr"/>
            <a:r>
              <a:rPr lang="en-US" sz="2000" dirty="0" smtClean="0">
                <a:solidFill>
                  <a:prstClr val="black">
                    <a:lumMod val="65000"/>
                    <a:lumOff val="35000"/>
                  </a:prstClr>
                </a:solidFill>
                <a:latin typeface="Calibri"/>
              </a:rPr>
              <a:t>Overall, how ENGAGING </a:t>
            </a:r>
          </a:p>
          <a:p>
            <a:pPr algn="ctr"/>
            <a:r>
              <a:rPr lang="en-US" sz="2000" dirty="0" smtClean="0">
                <a:solidFill>
                  <a:prstClr val="black">
                    <a:lumMod val="65000"/>
                    <a:lumOff val="35000"/>
                  </a:prstClr>
                </a:solidFill>
                <a:latin typeface="Calibri"/>
              </a:rPr>
              <a:t>do you think today’s </a:t>
            </a:r>
          </a:p>
          <a:p>
            <a:pPr algn="ctr"/>
            <a:r>
              <a:rPr lang="en-US" sz="2000" dirty="0" smtClean="0">
                <a:solidFill>
                  <a:prstClr val="black">
                    <a:lumMod val="65000"/>
                    <a:lumOff val="35000"/>
                  </a:prstClr>
                </a:solidFill>
                <a:latin typeface="Calibri"/>
              </a:rPr>
              <a:t>activities were for </a:t>
            </a:r>
          </a:p>
          <a:p>
            <a:pPr algn="ctr"/>
            <a:r>
              <a:rPr lang="en-US" sz="2000" dirty="0" smtClean="0">
                <a:solidFill>
                  <a:prstClr val="black">
                    <a:lumMod val="65000"/>
                    <a:lumOff val="35000"/>
                  </a:prstClr>
                </a:solidFill>
                <a:latin typeface="Calibri"/>
              </a:rPr>
              <a:t>participants? (n=118)</a:t>
            </a:r>
            <a:endParaRPr lang="en-US" sz="2000" dirty="0">
              <a:solidFill>
                <a:prstClr val="black">
                  <a:lumMod val="65000"/>
                  <a:lumOff val="35000"/>
                </a:prstClr>
              </a:solidFill>
              <a:latin typeface="Calibri"/>
            </a:endParaRPr>
          </a:p>
        </p:txBody>
      </p:sp>
    </p:spTree>
    <p:extLst>
      <p:ext uri="{BB962C8B-B14F-4D97-AF65-F5344CB8AC3E}">
        <p14:creationId xmlns:p14="http://schemas.microsoft.com/office/powerpoint/2010/main" val="34557113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979127"/>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prstClr val="white"/>
                </a:solidFill>
                <a:latin typeface="Calibri"/>
              </a:rPr>
              <a:t> </a:t>
            </a:r>
          </a:p>
        </p:txBody>
      </p:sp>
      <p:sp>
        <p:nvSpPr>
          <p:cNvPr id="9" name="Rectangle 8"/>
          <p:cNvSpPr/>
          <p:nvPr/>
        </p:nvSpPr>
        <p:spPr>
          <a:xfrm>
            <a:off x="0" y="5200589"/>
            <a:ext cx="9144000" cy="164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ts val="200"/>
              </a:spcAft>
              <a:defRPr/>
            </a:pPr>
            <a:r>
              <a:rPr lang="en-US" b="1" dirty="0">
                <a:solidFill>
                  <a:prstClr val="white"/>
                </a:solidFill>
                <a:latin typeface="Calibri"/>
              </a:rPr>
              <a:t>Cynthia Needham, </a:t>
            </a:r>
            <a:r>
              <a:rPr lang="en-US" dirty="0">
                <a:solidFill>
                  <a:prstClr val="white"/>
                </a:solidFill>
                <a:latin typeface="Calibri"/>
              </a:rPr>
              <a:t>ICAN Productions</a:t>
            </a:r>
          </a:p>
        </p:txBody>
      </p:sp>
      <p:sp>
        <p:nvSpPr>
          <p:cNvPr id="87044" name="Rectangle 3"/>
          <p:cNvSpPr txBox="1">
            <a:spLocks noChangeArrowheads="1"/>
          </p:cNvSpPr>
          <p:nvPr/>
        </p:nvSpPr>
        <p:spPr bwMode="auto">
          <a:xfrm>
            <a:off x="1565098" y="6020035"/>
            <a:ext cx="5118906" cy="8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defRPr/>
            </a:pPr>
            <a:r>
              <a:rPr lang="en-US" sz="1200" dirty="0">
                <a:solidFill>
                  <a:prstClr val="black"/>
                </a:solidFill>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87045"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6455" y="5971804"/>
            <a:ext cx="856545" cy="8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044942" y="-155259"/>
            <a:ext cx="326844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defRPr/>
            </a:pPr>
            <a:endParaRPr lang="en-US" sz="1600" dirty="0">
              <a:solidFill>
                <a:srgbClr val="0C4225"/>
              </a:solidFill>
              <a:latin typeface="Georgia" charset="0"/>
              <a:ea typeface="ＭＳ Ｐゴシック" charset="0"/>
              <a:cs typeface="Georgia" charset="0"/>
            </a:endParaRPr>
          </a:p>
          <a:p>
            <a:pPr algn="ctr" fontAlgn="base">
              <a:spcBef>
                <a:spcPct val="0"/>
              </a:spcBef>
              <a:spcAft>
                <a:spcPct val="0"/>
              </a:spcAft>
              <a:defRPr/>
            </a:pPr>
            <a:r>
              <a:rPr lang="en-US" sz="4800" dirty="0" smtClean="0">
                <a:solidFill>
                  <a:srgbClr val="0C4225"/>
                </a:solidFill>
                <a:latin typeface="Georgia"/>
                <a:ea typeface="ＭＳ Ｐゴシック" charset="0"/>
                <a:cs typeface="Georgia"/>
              </a:rPr>
              <a:t>Thank you!</a:t>
            </a:r>
          </a:p>
          <a:p>
            <a:pPr algn="ctr" fontAlgn="base">
              <a:spcBef>
                <a:spcPct val="0"/>
              </a:spcBef>
              <a:spcAft>
                <a:spcPct val="0"/>
              </a:spcAft>
              <a:defRPr/>
            </a:pPr>
            <a:endParaRPr lang="en-US" sz="2000" dirty="0" smtClean="0">
              <a:solidFill>
                <a:prstClr val="black"/>
              </a:solidFill>
              <a:latin typeface="Calibri"/>
              <a:ea typeface="ＭＳ Ｐゴシック" charset="0"/>
            </a:endParaRPr>
          </a:p>
          <a:p>
            <a:pPr algn="ctr" fontAlgn="base">
              <a:spcBef>
                <a:spcPct val="0"/>
              </a:spcBef>
              <a:spcAft>
                <a:spcPct val="0"/>
              </a:spcAft>
              <a:defRPr/>
            </a:pPr>
            <a:endParaRPr lang="en-US" sz="4800" dirty="0" smtClean="0">
              <a:solidFill>
                <a:srgbClr val="0C4225"/>
              </a:solidFill>
              <a:latin typeface="Georgia" charset="0"/>
              <a:ea typeface="ＭＳ Ｐゴシック" charset="0"/>
              <a:cs typeface="Georgia" charset="0"/>
            </a:endParaRPr>
          </a:p>
          <a:p>
            <a:pPr algn="ctr" fontAlgn="base">
              <a:spcBef>
                <a:spcPct val="0"/>
              </a:spcBef>
              <a:spcAft>
                <a:spcPct val="0"/>
              </a:spcAft>
              <a:defRPr/>
            </a:pPr>
            <a:endParaRPr lang="en-US" sz="2000" dirty="0">
              <a:solidFill>
                <a:srgbClr val="0C4225"/>
              </a:solidFill>
              <a:latin typeface="Georgia" charset="0"/>
              <a:ea typeface="ＭＳ Ｐゴシック" charset="0"/>
              <a:cs typeface="Georgia" charset="0"/>
            </a:endParaRPr>
          </a:p>
        </p:txBody>
      </p:sp>
      <p:sp>
        <p:nvSpPr>
          <p:cNvPr id="11" name="Rectangle 10"/>
          <p:cNvSpPr/>
          <p:nvPr/>
        </p:nvSpPr>
        <p:spPr>
          <a:xfrm>
            <a:off x="0" y="5288438"/>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prstClr val="white"/>
                </a:solidFill>
                <a:latin typeface="Calibri"/>
              </a:rPr>
              <a:t> </a:t>
            </a:r>
          </a:p>
        </p:txBody>
      </p:sp>
      <p:pic>
        <p:nvPicPr>
          <p:cNvPr id="12" name="Picture 11"/>
          <p:cNvPicPr>
            <a:picLocks noChangeAspect="1"/>
          </p:cNvPicPr>
          <p:nvPr/>
        </p:nvPicPr>
        <p:blipFill>
          <a:blip r:embed="rId4"/>
          <a:stretch>
            <a:fillRect/>
          </a:stretch>
        </p:blipFill>
        <p:spPr>
          <a:xfrm>
            <a:off x="141300" y="4622800"/>
            <a:ext cx="1212398" cy="471488"/>
          </a:xfrm>
          <a:prstGeom prst="rect">
            <a:avLst/>
          </a:prstGeom>
        </p:spPr>
      </p:pic>
      <p:pic>
        <p:nvPicPr>
          <p:cNvPr id="13" name="Picture 3" descr="NISE_logo.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47202" y="6126446"/>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0" y="1049068"/>
            <a:ext cx="9144000" cy="4901027"/>
          </a:xfrm>
          <a:prstGeom prst="rect">
            <a:avLst/>
          </a:prstGeom>
        </p:spPr>
      </p:pic>
      <p:sp>
        <p:nvSpPr>
          <p:cNvPr id="14" name="Rectangle 13"/>
          <p:cNvSpPr/>
          <p:nvPr/>
        </p:nvSpPr>
        <p:spPr>
          <a:xfrm>
            <a:off x="0" y="5861100"/>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prstClr val="white"/>
                </a:solidFill>
                <a:latin typeface="Calibri"/>
              </a:rPr>
              <a:t> </a:t>
            </a:r>
          </a:p>
        </p:txBody>
      </p:sp>
      <p:pic>
        <p:nvPicPr>
          <p:cNvPr id="15" name="Picture 14" descr="NISE_tag_white.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1300" y="5401043"/>
            <a:ext cx="898525"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69777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77276"/>
            <a:ext cx="9143999" cy="1307690"/>
          </a:xfrm>
        </p:spPr>
        <p:txBody>
          <a:bodyPr>
            <a:normAutofit/>
          </a:bodyPr>
          <a:lstStyle/>
          <a:p>
            <a:pPr algn="ctr"/>
            <a:r>
              <a:rPr lang="en-US" sz="7000" dirty="0" smtClean="0">
                <a:solidFill>
                  <a:srgbClr val="FFFFFF"/>
                </a:solidFill>
                <a:latin typeface="Century Gothic"/>
                <a:cs typeface="Century Gothic"/>
              </a:rPr>
              <a:t>RESOURCES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41495198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Gronostajski_CommunityNight_Nano-2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9060" y="1867647"/>
            <a:ext cx="8686800" cy="4751294"/>
          </a:xfrm>
          <a:prstGeom prst="rect">
            <a:avLst/>
          </a:prstGeom>
        </p:spPr>
      </p:pic>
      <p:sp>
        <p:nvSpPr>
          <p:cNvPr id="4" name="Rectangle 3"/>
          <p:cNvSpPr/>
          <p:nvPr/>
        </p:nvSpPr>
        <p:spPr>
          <a:xfrm>
            <a:off x="0" y="480613"/>
            <a:ext cx="9144000" cy="1015663"/>
          </a:xfrm>
          <a:prstGeom prst="rect">
            <a:avLst/>
          </a:prstGeom>
        </p:spPr>
        <p:txBody>
          <a:bodyPr wrap="square">
            <a:spAutoFit/>
          </a:bodyPr>
          <a:lstStyle/>
          <a:p>
            <a:r>
              <a:rPr lang="en-US" sz="3000" dirty="0" smtClean="0">
                <a:solidFill>
                  <a:srgbClr val="000000"/>
                </a:solidFill>
                <a:latin typeface="Avenir Book"/>
                <a:cs typeface="Avenir Book"/>
              </a:rPr>
              <a:t>We seek to </a:t>
            </a:r>
            <a:r>
              <a:rPr lang="en-US" sz="3000" dirty="0" smtClean="0">
                <a:solidFill>
                  <a:srgbClr val="00858B"/>
                </a:solidFill>
                <a:latin typeface="Avenir Book"/>
                <a:cs typeface="Avenir Book"/>
              </a:rPr>
              <a:t>broaden participation </a:t>
            </a:r>
            <a:r>
              <a:rPr lang="en-US" sz="3000" dirty="0" smtClean="0">
                <a:solidFill>
                  <a:srgbClr val="000000"/>
                </a:solidFill>
                <a:latin typeface="Avenir Book"/>
                <a:cs typeface="Avenir Book"/>
              </a:rPr>
              <a:t>in STEM learning at school, at home, and in the community.</a:t>
            </a:r>
          </a:p>
        </p:txBody>
      </p:sp>
    </p:spTree>
    <p:extLst>
      <p:ext uri="{BB962C8B-B14F-4D97-AF65-F5344CB8AC3E}">
        <p14:creationId xmlns:p14="http://schemas.microsoft.com/office/powerpoint/2010/main" val="361276992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1"/>
          <p:cNvSpPr>
            <a:spLocks noChangeArrowheads="1"/>
          </p:cNvSpPr>
          <p:nvPr/>
        </p:nvSpPr>
        <p:spPr bwMode="auto">
          <a:xfrm flipH="1">
            <a:off x="0" y="2365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000" b="1" smtClean="0">
                <a:solidFill>
                  <a:srgbClr val="00858B"/>
                </a:solidFill>
                <a:latin typeface="Century Gothic" charset="0"/>
                <a:ea typeface="ＭＳ Ｐゴシック" charset="0"/>
                <a:cs typeface="ＭＳ Ｐゴシック" charset="0"/>
              </a:rPr>
              <a:t>Collaboration Tools &amp; Resources</a:t>
            </a:r>
            <a:endParaRPr lang="en-US" sz="40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14339" name="Picture 6" descr="NanoDays-0403-X2.jpg"/>
          <p:cNvPicPr>
            <a:picLocks noChangeAspect="1"/>
          </p:cNvPicPr>
          <p:nvPr/>
        </p:nvPicPr>
        <p:blipFill>
          <a:blip r:embed="rId3">
            <a:extLst>
              <a:ext uri="{28A0092B-C50C-407E-A947-70E740481C1C}">
                <a14:useLocalDpi xmlns:a14="http://schemas.microsoft.com/office/drawing/2010/main" val="0"/>
              </a:ext>
            </a:extLst>
          </a:blip>
          <a:srcRect l="925" t="3391" r="974" b="5786"/>
          <a:stretch>
            <a:fillRect/>
          </a:stretch>
        </p:blipFill>
        <p:spPr bwMode="auto">
          <a:xfrm>
            <a:off x="0" y="1217613"/>
            <a:ext cx="9144000"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1"/>
          <p:cNvSpPr>
            <a:spLocks noChangeArrowheads="1"/>
          </p:cNvSpPr>
          <p:nvPr/>
        </p:nvSpPr>
        <p:spPr bwMode="auto">
          <a:xfrm flipH="1">
            <a:off x="0" y="2365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000" b="1" smtClean="0">
                <a:solidFill>
                  <a:srgbClr val="00858B"/>
                </a:solidFill>
                <a:latin typeface="Century Gothic" charset="0"/>
                <a:ea typeface="ＭＳ Ｐゴシック" charset="0"/>
                <a:cs typeface="ＭＳ Ｐゴシック" charset="0"/>
              </a:rPr>
              <a:t>Collaboration Guide</a:t>
            </a:r>
            <a:endParaRPr lang="en-US" sz="40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11" name="Picture 10" descr="NISE Network Collaboration Guide  IMAGE PAGE 1.png"/>
          <p:cNvPicPr>
            <a:picLocks noChangeAspect="1"/>
          </p:cNvPicPr>
          <p:nvPr/>
        </p:nvPicPr>
        <p:blipFill rotWithShape="1">
          <a:blip r:embed="rId3" cstate="print">
            <a:extLst>
              <a:ext uri="{28A0092B-C50C-407E-A947-70E740481C1C}">
                <a14:useLocalDpi xmlns:a14="http://schemas.microsoft.com/office/drawing/2010/main"/>
              </a:ext>
            </a:extLst>
          </a:blip>
          <a:srcRect l="4954" t="5665" r="4725" b="6145"/>
          <a:stretch/>
        </p:blipFill>
        <p:spPr>
          <a:xfrm>
            <a:off x="1166813" y="1385888"/>
            <a:ext cx="7100887" cy="5357812"/>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1"/>
          <p:cNvSpPr>
            <a:spLocks noChangeArrowheads="1"/>
          </p:cNvSpPr>
          <p:nvPr/>
        </p:nvSpPr>
        <p:spPr bwMode="auto">
          <a:xfrm flipH="1">
            <a:off x="0" y="2365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000" b="1" smtClean="0">
                <a:solidFill>
                  <a:srgbClr val="00858B"/>
                </a:solidFill>
                <a:latin typeface="Century Gothic" charset="0"/>
                <a:ea typeface="ＭＳ Ｐゴシック" charset="0"/>
                <a:cs typeface="ＭＳ Ｐゴシック" charset="0"/>
              </a:rPr>
              <a:t>Collaboration Tips</a:t>
            </a:r>
            <a:endParaRPr lang="en-US" sz="40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6" name="Picture 8" descr="Collaboration tips 9-11-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1341438"/>
            <a:ext cx="4146550" cy="5365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436" name="TextBox 6"/>
          <p:cNvSpPr txBox="1">
            <a:spLocks noChangeArrowheads="1"/>
          </p:cNvSpPr>
          <p:nvPr/>
        </p:nvSpPr>
        <p:spPr bwMode="auto">
          <a:xfrm>
            <a:off x="368300" y="1793875"/>
            <a:ext cx="37782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n-US" sz="1000" b="1" smtClean="0">
              <a:solidFill>
                <a:prstClr val="black"/>
              </a:solidFill>
            </a:endParaRPr>
          </a:p>
          <a:p>
            <a:pPr eaLnBrk="1" fontAlgn="base" hangingPunct="1">
              <a:spcBef>
                <a:spcPts val="600"/>
              </a:spcBef>
              <a:spcAft>
                <a:spcPts val="600"/>
              </a:spcAft>
            </a:pPr>
            <a:r>
              <a:rPr lang="en-US" sz="1800" smtClean="0">
                <a:solidFill>
                  <a:prstClr val="black"/>
                </a:solidFill>
              </a:rPr>
              <a:t>1. Why collaborate? To achieve something you can’t do on your own!</a:t>
            </a:r>
          </a:p>
          <a:p>
            <a:pPr eaLnBrk="1" fontAlgn="base" hangingPunct="1">
              <a:spcBef>
                <a:spcPts val="600"/>
              </a:spcBef>
              <a:spcAft>
                <a:spcPts val="600"/>
              </a:spcAft>
            </a:pPr>
            <a:r>
              <a:rPr lang="en-US" sz="1800" smtClean="0">
                <a:solidFill>
                  <a:prstClr val="black"/>
                </a:solidFill>
              </a:rPr>
              <a:t>2. Be patient! Collaborations take time.</a:t>
            </a:r>
          </a:p>
          <a:p>
            <a:pPr eaLnBrk="1" fontAlgn="base" hangingPunct="1">
              <a:spcBef>
                <a:spcPts val="600"/>
              </a:spcBef>
              <a:spcAft>
                <a:spcPts val="600"/>
              </a:spcAft>
            </a:pPr>
            <a:r>
              <a:rPr lang="en-US" sz="1800" smtClean="0">
                <a:solidFill>
                  <a:prstClr val="black"/>
                </a:solidFill>
              </a:rPr>
              <a:t>3. Be clear about your goals and expectations.</a:t>
            </a:r>
          </a:p>
          <a:p>
            <a:pPr eaLnBrk="1" fontAlgn="base" hangingPunct="1">
              <a:spcBef>
                <a:spcPts val="600"/>
              </a:spcBef>
              <a:spcAft>
                <a:spcPts val="600"/>
              </a:spcAft>
            </a:pPr>
            <a:r>
              <a:rPr lang="en-US" sz="1800" smtClean="0">
                <a:solidFill>
                  <a:prstClr val="black"/>
                </a:solidFill>
              </a:rPr>
              <a:t>4. Get to know each other. Each partner has a lot to offer.</a:t>
            </a:r>
          </a:p>
          <a:p>
            <a:pPr eaLnBrk="1" fontAlgn="base" hangingPunct="1">
              <a:spcBef>
                <a:spcPts val="600"/>
              </a:spcBef>
              <a:spcAft>
                <a:spcPts val="600"/>
              </a:spcAft>
            </a:pPr>
            <a:r>
              <a:rPr lang="en-US" sz="1800" smtClean="0">
                <a:solidFill>
                  <a:prstClr val="black"/>
                </a:solidFill>
              </a:rPr>
              <a:t>5. Communication is critical.</a:t>
            </a:r>
          </a:p>
          <a:p>
            <a:pPr eaLnBrk="1" fontAlgn="base" hangingPunct="1">
              <a:spcBef>
                <a:spcPts val="600"/>
              </a:spcBef>
              <a:spcAft>
                <a:spcPts val="600"/>
              </a:spcAft>
            </a:pPr>
            <a:r>
              <a:rPr lang="en-US" sz="1800" smtClean="0">
                <a:solidFill>
                  <a:prstClr val="black"/>
                </a:solidFill>
              </a:rPr>
              <a:t>6. Stay focused on your goals. And don’t forget to celebrate your successes!</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1"/>
          <p:cNvSpPr>
            <a:spLocks noChangeArrowheads="1"/>
          </p:cNvSpPr>
          <p:nvPr/>
        </p:nvSpPr>
        <p:spPr bwMode="auto">
          <a:xfrm flipH="1">
            <a:off x="0" y="2365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600" b="1" smtClean="0">
                <a:solidFill>
                  <a:srgbClr val="00858B"/>
                </a:solidFill>
                <a:latin typeface="Century Gothic" charset="0"/>
                <a:ea typeface="ＭＳ Ｐゴシック" charset="0"/>
                <a:cs typeface="ＭＳ Ｐゴシック" charset="0"/>
              </a:rPr>
              <a:t>Text for contacting potential partners</a:t>
            </a:r>
            <a:endParaRPr lang="en-US" sz="36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9" name="Picture 1" descr="MCP Sample text for Invitation to collaborate email 9-11-15_Page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343025"/>
            <a:ext cx="3779838" cy="5365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0484" name="Rectangle 4"/>
          <p:cNvSpPr>
            <a:spLocks noChangeArrowheads="1"/>
          </p:cNvSpPr>
          <p:nvPr/>
        </p:nvSpPr>
        <p:spPr bwMode="auto">
          <a:xfrm>
            <a:off x="4545013" y="1835150"/>
            <a:ext cx="376078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6538" indent="-236538" fontAlgn="base">
              <a:lnSpc>
                <a:spcPct val="90000"/>
              </a:lnSpc>
              <a:spcBef>
                <a:spcPct val="0"/>
              </a:spcBef>
              <a:spcAft>
                <a:spcPts val="1000"/>
              </a:spcAft>
              <a:buFont typeface="Arial" charset="0"/>
              <a:buChar char="•"/>
            </a:pPr>
            <a:r>
              <a:rPr lang="en-US" sz="2000" smtClean="0">
                <a:solidFill>
                  <a:prstClr val="black"/>
                </a:solidFill>
                <a:latin typeface="Calibri" charset="0"/>
                <a:ea typeface="ＭＳ Ｐゴシック" charset="0"/>
                <a:cs typeface="ＭＳ Ｐゴシック" charset="0"/>
              </a:rPr>
              <a:t>Friendly invitation to discuss possibilities</a:t>
            </a:r>
          </a:p>
          <a:p>
            <a:pPr marL="236538" indent="-236538" fontAlgn="base">
              <a:lnSpc>
                <a:spcPct val="90000"/>
              </a:lnSpc>
              <a:spcBef>
                <a:spcPct val="0"/>
              </a:spcBef>
              <a:spcAft>
                <a:spcPts val="1000"/>
              </a:spcAft>
              <a:buFont typeface="Arial" charset="0"/>
              <a:buChar char="•"/>
            </a:pPr>
            <a:r>
              <a:rPr lang="en-US" sz="2000" smtClean="0">
                <a:solidFill>
                  <a:prstClr val="black"/>
                </a:solidFill>
                <a:latin typeface="Calibri" charset="0"/>
                <a:ea typeface="ＭＳ Ｐゴシック" charset="0"/>
                <a:cs typeface="ＭＳ Ｐゴシック" charset="0"/>
              </a:rPr>
              <a:t>Sets the stage to discuss roles and responsibilities</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ChangeArrowheads="1"/>
          </p:cNvSpPr>
          <p:nvPr/>
        </p:nvSpPr>
        <p:spPr bwMode="auto">
          <a:xfrm flipH="1">
            <a:off x="0" y="2365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000" b="1" smtClean="0">
                <a:solidFill>
                  <a:srgbClr val="00858B"/>
                </a:solidFill>
                <a:latin typeface="Century Gothic" charset="0"/>
                <a:ea typeface="ＭＳ Ｐゴシック" charset="0"/>
                <a:cs typeface="ＭＳ Ｐゴシック" charset="0"/>
              </a:rPr>
              <a:t>Memorandum of Understanding</a:t>
            </a:r>
            <a:endParaRPr lang="en-US" sz="40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2" name="Picture 1" descr="Screen Shot 2017-10-16 at 1.00.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38" y="1365250"/>
            <a:ext cx="8501062" cy="5326063"/>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1"/>
          <p:cNvSpPr>
            <a:spLocks noChangeArrowheads="1"/>
          </p:cNvSpPr>
          <p:nvPr/>
        </p:nvSpPr>
        <p:spPr bwMode="auto">
          <a:xfrm flipH="1">
            <a:off x="0" y="2365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600" b="1" smtClean="0">
                <a:solidFill>
                  <a:srgbClr val="00858B"/>
                </a:solidFill>
                <a:latin typeface="Century Gothic" charset="0"/>
                <a:ea typeface="ＭＳ Ｐゴシック" charset="0"/>
                <a:cs typeface="ＭＳ Ｐゴシック" charset="0"/>
              </a:rPr>
              <a:t>Profiles of Youth Serving Organizations</a:t>
            </a:r>
            <a:endParaRPr lang="en-US" sz="36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sp>
        <p:nvSpPr>
          <p:cNvPr id="24579" name="TextBox 5"/>
          <p:cNvSpPr txBox="1">
            <a:spLocks noChangeArrowheads="1"/>
          </p:cNvSpPr>
          <p:nvPr/>
        </p:nvSpPr>
        <p:spPr bwMode="auto">
          <a:xfrm>
            <a:off x="225425" y="1682750"/>
            <a:ext cx="423227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n-US" sz="1000" b="1" smtClean="0">
              <a:solidFill>
                <a:prstClr val="black"/>
              </a:solidFill>
            </a:endParaRPr>
          </a:p>
          <a:p>
            <a:pPr eaLnBrk="1" fontAlgn="base" hangingPunct="1">
              <a:spcBef>
                <a:spcPct val="0"/>
              </a:spcBef>
              <a:spcAft>
                <a:spcPts val="600"/>
              </a:spcAft>
            </a:pPr>
            <a:r>
              <a:rPr lang="en-US" sz="2000" smtClean="0">
                <a:solidFill>
                  <a:prstClr val="black"/>
                </a:solidFill>
              </a:rPr>
              <a:t>1. 4-H</a:t>
            </a:r>
          </a:p>
          <a:p>
            <a:pPr eaLnBrk="1" fontAlgn="base" hangingPunct="1">
              <a:spcBef>
                <a:spcPct val="0"/>
              </a:spcBef>
              <a:spcAft>
                <a:spcPts val="600"/>
              </a:spcAft>
            </a:pPr>
            <a:r>
              <a:rPr lang="en-US" sz="2000" smtClean="0">
                <a:solidFill>
                  <a:prstClr val="black"/>
                </a:solidFill>
              </a:rPr>
              <a:t>2. Afterschool Alliance</a:t>
            </a:r>
          </a:p>
          <a:p>
            <a:pPr eaLnBrk="1" fontAlgn="base" hangingPunct="1">
              <a:spcBef>
                <a:spcPct val="0"/>
              </a:spcBef>
              <a:spcAft>
                <a:spcPts val="600"/>
              </a:spcAft>
            </a:pPr>
            <a:r>
              <a:rPr lang="en-US" sz="2000" smtClean="0">
                <a:solidFill>
                  <a:prstClr val="black"/>
                </a:solidFill>
              </a:rPr>
              <a:t>3. Boys &amp; Girls Clubs of America</a:t>
            </a:r>
          </a:p>
          <a:p>
            <a:pPr eaLnBrk="1" fontAlgn="base" hangingPunct="1">
              <a:spcBef>
                <a:spcPct val="0"/>
              </a:spcBef>
              <a:spcAft>
                <a:spcPts val="600"/>
              </a:spcAft>
            </a:pPr>
            <a:r>
              <a:rPr lang="en-US" sz="2000" smtClean="0">
                <a:solidFill>
                  <a:prstClr val="black"/>
                </a:solidFill>
              </a:rPr>
              <a:t>4. Boy Scouts of America</a:t>
            </a:r>
          </a:p>
          <a:p>
            <a:pPr eaLnBrk="1" fontAlgn="base" hangingPunct="1">
              <a:spcBef>
                <a:spcPct val="0"/>
              </a:spcBef>
              <a:spcAft>
                <a:spcPts val="600"/>
              </a:spcAft>
            </a:pPr>
            <a:r>
              <a:rPr lang="en-US" sz="2000" smtClean="0">
                <a:solidFill>
                  <a:prstClr val="black"/>
                </a:solidFill>
              </a:rPr>
              <a:t>5. Girls Inc.</a:t>
            </a:r>
          </a:p>
          <a:p>
            <a:pPr eaLnBrk="1" fontAlgn="base" hangingPunct="1">
              <a:spcBef>
                <a:spcPct val="0"/>
              </a:spcBef>
              <a:spcAft>
                <a:spcPts val="600"/>
              </a:spcAft>
            </a:pPr>
            <a:r>
              <a:rPr lang="en-US" sz="2000" smtClean="0">
                <a:solidFill>
                  <a:prstClr val="black"/>
                </a:solidFill>
              </a:rPr>
              <a:t>6. Girl Scouts</a:t>
            </a:r>
          </a:p>
          <a:p>
            <a:pPr eaLnBrk="1" fontAlgn="base" hangingPunct="1">
              <a:spcBef>
                <a:spcPct val="0"/>
              </a:spcBef>
              <a:spcAft>
                <a:spcPts val="600"/>
              </a:spcAft>
            </a:pPr>
            <a:r>
              <a:rPr lang="en-US" sz="2000" smtClean="0">
                <a:solidFill>
                  <a:prstClr val="black"/>
                </a:solidFill>
              </a:rPr>
              <a:t>7. Libraries</a:t>
            </a:r>
          </a:p>
          <a:p>
            <a:pPr eaLnBrk="1" fontAlgn="base" hangingPunct="1">
              <a:spcBef>
                <a:spcPct val="0"/>
              </a:spcBef>
              <a:spcAft>
                <a:spcPts val="600"/>
              </a:spcAft>
            </a:pPr>
            <a:r>
              <a:rPr lang="en-US" sz="2000" smtClean="0">
                <a:solidFill>
                  <a:prstClr val="black"/>
                </a:solidFill>
              </a:rPr>
              <a:t>8. National Girls Collaborative Project</a:t>
            </a:r>
          </a:p>
          <a:p>
            <a:pPr eaLnBrk="1" fontAlgn="base" hangingPunct="1">
              <a:spcBef>
                <a:spcPct val="0"/>
              </a:spcBef>
              <a:spcAft>
                <a:spcPts val="600"/>
              </a:spcAft>
            </a:pPr>
            <a:r>
              <a:rPr lang="en-US" sz="2000" smtClean="0">
                <a:solidFill>
                  <a:prstClr val="black"/>
                </a:solidFill>
              </a:rPr>
              <a:t>9. Parent Teacher Association (PTA)</a:t>
            </a:r>
          </a:p>
          <a:p>
            <a:pPr eaLnBrk="1" fontAlgn="base" hangingPunct="1">
              <a:spcBef>
                <a:spcPct val="0"/>
              </a:spcBef>
              <a:spcAft>
                <a:spcPts val="600"/>
              </a:spcAft>
            </a:pPr>
            <a:r>
              <a:rPr lang="en-US" sz="2000" smtClean="0">
                <a:solidFill>
                  <a:prstClr val="black"/>
                </a:solidFill>
              </a:rPr>
              <a:t>10. Y (YMCA)</a:t>
            </a:r>
          </a:p>
          <a:p>
            <a:pPr eaLnBrk="1" fontAlgn="base" hangingPunct="1">
              <a:spcBef>
                <a:spcPct val="0"/>
              </a:spcBef>
              <a:spcAft>
                <a:spcPts val="600"/>
              </a:spcAft>
            </a:pPr>
            <a:r>
              <a:rPr lang="en-US" sz="2000" smtClean="0">
                <a:solidFill>
                  <a:prstClr val="black"/>
                </a:solidFill>
              </a:rPr>
              <a:t>11. YWCA</a:t>
            </a:r>
          </a:p>
        </p:txBody>
      </p:sp>
      <p:pic>
        <p:nvPicPr>
          <p:cNvPr id="7" name="Picture 8" descr="Profiles national youth serving organizations 9-11-15_Page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1360488"/>
            <a:ext cx="4119563" cy="53292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1"/>
          <p:cNvSpPr>
            <a:spLocks noChangeArrowheads="1"/>
          </p:cNvSpPr>
          <p:nvPr/>
        </p:nvSpPr>
        <p:spPr bwMode="auto">
          <a:xfrm flipH="1">
            <a:off x="0" y="2365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000" b="1" smtClean="0">
                <a:solidFill>
                  <a:srgbClr val="00858B"/>
                </a:solidFill>
                <a:latin typeface="Century Gothic" charset="0"/>
                <a:ea typeface="ＭＳ Ｐゴシック" charset="0"/>
                <a:cs typeface="ＭＳ Ｐゴシック" charset="0"/>
              </a:rPr>
              <a:t>Annotated Bibliography</a:t>
            </a:r>
            <a:endParaRPr lang="en-US" sz="40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2" name="Picture 1" descr="Screen Shot 2017-10-16 at 1.07.19 PM.png"/>
          <p:cNvPicPr>
            <a:picLocks noChangeAspect="1"/>
          </p:cNvPicPr>
          <p:nvPr/>
        </p:nvPicPr>
        <p:blipFill rotWithShape="1">
          <a:blip r:embed="rId3">
            <a:extLst>
              <a:ext uri="{28A0092B-C50C-407E-A947-70E740481C1C}">
                <a14:useLocalDpi xmlns:a14="http://schemas.microsoft.com/office/drawing/2010/main" val="0"/>
              </a:ext>
            </a:extLst>
          </a:blip>
          <a:srcRect l="-201" r="-675"/>
          <a:stretch/>
        </p:blipFill>
        <p:spPr>
          <a:xfrm>
            <a:off x="609600" y="1333500"/>
            <a:ext cx="7593013" cy="5402263"/>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1"/>
          <p:cNvSpPr>
            <a:spLocks noChangeArrowheads="1"/>
          </p:cNvSpPr>
          <p:nvPr/>
        </p:nvSpPr>
        <p:spPr bwMode="auto">
          <a:xfrm flipH="1">
            <a:off x="0" y="53975"/>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smtClean="0">
                <a:solidFill>
                  <a:srgbClr val="00858B"/>
                </a:solidFill>
                <a:latin typeface="Century Gothic" charset="0"/>
                <a:ea typeface="ＭＳ Ｐゴシック" charset="0"/>
                <a:cs typeface="ＭＳ Ｐゴシック" charset="0"/>
              </a:rPr>
              <a:t>Video:</a:t>
            </a:r>
            <a:r>
              <a:rPr lang="en-US" sz="3200" b="1" i="1" smtClean="0">
                <a:solidFill>
                  <a:srgbClr val="00858B"/>
                </a:solidFill>
                <a:latin typeface="Century Gothic" charset="0"/>
                <a:ea typeface="ＭＳ Ｐゴシック" charset="0"/>
                <a:cs typeface="ＭＳ Ｐゴシック" charset="0"/>
              </a:rPr>
              <a:t> </a:t>
            </a:r>
            <a:r>
              <a:rPr lang="en-US" sz="3200" b="1" smtClean="0">
                <a:solidFill>
                  <a:srgbClr val="00858B"/>
                </a:solidFill>
                <a:latin typeface="Century Gothic" charset="0"/>
                <a:ea typeface="ＭＳ Ｐゴシック" charset="0"/>
                <a:cs typeface="ＭＳ Ｐゴシック" charset="0"/>
              </a:rPr>
              <a:t>Creating Successful Collaborations: </a:t>
            </a:r>
          </a:p>
          <a:p>
            <a:pPr algn="ctr" fontAlgn="base">
              <a:spcBef>
                <a:spcPct val="0"/>
              </a:spcBef>
              <a:spcAft>
                <a:spcPct val="0"/>
              </a:spcAft>
            </a:pPr>
            <a:r>
              <a:rPr lang="en-US" sz="3200" b="1" smtClean="0">
                <a:solidFill>
                  <a:srgbClr val="00858B"/>
                </a:solidFill>
                <a:latin typeface="Century Gothic" charset="0"/>
                <a:ea typeface="ＭＳ Ｐゴシック" charset="0"/>
                <a:cs typeface="ＭＳ Ｐゴシック" charset="0"/>
              </a:rPr>
              <a:t>Museum and Community Partnerships</a:t>
            </a:r>
            <a:endParaRPr lang="en-US" sz="3200" smtClean="0">
              <a:solidFill>
                <a:srgbClr val="00858B"/>
              </a:solidFill>
              <a:latin typeface="Calibri" charset="0"/>
              <a:ea typeface="ＭＳ Ｐゴシック" charset="0"/>
              <a:cs typeface="ＭＳ Ｐゴシック" charset="0"/>
            </a:endParaRPr>
          </a:p>
        </p:txBody>
      </p:sp>
      <p:sp>
        <p:nvSpPr>
          <p:cNvPr id="8" name="Rectangle 7"/>
          <p:cNvSpPr/>
          <p:nvPr/>
        </p:nvSpPr>
        <p:spPr>
          <a:xfrm flipV="1">
            <a:off x="0" y="1171575"/>
            <a:ext cx="9144000" cy="46038"/>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3" name="Picture 2" descr="Screen Shot 2017-10-16 at 12.24.38 PM.png"/>
          <p:cNvPicPr>
            <a:picLocks noChangeAspect="1"/>
          </p:cNvPicPr>
          <p:nvPr/>
        </p:nvPicPr>
        <p:blipFill rotWithShape="1">
          <a:blip r:embed="rId3">
            <a:extLst>
              <a:ext uri="{28A0092B-C50C-407E-A947-70E740481C1C}">
                <a14:useLocalDpi xmlns:a14="http://schemas.microsoft.com/office/drawing/2010/main" val="0"/>
              </a:ext>
            </a:extLst>
          </a:blip>
          <a:srcRect l="16014" r="1647" b="23138"/>
          <a:stretch/>
        </p:blipFill>
        <p:spPr>
          <a:xfrm>
            <a:off x="180975" y="1458913"/>
            <a:ext cx="8783638" cy="4933950"/>
          </a:xfrm>
          <a:prstGeom prst="rect">
            <a:avLst/>
          </a:prstGeom>
          <a:ln>
            <a:noFill/>
          </a:ln>
          <a:effectLst>
            <a:outerShdw blurRad="190500" algn="tl" rotWithShape="0">
              <a:srgbClr val="000000">
                <a:alpha val="70000"/>
              </a:srgbClr>
            </a:outerShdw>
          </a:effectLst>
        </p:spPr>
      </p:pic>
      <p:sp>
        <p:nvSpPr>
          <p:cNvPr id="28676" name="TextBox 4"/>
          <p:cNvSpPr txBox="1">
            <a:spLocks noChangeArrowheads="1"/>
          </p:cNvSpPr>
          <p:nvPr/>
        </p:nvSpPr>
        <p:spPr bwMode="auto">
          <a:xfrm>
            <a:off x="0" y="641826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algn="ctr" eaLnBrk="1" fontAlgn="base" hangingPunct="1">
              <a:spcBef>
                <a:spcPct val="0"/>
              </a:spcBef>
              <a:spcAft>
                <a:spcPct val="0"/>
              </a:spcAft>
            </a:pPr>
            <a:r>
              <a:rPr lang="pt-BR" sz="1800" i="1" smtClean="0">
                <a:solidFill>
                  <a:prstClr val="black"/>
                </a:solidFill>
                <a:cs typeface="Calibri" charset="0"/>
              </a:rPr>
              <a:t>Available at: https://vimeo.com/139256428</a:t>
            </a:r>
            <a:endParaRPr lang="en-US" sz="1800" i="1" smtClean="0">
              <a:solidFill>
                <a:prstClr val="black"/>
              </a:solidFill>
              <a:cs typeface="Calibri" charset="0"/>
            </a:endParaRPr>
          </a:p>
          <a:p>
            <a:pPr eaLnBrk="1" fontAlgn="base" hangingPunct="1">
              <a:spcBef>
                <a:spcPct val="0"/>
              </a:spcBef>
              <a:spcAft>
                <a:spcPct val="0"/>
              </a:spcAft>
            </a:pPr>
            <a:endParaRPr lang="en-US" sz="1800" smtClean="0">
              <a:solidFill>
                <a:prstClr val="black"/>
              </a:solidFill>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1803657"/>
            <a:ext cx="7772400" cy="2102974"/>
          </a:xfrm>
        </p:spPr>
        <p:txBody>
          <a:bodyPr>
            <a:normAutofit fontScale="90000"/>
          </a:bodyPr>
          <a:lstStyle/>
          <a:p>
            <a:pPr algn="ctr"/>
            <a:r>
              <a:rPr lang="en-US" sz="7000" dirty="0" smtClean="0">
                <a:solidFill>
                  <a:srgbClr val="FFFFFF"/>
                </a:solidFill>
                <a:latin typeface="Century Gothic"/>
                <a:cs typeface="Century Gothic"/>
              </a:rPr>
              <a:t>Q&amp;A</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DISCUSSION</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98606756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Gronostajski_CommunityNight_Nano-2.jpg"/>
          <p:cNvPicPr>
            <a:picLocks noChangeAspect="1"/>
          </p:cNvPicPr>
          <p:nvPr/>
        </p:nvPicPr>
        <p:blipFill rotWithShape="1">
          <a:blip r:embed="rId3" cstate="print">
            <a:extLst>
              <a:ext uri="{28A0092B-C50C-407E-A947-70E740481C1C}">
                <a14:useLocalDpi xmlns:a14="http://schemas.microsoft.com/office/drawing/2010/main"/>
              </a:ext>
            </a:extLst>
          </a:blip>
          <a:srcRect t="262" b="1"/>
          <a:stretch/>
        </p:blipFill>
        <p:spPr>
          <a:xfrm>
            <a:off x="0" y="1143964"/>
            <a:ext cx="9144000" cy="5714035"/>
          </a:xfrm>
          <a:prstGeom prst="rect">
            <a:avLst/>
          </a:prstGeom>
        </p:spPr>
      </p:pic>
      <p:sp>
        <p:nvSpPr>
          <p:cNvPr id="5" name="Rectangle 4"/>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Questions?</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20392083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erview_graphic_2.png"/>
          <p:cNvPicPr>
            <a:picLocks noChangeAspect="1"/>
          </p:cNvPicPr>
          <p:nvPr/>
        </p:nvPicPr>
        <p:blipFill rotWithShape="1">
          <a:blip r:embed="rId3" cstate="print">
            <a:extLst>
              <a:ext uri="{28A0092B-C50C-407E-A947-70E740481C1C}">
                <a14:useLocalDpi xmlns:a14="http://schemas.microsoft.com/office/drawing/2010/main"/>
              </a:ext>
            </a:extLst>
          </a:blip>
          <a:srcRect l="2760" t="20389" r="3934" b="7815"/>
          <a:stretch/>
        </p:blipFill>
        <p:spPr>
          <a:xfrm>
            <a:off x="236817" y="1473200"/>
            <a:ext cx="8686800" cy="5165141"/>
          </a:xfrm>
          <a:prstGeom prst="rect">
            <a:avLst/>
          </a:prstGeom>
          <a:ln>
            <a:solidFill>
              <a:srgbClr val="1A5183"/>
            </a:solidFill>
          </a:ln>
        </p:spPr>
      </p:pic>
      <p:sp>
        <p:nvSpPr>
          <p:cNvPr id="9" name="Rectangle 8"/>
          <p:cNvSpPr/>
          <p:nvPr/>
        </p:nvSpPr>
        <p:spPr>
          <a:xfrm>
            <a:off x="224116" y="229381"/>
            <a:ext cx="8919883" cy="1077218"/>
          </a:xfrm>
          <a:prstGeom prst="rect">
            <a:avLst/>
          </a:prstGeom>
        </p:spPr>
        <p:txBody>
          <a:bodyPr wrap="square">
            <a:spAutoFit/>
          </a:bodyPr>
          <a:lstStyle/>
          <a:p>
            <a:r>
              <a:rPr lang="en-US" sz="3200" dirty="0" smtClean="0">
                <a:latin typeface="Avenir Book"/>
                <a:cs typeface="Avenir Book"/>
              </a:rPr>
              <a:t>NISE Net partners </a:t>
            </a:r>
            <a:r>
              <a:rPr lang="en-US" sz="3200" dirty="0" smtClean="0">
                <a:solidFill>
                  <a:srgbClr val="00858B"/>
                </a:solidFill>
                <a:latin typeface="Avenir Book"/>
                <a:cs typeface="Avenir Book"/>
              </a:rPr>
              <a:t>collaborate</a:t>
            </a:r>
            <a:r>
              <a:rPr lang="en-US" sz="3200" dirty="0" smtClean="0">
                <a:latin typeface="Avenir Book"/>
                <a:cs typeface="Avenir Book"/>
              </a:rPr>
              <a:t> to develop and implement resources across the Network.</a:t>
            </a:r>
            <a:endParaRPr lang="en-US" sz="3200" dirty="0">
              <a:latin typeface="Avenir Book"/>
              <a:cs typeface="Avenir Book"/>
            </a:endParaRPr>
          </a:p>
        </p:txBody>
      </p:sp>
    </p:spTree>
    <p:extLst>
      <p:ext uri="{BB962C8B-B14F-4D97-AF65-F5344CB8AC3E}">
        <p14:creationId xmlns:p14="http://schemas.microsoft.com/office/powerpoint/2010/main" val="413813159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851" y="1584884"/>
            <a:ext cx="8967149" cy="3436838"/>
          </a:xfrm>
          <a:prstGeom prst="rect">
            <a:avLst/>
          </a:prstGeom>
        </p:spPr>
        <p:txBody>
          <a:bodyPr wrap="square">
            <a:spAutoFit/>
          </a:bodyPr>
          <a:lstStyle/>
          <a:p>
            <a:pPr>
              <a:spcAft>
                <a:spcPts val="800"/>
              </a:spcAft>
            </a:pPr>
            <a:r>
              <a:rPr lang="en-US" sz="2800" dirty="0" smtClean="0">
                <a:latin typeface="Avenir Book"/>
                <a:cs typeface="Avenir Book"/>
              </a:rPr>
              <a:t>What collaboration challenges have you experienced?</a:t>
            </a:r>
          </a:p>
          <a:p>
            <a:r>
              <a:rPr lang="en-US" sz="2800" dirty="0" smtClean="0">
                <a:latin typeface="Avenir Book"/>
                <a:cs typeface="Avenir Book"/>
              </a:rPr>
              <a:t>What strategies did you use to work through them</a:t>
            </a:r>
            <a:r>
              <a:rPr lang="en-US" sz="2800" dirty="0">
                <a:latin typeface="Avenir Book"/>
                <a:cs typeface="Avenir Book"/>
              </a:rPr>
              <a:t>?</a:t>
            </a:r>
            <a:endParaRPr lang="en-US" sz="2800" dirty="0" smtClean="0">
              <a:latin typeface="Avenir Book"/>
              <a:cs typeface="Avenir Book"/>
            </a:endParaRPr>
          </a:p>
          <a:p>
            <a:endParaRPr lang="en-US" sz="2800" dirty="0" smtClean="0">
              <a:latin typeface="Avenir Book"/>
              <a:cs typeface="Avenir Book"/>
            </a:endParaRPr>
          </a:p>
          <a:p>
            <a:pPr>
              <a:spcAft>
                <a:spcPts val="200"/>
              </a:spcAft>
            </a:pPr>
            <a:r>
              <a:rPr lang="en-US" sz="2400" dirty="0" smtClean="0">
                <a:latin typeface="Avenir Book"/>
                <a:cs typeface="Avenir Book"/>
              </a:rPr>
              <a:t>For example:</a:t>
            </a:r>
            <a:endParaRPr lang="en-US" sz="2400" dirty="0">
              <a:latin typeface="Avenir Book"/>
              <a:cs typeface="Avenir Book"/>
            </a:endParaRPr>
          </a:p>
          <a:p>
            <a:pPr marL="514350" indent="-288925">
              <a:spcAft>
                <a:spcPts val="200"/>
              </a:spcAft>
              <a:buFont typeface="Arial"/>
              <a:buChar char="•"/>
            </a:pPr>
            <a:r>
              <a:rPr lang="en-US" sz="2400" dirty="0" smtClean="0">
                <a:latin typeface="Avenir Book"/>
                <a:cs typeface="Avenir Book"/>
              </a:rPr>
              <a:t>Identifying the right partnership, right now</a:t>
            </a:r>
          </a:p>
          <a:p>
            <a:pPr marL="514350" indent="-288925">
              <a:spcAft>
                <a:spcPts val="200"/>
              </a:spcAft>
              <a:buFont typeface="Arial"/>
              <a:buChar char="•"/>
            </a:pPr>
            <a:r>
              <a:rPr lang="en-US" sz="2400" dirty="0" smtClean="0">
                <a:latin typeface="Avenir Book"/>
                <a:cs typeface="Avenir Book"/>
              </a:rPr>
              <a:t>Dealing with changes </a:t>
            </a:r>
            <a:r>
              <a:rPr lang="en-US" sz="2400" dirty="0">
                <a:latin typeface="Avenir Book"/>
                <a:cs typeface="Avenir Book"/>
              </a:rPr>
              <a:t>in personnel</a:t>
            </a:r>
          </a:p>
          <a:p>
            <a:pPr marL="514350" indent="-288925">
              <a:spcAft>
                <a:spcPts val="200"/>
              </a:spcAft>
              <a:buFont typeface="Arial"/>
              <a:buChar char="•"/>
            </a:pPr>
            <a:r>
              <a:rPr lang="en-US" sz="2400" dirty="0" smtClean="0">
                <a:latin typeface="Avenir Book"/>
                <a:cs typeface="Avenir Book"/>
              </a:rPr>
              <a:t>Addressing changing </a:t>
            </a:r>
            <a:r>
              <a:rPr lang="en-US" sz="2400" dirty="0">
                <a:latin typeface="Avenir Book"/>
                <a:cs typeface="Avenir Book"/>
              </a:rPr>
              <a:t>organizational priorities (on either side)</a:t>
            </a:r>
          </a:p>
          <a:p>
            <a:pPr marL="514350" indent="-288925">
              <a:buFont typeface="Arial"/>
              <a:buChar char="•"/>
            </a:pPr>
            <a:r>
              <a:rPr lang="en-US" sz="2400" dirty="0" smtClean="0">
                <a:latin typeface="Avenir Book"/>
                <a:cs typeface="Avenir Book"/>
              </a:rPr>
              <a:t>Fostering </a:t>
            </a:r>
            <a:r>
              <a:rPr lang="en-US" sz="2400" dirty="0">
                <a:latin typeface="Avenir Book"/>
                <a:cs typeface="Avenir Book"/>
              </a:rPr>
              <a:t>organizational buy-</a:t>
            </a:r>
            <a:r>
              <a:rPr lang="en-US" sz="2400" dirty="0" smtClean="0">
                <a:latin typeface="Avenir Book"/>
                <a:cs typeface="Avenir Book"/>
              </a:rPr>
              <a:t>in</a:t>
            </a:r>
            <a:endParaRPr lang="en-US" sz="2400" dirty="0">
              <a:latin typeface="Avenir Book"/>
              <a:cs typeface="Avenir Book"/>
            </a:endParaRPr>
          </a:p>
        </p:txBody>
      </p:sp>
      <p:sp>
        <p:nvSpPr>
          <p:cNvPr id="6" name="Rectangle 5"/>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Discussion</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425862336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5778" y="1362670"/>
            <a:ext cx="8686800" cy="4721806"/>
          </a:xfrm>
          <a:prstGeom prst="rect">
            <a:avLst/>
          </a:prstGeom>
          <a:noFill/>
        </p:spPr>
        <p:txBody>
          <a:bodyPr wrap="square" rtlCol="0">
            <a:spAutoFit/>
          </a:bodyPr>
          <a:lstStyle/>
          <a:p>
            <a:pPr marL="457200" indent="-457200">
              <a:spcAft>
                <a:spcPts val="500"/>
              </a:spcAft>
              <a:buClr>
                <a:srgbClr val="0C4225"/>
              </a:buClr>
              <a:buFont typeface="Arial"/>
              <a:buChar char="•"/>
              <a:tabLst>
                <a:tab pos="404813" algn="l"/>
              </a:tabLst>
            </a:pPr>
            <a:r>
              <a:rPr lang="en-US" sz="2800" kern="0" dirty="0" smtClean="0">
                <a:solidFill>
                  <a:prstClr val="black"/>
                </a:solidFill>
                <a:latin typeface="Avenir Book"/>
                <a:cs typeface="Avenir Book"/>
              </a:rPr>
              <a:t>How can you ensure </a:t>
            </a:r>
            <a:r>
              <a:rPr lang="en-US" sz="2800" kern="0" dirty="0">
                <a:solidFill>
                  <a:prstClr val="black"/>
                </a:solidFill>
                <a:latin typeface="Avenir Book"/>
                <a:cs typeface="Avenir Book"/>
              </a:rPr>
              <a:t>the project aligns with both organizations’ missions? </a:t>
            </a:r>
            <a:endParaRPr lang="en-US" sz="2800" kern="0" dirty="0" smtClean="0">
              <a:solidFill>
                <a:prstClr val="black"/>
              </a:solidFill>
              <a:latin typeface="Avenir Book"/>
              <a:cs typeface="Avenir Book"/>
            </a:endParaRPr>
          </a:p>
          <a:p>
            <a:pPr marL="457200" indent="-457200">
              <a:spcAft>
                <a:spcPts val="500"/>
              </a:spcAft>
              <a:buClr>
                <a:srgbClr val="0C4225"/>
              </a:buClr>
              <a:buFont typeface="Arial"/>
              <a:buChar char="•"/>
              <a:tabLst>
                <a:tab pos="404813" algn="l"/>
              </a:tabLst>
            </a:pPr>
            <a:r>
              <a:rPr lang="en-US" sz="2800" kern="0" dirty="0" smtClean="0">
                <a:solidFill>
                  <a:prstClr val="black"/>
                </a:solidFill>
                <a:latin typeface="Avenir Book"/>
                <a:cs typeface="Avenir Book"/>
              </a:rPr>
              <a:t>What can you do to be sure your partnership starts off on the right foot?</a:t>
            </a:r>
          </a:p>
          <a:p>
            <a:pPr marL="457200" indent="-457200">
              <a:spcAft>
                <a:spcPts val="500"/>
              </a:spcAft>
              <a:buClr>
                <a:srgbClr val="0C4225"/>
              </a:buClr>
              <a:buFont typeface="Arial"/>
              <a:buChar char="•"/>
              <a:tabLst>
                <a:tab pos="404813" algn="l"/>
              </a:tabLst>
            </a:pPr>
            <a:r>
              <a:rPr lang="en-US" sz="2800" kern="0" dirty="0" smtClean="0">
                <a:solidFill>
                  <a:prstClr val="black"/>
                </a:solidFill>
                <a:latin typeface="Avenir Book"/>
                <a:cs typeface="Avenir Book"/>
              </a:rPr>
              <a:t>How do you design a program together to fit the needs of new audiences?</a:t>
            </a:r>
          </a:p>
          <a:p>
            <a:pPr marL="457200" indent="-457200">
              <a:spcAft>
                <a:spcPts val="500"/>
              </a:spcAft>
              <a:buClr>
                <a:srgbClr val="0C4225"/>
              </a:buClr>
              <a:buFont typeface="Arial"/>
              <a:buChar char="•"/>
              <a:tabLst>
                <a:tab pos="404813" algn="l"/>
              </a:tabLst>
            </a:pPr>
            <a:r>
              <a:rPr lang="en-US" sz="2800" kern="0" dirty="0" smtClean="0">
                <a:solidFill>
                  <a:prstClr val="black"/>
                </a:solidFill>
                <a:latin typeface="Avenir Book"/>
                <a:cs typeface="Avenir Book"/>
              </a:rPr>
              <a:t>How can you design your program to grow?</a:t>
            </a:r>
          </a:p>
          <a:p>
            <a:pPr marL="457200" indent="-457200">
              <a:spcAft>
                <a:spcPts val="500"/>
              </a:spcAft>
              <a:buClr>
                <a:srgbClr val="0C4225"/>
              </a:buClr>
              <a:buFont typeface="Arial"/>
              <a:buChar char="•"/>
              <a:tabLst>
                <a:tab pos="404813" algn="l"/>
              </a:tabLst>
            </a:pPr>
            <a:r>
              <a:rPr lang="en-US" sz="2800" kern="0" dirty="0" smtClean="0">
                <a:solidFill>
                  <a:prstClr val="black"/>
                </a:solidFill>
                <a:latin typeface="Avenir Book"/>
                <a:cs typeface="Avenir Book"/>
              </a:rPr>
              <a:t>How do you set goals and evaluate your success?</a:t>
            </a:r>
          </a:p>
          <a:p>
            <a:pPr marL="457200" indent="-457200">
              <a:buClr>
                <a:srgbClr val="0C4225"/>
              </a:buClr>
              <a:buFont typeface="Arial"/>
              <a:buChar char="•"/>
              <a:tabLst>
                <a:tab pos="404813" algn="l"/>
              </a:tabLst>
            </a:pPr>
            <a:r>
              <a:rPr lang="en-US" sz="2800" kern="0" dirty="0" smtClean="0">
                <a:solidFill>
                  <a:prstClr val="black"/>
                </a:solidFill>
                <a:latin typeface="Avenir Book"/>
                <a:cs typeface="Avenir Book"/>
              </a:rPr>
              <a:t>How can you use national resources and organizations to further a local partnership?</a:t>
            </a:r>
            <a:endParaRPr lang="en-US" sz="2800" kern="0" dirty="0">
              <a:solidFill>
                <a:prstClr val="black"/>
              </a:solidFill>
              <a:latin typeface="Avenir Book"/>
              <a:cs typeface="Avenir Book"/>
            </a:endParaRPr>
          </a:p>
        </p:txBody>
      </p:sp>
      <p:sp>
        <p:nvSpPr>
          <p:cNvPr id="5" name="Rectangle 4"/>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More discussion questions</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102911125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3295" y="2034596"/>
            <a:ext cx="90858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794790" y="2050790"/>
            <a:ext cx="7035446" cy="13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smtClean="0">
                <a:latin typeface="+mj-lt"/>
              </a:rPr>
              <a:t>The </a:t>
            </a:r>
            <a:r>
              <a:rPr lang="en-US" sz="1200" dirty="0" err="1" smtClean="0">
                <a:latin typeface="+mj-lt"/>
              </a:rPr>
              <a:t>Nanoscale</a:t>
            </a:r>
            <a:r>
              <a:rPr lang="en-US" sz="1200" dirty="0" smtClean="0">
                <a:latin typeface="+mj-lt"/>
              </a:rPr>
              <a:t> Informal Science Education Network was supported </a:t>
            </a:r>
            <a:r>
              <a:rPr lang="en-US" sz="1200" dirty="0">
                <a:latin typeface="+mj-lt"/>
              </a:rPr>
              <a:t>by the National Science Foundation under </a:t>
            </a:r>
            <a:r>
              <a:rPr lang="en-US" sz="1200" dirty="0" smtClean="0">
                <a:latin typeface="+mj-lt"/>
              </a:rPr>
              <a:t>award numbers 0532536 and 0940143. Any opinions, findings, and conclusions or recommendations expressed in this presentation are those of the authors and do not necessarily reflect the views of the Foundation. </a:t>
            </a:r>
            <a:endParaRPr lang="en-US" sz="1200" dirty="0">
              <a:latin typeface="+mj-lt"/>
            </a:endParaRPr>
          </a:p>
        </p:txBody>
      </p:sp>
      <p:sp>
        <p:nvSpPr>
          <p:cNvPr id="10" name="Rectangle 9"/>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Thank you</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35153724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153461"/>
            <a:ext cx="6432905" cy="5704541"/>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37482" y="1931133"/>
            <a:ext cx="4717157" cy="3416320"/>
          </a:xfrm>
          <a:prstGeom prst="rect">
            <a:avLst/>
          </a:prstGeom>
          <a:noFill/>
        </p:spPr>
        <p:txBody>
          <a:bodyPr wrap="square" rtlCol="0">
            <a:spAutoFit/>
          </a:bodyPr>
          <a:lstStyle/>
          <a:p>
            <a:pPr lvl="0">
              <a:spcAft>
                <a:spcPts val="1000"/>
              </a:spcAft>
            </a:pPr>
            <a:r>
              <a:rPr lang="en-US" sz="3600" dirty="0" smtClean="0">
                <a:latin typeface="Avenir Book"/>
                <a:cs typeface="Avenir Book"/>
              </a:rPr>
              <a:t>Museums collaborating with local chapters of national youth-serving organizations and community groups</a:t>
            </a:r>
            <a:endParaRPr lang="en-US" sz="3600" dirty="0">
              <a:latin typeface="Avenir Book"/>
              <a:cs typeface="Avenir Book"/>
            </a:endParaRPr>
          </a:p>
        </p:txBody>
      </p:sp>
      <p:pic>
        <p:nvPicPr>
          <p:cNvPr id="7" name="Picture 6" descr="BV_social_20160717_1608-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4639" y="1143964"/>
            <a:ext cx="4389367" cy="5714036"/>
          </a:xfrm>
          <a:prstGeom prst="rect">
            <a:avLst/>
          </a:prstGeom>
        </p:spPr>
      </p:pic>
      <p:sp>
        <p:nvSpPr>
          <p:cNvPr id="6" name="Rectangle 5"/>
          <p:cNvSpPr/>
          <p:nvPr/>
        </p:nvSpPr>
        <p:spPr>
          <a:xfrm flipH="1">
            <a:off x="0" y="284363"/>
            <a:ext cx="9144000" cy="769441"/>
          </a:xfrm>
          <a:prstGeom prst="rect">
            <a:avLst/>
          </a:prstGeom>
        </p:spPr>
        <p:txBody>
          <a:bodyPr wrap="square">
            <a:spAutoFit/>
          </a:bodyPr>
          <a:lstStyle/>
          <a:p>
            <a:pPr algn="ctr"/>
            <a:r>
              <a:rPr lang="en-US" sz="4400" dirty="0" smtClean="0">
                <a:solidFill>
                  <a:srgbClr val="00858B"/>
                </a:solidFill>
                <a:latin typeface="Avenir Book"/>
                <a:cs typeface="Avenir Book"/>
              </a:rPr>
              <a:t>Museum &amp; Community Partnerships</a:t>
            </a:r>
            <a:endParaRPr lang="en-US" sz="4400" dirty="0">
              <a:solidFill>
                <a:srgbClr val="00858B"/>
              </a:solidFill>
              <a:latin typeface="Avenir Book"/>
              <a:cs typeface="Avenir Book"/>
            </a:endParaRPr>
          </a:p>
        </p:txBody>
      </p:sp>
    </p:spTree>
    <p:extLst>
      <p:ext uri="{BB962C8B-B14F-4D97-AF65-F5344CB8AC3E}">
        <p14:creationId xmlns:p14="http://schemas.microsoft.com/office/powerpoint/2010/main" val="37459978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192&quot;&gt;&lt;object type=&quot;3&quot; unique_id=&quot;10193&quot;&gt;&lt;property id=&quot;20148&quot; value=&quot;5&quot;/&gt;&lt;property id=&quot;20300&quot; value=&quot;Slide 1&quot;/&gt;&lt;property id=&quot;20307&quot; value=&quot;298&quot;/&gt;&lt;/object&gt;&lt;object type=&quot;3&quot; unique_id=&quot;10194&quot;&gt;&lt;property id=&quot;20148&quot; value=&quot;5&quot;/&gt;&lt;property id=&quot;20300&quot; value=&quot;Slide 2&quot;/&gt;&lt;property id=&quot;20307&quot; value=&quot;339&quot;/&gt;&lt;/object&gt;&lt;object type=&quot;3&quot; unique_id=&quot;10195&quot;&gt;&lt;property id=&quot;20148&quot; value=&quot;5&quot;/&gt;&lt;property id=&quot;20300&quot; value=&quot;Slide 3&quot;/&gt;&lt;property id=&quot;20307&quot; value=&quot;359&quot;/&gt;&lt;/object&gt;&lt;object type=&quot;3&quot; unique_id=&quot;10196&quot;&gt;&lt;property id=&quot;20148&quot; value=&quot;5&quot;/&gt;&lt;property id=&quot;20300&quot; value=&quot;Slide 4 - &amp;quot;MUSEUM &amp;amp; COMMUNITY PARTNERSHIPS&amp;quot;&quot;/&gt;&lt;property id=&quot;20307&quot; value=&quot;269&quot;/&gt;&lt;/object&gt;&lt;object type=&quot;3&quot; unique_id=&quot;10197&quot;&gt;&lt;property id=&quot;20148&quot; value=&quot;5&quot;/&gt;&lt;property id=&quot;20300&quot; value=&quot;Slide 5&quot;/&gt;&lt;property id=&quot;20307&quot; value=&quot;358&quot;/&gt;&lt;/object&gt;&lt;object type=&quot;3&quot; unique_id=&quot;10198&quot;&gt;&lt;property id=&quot;20148&quot; value=&quot;5&quot;/&gt;&lt;property id=&quot;20300&quot; value=&quot;Slide 6&quot;/&gt;&lt;property id=&quot;20307&quot; value=&quot;356&quot;/&gt;&lt;/object&gt;&lt;object type=&quot;3&quot; unique_id=&quot;10199&quot;&gt;&lt;property id=&quot;20148&quot; value=&quot;5&quot;/&gt;&lt;property id=&quot;20300&quot; value=&quot;Slide 7&quot;/&gt;&lt;property id=&quot;20307&quot; value=&quot;363&quot;/&gt;&lt;/object&gt;&lt;object type=&quot;3&quot; unique_id=&quot;10200&quot;&gt;&lt;property id=&quot;20148&quot; value=&quot;5&quot;/&gt;&lt;property id=&quot;20300&quot; value=&quot;Slide 8&quot;/&gt;&lt;property id=&quot;20307&quot; value=&quot;364&quot;/&gt;&lt;/object&gt;&lt;object type=&quot;3&quot; unique_id=&quot;10201&quot;&gt;&lt;property id=&quot;20148&quot; value=&quot;5&quot;/&gt;&lt;property id=&quot;20300&quot; value=&quot;Slide 9&quot;/&gt;&lt;property id=&quot;20307&quot; value=&quot;360&quot;/&gt;&lt;/object&gt;&lt;object type=&quot;3&quot; unique_id=&quot;10202&quot;&gt;&lt;property id=&quot;20148&quot; value=&quot;5&quot;/&gt;&lt;property id=&quot;20300&quot; value=&quot;Slide 10&quot;/&gt;&lt;property id=&quot;20307&quot; value=&quot;362&quot;/&gt;&lt;/object&gt;&lt;object type=&quot;3&quot; unique_id=&quot;10203&quot;&gt;&lt;property id=&quot;20148&quot; value=&quot;5&quot;/&gt;&lt;property id=&quot;20300&quot; value=&quot;Slide 11&quot;/&gt;&lt;property id=&quot;20307&quot; value=&quot;361&quot;/&gt;&lt;/object&gt;&lt;object type=&quot;3&quot; unique_id=&quot;10204&quot;&gt;&lt;property id=&quot;20148&quot; value=&quot;5&quot;/&gt;&lt;property id=&quot;20300&quot; value=&quot;Slide 12&quot;/&gt;&lt;property id=&quot;20307&quot; value=&quot;366&quot;/&gt;&lt;/object&gt;&lt;object type=&quot;3&quot; unique_id=&quot;10205&quot;&gt;&lt;property id=&quot;20148&quot; value=&quot;5&quot;/&gt;&lt;property id=&quot;20300&quot; value=&quot;Slide 13&quot;/&gt;&lt;property id=&quot;20307&quot; value=&quot;365&quot;/&gt;&lt;/object&gt;&lt;object type=&quot;3&quot; unique_id=&quot;10206&quot;&gt;&lt;property id=&quot;20148&quot; value=&quot;5&quot;/&gt;&lt;property id=&quot;20300&quot; value=&quot;Slide 46&quot;/&gt;&lt;property id=&quot;20307&quot; value=&quot;367&quot;/&gt;&lt;/object&gt;&lt;object type=&quot;3&quot; unique_id=&quot;10207&quot;&gt;&lt;property id=&quot;20148&quot; value=&quot;5&quot;/&gt;&lt;property id=&quot;20300&quot; value=&quot;Slide 103&quot;/&gt;&lt;property id=&quot;20307&quot; value=&quot;338&quot;/&gt;&lt;/object&gt;&lt;object type=&quot;3&quot; unique_id=&quot;10208&quot;&gt;&lt;property id=&quot;20148&quot; value=&quot;5&quot;/&gt;&lt;property id=&quot;20300&quot; value=&quot;Slide 104 - &amp;quot;NISE NETWORK UPDATE&amp;quot;&quot;/&gt;&lt;property id=&quot;20307&quot; value=&quot;357&quot;/&gt;&lt;/object&gt;&lt;object type=&quot;3&quot; unique_id=&quot;10209&quot;&gt;&lt;property id=&quot;20148&quot; value=&quot;5&quot;/&gt;&lt;property id=&quot;20300&quot; value=&quot;Slide 105&quot;/&gt;&lt;property id=&quot;20307&quot; value=&quot;294&quot;/&gt;&lt;/object&gt;&lt;object type=&quot;3&quot; unique_id=&quot;10210&quot;&gt;&lt;property id=&quot;20148&quot; value=&quot;5&quot;/&gt;&lt;property id=&quot;20300&quot; value=&quot;Slide 106&quot;/&gt;&lt;property id=&quot;20307&quot; value=&quot;296&quot;/&gt;&lt;/object&gt;&lt;object type=&quot;3&quot; unique_id=&quot;10211&quot;&gt;&lt;property id=&quot;20148&quot; value=&quot;5&quot;/&gt;&lt;property id=&quot;20300&quot; value=&quot;Slide 107&quot;/&gt;&lt;property id=&quot;20307&quot; value=&quot;330&quot;/&gt;&lt;/object&gt;&lt;object type=&quot;3&quot; unique_id=&quot;10212&quot;&gt;&lt;property id=&quot;20148&quot; value=&quot;5&quot;/&gt;&lt;property id=&quot;20300&quot; value=&quot;Slide 108&quot;/&gt;&lt;property id=&quot;20307&quot; value=&quot;332&quot;/&gt;&lt;/object&gt;&lt;object type=&quot;3&quot; unique_id=&quot;10213&quot;&gt;&lt;property id=&quot;20148&quot; value=&quot;5&quot;/&gt;&lt;property id=&quot;20300&quot; value=&quot;Slide 109&quot;/&gt;&lt;property id=&quot;20307&quot; value=&quot;329&quot;/&gt;&lt;/object&gt;&lt;object type=&quot;3&quot; unique_id=&quot;10214&quot;&gt;&lt;property id=&quot;20148&quot; value=&quot;5&quot;/&gt;&lt;property id=&quot;20300&quot; value=&quot;Slide 110&quot;/&gt;&lt;property id=&quot;20307&quot; value=&quot;326&quot;/&gt;&lt;/object&gt;&lt;object type=&quot;3&quot; unique_id=&quot;10215&quot;&gt;&lt;property id=&quot;20148&quot; value=&quot;5&quot;/&gt;&lt;property id=&quot;20300&quot; value=&quot;Slide 111&quot;/&gt;&lt;property id=&quot;20307&quot; value=&quot;327&quot;/&gt;&lt;/object&gt;&lt;object type=&quot;3&quot; unique_id=&quot;10216&quot;&gt;&lt;property id=&quot;20148&quot; value=&quot;5&quot;/&gt;&lt;property id=&quot;20300&quot; value=&quot;Slide 112&quot;/&gt;&lt;property id=&quot;20307&quot; value=&quot;328&quot;/&gt;&lt;/object&gt;&lt;object type=&quot;3&quot; unique_id=&quot;10217&quot;&gt;&lt;property id=&quot;20148&quot; value=&quot;5&quot;/&gt;&lt;property id=&quot;20300&quot; value=&quot;Slide 113&quot;/&gt;&lt;property id=&quot;20307&quot; value=&quot;288&quot;/&gt;&lt;/object&gt;&lt;object type=&quot;3&quot; unique_id=&quot;10218&quot;&gt;&lt;property id=&quot;20148&quot; value=&quot;5&quot;/&gt;&lt;property id=&quot;20300&quot; value=&quot;Slide 114&quot;/&gt;&lt;property id=&quot;20307&quot; value=&quot;311&quot;/&gt;&lt;/object&gt;&lt;object type=&quot;3&quot; unique_id=&quot;10219&quot;&gt;&lt;property id=&quot;20148&quot; value=&quot;5&quot;/&gt;&lt;property id=&quot;20300&quot; value=&quot;Slide 115 - &amp;quot;NETWORK STRUCTURE&amp;quot;&quot;/&gt;&lt;property id=&quot;20307&quot; value=&quot;295&quot;/&gt;&lt;/object&gt;&lt;object type=&quot;3&quot; unique_id=&quot;10220&quot;&gt;&lt;property id=&quot;20148&quot; value=&quot;5&quot;/&gt;&lt;property id=&quot;20300&quot; value=&quot;Slide 116&quot;/&gt;&lt;property id=&quot;20307&quot; value=&quot;353&quot;/&gt;&lt;/object&gt;&lt;object type=&quot;3&quot; unique_id=&quot;10221&quot;&gt;&lt;property id=&quot;20148&quot; value=&quot;5&quot;/&gt;&lt;property id=&quot;20300&quot; value=&quot;Slide 117&quot;/&gt;&lt;property id=&quot;20307&quot; value=&quot;354&quot;/&gt;&lt;/object&gt;&lt;object type=&quot;3&quot; unique_id=&quot;10222&quot;&gt;&lt;property id=&quot;20148&quot; value=&quot;5&quot;/&gt;&lt;property id=&quot;20300&quot; value=&quot;Slide 118&quot;/&gt;&lt;property id=&quot;20307&quot; value=&quot;355&quot;/&gt;&lt;/object&gt;&lt;object type=&quot;3&quot; unique_id=&quot;10223&quot;&gt;&lt;property id=&quot;20148&quot; value=&quot;5&quot;/&gt;&lt;property id=&quot;20300&quot; value=&quot;Slide 119 - &amp;quot;CURRENT  PROJECTS&amp;quot;&quot;/&gt;&lt;property id=&quot;20307&quot; value=&quot;352&quot;/&gt;&lt;/object&gt;&lt;object type=&quot;3&quot; unique_id=&quot;10224&quot;&gt;&lt;property id=&quot;20148&quot; value=&quot;5&quot;/&gt;&lt;property id=&quot;20300&quot; value=&quot;Slide 120&quot;/&gt;&lt;property id=&quot;20307&quot; value=&quot;341&quot;/&gt;&lt;/object&gt;&lt;object type=&quot;3&quot; unique_id=&quot;10225&quot;&gt;&lt;property id=&quot;20148&quot; value=&quot;5&quot;/&gt;&lt;property id=&quot;20300&quot; value=&quot;Slide 121&quot;/&gt;&lt;property id=&quot;20307&quot; value=&quot;342&quot;/&gt;&lt;/object&gt;&lt;object type=&quot;3&quot; unique_id=&quot;10226&quot;&gt;&lt;property id=&quot;20148&quot; value=&quot;5&quot;/&gt;&lt;property id=&quot;20300&quot; value=&quot;Slide 122&quot;/&gt;&lt;property id=&quot;20307&quot; value=&quot;343&quot;/&gt;&lt;/object&gt;&lt;object type=&quot;3&quot; unique_id=&quot;10227&quot;&gt;&lt;property id=&quot;20148&quot; value=&quot;5&quot;/&gt;&lt;property id=&quot;20300&quot; value=&quot;Slide 123&quot;/&gt;&lt;property id=&quot;20307&quot; value=&quot;344&quot;/&gt;&lt;/object&gt;&lt;object type=&quot;3&quot; unique_id=&quot;10228&quot;&gt;&lt;property id=&quot;20148&quot; value=&quot;5&quot;/&gt;&lt;property id=&quot;20300&quot; value=&quot;Slide 124&quot;/&gt;&lt;property id=&quot;20307&quot; value=&quot;345&quot;/&gt;&lt;/object&gt;&lt;object type=&quot;3&quot; unique_id=&quot;10229&quot;&gt;&lt;property id=&quot;20148&quot; value=&quot;5&quot;/&gt;&lt;property id=&quot;20300&quot; value=&quot;Slide 125&quot;/&gt;&lt;property id=&quot;20307&quot; value=&quot;346&quot;/&gt;&lt;/object&gt;&lt;object type=&quot;3&quot; unique_id=&quot;10230&quot;&gt;&lt;property id=&quot;20148&quot; value=&quot;5&quot;/&gt;&lt;property id=&quot;20300&quot; value=&quot;Slide 126&quot;/&gt;&lt;property id=&quot;20307&quot; value=&quot;347&quot;/&gt;&lt;/object&gt;&lt;object type=&quot;3&quot; unique_id=&quot;10231&quot;&gt;&lt;property id=&quot;20148&quot; value=&quot;5&quot;/&gt;&lt;property id=&quot;20300&quot; value=&quot;Slide 127&quot;/&gt;&lt;property id=&quot;20307&quot; value=&quot;348&quot;/&gt;&lt;/object&gt;&lt;object type=&quot;3&quot; unique_id=&quot;10232&quot;&gt;&lt;property id=&quot;20148&quot; value=&quot;5&quot;/&gt;&lt;property id=&quot;20300&quot; value=&quot;Slide 128&quot;/&gt;&lt;property id=&quot;20307&quot; value=&quot;349&quot;/&gt;&lt;/object&gt;&lt;object type=&quot;3&quot; unique_id=&quot;10233&quot;&gt;&lt;property id=&quot;20148&quot; value=&quot;5&quot;/&gt;&lt;property id=&quot;20300&quot; value=&quot;Slide 129&quot;/&gt;&lt;property id=&quot;20307&quot; value=&quot;350&quot;/&gt;&lt;/object&gt;&lt;object type=&quot;3&quot; unique_id=&quot;10234&quot;&gt;&lt;property id=&quot;20148&quot; value=&quot;5&quot;/&gt;&lt;property id=&quot;20300&quot; value=&quot;Slide 130&quot;/&gt;&lt;property id=&quot;20307&quot; value=&quot;351&quot;/&gt;&lt;/object&gt;&lt;object type=&quot;3&quot; unique_id=&quot;10235&quot;&gt;&lt;property id=&quot;20148&quot; value=&quot;5&quot;/&gt;&lt;property id=&quot;20300&quot; value=&quot;Slide 131 - &amp;quot;FUTURE  DIRECTIONS&amp;quot;&quot;/&gt;&lt;property id=&quot;20307&quot; value=&quot;280&quot;/&gt;&lt;/object&gt;&lt;object type=&quot;3&quot; unique_id=&quot;10236&quot;&gt;&lt;property id=&quot;20148&quot; value=&quot;5&quot;/&gt;&lt;property id=&quot;20300&quot; value=&quot;Slide 132&quot;/&gt;&lt;property id=&quot;20307&quot; value=&quot;324&quot;/&gt;&lt;/object&gt;&lt;object type=&quot;3&quot; unique_id=&quot;10237&quot;&gt;&lt;property id=&quot;20148&quot; value=&quot;5&quot;/&gt;&lt;property id=&quot;20300&quot; value=&quot;Slide 133&quot;/&gt;&lt;property id=&quot;20307&quot; value=&quot;325&quot;/&gt;&lt;/object&gt;&lt;object type=&quot;3&quot; unique_id=&quot;10238&quot;&gt;&lt;property id=&quot;20148&quot; value=&quot;5&quot;/&gt;&lt;property id=&quot;20300&quot; value=&quot;Slide 134&quot;/&gt;&lt;property id=&quot;20307&quot; value=&quot;335&quot;/&gt;&lt;/object&gt;&lt;object type=&quot;3&quot; unique_id=&quot;10239&quot;&gt;&lt;property id=&quot;20148&quot; value=&quot;5&quot;/&gt;&lt;property id=&quot;20300&quot; value=&quot;Slide 135&quot;/&gt;&lt;property id=&quot;20307&quot; value=&quot;368&quot;/&gt;&lt;/object&gt;&lt;object type=&quot;3&quot; unique_id=&quot;10240&quot;&gt;&lt;property id=&quot;20148&quot; value=&quot;5&quot;/&gt;&lt;property id=&quot;20300&quot; value=&quot;Slide 136&quot;/&gt;&lt;property id=&quot;20307&quot; value=&quot;272&quot;/&gt;&lt;/object&gt;&lt;object type=&quot;3&quot; unique_id=&quot;10807&quot;&gt;&lt;property id=&quot;20148&quot; value=&quot;5&quot;/&gt;&lt;property id=&quot;20300&quot; value=&quot;Slide 14&quot;/&gt;&lt;property id=&quot;20307&quot; value=&quot;369&quot;/&gt;&lt;/object&gt;&lt;object type=&quot;3&quot; unique_id=&quot;10808&quot;&gt;&lt;property id=&quot;20148&quot; value=&quot;5&quot;/&gt;&lt;property id=&quot;20300&quot; value=&quot;Slide 15 - &amp;quot;Caddo Parish  Sheriff’s Office  Work Re-entry Facility&amp;quot;&quot;/&gt;&lt;property id=&quot;20307&quot; value=&quot;370&quot;/&gt;&lt;/object&gt;&lt;object type=&quot;3&quot; unique_id=&quot;10809&quot;&gt;&lt;property id=&quot;20148&quot; value=&quot;5&quot;/&gt;&lt;property id=&quot;20300&quot; value=&quot;Slide 16 - &amp;quot;Bars without Barriers&amp;quot;&quot;/&gt;&lt;property id=&quot;20307&quot; value=&quot;371&quot;/&gt;&lt;/object&gt;&lt;object type=&quot;3&quot; unique_id=&quot;10810&quot;&gt;&lt;property id=&quot;20148&quot; value=&quot;5&quot;/&gt;&lt;property id=&quot;20300&quot; value=&quot;Slide 17 - &amp;quot;Explore Science: Zoom into Nano (Science in the City)&amp;quot;&quot;/&gt;&lt;property id=&quot;20307&quot; value=&quot;372&quot;/&gt;&lt;/object&gt;&lt;object type=&quot;3&quot; unique_id=&quot;10811&quot;&gt;&lt;property id=&quot;20148&quot; value=&quot;5&quot;/&gt;&lt;property id=&quot;20300&quot; value=&quot;Slide 18&quot;/&gt;&lt;property id=&quot;20307&quot; value=&quot;373&quot;/&gt;&lt;/object&gt;&lt;object type=&quot;3&quot; unique_id=&quot;10812&quot;&gt;&lt;property id=&quot;20148&quot; value=&quot;5&quot;/&gt;&lt;property id=&quot;20300&quot; value=&quot;Slide 19 - &amp;quot;Outcomes&amp;quot;&quot;/&gt;&lt;property id=&quot;20307&quot; value=&quot;374&quot;/&gt;&lt;/object&gt;&lt;object type=&quot;3&quot; unique_id=&quot;10997&quot;&gt;&lt;property id=&quot;20148&quot; value=&quot;5&quot;/&gt;&lt;property id=&quot;20300&quot; value=&quot;Slide 20 - &amp;quot;CORE MISSION: We Seek to inspire&amp;quot;&quot;/&gt;&lt;property id=&quot;20307&quot; value=&quot;375&quot;/&gt;&lt;/object&gt;&lt;object type=&quot;3&quot; unique_id=&quot;10998&quot;&gt;&lt;property id=&quot;20148&quot; value=&quot;5&quot;/&gt;&lt;property id=&quot;20300&quot; value=&quot;Slide 21 - &amp;quot;The partner&amp;quot;&quot;/&gt;&lt;property id=&quot;20307&quot; value=&quot;376&quot;/&gt;&lt;/object&gt;&lt;object type=&quot;3&quot; unique_id=&quot;10999&quot;&gt;&lt;property id=&quot;20148&quot; value=&quot;5&quot;/&gt;&lt;property id=&quot;20300&quot; value=&quot;Slide 22 - &amp;quot;Audience &amp;quot;&quot;/&gt;&lt;property id=&quot;20307&quot; value=&quot;377&quot;/&gt;&lt;/object&gt;&lt;object type=&quot;3&quot; unique_id=&quot;11000&quot;&gt;&lt;property id=&quot;20148&quot; value=&quot;5&quot;/&gt;&lt;property id=&quot;20300&quot; value=&quot;Slide 23 - &amp;quot;Project description &amp;quot;&quot;/&gt;&lt;property id=&quot;20307&quot; value=&quot;378&quot;/&gt;&lt;/object&gt;&lt;object type=&quot;3&quot; unique_id=&quot;11001&quot;&gt;&lt;property id=&quot;20148&quot; value=&quot;5&quot;/&gt;&lt;property id=&quot;20300&quot; value=&quot;Slide 24 - &amp;quot;Unexpected outcomes, surprises, or challenges&amp;quot;&quot;/&gt;&lt;property id=&quot;20307&quot; value=&quot;379&quot;/&gt;&lt;/object&gt;&lt;object type=&quot;3&quot; unique_id=&quot;11002&quot;&gt;&lt;property id=&quot;20148&quot; value=&quot;5&quot;/&gt;&lt;property id=&quot;20300&quot; value=&quot;Slide 25 - &amp;quot;BEST outcome &amp;quot;&quot;/&gt;&lt;property id=&quot;20307&quot; value=&quot;380&quot;/&gt;&lt;/object&gt;&lt;object type=&quot;3&quot; unique_id=&quot;11329&quot;&gt;&lt;property id=&quot;20148&quot; value=&quot;5&quot;/&gt;&lt;property id=&quot;20300&quot; value=&quot;Slide 26&quot;/&gt;&lt;property id=&quot;20307&quot; value=&quot;381&quot;/&gt;&lt;/object&gt;&lt;object type=&quot;3&quot; unique_id=&quot;11330&quot;&gt;&lt;property id=&quot;20148&quot; value=&quot;5&quot;/&gt;&lt;property id=&quot;20300&quot; value=&quot;Slide 27&quot;/&gt;&lt;property id=&quot;20307&quot; value=&quot;382&quot;/&gt;&lt;/object&gt;&lt;object type=&quot;3&quot; unique_id=&quot;11331&quot;&gt;&lt;property id=&quot;20148&quot; value=&quot;5&quot;/&gt;&lt;property id=&quot;20300&quot; value=&quot;Slide 28&quot;/&gt;&lt;property id=&quot;20307&quot; value=&quot;383&quot;/&gt;&lt;/object&gt;&lt;object type=&quot;3&quot; unique_id=&quot;11332&quot;&gt;&lt;property id=&quot;20148&quot; value=&quot;5&quot;/&gt;&lt;property id=&quot;20300&quot; value=&quot;Slide 29 - &amp;quot;, &amp;quot;&quot;/&gt;&lt;property id=&quot;20307&quot; value=&quot;384&quot;/&gt;&lt;/object&gt;&lt;object type=&quot;3&quot; unique_id=&quot;11333&quot;&gt;&lt;property id=&quot;20148&quot; value=&quot;5&quot;/&gt;&lt;property id=&quot;20300&quot; value=&quot;Slide 30 - &amp;quot;“The kit really represents a bit of a paradigm shift in terms of library programming in our two counties. We know &quot;/&gt;&lt;property id=&quot;20307&quot; value=&quot;385&quot;/&gt;&lt;/object&gt;&lt;object type=&quot;3&quot; unique_id=&quot;11334&quot;&gt;&lt;property id=&quot;20148&quot; value=&quot;5&quot;/&gt;&lt;property id=&quot;20300&quot; value=&quot;Slide 31&quot;/&gt;&lt;property id=&quot;20307&quot; value=&quot;386&quot;/&gt;&lt;/object&gt;&lt;object type=&quot;3&quot; unique_id=&quot;11608&quot;&gt;&lt;property id=&quot;20148&quot; value=&quot;5&quot;/&gt;&lt;property id=&quot;20300&quot; value=&quot;Slide 32 - &amp;quot;Explore Science at Tribal College Libraries  Suzi Taylor Assistant Director, Outreach &amp;amp; Communications, and Deanna&quot;/&gt;&lt;property id=&quot;20307&quot; value=&quot;387&quot;/&gt;&lt;/object&gt;&lt;object type=&quot;3&quot; unique_id=&quot;11609&quot;&gt;&lt;property id=&quot;20148&quot; value=&quot;5&quot;/&gt;&lt;property id=&quot;20300&quot; value=&quot;Slide 33&quot;/&gt;&lt;property id=&quot;20307&quot; value=&quot;388&quot;/&gt;&lt;/object&gt;&lt;object type=&quot;3&quot; unique_id=&quot;11610&quot;&gt;&lt;property id=&quot;20148&quot; value=&quot;5&quot;/&gt;&lt;property id=&quot;20300&quot; value=&quot;Slide 34&quot;/&gt;&lt;property id=&quot;20307&quot; value=&quot;389&quot;/&gt;&lt;/object&gt;&lt;object type=&quot;3&quot; unique_id=&quot;11611&quot;&gt;&lt;property id=&quot;20148&quot; value=&quot;5&quot;/&gt;&lt;property id=&quot;20300&quot; value=&quot;Slide 35&quot;/&gt;&lt;property id=&quot;20307&quot; value=&quot;390&quot;/&gt;&lt;/object&gt;&lt;object type=&quot;3&quot; unique_id=&quot;11612&quot;&gt;&lt;property id=&quot;20148&quot; value=&quot;5&quot;/&gt;&lt;property id=&quot;20300&quot; value=&quot;Slide 36&quot;/&gt;&lt;property id=&quot;20307&quot; value=&quot;391&quot;/&gt;&lt;/object&gt;&lt;object type=&quot;3&quot; unique_id=&quot;11613&quot;&gt;&lt;property id=&quot;20148&quot; value=&quot;5&quot;/&gt;&lt;property id=&quot;20300&quot; value=&quot;Slide 37&quot;/&gt;&lt;property id=&quot;20307&quot; value=&quot;392&quot;/&gt;&lt;/object&gt;&lt;object type=&quot;3&quot; unique_id=&quot;11614&quot;&gt;&lt;property id=&quot;20148&quot; value=&quot;5&quot;/&gt;&lt;property id=&quot;20300&quot; value=&quot;Slide 38 - &amp;quot;Suzi Taylor MSU Extended University (406) 994-7957 taylor@montana.edu  Facebook/Twitter @MSUExtendedU &amp;quot;&quot;/&gt;&lt;property id=&quot;20307&quot; value=&quot;393&quot;/&gt;&lt;/object&gt;&lt;object type=&quot;3&quot; unique_id=&quot;11858&quot;&gt;&lt;property id=&quot;20148&quot; value=&quot;5&quot;/&gt;&lt;property id=&quot;20300&quot; value=&quot;Slide 39 - &amp;quot;STEM Scouts Parntership&amp;quot;&quot;/&gt;&lt;property id=&quot;20307&quot; value=&quot;394&quot;/&gt;&lt;/object&gt;&lt;object type=&quot;3&quot; unique_id=&quot;11859&quot;&gt;&lt;property id=&quot;20148&quot; value=&quot;5&quot;/&gt;&lt;property id=&quot;20300&quot; value=&quot;Slide 40 - &amp;quot;Museum Info&amp;quot;&quot;/&gt;&lt;property id=&quot;20307&quot; value=&quot;395&quot;/&gt;&lt;/object&gt;&lt;object type=&quot;3&quot; unique_id=&quot;11860&quot;&gt;&lt;property id=&quot;20148&quot; value=&quot;5&quot;/&gt;&lt;property id=&quot;20300&quot; value=&quot;Slide 41 - &amp;quot;Partner&amp;quot;&quot;/&gt;&lt;property id=&quot;20307&quot; value=&quot;396&quot;/&gt;&lt;/object&gt;&lt;object type=&quot;3&quot; unique_id=&quot;11861&quot;&gt;&lt;property id=&quot;20148&quot; value=&quot;5&quot;/&gt;&lt;property id=&quot;20300&quot; value=&quot;Slide 42 - &amp;quot;Audience&amp;quot;&quot;/&gt;&lt;property id=&quot;20307&quot; value=&quot;397&quot;/&gt;&lt;/object&gt;&lt;object type=&quot;3&quot; unique_id=&quot;11862&quot;&gt;&lt;property id=&quot;20148&quot; value=&quot;5&quot;/&gt;&lt;property id=&quot;20300&quot; value=&quot;Slide 43 - &amp;quot;Project Description&amp;quot;&quot;/&gt;&lt;property id=&quot;20307&quot; value=&quot;398&quot;/&gt;&lt;/object&gt;&lt;object type=&quot;3&quot; unique_id=&quot;11863&quot;&gt;&lt;property id=&quot;20148&quot; value=&quot;5&quot;/&gt;&lt;property id=&quot;20300&quot; value=&quot;Slide 44 - &amp;quot;Unexpected!&amp;quot;&quot;/&gt;&lt;property id=&quot;20307&quot; value=&quot;399&quot;/&gt;&lt;/object&gt;&lt;object type=&quot;3&quot; unique_id=&quot;11864&quot;&gt;&lt;property id=&quot;20148&quot; value=&quot;5&quot;/&gt;&lt;property id=&quot;20300&quot; value=&quot;Slide 45 - &amp;quot;Best Outcome&amp;quot;&quot;/&gt;&lt;property id=&quot;20307&quot; value=&quot;400&quot;/&gt;&lt;/object&gt;&lt;object type=&quot;3&quot; unique_id=&quot;12046&quot;&gt;&lt;property id=&quot;20148&quot; value=&quot;5&quot;/&gt;&lt;property id=&quot;20300&quot; value=&quot;Slide 47&quot;/&gt;&lt;property id=&quot;20307&quot; value=&quot;401&quot;/&gt;&lt;/object&gt;&lt;object type=&quot;3&quot; unique_id=&quot;12047&quot;&gt;&lt;property id=&quot;20148&quot; value=&quot;5&quot;/&gt;&lt;property id=&quot;20300&quot; value=&quot;Slide 48 - &amp;quot;Community Partners&amp;quot;&quot;/&gt;&lt;property id=&quot;20307&quot; value=&quot;402&quot;/&gt;&lt;/object&gt;&lt;object type=&quot;3&quot; unique_id=&quot;12048&quot;&gt;&lt;property id=&quot;20148&quot; value=&quot;5&quot;/&gt;&lt;property id=&quot;20300&quot; value=&quot;Slide 49 - &amp;quot;Audience&amp;quot;&quot;/&gt;&lt;property id=&quot;20307&quot; value=&quot;403&quot;/&gt;&lt;/object&gt;&lt;object type=&quot;3&quot; unique_id=&quot;12049&quot;&gt;&lt;property id=&quot;20148&quot; value=&quot;5&quot;/&gt;&lt;property id=&quot;20300&quot; value=&quot;Slide 50 - &amp;quot;Girl Scout Nano Day&amp;quot;&quot;/&gt;&lt;property id=&quot;20307&quot; value=&quot;404&quot;/&gt;&lt;/object&gt;&lt;object type=&quot;3&quot; unique_id=&quot;12050&quot;&gt;&lt;property id=&quot;20148&quot; value=&quot;5&quot;/&gt;&lt;property id=&quot;20300&quot; value=&quot;Slide 51 - &amp;quot;Challenges and Outcomes&amp;quot;&quot;/&gt;&lt;property id=&quot;20307&quot; value=&quot;405&quot;/&gt;&lt;/object&gt;&lt;object type=&quot;3&quot; unique_id=&quot;12051&quot;&gt;&lt;property id=&quot;20148&quot; value=&quot;5&quot;/&gt;&lt;property id=&quot;20300&quot; value=&quot;Slide 52 - &amp;quot;Best Outcome and  Future Work&amp;quot;&quot;/&gt;&lt;property id=&quot;20307&quot; value=&quot;406&quot;/&gt;&lt;/object&gt;&lt;object type=&quot;3&quot; unique_id=&quot;12508&quot;&gt;&lt;property id=&quot;20148&quot; value=&quot;5&quot;/&gt;&lt;property id=&quot;20300&quot; value=&quot;Slide 53 - &amp;quot;Children’s Museum of Eau Claire&amp;quot;&quot;/&gt;&lt;property id=&quot;20307&quot; value=&quot;407&quot;/&gt;&lt;/object&gt;&lt;object type=&quot;3&quot; unique_id=&quot;12509&quot;&gt;&lt;property id=&quot;20148&quot; value=&quot;5&quot;/&gt;&lt;property id=&quot;20300&quot; value=&quot;Slide 54 - &amp;quot;Community Partnership Information&amp;quot;&quot;/&gt;&lt;property id=&quot;20307&quot; value=&quot;408&quot;/&gt;&lt;/object&gt;&lt;object type=&quot;3&quot; unique_id=&quot;12510&quot;&gt;&lt;property id=&quot;20148&quot; value=&quot;5&quot;/&gt;&lt;property id=&quot;20300&quot; value=&quot;Slide 55 - &amp;quot;Intended Audience&amp;quot;&quot;/&gt;&lt;property id=&quot;20307&quot; value=&quot;409&quot;/&gt;&lt;/object&gt;&lt;object type=&quot;3&quot; unique_id=&quot;12511&quot;&gt;&lt;property id=&quot;20148&quot; value=&quot;5&quot;/&gt;&lt;property id=&quot;20300&quot; value=&quot;Slide 56&quot;/&gt;&lt;property id=&quot;20307&quot; value=&quot;410&quot;/&gt;&lt;/object&gt;&lt;object type=&quot;3&quot; unique_id=&quot;12512&quot;&gt;&lt;property id=&quot;20148&quot; value=&quot;5&quot;/&gt;&lt;property id=&quot;20300&quot; value=&quot;Slide 57 - &amp;quot;Unexpected Outcomes, Surprises  &amp;amp; Challenges&amp;quot;&quot;/&gt;&lt;property id=&quot;20307&quot; value=&quot;411&quot;/&gt;&lt;/object&gt;&lt;object type=&quot;3&quot; unique_id=&quot;12513&quot;&gt;&lt;property id=&quot;20148&quot; value=&quot;5&quot;/&gt;&lt;property id=&quot;20300&quot; value=&quot;Slide 58 - &amp;quot;Best Outcome(s)&amp;quot;&quot;/&gt;&lt;property id=&quot;20307&quot; value=&quot;412&quot;/&gt;&lt;/object&gt;&lt;object type=&quot;3&quot; unique_id=&quot;12812&quot;&gt;&lt;property id=&quot;20148&quot; value=&quot;5&quot;/&gt;&lt;property id=&quot;20300&quot; value=&quot;Slide 59 - &amp;quot;inspire enduring curiosity and love of learning  through interactive discovery, hands-on inquiry and scientific in&quot;/&gt;&lt;property id=&quot;20307&quot; value=&quot;413&quot;/&gt;&lt;/object&gt;&lt;object type=&quot;3&quot; unique_id=&quot;12813&quot;&gt;&lt;property id=&quot;20148&quot; value=&quot;5&quot;/&gt;&lt;property id=&quot;20300&quot; value=&quot;Slide 60&quot;/&gt;&lt;property id=&quot;20307&quot; value=&quot;414&quot;/&gt;&lt;/object&gt;&lt;object type=&quot;3&quot; unique_id=&quot;12814&quot;&gt;&lt;property id=&quot;20148&quot; value=&quot;5&quot;/&gt;&lt;property id=&quot;20300&quot; value=&quot;Slide 61&quot;/&gt;&lt;property id=&quot;20307&quot; value=&quot;415&quot;/&gt;&lt;/object&gt;&lt;object type=&quot;3&quot; unique_id=&quot;12815&quot;&gt;&lt;property id=&quot;20148&quot; value=&quot;5&quot;/&gt;&lt;property id=&quot;20300&quot; value=&quot;Slide 62&quot;/&gt;&lt;property id=&quot;20307&quot; value=&quot;416&quot;/&gt;&lt;/object&gt;&lt;object type=&quot;3&quot; unique_id=&quot;12816&quot;&gt;&lt;property id=&quot;20148&quot; value=&quot;5&quot;/&gt;&lt;property id=&quot;20300&quot; value=&quot;Slide 63&quot;/&gt;&lt;property id=&quot;20307&quot; value=&quot;417&quot;/&gt;&lt;/object&gt;&lt;object type=&quot;3&quot; unique_id=&quot;12817&quot;&gt;&lt;property id=&quot;20148&quot; value=&quot;5&quot;/&gt;&lt;property id=&quot;20300&quot; value=&quot;Slide 64&quot;/&gt;&lt;property id=&quot;20307&quot; value=&quot;418&quot;/&gt;&lt;/object&gt;&lt;object type=&quot;3&quot; unique_id=&quot;13136&quot;&gt;&lt;property id=&quot;20148&quot; value=&quot;5&quot;/&gt;&lt;property id=&quot;20300&quot; value=&quot;Slide 65 - &amp;quot;Nano kits and Kentucky Science Center&amp;quot;&quot;/&gt;&lt;property id=&quot;20307&quot; value=&quot;419&quot;/&gt;&lt;/object&gt;&lt;object type=&quot;3&quot; unique_id=&quot;13137&quot;&gt;&lt;property id=&quot;20148&quot; value=&quot;5&quot;/&gt;&lt;property id=&quot;20300&quot; value=&quot;Slide 66&quot;/&gt;&lt;property id=&quot;20307&quot; value=&quot;420&quot;/&gt;&lt;/object&gt;&lt;object type=&quot;3&quot; unique_id=&quot;13138&quot;&gt;&lt;property id=&quot;20148&quot; value=&quot;5&quot;/&gt;&lt;property id=&quot;20300&quot; value=&quot;Slide 67&quot;/&gt;&lt;property id=&quot;20307&quot; value=&quot;421&quot;/&gt;&lt;/object&gt;&lt;object type=&quot;3&quot; unique_id=&quot;13139&quot;&gt;&lt;property id=&quot;20148&quot; value=&quot;5&quot;/&gt;&lt;property id=&quot;20300&quot; value=&quot;Slide 68 - &amp;quot;Audience&amp;quot;&quot;/&gt;&lt;property id=&quot;20307&quot; value=&quot;422&quot;/&gt;&lt;/object&gt;&lt;object type=&quot;3&quot; unique_id=&quot;13140&quot;&gt;&lt;property id=&quot;20148&quot; value=&quot;5&quot;/&gt;&lt;property id=&quot;20300&quot; value=&quot;Slide 69 - &amp;quot;Project Description &amp;quot;&quot;/&gt;&lt;property id=&quot;20307&quot; value=&quot;423&quot;/&gt;&lt;/object&gt;&lt;object type=&quot;3&quot; unique_id=&quot;13141&quot;&gt;&lt;property id=&quot;20148&quot; value=&quot;5&quot;/&gt;&lt;property id=&quot;20300&quot; value=&quot;Slide 70 - &amp;quot;Unexpected Outcomes&amp;quot;&quot;/&gt;&lt;property id=&quot;20307&quot; value=&quot;424&quot;/&gt;&lt;/object&gt;&lt;object type=&quot;3&quot; unique_id=&quot;13142&quot;&gt;&lt;property id=&quot;20148&quot; value=&quot;5&quot;/&gt;&lt;property id=&quot;20300&quot; value=&quot;Slide 71&quot;/&gt;&lt;property id=&quot;20307&quot; value=&quot;425&quot;/&gt;&lt;/object&gt;&lt;object type=&quot;3&quot; unique_id=&quot;13588&quot;&gt;&lt;property id=&quot;20148&quot; value=&quot;5&quot;/&gt;&lt;property id=&quot;20300&quot; value=&quot;Slide 72&quot;/&gt;&lt;property id=&quot;20307&quot; value=&quot;426&quot;/&gt;&lt;/object&gt;&lt;object type=&quot;3&quot; unique_id=&quot;13589&quot;&gt;&lt;property id=&quot;20148&quot; value=&quot;5&quot;/&gt;&lt;property id=&quot;20300&quot; value=&quot;Slide 73&quot;/&gt;&lt;property id=&quot;20307&quot; value=&quot;427&quot;/&gt;&lt;/object&gt;&lt;object type=&quot;3&quot; unique_id=&quot;13590&quot;&gt;&lt;property id=&quot;20148&quot; value=&quot;5&quot;/&gt;&lt;property id=&quot;20300&quot; value=&quot;Slide 74&quot;/&gt;&lt;property id=&quot;20307&quot; value=&quot;428&quot;/&gt;&lt;/object&gt;&lt;object type=&quot;3&quot; unique_id=&quot;13591&quot;&gt;&lt;property id=&quot;20148&quot; value=&quot;5&quot;/&gt;&lt;property id=&quot;20300&quot; value=&quot;Slide 75&quot;/&gt;&lt;property id=&quot;20307&quot; value=&quot;429&quot;/&gt;&lt;/object&gt;&lt;object type=&quot;3&quot; unique_id=&quot;13592&quot;&gt;&lt;property id=&quot;20148&quot; value=&quot;5&quot;/&gt;&lt;property id=&quot;20300&quot; value=&quot;Slide 76&quot;/&gt;&lt;property id=&quot;20307&quot; value=&quot;430&quot;/&gt;&lt;/object&gt;&lt;object type=&quot;3&quot; unique_id=&quot;13593&quot;&gt;&lt;property id=&quot;20148&quot; value=&quot;5&quot;/&gt;&lt;property id=&quot;20300&quot; value=&quot;Slide 77&quot;/&gt;&lt;property id=&quot;20307&quot; value=&quot;431&quot;/&gt;&lt;/object&gt;&lt;object type=&quot;3&quot; unique_id=&quot;14221&quot;&gt;&lt;property id=&quot;20148&quot; value=&quot;5&quot;/&gt;&lt;property id=&quot;20300&quot; value=&quot;Slide 78 - &amp;quot;Princeton University Community Partnerships&amp;quot;&quot;/&gt;&lt;property id=&quot;20307&quot; value=&quot;432&quot;/&gt;&lt;/object&gt;&lt;object type=&quot;3&quot; unique_id=&quot;14222&quot;&gt;&lt;property id=&quot;20148&quot; value=&quot;5&quot;/&gt;&lt;property id=&quot;20300&quot; value=&quot;Slide 79 - &amp;quot;Earlier Community Partnerships&amp;quot;&quot;/&gt;&lt;property id=&quot;20307&quot; value=&quot;433&quot;/&gt;&lt;/object&gt;&lt;object type=&quot;3&quot; unique_id=&quot;14223&quot;&gt;&lt;property id=&quot;20148&quot; value=&quot;5&quot;/&gt;&lt;property id=&quot;20300&quot; value=&quot;Slide 80 - &amp;quot;NISE Net Mini Exhibit&amp;quot;&quot;/&gt;&lt;property id=&quot;20307&quot; value=&quot;434&quot;/&gt;&lt;/object&gt;&lt;object type=&quot;3&quot; unique_id=&quot;14224&quot;&gt;&lt;property id=&quot;20148&quot; value=&quot;5&quot;/&gt;&lt;property id=&quot;20300&quot; value=&quot;Slide 81 - &amp;quot;Philadelphia Latin School&amp;quot;&quot;/&gt;&lt;property id=&quot;20307&quot; value=&quot;435&quot;/&gt;&lt;/object&gt;&lt;object type=&quot;3&quot; unique_id=&quot;14225&quot;&gt;&lt;property id=&quot;20148&quot; value=&quot;5&quot;/&gt;&lt;property id=&quot;20300&quot; value=&quot;Slide 82 - &amp;quot;Princeton Public Library-partnership &amp;quot;&quot;/&gt;&lt;property id=&quot;20307&quot; value=&quot;436&quot;/&gt;&lt;/object&gt;&lt;object type=&quot;3&quot; unique_id=&quot;14226&quot;&gt;&lt;property id=&quot;20148&quot; value=&quot;5&quot;/&gt;&lt;property id=&quot;20300&quot; value=&quot;Slide 83 - &amp;quot;New Community Partnership: YWCA&amp;quot;&quot;/&gt;&lt;property id=&quot;20307&quot; value=&quot;437&quot;/&gt;&lt;/object&gt;&lt;object type=&quot;3&quot; unique_id=&quot;14227&quot;&gt;&lt;property id=&quot;20148&quot; value=&quot;5&quot;/&gt;&lt;property id=&quot;20300&quot; value=&quot;Slide 84 - &amp;quot;Audiences: YWCA afterschool, summer camp, robotics, community members&amp;quot;&quot;/&gt;&lt;property id=&quot;20307&quot; value=&quot;438&quot;/&gt;&lt;/object&gt;&lt;object type=&quot;3&quot; unique_id=&quot;14228&quot;&gt;&lt;property id=&quot;20148&quot; value=&quot;5&quot;/&gt;&lt;property id=&quot;20300&quot; value=&quot;Slide 85 - &amp;quot;Project Description&amp;quot;&quot;/&gt;&lt;property id=&quot;20307&quot; value=&quot;439&quot;/&gt;&lt;/object&gt;&lt;object type=&quot;3&quot; unique_id=&quot;14229&quot;&gt;&lt;property id=&quot;20148&quot; value=&quot;5&quot;/&gt;&lt;property id=&quot;20300&quot; value=&quot;Slide 86 - &amp;quot;Unexpected Outcome: Kits used for other purposes right away&amp;quot;&quot;/&gt;&lt;property id=&quot;20307&quot; value=&quot;440&quot;/&gt;&lt;/object&gt;&lt;object type=&quot;3&quot; unique_id=&quot;14230&quot;&gt;&lt;property id=&quot;20148&quot; value=&quot;5&quot;/&gt;&lt;property id=&quot;20300&quot; value=&quot;Slide 87 - &amp;quot;Best Outcome&amp;quot;&quot;/&gt;&lt;property id=&quot;20307&quot; value=&quot;441&quot;/&gt;&lt;/object&gt;&lt;object type=&quot;3&quot; unique_id=&quot;14231&quot;&gt;&lt;property id=&quot;20148&quot; value=&quot;5&quot;/&gt;&lt;property id=&quot;20300&quot; value=&quot;Slide 88 - &amp;quot;Port Discovery Children’s Museum&amp;quot;&quot;/&gt;&lt;property id=&quot;20307&quot; value=&quot;442&quot;/&gt;&lt;/object&gt;&lt;object type=&quot;3&quot; unique_id=&quot;14232&quot;&gt;&lt;property id=&quot;20148&quot; value=&quot;5&quot;/&gt;&lt;property id=&quot;20300&quot; value=&quot;Slide 89 - &amp;quot;Babcock Presbyterian Church &amp;amp;#x09;&amp;amp;#x09;&amp;amp;#x09;&amp;amp;#x09;&amp;amp;#x09;A+ Care&amp;quot;&quot;/&gt;&lt;property id=&quot;20307&quot; value=&quot;443&quot;/&gt;&lt;/object&gt;&lt;object type=&quot;3&quot; unique_id=&quot;14233&quot;&gt;&lt;property id=&quot;20148&quot; value=&quot;5&quot;/&gt;&lt;property id=&quot;20300&quot; value=&quot;Slide 90 - &amp;quot;Audience Served&amp;quot;&quot;/&gt;&lt;property id=&quot;20307&quot; value=&quot;444&quot;/&gt;&lt;/object&gt;&lt;object type=&quot;3&quot; unique_id=&quot;14234&quot;&gt;&lt;property id=&quot;20148&quot; value=&quot;5&quot;/&gt;&lt;property id=&quot;20300&quot; value=&quot;Slide 91 - &amp;quot;Nanoscience Exposed&amp;quot;&quot;/&gt;&lt;property id=&quot;20307&quot; value=&quot;445&quot;/&gt;&lt;/object&gt;&lt;object type=&quot;3&quot; unique_id=&quot;14235&quot;&gt;&lt;property id=&quot;20148&quot; value=&quot;5&quot;/&gt;&lt;property id=&quot;20300&quot; value=&quot;Slide 92 - &amp;quot;Nanoscience Exposed&amp;quot;&quot;/&gt;&lt;property id=&quot;20307&quot; value=&quot;446&quot;/&gt;&lt;/object&gt;&lt;object type=&quot;3&quot; unique_id=&quot;14236&quot;&gt;&lt;property id=&quot;20148&quot; value=&quot;5&quot;/&gt;&lt;property id=&quot;20300&quot; value=&quot;Slide 93 - &amp;quot;Successes and Challenges&amp;quot;&quot;/&gt;&lt;property id=&quot;20307&quot; value=&quot;447&quot;/&gt;&lt;/object&gt;&lt;object type=&quot;3&quot; unique_id=&quot;14237&quot;&gt;&lt;property id=&quot;20148&quot; value=&quot;5&quot;/&gt;&lt;property id=&quot;20300&quot; value=&quot;Slide 94 - &amp;quot;Best Outcomes&amp;quot;&quot;/&gt;&lt;property id=&quot;20307&quot; value=&quot;448&quot;/&gt;&lt;/object&gt;&lt;object type=&quot;3&quot; unique_id=&quot;14238&quot;&gt;&lt;property id=&quot;20148&quot; value=&quot;5&quot;/&gt;&lt;property id=&quot;20300&quot; value=&quot;Slide 95&quot;/&gt;&lt;property id=&quot;20307&quot; value=&quot;449&quot;/&gt;&lt;/object&gt;&lt;object type=&quot;3&quot; unique_id=&quot;14239&quot;&gt;&lt;property id=&quot;20148&quot; value=&quot;5&quot;/&gt;&lt;property id=&quot;20300&quot; value=&quot;Slide 96&quot;/&gt;&lt;property id=&quot;20307&quot; value=&quot;450&quot;/&gt;&lt;/object&gt;&lt;object type=&quot;3&quot; unique_id=&quot;14240&quot;&gt;&lt;property id=&quot;20148&quot; value=&quot;5&quot;/&gt;&lt;property id=&quot;20300&quot; value=&quot;Slide 97&quot;/&gt;&lt;property id=&quot;20307&quot; value=&quot;451&quot;/&gt;&lt;/object&gt;&lt;object type=&quot;3&quot; unique_id=&quot;14241&quot;&gt;&lt;property id=&quot;20148&quot; value=&quot;5&quot;/&gt;&lt;property id=&quot;20300&quot; value=&quot;Slide 98&quot;/&gt;&lt;property id=&quot;20307&quot; value=&quot;452&quot;/&gt;&lt;/object&gt;&lt;object type=&quot;3&quot; unique_id=&quot;14242&quot;&gt;&lt;property id=&quot;20148&quot; value=&quot;5&quot;/&gt;&lt;property id=&quot;20300&quot; value=&quot;Slide 99&quot;/&gt;&lt;property id=&quot;20307&quot; value=&quot;453&quot;/&gt;&lt;/object&gt;&lt;object type=&quot;3&quot; unique_id=&quot;14243&quot;&gt;&lt;property id=&quot;20148&quot; value=&quot;5&quot;/&gt;&lt;property id=&quot;20300&quot; value=&quot;Slide 100&quot;/&gt;&lt;property id=&quot;20307&quot; value=&quot;454&quot;/&gt;&lt;/object&gt;&lt;object type=&quot;3&quot; unique_id=&quot;14244&quot;&gt;&lt;property id=&quot;20148&quot; value=&quot;5&quot;/&gt;&lt;property id=&quot;20300&quot; value=&quot;Slide 101&quot;/&gt;&lt;property id=&quot;20307&quot; value=&quot;455&quot;/&gt;&lt;/object&gt;&lt;object type=&quot;3&quot; unique_id=&quot;14245&quot;&gt;&lt;property id=&quot;20148&quot; value=&quot;5&quot;/&gt;&lt;property id=&quot;20300&quot; value=&quot;Slide 102&quot;/&gt;&lt;property id=&quot;20307&quot; value=&quot;456&quot;/&gt;&lt;/object&gt;&lt;/object&gt;&lt;object type=&quot;8&quot; unique_id=&quot;10290&quot;&gt;&lt;/object&gt;&lt;/object&gt;&lt;/database&gt;"/>
  <p:tag name="SECTOMILLISECCONVERTED" val="1"/>
</p:tagLst>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 Template2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owerPoint Template2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efault Theme">
  <a:themeElements>
    <a:clrScheme name="Science Museum">
      <a:dk1>
        <a:srgbClr val="2D2E2D"/>
      </a:dk1>
      <a:lt1>
        <a:sysClr val="window" lastClr="FFFFFF"/>
      </a:lt1>
      <a:dk2>
        <a:srgbClr val="0D021B"/>
      </a:dk2>
      <a:lt2>
        <a:srgbClr val="EEECE1"/>
      </a:lt2>
      <a:accent1>
        <a:srgbClr val="2C4B8B"/>
      </a:accent1>
      <a:accent2>
        <a:srgbClr val="35296E"/>
      </a:accent2>
      <a:accent3>
        <a:srgbClr val="318FC3"/>
      </a:accent3>
      <a:accent4>
        <a:srgbClr val="CC0053"/>
      </a:accent4>
      <a:accent5>
        <a:srgbClr val="C94837"/>
      </a:accent5>
      <a:accent6>
        <a:srgbClr val="008C6B"/>
      </a:accent6>
      <a:hlink>
        <a:srgbClr val="318FC3"/>
      </a:hlink>
      <a:folHlink>
        <a:srgbClr val="2C4A8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Custom 3">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cience Museum">
    <a:dk1>
      <a:srgbClr val="2D2E2D"/>
    </a:dk1>
    <a:lt1>
      <a:sysClr val="window" lastClr="FFFFFF"/>
    </a:lt1>
    <a:dk2>
      <a:srgbClr val="0D021B"/>
    </a:dk2>
    <a:lt2>
      <a:srgbClr val="EEECE1"/>
    </a:lt2>
    <a:accent1>
      <a:srgbClr val="2C4B8B"/>
    </a:accent1>
    <a:accent2>
      <a:srgbClr val="35296E"/>
    </a:accent2>
    <a:accent3>
      <a:srgbClr val="318FC3"/>
    </a:accent3>
    <a:accent4>
      <a:srgbClr val="CC0053"/>
    </a:accent4>
    <a:accent5>
      <a:srgbClr val="C94837"/>
    </a:accent5>
    <a:accent6>
      <a:srgbClr val="008C6B"/>
    </a:accent6>
    <a:hlink>
      <a:srgbClr val="318FC3"/>
    </a:hlink>
    <a:folHlink>
      <a:srgbClr val="2C4A8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7959</TotalTime>
  <Words>5770</Words>
  <Application>Microsoft Macintosh PowerPoint</Application>
  <PresentationFormat>On-screen Show (4:3)</PresentationFormat>
  <Paragraphs>577</Paragraphs>
  <Slides>82</Slides>
  <Notes>66</Notes>
  <HiddenSlides>0</HiddenSlides>
  <MMClips>0</MMClips>
  <ScaleCrop>false</ScaleCrop>
  <HeadingPairs>
    <vt:vector size="4" baseType="variant">
      <vt:variant>
        <vt:lpstr>Theme</vt:lpstr>
      </vt:variant>
      <vt:variant>
        <vt:i4>13</vt:i4>
      </vt:variant>
      <vt:variant>
        <vt:lpstr>Slide Titles</vt:lpstr>
      </vt:variant>
      <vt:variant>
        <vt:i4>82</vt:i4>
      </vt:variant>
    </vt:vector>
  </HeadingPairs>
  <TitlesOfParts>
    <vt:vector size="95" baseType="lpstr">
      <vt:lpstr>Office Theme</vt:lpstr>
      <vt:lpstr>PowerPoint Template2 (3)</vt:lpstr>
      <vt:lpstr>3_Office Theme</vt:lpstr>
      <vt:lpstr>1_PowerPoint Template2 (3)</vt:lpstr>
      <vt:lpstr>2_Office Theme</vt:lpstr>
      <vt:lpstr>Default Theme</vt:lpstr>
      <vt:lpstr>5_Office Theme</vt:lpstr>
      <vt:lpstr>Celestial</vt:lpstr>
      <vt:lpstr>8_Office Theme</vt:lpstr>
      <vt:lpstr>9_Office Theme</vt:lpstr>
      <vt:lpstr>10_Office Theme</vt:lpstr>
      <vt:lpstr>11_Office Theme</vt:lpstr>
      <vt:lpstr>1_Office Theme</vt:lpstr>
      <vt:lpstr>PowerPoint Presentation</vt:lpstr>
      <vt:lpstr>PowerPoint Presentation</vt:lpstr>
      <vt:lpstr>MUSEUM &amp; COMMUNITY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vt:lpstr>
      <vt:lpstr>STEM Community Partnerships:  Strategies and Resources for Developing Collaborations and Reaching New Audiences   Why Collaborate? </vt:lpstr>
      <vt:lpstr>PowerPoint Presentation</vt:lpstr>
      <vt:lpstr>PowerPoint Presentation</vt:lpstr>
      <vt:lpstr>PowerPoint Presentation</vt:lpstr>
      <vt:lpstr> </vt:lpstr>
      <vt:lpstr>PowerPoint Presentation</vt:lpstr>
      <vt:lpstr>PARTNERSHIP PROGRAMS</vt:lpstr>
      <vt:lpstr> CHILDREN’S MUSEUM OF HOUSTON A’STEAM Program</vt:lpstr>
      <vt:lpstr>A’STEAM Program Began in 2012 with 30 Schools </vt:lpstr>
      <vt:lpstr>Evaluation </vt:lpstr>
      <vt:lpstr>Curriculum  </vt:lpstr>
      <vt:lpstr>PowerPoint Presentation</vt:lpstr>
      <vt:lpstr>Polymers – DIY Shrinky dinks</vt:lpstr>
      <vt:lpstr>Engineering – Balloon Cars </vt:lpstr>
      <vt:lpstr>Engineering – Balloon Racers</vt:lpstr>
      <vt:lpstr>Electricity – Door Alarms </vt:lpstr>
      <vt:lpstr>Chemistry – bath bombs</vt:lpstr>
      <vt:lpstr>Botany – Herb garden journal</vt:lpstr>
      <vt:lpstr>Botany – Sugar Cube Plant Cell</vt:lpstr>
      <vt:lpstr>Astronomy – Galaxy in a Jar </vt:lpstr>
      <vt:lpstr>natural gas – crayon rock cycle</vt:lpstr>
      <vt:lpstr>adaptations – Owl Pellets</vt:lpstr>
      <vt:lpstr>habitats – Roaches</vt:lpstr>
      <vt:lpstr>Explore Science—Zoom into Nano</vt:lpstr>
      <vt:lpstr>Explore Science kits</vt:lpstr>
      <vt:lpstr>Activity materials</vt:lpstr>
      <vt:lpstr>Planning materials</vt:lpstr>
      <vt:lpstr>Partner Collaborations</vt:lpstr>
      <vt:lpstr>Arkansas Discovery Network &amp; Berryville Public Library </vt:lpstr>
      <vt:lpstr>“The kit really represents a bit of a paradigm shift in terms of library programming in our two counties. We know in theory that more and more it will be important for libraries to embrace the promotion of invention literacy/STEM topics along with more traditional forms of literacy. But in small towns it is still easy to say that is for big city libraries with more funding, staff, space, etc. This allowed us to see what we really can do with relatively simple supplies even in the small spaces we have for such programming.” – Director, Berryville Public Library </vt:lpstr>
      <vt:lpstr>Acton Discovery Museums and Boys &amp; Girls Clubs</vt:lpstr>
      <vt:lpstr>PowerPoint Presentation</vt:lpstr>
      <vt:lpstr>Children’s Museum of Indianapolis &amp; STEM Scouts</vt:lpstr>
      <vt:lpstr>PowerPoint Presentation</vt:lpstr>
      <vt:lpstr>Port Discovery &amp; Babcock Presbyterian Church</vt:lpstr>
      <vt:lpstr>PowerPoint Presentation</vt:lpstr>
      <vt:lpstr>Sci-Port Discovery Center’s Bars without Barriers</vt:lpstr>
      <vt:lpstr>PowerPoint Presentation</vt:lpstr>
      <vt:lpstr>Thank you!</vt:lpstr>
      <vt:lpstr>EVALUATION</vt:lpstr>
      <vt:lpstr>PowerPoint Presentation</vt:lpstr>
      <vt:lpstr>Evaluation questions for professional audiences</vt:lpstr>
      <vt:lpstr>Evaluation questions for public audiences</vt:lpstr>
      <vt:lpstr>Methods overview</vt:lpstr>
      <vt:lpstr>PowerPoint Presentation</vt:lpstr>
      <vt:lpstr>Professionals benefitted from the  project.</vt:lpstr>
      <vt:lpstr>Professionals valued hands-on activities, reaching underserved audiences, and professional development.</vt:lpstr>
      <vt:lpstr>PowerPoint Presentation</vt:lpstr>
      <vt:lpstr>Respondents had high levels of confidence with project practices.</vt:lpstr>
      <vt:lpstr>PowerPoint Presentation</vt:lpstr>
      <vt:lpstr>Most community organizations reported reaching low-income, female, minority, and rural participants.</vt:lpstr>
      <vt:lpstr>PowerPoint Presentation</vt:lpstr>
      <vt:lpstr>Most respondents felt the activities were engaging, educational, and relevant.</vt:lpstr>
      <vt:lpstr>PowerPoint Presentation</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DISCUSSION</vt:lpstr>
      <vt:lpstr>PowerPoint Presentation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creator>Catherine McCarthy</dc:creator>
  <cp:lastModifiedBy>Rae Ostman</cp:lastModifiedBy>
  <cp:revision>274</cp:revision>
  <cp:lastPrinted>2016-02-26T19:10:53Z</cp:lastPrinted>
  <dcterms:created xsi:type="dcterms:W3CDTF">2016-02-24T18:23:28Z</dcterms:created>
  <dcterms:modified xsi:type="dcterms:W3CDTF">2017-10-22T19:36:00Z</dcterms:modified>
</cp:coreProperties>
</file>