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98" r:id="rId2"/>
    <p:sldId id="294" r:id="rId3"/>
    <p:sldId id="269" r:id="rId4"/>
    <p:sldId id="296" r:id="rId5"/>
    <p:sldId id="330" r:id="rId6"/>
    <p:sldId id="332" r:id="rId7"/>
    <p:sldId id="329" r:id="rId8"/>
    <p:sldId id="326" r:id="rId9"/>
    <p:sldId id="327" r:id="rId10"/>
    <p:sldId id="328" r:id="rId11"/>
    <p:sldId id="288" r:id="rId12"/>
    <p:sldId id="311" r:id="rId13"/>
    <p:sldId id="295" r:id="rId14"/>
    <p:sldId id="301" r:id="rId15"/>
    <p:sldId id="319" r:id="rId16"/>
    <p:sldId id="315" r:id="rId17"/>
    <p:sldId id="336" r:id="rId18"/>
    <p:sldId id="312" r:id="rId19"/>
    <p:sldId id="331" r:id="rId20"/>
    <p:sldId id="314" r:id="rId21"/>
    <p:sldId id="316" r:id="rId22"/>
    <p:sldId id="320" r:id="rId23"/>
    <p:sldId id="317" r:id="rId24"/>
    <p:sldId id="318" r:id="rId25"/>
    <p:sldId id="299" r:id="rId26"/>
    <p:sldId id="321" r:id="rId27"/>
    <p:sldId id="323" r:id="rId28"/>
    <p:sldId id="333" r:id="rId29"/>
    <p:sldId id="334" r:id="rId30"/>
    <p:sldId id="280" r:id="rId31"/>
    <p:sldId id="324" r:id="rId32"/>
    <p:sldId id="335" r:id="rId33"/>
    <p:sldId id="325" r:id="rId34"/>
    <p:sldId id="272" r:id="rId35"/>
    <p:sldId id="30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D8EBE7"/>
    <a:srgbClr val="5CBEEC"/>
    <a:srgbClr val="64A8EC"/>
    <a:srgbClr val="0085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681" autoAdjust="0"/>
  </p:normalViewPr>
  <p:slideViewPr>
    <p:cSldViewPr snapToGrid="0" snapToObjects="1">
      <p:cViewPr>
        <p:scale>
          <a:sx n="85" d="100"/>
          <a:sy n="85" d="100"/>
        </p:scale>
        <p:origin x="-80"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342541-13F3-BB43-9D7A-3EAA648D007E}" type="datetimeFigureOut">
              <a:rPr lang="en-US" smtClean="0"/>
              <a:t>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11E37F-6F67-6248-AB2A-FEDF52C198CB}" type="slidenum">
              <a:rPr lang="en-US" smtClean="0"/>
              <a:t>‹#›</a:t>
            </a:fld>
            <a:endParaRPr lang="en-US"/>
          </a:p>
        </p:txBody>
      </p:sp>
    </p:spTree>
    <p:extLst>
      <p:ext uri="{BB962C8B-B14F-4D97-AF65-F5344CB8AC3E}">
        <p14:creationId xmlns:p14="http://schemas.microsoft.com/office/powerpoint/2010/main" val="3163365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a:t>
            </a:fld>
            <a:endParaRPr lang="en-US"/>
          </a:p>
        </p:txBody>
      </p:sp>
    </p:spTree>
    <p:extLst>
      <p:ext uri="{BB962C8B-B14F-4D97-AF65-F5344CB8AC3E}">
        <p14:creationId xmlns:p14="http://schemas.microsoft.com/office/powerpoint/2010/main" val="1301250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 collaborations.</a:t>
            </a:r>
          </a:p>
          <a:p>
            <a:r>
              <a:rPr lang="en-US" dirty="0" smtClean="0"/>
              <a:t>“We built</a:t>
            </a:r>
            <a:r>
              <a:rPr lang="en-US" baseline="0" dirty="0" smtClean="0"/>
              <a:t> the network by doing work together.”</a:t>
            </a:r>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10</a:t>
            </a:fld>
            <a:endParaRPr lang="en-US"/>
          </a:p>
        </p:txBody>
      </p:sp>
    </p:spTree>
    <p:extLst>
      <p:ext uri="{BB962C8B-B14F-4D97-AF65-F5344CB8AC3E}">
        <p14:creationId xmlns:p14="http://schemas.microsoft.com/office/powerpoint/2010/main" val="132851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~400</a:t>
            </a:r>
            <a:r>
              <a:rPr lang="en-US" baseline="0" dirty="0" smtClean="0"/>
              <a:t> museums</a:t>
            </a:r>
          </a:p>
          <a:p>
            <a:r>
              <a:rPr lang="en-US" baseline="0" dirty="0" smtClean="0"/>
              <a:t>~200 universities</a:t>
            </a:r>
          </a:p>
        </p:txBody>
      </p:sp>
      <p:sp>
        <p:nvSpPr>
          <p:cNvPr id="4" name="Slide Number Placeholder 3"/>
          <p:cNvSpPr>
            <a:spLocks noGrp="1"/>
          </p:cNvSpPr>
          <p:nvPr>
            <p:ph type="sldNum" sz="quarter" idx="10"/>
          </p:nvPr>
        </p:nvSpPr>
        <p:spPr/>
        <p:txBody>
          <a:bodyPr/>
          <a:lstStyle/>
          <a:p>
            <a:fld id="{BC11E37F-6F67-6248-AB2A-FEDF52C198CB}" type="slidenum">
              <a:rPr lang="en-US" smtClean="0"/>
              <a:t>11</a:t>
            </a:fld>
            <a:endParaRPr lang="en-US"/>
          </a:p>
        </p:txBody>
      </p:sp>
    </p:spTree>
    <p:extLst>
      <p:ext uri="{BB962C8B-B14F-4D97-AF65-F5344CB8AC3E}">
        <p14:creationId xmlns:p14="http://schemas.microsoft.com/office/powerpoint/2010/main" val="416151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50 states</a:t>
            </a:r>
            <a:r>
              <a:rPr lang="en-US" baseline="0" dirty="0" smtClean="0"/>
              <a:t> and </a:t>
            </a:r>
            <a:r>
              <a:rPr lang="en-US" dirty="0" smtClean="0"/>
              <a:t>Puerto Rico</a:t>
            </a:r>
            <a:endParaRPr lang="en-US" baseline="0"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12</a:t>
            </a:fld>
            <a:endParaRPr lang="en-US"/>
          </a:p>
        </p:txBody>
      </p:sp>
    </p:spTree>
    <p:extLst>
      <p:ext uri="{BB962C8B-B14F-4D97-AF65-F5344CB8AC3E}">
        <p14:creationId xmlns:p14="http://schemas.microsoft.com/office/powerpoint/2010/main" val="416151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PI:</a:t>
            </a:r>
            <a:r>
              <a:rPr lang="en-US" baseline="0" dirty="0" smtClean="0"/>
              <a:t> Larry Bell, </a:t>
            </a:r>
            <a:r>
              <a:rPr lang="en-US" dirty="0" smtClean="0"/>
              <a:t>Museum of Science</a:t>
            </a:r>
          </a:p>
          <a:p>
            <a:endParaRPr lang="en-US"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14</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Broadest</a:t>
            </a:r>
            <a:r>
              <a:rPr lang="en-US" baseline="0" dirty="0" smtClean="0"/>
              <a:t> reach:</a:t>
            </a:r>
            <a:endParaRPr lang="en-US" dirty="0" smtClean="0"/>
          </a:p>
          <a:p>
            <a:r>
              <a:rPr lang="en-US" dirty="0" err="1" smtClean="0"/>
              <a:t>NanoDays</a:t>
            </a:r>
            <a:endParaRPr lang="en-US" baseline="0" dirty="0" smtClean="0"/>
          </a:p>
          <a:p>
            <a:r>
              <a:rPr lang="en-US" baseline="0" dirty="0" smtClean="0"/>
              <a:t>Nano exhibitions (93 copies, over 140 sites)</a:t>
            </a:r>
          </a:p>
          <a:p>
            <a:endParaRPr lang="en-US" baseline="0" dirty="0" smtClean="0"/>
          </a:p>
          <a:p>
            <a:r>
              <a:rPr lang="en-US" baseline="0" dirty="0" smtClean="0"/>
              <a:t>We have planned continued access to </a:t>
            </a:r>
            <a:r>
              <a:rPr lang="en-US" baseline="0" dirty="0" err="1" smtClean="0"/>
              <a:t>nano</a:t>
            </a:r>
            <a:r>
              <a:rPr lang="en-US" baseline="0" dirty="0" smtClean="0"/>
              <a:t> resources—and support related to those—but largely the </a:t>
            </a:r>
            <a:r>
              <a:rPr lang="en-US" baseline="0" dirty="0" err="1" smtClean="0"/>
              <a:t>nano</a:t>
            </a:r>
            <a:r>
              <a:rPr lang="en-US" baseline="0" dirty="0" smtClean="0"/>
              <a:t> project is now in its </a:t>
            </a:r>
            <a:r>
              <a:rPr lang="en-US" baseline="0" dirty="0" err="1" smtClean="0"/>
              <a:t>sustainabililty</a:t>
            </a:r>
            <a:r>
              <a:rPr lang="en-US" baseline="0" dirty="0" smtClean="0"/>
              <a:t> phase. It’s being sustained by all the continued work you do with the resources you’ve integrated into your program, the skills you’ve gained through participation in the Network, and the knowledge the network has contributed to the field.</a:t>
            </a:r>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15</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a:t>
            </a:r>
            <a:r>
              <a:rPr lang="en-US" dirty="0" err="1" smtClean="0"/>
              <a:t>nano</a:t>
            </a:r>
            <a:r>
              <a:rPr lang="en-US" dirty="0" smtClean="0"/>
              <a:t> project concludes,</a:t>
            </a:r>
            <a:r>
              <a:rPr lang="en-US" baseline="0" dirty="0" smtClean="0"/>
              <a:t> our R&amp;E teams have been completing many studies. </a:t>
            </a:r>
            <a:endParaRPr lang="en-US" dirty="0" smtClean="0"/>
          </a:p>
          <a:p>
            <a:r>
              <a:rPr lang="en-US" dirty="0" smtClean="0"/>
              <a:t>Here sharing highlights from just 2 reports,</a:t>
            </a:r>
            <a:r>
              <a:rPr lang="en-US" baseline="0" dirty="0" smtClean="0"/>
              <a:t> related to public and professional impacts. </a:t>
            </a:r>
          </a:p>
          <a:p>
            <a:r>
              <a:rPr lang="en-US" baseline="0" dirty="0" smtClean="0"/>
              <a:t>REACH: Through the work of all of us.</a:t>
            </a:r>
          </a:p>
          <a:p>
            <a:r>
              <a:rPr lang="en-US" baseline="0" dirty="0" smtClean="0"/>
              <a:t>LEARNING: Enjoyment, learning, connections to own lives</a:t>
            </a:r>
          </a:p>
          <a:p>
            <a:r>
              <a:rPr lang="en-US" baseline="0" dirty="0" err="1" smtClean="0"/>
              <a:t>NanoDays</a:t>
            </a:r>
            <a:r>
              <a:rPr lang="en-US" baseline="0" dirty="0" smtClean="0"/>
              <a:t>:</a:t>
            </a:r>
          </a:p>
          <a:p>
            <a:r>
              <a:rPr lang="en-US" baseline="0" dirty="0" smtClean="0"/>
              <a:t>- 98% of adults say </a:t>
            </a:r>
            <a:r>
              <a:rPr lang="en-US" baseline="0" dirty="0" err="1" smtClean="0"/>
              <a:t>nanodays</a:t>
            </a:r>
            <a:r>
              <a:rPr lang="en-US" baseline="0" dirty="0" smtClean="0"/>
              <a:t> is enjoyable</a:t>
            </a:r>
          </a:p>
          <a:p>
            <a:r>
              <a:rPr lang="en-US" baseline="0" dirty="0" smtClean="0"/>
              <a:t>-96% of children say </a:t>
            </a:r>
            <a:r>
              <a:rPr lang="en-US" baseline="0" dirty="0" err="1" smtClean="0"/>
              <a:t>nanodays</a:t>
            </a:r>
            <a:r>
              <a:rPr lang="en-US" baseline="0" dirty="0" smtClean="0"/>
              <a:t> is fun</a:t>
            </a:r>
          </a:p>
          <a:p>
            <a:r>
              <a:rPr lang="en-US" baseline="0" dirty="0" smtClean="0"/>
              <a:t>-It increased adults' confidence in their abilities to talk about and describe different aspects of </a:t>
            </a:r>
            <a:r>
              <a:rPr lang="en-US" baseline="0" dirty="0" err="1" smtClean="0"/>
              <a:t>nano</a:t>
            </a:r>
            <a:r>
              <a:rPr lang="en-US" baseline="0" dirty="0" smtClean="0"/>
              <a:t> (Rae, I can make this more specific if you want)</a:t>
            </a:r>
          </a:p>
          <a:p>
            <a:endParaRPr lang="en-US" baseline="0" dirty="0" smtClean="0"/>
          </a:p>
          <a:p>
            <a:r>
              <a:rPr lang="en-US" baseline="0" dirty="0" smtClean="0"/>
              <a:t>Nano exhibition:</a:t>
            </a:r>
          </a:p>
          <a:p>
            <a:r>
              <a:rPr lang="en-US" baseline="0" dirty="0" smtClean="0"/>
              <a:t>- 96% of visitors say the exhibition is interesting</a:t>
            </a:r>
          </a:p>
          <a:p>
            <a:r>
              <a:rPr lang="en-US" baseline="0" dirty="0" smtClean="0"/>
              <a:t>- 96% of visitors say the exhibition is enjoyable</a:t>
            </a:r>
          </a:p>
          <a:p>
            <a:pPr marL="171450" indent="-171450">
              <a:buFontTx/>
              <a:buChar char="-"/>
            </a:pPr>
            <a:r>
              <a:rPr lang="en-US" baseline="0" dirty="0" smtClean="0"/>
              <a:t>62% of visitors can name one of the exhibitions four key concepts</a:t>
            </a:r>
          </a:p>
          <a:p>
            <a:pPr marL="171450" indent="-171450">
              <a:buFontTx/>
              <a:buChar char="-"/>
            </a:pPr>
            <a:endParaRPr lang="en-US" baseline="0" dirty="0" smtClean="0"/>
          </a:p>
          <a:p>
            <a:pPr marL="0" indent="0">
              <a:buFontTx/>
              <a:buNone/>
            </a:pPr>
            <a:r>
              <a:rPr lang="en-US" baseline="0" dirty="0" smtClean="0"/>
              <a:t>Research on relevance in the Nano exhibition findings:</a:t>
            </a:r>
          </a:p>
          <a:p>
            <a:pPr marL="0" indent="0">
              <a:buFontTx/>
              <a:buNone/>
            </a:pPr>
            <a:r>
              <a:rPr lang="en-US" baseline="0" dirty="0" smtClean="0"/>
              <a:t>-All visitor groups were able to make a relevance connection while in the exhibition.</a:t>
            </a:r>
          </a:p>
          <a:p>
            <a:pPr marL="0" indent="0">
              <a:buFontTx/>
              <a:buNone/>
            </a:pPr>
            <a:r>
              <a:rPr lang="en-US" baseline="0" dirty="0" smtClean="0"/>
              <a:t>-Visitor groups found relevance predominantly at the exhibition panels where most of the content about applications and societal issues was contained. </a:t>
            </a:r>
          </a:p>
        </p:txBody>
      </p:sp>
      <p:sp>
        <p:nvSpPr>
          <p:cNvPr id="4" name="Slide Number Placeholder 3"/>
          <p:cNvSpPr>
            <a:spLocks noGrp="1"/>
          </p:cNvSpPr>
          <p:nvPr>
            <p:ph type="sldNum" sz="quarter" idx="10"/>
          </p:nvPr>
        </p:nvSpPr>
        <p:spPr/>
        <p:txBody>
          <a:bodyPr/>
          <a:lstStyle/>
          <a:p>
            <a:fld id="{BC11E37F-6F67-6248-AB2A-FEDF52C198CB}" type="slidenum">
              <a:rPr lang="en-US" smtClean="0"/>
              <a:t>16</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SELECTED FINDINGS FROM PROFESSIONAL IMPACTS:</a:t>
            </a:r>
          </a:p>
          <a:p>
            <a:r>
              <a:rPr lang="en-US" baseline="0" dirty="0" smtClean="0"/>
              <a:t>- NISE Net professional partners reported that their sense of</a:t>
            </a:r>
          </a:p>
          <a:p>
            <a:r>
              <a:rPr lang="en-US" baseline="0" dirty="0" smtClean="0"/>
              <a:t>community increased after they became involved with the</a:t>
            </a:r>
          </a:p>
          <a:p>
            <a:r>
              <a:rPr lang="en-US" baseline="0" dirty="0" smtClean="0"/>
              <a:t>Network and that NISE Net affected their understanding of </a:t>
            </a:r>
            <a:r>
              <a:rPr lang="en-US" baseline="0" dirty="0" err="1" smtClean="0"/>
              <a:t>nano</a:t>
            </a:r>
            <a:r>
              <a:rPr lang="en-US" baseline="0" dirty="0" smtClean="0"/>
              <a:t>.</a:t>
            </a:r>
          </a:p>
          <a:p>
            <a:r>
              <a:rPr lang="en-US" baseline="0" dirty="0" smtClean="0"/>
              <a:t>- NISE Net professional partners reported engaging the</a:t>
            </a:r>
          </a:p>
          <a:p>
            <a:r>
              <a:rPr lang="en-US" baseline="0" dirty="0" smtClean="0"/>
              <a:t>public with all types of Network products and practices, though some were used less than others.</a:t>
            </a:r>
          </a:p>
          <a:p>
            <a:pPr marL="171450" indent="-171450">
              <a:buFontTx/>
              <a:buChar char="-"/>
            </a:pPr>
            <a:r>
              <a:rPr lang="en-US" baseline="0" dirty="0" smtClean="0"/>
              <a:t>Evidence indicates that a range of NISE Net professional partners integrated aspects of NISE Net into their work that is unrelated to </a:t>
            </a:r>
            <a:r>
              <a:rPr lang="en-US" baseline="0" dirty="0" err="1" smtClean="0"/>
              <a:t>nano</a:t>
            </a:r>
            <a:r>
              <a:rPr lang="en-US" baseline="0" dirty="0" smtClean="0"/>
              <a:t>.</a:t>
            </a:r>
          </a:p>
          <a:p>
            <a:pPr marL="0" indent="0">
              <a:buFontTx/>
              <a:buNone/>
            </a:pPr>
            <a:endParaRPr lang="en-US" baseline="0" dirty="0" smtClean="0"/>
          </a:p>
          <a:p>
            <a:pPr marL="0" indent="0">
              <a:buFontTx/>
              <a:buNone/>
            </a:pPr>
            <a:r>
              <a:rPr lang="en-US" baseline="0" dirty="0" smtClean="0"/>
              <a:t>MORE: Example: Nano online: Tracking the NISE Net's digital footprint</a:t>
            </a:r>
          </a:p>
          <a:p>
            <a:endParaRPr lang="en-US" dirty="0" smtClean="0"/>
          </a:p>
          <a:p>
            <a:r>
              <a:rPr lang="en-US" dirty="0" smtClean="0"/>
              <a:t>R&amp;E reports</a:t>
            </a:r>
            <a:r>
              <a:rPr lang="en-US" baseline="0" dirty="0" smtClean="0"/>
              <a:t> are available on </a:t>
            </a:r>
            <a:r>
              <a:rPr lang="en-US" baseline="0" dirty="0" err="1" smtClean="0"/>
              <a:t>nisenet.org</a:t>
            </a:r>
            <a:endParaRPr lang="en-US" baseline="0"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17</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r>
              <a:rPr lang="en-US" baseline="0" dirty="0" smtClean="0"/>
              <a:t> of partnerships: afterschool programs, libraries, scouts, other community organizations</a:t>
            </a:r>
          </a:p>
          <a:p>
            <a:endParaRPr lang="en-US" baseline="0" dirty="0" smtClean="0"/>
          </a:p>
          <a:p>
            <a:r>
              <a:rPr lang="en-US" baseline="0" dirty="0" smtClean="0"/>
              <a:t>Note: the link to this kit (and all other kits) are on the flyer you received.</a:t>
            </a:r>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18</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professional resources</a:t>
            </a:r>
            <a:r>
              <a:rPr lang="en-US" baseline="0" dirty="0" smtClean="0"/>
              <a:t>:</a:t>
            </a:r>
          </a:p>
          <a:p>
            <a:r>
              <a:rPr lang="en-US" baseline="0" dirty="0" smtClean="0"/>
              <a:t>Guides to professional processes and practices</a:t>
            </a:r>
          </a:p>
          <a:p>
            <a:r>
              <a:rPr lang="en-US" baseline="0" dirty="0" smtClean="0"/>
              <a:t>Collections of educational materials</a:t>
            </a:r>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19</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Building with Biology (MSPES = Multi-Site Public Engagement in Science)</a:t>
            </a:r>
          </a:p>
          <a:p>
            <a:r>
              <a:rPr lang="en-US" dirty="0" smtClean="0"/>
              <a:t>PI = Larry</a:t>
            </a:r>
            <a:r>
              <a:rPr lang="en-US" baseline="0" dirty="0" smtClean="0"/>
              <a:t> Bell, Museum of Science </a:t>
            </a:r>
          </a:p>
          <a:p>
            <a:endParaRPr lang="en-US" dirty="0" smtClean="0"/>
          </a:p>
          <a:p>
            <a:r>
              <a:rPr lang="en-US" dirty="0" smtClean="0"/>
              <a:t>GOALS</a:t>
            </a:r>
          </a:p>
          <a:p>
            <a:r>
              <a:rPr lang="en-US" dirty="0" smtClean="0"/>
              <a:t>Conversations:</a:t>
            </a:r>
            <a:r>
              <a:rPr lang="en-US" baseline="0" dirty="0" smtClean="0"/>
              <a:t> Multi-directional and mutually influential (Public Engagement in Science rather than Public Understanding of Science)</a:t>
            </a:r>
          </a:p>
          <a:p>
            <a:r>
              <a:rPr lang="en-US" baseline="0" dirty="0" smtClean="0"/>
              <a:t>Resources: Learning that is transferable to other topics</a:t>
            </a:r>
          </a:p>
          <a:p>
            <a:endParaRPr lang="en-US" baseline="0" dirty="0" smtClean="0"/>
          </a:p>
          <a:p>
            <a:r>
              <a:rPr lang="en-US" baseline="0" dirty="0" smtClean="0"/>
              <a:t>ACTIVITIES</a:t>
            </a:r>
          </a:p>
          <a:p>
            <a:r>
              <a:rPr lang="en-US" baseline="0" dirty="0" smtClean="0"/>
              <a:t>Kits: Network partners, </a:t>
            </a:r>
            <a:r>
              <a:rPr lang="en-US" baseline="0" dirty="0" err="1" smtClean="0"/>
              <a:t>iGEM</a:t>
            </a:r>
            <a:r>
              <a:rPr lang="en-US" baseline="0" dirty="0" smtClean="0"/>
              <a:t> teams. </a:t>
            </a:r>
          </a:p>
        </p:txBody>
      </p:sp>
      <p:sp>
        <p:nvSpPr>
          <p:cNvPr id="4" name="Slide Number Placeholder 3"/>
          <p:cNvSpPr>
            <a:spLocks noGrp="1"/>
          </p:cNvSpPr>
          <p:nvPr>
            <p:ph type="sldNum" sz="quarter" idx="10"/>
          </p:nvPr>
        </p:nvSpPr>
        <p:spPr/>
        <p:txBody>
          <a:bodyPr/>
          <a:lstStyle/>
          <a:p>
            <a:fld id="{BC11E37F-6F67-6248-AB2A-FEDF52C198CB}" type="slidenum">
              <a:rPr lang="en-US" smtClean="0"/>
              <a:t>20</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IDENTITY: Larry and Paul</a:t>
            </a:r>
          </a:p>
          <a:p>
            <a:r>
              <a:rPr lang="en-US" dirty="0" smtClean="0"/>
              <a:t>CURRENT PROJECTS, NEW PROJECTS</a:t>
            </a:r>
            <a:r>
              <a:rPr lang="en-US" baseline="0" dirty="0" smtClean="0"/>
              <a:t> &amp; FUTURE DIRECTIONS: Rae</a:t>
            </a:r>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2</a:t>
            </a:fld>
            <a:endParaRPr lang="en-US"/>
          </a:p>
        </p:txBody>
      </p:sp>
    </p:spTree>
    <p:extLst>
      <p:ext uri="{BB962C8B-B14F-4D97-AF65-F5344CB8AC3E}">
        <p14:creationId xmlns:p14="http://schemas.microsoft.com/office/powerpoint/2010/main" val="1827190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21</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collaboration</a:t>
            </a:r>
            <a:r>
              <a:rPr lang="en-US" baseline="0" dirty="0" smtClean="0"/>
              <a:t> with Arizona State University. </a:t>
            </a:r>
          </a:p>
        </p:txBody>
      </p:sp>
      <p:sp>
        <p:nvSpPr>
          <p:cNvPr id="4" name="Slide Number Placeholder 3"/>
          <p:cNvSpPr>
            <a:spLocks noGrp="1"/>
          </p:cNvSpPr>
          <p:nvPr>
            <p:ph type="sldNum" sz="quarter" idx="10"/>
          </p:nvPr>
        </p:nvSpPr>
        <p:spPr/>
        <p:txBody>
          <a:bodyPr/>
          <a:lstStyle/>
          <a:p>
            <a:fld id="{BC11E37F-6F67-6248-AB2A-FEDF52C198CB}" type="slidenum">
              <a:rPr lang="en-US" smtClean="0"/>
              <a:t>22</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SEISE =</a:t>
            </a:r>
            <a:r>
              <a:rPr lang="en-US" baseline="0" dirty="0" smtClean="0"/>
              <a:t> Space and Earth Informal STEM Education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PI = Paul Martin, Science Museum of Minnesota</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collaboration with NASA. One of 27 STEM</a:t>
            </a:r>
            <a:r>
              <a:rPr lang="en-US" baseline="0" dirty="0" smtClean="0"/>
              <a:t> Education</a:t>
            </a:r>
            <a:r>
              <a:rPr lang="en-US" dirty="0" smtClean="0"/>
              <a:t> projects funded by NASA’s Science</a:t>
            </a:r>
            <a:r>
              <a:rPr lang="en-US" baseline="0" dirty="0" smtClean="0"/>
              <a:t> Mission Directorate. 5 years.</a:t>
            </a:r>
          </a:p>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23</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is also a recorded online workshop that presents the project and goes over the application process. You can find a link to it on </a:t>
            </a:r>
            <a:r>
              <a:rPr lang="en-US" baseline="0" dirty="0" err="1" smtClean="0"/>
              <a:t>nisenet.org</a:t>
            </a:r>
            <a:r>
              <a:rPr lang="en-US" baseline="0" dirty="0" smtClean="0"/>
              <a:t>.</a:t>
            </a:r>
          </a:p>
        </p:txBody>
      </p:sp>
      <p:sp>
        <p:nvSpPr>
          <p:cNvPr id="4" name="Slide Number Placeholder 3"/>
          <p:cNvSpPr>
            <a:spLocks noGrp="1"/>
          </p:cNvSpPr>
          <p:nvPr>
            <p:ph type="sldNum" sz="quarter" idx="10"/>
          </p:nvPr>
        </p:nvSpPr>
        <p:spPr/>
        <p:txBody>
          <a:bodyPr/>
          <a:lstStyle/>
          <a:p>
            <a:fld id="{BC11E37F-6F67-6248-AB2A-FEDF52C198CB}" type="slidenum">
              <a:rPr lang="en-US" smtClean="0"/>
              <a:t>24</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collaboration with Arizona State</a:t>
            </a:r>
            <a:r>
              <a:rPr lang="en-US" baseline="0" dirty="0" smtClean="0"/>
              <a:t> University (PI Ed Finn)</a:t>
            </a:r>
          </a:p>
          <a:p>
            <a:r>
              <a:rPr lang="en-US" dirty="0" smtClean="0"/>
              <a:t>Bicentennial:</a:t>
            </a:r>
            <a:r>
              <a:rPr lang="en-US" baseline="0" dirty="0" smtClean="0"/>
              <a:t> 200</a:t>
            </a:r>
            <a:r>
              <a:rPr lang="en-US" baseline="30000" dirty="0" smtClean="0"/>
              <a:t>th</a:t>
            </a:r>
            <a:r>
              <a:rPr lang="en-US" baseline="0" dirty="0" smtClean="0"/>
              <a:t> anniversary of the publication of Mary Shelley’s novel, Frankenstein </a:t>
            </a:r>
          </a:p>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26</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ChemAttitudes</a:t>
            </a:r>
            <a:endParaRPr lang="en-US" dirty="0" smtClean="0"/>
          </a:p>
          <a:p>
            <a:r>
              <a:rPr lang="en-US" dirty="0" smtClean="0"/>
              <a:t>In collaboration</a:t>
            </a:r>
            <a:r>
              <a:rPr lang="en-US" baseline="0" dirty="0" smtClean="0"/>
              <a:t> with American Chemical Society</a:t>
            </a:r>
          </a:p>
          <a:p>
            <a:r>
              <a:rPr lang="en-US" baseline="0" dirty="0" smtClean="0"/>
              <a:t>PI = Larry Bell, Museum of Science</a:t>
            </a:r>
            <a:endParaRPr lang="en-US" dirty="0" smtClean="0"/>
          </a:p>
          <a:p>
            <a:r>
              <a:rPr lang="en-US" dirty="0" smtClean="0"/>
              <a:t>Kit</a:t>
            </a:r>
            <a:r>
              <a:rPr lang="en-US" baseline="0" dirty="0" smtClean="0"/>
              <a:t> applications in Fall 2018; implementation beginning in early 2019</a:t>
            </a:r>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27</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was a lot</a:t>
            </a:r>
            <a:r>
              <a:rPr lang="en-US" baseline="0" dirty="0" smtClean="0"/>
              <a:t> of projects! You can find the critical information on your flyer. </a:t>
            </a:r>
            <a:endParaRPr lang="en-US" dirty="0" smtClean="0"/>
          </a:p>
          <a:p>
            <a:r>
              <a:rPr lang="en-US" dirty="0" smtClean="0"/>
              <a:t>To</a:t>
            </a:r>
            <a:r>
              <a:rPr lang="en-US" baseline="0" dirty="0" smtClean="0"/>
              <a:t> stay up to date on everything related to the network, be sure you’re on all our lists.</a:t>
            </a:r>
            <a:endParaRPr lang="en-US" dirty="0" smtClean="0"/>
          </a:p>
          <a:p>
            <a:r>
              <a:rPr lang="en-US" dirty="0" smtClean="0"/>
              <a:t>We’re</a:t>
            </a:r>
            <a:r>
              <a:rPr lang="en-US" baseline="0" dirty="0" smtClean="0"/>
              <a:t> continuing to use our website, newsletter, and social networking.</a:t>
            </a:r>
            <a:endParaRPr lang="en-US"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28</a:t>
            </a:fld>
            <a:endParaRPr lang="en-US"/>
          </a:p>
        </p:txBody>
      </p:sp>
    </p:spTree>
    <p:extLst>
      <p:ext uri="{BB962C8B-B14F-4D97-AF65-F5344CB8AC3E}">
        <p14:creationId xmlns:p14="http://schemas.microsoft.com/office/powerpoint/2010/main" val="3677833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most importantly, get to know your regional hub leader!</a:t>
            </a:r>
            <a:endParaRPr lang="en-US" dirty="0" smtClean="0"/>
          </a:p>
          <a:p>
            <a:r>
              <a:rPr lang="en-US" dirty="0" smtClean="0"/>
              <a:t>See your</a:t>
            </a:r>
            <a:r>
              <a:rPr lang="en-US" baseline="0" dirty="0" smtClean="0"/>
              <a:t> </a:t>
            </a:r>
            <a:r>
              <a:rPr lang="en-US" dirty="0" smtClean="0"/>
              <a:t>flyer</a:t>
            </a:r>
            <a:r>
              <a:rPr lang="en-US" baseline="0" dirty="0" smtClean="0"/>
              <a:t> to learn which hub you belong to, and to find the contact info for your regional hub leaders.</a:t>
            </a:r>
          </a:p>
          <a:p>
            <a:r>
              <a:rPr lang="en-US" baseline="0" dirty="0" smtClean="0"/>
              <a:t>MW: Christina </a:t>
            </a:r>
            <a:r>
              <a:rPr lang="en-US" baseline="0" dirty="0" err="1" smtClean="0"/>
              <a:t>Leavell</a:t>
            </a:r>
            <a:r>
              <a:rPr lang="en-US" baseline="0" dirty="0" smtClean="0"/>
              <a:t>, Science Museum of Minnesota</a:t>
            </a:r>
          </a:p>
          <a:p>
            <a:r>
              <a:rPr lang="en-US" baseline="0" dirty="0" smtClean="0"/>
              <a:t>NE: Ali Jackson, </a:t>
            </a:r>
            <a:r>
              <a:rPr lang="en-US" baseline="0" dirty="0" err="1" smtClean="0"/>
              <a:t>Sciencenter</a:t>
            </a:r>
            <a:r>
              <a:rPr lang="en-US" baseline="0" dirty="0" smtClean="0"/>
              <a:t/>
            </a:r>
            <a:br>
              <a:rPr lang="en-US" baseline="0" dirty="0" smtClean="0"/>
            </a:br>
            <a:r>
              <a:rPr lang="en-US" baseline="0" dirty="0" smtClean="0"/>
              <a:t>SE: Brad Herring, Museum of Life + Science</a:t>
            </a:r>
          </a:p>
          <a:p>
            <a:r>
              <a:rPr lang="en-US" baseline="0" dirty="0" smtClean="0"/>
              <a:t>W: Frank </a:t>
            </a:r>
            <a:r>
              <a:rPr lang="en-US" baseline="0" dirty="0" err="1" smtClean="0"/>
              <a:t>Kusiak</a:t>
            </a:r>
            <a:r>
              <a:rPr lang="en-US" baseline="0" dirty="0" smtClean="0"/>
              <a:t>, Lawrence Hall of Science</a:t>
            </a:r>
          </a:p>
        </p:txBody>
      </p:sp>
      <p:sp>
        <p:nvSpPr>
          <p:cNvPr id="4" name="Slide Number Placeholder 3"/>
          <p:cNvSpPr>
            <a:spLocks noGrp="1"/>
          </p:cNvSpPr>
          <p:nvPr>
            <p:ph type="sldNum" sz="quarter" idx="10"/>
          </p:nvPr>
        </p:nvSpPr>
        <p:spPr/>
        <p:txBody>
          <a:bodyPr/>
          <a:lstStyle/>
          <a:p>
            <a:fld id="{BC11E37F-6F67-6248-AB2A-FEDF52C198CB}" type="slidenum">
              <a:rPr lang="en-US" smtClean="0"/>
              <a:t>29</a:t>
            </a:fld>
            <a:endParaRPr lang="en-US"/>
          </a:p>
        </p:txBody>
      </p:sp>
    </p:spTree>
    <p:extLst>
      <p:ext uri="{BB962C8B-B14F-4D97-AF65-F5344CB8AC3E}">
        <p14:creationId xmlns:p14="http://schemas.microsoft.com/office/powerpoint/2010/main" val="3677833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priority: Audiences</a:t>
            </a:r>
            <a:r>
              <a:rPr lang="en-US" baseline="0" dirty="0" smtClean="0"/>
              <a:t> u</a:t>
            </a:r>
            <a:r>
              <a:rPr lang="en-US" dirty="0" smtClean="0"/>
              <a:t>nderserved by</a:t>
            </a:r>
            <a:r>
              <a:rPr lang="en-US" baseline="0" dirty="0" smtClean="0"/>
              <a:t> STEM-rich institutions; groups underrepresented in STEM fields</a:t>
            </a:r>
          </a:p>
          <a:p>
            <a:r>
              <a:rPr lang="en-US" baseline="0" dirty="0" smtClean="0"/>
              <a:t>This work began with MCP project (supplement) and we’re exploring ways to continue it.</a:t>
            </a:r>
          </a:p>
          <a:p>
            <a:endParaRPr lang="en-US" baseline="0"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31</a:t>
            </a:fld>
            <a:endParaRPr lang="en-US"/>
          </a:p>
        </p:txBody>
      </p:sp>
    </p:spTree>
    <p:extLst>
      <p:ext uri="{BB962C8B-B14F-4D97-AF65-F5344CB8AC3E}">
        <p14:creationId xmlns:p14="http://schemas.microsoft.com/office/powerpoint/2010/main" val="3695440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Other possibilities we’ve discussed</a:t>
            </a:r>
          </a:p>
        </p:txBody>
      </p:sp>
      <p:sp>
        <p:nvSpPr>
          <p:cNvPr id="4" name="Slide Number Placeholder 3"/>
          <p:cNvSpPr>
            <a:spLocks noGrp="1"/>
          </p:cNvSpPr>
          <p:nvPr>
            <p:ph type="sldNum" sz="quarter" idx="10"/>
          </p:nvPr>
        </p:nvSpPr>
        <p:spPr/>
        <p:txBody>
          <a:bodyPr/>
          <a:lstStyle/>
          <a:p>
            <a:fld id="{BC11E37F-6F67-6248-AB2A-FEDF52C198CB}" type="slidenum">
              <a:rPr lang="en-US" smtClean="0"/>
              <a:t>32</a:t>
            </a:fld>
            <a:endParaRPr lang="en-US"/>
          </a:p>
        </p:txBody>
      </p:sp>
    </p:spTree>
    <p:extLst>
      <p:ext uri="{BB962C8B-B14F-4D97-AF65-F5344CB8AC3E}">
        <p14:creationId xmlns:p14="http://schemas.microsoft.com/office/powerpoint/2010/main" val="3695440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3</a:t>
            </a:fld>
            <a:endParaRPr lang="en-US"/>
          </a:p>
        </p:txBody>
      </p:sp>
    </p:spTree>
    <p:extLst>
      <p:ext uri="{BB962C8B-B14F-4D97-AF65-F5344CB8AC3E}">
        <p14:creationId xmlns:p14="http://schemas.microsoft.com/office/powerpoint/2010/main" val="3332262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want to know what YOU would like the network to do, and how you’d like to participate.</a:t>
            </a:r>
            <a:r>
              <a:rPr lang="en-US" baseline="0" dirty="0" smtClean="0"/>
              <a:t> </a:t>
            </a:r>
          </a:p>
          <a:p>
            <a:endParaRPr lang="en-US" baseline="0" dirty="0" smtClean="0"/>
          </a:p>
          <a:p>
            <a:r>
              <a:rPr lang="en-US" baseline="0" dirty="0" smtClean="0"/>
              <a:t>Please discuss these questions at your table, and jot your ideas down to share with the leadership team. </a:t>
            </a:r>
          </a:p>
          <a:p>
            <a:endParaRPr lang="en-US" baseline="0" dirty="0" smtClean="0"/>
          </a:p>
          <a:p>
            <a:r>
              <a:rPr lang="en-US" baseline="0" dirty="0" smtClean="0"/>
              <a:t>Fundamentally, these questions are about how we can work together to leverage the network to benefit the network (infrastructure and competencies). </a:t>
            </a:r>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33</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34</a:t>
            </a:fld>
            <a:endParaRPr lang="en-US"/>
          </a:p>
        </p:txBody>
      </p:sp>
    </p:spTree>
    <p:extLst>
      <p:ext uri="{BB962C8B-B14F-4D97-AF65-F5344CB8AC3E}">
        <p14:creationId xmlns:p14="http://schemas.microsoft.com/office/powerpoint/2010/main" val="4059295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10+ years of funding through NSF for </a:t>
            </a:r>
            <a:r>
              <a:rPr lang="en-US" dirty="0" err="1" smtClean="0"/>
              <a:t>nanoscale</a:t>
            </a:r>
            <a:r>
              <a:rPr lang="en-US" baseline="0" dirty="0" smtClean="0"/>
              <a:t> science, engineering, and technology.</a:t>
            </a:r>
            <a:endParaRPr lang="en-US" dirty="0" smtClean="0"/>
          </a:p>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4</a:t>
            </a:fld>
            <a:endParaRPr lang="en-US"/>
          </a:p>
        </p:txBody>
      </p:sp>
    </p:spTree>
    <p:extLst>
      <p:ext uri="{BB962C8B-B14F-4D97-AF65-F5344CB8AC3E}">
        <p14:creationId xmlns:p14="http://schemas.microsoft.com/office/powerpoint/2010/main" val="3677833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have</a:t>
            </a:r>
            <a:r>
              <a:rPr lang="en-US" baseline="0" dirty="0" smtClean="0"/>
              <a:t> diversified our funding and the STEM topics we cover.</a:t>
            </a:r>
            <a:endParaRPr lang="en-US" dirty="0" smtClean="0"/>
          </a:p>
          <a:p>
            <a:r>
              <a:rPr lang="en-US" dirty="0" smtClean="0"/>
              <a:t>Leadership for the network:</a:t>
            </a:r>
            <a:r>
              <a:rPr lang="en-US" baseline="0" dirty="0" smtClean="0"/>
              <a:t> SMM (Paul Martin), MOS (Larry Bell), ASU (Rae Ostman)</a:t>
            </a:r>
          </a:p>
        </p:txBody>
      </p:sp>
      <p:sp>
        <p:nvSpPr>
          <p:cNvPr id="4" name="Slide Number Placeholder 3"/>
          <p:cNvSpPr>
            <a:spLocks noGrp="1"/>
          </p:cNvSpPr>
          <p:nvPr>
            <p:ph type="sldNum" sz="quarter" idx="10"/>
          </p:nvPr>
        </p:nvSpPr>
        <p:spPr/>
        <p:txBody>
          <a:bodyPr/>
          <a:lstStyle/>
          <a:p>
            <a:fld id="{BC11E37F-6F67-6248-AB2A-FEDF52C198CB}" type="slidenum">
              <a:rPr lang="en-US" smtClean="0"/>
              <a:t>5</a:t>
            </a:fld>
            <a:endParaRPr lang="en-US"/>
          </a:p>
        </p:txBody>
      </p:sp>
    </p:spTree>
    <p:extLst>
      <p:ext uri="{BB962C8B-B14F-4D97-AF65-F5344CB8AC3E}">
        <p14:creationId xmlns:p14="http://schemas.microsoft.com/office/powerpoint/2010/main" val="3677833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always, you are a member of the network if you participate in our work (projects).</a:t>
            </a:r>
            <a:endParaRPr lang="en-US"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6</a:t>
            </a:fld>
            <a:endParaRPr lang="en-US"/>
          </a:p>
        </p:txBody>
      </p:sp>
    </p:spTree>
    <p:extLst>
      <p:ext uri="{BB962C8B-B14F-4D97-AF65-F5344CB8AC3E}">
        <p14:creationId xmlns:p14="http://schemas.microsoft.com/office/powerpoint/2010/main" val="3677833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network now includes</a:t>
            </a:r>
            <a:r>
              <a:rPr lang="en-US" baseline="0" dirty="0" smtClean="0"/>
              <a:t> a</a:t>
            </a:r>
            <a:r>
              <a:rPr lang="en-US" dirty="0" smtClean="0"/>
              <a:t>ll areas of STEM = science,</a:t>
            </a:r>
            <a:r>
              <a:rPr lang="en-US" baseline="0" dirty="0" smtClean="0"/>
              <a:t> technology, engineering, and math.</a:t>
            </a:r>
            <a:endParaRPr lang="en-US" dirty="0" smtClean="0"/>
          </a:p>
          <a:p>
            <a:endParaRPr lang="en-US" dirty="0" smtClean="0"/>
          </a:p>
          <a:p>
            <a:r>
              <a:rPr lang="en-US" dirty="0" smtClean="0"/>
              <a:t>The </a:t>
            </a:r>
            <a:r>
              <a:rPr lang="en-US" baseline="0" dirty="0" smtClean="0"/>
              <a:t>network is c</a:t>
            </a:r>
            <a:r>
              <a:rPr lang="en-US" dirty="0" smtClean="0"/>
              <a:t>ontinuing our work</a:t>
            </a:r>
            <a:r>
              <a:rPr lang="en-US" baseline="0" dirty="0" smtClean="0"/>
              <a:t> in three areas:</a:t>
            </a:r>
          </a:p>
          <a:p>
            <a:r>
              <a:rPr lang="en-US" baseline="0" dirty="0" smtClean="0"/>
              <a:t>--Engaging the public</a:t>
            </a:r>
          </a:p>
          <a:p>
            <a:r>
              <a:rPr lang="en-US" baseline="0" dirty="0" smtClean="0"/>
              <a:t>--Increasing capacity (advancing the field)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--Building collaborations</a:t>
            </a:r>
          </a:p>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7</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Engaging the public:</a:t>
            </a:r>
            <a:r>
              <a:rPr lang="en-US" baseline="0" dirty="0" smtClean="0"/>
              <a:t> accessible to and appropriate for multiple and diverse audiences</a:t>
            </a:r>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8</a:t>
            </a:fld>
            <a:endParaRPr lang="en-US"/>
          </a:p>
        </p:txBody>
      </p:sp>
    </p:spTree>
    <p:extLst>
      <p:ext uri="{BB962C8B-B14F-4D97-AF65-F5344CB8AC3E}">
        <p14:creationId xmlns:p14="http://schemas.microsoft.com/office/powerpoint/2010/main" val="1847493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Generating knowledge</a:t>
            </a:r>
            <a:r>
              <a:rPr lang="en-US" baseline="0" dirty="0" smtClean="0"/>
              <a:t> and providing resources that i</a:t>
            </a:r>
            <a:r>
              <a:rPr lang="en-US" dirty="0" smtClean="0"/>
              <a:t>ncrease</a:t>
            </a:r>
            <a:r>
              <a:rPr lang="en-US" baseline="0" dirty="0" smtClean="0"/>
              <a:t> the</a:t>
            </a:r>
            <a:r>
              <a:rPr lang="en-US" dirty="0" smtClean="0"/>
              <a:t> capacity of the ISE</a:t>
            </a:r>
            <a:r>
              <a:rPr lang="en-US" baseline="0" dirty="0" smtClean="0"/>
              <a:t> field.</a:t>
            </a:r>
            <a:endParaRPr lang="en-US" dirty="0" smtClean="0"/>
          </a:p>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9</a:t>
            </a:fld>
            <a:endParaRPr lang="en-US"/>
          </a:p>
        </p:txBody>
      </p:sp>
    </p:spTree>
    <p:extLst>
      <p:ext uri="{BB962C8B-B14F-4D97-AF65-F5344CB8AC3E}">
        <p14:creationId xmlns:p14="http://schemas.microsoft.com/office/powerpoint/2010/main" val="4278917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2602503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054727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3455216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01060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E3362A-19CE-BB41-A2E9-74C103F018F4}" type="datetimeFigureOut">
              <a:rPr lang="en-US" smtClean="0"/>
              <a:t>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115148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E3362A-19CE-BB41-A2E9-74C103F018F4}" type="datetimeFigureOut">
              <a:rPr lang="en-US" smtClean="0"/>
              <a:t>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803315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E3362A-19CE-BB41-A2E9-74C103F018F4}" type="datetimeFigureOut">
              <a:rPr lang="en-US" smtClean="0"/>
              <a:t>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36688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E3362A-19CE-BB41-A2E9-74C103F018F4}" type="datetimeFigureOut">
              <a:rPr lang="en-US" smtClean="0"/>
              <a:t>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337363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3362A-19CE-BB41-A2E9-74C103F018F4}" type="datetimeFigureOut">
              <a:rPr lang="en-US" smtClean="0"/>
              <a:t>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345831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t>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170010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t>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21464233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3362A-19CE-BB41-A2E9-74C103F018F4}" type="datetimeFigureOut">
              <a:rPr lang="en-US" smtClean="0"/>
              <a:t>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1DCC6-2AEE-D94B-A221-5E53ED79561E}" type="slidenum">
              <a:rPr lang="en-US" smtClean="0"/>
              <a:t>‹#›</a:t>
            </a:fld>
            <a:endParaRPr lang="en-US"/>
          </a:p>
        </p:txBody>
      </p:sp>
    </p:spTree>
    <p:extLst>
      <p:ext uri="{BB962C8B-B14F-4D97-AF65-F5344CB8AC3E}">
        <p14:creationId xmlns:p14="http://schemas.microsoft.com/office/powerpoint/2010/main" val="3601206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JP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9.jp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g"/><Relationship Id="rId3" Type="http://schemas.openxmlformats.org/officeDocument/2006/relationships/image" Target="../media/image4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76" y="5438784"/>
            <a:ext cx="1568212" cy="1252216"/>
          </a:xfrm>
          <a:prstGeom prst="rect">
            <a:avLst/>
          </a:prstGeom>
        </p:spPr>
      </p:pic>
      <p:sp>
        <p:nvSpPr>
          <p:cNvPr id="7" name="Subtitle 2"/>
          <p:cNvSpPr txBox="1">
            <a:spLocks/>
          </p:cNvSpPr>
          <p:nvPr/>
        </p:nvSpPr>
        <p:spPr>
          <a:xfrm>
            <a:off x="6875135" y="5781319"/>
            <a:ext cx="1892580" cy="52385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b="1" dirty="0" err="1" smtClean="0">
                <a:solidFill>
                  <a:srgbClr val="00858B"/>
                </a:solidFill>
              </a:rPr>
              <a:t>www.nisenet.org</a:t>
            </a:r>
            <a:endParaRPr lang="en-US" sz="1800" b="1" dirty="0">
              <a:solidFill>
                <a:srgbClr val="00858B"/>
              </a:solidFill>
            </a:endParaRPr>
          </a:p>
        </p:txBody>
      </p:sp>
      <p:sp>
        <p:nvSpPr>
          <p:cNvPr id="13" name="Subtitle 2"/>
          <p:cNvSpPr>
            <a:spLocks noGrp="1"/>
          </p:cNvSpPr>
          <p:nvPr>
            <p:ph type="subTitle" idx="1"/>
          </p:nvPr>
        </p:nvSpPr>
        <p:spPr>
          <a:xfrm>
            <a:off x="2426891" y="5603135"/>
            <a:ext cx="4177110" cy="939582"/>
          </a:xfrm>
        </p:spPr>
        <p:txBody>
          <a:bodyPr>
            <a:normAutofit lnSpcReduction="10000"/>
          </a:bodyPr>
          <a:lstStyle/>
          <a:p>
            <a:pPr algn="l">
              <a:spcBef>
                <a:spcPts val="0"/>
              </a:spcBef>
            </a:pPr>
            <a:r>
              <a:rPr lang="en-US" sz="2800" b="1" dirty="0" smtClean="0">
                <a:solidFill>
                  <a:schemeClr val="tx1">
                    <a:lumMod val="65000"/>
                    <a:lumOff val="35000"/>
                  </a:schemeClr>
                </a:solidFill>
              </a:rPr>
              <a:t>Network Breakfast</a:t>
            </a:r>
          </a:p>
          <a:p>
            <a:pPr algn="l">
              <a:spcBef>
                <a:spcPts val="0"/>
              </a:spcBef>
            </a:pPr>
            <a:r>
              <a:rPr lang="en-US" sz="2800" dirty="0" smtClean="0">
                <a:solidFill>
                  <a:schemeClr val="tx1">
                    <a:lumMod val="65000"/>
                    <a:lumOff val="35000"/>
                  </a:schemeClr>
                </a:solidFill>
              </a:rPr>
              <a:t>ASTC 2016</a:t>
            </a:r>
            <a:endParaRPr lang="en-US" dirty="0">
              <a:solidFill>
                <a:schemeClr val="tx1">
                  <a:lumMod val="65000"/>
                  <a:lumOff val="35000"/>
                </a:schemeClr>
              </a:solidFill>
            </a:endParaRPr>
          </a:p>
        </p:txBody>
      </p:sp>
      <p:sp>
        <p:nvSpPr>
          <p:cNvPr id="11" name="Rectangle 10"/>
          <p:cNvSpPr/>
          <p:nvPr/>
        </p:nvSpPr>
        <p:spPr>
          <a:xfrm>
            <a:off x="0" y="0"/>
            <a:ext cx="9144000" cy="157461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flipH="1">
            <a:off x="0" y="287866"/>
            <a:ext cx="9144000" cy="1015663"/>
          </a:xfrm>
          <a:prstGeom prst="rect">
            <a:avLst/>
          </a:prstGeom>
        </p:spPr>
        <p:txBody>
          <a:bodyPr wrap="square">
            <a:spAutoFit/>
          </a:bodyPr>
          <a:lstStyle/>
          <a:p>
            <a:pPr algn="ctr"/>
            <a:r>
              <a:rPr lang="en-US" sz="6000" b="1" dirty="0" smtClean="0">
                <a:solidFill>
                  <a:srgbClr val="FFFFFF"/>
                </a:solidFill>
                <a:latin typeface="Century Gothic"/>
              </a:rPr>
              <a:t>WELCOME!</a:t>
            </a:r>
            <a:endParaRPr lang="en-US" sz="6000" dirty="0">
              <a:solidFill>
                <a:srgbClr val="FFFFFF"/>
              </a:solidFill>
            </a:endParaRPr>
          </a:p>
        </p:txBody>
      </p:sp>
      <p:pic>
        <p:nvPicPr>
          <p:cNvPr id="2" name="Picture 1" descr="ExSci_space_20160717_1152.jpg"/>
          <p:cNvPicPr>
            <a:picLocks noChangeAspect="1"/>
          </p:cNvPicPr>
          <p:nvPr/>
        </p:nvPicPr>
        <p:blipFill rotWithShape="1">
          <a:blip r:embed="rId4">
            <a:extLst>
              <a:ext uri="{28A0092B-C50C-407E-A947-70E740481C1C}">
                <a14:useLocalDpi xmlns:a14="http://schemas.microsoft.com/office/drawing/2010/main" val="0"/>
              </a:ext>
            </a:extLst>
          </a:blip>
          <a:srcRect l="4902" t="18153" r="16482" b="34378"/>
          <a:stretch/>
        </p:blipFill>
        <p:spPr>
          <a:xfrm>
            <a:off x="-1" y="1583766"/>
            <a:ext cx="9144000" cy="3673935"/>
          </a:xfrm>
          <a:prstGeom prst="rect">
            <a:avLst/>
          </a:prstGeom>
        </p:spPr>
      </p:pic>
    </p:spTree>
    <p:extLst>
      <p:ext uri="{BB962C8B-B14F-4D97-AF65-F5344CB8AC3E}">
        <p14:creationId xmlns:p14="http://schemas.microsoft.com/office/powerpoint/2010/main" val="25618133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719" y="506745"/>
            <a:ext cx="8686800" cy="1077218"/>
          </a:xfrm>
          <a:prstGeom prst="rect">
            <a:avLst/>
          </a:prstGeom>
        </p:spPr>
        <p:txBody>
          <a:bodyPr wrap="square">
            <a:spAutoFit/>
          </a:bodyPr>
          <a:lstStyle/>
          <a:p>
            <a:r>
              <a:rPr lang="en-US" sz="3200" i="1" dirty="0" smtClean="0">
                <a:latin typeface="+mj-lt"/>
                <a:cs typeface="Georgia"/>
              </a:rPr>
              <a:t>NISE Net creates </a:t>
            </a:r>
            <a:r>
              <a:rPr lang="en-US" sz="3200" b="1" i="1" dirty="0" smtClean="0">
                <a:solidFill>
                  <a:srgbClr val="00858B"/>
                </a:solidFill>
                <a:latin typeface="+mj-lt"/>
                <a:cs typeface="Georgia"/>
              </a:rPr>
              <a:t>lasting relationships </a:t>
            </a:r>
            <a:r>
              <a:rPr lang="en-US" sz="3200" i="1" dirty="0" smtClean="0">
                <a:latin typeface="+mj-lt"/>
                <a:cs typeface="Georgia"/>
              </a:rPr>
              <a:t>among individuals and organizations.</a:t>
            </a:r>
          </a:p>
        </p:txBody>
      </p:sp>
      <p:pic>
        <p:nvPicPr>
          <p:cNvPr id="5" name="Picture 4" descr="20110914GH_131.jpg"/>
          <p:cNvPicPr>
            <a:picLocks noChangeAspect="1"/>
          </p:cNvPicPr>
          <p:nvPr/>
        </p:nvPicPr>
        <p:blipFill rotWithShape="1">
          <a:blip r:embed="rId3">
            <a:extLst>
              <a:ext uri="{28A0092B-C50C-407E-A947-70E740481C1C}">
                <a14:useLocalDpi xmlns:a14="http://schemas.microsoft.com/office/drawing/2010/main" val="0"/>
              </a:ext>
            </a:extLst>
          </a:blip>
          <a:srcRect t="3440" b="16839"/>
          <a:stretch/>
        </p:blipFill>
        <p:spPr>
          <a:xfrm>
            <a:off x="240719" y="1987177"/>
            <a:ext cx="8686800" cy="4616825"/>
          </a:xfrm>
          <a:prstGeom prst="rect">
            <a:avLst/>
          </a:prstGeom>
        </p:spPr>
      </p:pic>
    </p:spTree>
    <p:extLst>
      <p:ext uri="{BB962C8B-B14F-4D97-AF65-F5344CB8AC3E}">
        <p14:creationId xmlns:p14="http://schemas.microsoft.com/office/powerpoint/2010/main" val="39981357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8940" y="456093"/>
            <a:ext cx="8641977" cy="1077218"/>
          </a:xfrm>
          <a:prstGeom prst="rect">
            <a:avLst/>
          </a:prstGeom>
        </p:spPr>
        <p:txBody>
          <a:bodyPr wrap="square">
            <a:spAutoFit/>
          </a:bodyPr>
          <a:lstStyle/>
          <a:p>
            <a:r>
              <a:rPr lang="en-US" sz="3200" i="1" dirty="0" smtClean="0">
                <a:latin typeface="+mj-lt"/>
                <a:cs typeface="Georgia"/>
              </a:rPr>
              <a:t>Over </a:t>
            </a:r>
            <a:r>
              <a:rPr lang="en-US" sz="3200" b="1" i="1" dirty="0" smtClean="0">
                <a:solidFill>
                  <a:srgbClr val="00858B"/>
                </a:solidFill>
                <a:latin typeface="+mj-lt"/>
                <a:cs typeface="Georgia"/>
              </a:rPr>
              <a:t>600 organizations </a:t>
            </a:r>
            <a:r>
              <a:rPr lang="en-US" sz="3200" i="1" dirty="0" smtClean="0">
                <a:latin typeface="+mj-lt"/>
                <a:cs typeface="Georgia"/>
              </a:rPr>
              <a:t>regularly participate in Network activities.</a:t>
            </a:r>
          </a:p>
        </p:txBody>
      </p:sp>
      <p:pic>
        <p:nvPicPr>
          <p:cNvPr id="2" name="Picture 1" descr="regional hub map 2016_dots_B.png"/>
          <p:cNvPicPr>
            <a:picLocks noChangeAspect="1"/>
          </p:cNvPicPr>
          <p:nvPr/>
        </p:nvPicPr>
        <p:blipFill rotWithShape="1">
          <a:blip r:embed="rId3">
            <a:extLst>
              <a:ext uri="{28A0092B-C50C-407E-A947-70E740481C1C}">
                <a14:useLocalDpi xmlns:a14="http://schemas.microsoft.com/office/drawing/2010/main" val="0"/>
              </a:ext>
            </a:extLst>
          </a:blip>
          <a:srcRect l="2614" t="14452" r="5883" b="15708"/>
          <a:stretch/>
        </p:blipFill>
        <p:spPr>
          <a:xfrm>
            <a:off x="239058" y="1697662"/>
            <a:ext cx="8686800" cy="4966101"/>
          </a:xfrm>
          <a:prstGeom prst="rect">
            <a:avLst/>
          </a:prstGeom>
        </p:spPr>
      </p:pic>
    </p:spTree>
    <p:extLst>
      <p:ext uri="{BB962C8B-B14F-4D97-AF65-F5344CB8AC3E}">
        <p14:creationId xmlns:p14="http://schemas.microsoft.com/office/powerpoint/2010/main" val="11786366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ISE_Net_press_photo_0043_HiRes.jpg"/>
          <p:cNvPicPr>
            <a:picLocks noChangeAspect="1"/>
          </p:cNvPicPr>
          <p:nvPr/>
        </p:nvPicPr>
        <p:blipFill rotWithShape="1">
          <a:blip r:embed="rId3" cstate="print">
            <a:extLst>
              <a:ext uri="{28A0092B-C50C-407E-A947-70E740481C1C}">
                <a14:useLocalDpi xmlns:a14="http://schemas.microsoft.com/office/drawing/2010/main"/>
              </a:ext>
            </a:extLst>
          </a:blip>
          <a:srcRect t="15371" r="10808" b="5009"/>
          <a:stretch/>
        </p:blipFill>
        <p:spPr>
          <a:xfrm>
            <a:off x="239060" y="1494119"/>
            <a:ext cx="8686800" cy="5169647"/>
          </a:xfrm>
          <a:prstGeom prst="rect">
            <a:avLst/>
          </a:prstGeom>
        </p:spPr>
      </p:pic>
      <p:sp>
        <p:nvSpPr>
          <p:cNvPr id="9" name="Rectangle 8"/>
          <p:cNvSpPr/>
          <p:nvPr/>
        </p:nvSpPr>
        <p:spPr>
          <a:xfrm>
            <a:off x="239061" y="473303"/>
            <a:ext cx="8686800" cy="584776"/>
          </a:xfrm>
          <a:prstGeom prst="rect">
            <a:avLst/>
          </a:prstGeom>
        </p:spPr>
        <p:txBody>
          <a:bodyPr wrap="square">
            <a:spAutoFit/>
          </a:bodyPr>
          <a:lstStyle/>
          <a:p>
            <a:pPr algn="ctr"/>
            <a:r>
              <a:rPr lang="en-US" sz="3200" i="1" dirty="0" smtClean="0">
                <a:latin typeface="+mj-lt"/>
                <a:cs typeface="Georgia"/>
              </a:rPr>
              <a:t>NISE Net reaches </a:t>
            </a:r>
            <a:r>
              <a:rPr lang="en-US" sz="3200" b="1" i="1" dirty="0" smtClean="0">
                <a:solidFill>
                  <a:srgbClr val="00858B"/>
                </a:solidFill>
                <a:latin typeface="+mj-lt"/>
                <a:cs typeface="Georgia"/>
              </a:rPr>
              <a:t>millions of people</a:t>
            </a:r>
            <a:r>
              <a:rPr lang="en-US" sz="3200" i="1" dirty="0" smtClean="0">
                <a:solidFill>
                  <a:srgbClr val="00858B"/>
                </a:solidFill>
                <a:latin typeface="+mj-lt"/>
                <a:cs typeface="Georgia"/>
              </a:rPr>
              <a:t> </a:t>
            </a:r>
            <a:r>
              <a:rPr lang="en-US" sz="3200" i="1" dirty="0" smtClean="0">
                <a:latin typeface="+mj-lt"/>
                <a:cs typeface="Georgia"/>
              </a:rPr>
              <a:t>each year!</a:t>
            </a:r>
          </a:p>
        </p:txBody>
      </p:sp>
    </p:spTree>
    <p:extLst>
      <p:ext uri="{BB962C8B-B14F-4D97-AF65-F5344CB8AC3E}">
        <p14:creationId xmlns:p14="http://schemas.microsoft.com/office/powerpoint/2010/main" val="4746896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CBEE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22313" y="2379379"/>
            <a:ext cx="7772400" cy="2102974"/>
          </a:xfrm>
        </p:spPr>
        <p:txBody>
          <a:bodyPr>
            <a:normAutofit fontScale="90000"/>
          </a:bodyPr>
          <a:lstStyle/>
          <a:p>
            <a:pPr algn="ctr"/>
            <a:r>
              <a:rPr lang="en-US" sz="7000" dirty="0" smtClean="0">
                <a:solidFill>
                  <a:srgbClr val="FFFFFF"/>
                </a:solidFill>
                <a:latin typeface="Century Gothic"/>
                <a:cs typeface="Century Gothic"/>
              </a:rPr>
              <a:t>CURRENT </a:t>
            </a:r>
            <a:br>
              <a:rPr lang="en-US" sz="7000" dirty="0" smtClean="0">
                <a:solidFill>
                  <a:srgbClr val="FFFFFF"/>
                </a:solidFill>
                <a:latin typeface="Century Gothic"/>
                <a:cs typeface="Century Gothic"/>
              </a:rPr>
            </a:br>
            <a:r>
              <a:rPr lang="en-US" sz="7000" dirty="0" smtClean="0">
                <a:solidFill>
                  <a:srgbClr val="FFFFFF"/>
                </a:solidFill>
                <a:latin typeface="Century Gothic"/>
                <a:cs typeface="Century Gothic"/>
              </a:rPr>
              <a:t>PROJECTS</a:t>
            </a:r>
            <a:endParaRPr lang="en-US" sz="7000" dirty="0">
              <a:solidFill>
                <a:srgbClr val="FFFFFF"/>
              </a:solidFill>
              <a:latin typeface="Century Gothic"/>
              <a:cs typeface="Century Gothic"/>
            </a:endParaRPr>
          </a:p>
        </p:txBody>
      </p:sp>
    </p:spTree>
    <p:extLst>
      <p:ext uri="{BB962C8B-B14F-4D97-AF65-F5344CB8AC3E}">
        <p14:creationId xmlns:p14="http://schemas.microsoft.com/office/powerpoint/2010/main" val="35489970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flipH="1">
            <a:off x="0" y="138452"/>
            <a:ext cx="9144000" cy="769441"/>
          </a:xfrm>
          <a:prstGeom prst="rect">
            <a:avLst/>
          </a:prstGeom>
        </p:spPr>
        <p:txBody>
          <a:bodyPr wrap="square">
            <a:spAutoFit/>
          </a:bodyPr>
          <a:lstStyle/>
          <a:p>
            <a:pPr algn="ctr"/>
            <a:r>
              <a:rPr lang="en-US" sz="4400" b="1" dirty="0" smtClean="0">
                <a:solidFill>
                  <a:schemeClr val="bg1"/>
                </a:solidFill>
                <a:latin typeface="Century Gothic"/>
              </a:rPr>
              <a:t>“Nano” network</a:t>
            </a:r>
            <a:endParaRPr lang="en-US" sz="4400" dirty="0">
              <a:solidFill>
                <a:schemeClr val="bg1"/>
              </a:solidFill>
            </a:endParaRPr>
          </a:p>
        </p:txBody>
      </p:sp>
      <p:pic>
        <p:nvPicPr>
          <p:cNvPr id="7" name="Picture 6" descr="20151009_1413-L.jpg"/>
          <p:cNvPicPr>
            <a:picLocks noChangeAspect="1"/>
          </p:cNvPicPr>
          <p:nvPr/>
        </p:nvPicPr>
        <p:blipFill rotWithShape="1">
          <a:blip r:embed="rId3">
            <a:extLst>
              <a:ext uri="{28A0092B-C50C-407E-A947-70E740481C1C}">
                <a14:useLocalDpi xmlns:a14="http://schemas.microsoft.com/office/drawing/2010/main" val="0"/>
              </a:ext>
            </a:extLst>
          </a:blip>
          <a:srcRect l="11458" t="2332" r="37561" b="3924"/>
          <a:stretch/>
        </p:blipFill>
        <p:spPr>
          <a:xfrm>
            <a:off x="0" y="1146951"/>
            <a:ext cx="4661647" cy="5711049"/>
          </a:xfrm>
          <a:prstGeom prst="rect">
            <a:avLst/>
          </a:prstGeom>
        </p:spPr>
      </p:pic>
      <p:sp>
        <p:nvSpPr>
          <p:cNvPr id="13" name="Subtitle 2"/>
          <p:cNvSpPr>
            <a:spLocks noGrp="1"/>
          </p:cNvSpPr>
          <p:nvPr>
            <p:ph type="subTitle" idx="1"/>
          </p:nvPr>
        </p:nvSpPr>
        <p:spPr>
          <a:xfrm>
            <a:off x="4706471" y="1146952"/>
            <a:ext cx="4482353" cy="5711048"/>
          </a:xfrm>
        </p:spPr>
        <p:txBody>
          <a:bodyPr>
            <a:normAutofit/>
          </a:bodyPr>
          <a:lstStyle/>
          <a:p>
            <a:pPr marL="119062" algn="l">
              <a:spcBef>
                <a:spcPts val="0"/>
              </a:spcBef>
            </a:pPr>
            <a:r>
              <a:rPr lang="en-US" sz="2000" b="1" dirty="0" smtClean="0">
                <a:solidFill>
                  <a:srgbClr val="000000"/>
                </a:solidFill>
              </a:rPr>
              <a:t>GOALS</a:t>
            </a:r>
            <a:endParaRPr lang="en-US" sz="2000" b="1" dirty="0">
              <a:solidFill>
                <a:srgbClr val="000000"/>
              </a:solidFill>
            </a:endParaRPr>
          </a:p>
          <a:p>
            <a:pPr marL="119063" algn="l">
              <a:spcBef>
                <a:spcPts val="0"/>
              </a:spcBef>
            </a:pPr>
            <a:r>
              <a:rPr lang="en-US" sz="2000" dirty="0" smtClean="0">
                <a:solidFill>
                  <a:srgbClr val="000000"/>
                </a:solidFill>
              </a:rPr>
              <a:t>Create </a:t>
            </a:r>
            <a:r>
              <a:rPr lang="en-US" sz="2000" dirty="0">
                <a:solidFill>
                  <a:srgbClr val="000000"/>
                </a:solidFill>
              </a:rPr>
              <a:t>a national community of </a:t>
            </a:r>
            <a:r>
              <a:rPr lang="en-US" sz="2000" dirty="0" smtClean="0">
                <a:solidFill>
                  <a:srgbClr val="000000"/>
                </a:solidFill>
              </a:rPr>
              <a:t>partners, including educators and scientists</a:t>
            </a:r>
          </a:p>
          <a:p>
            <a:pPr marL="119063" algn="l">
              <a:spcBef>
                <a:spcPts val="0"/>
              </a:spcBef>
            </a:pPr>
            <a:endParaRPr lang="en-US" sz="1000" dirty="0">
              <a:solidFill>
                <a:srgbClr val="000000"/>
              </a:solidFill>
            </a:endParaRPr>
          </a:p>
          <a:p>
            <a:pPr marL="119063" algn="l">
              <a:spcBef>
                <a:spcPts val="0"/>
              </a:spcBef>
            </a:pPr>
            <a:r>
              <a:rPr lang="en-US" sz="2000" dirty="0" smtClean="0">
                <a:solidFill>
                  <a:srgbClr val="000000"/>
                </a:solidFill>
              </a:rPr>
              <a:t>Develop </a:t>
            </a:r>
            <a:r>
              <a:rPr lang="en-US" sz="2000" dirty="0">
                <a:solidFill>
                  <a:srgbClr val="000000"/>
                </a:solidFill>
              </a:rPr>
              <a:t>and distribute educational </a:t>
            </a:r>
            <a:r>
              <a:rPr lang="en-US" sz="2000" dirty="0" smtClean="0">
                <a:solidFill>
                  <a:srgbClr val="000000"/>
                </a:solidFill>
              </a:rPr>
              <a:t>products that </a:t>
            </a:r>
            <a:r>
              <a:rPr lang="en-US" sz="2000" dirty="0">
                <a:solidFill>
                  <a:srgbClr val="000000"/>
                </a:solidFill>
              </a:rPr>
              <a:t>raise public awareness and understanding of </a:t>
            </a:r>
            <a:r>
              <a:rPr lang="en-US" sz="2000" dirty="0" err="1" smtClean="0">
                <a:solidFill>
                  <a:srgbClr val="000000"/>
                </a:solidFill>
              </a:rPr>
              <a:t>nano</a:t>
            </a:r>
            <a:endParaRPr lang="en-US" sz="2000" dirty="0">
              <a:solidFill>
                <a:srgbClr val="000000"/>
              </a:solidFill>
            </a:endParaRPr>
          </a:p>
          <a:p>
            <a:pPr marL="119063" algn="l">
              <a:spcBef>
                <a:spcPts val="0"/>
              </a:spcBef>
            </a:pPr>
            <a:endParaRPr lang="en-US" sz="1000" dirty="0" smtClean="0">
              <a:solidFill>
                <a:srgbClr val="000000"/>
              </a:solidFill>
            </a:endParaRPr>
          </a:p>
          <a:p>
            <a:pPr marL="119063" algn="l">
              <a:spcBef>
                <a:spcPts val="0"/>
              </a:spcBef>
            </a:pPr>
            <a:r>
              <a:rPr lang="en-US" sz="2000" dirty="0" smtClean="0">
                <a:solidFill>
                  <a:srgbClr val="000000"/>
                </a:solidFill>
              </a:rPr>
              <a:t>Generate </a:t>
            </a:r>
            <a:r>
              <a:rPr lang="en-US" sz="2000" dirty="0">
                <a:solidFill>
                  <a:srgbClr val="000000"/>
                </a:solidFill>
              </a:rPr>
              <a:t>knowledge about public and professional learning through evaluation and </a:t>
            </a:r>
            <a:r>
              <a:rPr lang="en-US" sz="2000" dirty="0" smtClean="0">
                <a:solidFill>
                  <a:srgbClr val="000000"/>
                </a:solidFill>
              </a:rPr>
              <a:t>research</a:t>
            </a:r>
          </a:p>
          <a:p>
            <a:pPr marL="119062" algn="l">
              <a:spcBef>
                <a:spcPts val="0"/>
              </a:spcBef>
            </a:pPr>
            <a:endParaRPr lang="en-US" sz="2000" dirty="0">
              <a:solidFill>
                <a:srgbClr val="000000"/>
              </a:solidFill>
            </a:endParaRPr>
          </a:p>
          <a:p>
            <a:pPr marL="119062" algn="l">
              <a:spcBef>
                <a:spcPts val="0"/>
              </a:spcBef>
            </a:pPr>
            <a:endParaRPr lang="en-US" sz="2000" dirty="0">
              <a:solidFill>
                <a:srgbClr val="000000"/>
              </a:solidFill>
            </a:endParaRPr>
          </a:p>
        </p:txBody>
      </p:sp>
      <p:pic>
        <p:nvPicPr>
          <p:cNvPr id="8" name="Picture 7" descr="NISE_Logo_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686" y="5470951"/>
            <a:ext cx="2056372" cy="1371600"/>
          </a:xfrm>
          <a:prstGeom prst="rect">
            <a:avLst/>
          </a:prstGeom>
        </p:spPr>
      </p:pic>
    </p:spTree>
    <p:extLst>
      <p:ext uri="{BB962C8B-B14F-4D97-AF65-F5344CB8AC3E}">
        <p14:creationId xmlns:p14="http://schemas.microsoft.com/office/powerpoint/2010/main" val="30438879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173846"/>
            <a:ext cx="5319058" cy="5728977"/>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Rectangle 4"/>
          <p:cNvSpPr/>
          <p:nvPr/>
        </p:nvSpPr>
        <p:spPr>
          <a:xfrm flipH="1">
            <a:off x="0" y="138452"/>
            <a:ext cx="9144000" cy="769441"/>
          </a:xfrm>
          <a:prstGeom prst="rect">
            <a:avLst/>
          </a:prstGeom>
        </p:spPr>
        <p:txBody>
          <a:bodyPr wrap="square">
            <a:spAutoFit/>
          </a:bodyPr>
          <a:lstStyle/>
          <a:p>
            <a:pPr algn="ctr"/>
            <a:r>
              <a:rPr lang="en-US" sz="4400" b="1" dirty="0" smtClean="0">
                <a:solidFill>
                  <a:srgbClr val="00858B"/>
                </a:solidFill>
                <a:latin typeface="Century Gothic"/>
              </a:rPr>
              <a:t>“Nano” network</a:t>
            </a:r>
            <a:endParaRPr lang="en-US" sz="4400" dirty="0">
              <a:solidFill>
                <a:srgbClr val="00858B"/>
              </a:solidFill>
            </a:endParaRPr>
          </a:p>
        </p:txBody>
      </p:sp>
      <p:sp>
        <p:nvSpPr>
          <p:cNvPr id="13" name="Subtitle 2"/>
          <p:cNvSpPr>
            <a:spLocks noGrp="1"/>
          </p:cNvSpPr>
          <p:nvPr>
            <p:ph type="subTitle" idx="1"/>
          </p:nvPr>
        </p:nvSpPr>
        <p:spPr>
          <a:xfrm>
            <a:off x="0" y="1188255"/>
            <a:ext cx="5319058" cy="5711048"/>
          </a:xfrm>
        </p:spPr>
        <p:txBody>
          <a:bodyPr>
            <a:normAutofit lnSpcReduction="10000"/>
          </a:bodyPr>
          <a:lstStyle/>
          <a:p>
            <a:pPr marL="119062" algn="l">
              <a:spcBef>
                <a:spcPts val="0"/>
              </a:spcBef>
            </a:pPr>
            <a:r>
              <a:rPr lang="en-US" sz="2000" b="1" dirty="0" smtClean="0">
                <a:solidFill>
                  <a:srgbClr val="000000"/>
                </a:solidFill>
              </a:rPr>
              <a:t>ACTIVITIES</a:t>
            </a:r>
          </a:p>
          <a:p>
            <a:pPr marL="119062" algn="l">
              <a:spcBef>
                <a:spcPts val="0"/>
              </a:spcBef>
              <a:spcAft>
                <a:spcPts val="500"/>
              </a:spcAft>
            </a:pPr>
            <a:r>
              <a:rPr lang="en-US" sz="2000" b="1" dirty="0" smtClean="0">
                <a:solidFill>
                  <a:srgbClr val="000000"/>
                </a:solidFill>
              </a:rPr>
              <a:t>Public engagement</a:t>
            </a:r>
          </a:p>
          <a:p>
            <a:pPr marL="119062" algn="l">
              <a:spcBef>
                <a:spcPts val="0"/>
              </a:spcBef>
              <a:spcAft>
                <a:spcPts val="500"/>
              </a:spcAft>
            </a:pPr>
            <a:r>
              <a:rPr lang="en-US" sz="2000" dirty="0" err="1" smtClean="0">
                <a:solidFill>
                  <a:srgbClr val="000000"/>
                </a:solidFill>
              </a:rPr>
              <a:t>NanoDays</a:t>
            </a:r>
            <a:r>
              <a:rPr lang="en-US" sz="2000" dirty="0" smtClean="0">
                <a:solidFill>
                  <a:srgbClr val="000000"/>
                </a:solidFill>
              </a:rPr>
              <a:t> events</a:t>
            </a:r>
          </a:p>
          <a:p>
            <a:pPr marL="119062" algn="l">
              <a:spcBef>
                <a:spcPts val="0"/>
              </a:spcBef>
              <a:spcAft>
                <a:spcPts val="500"/>
              </a:spcAft>
            </a:pPr>
            <a:r>
              <a:rPr lang="en-US" sz="2000" dirty="0" smtClean="0">
                <a:solidFill>
                  <a:srgbClr val="000000"/>
                </a:solidFill>
              </a:rPr>
              <a:t>Programs and forums</a:t>
            </a:r>
          </a:p>
          <a:p>
            <a:pPr marL="119062" algn="l">
              <a:spcBef>
                <a:spcPts val="0"/>
              </a:spcBef>
            </a:pPr>
            <a:r>
              <a:rPr lang="en-US" sz="2000" dirty="0" smtClean="0">
                <a:solidFill>
                  <a:srgbClr val="000000"/>
                </a:solidFill>
              </a:rPr>
              <a:t>Exhibits and media</a:t>
            </a:r>
          </a:p>
          <a:p>
            <a:pPr marL="119062" algn="l">
              <a:spcBef>
                <a:spcPts val="0"/>
              </a:spcBef>
              <a:spcAft>
                <a:spcPts val="500"/>
              </a:spcAft>
            </a:pPr>
            <a:endParaRPr lang="en-US" sz="2000" dirty="0" smtClean="0">
              <a:solidFill>
                <a:srgbClr val="000000"/>
              </a:solidFill>
            </a:endParaRPr>
          </a:p>
          <a:p>
            <a:pPr marL="119062" algn="l">
              <a:spcBef>
                <a:spcPts val="0"/>
              </a:spcBef>
              <a:spcAft>
                <a:spcPts val="500"/>
              </a:spcAft>
            </a:pPr>
            <a:r>
              <a:rPr lang="en-US" sz="2000" b="1" dirty="0" smtClean="0">
                <a:solidFill>
                  <a:srgbClr val="000000"/>
                </a:solidFill>
              </a:rPr>
              <a:t>Building collaborations</a:t>
            </a:r>
            <a:endParaRPr lang="en-US" sz="2000" b="1" dirty="0">
              <a:solidFill>
                <a:srgbClr val="000000"/>
              </a:solidFill>
            </a:endParaRPr>
          </a:p>
          <a:p>
            <a:pPr marL="119062" algn="l">
              <a:spcBef>
                <a:spcPts val="0"/>
              </a:spcBef>
              <a:spcAft>
                <a:spcPts val="500"/>
              </a:spcAft>
            </a:pPr>
            <a:r>
              <a:rPr lang="en-US" sz="2000" dirty="0" smtClean="0">
                <a:solidFill>
                  <a:srgbClr val="000000"/>
                </a:solidFill>
              </a:rPr>
              <a:t>Regional </a:t>
            </a:r>
            <a:r>
              <a:rPr lang="en-US" sz="2000" dirty="0">
                <a:solidFill>
                  <a:srgbClr val="000000"/>
                </a:solidFill>
              </a:rPr>
              <a:t>meetings, and network-wide meetings</a:t>
            </a:r>
          </a:p>
          <a:p>
            <a:pPr marL="119062" algn="l">
              <a:spcBef>
                <a:spcPts val="0"/>
              </a:spcBef>
            </a:pPr>
            <a:endParaRPr lang="en-US" sz="2000" b="1" dirty="0">
              <a:solidFill>
                <a:srgbClr val="000000"/>
              </a:solidFill>
            </a:endParaRPr>
          </a:p>
          <a:p>
            <a:pPr marL="119062" algn="l">
              <a:spcBef>
                <a:spcPts val="0"/>
              </a:spcBef>
              <a:spcAft>
                <a:spcPts val="500"/>
              </a:spcAft>
            </a:pPr>
            <a:r>
              <a:rPr lang="en-US" sz="2000" b="1" dirty="0" smtClean="0">
                <a:solidFill>
                  <a:srgbClr val="000000"/>
                </a:solidFill>
              </a:rPr>
              <a:t>Increasing capacity</a:t>
            </a:r>
          </a:p>
          <a:p>
            <a:pPr marL="119062" algn="l">
              <a:spcBef>
                <a:spcPts val="0"/>
              </a:spcBef>
              <a:spcAft>
                <a:spcPts val="500"/>
              </a:spcAft>
            </a:pPr>
            <a:r>
              <a:rPr lang="en-US" sz="2000" dirty="0" smtClean="0">
                <a:solidFill>
                  <a:srgbClr val="000000"/>
                </a:solidFill>
              </a:rPr>
              <a:t>Professional development guides and media</a:t>
            </a:r>
          </a:p>
          <a:p>
            <a:pPr marL="119062" algn="l">
              <a:spcBef>
                <a:spcPts val="0"/>
              </a:spcBef>
              <a:spcAft>
                <a:spcPts val="500"/>
              </a:spcAft>
            </a:pPr>
            <a:r>
              <a:rPr lang="en-US" sz="2000" dirty="0" smtClean="0">
                <a:solidFill>
                  <a:srgbClr val="000000"/>
                </a:solidFill>
              </a:rPr>
              <a:t>In-person and online workshops</a:t>
            </a:r>
          </a:p>
          <a:p>
            <a:pPr marL="119062" algn="l">
              <a:spcBef>
                <a:spcPts val="0"/>
              </a:spcBef>
            </a:pPr>
            <a:endParaRPr lang="en-US" sz="2000" dirty="0" smtClean="0">
              <a:solidFill>
                <a:srgbClr val="000000"/>
              </a:solidFill>
            </a:endParaRPr>
          </a:p>
          <a:p>
            <a:pPr marL="119062" algn="l">
              <a:spcBef>
                <a:spcPts val="0"/>
              </a:spcBef>
            </a:pPr>
            <a:r>
              <a:rPr lang="en-US" sz="2000" b="1" dirty="0" smtClean="0">
                <a:solidFill>
                  <a:srgbClr val="000000"/>
                </a:solidFill>
              </a:rPr>
              <a:t>Generating knowledge</a:t>
            </a:r>
          </a:p>
          <a:p>
            <a:pPr marL="119062" algn="l">
              <a:spcBef>
                <a:spcPts val="0"/>
              </a:spcBef>
              <a:spcAft>
                <a:spcPts val="500"/>
              </a:spcAft>
            </a:pPr>
            <a:r>
              <a:rPr lang="en-US" sz="2000" dirty="0">
                <a:solidFill>
                  <a:srgbClr val="000000"/>
                </a:solidFill>
              </a:rPr>
              <a:t>E</a:t>
            </a:r>
            <a:r>
              <a:rPr lang="en-US" sz="2000" dirty="0" smtClean="0">
                <a:solidFill>
                  <a:srgbClr val="000000"/>
                </a:solidFill>
              </a:rPr>
              <a:t>valuation of public and professional impacts</a:t>
            </a:r>
          </a:p>
          <a:p>
            <a:pPr marL="119062" algn="l">
              <a:spcBef>
                <a:spcPts val="0"/>
              </a:spcBef>
            </a:pPr>
            <a:r>
              <a:rPr lang="en-US" sz="2000" dirty="0" smtClean="0">
                <a:solidFill>
                  <a:srgbClr val="000000"/>
                </a:solidFill>
              </a:rPr>
              <a:t>Research on learning, partnerships, organizational change, and more</a:t>
            </a:r>
          </a:p>
          <a:p>
            <a:pPr marL="119062" algn="l">
              <a:spcBef>
                <a:spcPts val="0"/>
              </a:spcBef>
            </a:pPr>
            <a:endParaRPr lang="en-US" sz="2000" dirty="0">
              <a:solidFill>
                <a:srgbClr val="000000"/>
              </a:solidFill>
            </a:endParaRPr>
          </a:p>
          <a:p>
            <a:pPr marL="119062" algn="l">
              <a:spcBef>
                <a:spcPts val="0"/>
              </a:spcBef>
            </a:pPr>
            <a:endParaRPr lang="en-US" sz="2000" dirty="0">
              <a:solidFill>
                <a:srgbClr val="000000"/>
              </a:solidFill>
            </a:endParaRPr>
          </a:p>
        </p:txBody>
      </p:sp>
      <p:pic>
        <p:nvPicPr>
          <p:cNvPr id="9" name="Picture 8" descr="KGronostajski_CommunityNight_Nano-40.jpg"/>
          <p:cNvPicPr>
            <a:picLocks noChangeAspect="1"/>
          </p:cNvPicPr>
          <p:nvPr/>
        </p:nvPicPr>
        <p:blipFill rotWithShape="1">
          <a:blip r:embed="rId3">
            <a:extLst>
              <a:ext uri="{28A0092B-C50C-407E-A947-70E740481C1C}">
                <a14:useLocalDpi xmlns:a14="http://schemas.microsoft.com/office/drawing/2010/main" val="0"/>
              </a:ext>
            </a:extLst>
          </a:blip>
          <a:srcRect l="40330" t="7944" r="18367" b="-174"/>
          <a:stretch/>
        </p:blipFill>
        <p:spPr>
          <a:xfrm>
            <a:off x="5319058" y="1168465"/>
            <a:ext cx="3839053" cy="5715000"/>
          </a:xfrm>
          <a:prstGeom prst="rect">
            <a:avLst/>
          </a:prstGeom>
        </p:spPr>
      </p:pic>
    </p:spTree>
    <p:extLst>
      <p:ext uri="{BB962C8B-B14F-4D97-AF65-F5344CB8AC3E}">
        <p14:creationId xmlns:p14="http://schemas.microsoft.com/office/powerpoint/2010/main" val="24064983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Research and evaluation</a:t>
            </a:r>
            <a:endParaRPr lang="en-US" sz="4000" dirty="0">
              <a:solidFill>
                <a:srgbClr val="00858B"/>
              </a:solidFill>
            </a:endParaRPr>
          </a:p>
        </p:txBody>
      </p:sp>
      <p:sp>
        <p:nvSpPr>
          <p:cNvPr id="11" name="Rectangle 10"/>
          <p:cNvSpPr/>
          <p:nvPr/>
        </p:nvSpPr>
        <p:spPr>
          <a:xfrm>
            <a:off x="3801015" y="1129023"/>
            <a:ext cx="5342985" cy="5728977"/>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 name="Subtitle 2"/>
          <p:cNvSpPr>
            <a:spLocks noGrp="1"/>
          </p:cNvSpPr>
          <p:nvPr>
            <p:ph type="subTitle" idx="1"/>
          </p:nvPr>
        </p:nvSpPr>
        <p:spPr>
          <a:xfrm>
            <a:off x="3822303" y="1129023"/>
            <a:ext cx="5321698" cy="5697072"/>
          </a:xfrm>
        </p:spPr>
        <p:txBody>
          <a:bodyPr>
            <a:normAutofit/>
          </a:bodyPr>
          <a:lstStyle/>
          <a:p>
            <a:pPr marL="119062" algn="l">
              <a:spcBef>
                <a:spcPts val="0"/>
              </a:spcBef>
            </a:pPr>
            <a:r>
              <a:rPr lang="en-US" sz="2000" b="1" dirty="0" smtClean="0">
                <a:solidFill>
                  <a:srgbClr val="000000"/>
                </a:solidFill>
              </a:rPr>
              <a:t>PUBLIC IMPACTS</a:t>
            </a:r>
          </a:p>
          <a:p>
            <a:pPr marL="119062" algn="l">
              <a:spcBef>
                <a:spcPts val="0"/>
              </a:spcBef>
            </a:pPr>
            <a:r>
              <a:rPr lang="en-US" sz="2000" b="1" dirty="0" smtClean="0">
                <a:solidFill>
                  <a:srgbClr val="000000"/>
                </a:solidFill>
              </a:rPr>
              <a:t>Reach</a:t>
            </a:r>
          </a:p>
          <a:p>
            <a:pPr marL="119062" algn="l">
              <a:spcBef>
                <a:spcPts val="0"/>
              </a:spcBef>
            </a:pPr>
            <a:r>
              <a:rPr lang="en-US" sz="2000" dirty="0" smtClean="0">
                <a:solidFill>
                  <a:srgbClr val="000000"/>
                </a:solidFill>
              </a:rPr>
              <a:t>11 million people per year</a:t>
            </a:r>
          </a:p>
          <a:p>
            <a:pPr marL="119062" algn="l">
              <a:spcBef>
                <a:spcPts val="0"/>
              </a:spcBef>
            </a:pPr>
            <a:r>
              <a:rPr lang="en-US" sz="2000" dirty="0" smtClean="0">
                <a:solidFill>
                  <a:srgbClr val="000000"/>
                </a:solidFill>
              </a:rPr>
              <a:t>30 million people to date</a:t>
            </a:r>
          </a:p>
          <a:p>
            <a:pPr marL="119062" algn="l">
              <a:spcBef>
                <a:spcPts val="0"/>
              </a:spcBef>
            </a:pPr>
            <a:endParaRPr lang="en-US" sz="2000" dirty="0">
              <a:solidFill>
                <a:srgbClr val="000000"/>
              </a:solidFill>
            </a:endParaRPr>
          </a:p>
          <a:p>
            <a:pPr marL="119062" algn="l">
              <a:spcBef>
                <a:spcPts val="0"/>
              </a:spcBef>
            </a:pPr>
            <a:r>
              <a:rPr lang="en-US" sz="2000" b="1" dirty="0" smtClean="0">
                <a:solidFill>
                  <a:srgbClr val="000000"/>
                </a:solidFill>
              </a:rPr>
              <a:t>Learning</a:t>
            </a:r>
          </a:p>
          <a:p>
            <a:pPr marL="119062" algn="l">
              <a:spcBef>
                <a:spcPts val="0"/>
              </a:spcBef>
            </a:pPr>
            <a:r>
              <a:rPr lang="en-US" sz="2000" dirty="0" smtClean="0">
                <a:solidFill>
                  <a:srgbClr val="000000"/>
                </a:solidFill>
              </a:rPr>
              <a:t>Enjoyment</a:t>
            </a:r>
          </a:p>
          <a:p>
            <a:pPr marL="119062" algn="l">
              <a:spcBef>
                <a:spcPts val="0"/>
              </a:spcBef>
            </a:pPr>
            <a:r>
              <a:rPr lang="en-US" sz="2000" dirty="0" smtClean="0">
                <a:solidFill>
                  <a:srgbClr val="000000"/>
                </a:solidFill>
              </a:rPr>
              <a:t>Key concepts</a:t>
            </a:r>
          </a:p>
          <a:p>
            <a:pPr marL="119062" algn="l">
              <a:spcBef>
                <a:spcPts val="0"/>
              </a:spcBef>
            </a:pPr>
            <a:r>
              <a:rPr lang="en-US" sz="2000" dirty="0" smtClean="0">
                <a:solidFill>
                  <a:srgbClr val="000000"/>
                </a:solidFill>
              </a:rPr>
              <a:t>Relevance</a:t>
            </a:r>
            <a:endParaRPr lang="en-US" sz="2000" dirty="0">
              <a:solidFill>
                <a:srgbClr val="000000"/>
              </a:solidFill>
            </a:endParaRPr>
          </a:p>
          <a:p>
            <a:pPr marL="119062" algn="l">
              <a:spcBef>
                <a:spcPts val="0"/>
              </a:spcBef>
            </a:pPr>
            <a:endParaRPr lang="en-US" sz="2000" dirty="0">
              <a:solidFill>
                <a:srgbClr val="000000"/>
              </a:solidFill>
            </a:endParaRPr>
          </a:p>
        </p:txBody>
      </p:sp>
      <p:pic>
        <p:nvPicPr>
          <p:cNvPr id="2" name="Picture 1" descr="20111219-0919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9022"/>
            <a:ext cx="3822302" cy="5728977"/>
          </a:xfrm>
          <a:prstGeom prst="rect">
            <a:avLst/>
          </a:prstGeom>
        </p:spPr>
      </p:pic>
    </p:spTree>
    <p:extLst>
      <p:ext uri="{BB962C8B-B14F-4D97-AF65-F5344CB8AC3E}">
        <p14:creationId xmlns:p14="http://schemas.microsoft.com/office/powerpoint/2010/main" val="9474701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Research and evaluation</a:t>
            </a:r>
            <a:endParaRPr lang="en-US" sz="4000" dirty="0">
              <a:solidFill>
                <a:srgbClr val="00858B"/>
              </a:solidFill>
            </a:endParaRPr>
          </a:p>
        </p:txBody>
      </p:sp>
      <p:sp>
        <p:nvSpPr>
          <p:cNvPr id="11" name="Rectangle 10"/>
          <p:cNvSpPr/>
          <p:nvPr/>
        </p:nvSpPr>
        <p:spPr>
          <a:xfrm>
            <a:off x="0" y="1173846"/>
            <a:ext cx="4950123" cy="5728977"/>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 name="Subtitle 2"/>
          <p:cNvSpPr>
            <a:spLocks noGrp="1"/>
          </p:cNvSpPr>
          <p:nvPr>
            <p:ph type="subTitle" idx="1"/>
          </p:nvPr>
        </p:nvSpPr>
        <p:spPr>
          <a:xfrm>
            <a:off x="0" y="1160928"/>
            <a:ext cx="4950123" cy="5697072"/>
          </a:xfrm>
        </p:spPr>
        <p:txBody>
          <a:bodyPr>
            <a:normAutofit/>
          </a:bodyPr>
          <a:lstStyle/>
          <a:p>
            <a:pPr marL="119062" algn="l">
              <a:spcBef>
                <a:spcPts val="0"/>
              </a:spcBef>
            </a:pPr>
            <a:r>
              <a:rPr lang="en-US" sz="2000" b="1" dirty="0" smtClean="0">
                <a:solidFill>
                  <a:srgbClr val="000000"/>
                </a:solidFill>
              </a:rPr>
              <a:t>PROFESSIONAL IMPACTS</a:t>
            </a:r>
          </a:p>
          <a:p>
            <a:pPr marL="117475" algn="l">
              <a:spcBef>
                <a:spcPts val="0"/>
              </a:spcBef>
              <a:spcAft>
                <a:spcPts val="1000"/>
              </a:spcAft>
            </a:pPr>
            <a:r>
              <a:rPr lang="en-US" sz="2000" dirty="0" smtClean="0">
                <a:solidFill>
                  <a:srgbClr val="000000"/>
                </a:solidFill>
              </a:rPr>
              <a:t>Increase in sense of community and understanding of </a:t>
            </a:r>
            <a:r>
              <a:rPr lang="en-US" sz="2000" dirty="0" err="1" smtClean="0">
                <a:solidFill>
                  <a:srgbClr val="000000"/>
                </a:solidFill>
              </a:rPr>
              <a:t>nano</a:t>
            </a:r>
            <a:endParaRPr lang="en-US" sz="2000" dirty="0" smtClean="0">
              <a:solidFill>
                <a:srgbClr val="000000"/>
              </a:solidFill>
            </a:endParaRPr>
          </a:p>
          <a:p>
            <a:pPr marL="117475" algn="l">
              <a:spcBef>
                <a:spcPts val="0"/>
              </a:spcBef>
              <a:spcAft>
                <a:spcPts val="1000"/>
              </a:spcAft>
            </a:pPr>
            <a:r>
              <a:rPr lang="en-US" sz="2000" dirty="0" smtClean="0">
                <a:solidFill>
                  <a:srgbClr val="000000"/>
                </a:solidFill>
              </a:rPr>
              <a:t>Positive change, especially related to </a:t>
            </a:r>
            <a:r>
              <a:rPr lang="en-US" sz="2000" dirty="0" err="1" smtClean="0">
                <a:solidFill>
                  <a:srgbClr val="000000"/>
                </a:solidFill>
              </a:rPr>
              <a:t>nano</a:t>
            </a:r>
            <a:r>
              <a:rPr lang="en-US" sz="2000" dirty="0" smtClean="0">
                <a:solidFill>
                  <a:srgbClr val="000000"/>
                </a:solidFill>
              </a:rPr>
              <a:t> and society content</a:t>
            </a:r>
            <a:endParaRPr lang="en-US" sz="2000" dirty="0">
              <a:solidFill>
                <a:srgbClr val="000000"/>
              </a:solidFill>
            </a:endParaRPr>
          </a:p>
          <a:p>
            <a:pPr marL="117475" algn="l">
              <a:spcBef>
                <a:spcPts val="0"/>
              </a:spcBef>
            </a:pPr>
            <a:r>
              <a:rPr lang="en-US" sz="2000" dirty="0" smtClean="0">
                <a:solidFill>
                  <a:srgbClr val="000000"/>
                </a:solidFill>
              </a:rPr>
              <a:t>Integration of Network learning into areas of work unrelated to </a:t>
            </a:r>
            <a:r>
              <a:rPr lang="en-US" sz="2000" dirty="0" err="1" smtClean="0">
                <a:solidFill>
                  <a:srgbClr val="000000"/>
                </a:solidFill>
              </a:rPr>
              <a:t>nano</a:t>
            </a:r>
            <a:endParaRPr lang="en-US" sz="2000" dirty="0" smtClean="0">
              <a:solidFill>
                <a:srgbClr val="000000"/>
              </a:solidFill>
            </a:endParaRPr>
          </a:p>
          <a:p>
            <a:pPr marL="117475" algn="l">
              <a:spcBef>
                <a:spcPts val="0"/>
              </a:spcBef>
            </a:pPr>
            <a:endParaRPr lang="en-US" sz="2000" dirty="0" smtClean="0">
              <a:solidFill>
                <a:srgbClr val="000000"/>
              </a:solidFill>
            </a:endParaRPr>
          </a:p>
          <a:p>
            <a:pPr marL="117475" algn="l">
              <a:spcBef>
                <a:spcPts val="0"/>
              </a:spcBef>
            </a:pPr>
            <a:r>
              <a:rPr lang="en-US" sz="2000" b="1" dirty="0" smtClean="0">
                <a:solidFill>
                  <a:srgbClr val="000000"/>
                </a:solidFill>
              </a:rPr>
              <a:t>Reports</a:t>
            </a:r>
            <a:r>
              <a:rPr lang="en-US" sz="2000" dirty="0" smtClean="0">
                <a:solidFill>
                  <a:srgbClr val="000000"/>
                </a:solidFill>
              </a:rPr>
              <a:t> </a:t>
            </a:r>
            <a:r>
              <a:rPr lang="en-US" sz="2000" b="1" dirty="0" smtClean="0">
                <a:solidFill>
                  <a:srgbClr val="000000"/>
                </a:solidFill>
              </a:rPr>
              <a:t>available online:</a:t>
            </a:r>
            <a:endParaRPr lang="en-US" sz="2000" b="1" dirty="0">
              <a:solidFill>
                <a:srgbClr val="000000"/>
              </a:solidFill>
            </a:endParaRPr>
          </a:p>
          <a:p>
            <a:pPr marL="117475" algn="l">
              <a:spcBef>
                <a:spcPts val="0"/>
              </a:spcBef>
            </a:pPr>
            <a:r>
              <a:rPr lang="en-US" sz="2000" dirty="0" err="1" smtClean="0">
                <a:solidFill>
                  <a:srgbClr val="000000"/>
                </a:solidFill>
              </a:rPr>
              <a:t>nisenet.org</a:t>
            </a:r>
            <a:endParaRPr lang="en-US" sz="2000" dirty="0" smtClean="0">
              <a:solidFill>
                <a:srgbClr val="000000"/>
              </a:solidFill>
            </a:endParaRPr>
          </a:p>
          <a:p>
            <a:pPr marL="119062" algn="l">
              <a:spcBef>
                <a:spcPts val="0"/>
              </a:spcBef>
            </a:pPr>
            <a:endParaRPr lang="en-US" sz="2000" dirty="0">
              <a:solidFill>
                <a:srgbClr val="000000"/>
              </a:solidFill>
            </a:endParaRPr>
          </a:p>
        </p:txBody>
      </p:sp>
      <p:pic>
        <p:nvPicPr>
          <p:cNvPr id="6" name="Picture 5" descr="20121003_1014.jpg"/>
          <p:cNvPicPr>
            <a:picLocks noChangeAspect="1"/>
          </p:cNvPicPr>
          <p:nvPr/>
        </p:nvPicPr>
        <p:blipFill rotWithShape="1">
          <a:blip r:embed="rId3">
            <a:extLst>
              <a:ext uri="{28A0092B-C50C-407E-A947-70E740481C1C}">
                <a14:useLocalDpi xmlns:a14="http://schemas.microsoft.com/office/drawing/2010/main" val="0"/>
              </a:ext>
            </a:extLst>
          </a:blip>
          <a:srcRect l="19280" r="35353" b="8170"/>
          <a:stretch/>
        </p:blipFill>
        <p:spPr>
          <a:xfrm>
            <a:off x="4950123" y="1173846"/>
            <a:ext cx="4243107" cy="5715000"/>
          </a:xfrm>
          <a:prstGeom prst="rect">
            <a:avLst/>
          </a:prstGeom>
        </p:spPr>
      </p:pic>
    </p:spTree>
    <p:extLst>
      <p:ext uri="{BB962C8B-B14F-4D97-AF65-F5344CB8AC3E}">
        <p14:creationId xmlns:p14="http://schemas.microsoft.com/office/powerpoint/2010/main" val="331858492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Museum &amp; Community Partnerships</a:t>
            </a:r>
            <a:endParaRPr lang="en-US" sz="4000" dirty="0">
              <a:solidFill>
                <a:srgbClr val="00858B"/>
              </a:solidFill>
            </a:endParaRPr>
          </a:p>
        </p:txBody>
      </p:sp>
      <p:sp>
        <p:nvSpPr>
          <p:cNvPr id="11" name="Rectangle 10"/>
          <p:cNvSpPr/>
          <p:nvPr/>
        </p:nvSpPr>
        <p:spPr>
          <a:xfrm>
            <a:off x="14941" y="1172349"/>
            <a:ext cx="4950123" cy="5728977"/>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 name="Subtitle 2"/>
          <p:cNvSpPr>
            <a:spLocks noGrp="1"/>
          </p:cNvSpPr>
          <p:nvPr>
            <p:ph type="subTitle" idx="1"/>
          </p:nvPr>
        </p:nvSpPr>
        <p:spPr>
          <a:xfrm>
            <a:off x="0" y="1172349"/>
            <a:ext cx="4950123" cy="5697072"/>
          </a:xfrm>
        </p:spPr>
        <p:txBody>
          <a:bodyPr>
            <a:normAutofit/>
          </a:bodyPr>
          <a:lstStyle/>
          <a:p>
            <a:pPr marL="119062" algn="l">
              <a:spcBef>
                <a:spcPts val="0"/>
              </a:spcBef>
            </a:pPr>
            <a:r>
              <a:rPr lang="en-US" sz="2000" b="1" dirty="0" smtClean="0">
                <a:solidFill>
                  <a:srgbClr val="000000"/>
                </a:solidFill>
              </a:rPr>
              <a:t>GOALS</a:t>
            </a:r>
          </a:p>
          <a:p>
            <a:pPr marL="163512" algn="l">
              <a:spcBef>
                <a:spcPts val="0"/>
              </a:spcBef>
            </a:pPr>
            <a:r>
              <a:rPr lang="en-US" sz="2000" dirty="0" smtClean="0">
                <a:solidFill>
                  <a:srgbClr val="000000"/>
                </a:solidFill>
              </a:rPr>
              <a:t>Engage new audiences in </a:t>
            </a:r>
            <a:r>
              <a:rPr lang="en-US" sz="2000" dirty="0" err="1" smtClean="0">
                <a:solidFill>
                  <a:srgbClr val="000000"/>
                </a:solidFill>
              </a:rPr>
              <a:t>nano</a:t>
            </a:r>
            <a:endParaRPr lang="en-US" sz="2000" dirty="0" smtClean="0">
              <a:solidFill>
                <a:srgbClr val="000000"/>
              </a:solidFill>
            </a:endParaRPr>
          </a:p>
          <a:p>
            <a:pPr marL="163512" algn="l">
              <a:spcBef>
                <a:spcPts val="0"/>
              </a:spcBef>
            </a:pPr>
            <a:r>
              <a:rPr lang="en-US" sz="2000" dirty="0" smtClean="0">
                <a:solidFill>
                  <a:srgbClr val="000000"/>
                </a:solidFill>
              </a:rPr>
              <a:t>Develop and strengthen local partnerships</a:t>
            </a:r>
          </a:p>
          <a:p>
            <a:pPr marL="119062" algn="l">
              <a:spcBef>
                <a:spcPts val="0"/>
              </a:spcBef>
            </a:pPr>
            <a:endParaRPr lang="en-US" sz="2000" dirty="0">
              <a:solidFill>
                <a:srgbClr val="000000"/>
              </a:solidFill>
            </a:endParaRPr>
          </a:p>
          <a:p>
            <a:pPr marL="119062" algn="l">
              <a:spcBef>
                <a:spcPts val="0"/>
              </a:spcBef>
            </a:pPr>
            <a:r>
              <a:rPr lang="en-US" sz="2000" b="1" dirty="0" smtClean="0">
                <a:solidFill>
                  <a:srgbClr val="000000"/>
                </a:solidFill>
              </a:rPr>
              <a:t>ACTIVITIES</a:t>
            </a:r>
          </a:p>
          <a:p>
            <a:pPr marL="119062" algn="l">
              <a:spcBef>
                <a:spcPts val="0"/>
              </a:spcBef>
            </a:pPr>
            <a:r>
              <a:rPr lang="en-US" sz="2000" dirty="0" smtClean="0">
                <a:solidFill>
                  <a:srgbClr val="000000"/>
                </a:solidFill>
              </a:rPr>
              <a:t>100 partners received kits</a:t>
            </a:r>
          </a:p>
          <a:p>
            <a:pPr marL="119062" algn="l">
              <a:spcBef>
                <a:spcPts val="0"/>
              </a:spcBef>
            </a:pPr>
            <a:endParaRPr lang="en-US" sz="2000" dirty="0" smtClean="0">
              <a:solidFill>
                <a:srgbClr val="000000"/>
              </a:solidFill>
            </a:endParaRPr>
          </a:p>
          <a:p>
            <a:pPr marL="119062" algn="l">
              <a:spcBef>
                <a:spcPts val="0"/>
              </a:spcBef>
            </a:pPr>
            <a:r>
              <a:rPr lang="en-US" sz="2000" b="1" dirty="0" smtClean="0">
                <a:solidFill>
                  <a:srgbClr val="000000"/>
                </a:solidFill>
              </a:rPr>
              <a:t>CURRENT STATUS</a:t>
            </a:r>
            <a:endParaRPr lang="en-US" sz="2000" dirty="0">
              <a:solidFill>
                <a:srgbClr val="000000"/>
              </a:solidFill>
            </a:endParaRPr>
          </a:p>
          <a:p>
            <a:pPr marL="119062" algn="l">
              <a:spcBef>
                <a:spcPts val="0"/>
              </a:spcBef>
            </a:pPr>
            <a:r>
              <a:rPr lang="en-US" sz="2000" dirty="0" smtClean="0">
                <a:solidFill>
                  <a:srgbClr val="000000"/>
                </a:solidFill>
              </a:rPr>
              <a:t>Public engagement and evaluation ongoing</a:t>
            </a:r>
          </a:p>
          <a:p>
            <a:pPr marL="119062" algn="l">
              <a:spcBef>
                <a:spcPts val="0"/>
              </a:spcBef>
            </a:pPr>
            <a:endParaRPr lang="en-US" sz="1000" dirty="0">
              <a:solidFill>
                <a:srgbClr val="000000"/>
              </a:solidFill>
            </a:endParaRPr>
          </a:p>
          <a:p>
            <a:pPr marL="119062" algn="l">
              <a:spcBef>
                <a:spcPts val="0"/>
              </a:spcBef>
            </a:pPr>
            <a:r>
              <a:rPr lang="en-US" sz="2000" b="1" dirty="0" smtClean="0">
                <a:solidFill>
                  <a:srgbClr val="000000"/>
                </a:solidFill>
              </a:rPr>
              <a:t>Digital kits available online:</a:t>
            </a:r>
          </a:p>
          <a:p>
            <a:pPr marL="119062" algn="l">
              <a:spcBef>
                <a:spcPts val="0"/>
              </a:spcBef>
            </a:pPr>
            <a:r>
              <a:rPr lang="en-US" sz="2000" dirty="0" err="1" smtClean="0">
                <a:solidFill>
                  <a:srgbClr val="000000"/>
                </a:solidFill>
              </a:rPr>
              <a:t>nisenet.org</a:t>
            </a:r>
            <a:r>
              <a:rPr lang="en-US" sz="2000" dirty="0" smtClean="0">
                <a:solidFill>
                  <a:srgbClr val="000000"/>
                </a:solidFill>
              </a:rPr>
              <a:t>/</a:t>
            </a:r>
            <a:r>
              <a:rPr lang="en-US" sz="2000" dirty="0" err="1" smtClean="0">
                <a:solidFill>
                  <a:srgbClr val="000000"/>
                </a:solidFill>
              </a:rPr>
              <a:t>explorescience-nano</a:t>
            </a:r>
            <a:endParaRPr lang="en-US" sz="2000" dirty="0">
              <a:solidFill>
                <a:srgbClr val="000000"/>
              </a:solidFill>
            </a:endParaRPr>
          </a:p>
          <a:p>
            <a:pPr marL="119062" algn="l">
              <a:spcBef>
                <a:spcPts val="0"/>
              </a:spcBef>
            </a:pPr>
            <a:endParaRPr lang="en-US" sz="1000" dirty="0" smtClean="0">
              <a:solidFill>
                <a:srgbClr val="000000"/>
              </a:solidFill>
            </a:endParaRPr>
          </a:p>
          <a:p>
            <a:pPr marL="119062" algn="l">
              <a:spcBef>
                <a:spcPts val="0"/>
              </a:spcBef>
            </a:pPr>
            <a:r>
              <a:rPr lang="en-US" sz="2000" dirty="0" smtClean="0">
                <a:solidFill>
                  <a:srgbClr val="000000"/>
                </a:solidFill>
              </a:rPr>
              <a:t>Exploring possibilities for future work</a:t>
            </a:r>
          </a:p>
          <a:p>
            <a:pPr marL="119062" algn="l">
              <a:spcBef>
                <a:spcPts val="0"/>
              </a:spcBef>
            </a:pPr>
            <a:endParaRPr lang="en-US" sz="2000" dirty="0">
              <a:solidFill>
                <a:srgbClr val="000000"/>
              </a:solidFill>
            </a:endParaRPr>
          </a:p>
        </p:txBody>
      </p:sp>
      <p:pic>
        <p:nvPicPr>
          <p:cNvPr id="2" name="Picture 1" descr="20151009_1278-L.jpg"/>
          <p:cNvPicPr>
            <a:picLocks noChangeAspect="1"/>
          </p:cNvPicPr>
          <p:nvPr/>
        </p:nvPicPr>
        <p:blipFill rotWithShape="1">
          <a:blip r:embed="rId3">
            <a:extLst>
              <a:ext uri="{28A0092B-C50C-407E-A947-70E740481C1C}">
                <a14:useLocalDpi xmlns:a14="http://schemas.microsoft.com/office/drawing/2010/main" val="0"/>
              </a:ext>
            </a:extLst>
          </a:blip>
          <a:srcRect l="46405" r="6046" b="3189"/>
          <a:stretch/>
        </p:blipFill>
        <p:spPr>
          <a:xfrm>
            <a:off x="4954717" y="1172349"/>
            <a:ext cx="4199849" cy="5697072"/>
          </a:xfrm>
          <a:prstGeom prst="rect">
            <a:avLst/>
          </a:prstGeom>
        </p:spPr>
      </p:pic>
      <p:pic>
        <p:nvPicPr>
          <p:cNvPr id="8" name="Picture 7" descr="ExSci_4C_logo_engta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58" y="5802613"/>
            <a:ext cx="2166825" cy="914400"/>
          </a:xfrm>
          <a:prstGeom prst="rect">
            <a:avLst/>
          </a:prstGeom>
        </p:spPr>
      </p:pic>
    </p:spTree>
    <p:extLst>
      <p:ext uri="{BB962C8B-B14F-4D97-AF65-F5344CB8AC3E}">
        <p14:creationId xmlns:p14="http://schemas.microsoft.com/office/powerpoint/2010/main" val="9183204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New resources</a:t>
            </a:r>
            <a:endParaRPr lang="en-US" sz="4000" dirty="0">
              <a:solidFill>
                <a:srgbClr val="00858B"/>
              </a:solidFill>
            </a:endParaRPr>
          </a:p>
        </p:txBody>
      </p:sp>
      <p:sp>
        <p:nvSpPr>
          <p:cNvPr id="11" name="Rectangle 10"/>
          <p:cNvSpPr/>
          <p:nvPr/>
        </p:nvSpPr>
        <p:spPr>
          <a:xfrm>
            <a:off x="0" y="1172349"/>
            <a:ext cx="9143999" cy="5685651"/>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 name="Subtitle 2"/>
          <p:cNvSpPr>
            <a:spLocks noGrp="1"/>
          </p:cNvSpPr>
          <p:nvPr>
            <p:ph type="subTitle" idx="1"/>
          </p:nvPr>
        </p:nvSpPr>
        <p:spPr>
          <a:xfrm>
            <a:off x="0" y="1172349"/>
            <a:ext cx="2928471" cy="5697072"/>
          </a:xfrm>
        </p:spPr>
        <p:txBody>
          <a:bodyPr>
            <a:normAutofit/>
          </a:bodyPr>
          <a:lstStyle/>
          <a:p>
            <a:pPr marL="119062" algn="l">
              <a:spcBef>
                <a:spcPts val="0"/>
              </a:spcBef>
            </a:pPr>
            <a:r>
              <a:rPr lang="en-US" sz="2000" b="1" dirty="0" smtClean="0">
                <a:solidFill>
                  <a:srgbClr val="000000"/>
                </a:solidFill>
              </a:rPr>
              <a:t>GUIDES</a:t>
            </a:r>
          </a:p>
          <a:p>
            <a:pPr marL="163512" algn="l">
              <a:spcBef>
                <a:spcPts val="0"/>
              </a:spcBef>
            </a:pPr>
            <a:r>
              <a:rPr lang="en-US" sz="2000" dirty="0" smtClean="0">
                <a:solidFill>
                  <a:srgbClr val="000000"/>
                </a:solidFill>
              </a:rPr>
              <a:t>Collaborations</a:t>
            </a:r>
          </a:p>
          <a:p>
            <a:pPr marL="163512" algn="l">
              <a:spcBef>
                <a:spcPts val="0"/>
              </a:spcBef>
            </a:pPr>
            <a:r>
              <a:rPr lang="en-US" sz="2000" dirty="0" smtClean="0">
                <a:solidFill>
                  <a:srgbClr val="000000"/>
                </a:solidFill>
              </a:rPr>
              <a:t>Programs</a:t>
            </a:r>
          </a:p>
          <a:p>
            <a:pPr marL="163512" algn="l">
              <a:spcBef>
                <a:spcPts val="0"/>
              </a:spcBef>
            </a:pPr>
            <a:r>
              <a:rPr lang="en-US" sz="2000" dirty="0" err="1" smtClean="0">
                <a:solidFill>
                  <a:srgbClr val="000000"/>
                </a:solidFill>
              </a:rPr>
              <a:t>NanoDays</a:t>
            </a:r>
            <a:endParaRPr lang="en-US" sz="2000" dirty="0" smtClean="0">
              <a:solidFill>
                <a:srgbClr val="000000"/>
              </a:solidFill>
            </a:endParaRPr>
          </a:p>
          <a:p>
            <a:pPr marL="163512" algn="l">
              <a:spcBef>
                <a:spcPts val="0"/>
              </a:spcBef>
            </a:pPr>
            <a:r>
              <a:rPr lang="en-US" sz="2000" dirty="0" smtClean="0">
                <a:solidFill>
                  <a:srgbClr val="000000"/>
                </a:solidFill>
              </a:rPr>
              <a:t>Forums</a:t>
            </a:r>
          </a:p>
          <a:p>
            <a:pPr marL="163512" algn="l">
              <a:spcBef>
                <a:spcPts val="0"/>
              </a:spcBef>
            </a:pPr>
            <a:r>
              <a:rPr lang="en-US" sz="2000" dirty="0" smtClean="0">
                <a:solidFill>
                  <a:srgbClr val="000000"/>
                </a:solidFill>
              </a:rPr>
              <a:t>Evaluation</a:t>
            </a:r>
            <a:endParaRPr lang="en-US" sz="2000" dirty="0" smtClean="0">
              <a:solidFill>
                <a:srgbClr val="FF0000"/>
              </a:solidFill>
            </a:endParaRPr>
          </a:p>
          <a:p>
            <a:pPr marL="119062" algn="l">
              <a:spcBef>
                <a:spcPts val="0"/>
              </a:spcBef>
            </a:pPr>
            <a:endParaRPr lang="en-US" sz="2000" dirty="0">
              <a:solidFill>
                <a:srgbClr val="000000"/>
              </a:solidFill>
            </a:endParaRPr>
          </a:p>
          <a:p>
            <a:pPr marL="119062" algn="l">
              <a:spcBef>
                <a:spcPts val="0"/>
              </a:spcBef>
            </a:pPr>
            <a:r>
              <a:rPr lang="en-US" sz="2000" b="1" dirty="0" smtClean="0">
                <a:solidFill>
                  <a:srgbClr val="000000"/>
                </a:solidFill>
              </a:rPr>
              <a:t>COLLECTIONS</a:t>
            </a:r>
          </a:p>
          <a:p>
            <a:pPr marL="119062" algn="l">
              <a:spcBef>
                <a:spcPts val="0"/>
              </a:spcBef>
            </a:pPr>
            <a:r>
              <a:rPr lang="en-US" sz="2000" dirty="0" err="1" smtClean="0">
                <a:solidFill>
                  <a:srgbClr val="000000"/>
                </a:solidFill>
              </a:rPr>
              <a:t>NanoDays</a:t>
            </a:r>
            <a:endParaRPr lang="en-US" sz="2000" dirty="0" smtClean="0">
              <a:solidFill>
                <a:srgbClr val="000000"/>
              </a:solidFill>
            </a:endParaRPr>
          </a:p>
          <a:p>
            <a:pPr marL="119062" algn="l">
              <a:spcBef>
                <a:spcPts val="0"/>
              </a:spcBef>
            </a:pPr>
            <a:r>
              <a:rPr lang="en-US" sz="2000" dirty="0" smtClean="0">
                <a:solidFill>
                  <a:srgbClr val="000000"/>
                </a:solidFill>
              </a:rPr>
              <a:t>DIY </a:t>
            </a:r>
            <a:r>
              <a:rPr lang="en-US" sz="2000" dirty="0">
                <a:solidFill>
                  <a:srgbClr val="000000"/>
                </a:solidFill>
              </a:rPr>
              <a:t>N</a:t>
            </a:r>
            <a:r>
              <a:rPr lang="en-US" sz="2000" dirty="0" smtClean="0">
                <a:solidFill>
                  <a:srgbClr val="000000"/>
                </a:solidFill>
              </a:rPr>
              <a:t>ano</a:t>
            </a:r>
          </a:p>
          <a:p>
            <a:pPr marL="119062" algn="l">
              <a:spcBef>
                <a:spcPts val="0"/>
              </a:spcBef>
            </a:pPr>
            <a:endParaRPr lang="en-US" sz="2000" dirty="0" smtClean="0">
              <a:solidFill>
                <a:srgbClr val="000000"/>
              </a:solidFill>
            </a:endParaRPr>
          </a:p>
          <a:p>
            <a:pPr marL="163512" algn="l">
              <a:spcBef>
                <a:spcPts val="0"/>
              </a:spcBef>
            </a:pPr>
            <a:r>
              <a:rPr lang="en-US" sz="2000" b="1" dirty="0">
                <a:solidFill>
                  <a:srgbClr val="000000"/>
                </a:solidFill>
              </a:rPr>
              <a:t>Available online:</a:t>
            </a:r>
          </a:p>
          <a:p>
            <a:pPr marL="119062" algn="l">
              <a:spcBef>
                <a:spcPts val="0"/>
              </a:spcBef>
            </a:pPr>
            <a:r>
              <a:rPr lang="en-US" sz="2000" dirty="0" err="1" smtClean="0">
                <a:solidFill>
                  <a:srgbClr val="000000"/>
                </a:solidFill>
              </a:rPr>
              <a:t>nisenet.org</a:t>
            </a:r>
            <a:endParaRPr lang="en-US" sz="2000" dirty="0">
              <a:solidFill>
                <a:srgbClr val="000000"/>
              </a:solidFill>
            </a:endParaRPr>
          </a:p>
          <a:p>
            <a:pPr marL="119062" algn="l">
              <a:spcBef>
                <a:spcPts val="0"/>
              </a:spcBef>
            </a:pPr>
            <a:endParaRPr lang="en-US" sz="2000" dirty="0">
              <a:solidFill>
                <a:srgbClr val="000000"/>
              </a:solidFill>
            </a:endParaRPr>
          </a:p>
        </p:txBody>
      </p:sp>
      <p:pic>
        <p:nvPicPr>
          <p:cNvPr id="3" name="Picture 2" descr="BwB_Forums_Manual_final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332752"/>
            <a:ext cx="1828800" cy="2366682"/>
          </a:xfrm>
          <a:prstGeom prst="rect">
            <a:avLst/>
          </a:prstGeom>
        </p:spPr>
      </p:pic>
      <p:pic>
        <p:nvPicPr>
          <p:cNvPr id="4" name="Picture 3" descr="Evaluation Guide cov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5045" y="3941488"/>
            <a:ext cx="2369294" cy="1828800"/>
          </a:xfrm>
          <a:prstGeom prst="rect">
            <a:avLst/>
          </a:prstGeom>
        </p:spPr>
      </p:pic>
      <p:pic>
        <p:nvPicPr>
          <p:cNvPr id="7" name="Picture 6" descr="NISE Network Collaboration Guide  IMAGE PAGE 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5218" y="4583953"/>
            <a:ext cx="2369296" cy="1828800"/>
          </a:xfrm>
          <a:prstGeom prst="rect">
            <a:avLst/>
          </a:prstGeom>
        </p:spPr>
      </p:pic>
      <p:pic>
        <p:nvPicPr>
          <p:cNvPr id="6" name="Picture 5" descr="NanoDays guide co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5045" y="1332752"/>
            <a:ext cx="2359742" cy="1828800"/>
          </a:xfrm>
          <a:prstGeom prst="rect">
            <a:avLst/>
          </a:prstGeom>
        </p:spPr>
      </p:pic>
      <p:pic>
        <p:nvPicPr>
          <p:cNvPr id="10" name="Picture 9" descr="DIY Nano pic_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4706" y="2580741"/>
            <a:ext cx="1828800" cy="2303145"/>
          </a:xfrm>
          <a:prstGeom prst="rect">
            <a:avLst/>
          </a:prstGeom>
        </p:spPr>
      </p:pic>
      <p:pic>
        <p:nvPicPr>
          <p:cNvPr id="12" name="Picture 11" descr="ND H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2941" y="3992284"/>
            <a:ext cx="2151530" cy="2286000"/>
          </a:xfrm>
          <a:prstGeom prst="rect">
            <a:avLst/>
          </a:prstGeom>
        </p:spPr>
      </p:pic>
      <p:pic>
        <p:nvPicPr>
          <p:cNvPr id="9" name="Picture 8" descr="programs guide cove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16518" y="1840746"/>
            <a:ext cx="2359742" cy="1828800"/>
          </a:xfrm>
          <a:prstGeom prst="rect">
            <a:avLst/>
          </a:prstGeom>
        </p:spPr>
      </p:pic>
    </p:spTree>
    <p:extLst>
      <p:ext uri="{BB962C8B-B14F-4D97-AF65-F5344CB8AC3E}">
        <p14:creationId xmlns:p14="http://schemas.microsoft.com/office/powerpoint/2010/main" val="1397357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08986" y="1153459"/>
            <a:ext cx="4135014" cy="5704541"/>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Subtitle 2"/>
          <p:cNvSpPr>
            <a:spLocks noGrp="1"/>
          </p:cNvSpPr>
          <p:nvPr>
            <p:ph type="subTitle" idx="1"/>
          </p:nvPr>
        </p:nvSpPr>
        <p:spPr>
          <a:xfrm>
            <a:off x="5008986" y="1153460"/>
            <a:ext cx="4073363" cy="5704540"/>
          </a:xfrm>
        </p:spPr>
        <p:txBody>
          <a:bodyPr>
            <a:normAutofit/>
          </a:bodyPr>
          <a:lstStyle/>
          <a:p>
            <a:pPr marL="119062" algn="l">
              <a:spcBef>
                <a:spcPts val="0"/>
              </a:spcBef>
            </a:pPr>
            <a:r>
              <a:rPr lang="en-US" sz="2000" b="1" dirty="0" smtClean="0">
                <a:solidFill>
                  <a:srgbClr val="000000"/>
                </a:solidFill>
              </a:rPr>
              <a:t>NEW IDENTITY</a:t>
            </a:r>
          </a:p>
          <a:p>
            <a:pPr marL="119062" algn="l">
              <a:spcBef>
                <a:spcPts val="0"/>
              </a:spcBef>
            </a:pPr>
            <a:r>
              <a:rPr lang="en-US" sz="2000" dirty="0" smtClean="0">
                <a:solidFill>
                  <a:srgbClr val="000000"/>
                </a:solidFill>
              </a:rPr>
              <a:t>“</a:t>
            </a:r>
            <a:r>
              <a:rPr lang="en-US" sz="2000" dirty="0" err="1" smtClean="0">
                <a:solidFill>
                  <a:srgbClr val="000000"/>
                </a:solidFill>
              </a:rPr>
              <a:t>Nanoscale</a:t>
            </a:r>
            <a:r>
              <a:rPr lang="en-US" sz="2000" dirty="0" smtClean="0">
                <a:solidFill>
                  <a:srgbClr val="000000"/>
                </a:solidFill>
              </a:rPr>
              <a:t>” to “National”</a:t>
            </a:r>
            <a:r>
              <a:rPr lang="en-US" sz="2000" dirty="0">
                <a:solidFill>
                  <a:srgbClr val="000000"/>
                </a:solidFill>
              </a:rPr>
              <a:t>	</a:t>
            </a:r>
            <a:endParaRPr lang="en-US" sz="2000" dirty="0" smtClean="0">
              <a:solidFill>
                <a:srgbClr val="000000"/>
              </a:solidFill>
            </a:endParaRPr>
          </a:p>
          <a:p>
            <a:pPr marL="119062" algn="l">
              <a:spcBef>
                <a:spcPts val="0"/>
              </a:spcBef>
            </a:pPr>
            <a:endParaRPr lang="en-US" sz="2000" dirty="0" smtClean="0">
              <a:solidFill>
                <a:srgbClr val="000000"/>
              </a:solidFill>
            </a:endParaRPr>
          </a:p>
          <a:p>
            <a:pPr marL="119062" algn="l">
              <a:spcBef>
                <a:spcPts val="0"/>
              </a:spcBef>
            </a:pPr>
            <a:r>
              <a:rPr lang="en-US" sz="2000" b="1" dirty="0" smtClean="0">
                <a:solidFill>
                  <a:srgbClr val="000000"/>
                </a:solidFill>
              </a:rPr>
              <a:t>CURRENT PROJECTS</a:t>
            </a:r>
          </a:p>
          <a:p>
            <a:pPr marL="119062" algn="l">
              <a:spcBef>
                <a:spcPts val="0"/>
              </a:spcBef>
            </a:pPr>
            <a:r>
              <a:rPr lang="en-US" sz="2000" dirty="0" smtClean="0">
                <a:solidFill>
                  <a:srgbClr val="000000"/>
                </a:solidFill>
              </a:rPr>
              <a:t>Nanotechnology</a:t>
            </a:r>
          </a:p>
          <a:p>
            <a:pPr marL="119062" algn="l">
              <a:spcBef>
                <a:spcPts val="0"/>
              </a:spcBef>
            </a:pPr>
            <a:r>
              <a:rPr lang="en-US" sz="2000" dirty="0" smtClean="0">
                <a:solidFill>
                  <a:srgbClr val="000000"/>
                </a:solidFill>
              </a:rPr>
              <a:t>Synthetic biology</a:t>
            </a:r>
          </a:p>
          <a:p>
            <a:pPr marL="119062" algn="l">
              <a:spcBef>
                <a:spcPts val="0"/>
              </a:spcBef>
            </a:pPr>
            <a:r>
              <a:rPr lang="en-US" sz="2000" dirty="0">
                <a:solidFill>
                  <a:srgbClr val="000000"/>
                </a:solidFill>
              </a:rPr>
              <a:t>Sustainability </a:t>
            </a:r>
            <a:endParaRPr lang="en-US" sz="2000" dirty="0" smtClean="0">
              <a:solidFill>
                <a:srgbClr val="000000"/>
              </a:solidFill>
            </a:endParaRPr>
          </a:p>
          <a:p>
            <a:pPr marL="119062" algn="l">
              <a:spcBef>
                <a:spcPts val="0"/>
              </a:spcBef>
            </a:pPr>
            <a:r>
              <a:rPr lang="en-US" sz="2000" dirty="0" smtClean="0">
                <a:solidFill>
                  <a:srgbClr val="000000"/>
                </a:solidFill>
              </a:rPr>
              <a:t>Earth and space</a:t>
            </a:r>
            <a:endParaRPr lang="en-US" sz="2000" dirty="0">
              <a:solidFill>
                <a:srgbClr val="000000"/>
              </a:solidFill>
            </a:endParaRPr>
          </a:p>
          <a:p>
            <a:pPr marL="119062" algn="l">
              <a:spcBef>
                <a:spcPts val="0"/>
              </a:spcBef>
            </a:pPr>
            <a:endParaRPr lang="en-US" sz="2000" dirty="0" smtClean="0">
              <a:solidFill>
                <a:schemeClr val="tx1"/>
              </a:solidFill>
            </a:endParaRPr>
          </a:p>
          <a:p>
            <a:pPr marL="119062" algn="l">
              <a:spcBef>
                <a:spcPts val="0"/>
              </a:spcBef>
            </a:pPr>
            <a:r>
              <a:rPr lang="en-US" sz="2000" b="1" dirty="0" smtClean="0">
                <a:solidFill>
                  <a:schemeClr val="tx1"/>
                </a:solidFill>
              </a:rPr>
              <a:t>NEW PROJECTS</a:t>
            </a:r>
          </a:p>
          <a:p>
            <a:pPr marL="119062" algn="l">
              <a:spcBef>
                <a:spcPts val="0"/>
              </a:spcBef>
            </a:pPr>
            <a:r>
              <a:rPr lang="en-US" sz="2000" dirty="0" smtClean="0">
                <a:solidFill>
                  <a:schemeClr val="tx1"/>
                </a:solidFill>
              </a:rPr>
              <a:t>Frankenstein (science</a:t>
            </a:r>
            <a:r>
              <a:rPr lang="en-US" sz="2000" dirty="0">
                <a:solidFill>
                  <a:schemeClr val="tx1"/>
                </a:solidFill>
              </a:rPr>
              <a:t> </a:t>
            </a:r>
            <a:r>
              <a:rPr lang="en-US" sz="2000" dirty="0" smtClean="0">
                <a:solidFill>
                  <a:schemeClr val="tx1"/>
                </a:solidFill>
              </a:rPr>
              <a:t>and society)</a:t>
            </a:r>
            <a:endParaRPr lang="en-US" sz="2000" dirty="0">
              <a:solidFill>
                <a:srgbClr val="000000"/>
              </a:solidFill>
            </a:endParaRPr>
          </a:p>
          <a:p>
            <a:pPr marL="119062" algn="l">
              <a:spcBef>
                <a:spcPts val="0"/>
              </a:spcBef>
            </a:pPr>
            <a:r>
              <a:rPr lang="en-US" sz="2000" dirty="0" smtClean="0">
                <a:solidFill>
                  <a:srgbClr val="000000"/>
                </a:solidFill>
              </a:rPr>
              <a:t>Chemistry</a:t>
            </a:r>
            <a:endParaRPr lang="en-US" sz="2000" dirty="0">
              <a:solidFill>
                <a:srgbClr val="000000"/>
              </a:solidFill>
            </a:endParaRPr>
          </a:p>
          <a:p>
            <a:pPr marL="119062" algn="l">
              <a:spcBef>
                <a:spcPts val="0"/>
              </a:spcBef>
            </a:pPr>
            <a:endParaRPr lang="en-US" sz="2000" dirty="0" smtClean="0">
              <a:solidFill>
                <a:srgbClr val="000000"/>
              </a:solidFill>
            </a:endParaRPr>
          </a:p>
          <a:p>
            <a:pPr marL="119062" algn="l">
              <a:spcBef>
                <a:spcPts val="0"/>
              </a:spcBef>
            </a:pPr>
            <a:r>
              <a:rPr lang="en-US" sz="2000" b="1" dirty="0" smtClean="0">
                <a:solidFill>
                  <a:srgbClr val="000000"/>
                </a:solidFill>
              </a:rPr>
              <a:t>FUTURE DIRECTIONS</a:t>
            </a:r>
          </a:p>
          <a:p>
            <a:pPr marL="119062" algn="l">
              <a:spcBef>
                <a:spcPts val="0"/>
              </a:spcBef>
            </a:pPr>
            <a:r>
              <a:rPr lang="en-US" sz="2000" dirty="0" smtClean="0">
                <a:solidFill>
                  <a:srgbClr val="000000"/>
                </a:solidFill>
              </a:rPr>
              <a:t>Discussion</a:t>
            </a:r>
          </a:p>
        </p:txBody>
      </p:sp>
      <p:sp>
        <p:nvSpPr>
          <p:cNvPr id="12" name="Rectangle 11"/>
          <p:cNvSpPr/>
          <p:nvPr/>
        </p:nvSpPr>
        <p:spPr>
          <a:xfrm flipH="1">
            <a:off x="0" y="284349"/>
            <a:ext cx="9144000" cy="769441"/>
          </a:xfrm>
          <a:prstGeom prst="rect">
            <a:avLst/>
          </a:prstGeom>
        </p:spPr>
        <p:txBody>
          <a:bodyPr wrap="square">
            <a:spAutoFit/>
          </a:bodyPr>
          <a:lstStyle/>
          <a:p>
            <a:pPr algn="ctr"/>
            <a:r>
              <a:rPr lang="en-US" sz="4400" b="1" dirty="0" smtClean="0">
                <a:solidFill>
                  <a:srgbClr val="00858B"/>
                </a:solidFill>
                <a:latin typeface="Century Gothic"/>
              </a:rPr>
              <a:t>Overview</a:t>
            </a:r>
            <a:endParaRPr lang="en-US" sz="4400" dirty="0">
              <a:solidFill>
                <a:srgbClr val="00858B"/>
              </a:solidFill>
              <a:latin typeface="Calibri"/>
            </a:endParaRPr>
          </a:p>
        </p:txBody>
      </p:sp>
      <p:pic>
        <p:nvPicPr>
          <p:cNvPr id="2" name="Picture 1" descr="20151111_1030-L.jpg"/>
          <p:cNvPicPr>
            <a:picLocks noChangeAspect="1"/>
          </p:cNvPicPr>
          <p:nvPr/>
        </p:nvPicPr>
        <p:blipFill rotWithShape="1">
          <a:blip r:embed="rId3">
            <a:extLst>
              <a:ext uri="{28A0092B-C50C-407E-A947-70E740481C1C}">
                <a14:useLocalDpi xmlns:a14="http://schemas.microsoft.com/office/drawing/2010/main" val="0"/>
              </a:ext>
            </a:extLst>
          </a:blip>
          <a:srcRect l="27702" r="14051" b="251"/>
          <a:stretch/>
        </p:blipFill>
        <p:spPr>
          <a:xfrm>
            <a:off x="0" y="1153459"/>
            <a:ext cx="5008986" cy="5715000"/>
          </a:xfrm>
          <a:prstGeom prst="rect">
            <a:avLst/>
          </a:prstGeom>
        </p:spPr>
      </p:pic>
    </p:spTree>
    <p:extLst>
      <p:ext uri="{BB962C8B-B14F-4D97-AF65-F5344CB8AC3E}">
        <p14:creationId xmlns:p14="http://schemas.microsoft.com/office/powerpoint/2010/main" val="18834991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0321_1121_edit-L.jpg"/>
          <p:cNvPicPr>
            <a:picLocks noChangeAspect="1"/>
          </p:cNvPicPr>
          <p:nvPr/>
        </p:nvPicPr>
        <p:blipFill rotWithShape="1">
          <a:blip r:embed="rId3">
            <a:extLst>
              <a:ext uri="{28A0092B-C50C-407E-A947-70E740481C1C}">
                <a14:useLocalDpi xmlns:a14="http://schemas.microsoft.com/office/drawing/2010/main" val="0"/>
              </a:ext>
            </a:extLst>
          </a:blip>
          <a:srcRect l="9575" r="27871"/>
          <a:stretch/>
        </p:blipFill>
        <p:spPr>
          <a:xfrm>
            <a:off x="3" y="1124539"/>
            <a:ext cx="5408706" cy="5760720"/>
          </a:xfrm>
          <a:prstGeom prst="rect">
            <a:avLst/>
          </a:prstGeom>
        </p:spPr>
      </p:pic>
      <p:sp>
        <p:nvSpPr>
          <p:cNvPr id="14" name="Rectangle 13"/>
          <p:cNvSpPr/>
          <p:nvPr/>
        </p:nvSpPr>
        <p:spPr>
          <a:xfrm>
            <a:off x="0"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flipH="1">
            <a:off x="0" y="138452"/>
            <a:ext cx="9144000" cy="769441"/>
          </a:xfrm>
          <a:prstGeom prst="rect">
            <a:avLst/>
          </a:prstGeom>
        </p:spPr>
        <p:txBody>
          <a:bodyPr wrap="square">
            <a:spAutoFit/>
          </a:bodyPr>
          <a:lstStyle/>
          <a:p>
            <a:pPr algn="ctr"/>
            <a:r>
              <a:rPr lang="en-US" sz="4400" b="1" dirty="0" smtClean="0">
                <a:solidFill>
                  <a:schemeClr val="bg1"/>
                </a:solidFill>
                <a:latin typeface="Century Gothic"/>
              </a:rPr>
              <a:t>Synthetic </a:t>
            </a:r>
            <a:r>
              <a:rPr lang="en-US" sz="4400" b="1" dirty="0">
                <a:solidFill>
                  <a:schemeClr val="bg1"/>
                </a:solidFill>
                <a:latin typeface="Century Gothic"/>
              </a:rPr>
              <a:t>b</a:t>
            </a:r>
            <a:r>
              <a:rPr lang="en-US" sz="4400" b="1" dirty="0" smtClean="0">
                <a:solidFill>
                  <a:schemeClr val="bg1"/>
                </a:solidFill>
                <a:latin typeface="Century Gothic"/>
              </a:rPr>
              <a:t>iology</a:t>
            </a:r>
            <a:endParaRPr lang="en-US" sz="4400" dirty="0">
              <a:solidFill>
                <a:schemeClr val="bg1"/>
              </a:solidFill>
            </a:endParaRPr>
          </a:p>
        </p:txBody>
      </p:sp>
      <p:pic>
        <p:nvPicPr>
          <p:cNvPr id="8" name="Picture 7" descr="BWB_logo_H1_tag_fullcol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6090" y="5828767"/>
            <a:ext cx="1866122" cy="914400"/>
          </a:xfrm>
          <a:prstGeom prst="rect">
            <a:avLst/>
          </a:prstGeom>
        </p:spPr>
      </p:pic>
      <p:sp>
        <p:nvSpPr>
          <p:cNvPr id="12" name="Subtitle 2"/>
          <p:cNvSpPr txBox="1">
            <a:spLocks/>
          </p:cNvSpPr>
          <p:nvPr/>
        </p:nvSpPr>
        <p:spPr>
          <a:xfrm>
            <a:off x="5408709" y="1188187"/>
            <a:ext cx="3751783" cy="56970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19062" algn="l">
              <a:spcBef>
                <a:spcPts val="0"/>
              </a:spcBef>
            </a:pPr>
            <a:r>
              <a:rPr lang="en-US" sz="2000" b="1" dirty="0" smtClean="0">
                <a:solidFill>
                  <a:srgbClr val="000000"/>
                </a:solidFill>
              </a:rPr>
              <a:t>GOALS</a:t>
            </a:r>
          </a:p>
          <a:p>
            <a:pPr marL="119063" algn="l">
              <a:spcBef>
                <a:spcPts val="0"/>
              </a:spcBef>
              <a:spcAft>
                <a:spcPts val="1000"/>
              </a:spcAft>
            </a:pPr>
            <a:r>
              <a:rPr lang="en-US" sz="2000" dirty="0" smtClean="0">
                <a:solidFill>
                  <a:srgbClr val="000000"/>
                </a:solidFill>
              </a:rPr>
              <a:t>Conversations between scientists and members of the public</a:t>
            </a:r>
          </a:p>
          <a:p>
            <a:pPr marL="119063" algn="l">
              <a:spcBef>
                <a:spcPts val="0"/>
              </a:spcBef>
            </a:pPr>
            <a:r>
              <a:rPr lang="en-US" sz="2000" dirty="0" smtClean="0">
                <a:solidFill>
                  <a:srgbClr val="000000"/>
                </a:solidFill>
              </a:rPr>
              <a:t>Resources and practices related to social dimensions of science and technology</a:t>
            </a:r>
          </a:p>
          <a:p>
            <a:pPr marL="119062" algn="l">
              <a:spcBef>
                <a:spcPts val="0"/>
              </a:spcBef>
            </a:pPr>
            <a:endParaRPr lang="en-US" sz="2000" b="1" dirty="0" smtClean="0">
              <a:solidFill>
                <a:srgbClr val="000000"/>
              </a:solidFill>
            </a:endParaRPr>
          </a:p>
          <a:p>
            <a:pPr marL="119062" algn="l">
              <a:spcBef>
                <a:spcPts val="0"/>
              </a:spcBef>
            </a:pPr>
            <a:r>
              <a:rPr lang="en-US" sz="2000" b="1" dirty="0" smtClean="0">
                <a:solidFill>
                  <a:srgbClr val="000000"/>
                </a:solidFill>
              </a:rPr>
              <a:t>ACTIVITIES</a:t>
            </a:r>
          </a:p>
          <a:p>
            <a:pPr marL="119062" algn="l">
              <a:spcBef>
                <a:spcPts val="0"/>
              </a:spcBef>
            </a:pPr>
            <a:r>
              <a:rPr lang="en-US" sz="2000" dirty="0" smtClean="0">
                <a:solidFill>
                  <a:srgbClr val="000000"/>
                </a:solidFill>
              </a:rPr>
              <a:t>200 kits of hands-on activities and a forum</a:t>
            </a:r>
          </a:p>
          <a:p>
            <a:pPr marL="119062" algn="l">
              <a:spcBef>
                <a:spcPts val="0"/>
              </a:spcBef>
            </a:pPr>
            <a:endParaRPr lang="en-US" sz="1000" dirty="0">
              <a:solidFill>
                <a:srgbClr val="000000"/>
              </a:solidFill>
            </a:endParaRPr>
          </a:p>
          <a:p>
            <a:pPr marL="119062" algn="l">
              <a:spcBef>
                <a:spcPts val="0"/>
              </a:spcBef>
            </a:pPr>
            <a:r>
              <a:rPr lang="en-US" sz="2000" dirty="0" smtClean="0">
                <a:solidFill>
                  <a:srgbClr val="000000"/>
                </a:solidFill>
              </a:rPr>
              <a:t>Evaluation of public and professional impacts</a:t>
            </a:r>
            <a:endParaRPr lang="en-US" sz="2000" dirty="0">
              <a:solidFill>
                <a:srgbClr val="000000"/>
              </a:solidFill>
            </a:endParaRPr>
          </a:p>
        </p:txBody>
      </p:sp>
    </p:spTree>
    <p:extLst>
      <p:ext uri="{BB962C8B-B14F-4D97-AF65-F5344CB8AC3E}">
        <p14:creationId xmlns:p14="http://schemas.microsoft.com/office/powerpoint/2010/main" val="70078739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Synthetic </a:t>
            </a:r>
            <a:r>
              <a:rPr lang="en-US" sz="4000" b="1" dirty="0">
                <a:solidFill>
                  <a:srgbClr val="00858B"/>
                </a:solidFill>
                <a:latin typeface="Century Gothic"/>
              </a:rPr>
              <a:t>b</a:t>
            </a:r>
            <a:r>
              <a:rPr lang="en-US" sz="4000" b="1" dirty="0" smtClean="0">
                <a:solidFill>
                  <a:srgbClr val="00858B"/>
                </a:solidFill>
                <a:latin typeface="Century Gothic"/>
              </a:rPr>
              <a:t>iology</a:t>
            </a:r>
            <a:endParaRPr lang="en-US" sz="4000" dirty="0">
              <a:solidFill>
                <a:srgbClr val="00858B"/>
              </a:solidFill>
            </a:endParaRPr>
          </a:p>
        </p:txBody>
      </p:sp>
      <p:sp>
        <p:nvSpPr>
          <p:cNvPr id="11" name="Rectangle 10"/>
          <p:cNvSpPr/>
          <p:nvPr/>
        </p:nvSpPr>
        <p:spPr>
          <a:xfrm>
            <a:off x="3439273" y="1129023"/>
            <a:ext cx="5704728" cy="5728977"/>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 name="Subtitle 2"/>
          <p:cNvSpPr>
            <a:spLocks noGrp="1"/>
          </p:cNvSpPr>
          <p:nvPr>
            <p:ph type="subTitle" idx="1"/>
          </p:nvPr>
        </p:nvSpPr>
        <p:spPr>
          <a:xfrm>
            <a:off x="3439273" y="1216208"/>
            <a:ext cx="5704727" cy="5697072"/>
          </a:xfrm>
        </p:spPr>
        <p:txBody>
          <a:bodyPr>
            <a:normAutofit/>
          </a:bodyPr>
          <a:lstStyle/>
          <a:p>
            <a:pPr marL="119062" algn="l">
              <a:spcBef>
                <a:spcPts val="0"/>
              </a:spcBef>
            </a:pPr>
            <a:r>
              <a:rPr lang="en-US" sz="2000" b="1" dirty="0" smtClean="0">
                <a:solidFill>
                  <a:srgbClr val="000000"/>
                </a:solidFill>
              </a:rPr>
              <a:t>CURRENT STATUS</a:t>
            </a:r>
          </a:p>
          <a:p>
            <a:pPr marL="119062" algn="l">
              <a:spcBef>
                <a:spcPts val="0"/>
              </a:spcBef>
            </a:pPr>
            <a:r>
              <a:rPr lang="en-US" sz="2000" dirty="0">
                <a:solidFill>
                  <a:srgbClr val="000000"/>
                </a:solidFill>
              </a:rPr>
              <a:t>Public engagement and evaluation ongoing</a:t>
            </a:r>
          </a:p>
          <a:p>
            <a:pPr marL="119062" algn="l">
              <a:spcBef>
                <a:spcPts val="0"/>
              </a:spcBef>
            </a:pPr>
            <a:endParaRPr lang="en-US" sz="2000" dirty="0">
              <a:solidFill>
                <a:srgbClr val="000000"/>
              </a:solidFill>
            </a:endParaRPr>
          </a:p>
          <a:p>
            <a:pPr marL="122238" algn="l"/>
            <a:r>
              <a:rPr lang="en-US" sz="2000" b="1" dirty="0">
                <a:solidFill>
                  <a:prstClr val="black"/>
                </a:solidFill>
                <a:cs typeface="Arial" charset="0"/>
              </a:rPr>
              <a:t>Digital kits available online:</a:t>
            </a:r>
            <a:endParaRPr lang="en-US" sz="1000" b="1" dirty="0">
              <a:solidFill>
                <a:prstClr val="black"/>
              </a:solidFill>
              <a:cs typeface="Arial" charset="0"/>
            </a:endParaRPr>
          </a:p>
          <a:p>
            <a:pPr marL="119062" algn="l">
              <a:spcBef>
                <a:spcPts val="0"/>
              </a:spcBef>
            </a:pPr>
            <a:r>
              <a:rPr lang="en-US" sz="2000" dirty="0" err="1" smtClean="0">
                <a:solidFill>
                  <a:srgbClr val="000000"/>
                </a:solidFill>
              </a:rPr>
              <a:t>nisenet.org</a:t>
            </a:r>
            <a:r>
              <a:rPr lang="en-US" sz="2000" dirty="0" smtClean="0">
                <a:solidFill>
                  <a:srgbClr val="000000"/>
                </a:solidFill>
              </a:rPr>
              <a:t>/building-with-biology</a:t>
            </a:r>
            <a:r>
              <a:rPr lang="en-US" sz="2000" dirty="0">
                <a:solidFill>
                  <a:srgbClr val="000000"/>
                </a:solidFill>
              </a:rPr>
              <a:t>-</a:t>
            </a:r>
            <a:r>
              <a:rPr lang="en-US" sz="2000" dirty="0" smtClean="0">
                <a:solidFill>
                  <a:srgbClr val="000000"/>
                </a:solidFill>
              </a:rPr>
              <a:t>kit</a:t>
            </a:r>
          </a:p>
          <a:p>
            <a:pPr marL="119062" algn="l">
              <a:spcBef>
                <a:spcPts val="0"/>
              </a:spcBef>
            </a:pPr>
            <a:endParaRPr lang="en-US" sz="2000" dirty="0">
              <a:solidFill>
                <a:srgbClr val="000000"/>
              </a:solidFill>
            </a:endParaRPr>
          </a:p>
          <a:p>
            <a:pPr marL="119062" algn="l">
              <a:spcBef>
                <a:spcPts val="0"/>
              </a:spcBef>
            </a:pPr>
            <a:r>
              <a:rPr lang="en-US" sz="2000" b="1" dirty="0" smtClean="0">
                <a:solidFill>
                  <a:srgbClr val="000000"/>
                </a:solidFill>
              </a:rPr>
              <a:t>A few physical kits are still available!</a:t>
            </a:r>
          </a:p>
          <a:p>
            <a:pPr marL="119062" algn="l">
              <a:spcBef>
                <a:spcPts val="0"/>
              </a:spcBef>
            </a:pPr>
            <a:r>
              <a:rPr lang="en-US" sz="2000" dirty="0" err="1">
                <a:solidFill>
                  <a:srgbClr val="000000"/>
                </a:solidFill>
              </a:rPr>
              <a:t>b</a:t>
            </a:r>
            <a:r>
              <a:rPr lang="en-US" sz="2000" dirty="0" err="1" smtClean="0">
                <a:solidFill>
                  <a:srgbClr val="000000"/>
                </a:solidFill>
              </a:rPr>
              <a:t>uildingwithbiology.org</a:t>
            </a:r>
            <a:r>
              <a:rPr lang="en-US" sz="2000" dirty="0" smtClean="0">
                <a:solidFill>
                  <a:srgbClr val="000000"/>
                </a:solidFill>
              </a:rPr>
              <a:t>/get-involved</a:t>
            </a:r>
            <a:endParaRPr lang="en-US" sz="2000" dirty="0">
              <a:solidFill>
                <a:srgbClr val="000000"/>
              </a:solidFill>
            </a:endParaRPr>
          </a:p>
          <a:p>
            <a:pPr marL="119062" algn="l">
              <a:spcBef>
                <a:spcPts val="0"/>
              </a:spcBef>
            </a:pPr>
            <a:endParaRPr lang="en-US" sz="1000" dirty="0" smtClean="0">
              <a:solidFill>
                <a:srgbClr val="000000"/>
              </a:solidFill>
            </a:endParaRPr>
          </a:p>
        </p:txBody>
      </p:sp>
      <p:pic>
        <p:nvPicPr>
          <p:cNvPr id="2" name="Picture 1" descr="Forum33-L.jpg"/>
          <p:cNvPicPr>
            <a:picLocks noChangeAspect="1"/>
          </p:cNvPicPr>
          <p:nvPr/>
        </p:nvPicPr>
        <p:blipFill rotWithShape="1">
          <a:blip r:embed="rId3">
            <a:extLst>
              <a:ext uri="{28A0092B-C50C-407E-A947-70E740481C1C}">
                <a14:useLocalDpi xmlns:a14="http://schemas.microsoft.com/office/drawing/2010/main" val="0"/>
              </a:ext>
            </a:extLst>
          </a:blip>
          <a:srcRect l="17220" t="6319" r="12854" b="6535"/>
          <a:stretch/>
        </p:blipFill>
        <p:spPr>
          <a:xfrm>
            <a:off x="0" y="1143000"/>
            <a:ext cx="3439272" cy="5715000"/>
          </a:xfrm>
          <a:prstGeom prst="rect">
            <a:avLst/>
          </a:prstGeom>
        </p:spPr>
      </p:pic>
    </p:spTree>
    <p:extLst>
      <p:ext uri="{BB962C8B-B14F-4D97-AF65-F5344CB8AC3E}">
        <p14:creationId xmlns:p14="http://schemas.microsoft.com/office/powerpoint/2010/main" val="38726639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flipH="1">
            <a:off x="0" y="138452"/>
            <a:ext cx="9144000" cy="738664"/>
          </a:xfrm>
          <a:prstGeom prst="rect">
            <a:avLst/>
          </a:prstGeom>
        </p:spPr>
        <p:txBody>
          <a:bodyPr wrap="square">
            <a:spAutoFit/>
          </a:bodyPr>
          <a:lstStyle/>
          <a:p>
            <a:pPr algn="ctr"/>
            <a:r>
              <a:rPr lang="en-US" sz="4200" b="1" dirty="0" smtClean="0">
                <a:solidFill>
                  <a:schemeClr val="bg1"/>
                </a:solidFill>
                <a:latin typeface="Century Gothic"/>
              </a:rPr>
              <a:t>Sustainability</a:t>
            </a:r>
            <a:endParaRPr lang="en-US" sz="4200" dirty="0">
              <a:solidFill>
                <a:schemeClr val="bg1"/>
              </a:solidFill>
            </a:endParaRPr>
          </a:p>
        </p:txBody>
      </p:sp>
      <p:sp>
        <p:nvSpPr>
          <p:cNvPr id="10" name="Subtitle 2"/>
          <p:cNvSpPr>
            <a:spLocks noGrp="1"/>
          </p:cNvSpPr>
          <p:nvPr>
            <p:ph type="subTitle" idx="1"/>
          </p:nvPr>
        </p:nvSpPr>
        <p:spPr>
          <a:xfrm>
            <a:off x="-1" y="1157940"/>
            <a:ext cx="5722472" cy="5697072"/>
          </a:xfrm>
        </p:spPr>
        <p:txBody>
          <a:bodyPr>
            <a:normAutofit/>
          </a:bodyPr>
          <a:lstStyle/>
          <a:p>
            <a:pPr marL="119062" algn="l">
              <a:spcBef>
                <a:spcPts val="0"/>
              </a:spcBef>
            </a:pPr>
            <a:r>
              <a:rPr lang="en-US" sz="2000" b="1" dirty="0" smtClean="0">
                <a:solidFill>
                  <a:srgbClr val="000000"/>
                </a:solidFill>
              </a:rPr>
              <a:t>GOAL</a:t>
            </a:r>
          </a:p>
          <a:p>
            <a:pPr marL="122238" algn="l">
              <a:spcBef>
                <a:spcPts val="0"/>
              </a:spcBef>
            </a:pPr>
            <a:r>
              <a:rPr lang="en-US" sz="2000" dirty="0" smtClean="0">
                <a:solidFill>
                  <a:prstClr val="black"/>
                </a:solidFill>
                <a:cs typeface="Arial" charset="0"/>
              </a:rPr>
              <a:t>Engage the public in learning about sustainability</a:t>
            </a:r>
            <a:endParaRPr lang="en-US" sz="2000" dirty="0">
              <a:solidFill>
                <a:prstClr val="black"/>
              </a:solidFill>
              <a:cs typeface="Arial" charset="0"/>
            </a:endParaRPr>
          </a:p>
          <a:p>
            <a:pPr marL="119062" algn="l">
              <a:spcBef>
                <a:spcPts val="0"/>
              </a:spcBef>
            </a:pPr>
            <a:endParaRPr lang="en-US" sz="2000" b="1" dirty="0">
              <a:solidFill>
                <a:srgbClr val="000000"/>
              </a:solidFill>
            </a:endParaRPr>
          </a:p>
          <a:p>
            <a:pPr marL="119062" algn="l">
              <a:spcBef>
                <a:spcPts val="0"/>
              </a:spcBef>
            </a:pPr>
            <a:r>
              <a:rPr lang="en-US" sz="2000" b="1" dirty="0" smtClean="0">
                <a:solidFill>
                  <a:srgbClr val="000000"/>
                </a:solidFill>
              </a:rPr>
              <a:t>ACTIVITIES</a:t>
            </a:r>
          </a:p>
          <a:p>
            <a:pPr marL="119062" algn="l">
              <a:spcBef>
                <a:spcPts val="0"/>
              </a:spcBef>
            </a:pPr>
            <a:r>
              <a:rPr lang="en-US" sz="2000" dirty="0">
                <a:solidFill>
                  <a:srgbClr val="000000"/>
                </a:solidFill>
              </a:rPr>
              <a:t>P</a:t>
            </a:r>
            <a:r>
              <a:rPr lang="en-US" sz="2000" dirty="0" smtClean="0">
                <a:solidFill>
                  <a:srgbClr val="000000"/>
                </a:solidFill>
              </a:rPr>
              <a:t>ilot kits of hands-on activities </a:t>
            </a:r>
          </a:p>
          <a:p>
            <a:pPr marL="119062" algn="l">
              <a:spcBef>
                <a:spcPts val="0"/>
              </a:spcBef>
            </a:pPr>
            <a:r>
              <a:rPr lang="en-US" sz="2000" dirty="0" smtClean="0">
                <a:solidFill>
                  <a:srgbClr val="000000"/>
                </a:solidFill>
              </a:rPr>
              <a:t>(partnership of ASU and NISE Net)</a:t>
            </a:r>
          </a:p>
          <a:p>
            <a:pPr marL="119062" algn="l">
              <a:spcBef>
                <a:spcPts val="0"/>
              </a:spcBef>
            </a:pPr>
            <a:endParaRPr lang="en-US" sz="1000" dirty="0">
              <a:solidFill>
                <a:srgbClr val="000000"/>
              </a:solidFill>
            </a:endParaRPr>
          </a:p>
          <a:p>
            <a:pPr marL="119062" algn="l">
              <a:spcBef>
                <a:spcPts val="0"/>
              </a:spcBef>
            </a:pPr>
            <a:r>
              <a:rPr lang="en-US" sz="2000" dirty="0" smtClean="0">
                <a:solidFill>
                  <a:srgbClr val="000000"/>
                </a:solidFill>
              </a:rPr>
              <a:t>Sustainability fellowships </a:t>
            </a:r>
          </a:p>
          <a:p>
            <a:pPr marL="119062" algn="l">
              <a:spcBef>
                <a:spcPts val="0"/>
              </a:spcBef>
            </a:pPr>
            <a:r>
              <a:rPr lang="en-US" sz="2000" dirty="0" smtClean="0">
                <a:solidFill>
                  <a:srgbClr val="000000"/>
                </a:solidFill>
              </a:rPr>
              <a:t>(through Walton Sustainability Solutions Initiatives)</a:t>
            </a:r>
          </a:p>
          <a:p>
            <a:pPr marL="119062" algn="l">
              <a:spcBef>
                <a:spcPts val="0"/>
              </a:spcBef>
            </a:pPr>
            <a:endParaRPr lang="en-US" sz="2000" dirty="0">
              <a:solidFill>
                <a:srgbClr val="000000"/>
              </a:solidFill>
            </a:endParaRPr>
          </a:p>
          <a:p>
            <a:pPr marL="119062" algn="l">
              <a:spcBef>
                <a:spcPts val="0"/>
              </a:spcBef>
            </a:pPr>
            <a:r>
              <a:rPr lang="en-US" sz="2000" b="1" dirty="0">
                <a:solidFill>
                  <a:srgbClr val="000000"/>
                </a:solidFill>
              </a:rPr>
              <a:t>CURRENT STATUS</a:t>
            </a:r>
          </a:p>
          <a:p>
            <a:pPr marL="119062" algn="l">
              <a:spcBef>
                <a:spcPts val="0"/>
              </a:spcBef>
            </a:pPr>
            <a:r>
              <a:rPr lang="en-US" sz="2000" dirty="0">
                <a:solidFill>
                  <a:srgbClr val="000000"/>
                </a:solidFill>
              </a:rPr>
              <a:t>Public engagement and evaluation ongoing</a:t>
            </a:r>
          </a:p>
          <a:p>
            <a:pPr marL="122238" algn="l"/>
            <a:endParaRPr lang="en-US" sz="1000" b="1" dirty="0">
              <a:solidFill>
                <a:prstClr val="black"/>
              </a:solidFill>
              <a:cs typeface="Arial" charset="0"/>
            </a:endParaRPr>
          </a:p>
          <a:p>
            <a:pPr marL="122238" algn="l"/>
            <a:r>
              <a:rPr lang="en-US" sz="2000" b="1" dirty="0" smtClean="0">
                <a:solidFill>
                  <a:prstClr val="black"/>
                </a:solidFill>
                <a:cs typeface="Arial" charset="0"/>
              </a:rPr>
              <a:t>Digital </a:t>
            </a:r>
            <a:r>
              <a:rPr lang="en-US" sz="2000" b="1" dirty="0">
                <a:solidFill>
                  <a:prstClr val="black"/>
                </a:solidFill>
                <a:cs typeface="Arial" charset="0"/>
              </a:rPr>
              <a:t>kits </a:t>
            </a:r>
            <a:r>
              <a:rPr lang="en-US" sz="2000" b="1" dirty="0" smtClean="0">
                <a:solidFill>
                  <a:prstClr val="black"/>
                </a:solidFill>
                <a:cs typeface="Arial" charset="0"/>
              </a:rPr>
              <a:t>available</a:t>
            </a:r>
            <a:r>
              <a:rPr lang="en-US" sz="2000" b="1" dirty="0">
                <a:solidFill>
                  <a:prstClr val="black"/>
                </a:solidFill>
                <a:cs typeface="Arial" charset="0"/>
              </a:rPr>
              <a:t> </a:t>
            </a:r>
            <a:r>
              <a:rPr lang="en-US" sz="2000" b="1" dirty="0" smtClean="0">
                <a:solidFill>
                  <a:prstClr val="black"/>
                </a:solidFill>
                <a:cs typeface="Arial" charset="0"/>
              </a:rPr>
              <a:t>online:</a:t>
            </a:r>
            <a:endParaRPr lang="en-US" sz="1000" b="1" dirty="0">
              <a:solidFill>
                <a:prstClr val="black"/>
              </a:solidFill>
              <a:cs typeface="Arial" charset="0"/>
            </a:endParaRPr>
          </a:p>
          <a:p>
            <a:pPr marL="122238" algn="l"/>
            <a:r>
              <a:rPr lang="en-US" sz="2000" dirty="0" err="1" smtClean="0">
                <a:solidFill>
                  <a:prstClr val="black"/>
                </a:solidFill>
                <a:cs typeface="Arial" charset="0"/>
              </a:rPr>
              <a:t>nisenet.org</a:t>
            </a:r>
            <a:r>
              <a:rPr lang="en-US" sz="2000" dirty="0" smtClean="0">
                <a:solidFill>
                  <a:prstClr val="black"/>
                </a:solidFill>
                <a:cs typeface="Arial" charset="0"/>
              </a:rPr>
              <a:t>/sustainable</a:t>
            </a:r>
            <a:r>
              <a:rPr lang="en-US" sz="2000" dirty="0">
                <a:solidFill>
                  <a:prstClr val="black"/>
                </a:solidFill>
                <a:cs typeface="Arial" charset="0"/>
              </a:rPr>
              <a:t>-kit</a:t>
            </a:r>
          </a:p>
          <a:p>
            <a:pPr marL="119062" algn="l">
              <a:spcBef>
                <a:spcPts val="0"/>
              </a:spcBef>
            </a:pPr>
            <a:endParaRPr lang="en-US" sz="2000" dirty="0" smtClean="0">
              <a:solidFill>
                <a:srgbClr val="000000"/>
              </a:solidFill>
            </a:endParaRPr>
          </a:p>
        </p:txBody>
      </p:sp>
      <p:pic>
        <p:nvPicPr>
          <p:cNvPr id="3" name="Picture 2" descr="sustainABLE-tagline.pdf"/>
          <p:cNvPicPr>
            <a:picLocks noChangeAspect="1"/>
          </p:cNvPicPr>
          <p:nvPr/>
        </p:nvPicPr>
        <p:blipFill rotWithShape="1">
          <a:blip r:embed="rId3">
            <a:extLst>
              <a:ext uri="{28A0092B-C50C-407E-A947-70E740481C1C}">
                <a14:useLocalDpi xmlns:a14="http://schemas.microsoft.com/office/drawing/2010/main" val="0"/>
              </a:ext>
            </a:extLst>
          </a:blip>
          <a:srcRect l="18310" t="38668" r="17907" b="38418"/>
          <a:stretch/>
        </p:blipFill>
        <p:spPr>
          <a:xfrm>
            <a:off x="104588" y="5853954"/>
            <a:ext cx="3293920" cy="914400"/>
          </a:xfrm>
          <a:prstGeom prst="rect">
            <a:avLst/>
          </a:prstGeom>
        </p:spPr>
      </p:pic>
      <p:pic>
        <p:nvPicPr>
          <p:cNvPr id="4" name="Picture 3" descr="IMG_7945.JPG"/>
          <p:cNvPicPr>
            <a:picLocks noChangeAspect="1"/>
          </p:cNvPicPr>
          <p:nvPr/>
        </p:nvPicPr>
        <p:blipFill rotWithShape="1">
          <a:blip r:embed="rId4">
            <a:extLst>
              <a:ext uri="{28A0092B-C50C-407E-A947-70E740481C1C}">
                <a14:useLocalDpi xmlns:a14="http://schemas.microsoft.com/office/drawing/2010/main" val="0"/>
              </a:ext>
            </a:extLst>
          </a:blip>
          <a:srcRect l="42917" t="5229" r="5575" b="9585"/>
          <a:stretch/>
        </p:blipFill>
        <p:spPr>
          <a:xfrm>
            <a:off x="5722471" y="1142999"/>
            <a:ext cx="3451408" cy="5715000"/>
          </a:xfrm>
          <a:prstGeom prst="rect">
            <a:avLst/>
          </a:prstGeom>
        </p:spPr>
      </p:pic>
    </p:spTree>
    <p:extLst>
      <p:ext uri="{BB962C8B-B14F-4D97-AF65-F5344CB8AC3E}">
        <p14:creationId xmlns:p14="http://schemas.microsoft.com/office/powerpoint/2010/main" val="9571405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flipH="1">
            <a:off x="0" y="138452"/>
            <a:ext cx="9144000" cy="769441"/>
          </a:xfrm>
          <a:prstGeom prst="rect">
            <a:avLst/>
          </a:prstGeom>
        </p:spPr>
        <p:txBody>
          <a:bodyPr wrap="square">
            <a:spAutoFit/>
          </a:bodyPr>
          <a:lstStyle/>
          <a:p>
            <a:pPr algn="ctr"/>
            <a:r>
              <a:rPr lang="en-US" sz="4400" b="1" dirty="0" smtClean="0">
                <a:solidFill>
                  <a:schemeClr val="bg1"/>
                </a:solidFill>
                <a:latin typeface="Century Gothic"/>
              </a:rPr>
              <a:t>Earth and space</a:t>
            </a:r>
            <a:endParaRPr lang="en-US" sz="4400" dirty="0">
              <a:solidFill>
                <a:schemeClr val="bg1"/>
              </a:solidFill>
            </a:endParaRPr>
          </a:p>
        </p:txBody>
      </p:sp>
      <p:pic>
        <p:nvPicPr>
          <p:cNvPr id="2" name="Picture 1" descr="ExSci_space_20160718_1031-M.jpg"/>
          <p:cNvPicPr>
            <a:picLocks noChangeAspect="1"/>
          </p:cNvPicPr>
          <p:nvPr/>
        </p:nvPicPr>
        <p:blipFill rotWithShape="1">
          <a:blip r:embed="rId3">
            <a:extLst>
              <a:ext uri="{28A0092B-C50C-407E-A947-70E740481C1C}">
                <a14:useLocalDpi xmlns:a14="http://schemas.microsoft.com/office/drawing/2010/main" val="0"/>
              </a:ext>
            </a:extLst>
          </a:blip>
          <a:srcRect l="8235"/>
          <a:stretch/>
        </p:blipFill>
        <p:spPr>
          <a:xfrm>
            <a:off x="5647765" y="1142999"/>
            <a:ext cx="3496234" cy="5715000"/>
          </a:xfrm>
          <a:prstGeom prst="rect">
            <a:avLst/>
          </a:prstGeom>
        </p:spPr>
      </p:pic>
      <p:pic>
        <p:nvPicPr>
          <p:cNvPr id="9" name="Picture 8" descr="ExSci_Space_logos_color_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53" y="5806143"/>
            <a:ext cx="3162191" cy="914400"/>
          </a:xfrm>
          <a:prstGeom prst="rect">
            <a:avLst/>
          </a:prstGeom>
        </p:spPr>
      </p:pic>
      <p:sp>
        <p:nvSpPr>
          <p:cNvPr id="10" name="Subtitle 2"/>
          <p:cNvSpPr>
            <a:spLocks noGrp="1"/>
          </p:cNvSpPr>
          <p:nvPr>
            <p:ph type="subTitle" idx="1"/>
          </p:nvPr>
        </p:nvSpPr>
        <p:spPr>
          <a:xfrm>
            <a:off x="-1" y="1157940"/>
            <a:ext cx="5498353" cy="4594413"/>
          </a:xfrm>
        </p:spPr>
        <p:txBody>
          <a:bodyPr>
            <a:normAutofit/>
          </a:bodyPr>
          <a:lstStyle/>
          <a:p>
            <a:pPr marL="119062" algn="l">
              <a:spcBef>
                <a:spcPts val="0"/>
              </a:spcBef>
            </a:pPr>
            <a:r>
              <a:rPr lang="en-US" sz="2000" b="1" dirty="0" smtClean="0">
                <a:solidFill>
                  <a:srgbClr val="000000"/>
                </a:solidFill>
              </a:rPr>
              <a:t>GOALS</a:t>
            </a:r>
          </a:p>
          <a:p>
            <a:pPr marL="122238" algn="l"/>
            <a:r>
              <a:rPr lang="en-US" sz="2000" dirty="0">
                <a:solidFill>
                  <a:prstClr val="black"/>
                </a:solidFill>
                <a:cs typeface="Arial" charset="0"/>
              </a:rPr>
              <a:t>Engage public and professional audiences in learning about Earth and space </a:t>
            </a:r>
            <a:r>
              <a:rPr lang="en-US" sz="2000" dirty="0" smtClean="0">
                <a:solidFill>
                  <a:prstClr val="black"/>
                </a:solidFill>
                <a:cs typeface="Arial" charset="0"/>
              </a:rPr>
              <a:t>sciences</a:t>
            </a:r>
          </a:p>
          <a:p>
            <a:pPr marL="122238" algn="l"/>
            <a:r>
              <a:rPr lang="en-US" sz="2000" dirty="0" smtClean="0">
                <a:solidFill>
                  <a:prstClr val="black"/>
                </a:solidFill>
                <a:cs typeface="Arial" charset="0"/>
              </a:rPr>
              <a:t>Encourage new </a:t>
            </a:r>
            <a:r>
              <a:rPr lang="en-US" sz="2000" dirty="0">
                <a:solidFill>
                  <a:prstClr val="black"/>
                </a:solidFill>
                <a:cs typeface="Arial" charset="0"/>
              </a:rPr>
              <a:t>and strengthened partnerships among national and local organizations that support informal and lifelong learning</a:t>
            </a:r>
          </a:p>
          <a:p>
            <a:pPr marL="119062" algn="l">
              <a:spcBef>
                <a:spcPts val="0"/>
              </a:spcBef>
            </a:pPr>
            <a:endParaRPr lang="en-US" sz="2000" b="1" dirty="0">
              <a:solidFill>
                <a:srgbClr val="000000"/>
              </a:solidFill>
            </a:endParaRPr>
          </a:p>
          <a:p>
            <a:pPr marL="117475" algn="l">
              <a:spcBef>
                <a:spcPts val="0"/>
              </a:spcBef>
            </a:pPr>
            <a:r>
              <a:rPr lang="en-US" sz="2000" b="1" dirty="0" smtClean="0">
                <a:solidFill>
                  <a:srgbClr val="000000"/>
                </a:solidFill>
              </a:rPr>
              <a:t>ACTIVITIES</a:t>
            </a:r>
          </a:p>
          <a:p>
            <a:pPr marL="117475" algn="l">
              <a:spcBef>
                <a:spcPts val="0"/>
              </a:spcBef>
              <a:spcAft>
                <a:spcPts val="500"/>
              </a:spcAft>
            </a:pPr>
            <a:r>
              <a:rPr lang="en-US" sz="2000" dirty="0" smtClean="0">
                <a:solidFill>
                  <a:srgbClr val="000000"/>
                </a:solidFill>
              </a:rPr>
              <a:t>250 toolkits of hands-on activities (4 years) </a:t>
            </a:r>
          </a:p>
          <a:p>
            <a:pPr marL="117475" algn="l">
              <a:spcBef>
                <a:spcPts val="0"/>
              </a:spcBef>
              <a:spcAft>
                <a:spcPts val="500"/>
              </a:spcAft>
            </a:pPr>
            <a:r>
              <a:rPr lang="en-US" sz="2000" dirty="0">
                <a:solidFill>
                  <a:srgbClr val="000000"/>
                </a:solidFill>
              </a:rPr>
              <a:t>O</a:t>
            </a:r>
            <a:r>
              <a:rPr lang="en-US" sz="2000" dirty="0" smtClean="0">
                <a:solidFill>
                  <a:srgbClr val="000000"/>
                </a:solidFill>
              </a:rPr>
              <a:t>nline workshops</a:t>
            </a:r>
          </a:p>
          <a:p>
            <a:pPr marL="117475" algn="l">
              <a:spcBef>
                <a:spcPts val="0"/>
              </a:spcBef>
              <a:spcAft>
                <a:spcPts val="500"/>
              </a:spcAft>
            </a:pPr>
            <a:r>
              <a:rPr lang="en-US" sz="2000" dirty="0" smtClean="0">
                <a:solidFill>
                  <a:srgbClr val="000000"/>
                </a:solidFill>
              </a:rPr>
              <a:t>50 small-footprint exhibitions </a:t>
            </a:r>
          </a:p>
          <a:p>
            <a:pPr marL="117475" algn="l">
              <a:spcBef>
                <a:spcPts val="0"/>
              </a:spcBef>
            </a:pPr>
            <a:r>
              <a:rPr lang="en-US" sz="2000" dirty="0">
                <a:solidFill>
                  <a:srgbClr val="000000"/>
                </a:solidFill>
              </a:rPr>
              <a:t>E</a:t>
            </a:r>
            <a:r>
              <a:rPr lang="en-US" sz="2000" dirty="0" smtClean="0">
                <a:solidFill>
                  <a:srgbClr val="000000"/>
                </a:solidFill>
              </a:rPr>
              <a:t>valuation of public and professional outcomes</a:t>
            </a:r>
            <a:endParaRPr lang="en-US" sz="2000" dirty="0">
              <a:solidFill>
                <a:srgbClr val="000000"/>
              </a:solidFill>
            </a:endParaRPr>
          </a:p>
        </p:txBody>
      </p:sp>
    </p:spTree>
    <p:extLst>
      <p:ext uri="{BB962C8B-B14F-4D97-AF65-F5344CB8AC3E}">
        <p14:creationId xmlns:p14="http://schemas.microsoft.com/office/powerpoint/2010/main" val="264684142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Earth and space</a:t>
            </a:r>
            <a:endParaRPr lang="en-US" sz="4000" dirty="0">
              <a:solidFill>
                <a:srgbClr val="00858B"/>
              </a:solidFill>
            </a:endParaRPr>
          </a:p>
        </p:txBody>
      </p:sp>
      <p:sp>
        <p:nvSpPr>
          <p:cNvPr id="11" name="Rectangle 10"/>
          <p:cNvSpPr/>
          <p:nvPr/>
        </p:nvSpPr>
        <p:spPr>
          <a:xfrm>
            <a:off x="3653853" y="1143964"/>
            <a:ext cx="5490148" cy="5715000"/>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 name="Subtitle 2"/>
          <p:cNvSpPr>
            <a:spLocks noGrp="1"/>
          </p:cNvSpPr>
          <p:nvPr>
            <p:ph type="subTitle" idx="1"/>
          </p:nvPr>
        </p:nvSpPr>
        <p:spPr>
          <a:xfrm>
            <a:off x="3653853" y="1216208"/>
            <a:ext cx="5490147" cy="5697072"/>
          </a:xfrm>
        </p:spPr>
        <p:txBody>
          <a:bodyPr>
            <a:normAutofit/>
          </a:bodyPr>
          <a:lstStyle/>
          <a:p>
            <a:pPr marL="119062" algn="l">
              <a:spcBef>
                <a:spcPts val="0"/>
              </a:spcBef>
            </a:pPr>
            <a:r>
              <a:rPr lang="en-US" sz="2000" b="1" dirty="0" smtClean="0">
                <a:solidFill>
                  <a:srgbClr val="000000"/>
                </a:solidFill>
              </a:rPr>
              <a:t>CURRENT STATUS</a:t>
            </a:r>
          </a:p>
          <a:p>
            <a:pPr marL="63500" algn="l"/>
            <a:r>
              <a:rPr lang="en-US" sz="2000" b="1" dirty="0" smtClean="0">
                <a:solidFill>
                  <a:prstClr val="black"/>
                </a:solidFill>
                <a:cs typeface="Arial" charset="0"/>
              </a:rPr>
              <a:t>Application now open for first toolkit! </a:t>
            </a:r>
            <a:endParaRPr lang="en-US" sz="2000" b="1" dirty="0">
              <a:solidFill>
                <a:prstClr val="black"/>
              </a:solidFill>
              <a:cs typeface="Arial" charset="0"/>
            </a:endParaRPr>
          </a:p>
          <a:p>
            <a:pPr marL="406400" indent="-342900" algn="l">
              <a:buFont typeface="Arial"/>
              <a:buChar char="•"/>
            </a:pPr>
            <a:r>
              <a:rPr lang="en-US" sz="2000" dirty="0" smtClean="0">
                <a:solidFill>
                  <a:prstClr val="black"/>
                </a:solidFill>
                <a:cs typeface="Arial" charset="0"/>
              </a:rPr>
              <a:t>Nov </a:t>
            </a:r>
            <a:r>
              <a:rPr lang="en-US" sz="2000" dirty="0">
                <a:solidFill>
                  <a:prstClr val="black"/>
                </a:solidFill>
                <a:cs typeface="Arial" charset="0"/>
              </a:rPr>
              <a:t>4, 2016: </a:t>
            </a:r>
            <a:r>
              <a:rPr lang="en-US" sz="2000" dirty="0" smtClean="0">
                <a:solidFill>
                  <a:prstClr val="black"/>
                </a:solidFill>
                <a:cs typeface="Arial" charset="0"/>
              </a:rPr>
              <a:t>Application deadline </a:t>
            </a:r>
          </a:p>
          <a:p>
            <a:pPr marL="406400" indent="-342900" algn="l">
              <a:buFont typeface="Arial"/>
              <a:buChar char="•"/>
            </a:pPr>
            <a:r>
              <a:rPr lang="en-US" sz="2000" dirty="0" smtClean="0">
                <a:solidFill>
                  <a:prstClr val="black"/>
                </a:solidFill>
                <a:cs typeface="Arial" charset="0"/>
              </a:rPr>
              <a:t>Dec </a:t>
            </a:r>
            <a:r>
              <a:rPr lang="en-US" sz="2000" dirty="0">
                <a:solidFill>
                  <a:prstClr val="black"/>
                </a:solidFill>
                <a:cs typeface="Arial" charset="0"/>
              </a:rPr>
              <a:t>2016: </a:t>
            </a:r>
            <a:r>
              <a:rPr lang="en-US" sz="2000" dirty="0" smtClean="0">
                <a:solidFill>
                  <a:prstClr val="black"/>
                </a:solidFill>
                <a:cs typeface="Arial" charset="0"/>
              </a:rPr>
              <a:t>Notification </a:t>
            </a:r>
            <a:r>
              <a:rPr lang="en-US" sz="2000" dirty="0">
                <a:solidFill>
                  <a:prstClr val="black"/>
                </a:solidFill>
                <a:cs typeface="Arial" charset="0"/>
              </a:rPr>
              <a:t>of </a:t>
            </a:r>
            <a:r>
              <a:rPr lang="en-US" sz="2000" dirty="0" smtClean="0">
                <a:solidFill>
                  <a:prstClr val="black"/>
                </a:solidFill>
                <a:cs typeface="Arial" charset="0"/>
              </a:rPr>
              <a:t>awards</a:t>
            </a:r>
            <a:endParaRPr lang="en-US" sz="2000" dirty="0">
              <a:solidFill>
                <a:prstClr val="black"/>
              </a:solidFill>
              <a:cs typeface="Arial" charset="0"/>
            </a:endParaRPr>
          </a:p>
          <a:p>
            <a:pPr marL="406400" indent="-342900" algn="l">
              <a:buFont typeface="Arial"/>
              <a:buChar char="•"/>
            </a:pPr>
            <a:r>
              <a:rPr lang="en-US" sz="2000" dirty="0" smtClean="0">
                <a:solidFill>
                  <a:prstClr val="black"/>
                </a:solidFill>
                <a:cs typeface="Arial" charset="0"/>
              </a:rPr>
              <a:t>Jan </a:t>
            </a:r>
            <a:r>
              <a:rPr lang="en-US" sz="2000" dirty="0">
                <a:solidFill>
                  <a:prstClr val="black"/>
                </a:solidFill>
                <a:cs typeface="Arial" charset="0"/>
              </a:rPr>
              <a:t>2017: </a:t>
            </a:r>
            <a:r>
              <a:rPr lang="en-US" sz="2000" dirty="0" smtClean="0">
                <a:solidFill>
                  <a:prstClr val="black"/>
                </a:solidFill>
                <a:cs typeface="Arial" charset="0"/>
              </a:rPr>
              <a:t>Toolkits </a:t>
            </a:r>
            <a:r>
              <a:rPr lang="en-US" sz="2000" dirty="0">
                <a:solidFill>
                  <a:prstClr val="black"/>
                </a:solidFill>
                <a:cs typeface="Arial" charset="0"/>
              </a:rPr>
              <a:t>delivered </a:t>
            </a:r>
            <a:endParaRPr lang="en-US" sz="2000" dirty="0" smtClean="0">
              <a:solidFill>
                <a:prstClr val="black"/>
              </a:solidFill>
              <a:cs typeface="Arial" charset="0"/>
            </a:endParaRPr>
          </a:p>
          <a:p>
            <a:pPr marL="406400" indent="-342900" algn="l">
              <a:buFont typeface="Arial"/>
              <a:buChar char="•"/>
            </a:pPr>
            <a:r>
              <a:rPr lang="en-US" sz="2000" dirty="0" smtClean="0">
                <a:solidFill>
                  <a:prstClr val="black"/>
                </a:solidFill>
                <a:cs typeface="Arial" charset="0"/>
              </a:rPr>
              <a:t>Jan-Mar 2017: Online workshops</a:t>
            </a:r>
          </a:p>
          <a:p>
            <a:pPr marL="406400" indent="-342900" algn="l">
              <a:buFont typeface="Arial"/>
              <a:buChar char="•"/>
            </a:pPr>
            <a:r>
              <a:rPr lang="en-US" sz="2000" dirty="0" smtClean="0">
                <a:solidFill>
                  <a:schemeClr val="tx1"/>
                </a:solidFill>
                <a:cs typeface="Arial" charset="0"/>
              </a:rPr>
              <a:t>Mar-May </a:t>
            </a:r>
            <a:r>
              <a:rPr lang="en-US" sz="2000" dirty="0">
                <a:solidFill>
                  <a:schemeClr val="tx1"/>
                </a:solidFill>
                <a:cs typeface="Arial" charset="0"/>
              </a:rPr>
              <a:t>2017: </a:t>
            </a:r>
            <a:r>
              <a:rPr lang="en-US" sz="2000" dirty="0" smtClean="0">
                <a:solidFill>
                  <a:schemeClr val="tx1"/>
                </a:solidFill>
                <a:cs typeface="Arial" charset="0"/>
              </a:rPr>
              <a:t>Public events</a:t>
            </a:r>
            <a:endParaRPr lang="en-US" sz="2000" dirty="0">
              <a:solidFill>
                <a:schemeClr val="tx1"/>
              </a:solidFill>
              <a:cs typeface="Arial" charset="0"/>
            </a:endParaRPr>
          </a:p>
          <a:p>
            <a:pPr marL="406400" indent="-342900" algn="l">
              <a:buFont typeface="Arial"/>
              <a:buChar char="•"/>
            </a:pPr>
            <a:r>
              <a:rPr lang="en-US" sz="2000" dirty="0" smtClean="0">
                <a:solidFill>
                  <a:schemeClr val="tx1"/>
                </a:solidFill>
                <a:cs typeface="Arial" charset="0"/>
              </a:rPr>
              <a:t>Jun </a:t>
            </a:r>
            <a:r>
              <a:rPr lang="en-US" sz="2000" dirty="0">
                <a:solidFill>
                  <a:schemeClr val="tx1"/>
                </a:solidFill>
                <a:cs typeface="Arial" charset="0"/>
              </a:rPr>
              <a:t>15, 2017: </a:t>
            </a:r>
            <a:r>
              <a:rPr lang="en-US" sz="2000" dirty="0" smtClean="0">
                <a:solidFill>
                  <a:schemeClr val="tx1"/>
                </a:solidFill>
                <a:cs typeface="Arial" charset="0"/>
              </a:rPr>
              <a:t>Reports due</a:t>
            </a:r>
          </a:p>
          <a:p>
            <a:pPr marL="63500" algn="l"/>
            <a:endParaRPr lang="en-US" sz="1000" dirty="0">
              <a:solidFill>
                <a:prstClr val="black"/>
              </a:solidFill>
              <a:cs typeface="Arial" charset="0"/>
            </a:endParaRPr>
          </a:p>
          <a:p>
            <a:pPr marL="63500" algn="l"/>
            <a:r>
              <a:rPr lang="en-US" sz="2000" b="1" dirty="0" smtClean="0">
                <a:solidFill>
                  <a:prstClr val="black"/>
                </a:solidFill>
                <a:cs typeface="Arial" charset="0"/>
              </a:rPr>
              <a:t>More information:</a:t>
            </a:r>
          </a:p>
          <a:p>
            <a:pPr marL="63500" algn="l"/>
            <a:r>
              <a:rPr lang="en-US" sz="2000" dirty="0" err="1" smtClean="0">
                <a:solidFill>
                  <a:prstClr val="black"/>
                </a:solidFill>
                <a:cs typeface="Arial" charset="0"/>
              </a:rPr>
              <a:t>nisenet.org</a:t>
            </a:r>
            <a:r>
              <a:rPr lang="en-US" sz="2000" dirty="0">
                <a:solidFill>
                  <a:prstClr val="black"/>
                </a:solidFill>
                <a:cs typeface="Arial" charset="0"/>
              </a:rPr>
              <a:t>/</a:t>
            </a:r>
            <a:r>
              <a:rPr lang="en-US" sz="2000" dirty="0" err="1">
                <a:solidFill>
                  <a:prstClr val="black"/>
                </a:solidFill>
                <a:cs typeface="Arial" charset="0"/>
              </a:rPr>
              <a:t>earthspacekit</a:t>
            </a:r>
            <a:r>
              <a:rPr lang="en-US" sz="2000" dirty="0">
                <a:solidFill>
                  <a:prstClr val="black"/>
                </a:solidFill>
                <a:cs typeface="Arial" charset="0"/>
              </a:rPr>
              <a:t>-apply</a:t>
            </a:r>
          </a:p>
          <a:p>
            <a:pPr marL="63500" algn="l"/>
            <a:endParaRPr lang="en-US" sz="2000" dirty="0">
              <a:solidFill>
                <a:prstClr val="black"/>
              </a:solidFill>
              <a:cs typeface="Arial" charset="0"/>
            </a:endParaRPr>
          </a:p>
        </p:txBody>
      </p:sp>
      <p:pic>
        <p:nvPicPr>
          <p:cNvPr id="3" name="Picture 2" descr="ExSci_space_20160718_1414-M.jpg"/>
          <p:cNvPicPr>
            <a:picLocks noChangeAspect="1"/>
          </p:cNvPicPr>
          <p:nvPr/>
        </p:nvPicPr>
        <p:blipFill rotWithShape="1">
          <a:blip r:embed="rId3">
            <a:extLst>
              <a:ext uri="{28A0092B-C50C-407E-A947-70E740481C1C}">
                <a14:useLocalDpi xmlns:a14="http://schemas.microsoft.com/office/drawing/2010/main" val="0"/>
              </a:ext>
            </a:extLst>
          </a:blip>
          <a:srcRect l="34914" t="6972" r="16949"/>
          <a:stretch/>
        </p:blipFill>
        <p:spPr>
          <a:xfrm>
            <a:off x="0" y="1143964"/>
            <a:ext cx="3653853" cy="5715000"/>
          </a:xfrm>
          <a:prstGeom prst="rect">
            <a:avLst/>
          </a:prstGeom>
        </p:spPr>
      </p:pic>
    </p:spTree>
    <p:extLst>
      <p:ext uri="{BB962C8B-B14F-4D97-AF65-F5344CB8AC3E}">
        <p14:creationId xmlns:p14="http://schemas.microsoft.com/office/powerpoint/2010/main" val="32282827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CBEE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22313" y="2379379"/>
            <a:ext cx="7772400" cy="2102974"/>
          </a:xfrm>
        </p:spPr>
        <p:txBody>
          <a:bodyPr>
            <a:normAutofit fontScale="90000"/>
          </a:bodyPr>
          <a:lstStyle/>
          <a:p>
            <a:pPr algn="ctr"/>
            <a:r>
              <a:rPr lang="en-US" sz="7000" dirty="0" smtClean="0">
                <a:solidFill>
                  <a:srgbClr val="FFFFFF"/>
                </a:solidFill>
                <a:latin typeface="Century Gothic"/>
                <a:cs typeface="Century Gothic"/>
              </a:rPr>
              <a:t>NEW</a:t>
            </a:r>
            <a:br>
              <a:rPr lang="en-US" sz="7000" dirty="0" smtClean="0">
                <a:solidFill>
                  <a:srgbClr val="FFFFFF"/>
                </a:solidFill>
                <a:latin typeface="Century Gothic"/>
                <a:cs typeface="Century Gothic"/>
              </a:rPr>
            </a:br>
            <a:r>
              <a:rPr lang="en-US" sz="7000" dirty="0" smtClean="0">
                <a:solidFill>
                  <a:srgbClr val="FFFFFF"/>
                </a:solidFill>
                <a:latin typeface="Century Gothic"/>
                <a:cs typeface="Century Gothic"/>
              </a:rPr>
              <a:t>PROJECTS</a:t>
            </a:r>
            <a:endParaRPr lang="en-US" sz="7000" dirty="0">
              <a:solidFill>
                <a:srgbClr val="FFFFFF"/>
              </a:solidFill>
              <a:latin typeface="Century Gothic"/>
              <a:cs typeface="Century Gothic"/>
            </a:endParaRPr>
          </a:p>
        </p:txBody>
      </p:sp>
    </p:spTree>
    <p:extLst>
      <p:ext uri="{BB962C8B-B14F-4D97-AF65-F5344CB8AC3E}">
        <p14:creationId xmlns:p14="http://schemas.microsoft.com/office/powerpoint/2010/main" val="29805314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flipH="1">
            <a:off x="0" y="138452"/>
            <a:ext cx="9144000" cy="707886"/>
          </a:xfrm>
          <a:prstGeom prst="rect">
            <a:avLst/>
          </a:prstGeom>
        </p:spPr>
        <p:txBody>
          <a:bodyPr wrap="square">
            <a:spAutoFit/>
          </a:bodyPr>
          <a:lstStyle/>
          <a:p>
            <a:pPr algn="ctr"/>
            <a:r>
              <a:rPr lang="en-US" sz="4000" b="1" dirty="0" smtClean="0">
                <a:solidFill>
                  <a:schemeClr val="bg1"/>
                </a:solidFill>
                <a:latin typeface="Century Gothic"/>
              </a:rPr>
              <a:t>Frankenstein – Science and society</a:t>
            </a:r>
            <a:endParaRPr lang="en-US" sz="4000" dirty="0">
              <a:solidFill>
                <a:schemeClr val="bg1"/>
              </a:solidFill>
            </a:endParaRPr>
          </a:p>
        </p:txBody>
      </p:sp>
      <p:sp>
        <p:nvSpPr>
          <p:cNvPr id="10" name="Subtitle 2"/>
          <p:cNvSpPr>
            <a:spLocks noGrp="1"/>
          </p:cNvSpPr>
          <p:nvPr>
            <p:ph type="subTitle" idx="1"/>
          </p:nvPr>
        </p:nvSpPr>
        <p:spPr>
          <a:xfrm>
            <a:off x="3959410" y="1143964"/>
            <a:ext cx="5244353" cy="5697072"/>
          </a:xfrm>
        </p:spPr>
        <p:txBody>
          <a:bodyPr>
            <a:normAutofit fontScale="92500" lnSpcReduction="10000"/>
          </a:bodyPr>
          <a:lstStyle/>
          <a:p>
            <a:pPr marL="119062" algn="l">
              <a:spcBef>
                <a:spcPts val="0"/>
              </a:spcBef>
            </a:pPr>
            <a:r>
              <a:rPr lang="en-US" sz="2000" b="1" dirty="0" smtClean="0">
                <a:solidFill>
                  <a:srgbClr val="000000"/>
                </a:solidFill>
              </a:rPr>
              <a:t>GOALS</a:t>
            </a:r>
          </a:p>
          <a:p>
            <a:pPr marL="122238" algn="l">
              <a:spcBef>
                <a:spcPts val="0"/>
              </a:spcBef>
              <a:spcAft>
                <a:spcPts val="500"/>
              </a:spcAft>
            </a:pPr>
            <a:r>
              <a:rPr lang="en-US" sz="2000" dirty="0" smtClean="0">
                <a:solidFill>
                  <a:prstClr val="black"/>
                </a:solidFill>
                <a:cs typeface="Arial" charset="0"/>
              </a:rPr>
              <a:t>Engage the public in creative activities and reflecting on responsible innovation</a:t>
            </a:r>
            <a:endParaRPr lang="en-US" sz="2000" dirty="0">
              <a:solidFill>
                <a:prstClr val="black"/>
              </a:solidFill>
              <a:cs typeface="Arial" charset="0"/>
            </a:endParaRPr>
          </a:p>
          <a:p>
            <a:pPr marL="122238" algn="l">
              <a:spcBef>
                <a:spcPts val="0"/>
              </a:spcBef>
              <a:spcAft>
                <a:spcPts val="500"/>
              </a:spcAft>
            </a:pPr>
            <a:r>
              <a:rPr lang="en-US" sz="2000" dirty="0" smtClean="0">
                <a:solidFill>
                  <a:prstClr val="black"/>
                </a:solidFill>
                <a:cs typeface="Arial" charset="0"/>
              </a:rPr>
              <a:t>Increase </a:t>
            </a:r>
            <a:r>
              <a:rPr lang="en-US" sz="2000" dirty="0">
                <a:solidFill>
                  <a:prstClr val="black"/>
                </a:solidFill>
                <a:cs typeface="Arial" charset="0"/>
              </a:rPr>
              <a:t>the capacity of museum staff to engage the public in </a:t>
            </a:r>
            <a:r>
              <a:rPr lang="en-US" sz="2000" dirty="0" smtClean="0">
                <a:solidFill>
                  <a:prstClr val="black"/>
                </a:solidFill>
                <a:cs typeface="Arial" charset="0"/>
              </a:rPr>
              <a:t>science and society content</a:t>
            </a:r>
            <a:endParaRPr lang="en-US" sz="2000" dirty="0">
              <a:solidFill>
                <a:prstClr val="black"/>
              </a:solidFill>
              <a:cs typeface="Arial" charset="0"/>
            </a:endParaRPr>
          </a:p>
          <a:p>
            <a:pPr marL="122238" algn="l">
              <a:spcBef>
                <a:spcPts val="0"/>
              </a:spcBef>
              <a:spcAft>
                <a:spcPts val="500"/>
              </a:spcAft>
            </a:pPr>
            <a:r>
              <a:rPr lang="en-US" sz="2000" dirty="0" smtClean="0">
                <a:solidFill>
                  <a:prstClr val="black"/>
                </a:solidFill>
                <a:cs typeface="Arial" charset="0"/>
              </a:rPr>
              <a:t>Investigate learning in a </a:t>
            </a:r>
            <a:r>
              <a:rPr lang="en-US" sz="2000" dirty="0" err="1" smtClean="0">
                <a:solidFill>
                  <a:prstClr val="black"/>
                </a:solidFill>
                <a:cs typeface="Arial" charset="0"/>
              </a:rPr>
              <a:t>transmedia</a:t>
            </a:r>
            <a:r>
              <a:rPr lang="en-US" sz="2000" dirty="0" smtClean="0">
                <a:solidFill>
                  <a:prstClr val="black"/>
                </a:solidFill>
                <a:cs typeface="Arial" charset="0"/>
              </a:rPr>
              <a:t> environment</a:t>
            </a:r>
          </a:p>
          <a:p>
            <a:pPr marL="122238" algn="l">
              <a:spcBef>
                <a:spcPts val="0"/>
              </a:spcBef>
              <a:spcAft>
                <a:spcPts val="500"/>
              </a:spcAft>
            </a:pPr>
            <a:r>
              <a:rPr lang="en-US" sz="2000" dirty="0" smtClean="0">
                <a:solidFill>
                  <a:prstClr val="black"/>
                </a:solidFill>
                <a:cs typeface="Arial" charset="0"/>
              </a:rPr>
              <a:t>Celebrate the bicentennial of </a:t>
            </a:r>
            <a:r>
              <a:rPr lang="en-US" sz="2000" i="1" dirty="0" smtClean="0">
                <a:solidFill>
                  <a:prstClr val="black"/>
                </a:solidFill>
                <a:cs typeface="Arial" charset="0"/>
              </a:rPr>
              <a:t>Frankenstein</a:t>
            </a:r>
            <a:endParaRPr lang="en-US" sz="2000" i="1" dirty="0">
              <a:solidFill>
                <a:prstClr val="black"/>
              </a:solidFill>
              <a:cs typeface="Arial" charset="0"/>
            </a:endParaRPr>
          </a:p>
          <a:p>
            <a:pPr marL="119062" algn="l">
              <a:spcBef>
                <a:spcPts val="0"/>
              </a:spcBef>
            </a:pPr>
            <a:endParaRPr lang="en-US" sz="2000" b="1" dirty="0" smtClean="0">
              <a:solidFill>
                <a:srgbClr val="000000"/>
              </a:solidFill>
            </a:endParaRPr>
          </a:p>
          <a:p>
            <a:pPr marL="119062" algn="l">
              <a:spcBef>
                <a:spcPts val="0"/>
              </a:spcBef>
            </a:pPr>
            <a:r>
              <a:rPr lang="en-US" sz="2000" b="1" dirty="0" smtClean="0">
                <a:solidFill>
                  <a:srgbClr val="000000"/>
                </a:solidFill>
              </a:rPr>
              <a:t>ACTIVITIES</a:t>
            </a:r>
          </a:p>
          <a:p>
            <a:pPr marL="119062" algn="l">
              <a:spcBef>
                <a:spcPts val="0"/>
              </a:spcBef>
              <a:spcAft>
                <a:spcPts val="500"/>
              </a:spcAft>
            </a:pPr>
            <a:r>
              <a:rPr lang="en-US" sz="2000" dirty="0" smtClean="0">
                <a:solidFill>
                  <a:srgbClr val="000000"/>
                </a:solidFill>
              </a:rPr>
              <a:t>50 “footlockers” of hands-on making activities</a:t>
            </a:r>
          </a:p>
          <a:p>
            <a:pPr marL="119062" algn="l">
              <a:spcBef>
                <a:spcPts val="0"/>
              </a:spcBef>
              <a:spcAft>
                <a:spcPts val="500"/>
              </a:spcAft>
            </a:pPr>
            <a:r>
              <a:rPr lang="en-US" sz="2000" dirty="0" smtClean="0">
                <a:solidFill>
                  <a:srgbClr val="000000"/>
                </a:solidFill>
              </a:rPr>
              <a:t>Digital </a:t>
            </a:r>
            <a:r>
              <a:rPr lang="en-US" sz="2000" dirty="0" err="1" smtClean="0">
                <a:solidFill>
                  <a:srgbClr val="000000"/>
                </a:solidFill>
              </a:rPr>
              <a:t>interactives</a:t>
            </a:r>
            <a:r>
              <a:rPr lang="en-US" sz="2000" dirty="0">
                <a:solidFill>
                  <a:srgbClr val="000000"/>
                </a:solidFill>
              </a:rPr>
              <a:t> </a:t>
            </a:r>
            <a:r>
              <a:rPr lang="en-US" sz="2000" dirty="0" smtClean="0">
                <a:solidFill>
                  <a:srgbClr val="000000"/>
                </a:solidFill>
              </a:rPr>
              <a:t>and online challenges</a:t>
            </a:r>
          </a:p>
          <a:p>
            <a:pPr marL="119062" algn="l">
              <a:spcBef>
                <a:spcPts val="0"/>
              </a:spcBef>
              <a:spcAft>
                <a:spcPts val="500"/>
              </a:spcAft>
            </a:pPr>
            <a:r>
              <a:rPr lang="en-US" sz="2000" dirty="0" smtClean="0">
                <a:solidFill>
                  <a:srgbClr val="000000"/>
                </a:solidFill>
              </a:rPr>
              <a:t>Professional development workshop</a:t>
            </a:r>
          </a:p>
          <a:p>
            <a:pPr marL="119062" algn="l">
              <a:spcBef>
                <a:spcPts val="0"/>
              </a:spcBef>
            </a:pPr>
            <a:r>
              <a:rPr lang="en-US" sz="2000" dirty="0" smtClean="0">
                <a:solidFill>
                  <a:srgbClr val="000000"/>
                </a:solidFill>
              </a:rPr>
              <a:t>Research and evaluation</a:t>
            </a:r>
          </a:p>
          <a:p>
            <a:pPr marL="119062" algn="l">
              <a:spcBef>
                <a:spcPts val="0"/>
              </a:spcBef>
            </a:pPr>
            <a:endParaRPr lang="en-US" sz="2000" dirty="0" smtClean="0">
              <a:solidFill>
                <a:srgbClr val="000000"/>
              </a:solidFill>
            </a:endParaRPr>
          </a:p>
          <a:p>
            <a:pPr marL="119062" algn="l">
              <a:spcBef>
                <a:spcPts val="0"/>
              </a:spcBef>
            </a:pPr>
            <a:r>
              <a:rPr lang="en-US" sz="2000" b="1" dirty="0">
                <a:solidFill>
                  <a:srgbClr val="000000"/>
                </a:solidFill>
              </a:rPr>
              <a:t>CURRENT STATUS</a:t>
            </a:r>
          </a:p>
          <a:p>
            <a:pPr marL="119062" algn="l">
              <a:spcBef>
                <a:spcPts val="0"/>
              </a:spcBef>
              <a:spcAft>
                <a:spcPts val="500"/>
              </a:spcAft>
            </a:pPr>
            <a:r>
              <a:rPr lang="en-US" sz="2000" dirty="0">
                <a:solidFill>
                  <a:srgbClr val="000000"/>
                </a:solidFill>
              </a:rPr>
              <a:t>Kit applications fall 2017</a:t>
            </a:r>
          </a:p>
          <a:p>
            <a:pPr marL="119062" algn="l">
              <a:spcBef>
                <a:spcPts val="0"/>
              </a:spcBef>
            </a:pPr>
            <a:r>
              <a:rPr lang="en-US" sz="2000" dirty="0" smtClean="0">
                <a:solidFill>
                  <a:srgbClr val="000000"/>
                </a:solidFill>
              </a:rPr>
              <a:t>Programming to celebrate the bicentennial, beginning Jan </a:t>
            </a:r>
            <a:r>
              <a:rPr lang="en-US" sz="2000" dirty="0">
                <a:solidFill>
                  <a:srgbClr val="000000"/>
                </a:solidFill>
              </a:rPr>
              <a:t>2018</a:t>
            </a:r>
          </a:p>
          <a:p>
            <a:pPr marL="119062" algn="l">
              <a:spcBef>
                <a:spcPts val="0"/>
              </a:spcBef>
            </a:pPr>
            <a:endParaRPr lang="en-US" sz="2000" dirty="0" smtClean="0">
              <a:solidFill>
                <a:srgbClr val="000000"/>
              </a:solidFill>
            </a:endParaRPr>
          </a:p>
          <a:p>
            <a:pPr marL="119062" algn="l">
              <a:spcBef>
                <a:spcPts val="0"/>
              </a:spcBef>
            </a:pPr>
            <a:endParaRPr lang="en-US" sz="2000" dirty="0">
              <a:solidFill>
                <a:srgbClr val="000000"/>
              </a:solidFill>
            </a:endParaRPr>
          </a:p>
        </p:txBody>
      </p:sp>
      <p:pic>
        <p:nvPicPr>
          <p:cNvPr id="3" name="Picture 2" descr="CcQkKvvUUAAdN1N.jpg"/>
          <p:cNvPicPr>
            <a:picLocks noChangeAspect="1"/>
          </p:cNvPicPr>
          <p:nvPr/>
        </p:nvPicPr>
        <p:blipFill rotWithShape="1">
          <a:blip r:embed="rId3">
            <a:extLst>
              <a:ext uri="{28A0092B-C50C-407E-A947-70E740481C1C}">
                <a14:useLocalDpi xmlns:a14="http://schemas.microsoft.com/office/drawing/2010/main" val="0"/>
              </a:ext>
            </a:extLst>
          </a:blip>
          <a:srcRect l="34940" r="26473"/>
          <a:stretch/>
        </p:blipFill>
        <p:spPr>
          <a:xfrm>
            <a:off x="0" y="1140977"/>
            <a:ext cx="3927115" cy="5733288"/>
          </a:xfrm>
          <a:prstGeom prst="rect">
            <a:avLst/>
          </a:prstGeom>
        </p:spPr>
      </p:pic>
    </p:spTree>
    <p:extLst>
      <p:ext uri="{BB962C8B-B14F-4D97-AF65-F5344CB8AC3E}">
        <p14:creationId xmlns:p14="http://schemas.microsoft.com/office/powerpoint/2010/main" val="38694872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flipH="1">
            <a:off x="0" y="138452"/>
            <a:ext cx="9144000" cy="769441"/>
          </a:xfrm>
          <a:prstGeom prst="rect">
            <a:avLst/>
          </a:prstGeom>
        </p:spPr>
        <p:txBody>
          <a:bodyPr wrap="square">
            <a:spAutoFit/>
          </a:bodyPr>
          <a:lstStyle/>
          <a:p>
            <a:pPr algn="ctr"/>
            <a:r>
              <a:rPr lang="en-US" sz="4400" b="1" dirty="0" smtClean="0">
                <a:solidFill>
                  <a:schemeClr val="bg1"/>
                </a:solidFill>
                <a:latin typeface="Century Gothic"/>
              </a:rPr>
              <a:t>Chemistry</a:t>
            </a:r>
            <a:endParaRPr lang="en-US" sz="4400" dirty="0">
              <a:solidFill>
                <a:schemeClr val="bg1"/>
              </a:solidFill>
            </a:endParaRPr>
          </a:p>
        </p:txBody>
      </p:sp>
      <p:sp>
        <p:nvSpPr>
          <p:cNvPr id="10" name="Subtitle 2"/>
          <p:cNvSpPr>
            <a:spLocks noGrp="1"/>
          </p:cNvSpPr>
          <p:nvPr>
            <p:ph type="subTitle" idx="1"/>
          </p:nvPr>
        </p:nvSpPr>
        <p:spPr>
          <a:xfrm>
            <a:off x="2883650" y="1143964"/>
            <a:ext cx="6320114" cy="5697072"/>
          </a:xfrm>
        </p:spPr>
        <p:txBody>
          <a:bodyPr>
            <a:normAutofit/>
          </a:bodyPr>
          <a:lstStyle/>
          <a:p>
            <a:pPr marL="119062" algn="l">
              <a:spcBef>
                <a:spcPts val="0"/>
              </a:spcBef>
            </a:pPr>
            <a:r>
              <a:rPr lang="en-US" sz="2000" b="1" dirty="0" smtClean="0">
                <a:solidFill>
                  <a:srgbClr val="000000"/>
                </a:solidFill>
              </a:rPr>
              <a:t>GOALS</a:t>
            </a:r>
          </a:p>
          <a:p>
            <a:pPr marL="122238" algn="l">
              <a:spcBef>
                <a:spcPts val="0"/>
              </a:spcBef>
              <a:spcAft>
                <a:spcPts val="1000"/>
              </a:spcAft>
            </a:pPr>
            <a:r>
              <a:rPr lang="en-US" sz="2000" dirty="0" smtClean="0">
                <a:solidFill>
                  <a:prstClr val="black"/>
                </a:solidFill>
                <a:cs typeface="Arial" charset="0"/>
              </a:rPr>
              <a:t>Generate knowledge about strategies for influencing public interest</a:t>
            </a:r>
            <a:r>
              <a:rPr lang="en-US" sz="2000" dirty="0">
                <a:solidFill>
                  <a:prstClr val="black"/>
                </a:solidFill>
                <a:cs typeface="Arial" charset="0"/>
              </a:rPr>
              <a:t>, </a:t>
            </a:r>
            <a:r>
              <a:rPr lang="en-US" sz="2000" dirty="0" smtClean="0">
                <a:solidFill>
                  <a:prstClr val="black"/>
                </a:solidFill>
                <a:cs typeface="Arial" charset="0"/>
              </a:rPr>
              <a:t>understanding, </a:t>
            </a:r>
            <a:r>
              <a:rPr lang="en-US" sz="2000" dirty="0">
                <a:solidFill>
                  <a:prstClr val="black"/>
                </a:solidFill>
                <a:cs typeface="Arial" charset="0"/>
              </a:rPr>
              <a:t>perception of relevance, and </a:t>
            </a:r>
            <a:r>
              <a:rPr lang="en-US" sz="2000" dirty="0" smtClean="0">
                <a:solidFill>
                  <a:prstClr val="black"/>
                </a:solidFill>
                <a:cs typeface="Arial" charset="0"/>
              </a:rPr>
              <a:t>feelings of self</a:t>
            </a:r>
            <a:r>
              <a:rPr lang="en-US" sz="2000" dirty="0">
                <a:solidFill>
                  <a:prstClr val="black"/>
                </a:solidFill>
                <a:cs typeface="Arial" charset="0"/>
              </a:rPr>
              <a:t>-</a:t>
            </a:r>
            <a:r>
              <a:rPr lang="en-US" sz="2000" dirty="0" smtClean="0">
                <a:solidFill>
                  <a:prstClr val="black"/>
                </a:solidFill>
                <a:cs typeface="Arial" charset="0"/>
              </a:rPr>
              <a:t>efficacy about chemistry</a:t>
            </a:r>
          </a:p>
          <a:p>
            <a:pPr marL="122238" algn="l">
              <a:spcBef>
                <a:spcPts val="0"/>
              </a:spcBef>
              <a:spcAft>
                <a:spcPts val="1000"/>
              </a:spcAft>
            </a:pPr>
            <a:r>
              <a:rPr lang="en-US" sz="2000" dirty="0">
                <a:solidFill>
                  <a:prstClr val="black"/>
                </a:solidFill>
                <a:cs typeface="Arial" charset="0"/>
              </a:rPr>
              <a:t>Engage the public in learning about chemistry</a:t>
            </a:r>
          </a:p>
          <a:p>
            <a:pPr marL="122238" algn="l">
              <a:spcBef>
                <a:spcPts val="0"/>
              </a:spcBef>
            </a:pPr>
            <a:r>
              <a:rPr lang="en-US" sz="2000" dirty="0" smtClean="0">
                <a:solidFill>
                  <a:prstClr val="black"/>
                </a:solidFill>
                <a:cs typeface="Arial" charset="0"/>
              </a:rPr>
              <a:t>Increase </a:t>
            </a:r>
            <a:r>
              <a:rPr lang="en-US" sz="2000" dirty="0">
                <a:solidFill>
                  <a:prstClr val="black"/>
                </a:solidFill>
                <a:cs typeface="Arial" charset="0"/>
              </a:rPr>
              <a:t>the capacity of museum staff to engage the public in chemistry </a:t>
            </a:r>
          </a:p>
          <a:p>
            <a:pPr marL="119062" algn="l">
              <a:spcBef>
                <a:spcPts val="0"/>
              </a:spcBef>
            </a:pPr>
            <a:endParaRPr lang="en-US" sz="2000" b="1" dirty="0" smtClean="0">
              <a:solidFill>
                <a:srgbClr val="000000"/>
              </a:solidFill>
            </a:endParaRPr>
          </a:p>
          <a:p>
            <a:pPr marL="119062" algn="l">
              <a:spcBef>
                <a:spcPts val="0"/>
              </a:spcBef>
            </a:pPr>
            <a:r>
              <a:rPr lang="en-US" sz="2000" b="1" dirty="0" smtClean="0">
                <a:solidFill>
                  <a:srgbClr val="000000"/>
                </a:solidFill>
              </a:rPr>
              <a:t>ACTIVITIES</a:t>
            </a:r>
          </a:p>
          <a:p>
            <a:pPr marL="119062" algn="l">
              <a:spcBef>
                <a:spcPts val="0"/>
              </a:spcBef>
              <a:spcAft>
                <a:spcPts val="500"/>
              </a:spcAft>
            </a:pPr>
            <a:r>
              <a:rPr lang="en-US" sz="2000" dirty="0">
                <a:solidFill>
                  <a:srgbClr val="000000"/>
                </a:solidFill>
              </a:rPr>
              <a:t>Design-based </a:t>
            </a:r>
            <a:r>
              <a:rPr lang="en-US" sz="2000" dirty="0" smtClean="0">
                <a:solidFill>
                  <a:srgbClr val="000000"/>
                </a:solidFill>
              </a:rPr>
              <a:t>research</a:t>
            </a:r>
          </a:p>
          <a:p>
            <a:pPr marL="119062" algn="l">
              <a:spcBef>
                <a:spcPts val="0"/>
              </a:spcBef>
              <a:spcAft>
                <a:spcPts val="500"/>
              </a:spcAft>
            </a:pPr>
            <a:r>
              <a:rPr lang="en-US" sz="2000" dirty="0" smtClean="0">
                <a:solidFill>
                  <a:srgbClr val="000000"/>
                </a:solidFill>
              </a:rPr>
              <a:t>250 kits of hands-on chemistry activities</a:t>
            </a:r>
          </a:p>
          <a:p>
            <a:pPr marL="119062" algn="l">
              <a:spcBef>
                <a:spcPts val="0"/>
              </a:spcBef>
            </a:pPr>
            <a:r>
              <a:rPr lang="en-US" sz="2000" dirty="0" smtClean="0">
                <a:solidFill>
                  <a:srgbClr val="000000"/>
                </a:solidFill>
              </a:rPr>
              <a:t>Professional development resources</a:t>
            </a:r>
            <a:endParaRPr lang="en-US" sz="2000" dirty="0">
              <a:solidFill>
                <a:srgbClr val="000000"/>
              </a:solidFill>
            </a:endParaRPr>
          </a:p>
          <a:p>
            <a:pPr marL="119062" algn="l">
              <a:spcBef>
                <a:spcPts val="0"/>
              </a:spcBef>
            </a:pPr>
            <a:endParaRPr lang="en-US" sz="2000" b="1" dirty="0">
              <a:solidFill>
                <a:srgbClr val="000000"/>
              </a:solidFill>
            </a:endParaRPr>
          </a:p>
          <a:p>
            <a:pPr marL="119062" algn="l">
              <a:spcBef>
                <a:spcPts val="0"/>
              </a:spcBef>
            </a:pPr>
            <a:r>
              <a:rPr lang="en-US" sz="2000" b="1" dirty="0" smtClean="0">
                <a:solidFill>
                  <a:srgbClr val="000000"/>
                </a:solidFill>
              </a:rPr>
              <a:t>CURRENT STATUS</a:t>
            </a:r>
            <a:endParaRPr lang="en-US" sz="2000" b="1" dirty="0">
              <a:solidFill>
                <a:srgbClr val="000000"/>
              </a:solidFill>
            </a:endParaRPr>
          </a:p>
          <a:p>
            <a:pPr marL="119062" algn="l">
              <a:spcBef>
                <a:spcPts val="0"/>
              </a:spcBef>
            </a:pPr>
            <a:r>
              <a:rPr lang="en-US" sz="2000" dirty="0" smtClean="0">
                <a:solidFill>
                  <a:srgbClr val="000000"/>
                </a:solidFill>
              </a:rPr>
              <a:t>Funded!</a:t>
            </a:r>
            <a:endParaRPr lang="en-US" sz="2000" dirty="0">
              <a:solidFill>
                <a:srgbClr val="000000"/>
              </a:solidFill>
            </a:endParaRPr>
          </a:p>
          <a:p>
            <a:pPr marL="119062" algn="l">
              <a:spcBef>
                <a:spcPts val="0"/>
              </a:spcBef>
            </a:pPr>
            <a:endParaRPr lang="en-US" sz="2000" dirty="0" smtClean="0">
              <a:solidFill>
                <a:srgbClr val="000000"/>
              </a:solidFill>
            </a:endParaRPr>
          </a:p>
        </p:txBody>
      </p:sp>
      <p:pic>
        <p:nvPicPr>
          <p:cNvPr id="2" name="Picture 1" descr="20120216GH_0795-L.jpg"/>
          <p:cNvPicPr>
            <a:picLocks noChangeAspect="1"/>
          </p:cNvPicPr>
          <p:nvPr/>
        </p:nvPicPr>
        <p:blipFill rotWithShape="1">
          <a:blip r:embed="rId3">
            <a:extLst>
              <a:ext uri="{28A0092B-C50C-407E-A947-70E740481C1C}">
                <a14:useLocalDpi xmlns:a14="http://schemas.microsoft.com/office/drawing/2010/main" val="0"/>
              </a:ext>
            </a:extLst>
          </a:blip>
          <a:srcRect l="5883" t="6318" r="23162"/>
          <a:stretch/>
        </p:blipFill>
        <p:spPr>
          <a:xfrm>
            <a:off x="2" y="1147150"/>
            <a:ext cx="2883647" cy="5710850"/>
          </a:xfrm>
          <a:prstGeom prst="rect">
            <a:avLst/>
          </a:prstGeom>
        </p:spPr>
      </p:pic>
    </p:spTree>
    <p:extLst>
      <p:ext uri="{BB962C8B-B14F-4D97-AF65-F5344CB8AC3E}">
        <p14:creationId xmlns:p14="http://schemas.microsoft.com/office/powerpoint/2010/main" val="38378900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590" y="1319258"/>
            <a:ext cx="3809998" cy="4093428"/>
          </a:xfrm>
          <a:prstGeom prst="rect">
            <a:avLst/>
          </a:prstGeom>
        </p:spPr>
        <p:txBody>
          <a:bodyPr wrap="square">
            <a:spAutoFit/>
          </a:bodyPr>
          <a:lstStyle/>
          <a:p>
            <a:pPr marL="0" lvl="1">
              <a:defRPr/>
            </a:pPr>
            <a:r>
              <a:rPr lang="en-US" sz="2000" b="1" dirty="0" smtClean="0"/>
              <a:t>Website: </a:t>
            </a:r>
          </a:p>
          <a:p>
            <a:pPr marL="0" lvl="1">
              <a:defRPr/>
            </a:pPr>
            <a:r>
              <a:rPr lang="en-US" sz="2000" dirty="0" err="1" smtClean="0"/>
              <a:t>nisenet.org</a:t>
            </a:r>
            <a:endParaRPr lang="en-US" sz="2000" dirty="0" smtClean="0"/>
          </a:p>
          <a:p>
            <a:pPr marL="0" lvl="1">
              <a:defRPr/>
            </a:pPr>
            <a:endParaRPr lang="en-US" sz="2000" b="1" dirty="0"/>
          </a:p>
          <a:p>
            <a:pPr marL="0" lvl="1">
              <a:defRPr/>
            </a:pPr>
            <a:r>
              <a:rPr lang="en-US" sz="2000" b="1" dirty="0"/>
              <a:t>N</a:t>
            </a:r>
            <a:r>
              <a:rPr lang="en-US" sz="2000" b="1" dirty="0" smtClean="0"/>
              <a:t>ewsletter: </a:t>
            </a:r>
          </a:p>
          <a:p>
            <a:pPr marL="0" lvl="1">
              <a:defRPr/>
            </a:pPr>
            <a:r>
              <a:rPr lang="en-US" sz="2000" dirty="0" err="1" smtClean="0"/>
              <a:t>nisenet.org</a:t>
            </a:r>
            <a:r>
              <a:rPr lang="en-US" sz="2000" dirty="0" smtClean="0"/>
              <a:t>/newsletter </a:t>
            </a:r>
          </a:p>
          <a:p>
            <a:pPr marL="0" lvl="1">
              <a:defRPr/>
            </a:pPr>
            <a:endParaRPr lang="en-US" sz="2000" b="1" dirty="0"/>
          </a:p>
          <a:p>
            <a:pPr marL="0" lvl="1">
              <a:defRPr/>
            </a:pPr>
            <a:r>
              <a:rPr lang="en-US" sz="2000" b="1" dirty="0"/>
              <a:t>S</a:t>
            </a:r>
            <a:r>
              <a:rPr lang="en-US" sz="2000" b="1" dirty="0" smtClean="0"/>
              <a:t>ocial media: </a:t>
            </a:r>
          </a:p>
          <a:p>
            <a:pPr marL="0" lvl="1">
              <a:defRPr/>
            </a:pPr>
            <a:r>
              <a:rPr lang="en-US" sz="2000" dirty="0" err="1" smtClean="0"/>
              <a:t>nisenet.org</a:t>
            </a:r>
            <a:r>
              <a:rPr lang="en-US" sz="2000" dirty="0" smtClean="0"/>
              <a:t>/social</a:t>
            </a:r>
          </a:p>
          <a:p>
            <a:pPr marL="0" lvl="1">
              <a:defRPr/>
            </a:pPr>
            <a:endParaRPr lang="en-US" sz="2000" dirty="0"/>
          </a:p>
          <a:p>
            <a:pPr marL="0" lvl="1">
              <a:defRPr/>
            </a:pPr>
            <a:r>
              <a:rPr lang="en-US" sz="2000" b="1" dirty="0" smtClean="0"/>
              <a:t>Be sure to add your name to the breakfast sign-in sheet!</a:t>
            </a:r>
          </a:p>
          <a:p>
            <a:pPr marL="0" lvl="1">
              <a:defRPr/>
            </a:pPr>
            <a:endParaRPr lang="en-US" sz="2000" b="1" dirty="0"/>
          </a:p>
          <a:p>
            <a:pPr marL="0" lvl="1">
              <a:defRPr/>
            </a:pPr>
            <a:r>
              <a:rPr lang="en-US" sz="2000" b="1" dirty="0" smtClean="0"/>
              <a:t>Visit our booth in the exhibit hall! </a:t>
            </a:r>
          </a:p>
        </p:txBody>
      </p:sp>
      <p:pic>
        <p:nvPicPr>
          <p:cNvPr id="5" name="Picture 4" descr="20121004_1356-X2.jpg"/>
          <p:cNvPicPr>
            <a:picLocks noChangeAspect="1"/>
          </p:cNvPicPr>
          <p:nvPr/>
        </p:nvPicPr>
        <p:blipFill rotWithShape="1">
          <a:blip r:embed="rId3">
            <a:extLst>
              <a:ext uri="{28A0092B-C50C-407E-A947-70E740481C1C}">
                <a14:useLocalDpi xmlns:a14="http://schemas.microsoft.com/office/drawing/2010/main" val="0"/>
              </a:ext>
            </a:extLst>
          </a:blip>
          <a:srcRect l="17390" t="10802" r="31170" b="4983"/>
          <a:stretch/>
        </p:blipFill>
        <p:spPr>
          <a:xfrm>
            <a:off x="3914588" y="1143000"/>
            <a:ext cx="5244352" cy="5715000"/>
          </a:xfrm>
          <a:prstGeom prst="rect">
            <a:avLst/>
          </a:prstGeom>
        </p:spPr>
      </p:pic>
      <p:sp>
        <p:nvSpPr>
          <p:cNvPr id="7" name="Rectangle 6"/>
          <p:cNvSpPr/>
          <p:nvPr/>
        </p:nvSpPr>
        <p:spPr>
          <a:xfrm>
            <a:off x="0"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flipH="1">
            <a:off x="0" y="138452"/>
            <a:ext cx="9144000" cy="769441"/>
          </a:xfrm>
          <a:prstGeom prst="rect">
            <a:avLst/>
          </a:prstGeom>
        </p:spPr>
        <p:txBody>
          <a:bodyPr wrap="square">
            <a:spAutoFit/>
          </a:bodyPr>
          <a:lstStyle/>
          <a:p>
            <a:pPr algn="ctr"/>
            <a:r>
              <a:rPr lang="en-US" sz="4400" b="1" dirty="0" smtClean="0">
                <a:solidFill>
                  <a:schemeClr val="bg1"/>
                </a:solidFill>
                <a:latin typeface="Century Gothic"/>
              </a:rPr>
              <a:t>Stay in the loop!</a:t>
            </a:r>
            <a:endParaRPr lang="en-US" sz="4400" dirty="0">
              <a:solidFill>
                <a:schemeClr val="bg1"/>
              </a:solidFill>
            </a:endParaRPr>
          </a:p>
        </p:txBody>
      </p:sp>
    </p:spTree>
    <p:extLst>
      <p:ext uri="{BB962C8B-B14F-4D97-AF65-F5344CB8AC3E}">
        <p14:creationId xmlns:p14="http://schemas.microsoft.com/office/powerpoint/2010/main" val="295070713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gional hub map 2016_dots_A.png"/>
          <p:cNvPicPr>
            <a:picLocks noChangeAspect="1"/>
          </p:cNvPicPr>
          <p:nvPr/>
        </p:nvPicPr>
        <p:blipFill rotWithShape="1">
          <a:blip r:embed="rId3">
            <a:extLst>
              <a:ext uri="{28A0092B-C50C-407E-A947-70E740481C1C}">
                <a14:useLocalDpi xmlns:a14="http://schemas.microsoft.com/office/drawing/2010/main" val="0"/>
              </a:ext>
            </a:extLst>
          </a:blip>
          <a:srcRect l="2145" t="13557" r="5720" b="8853"/>
          <a:stretch/>
        </p:blipFill>
        <p:spPr>
          <a:xfrm>
            <a:off x="-44824" y="1143965"/>
            <a:ext cx="9235440" cy="5825273"/>
          </a:xfrm>
          <a:prstGeom prst="rect">
            <a:avLst/>
          </a:prstGeom>
        </p:spPr>
      </p:pic>
      <p:sp>
        <p:nvSpPr>
          <p:cNvPr id="4" name="TextBox 3"/>
          <p:cNvSpPr txBox="1"/>
          <p:nvPr/>
        </p:nvSpPr>
        <p:spPr>
          <a:xfrm>
            <a:off x="14941" y="6211669"/>
            <a:ext cx="3660589" cy="646331"/>
          </a:xfrm>
          <a:prstGeom prst="rect">
            <a:avLst/>
          </a:prstGeom>
          <a:noFill/>
        </p:spPr>
        <p:txBody>
          <a:bodyPr wrap="square" rtlCol="0">
            <a:spAutoFit/>
          </a:bodyPr>
          <a:lstStyle/>
          <a:p>
            <a:r>
              <a:rPr lang="en-US" b="1" dirty="0" smtClean="0"/>
              <a:t>Regional hub leaders:</a:t>
            </a:r>
          </a:p>
          <a:p>
            <a:r>
              <a:rPr lang="en-US" dirty="0" err="1" smtClean="0"/>
              <a:t>nisenet.org</a:t>
            </a:r>
            <a:r>
              <a:rPr lang="en-US"/>
              <a:t>/</a:t>
            </a:r>
            <a:r>
              <a:rPr lang="en-US" smtClean="0"/>
              <a:t>contact</a:t>
            </a:r>
            <a:endParaRPr lang="en-US" dirty="0"/>
          </a:p>
        </p:txBody>
      </p:sp>
      <p:sp>
        <p:nvSpPr>
          <p:cNvPr id="6" name="Rectangle 5"/>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Stay in the loop!</a:t>
            </a:r>
            <a:endParaRPr lang="en-US" sz="4000" dirty="0">
              <a:solidFill>
                <a:srgbClr val="00858B"/>
              </a:solidFill>
            </a:endParaRPr>
          </a:p>
        </p:txBody>
      </p:sp>
    </p:spTree>
    <p:extLst>
      <p:ext uri="{BB962C8B-B14F-4D97-AF65-F5344CB8AC3E}">
        <p14:creationId xmlns:p14="http://schemas.microsoft.com/office/powerpoint/2010/main" val="11357346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CBEE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22313" y="2379379"/>
            <a:ext cx="7772400" cy="2102974"/>
          </a:xfrm>
        </p:spPr>
        <p:txBody>
          <a:bodyPr>
            <a:normAutofit/>
          </a:bodyPr>
          <a:lstStyle/>
          <a:p>
            <a:pPr algn="ctr"/>
            <a:r>
              <a:rPr lang="en-US" sz="7000" dirty="0" smtClean="0">
                <a:solidFill>
                  <a:srgbClr val="FFFFFF"/>
                </a:solidFill>
                <a:latin typeface="Century Gothic"/>
                <a:cs typeface="Century Gothic"/>
              </a:rPr>
              <a:t>NEW IDENTITY</a:t>
            </a:r>
            <a:endParaRPr lang="en-US" sz="7000" dirty="0">
              <a:solidFill>
                <a:srgbClr val="FFFFFF"/>
              </a:solidFill>
              <a:latin typeface="Century Gothic"/>
              <a:cs typeface="Century Gothic"/>
            </a:endParaRPr>
          </a:p>
        </p:txBody>
      </p:sp>
    </p:spTree>
    <p:extLst>
      <p:ext uri="{BB962C8B-B14F-4D97-AF65-F5344CB8AC3E}">
        <p14:creationId xmlns:p14="http://schemas.microsoft.com/office/powerpoint/2010/main" val="40443040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CBEE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22313" y="2379379"/>
            <a:ext cx="7772400" cy="2088033"/>
          </a:xfrm>
        </p:spPr>
        <p:txBody>
          <a:bodyPr>
            <a:normAutofit fontScale="90000"/>
          </a:bodyPr>
          <a:lstStyle/>
          <a:p>
            <a:pPr algn="ctr"/>
            <a:r>
              <a:rPr lang="en-US" sz="7000" dirty="0" smtClean="0">
                <a:solidFill>
                  <a:srgbClr val="FFFFFF"/>
                </a:solidFill>
                <a:latin typeface="Century Gothic"/>
                <a:cs typeface="Century Gothic"/>
              </a:rPr>
              <a:t>FUTURE </a:t>
            </a:r>
            <a:br>
              <a:rPr lang="en-US" sz="7000" dirty="0" smtClean="0">
                <a:solidFill>
                  <a:srgbClr val="FFFFFF"/>
                </a:solidFill>
                <a:latin typeface="Century Gothic"/>
                <a:cs typeface="Century Gothic"/>
              </a:rPr>
            </a:br>
            <a:r>
              <a:rPr lang="en-US" sz="7000" dirty="0" smtClean="0">
                <a:solidFill>
                  <a:srgbClr val="FFFFFF"/>
                </a:solidFill>
                <a:latin typeface="Century Gothic"/>
                <a:cs typeface="Century Gothic"/>
              </a:rPr>
              <a:t>DIRECTIONS</a:t>
            </a:r>
            <a:endParaRPr lang="en-US" sz="7000" dirty="0">
              <a:solidFill>
                <a:srgbClr val="FFFFFF"/>
              </a:solidFill>
              <a:latin typeface="Century Gothic"/>
              <a:cs typeface="Century Gothic"/>
            </a:endParaRPr>
          </a:p>
        </p:txBody>
      </p:sp>
    </p:spTree>
    <p:extLst>
      <p:ext uri="{BB962C8B-B14F-4D97-AF65-F5344CB8AC3E}">
        <p14:creationId xmlns:p14="http://schemas.microsoft.com/office/powerpoint/2010/main" val="335288490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Gronostajski_CommunityNight_Nano-20.jpg"/>
          <p:cNvPicPr>
            <a:picLocks noChangeAspect="1"/>
          </p:cNvPicPr>
          <p:nvPr/>
        </p:nvPicPr>
        <p:blipFill rotWithShape="1">
          <a:blip r:embed="rId3">
            <a:extLst>
              <a:ext uri="{28A0092B-C50C-407E-A947-70E740481C1C}">
                <a14:useLocalDpi xmlns:a14="http://schemas.microsoft.com/office/drawing/2010/main" val="0"/>
              </a:ext>
            </a:extLst>
          </a:blip>
          <a:srcRect l="10272" t="7228" r="4391" b="22756"/>
          <a:stretch/>
        </p:blipFill>
        <p:spPr>
          <a:xfrm>
            <a:off x="239060" y="1867647"/>
            <a:ext cx="8686800" cy="4751294"/>
          </a:xfrm>
          <a:prstGeom prst="rect">
            <a:avLst/>
          </a:prstGeom>
        </p:spPr>
      </p:pic>
      <p:sp>
        <p:nvSpPr>
          <p:cNvPr id="4" name="Rectangle 3"/>
          <p:cNvSpPr/>
          <p:nvPr/>
        </p:nvSpPr>
        <p:spPr>
          <a:xfrm>
            <a:off x="239060" y="480609"/>
            <a:ext cx="8686800" cy="1015663"/>
          </a:xfrm>
          <a:prstGeom prst="rect">
            <a:avLst/>
          </a:prstGeom>
        </p:spPr>
        <p:txBody>
          <a:bodyPr wrap="square">
            <a:spAutoFit/>
          </a:bodyPr>
          <a:lstStyle/>
          <a:p>
            <a:r>
              <a:rPr lang="en-US" sz="3000" i="1" dirty="0" smtClean="0">
                <a:solidFill>
                  <a:srgbClr val="000000"/>
                </a:solidFill>
                <a:latin typeface="+mj-lt"/>
                <a:cs typeface="Georgia"/>
              </a:rPr>
              <a:t>NISE Net seeks to </a:t>
            </a:r>
            <a:r>
              <a:rPr lang="en-US" sz="3000" b="1" i="1" dirty="0" smtClean="0">
                <a:solidFill>
                  <a:srgbClr val="00858B"/>
                </a:solidFill>
                <a:latin typeface="+mj-lt"/>
                <a:cs typeface="Georgia"/>
              </a:rPr>
              <a:t>broaden participation </a:t>
            </a:r>
            <a:r>
              <a:rPr lang="en-US" sz="3000" i="1" dirty="0" smtClean="0">
                <a:solidFill>
                  <a:srgbClr val="000000"/>
                </a:solidFill>
                <a:latin typeface="+mj-lt"/>
                <a:cs typeface="Georgia"/>
              </a:rPr>
              <a:t>in STEM learning—at school, at home, and in the community.</a:t>
            </a:r>
          </a:p>
        </p:txBody>
      </p:sp>
    </p:spTree>
    <p:extLst>
      <p:ext uri="{BB962C8B-B14F-4D97-AF65-F5344CB8AC3E}">
        <p14:creationId xmlns:p14="http://schemas.microsoft.com/office/powerpoint/2010/main" val="112789933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43964"/>
            <a:ext cx="4691529" cy="5715000"/>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Rectangle 3"/>
          <p:cNvSpPr/>
          <p:nvPr/>
        </p:nvSpPr>
        <p:spPr>
          <a:xfrm>
            <a:off x="0" y="1349690"/>
            <a:ext cx="3421529" cy="5632311"/>
          </a:xfrm>
          <a:prstGeom prst="rect">
            <a:avLst/>
          </a:prstGeom>
        </p:spPr>
        <p:txBody>
          <a:bodyPr wrap="square">
            <a:spAutoFit/>
          </a:bodyPr>
          <a:lstStyle/>
          <a:p>
            <a:r>
              <a:rPr lang="en-US" sz="2000" b="1" dirty="0" smtClean="0">
                <a:solidFill>
                  <a:srgbClr val="000000"/>
                </a:solidFill>
                <a:latin typeface="+mj-lt"/>
                <a:cs typeface="Georgia"/>
              </a:rPr>
              <a:t>Engaging the public</a:t>
            </a:r>
          </a:p>
          <a:p>
            <a:r>
              <a:rPr lang="en-US" sz="2000" dirty="0" smtClean="0">
                <a:solidFill>
                  <a:srgbClr val="000000"/>
                </a:solidFill>
                <a:latin typeface="+mj-lt"/>
                <a:cs typeface="Georgia"/>
              </a:rPr>
              <a:t>Current science</a:t>
            </a:r>
          </a:p>
          <a:p>
            <a:r>
              <a:rPr lang="en-US" sz="2000" dirty="0">
                <a:solidFill>
                  <a:srgbClr val="000000"/>
                </a:solidFill>
                <a:latin typeface="+mj-lt"/>
                <a:cs typeface="Georgia"/>
              </a:rPr>
              <a:t>S</a:t>
            </a:r>
            <a:r>
              <a:rPr lang="en-US" sz="2000" dirty="0" smtClean="0">
                <a:solidFill>
                  <a:srgbClr val="000000"/>
                </a:solidFill>
                <a:latin typeface="+mj-lt"/>
                <a:cs typeface="Georgia"/>
              </a:rPr>
              <a:t>cience and society</a:t>
            </a:r>
          </a:p>
          <a:p>
            <a:r>
              <a:rPr lang="en-US" sz="2000" dirty="0">
                <a:solidFill>
                  <a:srgbClr val="000000"/>
                </a:solidFill>
                <a:cs typeface="Georgia"/>
              </a:rPr>
              <a:t>Citizen </a:t>
            </a:r>
            <a:r>
              <a:rPr lang="en-US" sz="2000" dirty="0" smtClean="0">
                <a:solidFill>
                  <a:srgbClr val="000000"/>
                </a:solidFill>
                <a:cs typeface="Georgia"/>
              </a:rPr>
              <a:t>science</a:t>
            </a:r>
            <a:endParaRPr lang="en-US" sz="2000" dirty="0">
              <a:solidFill>
                <a:srgbClr val="000000"/>
              </a:solidFill>
              <a:latin typeface="+mj-lt"/>
              <a:cs typeface="Georgia"/>
            </a:endParaRPr>
          </a:p>
          <a:p>
            <a:r>
              <a:rPr lang="en-US" sz="2000" dirty="0" smtClean="0">
                <a:solidFill>
                  <a:srgbClr val="000000"/>
                </a:solidFill>
                <a:latin typeface="+mj-lt"/>
                <a:cs typeface="Georgia"/>
              </a:rPr>
              <a:t>Small-footprint exhibitions</a:t>
            </a:r>
          </a:p>
          <a:p>
            <a:r>
              <a:rPr lang="en-US" sz="2000" dirty="0" smtClean="0">
                <a:solidFill>
                  <a:srgbClr val="000000"/>
                </a:solidFill>
                <a:latin typeface="+mj-lt"/>
                <a:cs typeface="Georgia"/>
              </a:rPr>
              <a:t>Gaming approaches</a:t>
            </a:r>
          </a:p>
          <a:p>
            <a:endParaRPr lang="en-US" sz="2000" b="1" dirty="0" smtClean="0">
              <a:solidFill>
                <a:srgbClr val="000000"/>
              </a:solidFill>
              <a:latin typeface="+mj-lt"/>
              <a:cs typeface="Georgia"/>
            </a:endParaRPr>
          </a:p>
          <a:p>
            <a:r>
              <a:rPr lang="en-US" sz="2000" b="1" dirty="0" smtClean="0">
                <a:solidFill>
                  <a:srgbClr val="000000"/>
                </a:solidFill>
                <a:latin typeface="+mj-lt"/>
                <a:cs typeface="Georgia"/>
              </a:rPr>
              <a:t>Building relationships</a:t>
            </a:r>
          </a:p>
          <a:p>
            <a:r>
              <a:rPr lang="en-US" sz="2000" dirty="0" smtClean="0">
                <a:solidFill>
                  <a:srgbClr val="000000"/>
                </a:solidFill>
                <a:latin typeface="+mj-lt"/>
                <a:cs typeface="Georgia"/>
              </a:rPr>
              <a:t>Community organizations</a:t>
            </a:r>
          </a:p>
          <a:p>
            <a:r>
              <a:rPr lang="en-US" sz="2000" smtClean="0">
                <a:solidFill>
                  <a:srgbClr val="000000"/>
                </a:solidFill>
                <a:latin typeface="+mj-lt"/>
                <a:cs typeface="Georgia"/>
              </a:rPr>
              <a:t>Scientists</a:t>
            </a:r>
            <a:endParaRPr lang="en-US" sz="2000" dirty="0" smtClean="0">
              <a:solidFill>
                <a:srgbClr val="000000"/>
              </a:solidFill>
              <a:latin typeface="+mj-lt"/>
              <a:cs typeface="Georgia"/>
            </a:endParaRPr>
          </a:p>
          <a:p>
            <a:endParaRPr lang="en-US" sz="2000" b="1" dirty="0">
              <a:solidFill>
                <a:srgbClr val="000000"/>
              </a:solidFill>
              <a:latin typeface="+mj-lt"/>
              <a:cs typeface="Georgia"/>
            </a:endParaRPr>
          </a:p>
          <a:p>
            <a:r>
              <a:rPr lang="en-US" sz="2000" b="1" dirty="0" smtClean="0">
                <a:solidFill>
                  <a:srgbClr val="000000"/>
                </a:solidFill>
                <a:latin typeface="+mj-lt"/>
                <a:cs typeface="Georgia"/>
              </a:rPr>
              <a:t>Increasing capacity</a:t>
            </a:r>
          </a:p>
          <a:p>
            <a:r>
              <a:rPr lang="en-US" sz="2000" dirty="0" smtClean="0">
                <a:solidFill>
                  <a:srgbClr val="000000"/>
                </a:solidFill>
                <a:latin typeface="+mj-lt"/>
                <a:cs typeface="Georgia"/>
              </a:rPr>
              <a:t>Broadening participation</a:t>
            </a:r>
          </a:p>
          <a:p>
            <a:r>
              <a:rPr lang="en-US" sz="2000" dirty="0" smtClean="0">
                <a:solidFill>
                  <a:srgbClr val="000000"/>
                </a:solidFill>
                <a:latin typeface="+mj-lt"/>
                <a:cs typeface="Georgia"/>
              </a:rPr>
              <a:t>Best practices</a:t>
            </a:r>
          </a:p>
          <a:p>
            <a:r>
              <a:rPr lang="en-US" sz="2000" dirty="0" smtClean="0">
                <a:solidFill>
                  <a:srgbClr val="000000"/>
                </a:solidFill>
                <a:latin typeface="+mj-lt"/>
                <a:cs typeface="Georgia"/>
              </a:rPr>
              <a:t>Evaluation</a:t>
            </a:r>
          </a:p>
          <a:p>
            <a:endParaRPr lang="en-US" sz="3000" dirty="0" smtClean="0">
              <a:solidFill>
                <a:srgbClr val="000000"/>
              </a:solidFill>
              <a:latin typeface="+mj-lt"/>
              <a:cs typeface="Georgia"/>
            </a:endParaRPr>
          </a:p>
          <a:p>
            <a:endParaRPr lang="en-US" sz="3000" dirty="0" smtClean="0">
              <a:solidFill>
                <a:srgbClr val="000000"/>
              </a:solidFill>
              <a:latin typeface="+mj-lt"/>
              <a:cs typeface="Georgia"/>
            </a:endParaRPr>
          </a:p>
        </p:txBody>
      </p:sp>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Possible directions</a:t>
            </a:r>
            <a:endParaRPr lang="en-US" sz="4000" dirty="0">
              <a:solidFill>
                <a:srgbClr val="00858B"/>
              </a:solidFill>
            </a:endParaRPr>
          </a:p>
        </p:txBody>
      </p:sp>
      <p:pic>
        <p:nvPicPr>
          <p:cNvPr id="3" name="Picture 2" descr="Munich_subway_station_Candidplatz.JPG"/>
          <p:cNvPicPr>
            <a:picLocks noChangeAspect="1"/>
          </p:cNvPicPr>
          <p:nvPr/>
        </p:nvPicPr>
        <p:blipFill rotWithShape="1">
          <a:blip r:embed="rId3">
            <a:extLst>
              <a:ext uri="{28A0092B-C50C-407E-A947-70E740481C1C}">
                <a14:useLocalDpi xmlns:a14="http://schemas.microsoft.com/office/drawing/2010/main" val="0"/>
              </a:ext>
            </a:extLst>
          </a:blip>
          <a:srcRect l="38780" r="18523" b="14030"/>
          <a:stretch/>
        </p:blipFill>
        <p:spPr>
          <a:xfrm>
            <a:off x="3167529" y="1143000"/>
            <a:ext cx="5976471" cy="5715964"/>
          </a:xfrm>
          <a:prstGeom prst="rect">
            <a:avLst/>
          </a:prstGeom>
        </p:spPr>
      </p:pic>
    </p:spTree>
    <p:extLst>
      <p:ext uri="{BB962C8B-B14F-4D97-AF65-F5344CB8AC3E}">
        <p14:creationId xmlns:p14="http://schemas.microsoft.com/office/powerpoint/2010/main" val="150883987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flipH="1">
            <a:off x="0" y="138452"/>
            <a:ext cx="9144000" cy="769441"/>
          </a:xfrm>
          <a:prstGeom prst="rect">
            <a:avLst/>
          </a:prstGeom>
        </p:spPr>
        <p:txBody>
          <a:bodyPr wrap="square">
            <a:spAutoFit/>
          </a:bodyPr>
          <a:lstStyle/>
          <a:p>
            <a:pPr algn="ctr"/>
            <a:r>
              <a:rPr lang="en-US" sz="4400" b="1" dirty="0" smtClean="0">
                <a:solidFill>
                  <a:schemeClr val="bg1"/>
                </a:solidFill>
                <a:latin typeface="Century Gothic"/>
              </a:rPr>
              <a:t>Discuss!</a:t>
            </a:r>
            <a:endParaRPr lang="en-US" sz="4400" dirty="0">
              <a:solidFill>
                <a:schemeClr val="bg1"/>
              </a:solidFill>
            </a:endParaRPr>
          </a:p>
        </p:txBody>
      </p:sp>
      <p:sp>
        <p:nvSpPr>
          <p:cNvPr id="10" name="Subtitle 2"/>
          <p:cNvSpPr>
            <a:spLocks noGrp="1"/>
          </p:cNvSpPr>
          <p:nvPr>
            <p:ph type="subTitle" idx="1"/>
          </p:nvPr>
        </p:nvSpPr>
        <p:spPr>
          <a:xfrm>
            <a:off x="0" y="1160928"/>
            <a:ext cx="5453530" cy="5697072"/>
          </a:xfrm>
        </p:spPr>
        <p:txBody>
          <a:bodyPr>
            <a:normAutofit/>
          </a:bodyPr>
          <a:lstStyle/>
          <a:p>
            <a:pPr marL="119062" algn="l">
              <a:spcBef>
                <a:spcPts val="0"/>
              </a:spcBef>
            </a:pPr>
            <a:endParaRPr lang="en-US" sz="2000" dirty="0" smtClean="0">
              <a:solidFill>
                <a:srgbClr val="000000"/>
              </a:solidFill>
            </a:endParaRPr>
          </a:p>
          <a:p>
            <a:pPr marL="119062" algn="l">
              <a:spcBef>
                <a:spcPts val="0"/>
              </a:spcBef>
            </a:pPr>
            <a:r>
              <a:rPr lang="en-US" sz="2600" b="1" dirty="0" smtClean="0">
                <a:solidFill>
                  <a:srgbClr val="000000"/>
                </a:solidFill>
              </a:rPr>
              <a:t>What </a:t>
            </a:r>
            <a:r>
              <a:rPr lang="en-US" sz="2600" b="1" dirty="0">
                <a:solidFill>
                  <a:srgbClr val="000000"/>
                </a:solidFill>
              </a:rPr>
              <a:t>big challenges </a:t>
            </a:r>
            <a:r>
              <a:rPr lang="en-US" sz="2600" b="1" dirty="0" smtClean="0">
                <a:solidFill>
                  <a:srgbClr val="000000"/>
                </a:solidFill>
              </a:rPr>
              <a:t>do you face</a:t>
            </a:r>
            <a:r>
              <a:rPr lang="en-US" sz="2600" dirty="0">
                <a:solidFill>
                  <a:srgbClr val="000000"/>
                </a:solidFill>
              </a:rPr>
              <a:t> </a:t>
            </a:r>
            <a:r>
              <a:rPr lang="en-US" sz="2000" dirty="0" smtClean="0">
                <a:solidFill>
                  <a:srgbClr val="000000"/>
                </a:solidFill>
              </a:rPr>
              <a:t>that could </a:t>
            </a:r>
            <a:r>
              <a:rPr lang="en-US" sz="2000" dirty="0">
                <a:solidFill>
                  <a:srgbClr val="000000"/>
                </a:solidFill>
              </a:rPr>
              <a:t>be tackled effectively through the network? </a:t>
            </a:r>
            <a:endParaRPr lang="en-US" sz="2000" dirty="0" smtClean="0">
              <a:solidFill>
                <a:srgbClr val="000000"/>
              </a:solidFill>
            </a:endParaRPr>
          </a:p>
          <a:p>
            <a:pPr marL="119062" algn="l">
              <a:spcBef>
                <a:spcPts val="0"/>
              </a:spcBef>
            </a:pPr>
            <a:endParaRPr lang="en-US" sz="500" dirty="0" smtClean="0">
              <a:solidFill>
                <a:srgbClr val="000000"/>
              </a:solidFill>
            </a:endParaRPr>
          </a:p>
          <a:p>
            <a:pPr marL="119062" algn="l">
              <a:spcBef>
                <a:spcPts val="0"/>
              </a:spcBef>
            </a:pPr>
            <a:r>
              <a:rPr lang="en-US" sz="2000" i="1" dirty="0" smtClean="0">
                <a:solidFill>
                  <a:srgbClr val="000000"/>
                </a:solidFill>
              </a:rPr>
              <a:t>In </a:t>
            </a:r>
            <a:r>
              <a:rPr lang="en-US" sz="2000" i="1" dirty="0">
                <a:solidFill>
                  <a:srgbClr val="000000"/>
                </a:solidFill>
              </a:rPr>
              <a:t>other words, how can the network help you do the things that are most important to you</a:t>
            </a:r>
            <a:r>
              <a:rPr lang="en-US" sz="2000" i="1" dirty="0" smtClean="0">
                <a:solidFill>
                  <a:srgbClr val="000000"/>
                </a:solidFill>
              </a:rPr>
              <a:t>?</a:t>
            </a:r>
          </a:p>
          <a:p>
            <a:pPr marL="119062" algn="l">
              <a:spcBef>
                <a:spcPts val="0"/>
              </a:spcBef>
            </a:pPr>
            <a:endParaRPr lang="en-US" sz="2600" dirty="0">
              <a:solidFill>
                <a:srgbClr val="000000"/>
              </a:solidFill>
            </a:endParaRPr>
          </a:p>
          <a:p>
            <a:pPr marL="119062" algn="l">
              <a:spcBef>
                <a:spcPts val="0"/>
              </a:spcBef>
            </a:pPr>
            <a:r>
              <a:rPr lang="en-US" sz="2600" b="1" dirty="0">
                <a:solidFill>
                  <a:srgbClr val="000000"/>
                </a:solidFill>
              </a:rPr>
              <a:t>What </a:t>
            </a:r>
            <a:r>
              <a:rPr lang="en-US" sz="2600" b="1" dirty="0" smtClean="0">
                <a:solidFill>
                  <a:srgbClr val="000000"/>
                </a:solidFill>
              </a:rPr>
              <a:t>important work are you doing </a:t>
            </a:r>
            <a:r>
              <a:rPr lang="en-US" sz="2000" dirty="0" smtClean="0">
                <a:solidFill>
                  <a:srgbClr val="000000"/>
                </a:solidFill>
              </a:rPr>
              <a:t>that could </a:t>
            </a:r>
            <a:r>
              <a:rPr lang="en-US" sz="2000" dirty="0">
                <a:solidFill>
                  <a:srgbClr val="000000"/>
                </a:solidFill>
              </a:rPr>
              <a:t>benefit others in the </a:t>
            </a:r>
            <a:r>
              <a:rPr lang="en-US" sz="2000" dirty="0" smtClean="0">
                <a:solidFill>
                  <a:srgbClr val="000000"/>
                </a:solidFill>
              </a:rPr>
              <a:t>network? </a:t>
            </a:r>
          </a:p>
          <a:p>
            <a:pPr marL="119062" algn="l">
              <a:spcBef>
                <a:spcPts val="0"/>
              </a:spcBef>
            </a:pPr>
            <a:endParaRPr lang="en-US" sz="500" dirty="0">
              <a:solidFill>
                <a:srgbClr val="000000"/>
              </a:solidFill>
            </a:endParaRPr>
          </a:p>
          <a:p>
            <a:pPr marL="119062" algn="l">
              <a:spcBef>
                <a:spcPts val="0"/>
              </a:spcBef>
            </a:pPr>
            <a:r>
              <a:rPr lang="en-US" sz="2000" i="1" dirty="0" smtClean="0">
                <a:solidFill>
                  <a:srgbClr val="000000"/>
                </a:solidFill>
              </a:rPr>
              <a:t>In </a:t>
            </a:r>
            <a:r>
              <a:rPr lang="en-US" sz="2000" i="1" dirty="0">
                <a:solidFill>
                  <a:srgbClr val="000000"/>
                </a:solidFill>
              </a:rPr>
              <a:t>other words, what are you working on that </a:t>
            </a:r>
            <a:r>
              <a:rPr lang="en-US" sz="2000" i="1" dirty="0" smtClean="0">
                <a:solidFill>
                  <a:srgbClr val="000000"/>
                </a:solidFill>
              </a:rPr>
              <a:t>could </a:t>
            </a:r>
            <a:r>
              <a:rPr lang="en-US" sz="2000" i="1" dirty="0">
                <a:solidFill>
                  <a:srgbClr val="000000"/>
                </a:solidFill>
              </a:rPr>
              <a:t>be shared through the network?</a:t>
            </a:r>
          </a:p>
          <a:p>
            <a:pPr marL="119062" algn="l">
              <a:spcBef>
                <a:spcPts val="0"/>
              </a:spcBef>
            </a:pPr>
            <a:endParaRPr lang="en-US" sz="2000" dirty="0">
              <a:solidFill>
                <a:srgbClr val="000000"/>
              </a:solidFill>
            </a:endParaRPr>
          </a:p>
          <a:p>
            <a:pPr marL="119062" algn="l">
              <a:spcBef>
                <a:spcPts val="0"/>
              </a:spcBef>
            </a:pPr>
            <a:endParaRPr lang="en-US" sz="2000" dirty="0">
              <a:solidFill>
                <a:srgbClr val="000000"/>
              </a:solidFill>
            </a:endParaRPr>
          </a:p>
          <a:p>
            <a:pPr marL="119062" algn="l">
              <a:spcBef>
                <a:spcPts val="0"/>
              </a:spcBef>
            </a:pPr>
            <a:endParaRPr lang="en-US" sz="2000" dirty="0" smtClean="0">
              <a:solidFill>
                <a:srgbClr val="000000"/>
              </a:solidFill>
            </a:endParaRPr>
          </a:p>
        </p:txBody>
      </p:sp>
      <p:pic>
        <p:nvPicPr>
          <p:cNvPr id="2" name="Picture 1" descr="20121003_1358.jpg"/>
          <p:cNvPicPr>
            <a:picLocks noChangeAspect="1"/>
          </p:cNvPicPr>
          <p:nvPr/>
        </p:nvPicPr>
        <p:blipFill rotWithShape="1">
          <a:blip r:embed="rId3">
            <a:extLst>
              <a:ext uri="{28A0092B-C50C-407E-A947-70E740481C1C}">
                <a14:useLocalDpi xmlns:a14="http://schemas.microsoft.com/office/drawing/2010/main" val="0"/>
              </a:ext>
            </a:extLst>
          </a:blip>
          <a:srcRect l="42975" t="6089" r="18627"/>
          <a:stretch/>
        </p:blipFill>
        <p:spPr>
          <a:xfrm>
            <a:off x="5647766" y="1143964"/>
            <a:ext cx="3511176" cy="5714036"/>
          </a:xfrm>
          <a:prstGeom prst="rect">
            <a:avLst/>
          </a:prstGeom>
        </p:spPr>
      </p:pic>
    </p:spTree>
    <p:extLst>
      <p:ext uri="{BB962C8B-B14F-4D97-AF65-F5344CB8AC3E}">
        <p14:creationId xmlns:p14="http://schemas.microsoft.com/office/powerpoint/2010/main" val="420807692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3295" y="2034596"/>
            <a:ext cx="90858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794788" y="1944950"/>
            <a:ext cx="7035446" cy="134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200" b="1" dirty="0" smtClean="0">
                <a:latin typeface="+mj-lt"/>
              </a:rPr>
              <a:t>The </a:t>
            </a:r>
            <a:r>
              <a:rPr lang="en-US" sz="1200" b="1" dirty="0" err="1" smtClean="0">
                <a:latin typeface="+mj-lt"/>
              </a:rPr>
              <a:t>Nanoscale</a:t>
            </a:r>
            <a:r>
              <a:rPr lang="en-US" sz="1200" b="1" dirty="0" smtClean="0">
                <a:latin typeface="+mj-lt"/>
              </a:rPr>
              <a:t> Informal Science Education Network </a:t>
            </a:r>
            <a:r>
              <a:rPr lang="en-US" sz="1200" dirty="0">
                <a:latin typeface="+mj-lt"/>
              </a:rPr>
              <a:t>i</a:t>
            </a:r>
            <a:r>
              <a:rPr lang="en-US" sz="1200" dirty="0" smtClean="0">
                <a:latin typeface="+mj-lt"/>
              </a:rPr>
              <a:t>s supported </a:t>
            </a:r>
            <a:r>
              <a:rPr lang="en-US" sz="1200" dirty="0">
                <a:latin typeface="+mj-lt"/>
              </a:rPr>
              <a:t>by the National Science Foundation under </a:t>
            </a:r>
            <a:r>
              <a:rPr lang="en-US" sz="1200" dirty="0" smtClean="0">
                <a:latin typeface="+mj-lt"/>
              </a:rPr>
              <a:t>award numbers 0532536 and 0940143. </a:t>
            </a:r>
            <a:r>
              <a:rPr lang="en-US" sz="1200" b="1" dirty="0" smtClean="0">
                <a:latin typeface="+mj-lt"/>
              </a:rPr>
              <a:t>Multi-Site Public Engagement in Science</a:t>
            </a:r>
            <a:r>
              <a:rPr lang="en-US" sz="1200" dirty="0" smtClean="0">
                <a:latin typeface="+mj-lt"/>
              </a:rPr>
              <a:t> is supported by the National Science Foundation under award number 1421179. </a:t>
            </a:r>
            <a:r>
              <a:rPr lang="en-US" sz="1200" b="1" dirty="0" err="1" smtClean="0">
                <a:latin typeface="+mj-lt"/>
              </a:rPr>
              <a:t>Transmedia</a:t>
            </a:r>
            <a:r>
              <a:rPr lang="en-US" sz="1200" b="1" dirty="0" smtClean="0">
                <a:latin typeface="+mj-lt"/>
              </a:rPr>
              <a:t> Museum </a:t>
            </a:r>
            <a:r>
              <a:rPr lang="en-US" sz="1200" dirty="0" smtClean="0">
                <a:latin typeface="+mj-lt"/>
              </a:rPr>
              <a:t>is supported by the National Science Foundation under award number </a:t>
            </a:r>
            <a:r>
              <a:rPr lang="is-IS" sz="1200" dirty="0">
                <a:latin typeface="+mj-lt"/>
              </a:rPr>
              <a:t>1516684</a:t>
            </a:r>
            <a:r>
              <a:rPr lang="en-US" sz="1200" dirty="0" smtClean="0">
                <a:latin typeface="+mj-lt"/>
              </a:rPr>
              <a:t>. </a:t>
            </a:r>
            <a:r>
              <a:rPr lang="en-US" sz="1200" b="1" dirty="0" err="1" smtClean="0">
                <a:latin typeface="+mj-lt"/>
              </a:rPr>
              <a:t>ChemAttitudes</a:t>
            </a:r>
            <a:r>
              <a:rPr lang="en-US" sz="1200" dirty="0" smtClean="0">
                <a:latin typeface="+mj-lt"/>
              </a:rPr>
              <a:t> is supported by the National Science Foundation under award number 1612482. Any </a:t>
            </a:r>
            <a:r>
              <a:rPr lang="en-US" sz="1200" dirty="0">
                <a:latin typeface="+mj-lt"/>
              </a:rPr>
              <a:t>opinions, findings, and conclusions or recommendations expressed in this presentation are those of the authors and do not necessarily reflect the views of the Foundation. </a:t>
            </a:r>
          </a:p>
        </p:txBody>
      </p:sp>
      <p:sp>
        <p:nvSpPr>
          <p:cNvPr id="11" name="Rectangle 10"/>
          <p:cNvSpPr/>
          <p:nvPr/>
        </p:nvSpPr>
        <p:spPr>
          <a:xfrm>
            <a:off x="1794788" y="5376807"/>
            <a:ext cx="7035446" cy="830997"/>
          </a:xfrm>
          <a:prstGeom prst="rect">
            <a:avLst/>
          </a:prstGeom>
        </p:spPr>
        <p:txBody>
          <a:bodyPr wrap="square">
            <a:spAutoFit/>
          </a:bodyPr>
          <a:lstStyle/>
          <a:p>
            <a:r>
              <a:rPr lang="en-US" sz="1200" b="1" dirty="0" smtClean="0">
                <a:solidFill>
                  <a:srgbClr val="000000"/>
                </a:solidFill>
              </a:rPr>
              <a:t>Space and Earth Informal STEM Education </a:t>
            </a:r>
            <a:r>
              <a:rPr lang="en-US" sz="1200" dirty="0" smtClean="0">
                <a:solidFill>
                  <a:srgbClr val="000000"/>
                </a:solidFill>
              </a:rPr>
              <a:t>is supported </a:t>
            </a:r>
            <a:r>
              <a:rPr lang="en-US" sz="1200" dirty="0">
                <a:solidFill>
                  <a:srgbClr val="000000"/>
                </a:solidFill>
              </a:rPr>
              <a:t>by NASA under </a:t>
            </a:r>
            <a:r>
              <a:rPr lang="en-US" sz="1200" dirty="0" smtClean="0">
                <a:solidFill>
                  <a:srgbClr val="000000"/>
                </a:solidFill>
              </a:rPr>
              <a:t>cooperative agreement number NNX16AC67A. Any </a:t>
            </a:r>
            <a:r>
              <a:rPr lang="en-US" sz="1200" dirty="0">
                <a:solidFill>
                  <a:srgbClr val="000000"/>
                </a:solidFill>
              </a:rPr>
              <a:t>opinions, findings, and conclusions or recommendations expressed in this material are those of the author(s) and do not necessarily reflect the view of the National Aeronautics and Space Administration (NASA</a:t>
            </a:r>
            <a:r>
              <a:rPr lang="en-US" sz="1200" dirty="0" smtClean="0">
                <a:solidFill>
                  <a:srgbClr val="000000"/>
                </a:solidFill>
              </a:rPr>
              <a:t>).</a:t>
            </a:r>
            <a:endParaRPr lang="en-US" sz="1200" dirty="0">
              <a:solidFill>
                <a:srgbClr val="000000"/>
              </a:solidFill>
            </a:endParaRPr>
          </a:p>
        </p:txBody>
      </p:sp>
      <p:pic>
        <p:nvPicPr>
          <p:cNvPr id="21" name="Picture 20" descr="New_NISENET_logo_V.jpg"/>
          <p:cNvPicPr>
            <a:picLocks noChangeAspect="1"/>
          </p:cNvPicPr>
          <p:nvPr/>
        </p:nvPicPr>
        <p:blipFill rotWithShape="1">
          <a:blip r:embed="rId4">
            <a:extLst>
              <a:ext uri="{28A0092B-C50C-407E-A947-70E740481C1C}">
                <a14:useLocalDpi xmlns:a14="http://schemas.microsoft.com/office/drawing/2010/main" val="0"/>
              </a:ext>
            </a:extLst>
          </a:blip>
          <a:srcRect r="5874"/>
          <a:stretch/>
        </p:blipFill>
        <p:spPr>
          <a:xfrm>
            <a:off x="340252" y="5376807"/>
            <a:ext cx="1077877" cy="914400"/>
          </a:xfrm>
          <a:prstGeom prst="rect">
            <a:avLst/>
          </a:prstGeom>
        </p:spPr>
      </p:pic>
      <p:sp>
        <p:nvSpPr>
          <p:cNvPr id="2" name="Rectangle 1"/>
          <p:cNvSpPr/>
          <p:nvPr/>
        </p:nvSpPr>
        <p:spPr>
          <a:xfrm>
            <a:off x="1794788" y="3876068"/>
            <a:ext cx="7035446" cy="646331"/>
          </a:xfrm>
          <a:prstGeom prst="rect">
            <a:avLst/>
          </a:prstGeom>
        </p:spPr>
        <p:txBody>
          <a:bodyPr wrap="square">
            <a:spAutoFit/>
          </a:bodyPr>
          <a:lstStyle/>
          <a:p>
            <a:r>
              <a:rPr lang="en-US" sz="1200" b="1" dirty="0" smtClean="0"/>
              <a:t>Sustainability in Science Museums </a:t>
            </a:r>
            <a:r>
              <a:rPr lang="en-US" sz="1200" dirty="0" smtClean="0"/>
              <a:t>is </a:t>
            </a:r>
            <a:r>
              <a:rPr lang="en-US" sz="1200" dirty="0"/>
              <a:t>supported by the Walton Sustainability Solutions Initiatives at Arizona State University (ASU</a:t>
            </a:r>
            <a:r>
              <a:rPr lang="en-US" sz="1200" dirty="0" smtClean="0"/>
              <a:t>)</a:t>
            </a:r>
            <a:r>
              <a:rPr lang="en-US" sz="1200" dirty="0"/>
              <a:t> </a:t>
            </a:r>
            <a:r>
              <a:rPr lang="en-US" sz="1200" dirty="0" smtClean="0"/>
              <a:t>and is a collaboration with the Center for Engagement and Training in Science and Society at ASU.</a:t>
            </a:r>
            <a:endParaRPr lang="en-US" sz="1200" dirty="0"/>
          </a:p>
        </p:txBody>
      </p:sp>
      <p:pic>
        <p:nvPicPr>
          <p:cNvPr id="3" name="Picture 2" descr="lwm1_rgb-m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295" y="3861127"/>
            <a:ext cx="984834" cy="731520"/>
          </a:xfrm>
          <a:prstGeom prst="rect">
            <a:avLst/>
          </a:prstGeom>
        </p:spPr>
      </p:pic>
      <p:sp>
        <p:nvSpPr>
          <p:cNvPr id="24" name="Rectangle 23"/>
          <p:cNvSpPr/>
          <p:nvPr/>
        </p:nvSpPr>
        <p:spPr>
          <a:xfrm>
            <a:off x="0" y="0"/>
            <a:ext cx="9143999" cy="147002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flipH="1">
            <a:off x="0" y="287866"/>
            <a:ext cx="9144000" cy="769441"/>
          </a:xfrm>
          <a:prstGeom prst="rect">
            <a:avLst/>
          </a:prstGeom>
        </p:spPr>
        <p:txBody>
          <a:bodyPr wrap="square">
            <a:spAutoFit/>
          </a:bodyPr>
          <a:lstStyle/>
          <a:p>
            <a:pPr algn="ctr"/>
            <a:r>
              <a:rPr lang="en-US" sz="4400" b="1" dirty="0" smtClean="0">
                <a:solidFill>
                  <a:srgbClr val="FFFFFF"/>
                </a:solidFill>
                <a:latin typeface="Century Gothic"/>
              </a:rPr>
              <a:t>Thank you</a:t>
            </a:r>
            <a:endParaRPr lang="en-US" sz="4400" dirty="0">
              <a:solidFill>
                <a:srgbClr val="FFFFFF"/>
              </a:solidFill>
            </a:endParaRPr>
          </a:p>
        </p:txBody>
      </p:sp>
    </p:spTree>
    <p:extLst>
      <p:ext uri="{BB962C8B-B14F-4D97-AF65-F5344CB8AC3E}">
        <p14:creationId xmlns:p14="http://schemas.microsoft.com/office/powerpoint/2010/main" val="351537243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032933" cy="6858000"/>
          </a:xfrm>
          <a:prstGeom prst="rect">
            <a:avLst/>
          </a:prstGeom>
          <a:solidFill>
            <a:srgbClr val="0085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ExSci_space_20160718_1355-M.jpg"/>
          <p:cNvPicPr>
            <a:picLocks noChangeAspect="1"/>
          </p:cNvPicPr>
          <p:nvPr/>
        </p:nvPicPr>
        <p:blipFill rotWithShape="1">
          <a:blip r:embed="rId2">
            <a:extLst>
              <a:ext uri="{28A0092B-C50C-407E-A947-70E740481C1C}">
                <a14:useLocalDpi xmlns:a14="http://schemas.microsoft.com/office/drawing/2010/main" val="0"/>
              </a:ext>
            </a:extLst>
          </a:blip>
          <a:srcRect r="13583" b="247"/>
          <a:stretch/>
        </p:blipFill>
        <p:spPr>
          <a:xfrm>
            <a:off x="-1" y="-134470"/>
            <a:ext cx="9144000" cy="7019194"/>
          </a:xfrm>
          <a:prstGeom prst="rect">
            <a:avLst/>
          </a:prstGeom>
        </p:spPr>
      </p:pic>
      <p:sp>
        <p:nvSpPr>
          <p:cNvPr id="5" name="Subtitle 2"/>
          <p:cNvSpPr txBox="1">
            <a:spLocks/>
          </p:cNvSpPr>
          <p:nvPr/>
        </p:nvSpPr>
        <p:spPr>
          <a:xfrm>
            <a:off x="7251420" y="166267"/>
            <a:ext cx="1892580" cy="65681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b="1" dirty="0" err="1" smtClean="0">
                <a:solidFill>
                  <a:schemeClr val="bg1"/>
                </a:solidFill>
              </a:rPr>
              <a:t>www.nisenet.org</a:t>
            </a:r>
            <a:endParaRPr lang="en-US" sz="1800" b="1" dirty="0">
              <a:solidFill>
                <a:schemeClr val="bg1"/>
              </a:solidFill>
            </a:endParaRPr>
          </a:p>
        </p:txBody>
      </p:sp>
      <p:pic>
        <p:nvPicPr>
          <p:cNvPr id="9" name="Picture 8" descr="New_NISENET_logo_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203" y="3782028"/>
            <a:ext cx="3246832" cy="2592595"/>
          </a:xfrm>
          <a:prstGeom prst="rect">
            <a:avLst/>
          </a:prstGeom>
        </p:spPr>
      </p:pic>
      <p:sp>
        <p:nvSpPr>
          <p:cNvPr id="7" name="Rectangle 6"/>
          <p:cNvSpPr/>
          <p:nvPr/>
        </p:nvSpPr>
        <p:spPr>
          <a:xfrm>
            <a:off x="-1" y="0"/>
            <a:ext cx="364525" cy="691515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43777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Logo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5327"/>
            <a:ext cx="4112744" cy="2743200"/>
          </a:xfrm>
          <a:prstGeom prst="rect">
            <a:avLst/>
          </a:prstGeom>
        </p:spPr>
      </p:pic>
    </p:spTree>
    <p:extLst>
      <p:ext uri="{BB962C8B-B14F-4D97-AF65-F5344CB8AC3E}">
        <p14:creationId xmlns:p14="http://schemas.microsoft.com/office/powerpoint/2010/main" val="39035674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w_NISENET_logo_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8703" y="2055327"/>
            <a:ext cx="3435442" cy="2743200"/>
          </a:xfrm>
          <a:prstGeom prst="rect">
            <a:avLst/>
          </a:prstGeom>
        </p:spPr>
      </p:pic>
      <p:pic>
        <p:nvPicPr>
          <p:cNvPr id="6" name="Picture 5" descr="NISE_Logo_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55327"/>
            <a:ext cx="4112744" cy="2743200"/>
          </a:xfrm>
          <a:prstGeom prst="rect">
            <a:avLst/>
          </a:prstGeom>
        </p:spPr>
      </p:pic>
      <p:sp>
        <p:nvSpPr>
          <p:cNvPr id="7" name="Right Arrow 6"/>
          <p:cNvSpPr/>
          <p:nvPr/>
        </p:nvSpPr>
        <p:spPr>
          <a:xfrm>
            <a:off x="4112744" y="2913530"/>
            <a:ext cx="967256" cy="836706"/>
          </a:xfrm>
          <a:prstGeom prst="rightArrow">
            <a:avLst/>
          </a:prstGeom>
          <a:solidFill>
            <a:srgbClr val="0085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6298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47-L.jpg"/>
          <p:cNvPicPr>
            <a:picLocks noChangeAspect="1"/>
          </p:cNvPicPr>
          <p:nvPr/>
        </p:nvPicPr>
        <p:blipFill rotWithShape="1">
          <a:blip r:embed="rId3">
            <a:extLst>
              <a:ext uri="{28A0092B-C50C-407E-A947-70E740481C1C}">
                <a14:useLocalDpi xmlns:a14="http://schemas.microsoft.com/office/drawing/2010/main" val="0"/>
              </a:ext>
            </a:extLst>
          </a:blip>
          <a:srcRect t="5608" b="14325"/>
          <a:stretch/>
        </p:blipFill>
        <p:spPr>
          <a:xfrm>
            <a:off x="224117" y="1996134"/>
            <a:ext cx="8686800" cy="4607867"/>
          </a:xfrm>
          <a:prstGeom prst="rect">
            <a:avLst/>
          </a:prstGeom>
        </p:spPr>
      </p:pic>
      <p:sp>
        <p:nvSpPr>
          <p:cNvPr id="9" name="Rectangle 8"/>
          <p:cNvSpPr/>
          <p:nvPr/>
        </p:nvSpPr>
        <p:spPr>
          <a:xfrm>
            <a:off x="224117" y="470681"/>
            <a:ext cx="8686800" cy="1077218"/>
          </a:xfrm>
          <a:prstGeom prst="rect">
            <a:avLst/>
          </a:prstGeom>
        </p:spPr>
        <p:txBody>
          <a:bodyPr wrap="square">
            <a:spAutoFit/>
          </a:bodyPr>
          <a:lstStyle/>
          <a:p>
            <a:r>
              <a:rPr lang="en-US" sz="3200" i="1" dirty="0" smtClean="0">
                <a:latin typeface="+mj-lt"/>
                <a:cs typeface="Georgia"/>
              </a:rPr>
              <a:t>NISE Net is now the </a:t>
            </a:r>
            <a:r>
              <a:rPr lang="en-US" sz="3200" b="1" i="1" dirty="0" smtClean="0">
                <a:solidFill>
                  <a:srgbClr val="00858B"/>
                </a:solidFill>
                <a:latin typeface="+mj-lt"/>
                <a:cs typeface="Georgia"/>
              </a:rPr>
              <a:t>National</a:t>
            </a:r>
            <a:r>
              <a:rPr lang="en-US" sz="3200" i="1" dirty="0" smtClean="0">
                <a:solidFill>
                  <a:srgbClr val="00858B"/>
                </a:solidFill>
                <a:latin typeface="+mj-lt"/>
                <a:cs typeface="Georgia"/>
              </a:rPr>
              <a:t> </a:t>
            </a:r>
            <a:r>
              <a:rPr lang="en-US" sz="3200" b="1" i="1" dirty="0">
                <a:solidFill>
                  <a:srgbClr val="00858B"/>
                </a:solidFill>
                <a:latin typeface="+mj-lt"/>
                <a:cs typeface="Georgia"/>
              </a:rPr>
              <a:t>I</a:t>
            </a:r>
            <a:r>
              <a:rPr lang="en-US" sz="3200" b="1" i="1" dirty="0" smtClean="0">
                <a:solidFill>
                  <a:srgbClr val="00858B"/>
                </a:solidFill>
                <a:latin typeface="+mj-lt"/>
                <a:cs typeface="Georgia"/>
              </a:rPr>
              <a:t>nformal STEM Education </a:t>
            </a:r>
            <a:r>
              <a:rPr lang="en-US" sz="3200" i="1" dirty="0" smtClean="0">
                <a:latin typeface="+mj-lt"/>
                <a:cs typeface="Georgia"/>
              </a:rPr>
              <a:t>Network.</a:t>
            </a:r>
            <a:endParaRPr lang="en-US" sz="3200" i="1" dirty="0">
              <a:latin typeface="+mj-lt"/>
            </a:endParaRPr>
          </a:p>
        </p:txBody>
      </p:sp>
    </p:spTree>
    <p:extLst>
      <p:ext uri="{BB962C8B-B14F-4D97-AF65-F5344CB8AC3E}">
        <p14:creationId xmlns:p14="http://schemas.microsoft.com/office/powerpoint/2010/main" val="26957581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4117" y="470681"/>
            <a:ext cx="8546354" cy="1077218"/>
          </a:xfrm>
          <a:prstGeom prst="rect">
            <a:avLst/>
          </a:prstGeom>
        </p:spPr>
        <p:txBody>
          <a:bodyPr wrap="square">
            <a:spAutoFit/>
          </a:bodyPr>
          <a:lstStyle/>
          <a:p>
            <a:r>
              <a:rPr lang="en-US" sz="3200" i="1" dirty="0" smtClean="0">
                <a:latin typeface="+mj-lt"/>
                <a:cs typeface="Georgia"/>
              </a:rPr>
              <a:t>NISE Net supports </a:t>
            </a:r>
            <a:r>
              <a:rPr lang="en-US" sz="3200" b="1" i="1" dirty="0" smtClean="0">
                <a:solidFill>
                  <a:srgbClr val="00858B"/>
                </a:solidFill>
                <a:latin typeface="+mj-lt"/>
                <a:cs typeface="Georgia"/>
              </a:rPr>
              <a:t>informal learning about STEM </a:t>
            </a:r>
            <a:r>
              <a:rPr lang="en-US" sz="3200" i="1" dirty="0" smtClean="0">
                <a:latin typeface="+mj-lt"/>
                <a:cs typeface="Georgia"/>
              </a:rPr>
              <a:t>in communities across the United States.</a:t>
            </a:r>
            <a:endParaRPr lang="en-US" sz="3200" i="1" dirty="0">
              <a:latin typeface="+mj-lt"/>
            </a:endParaRPr>
          </a:p>
        </p:txBody>
      </p:sp>
      <p:pic>
        <p:nvPicPr>
          <p:cNvPr id="6" name="Picture 5" descr="20150403_2060-X2.jpg"/>
          <p:cNvPicPr>
            <a:picLocks noChangeAspect="1"/>
          </p:cNvPicPr>
          <p:nvPr/>
        </p:nvPicPr>
        <p:blipFill rotWithShape="1">
          <a:blip r:embed="rId3">
            <a:extLst>
              <a:ext uri="{28A0092B-C50C-407E-A947-70E740481C1C}">
                <a14:useLocalDpi xmlns:a14="http://schemas.microsoft.com/office/drawing/2010/main" val="0"/>
              </a:ext>
            </a:extLst>
          </a:blip>
          <a:srcRect l="11213" t="-118" r="-70" b="27335"/>
          <a:stretch/>
        </p:blipFill>
        <p:spPr>
          <a:xfrm>
            <a:off x="224117" y="1882588"/>
            <a:ext cx="8686800" cy="4736353"/>
          </a:xfrm>
          <a:prstGeom prst="rect">
            <a:avLst/>
          </a:prstGeom>
        </p:spPr>
      </p:pic>
    </p:spTree>
    <p:extLst>
      <p:ext uri="{BB962C8B-B14F-4D97-AF65-F5344CB8AC3E}">
        <p14:creationId xmlns:p14="http://schemas.microsoft.com/office/powerpoint/2010/main" val="10971832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9059" y="483779"/>
            <a:ext cx="8686800" cy="1077218"/>
          </a:xfrm>
          <a:prstGeom prst="rect">
            <a:avLst/>
          </a:prstGeom>
        </p:spPr>
        <p:txBody>
          <a:bodyPr wrap="square">
            <a:spAutoFit/>
          </a:bodyPr>
          <a:lstStyle/>
          <a:p>
            <a:r>
              <a:rPr lang="en-US" sz="3200" i="1" dirty="0" smtClean="0">
                <a:latin typeface="+mj-lt"/>
                <a:cs typeface="Georgia"/>
              </a:rPr>
              <a:t>NISE Net engages </a:t>
            </a:r>
            <a:r>
              <a:rPr lang="en-US" sz="3200" b="1" i="1" dirty="0" smtClean="0">
                <a:solidFill>
                  <a:srgbClr val="00858B"/>
                </a:solidFill>
                <a:latin typeface="+mj-lt"/>
                <a:cs typeface="Georgia"/>
              </a:rPr>
              <a:t>all audiences </a:t>
            </a:r>
            <a:r>
              <a:rPr lang="en-US" sz="3200" i="1" dirty="0" smtClean="0">
                <a:latin typeface="+mj-lt"/>
                <a:cs typeface="Georgia"/>
              </a:rPr>
              <a:t>in learning about STEM</a:t>
            </a:r>
            <a:r>
              <a:rPr lang="en-US" sz="3200" i="1" dirty="0">
                <a:latin typeface="+mj-lt"/>
                <a:cs typeface="Georgia"/>
              </a:rPr>
              <a:t> </a:t>
            </a:r>
            <a:r>
              <a:rPr lang="en-US" sz="3200" i="1" dirty="0" smtClean="0">
                <a:latin typeface="+mj-lt"/>
                <a:cs typeface="Georgia"/>
              </a:rPr>
              <a:t>in ways that are fun and easy to understand.</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924"/>
          <a:stretch/>
        </p:blipFill>
        <p:spPr>
          <a:xfrm>
            <a:off x="239059" y="2224844"/>
            <a:ext cx="8686800" cy="4406593"/>
          </a:xfrm>
          <a:prstGeom prst="rect">
            <a:avLst/>
          </a:prstGeom>
        </p:spPr>
      </p:pic>
    </p:spTree>
    <p:extLst>
      <p:ext uri="{BB962C8B-B14F-4D97-AF65-F5344CB8AC3E}">
        <p14:creationId xmlns:p14="http://schemas.microsoft.com/office/powerpoint/2010/main" val="28053962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719" y="479711"/>
            <a:ext cx="8686800" cy="1077218"/>
          </a:xfrm>
          <a:prstGeom prst="rect">
            <a:avLst/>
          </a:prstGeom>
        </p:spPr>
        <p:txBody>
          <a:bodyPr wrap="square">
            <a:spAutoFit/>
          </a:bodyPr>
          <a:lstStyle/>
          <a:p>
            <a:r>
              <a:rPr lang="en-US" sz="3200" i="1" dirty="0" smtClean="0">
                <a:latin typeface="+mj-lt"/>
                <a:cs typeface="Georgia"/>
              </a:rPr>
              <a:t>NISE Net improves the </a:t>
            </a:r>
            <a:r>
              <a:rPr lang="en-US" sz="3200" b="1" i="1" dirty="0" smtClean="0">
                <a:solidFill>
                  <a:srgbClr val="00858B"/>
                </a:solidFill>
                <a:latin typeface="+mj-lt"/>
                <a:cs typeface="Georgia"/>
              </a:rPr>
              <a:t>practices and skills </a:t>
            </a:r>
            <a:r>
              <a:rPr lang="en-US" sz="3200" i="1" dirty="0" smtClean="0">
                <a:latin typeface="+mj-lt"/>
                <a:cs typeface="Georgia"/>
              </a:rPr>
              <a:t>of educators and scientists.</a:t>
            </a:r>
          </a:p>
        </p:txBody>
      </p:sp>
      <p:pic>
        <p:nvPicPr>
          <p:cNvPr id="3" name="Picture 2" descr="IMGP2865-L.jpg"/>
          <p:cNvPicPr>
            <a:picLocks noChangeAspect="1"/>
          </p:cNvPicPr>
          <p:nvPr/>
        </p:nvPicPr>
        <p:blipFill rotWithShape="1">
          <a:blip r:embed="rId3">
            <a:extLst>
              <a:ext uri="{28A0092B-C50C-407E-A947-70E740481C1C}">
                <a14:useLocalDpi xmlns:a14="http://schemas.microsoft.com/office/drawing/2010/main" val="0"/>
              </a:ext>
            </a:extLst>
          </a:blip>
          <a:srcRect t="15002" b="3265"/>
          <a:stretch/>
        </p:blipFill>
        <p:spPr>
          <a:xfrm>
            <a:off x="240719" y="1912466"/>
            <a:ext cx="8686800" cy="4721415"/>
          </a:xfrm>
          <a:prstGeom prst="rect">
            <a:avLst/>
          </a:prstGeom>
        </p:spPr>
      </p:pic>
    </p:spTree>
    <p:extLst>
      <p:ext uri="{BB962C8B-B14F-4D97-AF65-F5344CB8AC3E}">
        <p14:creationId xmlns:p14="http://schemas.microsoft.com/office/powerpoint/2010/main" val="21968993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5737</TotalTime>
  <Words>2105</Words>
  <Application>Microsoft Macintosh PowerPoint</Application>
  <PresentationFormat>On-screen Show (4:3)</PresentationFormat>
  <Paragraphs>361</Paragraphs>
  <Slides>35</Slides>
  <Notes>31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NEW IDENTITY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PROJECTS</vt:lpstr>
      <vt:lpstr>PowerPoint Presentation</vt:lpstr>
      <vt:lpstr>PowerPoint Presentation</vt:lpstr>
      <vt:lpstr>PowerPoint Presentation</vt:lpstr>
      <vt:lpstr>PowerPoint Presentation</vt:lpstr>
      <vt:lpstr>FUTURE  DIRECTIONS</vt:lpstr>
      <vt:lpstr>PowerPoint Presentation</vt:lpstr>
      <vt:lpstr>PowerPoint Presentation</vt:lpstr>
      <vt:lpstr>PowerPoint Presentation</vt:lpstr>
      <vt:lpstr>PowerPoint Presentation</vt:lpstr>
      <vt:lpstr>PowerPoint Presentation</vt:lpstr>
    </vt:vector>
  </TitlesOfParts>
  <Company>The Science Museum of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dc:title>
  <dc:creator>Catherine McCarthy</dc:creator>
  <cp:lastModifiedBy>Rae Ostman</cp:lastModifiedBy>
  <cp:revision>167</cp:revision>
  <cp:lastPrinted>2016-02-26T19:10:53Z</cp:lastPrinted>
  <dcterms:created xsi:type="dcterms:W3CDTF">2016-02-24T18:23:28Z</dcterms:created>
  <dcterms:modified xsi:type="dcterms:W3CDTF">2016-09-20T20:48:18Z</dcterms:modified>
</cp:coreProperties>
</file>