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68" r:id="rId2"/>
    <p:sldId id="359" r:id="rId3"/>
    <p:sldId id="358" r:id="rId4"/>
    <p:sldId id="363" r:id="rId5"/>
    <p:sldId id="361" r:id="rId6"/>
    <p:sldId id="362" r:id="rId7"/>
    <p:sldId id="365" r:id="rId8"/>
    <p:sldId id="366" r:id="rId9"/>
    <p:sldId id="367" r:id="rId10"/>
    <p:sldId id="369" r:id="rId11"/>
    <p:sldId id="329" r:id="rId12"/>
    <p:sldId id="378" r:id="rId13"/>
    <p:sldId id="379" r:id="rId14"/>
    <p:sldId id="326" r:id="rId15"/>
    <p:sldId id="375" r:id="rId16"/>
    <p:sldId id="327" r:id="rId17"/>
    <p:sldId id="376" r:id="rId18"/>
    <p:sldId id="377" r:id="rId19"/>
    <p:sldId id="328" r:id="rId20"/>
    <p:sldId id="386" r:id="rId21"/>
    <p:sldId id="387" r:id="rId22"/>
    <p:sldId id="385" r:id="rId23"/>
    <p:sldId id="388" r:id="rId24"/>
    <p:sldId id="389" r:id="rId25"/>
    <p:sldId id="390" r:id="rId26"/>
    <p:sldId id="295" r:id="rId27"/>
    <p:sldId id="301" r:id="rId28"/>
    <p:sldId id="319" r:id="rId29"/>
    <p:sldId id="312" r:id="rId30"/>
    <p:sldId id="314" r:id="rId31"/>
    <p:sldId id="316" r:id="rId32"/>
    <p:sldId id="317" r:id="rId33"/>
    <p:sldId id="318" r:id="rId34"/>
    <p:sldId id="383" r:id="rId35"/>
    <p:sldId id="384" r:id="rId36"/>
    <p:sldId id="321" r:id="rId37"/>
    <p:sldId id="333" r:id="rId38"/>
    <p:sldId id="334" r:id="rId39"/>
    <p:sldId id="280" r:id="rId40"/>
    <p:sldId id="325" r:id="rId41"/>
    <p:sldId id="272" r:id="rId42"/>
    <p:sldId id="30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D8EBE7"/>
    <a:srgbClr val="5CBEEC"/>
    <a:srgbClr val="64A8EC"/>
    <a:srgbClr val="0085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926" autoAdjust="0"/>
  </p:normalViewPr>
  <p:slideViewPr>
    <p:cSldViewPr snapToGrid="0" snapToObjects="1">
      <p:cViewPr>
        <p:scale>
          <a:sx n="85" d="100"/>
          <a:sy n="85" d="100"/>
        </p:scale>
        <p:origin x="-12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42541-13F3-BB43-9D7A-3EAA648D007E}" type="datetimeFigureOut">
              <a:rPr lang="en-US" smtClean="0"/>
              <a:t>9/25/16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1E37F-6F67-6248-AB2A-FEDF52C19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65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CATHERINE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50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RAE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09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“New” network now includes</a:t>
            </a:r>
            <a:r>
              <a:rPr lang="en-US" baseline="0" dirty="0" smtClean="0"/>
              <a:t> a</a:t>
            </a:r>
            <a:r>
              <a:rPr lang="en-US" dirty="0" smtClean="0"/>
              <a:t>ll areas of STEM = science,</a:t>
            </a:r>
            <a:r>
              <a:rPr lang="en-US" baseline="0" dirty="0" smtClean="0"/>
              <a:t> technology, engineering, and math.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baseline="0" dirty="0" smtClean="0"/>
              <a:t>network is c</a:t>
            </a:r>
            <a:r>
              <a:rPr lang="en-US" dirty="0" smtClean="0"/>
              <a:t>ontinuing our work</a:t>
            </a:r>
            <a:r>
              <a:rPr lang="en-US" baseline="0" dirty="0" smtClean="0"/>
              <a:t> in three areas:</a:t>
            </a:r>
          </a:p>
          <a:p>
            <a:r>
              <a:rPr lang="en-US" baseline="0" dirty="0" smtClean="0"/>
              <a:t>--Engaging the public</a:t>
            </a:r>
          </a:p>
          <a:p>
            <a:r>
              <a:rPr lang="en-US" baseline="0" dirty="0" smtClean="0"/>
              <a:t>--Increasing capacity (advancing the field)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--Building collaborations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27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 are we?</a:t>
            </a:r>
          </a:p>
          <a:p>
            <a:r>
              <a:rPr lang="en-US" dirty="0" smtClean="0"/>
              <a:t>~400</a:t>
            </a:r>
            <a:r>
              <a:rPr lang="en-US" baseline="0" dirty="0" smtClean="0"/>
              <a:t> museums</a:t>
            </a:r>
          </a:p>
          <a:p>
            <a:r>
              <a:rPr lang="en-US" baseline="0" dirty="0" smtClean="0"/>
              <a:t>~200 universities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1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 50 states</a:t>
            </a:r>
            <a:r>
              <a:rPr lang="en-US" baseline="0" dirty="0" smtClean="0"/>
              <a:t> and </a:t>
            </a:r>
            <a:r>
              <a:rPr lang="en-US" dirty="0" smtClean="0"/>
              <a:t>Puerto Rico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1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Accessible to and appropriate for multiple and diverse audiences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4935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8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Generating knowledge</a:t>
            </a:r>
            <a:r>
              <a:rPr lang="en-US" baseline="0" dirty="0" smtClean="0"/>
              <a:t> and providing resources that i</a:t>
            </a:r>
            <a:r>
              <a:rPr lang="en-US" dirty="0" smtClean="0"/>
              <a:t>ncrease</a:t>
            </a:r>
            <a:r>
              <a:rPr lang="en-US" baseline="0" dirty="0" smtClean="0"/>
              <a:t> the</a:t>
            </a:r>
            <a:r>
              <a:rPr lang="en-US" dirty="0" smtClean="0"/>
              <a:t> capacity of the ISE</a:t>
            </a:r>
            <a:r>
              <a:rPr lang="en-US" baseline="0" dirty="0" smtClean="0"/>
              <a:t> field.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17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Breakfast: As we</a:t>
            </a:r>
            <a:r>
              <a:rPr lang="en-US" baseline="0" dirty="0" smtClean="0"/>
              <a:t> continue on, we also recognize that we need to continue doing some things, because new organizations join the network and new people join partner organizations,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8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887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 collaborations.</a:t>
            </a:r>
          </a:p>
          <a:p>
            <a:r>
              <a:rPr lang="en-US" dirty="0" smtClean="0"/>
              <a:t>“We built</a:t>
            </a:r>
            <a:r>
              <a:rPr lang="en-US" baseline="0" dirty="0" smtClean="0"/>
              <a:t> the network by doing work together.”</a:t>
            </a:r>
          </a:p>
          <a:p>
            <a:r>
              <a:rPr lang="en-US" baseline="0" dirty="0" smtClean="0"/>
              <a:t>All network partners have capacity in our three areas of focus:</a:t>
            </a:r>
          </a:p>
          <a:p>
            <a:r>
              <a:rPr lang="en-US" baseline="0" dirty="0" smtClean="0"/>
              <a:t>--Engaging the public</a:t>
            </a:r>
          </a:p>
          <a:p>
            <a:r>
              <a:rPr lang="en-US" baseline="0" dirty="0" smtClean="0"/>
              <a:t>--Increasing capacity (advancing the field)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smtClean="0"/>
              <a:t>--Building collaborations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1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Paul Martin unfortunately</a:t>
            </a:r>
            <a:r>
              <a:rPr lang="en-US" baseline="0" dirty="0" smtClean="0"/>
              <a:t> not able to be with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90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Leadership: Core, extended + advisors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7F591-D405-2A4D-9BBF-8EC67C59F3C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2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92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Considerations:</a:t>
            </a:r>
          </a:p>
          <a:p>
            <a:r>
              <a:rPr lang="en-US" dirty="0" smtClean="0"/>
              <a:t>We</a:t>
            </a:r>
            <a:r>
              <a:rPr lang="en-US" baseline="0" dirty="0" smtClean="0"/>
              <a:t> can do things together that are difficult for an individual organization to do (working at scale, rigorous process for current science).</a:t>
            </a:r>
          </a:p>
          <a:p>
            <a:r>
              <a:rPr lang="en-US" baseline="0" dirty="0" smtClean="0"/>
              <a:t>We choose projects that accomplish network goals, that we know partners are interested in, and we have the capacity to develop and implement at scale. On a practical level, someone needs to find the funding and lead the project </a:t>
            </a:r>
            <a:r>
              <a:rPr lang="en-US" baseline="0" dirty="0" smtClean="0">
                <a:sym typeface="Wingdings"/>
              </a:rPr>
              <a:t>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work with museum/ISE</a:t>
            </a:r>
            <a:r>
              <a:rPr lang="en-US" baseline="0" dirty="0" smtClean="0"/>
              <a:t> </a:t>
            </a:r>
            <a:r>
              <a:rPr lang="en-US" dirty="0" smtClean="0"/>
              <a:t>professional associations,</a:t>
            </a:r>
            <a:r>
              <a:rPr lang="en-US" baseline="0" dirty="0" smtClean="0"/>
              <a:t> but we are different: we join together to work on projects. We don’t serve the whole field in a comprehensive way, and we don’t want to compete or duplicate efforts.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also partner with scientific associations,</a:t>
            </a:r>
            <a:r>
              <a:rPr lang="en-US" baseline="0" dirty="0" smtClean="0"/>
              <a:t> helping with outreach/public engagement.</a:t>
            </a:r>
          </a:p>
          <a:p>
            <a:r>
              <a:rPr lang="en-US" dirty="0" smtClean="0"/>
              <a:t>And we work on a network-to-network basis with national organization</a:t>
            </a:r>
          </a:p>
          <a:p>
            <a:r>
              <a:rPr lang="en-US" baseline="0" dirty="0" smtClean="0"/>
              <a:t>In addition, our partners work with many national organizations on a local basis, such as YMCAs, Boys and Girls Clubs, Girl Scouts, Boy Scouts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7F591-D405-2A4D-9BBF-8EC67C59F3C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574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website</a:t>
            </a:r>
            <a:r>
              <a:rPr lang="en-US" baseline="0" dirty="0" smtClean="0"/>
              <a:t> primarily focuses on educational products and professional development resources that we have created (by the network, for the network)</a:t>
            </a:r>
          </a:p>
          <a:p>
            <a:r>
              <a:rPr lang="en-US" baseline="0" dirty="0" smtClean="0"/>
              <a:t>There are lots of great clearinghouses featuring different kinds of information and resources from other projects</a:t>
            </a:r>
          </a:p>
          <a:p>
            <a:r>
              <a:rPr lang="en-US" baseline="0" dirty="0" smtClean="0"/>
              <a:t>We also share our resources with some of those web resources.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7F591-D405-2A4D-9BBF-8EC67C59F3C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574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LARRY and PAUL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8168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LARRY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r>
              <a:rPr lang="en-US" baseline="0" dirty="0" smtClean="0"/>
              <a:t> of partnerships: afterschool programs, libraries, scouts, other community organizations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Note: the link to this kit (and all other kits) are on the flyer you received.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Building with Biology (MSPES = Multi-Site Public Engagement in Science)</a:t>
            </a:r>
          </a:p>
          <a:p>
            <a:r>
              <a:rPr lang="en-US" dirty="0" smtClean="0"/>
              <a:t>PI = Larry</a:t>
            </a:r>
            <a:r>
              <a:rPr lang="en-US" baseline="0" dirty="0" smtClean="0"/>
              <a:t> Bell, Museum of Science </a:t>
            </a:r>
          </a:p>
          <a:p>
            <a:endParaRPr lang="en-US" dirty="0" smtClean="0"/>
          </a:p>
          <a:p>
            <a:r>
              <a:rPr lang="en-US" dirty="0" smtClean="0"/>
              <a:t>GOALS</a:t>
            </a:r>
          </a:p>
          <a:p>
            <a:r>
              <a:rPr lang="en-US" dirty="0" smtClean="0"/>
              <a:t>Conversations:</a:t>
            </a:r>
            <a:r>
              <a:rPr lang="en-US" baseline="0" dirty="0" smtClean="0"/>
              <a:t> Multi-directional and mutually influential (Public Engagement in Science rather than Public Understanding of Science)</a:t>
            </a:r>
          </a:p>
          <a:p>
            <a:r>
              <a:rPr lang="en-US" baseline="0" dirty="0" smtClean="0"/>
              <a:t>Resources: Learning that is transferable to other topics</a:t>
            </a:r>
          </a:p>
          <a:p>
            <a:endParaRPr lang="en-US" baseline="0" dirty="0" smtClean="0"/>
          </a:p>
          <a:p>
            <a:r>
              <a:rPr lang="en-US" baseline="0" dirty="0" smtClean="0"/>
              <a:t>ACTIVITIES</a:t>
            </a:r>
          </a:p>
          <a:p>
            <a:r>
              <a:rPr lang="en-US" baseline="0" dirty="0" smtClean="0"/>
              <a:t>Kits: Network partners, </a:t>
            </a:r>
            <a:r>
              <a:rPr lang="en-US" baseline="0" dirty="0" err="1" smtClean="0"/>
              <a:t>iGEM</a:t>
            </a:r>
            <a:r>
              <a:rPr lang="en-US" baseline="0" dirty="0" smtClean="0"/>
              <a:t> teams.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INTRO: Catherine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OVERVIEW: Rae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OPPORTUNITIES: Larry</a:t>
            </a:r>
          </a:p>
          <a:p>
            <a:r>
              <a:rPr lang="en-US" baseline="0" dirty="0" smtClean="0"/>
              <a:t>FUTURE DIRECTIONS: Catherine (small group discussions)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901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SEISE =</a:t>
            </a:r>
            <a:r>
              <a:rPr lang="en-US" baseline="0" dirty="0" smtClean="0"/>
              <a:t> Space and Earth Informal STEM Education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PI = Paul Martin, Science Museum of Minnesota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 collaboration with NASA. One of 27 STEM</a:t>
            </a:r>
            <a:r>
              <a:rPr lang="en-US" baseline="0" dirty="0" smtClean="0"/>
              <a:t> Education</a:t>
            </a:r>
            <a:r>
              <a:rPr lang="en-US" dirty="0" smtClean="0"/>
              <a:t> projects funded by NASA’s Science</a:t>
            </a:r>
            <a:r>
              <a:rPr lang="en-US" baseline="0" dirty="0" smtClean="0"/>
              <a:t> Mission Directorate. 5 years.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There is also a recorded online workshop that presents the project and goes over the application process. You can find a link to it on </a:t>
            </a:r>
            <a:r>
              <a:rPr lang="en-US" baseline="0" dirty="0" err="1" smtClean="0"/>
              <a:t>nisenet.org</a:t>
            </a:r>
            <a:r>
              <a:rPr lang="en-US" baseline="0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PAUL</a:t>
            </a:r>
          </a:p>
          <a:p>
            <a:r>
              <a:rPr lang="en-US" dirty="0" smtClean="0"/>
              <a:t>In collaboration</a:t>
            </a:r>
            <a:r>
              <a:rPr lang="en-US" baseline="0" dirty="0" smtClean="0"/>
              <a:t> with Arizona State University.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ChemAttitudes</a:t>
            </a:r>
            <a:endParaRPr lang="en-US" dirty="0" smtClean="0"/>
          </a:p>
          <a:p>
            <a:r>
              <a:rPr lang="en-US" dirty="0" smtClean="0"/>
              <a:t>In collaboration</a:t>
            </a:r>
            <a:r>
              <a:rPr lang="en-US" baseline="0" dirty="0" smtClean="0"/>
              <a:t> with American Chemical Society</a:t>
            </a:r>
          </a:p>
          <a:p>
            <a:r>
              <a:rPr lang="en-US" baseline="0" dirty="0" smtClean="0"/>
              <a:t>PI = Larry Bell, Museum of Science</a:t>
            </a:r>
            <a:endParaRPr lang="en-US" dirty="0" smtClean="0"/>
          </a:p>
          <a:p>
            <a:r>
              <a:rPr lang="en-US" dirty="0" smtClean="0"/>
              <a:t>Kit</a:t>
            </a:r>
            <a:r>
              <a:rPr lang="en-US" baseline="0" dirty="0" smtClean="0"/>
              <a:t> applications in Fall 2018; implementation beginning in early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collaboration with Arizona State</a:t>
            </a:r>
            <a:r>
              <a:rPr lang="en-US" baseline="0" dirty="0" smtClean="0"/>
              <a:t> University (PI Ed Finn)</a:t>
            </a:r>
          </a:p>
          <a:p>
            <a:r>
              <a:rPr lang="en-US" dirty="0" smtClean="0"/>
              <a:t>Bicentennial:</a:t>
            </a:r>
            <a:r>
              <a:rPr lang="en-US" baseline="0" dirty="0" smtClean="0"/>
              <a:t> 200</a:t>
            </a:r>
            <a:r>
              <a:rPr lang="en-US" baseline="30000" dirty="0" smtClean="0"/>
              <a:t>th</a:t>
            </a:r>
            <a:r>
              <a:rPr lang="en-US" baseline="0" dirty="0" smtClean="0"/>
              <a:t> anniversary of the publication of Mary Shelley’s novel, Frankenstein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That was a lot</a:t>
            </a:r>
            <a:r>
              <a:rPr lang="en-US" baseline="0" dirty="0" smtClean="0"/>
              <a:t> of projects! You can find the critical information on your flyer. </a:t>
            </a:r>
            <a:endParaRPr lang="en-US" dirty="0" smtClean="0"/>
          </a:p>
          <a:p>
            <a:r>
              <a:rPr lang="en-US" dirty="0" smtClean="0"/>
              <a:t>To</a:t>
            </a:r>
            <a:r>
              <a:rPr lang="en-US" baseline="0" dirty="0" smtClean="0"/>
              <a:t> stay up to date on everything related to the network, be sure you’re on all our lists.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36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And</a:t>
            </a:r>
            <a:r>
              <a:rPr lang="en-US" baseline="0" smtClean="0"/>
              <a:t> most importantly, get to know your regional hub leader!</a:t>
            </a:r>
            <a:endParaRPr lang="en-US" smtClean="0"/>
          </a:p>
          <a:p>
            <a:r>
              <a:rPr lang="en-US" smtClean="0"/>
              <a:t>See your</a:t>
            </a:r>
            <a:r>
              <a:rPr lang="en-US" baseline="0" smtClean="0"/>
              <a:t> </a:t>
            </a:r>
            <a:r>
              <a:rPr lang="en-US" smtClean="0"/>
              <a:t>flyer</a:t>
            </a:r>
            <a:r>
              <a:rPr lang="en-US" baseline="0" smtClean="0"/>
              <a:t> to learn which hub you belong to, and to find the contact info for your regional hub leaders.</a:t>
            </a:r>
          </a:p>
          <a:p>
            <a:r>
              <a:rPr lang="en-US" baseline="0" smtClean="0"/>
              <a:t>MW: Christina Leavell, Science Museum of Minnesota</a:t>
            </a:r>
          </a:p>
          <a:p>
            <a:r>
              <a:rPr lang="en-US" baseline="0" smtClean="0"/>
              <a:t>NE: Ali Jackson, Sciencenter</a:t>
            </a:r>
            <a:br>
              <a:rPr lang="en-US" baseline="0" smtClean="0"/>
            </a:br>
            <a:r>
              <a:rPr lang="en-US" baseline="0" smtClean="0"/>
              <a:t>SE: Brad Herring, Museum of Life + Science</a:t>
            </a:r>
          </a:p>
          <a:p>
            <a:r>
              <a:rPr lang="en-US" baseline="0" smtClean="0"/>
              <a:t>W: Frank Kusiak, Lawrence Hall of Science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36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CATHERINE </a:t>
            </a:r>
          </a:p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6904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We’ve asked</a:t>
            </a:r>
            <a:r>
              <a:rPr lang="en-US" baseline="0" dirty="0" smtClean="0"/>
              <a:t> partners attending our breakfast about future directions</a:t>
            </a:r>
          </a:p>
          <a:p>
            <a:r>
              <a:rPr lang="en-US" dirty="0" smtClean="0"/>
              <a:t>Show of hands to choose which topics</a:t>
            </a:r>
          </a:p>
          <a:p>
            <a:r>
              <a:rPr lang="en-US" dirty="0" smtClean="0"/>
              <a:t>Divide into 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6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CATHERINE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440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33AA90-308D-8648-A94F-9D97AA24DE6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2953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429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10+ years of funding through NSF for </a:t>
            </a:r>
            <a:r>
              <a:rPr lang="en-US" dirty="0" err="1" smtClean="0"/>
              <a:t>nanoscale</a:t>
            </a:r>
            <a:r>
              <a:rPr lang="en-US" baseline="0" dirty="0" smtClean="0"/>
              <a:t> science, engineering, and technology.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Original project: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“a national community of researchers and informal science educators dedicated to fostering public awareness, engagement, and understanding of </a:t>
            </a:r>
            <a:r>
              <a:rPr lang="en-US" baseline="0" dirty="0" err="1" smtClean="0"/>
              <a:t>nanoscale</a:t>
            </a:r>
            <a:r>
              <a:rPr lang="en-US" baseline="0" dirty="0" smtClean="0"/>
              <a:t> science, engineering, and technology.”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3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have</a:t>
            </a:r>
            <a:r>
              <a:rPr lang="en-US" baseline="0" dirty="0" smtClean="0"/>
              <a:t> diversified our funding and the STEM topics we cover.</a:t>
            </a:r>
            <a:endParaRPr lang="en-US" dirty="0" smtClean="0"/>
          </a:p>
          <a:p>
            <a:r>
              <a:rPr lang="en-US" dirty="0" smtClean="0"/>
              <a:t>Leadership for the network:</a:t>
            </a:r>
            <a:r>
              <a:rPr lang="en-US" baseline="0" dirty="0" smtClean="0"/>
              <a:t> SMM (Paul Martin), MOS (Larry Bell), ASU (Rae Ostman)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3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we start, we’d like to get a sense of who is in the room. </a:t>
            </a:r>
          </a:p>
          <a:p>
            <a:r>
              <a:rPr lang="en-US" dirty="0" smtClean="0"/>
              <a:t>Would</a:t>
            </a:r>
            <a:r>
              <a:rPr lang="en-US" baseline="0" dirty="0" smtClean="0"/>
              <a:t> you raise your hand if you already participate in the NISE Net? </a:t>
            </a:r>
          </a:p>
          <a:p>
            <a:r>
              <a:rPr lang="en-US" baseline="0" dirty="0" smtClean="0"/>
              <a:t>How many of you attended our NISE Network partner breakfast yesterday?</a:t>
            </a:r>
          </a:p>
          <a:p>
            <a:r>
              <a:rPr lang="en-US" baseline="0" dirty="0" smtClean="0"/>
              <a:t>If you’ve participated in NISE Net in the past, you’re still a member! If you’d like to join the Network, you become a partner just by joining in the work we’re doing through our different projects.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3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raise your hands if you have participated</a:t>
            </a:r>
            <a:r>
              <a:rPr lang="en-US" baseline="0" dirty="0" smtClean="0"/>
              <a:t> in the NISE Network through our “</a:t>
            </a:r>
            <a:r>
              <a:rPr lang="en-US" baseline="0" dirty="0" err="1" smtClean="0"/>
              <a:t>nano</a:t>
            </a:r>
            <a:r>
              <a:rPr lang="en-US" baseline="0" dirty="0" smtClean="0"/>
              <a:t>” projects, such as </a:t>
            </a:r>
            <a:r>
              <a:rPr lang="en-US" baseline="0" dirty="0" err="1" smtClean="0"/>
              <a:t>NanoDays</a:t>
            </a:r>
            <a:r>
              <a:rPr lang="en-US" baseline="0" dirty="0" smtClean="0"/>
              <a:t> kits and events, the Nano mini-exhibition, or the Explore Science: Zoom into Nano kits</a:t>
            </a:r>
            <a:r>
              <a:rPr lang="is-IS" baseline="0" dirty="0" smtClean="0"/>
              <a:t>…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36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Please raise your hands if you have participated</a:t>
            </a:r>
            <a:r>
              <a:rPr lang="en-US" baseline="0" dirty="0" smtClean="0"/>
              <a:t> in the NISE Network through projects on other topics, such as Building with Biology or </a:t>
            </a:r>
            <a:r>
              <a:rPr lang="en-US" baseline="0" dirty="0" err="1" smtClean="0"/>
              <a:t>SustainABLE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11E37F-6F67-6248-AB2A-FEDF52C198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503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727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216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08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4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5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8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37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12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10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23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362A-19CE-BB41-A2E9-74C103F018F4}" type="datetimeFigureOut">
              <a:rPr lang="en-US" smtClean="0"/>
              <a:t>9/25/16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1DCC6-2AEE-D94B-A221-5E53ED7956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0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emf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6" Type="http://schemas.openxmlformats.org/officeDocument/2006/relationships/image" Target="../media/image33.jp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jpeg"/><Relationship Id="rId10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jpg"/><Relationship Id="rId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4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jpg"/><Relationship Id="rId6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76" y="5438784"/>
            <a:ext cx="1568212" cy="1252216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6875135" y="5781319"/>
            <a:ext cx="1892580" cy="52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err="1" smtClean="0">
                <a:solidFill>
                  <a:srgbClr val="00858B"/>
                </a:solidFill>
              </a:rPr>
              <a:t>www.nisenet.org</a:t>
            </a:r>
            <a:endParaRPr lang="en-US" sz="1800" b="1" dirty="0">
              <a:solidFill>
                <a:srgbClr val="00858B"/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175084" y="5603134"/>
            <a:ext cx="4177110" cy="1087865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en-US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ASTC Conference</a:t>
            </a:r>
          </a:p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September 26, 2016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"/>
            <a:ext cx="9143999" cy="1790869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flipH="1">
            <a:off x="-1" y="116622"/>
            <a:ext cx="914400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/>
              </a:rPr>
              <a:t>New </a:t>
            </a:r>
            <a:r>
              <a:rPr lang="en-US" sz="3200" dirty="0">
                <a:solidFill>
                  <a:schemeClr val="bg1"/>
                </a:solidFill>
                <a:latin typeface="Century Gothic"/>
              </a:rPr>
              <a:t>National Collaborative Network </a:t>
            </a:r>
            <a:endParaRPr lang="en-US" sz="3200" dirty="0" smtClean="0">
              <a:solidFill>
                <a:schemeClr val="bg1"/>
              </a:solidFill>
              <a:latin typeface="Century Gothic"/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/>
              </a:rPr>
              <a:t>Provides </a:t>
            </a:r>
            <a:r>
              <a:rPr lang="en-US" sz="3200" dirty="0">
                <a:solidFill>
                  <a:schemeClr val="bg1"/>
                </a:solidFill>
                <a:latin typeface="Century Gothic"/>
              </a:rPr>
              <a:t>Opportunities for U.S. Museums and Science Centers Around STEM </a:t>
            </a:r>
            <a:r>
              <a:rPr lang="en-US" sz="3200" dirty="0" smtClean="0">
                <a:solidFill>
                  <a:schemeClr val="bg1"/>
                </a:solidFill>
                <a:latin typeface="Century Gothic"/>
              </a:rPr>
              <a:t>Topics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 descr="NDMarbles_girlwith_microscop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90869"/>
            <a:ext cx="9143998" cy="361014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07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379379"/>
            <a:ext cx="7772400" cy="21029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000" dirty="0" smtClean="0">
                <a:solidFill>
                  <a:srgbClr val="FFFFFF"/>
                </a:solidFill>
                <a:latin typeface="Century Gothic"/>
                <a:cs typeface="Century Gothic"/>
              </a:rPr>
              <a:t>Network overview</a:t>
            </a:r>
            <a:endParaRPr lang="en-US" sz="7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28102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4117" y="470681"/>
            <a:ext cx="85463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  <a:cs typeface="Georgia"/>
              </a:rPr>
              <a:t>NISE Net supports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informal learning about STEM </a:t>
            </a:r>
            <a:r>
              <a:rPr lang="en-US" sz="3200" i="1" dirty="0" smtClean="0">
                <a:latin typeface="+mj-lt"/>
                <a:cs typeface="Georgia"/>
              </a:rPr>
              <a:t>in communities across the United States.</a:t>
            </a:r>
            <a:endParaRPr lang="en-US" sz="3200" i="1" dirty="0">
              <a:latin typeface="+mj-lt"/>
            </a:endParaRPr>
          </a:p>
        </p:txBody>
      </p:sp>
      <p:pic>
        <p:nvPicPr>
          <p:cNvPr id="6" name="Picture 5" descr="20150403_2060-X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3" t="-118" r="-70" b="27335"/>
          <a:stretch/>
        </p:blipFill>
        <p:spPr>
          <a:xfrm>
            <a:off x="224117" y="1882588"/>
            <a:ext cx="8686800" cy="473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18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8940" y="456093"/>
            <a:ext cx="86419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  <a:cs typeface="Georgia"/>
              </a:rPr>
              <a:t>Over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600 organizations </a:t>
            </a:r>
            <a:r>
              <a:rPr lang="en-US" sz="3200" i="1" dirty="0" smtClean="0">
                <a:latin typeface="+mj-lt"/>
                <a:cs typeface="Georgia"/>
              </a:rPr>
              <a:t>regularly participate in Network activities.</a:t>
            </a:r>
          </a:p>
        </p:txBody>
      </p:sp>
      <p:pic>
        <p:nvPicPr>
          <p:cNvPr id="2" name="Picture 1" descr="regional hub map 2016_dots_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" t="14452" r="5883" b="15708"/>
          <a:stretch/>
        </p:blipFill>
        <p:spPr>
          <a:xfrm>
            <a:off x="239058" y="1697662"/>
            <a:ext cx="8686800" cy="496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2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ISE_Net_press_photo_0043_HiR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71" r="10808" b="5009"/>
          <a:stretch/>
        </p:blipFill>
        <p:spPr>
          <a:xfrm>
            <a:off x="239060" y="1494119"/>
            <a:ext cx="8686800" cy="51696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9061" y="473303"/>
            <a:ext cx="8686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 smtClean="0">
                <a:latin typeface="+mj-lt"/>
                <a:cs typeface="Georgia"/>
              </a:rPr>
              <a:t>Together we reach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millions of people</a:t>
            </a:r>
            <a:r>
              <a:rPr lang="en-US" sz="3200" i="1" dirty="0" smtClean="0">
                <a:solidFill>
                  <a:srgbClr val="00858B"/>
                </a:solidFill>
                <a:latin typeface="+mj-lt"/>
                <a:cs typeface="Georgia"/>
              </a:rPr>
              <a:t> </a:t>
            </a:r>
            <a:r>
              <a:rPr lang="en-US" sz="3200" i="1" dirty="0" smtClean="0">
                <a:latin typeface="+mj-lt"/>
                <a:cs typeface="Georgia"/>
              </a:rPr>
              <a:t>each year!</a:t>
            </a:r>
          </a:p>
        </p:txBody>
      </p:sp>
    </p:spTree>
    <p:extLst>
      <p:ext uri="{BB962C8B-B14F-4D97-AF65-F5344CB8AC3E}">
        <p14:creationId xmlns:p14="http://schemas.microsoft.com/office/powerpoint/2010/main" val="1624377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39059" y="483779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  <a:cs typeface="Georgia"/>
              </a:rPr>
              <a:t>NISE Net engages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all audiences </a:t>
            </a:r>
            <a:r>
              <a:rPr lang="en-US" sz="3200" i="1" dirty="0" smtClean="0">
                <a:latin typeface="+mj-lt"/>
                <a:cs typeface="Georgia"/>
              </a:rPr>
              <a:t>in learning about STEM</a:t>
            </a:r>
            <a:r>
              <a:rPr lang="en-US" sz="3200" i="1" dirty="0">
                <a:latin typeface="+mj-lt"/>
                <a:cs typeface="Georgia"/>
              </a:rPr>
              <a:t> </a:t>
            </a:r>
            <a:r>
              <a:rPr lang="en-US" sz="3200" i="1" dirty="0" smtClean="0">
                <a:latin typeface="+mj-lt"/>
                <a:cs typeface="Georgia"/>
              </a:rPr>
              <a:t>in ways that are fun and easy to understand.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/>
          <a:stretch/>
        </p:blipFill>
        <p:spPr>
          <a:xfrm>
            <a:off x="239059" y="2224844"/>
            <a:ext cx="8686800" cy="440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39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ISE_Net_press_photo_0068_HiRe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71"/>
          <a:stretch/>
        </p:blipFill>
        <p:spPr>
          <a:xfrm>
            <a:off x="4768036" y="3720355"/>
            <a:ext cx="4108103" cy="2517695"/>
          </a:xfrm>
          <a:prstGeom prst="rect">
            <a:avLst/>
          </a:prstGeom>
        </p:spPr>
      </p:pic>
      <p:pic>
        <p:nvPicPr>
          <p:cNvPr id="9" name="Picture 8" descr="nano_labels_spanish_11_09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4" b="15112"/>
          <a:stretch/>
        </p:blipFill>
        <p:spPr>
          <a:xfrm>
            <a:off x="4761339" y="585096"/>
            <a:ext cx="4114800" cy="2525059"/>
          </a:xfrm>
          <a:prstGeom prst="rect">
            <a:avLst/>
          </a:prstGeom>
        </p:spPr>
      </p:pic>
      <p:pic>
        <p:nvPicPr>
          <p:cNvPr id="6" name="Picture 5" descr="0_best_of_20120612_1312-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/>
          <a:stretch/>
        </p:blipFill>
        <p:spPr>
          <a:xfrm>
            <a:off x="315423" y="597651"/>
            <a:ext cx="4111553" cy="2525060"/>
          </a:xfrm>
          <a:prstGeom prst="rect">
            <a:avLst/>
          </a:prstGeom>
        </p:spPr>
      </p:pic>
      <p:pic>
        <p:nvPicPr>
          <p:cNvPr id="5" name="Picture 4" descr="overhead_people-L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86"/>
          <a:stretch/>
        </p:blipFill>
        <p:spPr>
          <a:xfrm>
            <a:off x="315423" y="3720355"/>
            <a:ext cx="4110558" cy="25325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0782" y="2496880"/>
            <a:ext cx="4115199" cy="62403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58766" y="5616371"/>
            <a:ext cx="4115199" cy="62403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758766" y="5626580"/>
            <a:ext cx="3245597" cy="6011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000000"/>
                </a:solidFill>
              </a:rPr>
              <a:t>Hands-on activities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0782" y="5613891"/>
            <a:ext cx="4115199" cy="62403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90202" y="5678119"/>
            <a:ext cx="3216049" cy="5747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000000"/>
                </a:solidFill>
              </a:rPr>
              <a:t>Exhibits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58367" y="2501753"/>
            <a:ext cx="4115199" cy="62403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758766" y="2501753"/>
            <a:ext cx="3245597" cy="60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000000"/>
                </a:solidFill>
              </a:rPr>
              <a:t>Media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241" y="2510717"/>
            <a:ext cx="3245597" cy="614378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Programs</a:t>
            </a:r>
          </a:p>
        </p:txBody>
      </p:sp>
    </p:spTree>
    <p:extLst>
      <p:ext uri="{BB962C8B-B14F-4D97-AF65-F5344CB8AC3E}">
        <p14:creationId xmlns:p14="http://schemas.microsoft.com/office/powerpoint/2010/main" val="435796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719" y="479711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  <a:cs typeface="Georgia"/>
              </a:rPr>
              <a:t>NISE Net improves the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practices and skills </a:t>
            </a:r>
            <a:r>
              <a:rPr lang="en-US" sz="3200" i="1" dirty="0" smtClean="0">
                <a:latin typeface="+mj-lt"/>
                <a:cs typeface="Georgia"/>
              </a:rPr>
              <a:t>of educators and scientists.</a:t>
            </a:r>
          </a:p>
        </p:txBody>
      </p:sp>
      <p:pic>
        <p:nvPicPr>
          <p:cNvPr id="3" name="Picture 2" descr="IMGP2865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2" b="3265"/>
          <a:stretch/>
        </p:blipFill>
        <p:spPr>
          <a:xfrm>
            <a:off x="240719" y="1912466"/>
            <a:ext cx="8686800" cy="472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9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20160321_1364_edit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3"/>
          <a:stretch/>
        </p:blipFill>
        <p:spPr>
          <a:xfrm>
            <a:off x="310782" y="3903146"/>
            <a:ext cx="4125113" cy="2514074"/>
          </a:xfrm>
          <a:prstGeom prst="rect">
            <a:avLst/>
          </a:prstGeom>
        </p:spPr>
      </p:pic>
      <p:pic>
        <p:nvPicPr>
          <p:cNvPr id="25" name="Picture 24" descr="Mayaguez 10173524_652095684838566_5373514639406197669_n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14" r="13098" b="9370"/>
          <a:stretch/>
        </p:blipFill>
        <p:spPr>
          <a:xfrm>
            <a:off x="4758766" y="3894641"/>
            <a:ext cx="4137389" cy="2510118"/>
          </a:xfrm>
          <a:prstGeom prst="rect">
            <a:avLst/>
          </a:prstGeom>
        </p:spPr>
      </p:pic>
      <p:pic>
        <p:nvPicPr>
          <p:cNvPr id="8" name="Picture 7" descr="20121003_1014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0"/>
          <a:stretch/>
        </p:blipFill>
        <p:spPr>
          <a:xfrm>
            <a:off x="310782" y="693269"/>
            <a:ext cx="4122549" cy="2519086"/>
          </a:xfrm>
          <a:prstGeom prst="rect">
            <a:avLst/>
          </a:prstGeom>
        </p:spPr>
      </p:pic>
      <p:pic>
        <p:nvPicPr>
          <p:cNvPr id="5" name="Picture 4" descr="0_best_of_20120612_1217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7"/>
          <a:stretch/>
        </p:blipFill>
        <p:spPr>
          <a:xfrm>
            <a:off x="4758766" y="702238"/>
            <a:ext cx="4122549" cy="251011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10782" y="2601467"/>
            <a:ext cx="4115199" cy="62403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58766" y="5780722"/>
            <a:ext cx="4115199" cy="62403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758766" y="5790931"/>
            <a:ext cx="4101355" cy="601139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000000"/>
                </a:solidFill>
              </a:rPr>
              <a:t>Community partnerships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0782" y="5793183"/>
            <a:ext cx="4115199" cy="62403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90202" y="5842470"/>
            <a:ext cx="3848504" cy="5747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000000"/>
                </a:solidFill>
              </a:rPr>
              <a:t>Science and society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58367" y="2606340"/>
            <a:ext cx="4115199" cy="62403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758766" y="2606340"/>
            <a:ext cx="3832410" cy="608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000000"/>
                </a:solidFill>
              </a:rPr>
              <a:t>Inclusive approaches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4241" y="2615304"/>
            <a:ext cx="3724465" cy="614378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Team-based inquiry</a:t>
            </a:r>
          </a:p>
        </p:txBody>
      </p:sp>
    </p:spTree>
    <p:extLst>
      <p:ext uri="{BB962C8B-B14F-4D97-AF65-F5344CB8AC3E}">
        <p14:creationId xmlns:p14="http://schemas.microsoft.com/office/powerpoint/2010/main" val="246005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laptop_websites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62" y="3467326"/>
            <a:ext cx="3750198" cy="2743200"/>
          </a:xfrm>
          <a:prstGeom prst="rect">
            <a:avLst/>
          </a:prstGeom>
        </p:spPr>
      </p:pic>
      <p:pic>
        <p:nvPicPr>
          <p:cNvPr id="28" name="Picture 27" descr="MarylandSCNanoDemo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2"/>
          <a:stretch/>
        </p:blipFill>
        <p:spPr>
          <a:xfrm>
            <a:off x="4737572" y="884087"/>
            <a:ext cx="4122549" cy="2526176"/>
          </a:xfrm>
          <a:prstGeom prst="rect">
            <a:avLst/>
          </a:prstGeom>
        </p:spPr>
      </p:pic>
      <p:pic>
        <p:nvPicPr>
          <p:cNvPr id="26" name="Picture 25" descr="121-L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/>
          <a:stretch/>
        </p:blipFill>
        <p:spPr>
          <a:xfrm>
            <a:off x="295841" y="810647"/>
            <a:ext cx="4114800" cy="534324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737572" y="2786226"/>
            <a:ext cx="4115199" cy="62403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58766" y="5526725"/>
            <a:ext cx="4115199" cy="62403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772610" y="5639771"/>
            <a:ext cx="4101355" cy="601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000000"/>
                </a:solidFill>
              </a:rPr>
              <a:t>Resources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841" y="5541666"/>
            <a:ext cx="4115199" cy="62403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90202" y="5603414"/>
            <a:ext cx="3848504" cy="5747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000000"/>
                </a:solidFill>
              </a:rPr>
              <a:t>Meetings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1031" y="2800063"/>
            <a:ext cx="3724465" cy="614378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Mini-grants</a:t>
            </a:r>
          </a:p>
        </p:txBody>
      </p:sp>
    </p:spTree>
    <p:extLst>
      <p:ext uri="{BB962C8B-B14F-4D97-AF65-F5344CB8AC3E}">
        <p14:creationId xmlns:p14="http://schemas.microsoft.com/office/powerpoint/2010/main" val="16432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0719" y="506745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  <a:cs typeface="Georgia"/>
              </a:rPr>
              <a:t>NISE Net creates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lasting relationships </a:t>
            </a:r>
            <a:r>
              <a:rPr lang="en-US" sz="3200" i="1" dirty="0" smtClean="0">
                <a:latin typeface="+mj-lt"/>
                <a:cs typeface="Georgia"/>
              </a:rPr>
              <a:t>among individuals and organizations.</a:t>
            </a:r>
          </a:p>
        </p:txBody>
      </p:sp>
      <p:pic>
        <p:nvPicPr>
          <p:cNvPr id="5" name="Picture 4" descr="20110914GH_13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" b="16839"/>
          <a:stretch/>
        </p:blipFill>
        <p:spPr>
          <a:xfrm>
            <a:off x="240719" y="1987177"/>
            <a:ext cx="8686800" cy="461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35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1189687"/>
            <a:ext cx="3780118" cy="5704541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0" y="28434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858B"/>
                </a:solidFill>
                <a:latin typeface="Century Gothic"/>
              </a:rPr>
              <a:t>Presenters</a:t>
            </a:r>
            <a:endParaRPr lang="en-US" sz="4400" dirty="0">
              <a:solidFill>
                <a:srgbClr val="00858B"/>
              </a:solidFill>
              <a:latin typeface="Calibri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09177" y="1225915"/>
            <a:ext cx="4123764" cy="561153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rgbClr val="000000"/>
                </a:solidFill>
              </a:rPr>
              <a:t>Catherine McCarthy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Science Museum of Minnesota </a:t>
            </a:r>
            <a:r>
              <a:rPr lang="en-US" sz="2000" dirty="0">
                <a:solidFill>
                  <a:srgbClr val="000000"/>
                </a:solidFill>
              </a:rPr>
              <a:t/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 err="1">
                <a:solidFill>
                  <a:srgbClr val="000000"/>
                </a:solidFill>
              </a:rPr>
              <a:t>cmccarthy@smm.org</a:t>
            </a:r>
            <a:endParaRPr lang="en-US" sz="2000" dirty="0" smtClean="0">
              <a:solidFill>
                <a:srgbClr val="000000"/>
              </a:solidFill>
            </a:endParaRPr>
          </a:p>
          <a:p>
            <a:pPr algn="l">
              <a:spcBef>
                <a:spcPts val="120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Larry Bell</a:t>
            </a:r>
            <a:br>
              <a:rPr lang="en-US" sz="2000" b="1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Museum of Science</a:t>
            </a:r>
            <a:r>
              <a:rPr lang="en-US" sz="2000" dirty="0">
                <a:solidFill>
                  <a:srgbClr val="000000"/>
                </a:solidFill>
              </a:rPr>
              <a:t>, Boston</a:t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sz="2000" dirty="0">
                <a:solidFill>
                  <a:srgbClr val="000000"/>
                </a:solidFill>
              </a:rPr>
              <a:t>lbell@</a:t>
            </a:r>
            <a:r>
              <a:rPr lang="en-US" sz="2000" dirty="0" smtClean="0">
                <a:solidFill>
                  <a:srgbClr val="000000"/>
                </a:solidFill>
              </a:rPr>
              <a:t>mos.org</a:t>
            </a:r>
          </a:p>
          <a:p>
            <a:pPr algn="l">
              <a:spcBef>
                <a:spcPts val="120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Rae Ostman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Arizona State University</a:t>
            </a:r>
            <a:br>
              <a:rPr lang="en-US" sz="2000" dirty="0" smtClean="0">
                <a:solidFill>
                  <a:srgbClr val="000000"/>
                </a:solidFill>
              </a:rPr>
            </a:br>
            <a:r>
              <a:rPr lang="en-US" sz="2000" dirty="0" smtClean="0">
                <a:solidFill>
                  <a:srgbClr val="000000"/>
                </a:solidFill>
              </a:rPr>
              <a:t>rostman</a:t>
            </a:r>
            <a:r>
              <a:rPr lang="en-US" sz="2000" dirty="0">
                <a:solidFill>
                  <a:srgbClr val="000000"/>
                </a:solidFill>
              </a:rPr>
              <a:t>@asu.edu </a:t>
            </a:r>
          </a:p>
          <a:p>
            <a:pPr algn="l"/>
            <a:endParaRPr lang="en-US" sz="2800" dirty="0">
              <a:solidFill>
                <a:srgbClr val="000000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Larry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054"/>
          <a:stretch/>
        </p:blipFill>
        <p:spPr>
          <a:xfrm>
            <a:off x="3780118" y="1209173"/>
            <a:ext cx="5363882" cy="567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6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>
          <a:xfrm>
            <a:off x="1033018" y="2256051"/>
            <a:ext cx="1835684" cy="1828798"/>
          </a:xfrm>
          <a:prstGeom prst="rect">
            <a:avLst/>
          </a:prstGeom>
          <a:solidFill>
            <a:srgbClr val="00858B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Ins="91440" rtlCol="0" anchor="ctr" anchorCtr="0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Network 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</a:rPr>
              <a:t>and project leadership</a:t>
            </a:r>
          </a:p>
        </p:txBody>
      </p:sp>
      <p:sp>
        <p:nvSpPr>
          <p:cNvPr id="9" name="Rectangle 8"/>
          <p:cNvSpPr>
            <a:spLocks noChangeAspect="1"/>
          </p:cNvSpPr>
          <p:nvPr/>
        </p:nvSpPr>
        <p:spPr>
          <a:xfrm>
            <a:off x="4465014" y="4084849"/>
            <a:ext cx="1828800" cy="1828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Core partners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65014" y="2256049"/>
            <a:ext cx="3657600" cy="1828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Other networks </a:t>
            </a:r>
          </a:p>
          <a:p>
            <a:pPr algn="ctr"/>
            <a:r>
              <a:rPr lang="en-US" b="1" dirty="0" smtClean="0">
                <a:solidFill>
                  <a:srgbClr val="000000"/>
                </a:solidFill>
              </a:rPr>
              <a:t>and communities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>
            <a:spLocks/>
          </p:cNvSpPr>
          <p:nvPr/>
        </p:nvSpPr>
        <p:spPr>
          <a:xfrm>
            <a:off x="1033018" y="4084851"/>
            <a:ext cx="1835684" cy="1828798"/>
          </a:xfrm>
          <a:prstGeom prst="rect">
            <a:avLst/>
          </a:prstGeom>
          <a:solidFill>
            <a:srgbClr val="5CBEEC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Ins="91440" rtlCol="0" anchor="ctr" anchorCtr="0"/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Regional </a:t>
            </a:r>
            <a:r>
              <a:rPr lang="en-US" b="1" dirty="0" smtClean="0">
                <a:solidFill>
                  <a:srgbClr val="000000"/>
                </a:solidFill>
              </a:rPr>
              <a:t>hubs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>
            <a:spLocks noChangeAspect="1"/>
          </p:cNvSpPr>
          <p:nvPr/>
        </p:nvSpPr>
        <p:spPr>
          <a:xfrm>
            <a:off x="6289329" y="4084849"/>
            <a:ext cx="1828800" cy="182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Extended partners</a:t>
            </a:r>
          </a:p>
        </p:txBody>
      </p:sp>
      <p:sp>
        <p:nvSpPr>
          <p:cNvPr id="28" name="Left-Right Arrow 27"/>
          <p:cNvSpPr/>
          <p:nvPr/>
        </p:nvSpPr>
        <p:spPr>
          <a:xfrm>
            <a:off x="3293620" y="3827675"/>
            <a:ext cx="731520" cy="457200"/>
          </a:xfrm>
          <a:prstGeom prst="leftRightArrow">
            <a:avLst/>
          </a:prstGeom>
          <a:solidFill>
            <a:srgbClr val="0085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 flipH="1">
            <a:off x="0" y="28786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Century Gothic"/>
              </a:rPr>
              <a:t>Who we are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0719" y="506745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  <a:cs typeface="Georgia"/>
              </a:rPr>
              <a:t>The “new” network is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built on relationships and knowledge </a:t>
            </a:r>
            <a:r>
              <a:rPr lang="en-US" sz="3200" i="1" dirty="0" smtClean="0">
                <a:latin typeface="+mj-lt"/>
                <a:cs typeface="Georgia"/>
              </a:rPr>
              <a:t>we developed over the past 11+ years.</a:t>
            </a:r>
          </a:p>
        </p:txBody>
      </p:sp>
    </p:spTree>
    <p:extLst>
      <p:ext uri="{BB962C8B-B14F-4D97-AF65-F5344CB8AC3E}">
        <p14:creationId xmlns:p14="http://schemas.microsoft.com/office/powerpoint/2010/main" val="204972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34472" y="1992497"/>
            <a:ext cx="2103120" cy="3969032"/>
          </a:xfrm>
          <a:prstGeom prst="rect">
            <a:avLst/>
          </a:prstGeom>
          <a:solidFill>
            <a:srgbClr val="5CBEEC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Ins="91440" rtlCol="0" anchor="t" anchorCtr="0"/>
          <a:lstStyle/>
          <a:p>
            <a:r>
              <a:rPr lang="en-US" b="1" dirty="0" smtClean="0">
                <a:solidFill>
                  <a:schemeClr val="tx1"/>
                </a:solidFill>
              </a:rPr>
              <a:t>Core leadership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P Martin, SMM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L Bell, MOS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R Ostman, ASU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77731" y="2012747"/>
            <a:ext cx="2121408" cy="3948782"/>
          </a:xfrm>
          <a:prstGeom prst="rect">
            <a:avLst/>
          </a:prstGeom>
          <a:solidFill>
            <a:srgbClr val="5CBEEC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t" anchorCtr="0"/>
          <a:lstStyle/>
          <a:p>
            <a:r>
              <a:rPr lang="en-US" b="1" dirty="0" smtClean="0">
                <a:solidFill>
                  <a:schemeClr val="tx1"/>
                </a:solidFill>
              </a:rPr>
              <a:t>Extended </a:t>
            </a:r>
            <a:r>
              <a:rPr lang="en-US" b="1" dirty="0">
                <a:solidFill>
                  <a:schemeClr val="tx1"/>
                </a:solidFill>
              </a:rPr>
              <a:t>l</a:t>
            </a:r>
            <a:r>
              <a:rPr lang="en-US" b="1" dirty="0" smtClean="0">
                <a:solidFill>
                  <a:schemeClr val="tx1"/>
                </a:solidFill>
              </a:rPr>
              <a:t>eadership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M Benne, OMSI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I Bennett, ASU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M </a:t>
            </a:r>
            <a:r>
              <a:rPr lang="en-US" sz="1600" dirty="0">
                <a:solidFill>
                  <a:schemeClr val="tx1"/>
                </a:solidFill>
              </a:rPr>
              <a:t>Dahlager, </a:t>
            </a:r>
            <a:r>
              <a:rPr lang="en-US" sz="1600" dirty="0" smtClean="0">
                <a:solidFill>
                  <a:schemeClr val="tx1"/>
                </a:solidFill>
              </a:rPr>
              <a:t>SMM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J </a:t>
            </a:r>
            <a:r>
              <a:rPr lang="en-US" sz="1600" dirty="0">
                <a:solidFill>
                  <a:schemeClr val="tx1"/>
                </a:solidFill>
              </a:rPr>
              <a:t>Das, </a:t>
            </a:r>
            <a:r>
              <a:rPr lang="en-US" sz="1600" dirty="0" smtClean="0">
                <a:solidFill>
                  <a:schemeClr val="tx1"/>
                </a:solidFill>
              </a:rPr>
              <a:t>TFI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B </a:t>
            </a:r>
            <a:r>
              <a:rPr lang="en-US" sz="1600" dirty="0">
                <a:solidFill>
                  <a:schemeClr val="tx1"/>
                </a:solidFill>
              </a:rPr>
              <a:t>Herring, </a:t>
            </a:r>
            <a:r>
              <a:rPr lang="en-US" sz="1600" dirty="0" smtClean="0">
                <a:solidFill>
                  <a:schemeClr val="tx1"/>
                </a:solidFill>
              </a:rPr>
              <a:t>MLS</a:t>
            </a:r>
          </a:p>
          <a:p>
            <a:r>
              <a:rPr lang="en-US" sz="1600" dirty="0">
                <a:solidFill>
                  <a:schemeClr val="tx1"/>
                </a:solidFill>
              </a:rPr>
              <a:t>E Kollmann, </a:t>
            </a:r>
            <a:r>
              <a:rPr lang="en-US" sz="1600" dirty="0" smtClean="0">
                <a:solidFill>
                  <a:schemeClr val="tx1"/>
                </a:solidFill>
              </a:rPr>
              <a:t>MOS</a:t>
            </a:r>
          </a:p>
          <a:p>
            <a:r>
              <a:rPr lang="en-US" sz="1600" dirty="0">
                <a:solidFill>
                  <a:schemeClr val="tx1"/>
                </a:solidFill>
              </a:rPr>
              <a:t>M Kortenaar, </a:t>
            </a:r>
            <a:r>
              <a:rPr lang="en-US" sz="1600" dirty="0" smtClean="0">
                <a:solidFill>
                  <a:schemeClr val="tx1"/>
                </a:solidFill>
              </a:rPr>
              <a:t>SC</a:t>
            </a:r>
          </a:p>
          <a:p>
            <a:r>
              <a:rPr lang="en-US" sz="1600" dirty="0">
                <a:solidFill>
                  <a:schemeClr val="tx1"/>
                </a:solidFill>
              </a:rPr>
              <a:t>C McCallum, </a:t>
            </a:r>
            <a:r>
              <a:rPr lang="en-US" sz="1600" dirty="0" smtClean="0">
                <a:solidFill>
                  <a:schemeClr val="tx1"/>
                </a:solidFill>
              </a:rPr>
              <a:t>CMH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C McCarthy, </a:t>
            </a:r>
            <a:r>
              <a:rPr lang="en-US" sz="1600" dirty="0" smtClean="0">
                <a:solidFill>
                  <a:schemeClr val="tx1"/>
                </a:solidFill>
              </a:rPr>
              <a:t>SMM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K Ostfeld, CMH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D </a:t>
            </a:r>
            <a:r>
              <a:rPr lang="en-US" sz="1600" dirty="0">
                <a:solidFill>
                  <a:schemeClr val="tx1"/>
                </a:solidFill>
              </a:rPr>
              <a:t>Porcello, </a:t>
            </a:r>
            <a:r>
              <a:rPr lang="en-US" sz="1600" dirty="0" smtClean="0">
                <a:solidFill>
                  <a:schemeClr val="tx1"/>
                </a:solidFill>
              </a:rPr>
              <a:t>UCB</a:t>
            </a:r>
            <a:endParaRPr lang="en-US" sz="1600" dirty="0">
              <a:solidFill>
                <a:schemeClr val="tx1"/>
              </a:solidFill>
            </a:endParaRPr>
          </a:p>
          <a:p>
            <a:r>
              <a:rPr lang="en-US" sz="1600" dirty="0" smtClean="0">
                <a:solidFill>
                  <a:schemeClr val="tx1"/>
                </a:solidFill>
              </a:rPr>
              <a:t>D Sittenfeld, MOS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R Vandiver, TCM</a:t>
            </a:r>
          </a:p>
          <a:p>
            <a:r>
              <a:rPr lang="en-US" sz="1600" dirty="0" smtClean="0">
                <a:solidFill>
                  <a:schemeClr val="tx1"/>
                </a:solidFill>
              </a:rPr>
              <a:t>J </a:t>
            </a:r>
            <a:r>
              <a:rPr lang="en-US" sz="1600" dirty="0">
                <a:solidFill>
                  <a:schemeClr val="tx1"/>
                </a:solidFill>
              </a:rPr>
              <a:t>Wetmore, </a:t>
            </a:r>
            <a:r>
              <a:rPr lang="en-US" sz="1600" dirty="0" smtClean="0">
                <a:solidFill>
                  <a:schemeClr val="tx1"/>
                </a:solidFill>
              </a:rPr>
              <a:t>ASU</a:t>
            </a:r>
            <a:endParaRPr lang="en-US" sz="1600" dirty="0">
              <a:solidFill>
                <a:schemeClr val="tx1"/>
              </a:solidFill>
            </a:endParaRPr>
          </a:p>
          <a:p>
            <a:endParaRPr lang="en-US" sz="1600" dirty="0" smtClean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5202" y="2012745"/>
            <a:ext cx="2103120" cy="3948783"/>
          </a:xfrm>
          <a:prstGeom prst="rect">
            <a:avLst/>
          </a:prstGeom>
          <a:solidFill>
            <a:srgbClr val="5CBEEC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rIns="91440" rtlCol="0" anchor="t" anchorCtr="0"/>
          <a:lstStyle/>
          <a:p>
            <a:r>
              <a:rPr lang="en-US" b="1" dirty="0">
                <a:solidFill>
                  <a:srgbClr val="000000"/>
                </a:solidFill>
              </a:rPr>
              <a:t>Regional h</a:t>
            </a:r>
            <a:r>
              <a:rPr lang="en-US" b="1" dirty="0" smtClean="0">
                <a:solidFill>
                  <a:srgbClr val="000000"/>
                </a:solidFill>
              </a:rPr>
              <a:t>ubs</a:t>
            </a:r>
            <a:endParaRPr lang="en-US" b="1" dirty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B </a:t>
            </a:r>
            <a:r>
              <a:rPr lang="en-US" sz="1600" dirty="0">
                <a:solidFill>
                  <a:srgbClr val="000000"/>
                </a:solidFill>
              </a:rPr>
              <a:t>Herring, </a:t>
            </a:r>
            <a:r>
              <a:rPr lang="en-US" sz="1600" dirty="0" smtClean="0">
                <a:solidFill>
                  <a:srgbClr val="000000"/>
                </a:solidFill>
              </a:rPr>
              <a:t>MLS</a:t>
            </a:r>
            <a:endParaRPr lang="en-US" sz="1600" dirty="0">
              <a:solidFill>
                <a:srgbClr val="000000"/>
              </a:solidFill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</a:rPr>
              <a:t>A Jackson, SC</a:t>
            </a:r>
            <a:endParaRPr lang="en-US" sz="1600" dirty="0">
              <a:solidFill>
                <a:srgbClr val="000000"/>
              </a:solidFill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</a:rPr>
              <a:t>F Kusiak, UCB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C </a:t>
            </a:r>
            <a:r>
              <a:rPr lang="en-US" sz="1600" dirty="0">
                <a:solidFill>
                  <a:srgbClr val="000000"/>
                </a:solidFill>
              </a:rPr>
              <a:t>Leavell, </a:t>
            </a:r>
            <a:r>
              <a:rPr lang="en-US" sz="1600" dirty="0" smtClean="0">
                <a:solidFill>
                  <a:srgbClr val="000000"/>
                </a:solidFill>
              </a:rPr>
              <a:t>SMM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95352" y="2032136"/>
            <a:ext cx="2103120" cy="3929392"/>
          </a:xfrm>
          <a:prstGeom prst="rect">
            <a:avLst/>
          </a:prstGeom>
          <a:solidFill>
            <a:srgbClr val="5CBEEC">
              <a:alpha val="2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lvl="0"/>
            <a:r>
              <a:rPr lang="en-US" b="1" dirty="0" smtClean="0">
                <a:solidFill>
                  <a:srgbClr val="000000"/>
                </a:solidFill>
              </a:rPr>
              <a:t>Advisors</a:t>
            </a:r>
            <a:endParaRPr lang="en-US" b="1" dirty="0">
              <a:solidFill>
                <a:srgbClr val="000000"/>
              </a:solidFill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</a:rPr>
              <a:t>J Bell, CAISE </a:t>
            </a:r>
            <a:endParaRPr lang="en-US" sz="1600" dirty="0">
              <a:solidFill>
                <a:srgbClr val="000000"/>
              </a:solidFill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</a:rPr>
              <a:t>A Krishnamurthi, AA </a:t>
            </a:r>
            <a:endParaRPr lang="en-US" sz="1600" dirty="0">
              <a:solidFill>
                <a:srgbClr val="000000"/>
              </a:solidFill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</a:rPr>
              <a:t>L </a:t>
            </a:r>
            <a:r>
              <a:rPr lang="en-US" sz="1600" dirty="0">
                <a:solidFill>
                  <a:srgbClr val="000000"/>
                </a:solidFill>
              </a:rPr>
              <a:t>Huerta </a:t>
            </a:r>
            <a:r>
              <a:rPr lang="en-US" sz="1600" dirty="0" err="1" smtClean="0">
                <a:solidFill>
                  <a:srgbClr val="000000"/>
                </a:solidFill>
              </a:rPr>
              <a:t>Migus</a:t>
            </a:r>
            <a:r>
              <a:rPr lang="en-US" sz="1600" dirty="0" smtClean="0">
                <a:solidFill>
                  <a:srgbClr val="000000"/>
                </a:solidFill>
              </a:rPr>
              <a:t>, ACM </a:t>
            </a:r>
            <a:endParaRPr lang="en-US" sz="1600" dirty="0">
              <a:solidFill>
                <a:srgbClr val="000000"/>
              </a:solidFill>
            </a:endParaRPr>
          </a:p>
          <a:p>
            <a:pPr lvl="0"/>
            <a:r>
              <a:rPr lang="en-US" sz="1600" dirty="0" smtClean="0">
                <a:solidFill>
                  <a:srgbClr val="000000"/>
                </a:solidFill>
              </a:rPr>
              <a:t>K Peterson, NGCP</a:t>
            </a:r>
            <a:endParaRPr lang="en-US" sz="1600" dirty="0">
              <a:solidFill>
                <a:srgbClr val="000000"/>
              </a:solidFill>
            </a:endParaRPr>
          </a:p>
          <a:p>
            <a:pPr lvl="0"/>
            <a:endParaRPr lang="en-US" sz="1600" b="1" dirty="0">
              <a:solidFill>
                <a:srgbClr val="000000"/>
              </a:solidFill>
            </a:endParaRPr>
          </a:p>
          <a:p>
            <a:pPr lvl="0"/>
            <a:endParaRPr lang="en-US" sz="1600" b="1" dirty="0" smtClean="0">
              <a:solidFill>
                <a:srgbClr val="000000"/>
              </a:solidFill>
            </a:endParaRPr>
          </a:p>
          <a:p>
            <a:pPr lvl="0"/>
            <a:endParaRPr lang="en-US" sz="1600" b="1" dirty="0">
              <a:solidFill>
                <a:srgbClr val="000000"/>
              </a:solidFill>
            </a:endParaRPr>
          </a:p>
          <a:p>
            <a:pPr lvl="0"/>
            <a:endParaRPr lang="en-US" sz="1600" b="1" dirty="0">
              <a:solidFill>
                <a:srgbClr val="000000"/>
              </a:solidFill>
            </a:endParaRPr>
          </a:p>
          <a:p>
            <a:pPr lvl="0"/>
            <a:endParaRPr lang="en-US" sz="1600" b="1" dirty="0" smtClean="0">
              <a:solidFill>
                <a:srgbClr val="000000"/>
              </a:solidFill>
            </a:endParaRPr>
          </a:p>
          <a:p>
            <a:pPr lvl="0"/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0719" y="506745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+mj-lt"/>
                <a:cs typeface="Georgia"/>
              </a:rPr>
              <a:t>N</a:t>
            </a:r>
            <a:r>
              <a:rPr lang="en-US" sz="3200" i="1" dirty="0" smtClean="0">
                <a:latin typeface="+mj-lt"/>
                <a:cs typeface="Georgia"/>
              </a:rPr>
              <a:t>etwork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leadership</a:t>
            </a:r>
            <a:r>
              <a:rPr lang="en-US" sz="3200" i="1" dirty="0" smtClean="0">
                <a:solidFill>
                  <a:srgbClr val="00858B"/>
                </a:solidFill>
                <a:latin typeface="+mj-lt"/>
                <a:cs typeface="Georgia"/>
              </a:rPr>
              <a:t> </a:t>
            </a:r>
            <a:r>
              <a:rPr lang="en-US" sz="3200" i="1" dirty="0" smtClean="0">
                <a:latin typeface="+mj-lt"/>
                <a:cs typeface="Georgia"/>
              </a:rPr>
              <a:t>has evolved over the past 11+ years.</a:t>
            </a:r>
          </a:p>
        </p:txBody>
      </p:sp>
    </p:spTree>
    <p:extLst>
      <p:ext uri="{BB962C8B-B14F-4D97-AF65-F5344CB8AC3E}">
        <p14:creationId xmlns:p14="http://schemas.microsoft.com/office/powerpoint/2010/main" val="3654113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Arrow 8"/>
          <p:cNvSpPr/>
          <p:nvPr/>
        </p:nvSpPr>
        <p:spPr>
          <a:xfrm>
            <a:off x="2469437" y="3137537"/>
            <a:ext cx="909628" cy="640080"/>
          </a:xfrm>
          <a:prstGeom prst="rightArrow">
            <a:avLst/>
          </a:prstGeom>
          <a:solidFill>
            <a:srgbClr val="0085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986033" y="1735992"/>
            <a:ext cx="1920239" cy="4572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E</a:t>
            </a:r>
            <a:r>
              <a:rPr lang="en-US" sz="2000" b="1" dirty="0" smtClean="0">
                <a:solidFill>
                  <a:schemeClr val="tx1"/>
                </a:solidFill>
              </a:rPr>
              <a:t>ngage public audiences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in STEM learning</a:t>
            </a:r>
          </a:p>
          <a:p>
            <a:pPr algn="ctr"/>
            <a:endParaRPr lang="en-US" sz="2000" b="1" dirty="0" smtClean="0">
              <a:solidFill>
                <a:schemeClr val="tx1"/>
              </a:solidFill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endParaRPr lang="en-US" sz="2000" b="1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Increase the capacity of the informal </a:t>
            </a:r>
            <a:r>
              <a:rPr lang="en-US" sz="2000" b="1" dirty="0">
                <a:solidFill>
                  <a:schemeClr val="tx1"/>
                </a:solidFill>
              </a:rPr>
              <a:t>s</a:t>
            </a:r>
            <a:r>
              <a:rPr lang="en-US" sz="2000" b="1" dirty="0" smtClean="0">
                <a:solidFill>
                  <a:schemeClr val="tx1"/>
                </a:solidFill>
              </a:rPr>
              <a:t>cience </a:t>
            </a:r>
            <a:r>
              <a:rPr lang="en-US" sz="2000" b="1" dirty="0">
                <a:solidFill>
                  <a:schemeClr val="tx1"/>
                </a:solidFill>
              </a:rPr>
              <a:t>e</a:t>
            </a:r>
            <a:r>
              <a:rPr lang="en-US" sz="2000" b="1" dirty="0" smtClean="0">
                <a:solidFill>
                  <a:schemeClr val="tx1"/>
                </a:solidFill>
              </a:rPr>
              <a:t>ducation (ISE) field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0374" y="1735992"/>
            <a:ext cx="1920239" cy="4572000"/>
          </a:xfrm>
          <a:prstGeom prst="rect">
            <a:avLst/>
          </a:prstGeom>
          <a:solidFill>
            <a:srgbClr val="5CBEEC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Project products and activities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educational products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and p</a:t>
            </a:r>
            <a:r>
              <a:rPr lang="en-US" sz="1600" dirty="0" smtClean="0">
                <a:solidFill>
                  <a:schemeClr val="tx1"/>
                </a:solidFill>
              </a:rPr>
              <a:t>rofessional development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98012" y="1742026"/>
            <a:ext cx="1920239" cy="2743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Core partners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US museums and science centers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19841" y="4760581"/>
            <a:ext cx="1133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feedback</a:t>
            </a:r>
            <a:endParaRPr lang="en-US" sz="1600" dirty="0"/>
          </a:p>
        </p:txBody>
      </p:sp>
      <p:sp>
        <p:nvSpPr>
          <p:cNvPr id="25" name="Rectangle 24"/>
          <p:cNvSpPr/>
          <p:nvPr/>
        </p:nvSpPr>
        <p:spPr>
          <a:xfrm>
            <a:off x="3598012" y="4479192"/>
            <a:ext cx="1920239" cy="1828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Extended partners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local collaborators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a</a:t>
            </a:r>
            <a:r>
              <a:rPr lang="en-US" sz="1600" dirty="0" smtClean="0">
                <a:solidFill>
                  <a:schemeClr val="tx1"/>
                </a:solidFill>
              </a:rPr>
              <a:t>nd project partners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Right Arrow 25"/>
          <p:cNvSpPr/>
          <p:nvPr/>
        </p:nvSpPr>
        <p:spPr>
          <a:xfrm>
            <a:off x="5824194" y="3600411"/>
            <a:ext cx="909628" cy="640080"/>
          </a:xfrm>
          <a:prstGeom prst="rightArrow">
            <a:avLst/>
          </a:prstGeom>
          <a:solidFill>
            <a:srgbClr val="0085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367048" y="3242124"/>
            <a:ext cx="17002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 i</a:t>
            </a:r>
            <a:r>
              <a:rPr lang="en-US" sz="1600" dirty="0" smtClean="0">
                <a:solidFill>
                  <a:schemeClr val="tx1"/>
                </a:solidFill>
              </a:rPr>
              <a:t>mplementation</a:t>
            </a:r>
            <a:endParaRPr lang="en-US" sz="1600" dirty="0"/>
          </a:p>
        </p:txBody>
      </p:sp>
      <p:sp>
        <p:nvSpPr>
          <p:cNvPr id="18" name="Right Arrow 17"/>
          <p:cNvSpPr/>
          <p:nvPr/>
        </p:nvSpPr>
        <p:spPr>
          <a:xfrm flipH="1">
            <a:off x="2394732" y="4195206"/>
            <a:ext cx="909628" cy="640080"/>
          </a:xfrm>
          <a:prstGeom prst="rightArrow">
            <a:avLst/>
          </a:prstGeom>
          <a:solidFill>
            <a:srgbClr val="0085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407260" y="2831101"/>
            <a:ext cx="1133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resources</a:t>
            </a:r>
            <a:endParaRPr lang="en-US" sz="1600" dirty="0"/>
          </a:p>
        </p:txBody>
      </p:sp>
      <p:sp>
        <p:nvSpPr>
          <p:cNvPr id="16" name="Rectangle 15"/>
          <p:cNvSpPr/>
          <p:nvPr/>
        </p:nvSpPr>
        <p:spPr>
          <a:xfrm>
            <a:off x="219472" y="267686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  <a:cs typeface="Georgia"/>
              </a:rPr>
              <a:t>The Network focuses on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projects </a:t>
            </a:r>
            <a:r>
              <a:rPr lang="en-US" sz="3200" i="1" dirty="0" smtClean="0">
                <a:latin typeface="+mj-lt"/>
                <a:cs typeface="Georgia"/>
              </a:rPr>
              <a:t>that benefit our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partners</a:t>
            </a:r>
            <a:r>
              <a:rPr lang="en-US" sz="3200" i="1" dirty="0" smtClean="0">
                <a:solidFill>
                  <a:srgbClr val="00858B"/>
                </a:solidFill>
                <a:latin typeface="+mj-lt"/>
                <a:cs typeface="Georgia"/>
              </a:rPr>
              <a:t> </a:t>
            </a:r>
            <a:r>
              <a:rPr lang="en-US" sz="3200" i="1" dirty="0" smtClean="0">
                <a:latin typeface="+mj-lt"/>
                <a:cs typeface="Georgia"/>
              </a:rPr>
              <a:t>and the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field</a:t>
            </a:r>
            <a:r>
              <a:rPr lang="en-US" sz="3200" i="1" dirty="0" smtClean="0">
                <a:solidFill>
                  <a:srgbClr val="00858B"/>
                </a:solidFill>
                <a:latin typeface="+mj-lt"/>
                <a:cs typeface="Georgia"/>
              </a:rPr>
              <a:t>.</a:t>
            </a:r>
            <a:r>
              <a:rPr lang="en-US" sz="3200" i="1" dirty="0" smtClean="0">
                <a:latin typeface="+mj-lt"/>
                <a:cs typeface="Georgi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1448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0" y="1188255"/>
            <a:ext cx="5319058" cy="5711048"/>
          </a:xfrm>
        </p:spPr>
        <p:txBody>
          <a:bodyPr>
            <a:normAutofit/>
          </a:bodyPr>
          <a:lstStyle/>
          <a:p>
            <a:pPr marL="119062" algn="l">
              <a:spcBef>
                <a:spcPts val="0"/>
              </a:spcBef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9472" y="536627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  <a:cs typeface="Georgia"/>
              </a:rPr>
              <a:t>We choose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projects </a:t>
            </a:r>
            <a:r>
              <a:rPr lang="en-US" sz="3200" i="1" dirty="0" smtClean="0">
                <a:latin typeface="+mj-lt"/>
                <a:cs typeface="Georgia"/>
              </a:rPr>
              <a:t>that are important to us, and we’re positioned to do well.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51809"/>
            <a:ext cx="8686800" cy="447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8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flipH="1">
            <a:off x="0" y="287866"/>
            <a:ext cx="9144000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Century Gothic"/>
              </a:rPr>
              <a:t>Associations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3" name="Picture 2" descr="ASTClogo_hir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6" y="4192784"/>
            <a:ext cx="1280160" cy="1280160"/>
          </a:xfrm>
          <a:prstGeom prst="rect">
            <a:avLst/>
          </a:prstGeom>
        </p:spPr>
      </p:pic>
      <p:pic>
        <p:nvPicPr>
          <p:cNvPr id="4" name="Picture 3" descr="AAM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9" y="3201040"/>
            <a:ext cx="1371600" cy="703385"/>
          </a:xfrm>
          <a:prstGeom prst="rect">
            <a:avLst/>
          </a:prstGeom>
        </p:spPr>
      </p:pic>
      <p:pic>
        <p:nvPicPr>
          <p:cNvPr id="5" name="Picture 4" descr="VSA LOGO_blue287_CMY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6" y="5472944"/>
            <a:ext cx="1371600" cy="1371600"/>
          </a:xfrm>
          <a:prstGeom prst="rect">
            <a:avLst/>
          </a:prstGeom>
        </p:spPr>
      </p:pic>
      <p:pic>
        <p:nvPicPr>
          <p:cNvPr id="6" name="Picture 5" descr="acm 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9" y="1591674"/>
            <a:ext cx="1371600" cy="1371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0719" y="237807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  <a:cs typeface="Georgia"/>
              </a:rPr>
              <a:t>NISE Net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partners with </a:t>
            </a:r>
            <a:r>
              <a:rPr lang="en-US" sz="3200" i="1" dirty="0" smtClean="0">
                <a:latin typeface="+mj-lt"/>
                <a:cs typeface="Georgia"/>
              </a:rPr>
              <a:t>professional associations and networks.</a:t>
            </a:r>
          </a:p>
        </p:txBody>
      </p:sp>
      <p:pic>
        <p:nvPicPr>
          <p:cNvPr id="9" name="Picture 8" descr="aaas_rgb_rev_cropp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18" y="2359951"/>
            <a:ext cx="1371600" cy="387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0818" y="3993765"/>
            <a:ext cx="1371600" cy="442387"/>
          </a:xfrm>
          <a:prstGeom prst="rect">
            <a:avLst/>
          </a:prstGeom>
        </p:spPr>
      </p:pic>
      <p:pic>
        <p:nvPicPr>
          <p:cNvPr id="11" name="Picture 10" descr="MRS.jpe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818" y="5607413"/>
            <a:ext cx="1371600" cy="473744"/>
          </a:xfrm>
          <a:prstGeom prst="rect">
            <a:avLst/>
          </a:prstGeom>
        </p:spPr>
      </p:pic>
      <p:pic>
        <p:nvPicPr>
          <p:cNvPr id="2" name="Picture 1" descr="NGCP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483" y="5438841"/>
            <a:ext cx="1371600" cy="1075458"/>
          </a:xfrm>
          <a:prstGeom prst="rect">
            <a:avLst/>
          </a:prstGeom>
        </p:spPr>
      </p:pic>
      <p:pic>
        <p:nvPicPr>
          <p:cNvPr id="7" name="Picture 6" descr="A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1983454"/>
            <a:ext cx="1371600" cy="962167"/>
          </a:xfrm>
          <a:prstGeom prst="rect">
            <a:avLst/>
          </a:prstGeom>
        </p:spPr>
      </p:pic>
      <p:pic>
        <p:nvPicPr>
          <p:cNvPr id="13" name="Picture 12" descr="final-ecast_outlin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0" y="3932930"/>
            <a:ext cx="1371600" cy="54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9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 flipH="1">
            <a:off x="0" y="287866"/>
            <a:ext cx="9144000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Century Gothic"/>
              </a:rPr>
              <a:t>Website clearinghouses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058" y="3338412"/>
            <a:ext cx="1371600" cy="1159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1058" y="1500137"/>
            <a:ext cx="1371600" cy="1013320"/>
          </a:xfrm>
          <a:prstGeom prst="rect">
            <a:avLst/>
          </a:prstGeom>
        </p:spPr>
      </p:pic>
      <p:pic>
        <p:nvPicPr>
          <p:cNvPr id="9" name="Picture 8" descr="NASAWavelengthPlainBad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058" y="5285023"/>
            <a:ext cx="1371600" cy="133350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240719" y="287866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  <a:cs typeface="Georgia"/>
              </a:rPr>
              <a:t>NISE Net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shares resources </a:t>
            </a:r>
            <a:r>
              <a:rPr lang="en-US" sz="3200" i="1" dirty="0" smtClean="0">
                <a:latin typeface="+mj-lt"/>
                <a:cs typeface="Georgia"/>
              </a:rPr>
              <a:t>through our own website and others.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76" y="2851230"/>
            <a:ext cx="2743200" cy="219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379379"/>
            <a:ext cx="7772400" cy="21029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000" dirty="0" smtClean="0">
                <a:solidFill>
                  <a:srgbClr val="FFFFFF"/>
                </a:solidFill>
                <a:latin typeface="Century Gothic"/>
                <a:cs typeface="Century Gothic"/>
              </a:rPr>
              <a:t>OPPORTUNITIES </a:t>
            </a:r>
            <a:br>
              <a:rPr lang="en-US" sz="70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7000" dirty="0" smtClean="0">
                <a:solidFill>
                  <a:srgbClr val="FFFFFF"/>
                </a:solidFill>
                <a:latin typeface="Century Gothic"/>
                <a:cs typeface="Century Gothic"/>
              </a:rPr>
              <a:t>to participate</a:t>
            </a:r>
            <a:endParaRPr lang="en-US" sz="7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548997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3999" cy="1143964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flipH="1">
            <a:off x="0" y="13845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/>
              </a:rPr>
              <a:t>“Nano” network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7" name="Picture 6" descr="20151009_1413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2332" r="37561" b="3924"/>
          <a:stretch/>
        </p:blipFill>
        <p:spPr>
          <a:xfrm>
            <a:off x="0" y="1146951"/>
            <a:ext cx="4661647" cy="5711049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706471" y="1146952"/>
            <a:ext cx="4482353" cy="5711048"/>
          </a:xfrm>
        </p:spPr>
        <p:txBody>
          <a:bodyPr>
            <a:normAutofit/>
          </a:bodyPr>
          <a:lstStyle/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GOALS</a:t>
            </a:r>
            <a:endParaRPr lang="en-US" sz="2000" b="1" dirty="0">
              <a:solidFill>
                <a:srgbClr val="000000"/>
              </a:solidFill>
            </a:endParaRPr>
          </a:p>
          <a:p>
            <a:pPr marL="119063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Create </a:t>
            </a:r>
            <a:r>
              <a:rPr lang="en-US" sz="2000" dirty="0">
                <a:solidFill>
                  <a:srgbClr val="000000"/>
                </a:solidFill>
              </a:rPr>
              <a:t>a national community of </a:t>
            </a:r>
            <a:r>
              <a:rPr lang="en-US" sz="2000" dirty="0" smtClean="0">
                <a:solidFill>
                  <a:srgbClr val="000000"/>
                </a:solidFill>
              </a:rPr>
              <a:t>partners, including educators and scientists</a:t>
            </a:r>
          </a:p>
          <a:p>
            <a:pPr marL="119063" algn="l">
              <a:spcBef>
                <a:spcPts val="0"/>
              </a:spcBef>
            </a:pPr>
            <a:endParaRPr lang="en-US" sz="1000" dirty="0">
              <a:solidFill>
                <a:srgbClr val="000000"/>
              </a:solidFill>
            </a:endParaRPr>
          </a:p>
          <a:p>
            <a:pPr marL="119063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Develop </a:t>
            </a:r>
            <a:r>
              <a:rPr lang="en-US" sz="2000" dirty="0">
                <a:solidFill>
                  <a:srgbClr val="000000"/>
                </a:solidFill>
              </a:rPr>
              <a:t>and distribute educational </a:t>
            </a:r>
            <a:r>
              <a:rPr lang="en-US" sz="2000" dirty="0" smtClean="0">
                <a:solidFill>
                  <a:srgbClr val="000000"/>
                </a:solidFill>
              </a:rPr>
              <a:t>products that </a:t>
            </a:r>
            <a:r>
              <a:rPr lang="en-US" sz="2000" dirty="0">
                <a:solidFill>
                  <a:srgbClr val="000000"/>
                </a:solidFill>
              </a:rPr>
              <a:t>raise public awareness and understanding of </a:t>
            </a:r>
            <a:r>
              <a:rPr lang="en-US" sz="2000" dirty="0" err="1" smtClean="0">
                <a:solidFill>
                  <a:srgbClr val="000000"/>
                </a:solidFill>
              </a:rPr>
              <a:t>nano</a:t>
            </a:r>
            <a:endParaRPr lang="en-US" sz="2000" dirty="0">
              <a:solidFill>
                <a:srgbClr val="000000"/>
              </a:solidFill>
            </a:endParaRPr>
          </a:p>
          <a:p>
            <a:pPr marL="119063" algn="l"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</a:endParaRPr>
          </a:p>
          <a:p>
            <a:pPr marL="119063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Generate </a:t>
            </a:r>
            <a:r>
              <a:rPr lang="en-US" sz="2000" dirty="0">
                <a:solidFill>
                  <a:srgbClr val="000000"/>
                </a:solidFill>
              </a:rPr>
              <a:t>knowledge about public and professional learning through evaluation and </a:t>
            </a:r>
            <a:r>
              <a:rPr lang="en-US" sz="2000" dirty="0" smtClean="0">
                <a:solidFill>
                  <a:srgbClr val="000000"/>
                </a:solidFill>
              </a:rPr>
              <a:t>research</a:t>
            </a: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8" name="Picture 7" descr="NISE_Logo_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86" y="5470951"/>
            <a:ext cx="205637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87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173846"/>
            <a:ext cx="5319058" cy="572897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0" y="13845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858B"/>
                </a:solidFill>
                <a:latin typeface="Century Gothic"/>
              </a:rPr>
              <a:t>“Nano” network</a:t>
            </a:r>
            <a:endParaRPr lang="en-US" sz="4400" dirty="0">
              <a:solidFill>
                <a:srgbClr val="00858B"/>
              </a:solidFill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0" y="1188255"/>
            <a:ext cx="5319058" cy="5711048"/>
          </a:xfrm>
        </p:spPr>
        <p:txBody>
          <a:bodyPr>
            <a:normAutofit lnSpcReduction="10000"/>
          </a:bodyPr>
          <a:lstStyle/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ACTIVITIES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Public engagement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err="1" smtClean="0">
                <a:solidFill>
                  <a:srgbClr val="000000"/>
                </a:solidFill>
              </a:rPr>
              <a:t>NanoDays</a:t>
            </a:r>
            <a:r>
              <a:rPr lang="en-US" sz="2000" dirty="0" smtClean="0">
                <a:solidFill>
                  <a:srgbClr val="000000"/>
                </a:solidFill>
              </a:rPr>
              <a:t> events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Programs and forums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Exhibits and media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Building collaborations</a:t>
            </a:r>
            <a:endParaRPr lang="en-US" sz="2000" b="1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Regional </a:t>
            </a:r>
            <a:r>
              <a:rPr lang="en-US" sz="2000" dirty="0">
                <a:solidFill>
                  <a:srgbClr val="000000"/>
                </a:solidFill>
              </a:rPr>
              <a:t>meetings, and network-wide meetings</a:t>
            </a:r>
          </a:p>
          <a:p>
            <a:pPr marL="119062" algn="l">
              <a:spcBef>
                <a:spcPts val="0"/>
              </a:spcBef>
            </a:pPr>
            <a:endParaRPr lang="en-US" sz="2000" b="1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b="1" dirty="0" smtClean="0">
                <a:solidFill>
                  <a:srgbClr val="000000"/>
                </a:solidFill>
              </a:rPr>
              <a:t>Increasing capacity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Professional development guides and media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In-person and online workshops</a:t>
            </a:r>
          </a:p>
          <a:p>
            <a:pPr marL="119062" algn="l">
              <a:spcBef>
                <a:spcPts val="0"/>
              </a:spcBef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Generating knowledge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US" sz="2000" dirty="0" smtClean="0">
                <a:solidFill>
                  <a:srgbClr val="000000"/>
                </a:solidFill>
              </a:rPr>
              <a:t>valuation of public and professional impacts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Research on learning, partnerships, organizational change, and more</a:t>
            </a: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9" name="Picture 8" descr="KGronostajski_CommunityNight_Nano-4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0" t="7944" r="18367" b="-174"/>
          <a:stretch/>
        </p:blipFill>
        <p:spPr>
          <a:xfrm>
            <a:off x="5319058" y="1168465"/>
            <a:ext cx="383905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98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0" y="19821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58B"/>
                </a:solidFill>
                <a:latin typeface="Century Gothic"/>
              </a:rPr>
              <a:t>Museum &amp; Community Partnerships</a:t>
            </a:r>
            <a:endParaRPr lang="en-US" sz="4000" dirty="0">
              <a:solidFill>
                <a:srgbClr val="00858B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941" y="1172349"/>
            <a:ext cx="4950123" cy="572897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0" y="1172349"/>
            <a:ext cx="4950123" cy="5697072"/>
          </a:xfrm>
        </p:spPr>
        <p:txBody>
          <a:bodyPr>
            <a:normAutofit/>
          </a:bodyPr>
          <a:lstStyle/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GOALS</a:t>
            </a:r>
          </a:p>
          <a:p>
            <a:pPr marL="16351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Engage new audiences in </a:t>
            </a:r>
            <a:r>
              <a:rPr lang="en-US" sz="2000" dirty="0" err="1" smtClean="0">
                <a:solidFill>
                  <a:srgbClr val="000000"/>
                </a:solidFill>
              </a:rPr>
              <a:t>nano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16351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Develop and strengthen local partnerships</a:t>
            </a: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ACTIVITIES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100 partners received kits</a:t>
            </a:r>
          </a:p>
          <a:p>
            <a:pPr marL="119062" algn="l">
              <a:spcBef>
                <a:spcPts val="0"/>
              </a:spcBef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CURRENT STATUS</a:t>
            </a: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Public engagement and evaluation ongoing</a:t>
            </a:r>
          </a:p>
          <a:p>
            <a:pPr marL="119062" algn="l">
              <a:spcBef>
                <a:spcPts val="0"/>
              </a:spcBef>
            </a:pPr>
            <a:endParaRPr lang="en-US" sz="1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Digital kits available online: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 err="1" smtClean="0">
                <a:solidFill>
                  <a:srgbClr val="000000"/>
                </a:solidFill>
              </a:rPr>
              <a:t>nisenet.org</a:t>
            </a:r>
            <a:r>
              <a:rPr lang="en-US" sz="2000" dirty="0" smtClean="0">
                <a:solidFill>
                  <a:srgbClr val="000000"/>
                </a:solidFill>
              </a:rPr>
              <a:t>/</a:t>
            </a:r>
            <a:r>
              <a:rPr lang="en-US" sz="2000" dirty="0" err="1" smtClean="0">
                <a:solidFill>
                  <a:srgbClr val="000000"/>
                </a:solidFill>
              </a:rPr>
              <a:t>explorescience-nano</a:t>
            </a: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" name="Picture 1" descr="20151009_1278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5" r="6046" b="3189"/>
          <a:stretch/>
        </p:blipFill>
        <p:spPr>
          <a:xfrm>
            <a:off x="4954717" y="1172349"/>
            <a:ext cx="4199849" cy="5697072"/>
          </a:xfrm>
          <a:prstGeom prst="rect">
            <a:avLst/>
          </a:prstGeom>
        </p:spPr>
      </p:pic>
      <p:pic>
        <p:nvPicPr>
          <p:cNvPr id="8" name="Picture 7" descr="ExSci_4C_logo_engta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58" y="5802613"/>
            <a:ext cx="216682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20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8986" y="1153459"/>
            <a:ext cx="4135014" cy="5704541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0" y="284349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858B"/>
                </a:solidFill>
                <a:latin typeface="Century Gothic"/>
              </a:rPr>
              <a:t>Overview</a:t>
            </a:r>
            <a:endParaRPr lang="en-US" sz="4400" dirty="0">
              <a:solidFill>
                <a:srgbClr val="00858B"/>
              </a:solidFill>
              <a:latin typeface="Calibri"/>
            </a:endParaRPr>
          </a:p>
        </p:txBody>
      </p:sp>
      <p:pic>
        <p:nvPicPr>
          <p:cNvPr id="2" name="Picture 1" descr="20151111_1030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2" r="14051" b="251"/>
          <a:stretch/>
        </p:blipFill>
        <p:spPr>
          <a:xfrm>
            <a:off x="0" y="1153459"/>
            <a:ext cx="5008986" cy="5715000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5008986" y="1261405"/>
            <a:ext cx="4135014" cy="4520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Introduction (5 min.)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NISE Network overview (15 min.)</a:t>
            </a:r>
          </a:p>
          <a:p>
            <a:pPr algn="l"/>
            <a:r>
              <a:rPr lang="en-US" sz="2000" dirty="0" smtClean="0">
                <a:solidFill>
                  <a:srgbClr val="000000"/>
                </a:solidFill>
              </a:rPr>
              <a:t>Opportunities to participate (15 min.)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</a:rPr>
              <a:t>F</a:t>
            </a:r>
            <a:r>
              <a:rPr lang="en-US" sz="2000" dirty="0" smtClean="0">
                <a:solidFill>
                  <a:srgbClr val="000000"/>
                </a:solidFill>
              </a:rPr>
              <a:t>uture plans (40 min.)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15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321_1121_edit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r="27871"/>
          <a:stretch/>
        </p:blipFill>
        <p:spPr>
          <a:xfrm>
            <a:off x="3" y="1124539"/>
            <a:ext cx="5408706" cy="57607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0"/>
            <a:ext cx="9143999" cy="1143964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flipH="1">
            <a:off x="0" y="13845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/>
              </a:rPr>
              <a:t>Synthetic </a:t>
            </a:r>
            <a:r>
              <a:rPr lang="en-US" sz="4400" b="1" dirty="0">
                <a:solidFill>
                  <a:schemeClr val="bg1"/>
                </a:solidFill>
                <a:latin typeface="Century Gothic"/>
              </a:rPr>
              <a:t>b</a:t>
            </a:r>
            <a:r>
              <a:rPr lang="en-US" sz="4400" b="1" dirty="0" smtClean="0">
                <a:solidFill>
                  <a:schemeClr val="bg1"/>
                </a:solidFill>
                <a:latin typeface="Century Gothic"/>
              </a:rPr>
              <a:t>iology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8" name="Picture 7" descr="BWB_logo_H1_tag_fullcol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090" y="5828767"/>
            <a:ext cx="1866122" cy="9144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5408709" y="1188187"/>
            <a:ext cx="3751783" cy="569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GOALS</a:t>
            </a:r>
          </a:p>
          <a:p>
            <a:pPr marL="119063" algn="l">
              <a:spcBef>
                <a:spcPts val="0"/>
              </a:spcBef>
              <a:spcAft>
                <a:spcPts val="10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Conversations between scientists and members of the public</a:t>
            </a:r>
          </a:p>
          <a:p>
            <a:pPr marL="119063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Resources and practices related to social dimensions of science and technology</a:t>
            </a:r>
          </a:p>
          <a:p>
            <a:pPr marL="119062" algn="l">
              <a:spcBef>
                <a:spcPts val="0"/>
              </a:spcBef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ACTIVITIES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200 kits of hands-on activities and a forum</a:t>
            </a:r>
          </a:p>
          <a:p>
            <a:pPr marL="119062" algn="l">
              <a:spcBef>
                <a:spcPts val="0"/>
              </a:spcBef>
            </a:pPr>
            <a:endParaRPr lang="en-US" sz="1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Evaluation of public and professional impacts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787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0" y="19821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58B"/>
                </a:solidFill>
                <a:latin typeface="Century Gothic"/>
              </a:rPr>
              <a:t>Synthetic </a:t>
            </a:r>
            <a:r>
              <a:rPr lang="en-US" sz="4000" b="1" dirty="0">
                <a:solidFill>
                  <a:srgbClr val="00858B"/>
                </a:solidFill>
                <a:latin typeface="Century Gothic"/>
              </a:rPr>
              <a:t>b</a:t>
            </a:r>
            <a:r>
              <a:rPr lang="en-US" sz="4000" b="1" dirty="0" smtClean="0">
                <a:solidFill>
                  <a:srgbClr val="00858B"/>
                </a:solidFill>
                <a:latin typeface="Century Gothic"/>
              </a:rPr>
              <a:t>iology</a:t>
            </a:r>
            <a:endParaRPr lang="en-US" sz="4000" dirty="0">
              <a:solidFill>
                <a:srgbClr val="00858B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39273" y="1129023"/>
            <a:ext cx="5704728" cy="5728977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439273" y="1216208"/>
            <a:ext cx="5704727" cy="5697072"/>
          </a:xfrm>
        </p:spPr>
        <p:txBody>
          <a:bodyPr>
            <a:normAutofit/>
          </a:bodyPr>
          <a:lstStyle/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CURRENT STATUS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</a:rPr>
              <a:t>Public engagement and evaluation ongoing</a:t>
            </a: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  <a:p>
            <a:pPr marL="122238" algn="l"/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Digital kits available online:</a:t>
            </a:r>
            <a:endParaRPr lang="en-US" sz="1000" b="1" dirty="0">
              <a:solidFill>
                <a:prstClr val="black"/>
              </a:solidFill>
              <a:cs typeface="Arial" charset="0"/>
            </a:endParaRPr>
          </a:p>
          <a:p>
            <a:pPr marL="119062" algn="l">
              <a:spcBef>
                <a:spcPts val="0"/>
              </a:spcBef>
            </a:pPr>
            <a:r>
              <a:rPr lang="en-US" sz="2000" dirty="0" err="1" smtClean="0">
                <a:solidFill>
                  <a:srgbClr val="000000"/>
                </a:solidFill>
              </a:rPr>
              <a:t>nisenet.org</a:t>
            </a:r>
            <a:r>
              <a:rPr lang="en-US" sz="2000" dirty="0" smtClean="0">
                <a:solidFill>
                  <a:srgbClr val="000000"/>
                </a:solidFill>
              </a:rPr>
              <a:t>/building-with-biology</a:t>
            </a:r>
            <a:r>
              <a:rPr lang="en-US" sz="2000" dirty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kit</a:t>
            </a: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A few physical kits are still available!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 err="1">
                <a:solidFill>
                  <a:srgbClr val="000000"/>
                </a:solidFill>
              </a:rPr>
              <a:t>b</a:t>
            </a:r>
            <a:r>
              <a:rPr lang="en-US" sz="2000" dirty="0" err="1" smtClean="0">
                <a:solidFill>
                  <a:srgbClr val="000000"/>
                </a:solidFill>
              </a:rPr>
              <a:t>uildingwithbiology.org</a:t>
            </a:r>
            <a:r>
              <a:rPr lang="en-US" sz="2000" dirty="0" smtClean="0">
                <a:solidFill>
                  <a:srgbClr val="000000"/>
                </a:solidFill>
              </a:rPr>
              <a:t>/get-involved</a:t>
            </a: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endParaRPr lang="en-US" sz="100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 descr="Forum33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t="6319" r="12854" b="6535"/>
          <a:stretch/>
        </p:blipFill>
        <p:spPr>
          <a:xfrm>
            <a:off x="0" y="1143000"/>
            <a:ext cx="3439272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63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3999" cy="1143964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flipH="1">
            <a:off x="0" y="13845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/>
              </a:rPr>
              <a:t>Earth and space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1" descr="ExSci_space_20160718_1031-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/>
          <a:stretch/>
        </p:blipFill>
        <p:spPr>
          <a:xfrm>
            <a:off x="5647765" y="1142999"/>
            <a:ext cx="3496234" cy="5715000"/>
          </a:xfrm>
          <a:prstGeom prst="rect">
            <a:avLst/>
          </a:prstGeom>
        </p:spPr>
      </p:pic>
      <p:pic>
        <p:nvPicPr>
          <p:cNvPr id="9" name="Picture 8" descr="ExSci_Space_logos_color_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53" y="5806143"/>
            <a:ext cx="3162191" cy="914400"/>
          </a:xfrm>
          <a:prstGeom prst="rect">
            <a:avLst/>
          </a:prstGeom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-1" y="1157940"/>
            <a:ext cx="5498353" cy="4594413"/>
          </a:xfrm>
        </p:spPr>
        <p:txBody>
          <a:bodyPr>
            <a:normAutofit/>
          </a:bodyPr>
          <a:lstStyle/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GOALS</a:t>
            </a:r>
          </a:p>
          <a:p>
            <a:pPr marL="122238" algn="l"/>
            <a:r>
              <a:rPr lang="en-US" sz="2000" dirty="0">
                <a:solidFill>
                  <a:prstClr val="black"/>
                </a:solidFill>
                <a:cs typeface="Arial" charset="0"/>
              </a:rPr>
              <a:t>Engage public and professional audiences in learning about Earth and space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sciences</a:t>
            </a:r>
          </a:p>
          <a:p>
            <a:pPr marL="122238" algn="l"/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Encourage new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and strengthened partnerships among national and local organizations that support informal and lifelong learning</a:t>
            </a:r>
          </a:p>
          <a:p>
            <a:pPr marL="119062" algn="l">
              <a:spcBef>
                <a:spcPts val="0"/>
              </a:spcBef>
            </a:pPr>
            <a:endParaRPr lang="en-US" sz="2000" b="1" dirty="0">
              <a:solidFill>
                <a:srgbClr val="000000"/>
              </a:solidFill>
            </a:endParaRPr>
          </a:p>
          <a:p>
            <a:pPr marL="117475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ACTIVITIES</a:t>
            </a:r>
          </a:p>
          <a:p>
            <a:pPr marL="117475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250 toolkits of hands-on activities (4 years) </a:t>
            </a:r>
          </a:p>
          <a:p>
            <a:pPr marL="117475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</a:rPr>
              <a:t>O</a:t>
            </a:r>
            <a:r>
              <a:rPr lang="en-US" sz="2000" dirty="0" smtClean="0">
                <a:solidFill>
                  <a:srgbClr val="000000"/>
                </a:solidFill>
              </a:rPr>
              <a:t>nline workshops</a:t>
            </a:r>
          </a:p>
          <a:p>
            <a:pPr marL="117475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50 small-footprint exhibitions </a:t>
            </a:r>
          </a:p>
          <a:p>
            <a:pPr marL="117475" algn="l"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</a:rPr>
              <a:t>E</a:t>
            </a:r>
            <a:r>
              <a:rPr lang="en-US" sz="2000" dirty="0" smtClean="0">
                <a:solidFill>
                  <a:srgbClr val="000000"/>
                </a:solidFill>
              </a:rPr>
              <a:t>valuation of public and professional outcomes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4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flipH="1">
            <a:off x="0" y="19821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58B"/>
                </a:solidFill>
                <a:latin typeface="Century Gothic"/>
              </a:rPr>
              <a:t>Earth and space</a:t>
            </a:r>
            <a:endParaRPr lang="en-US" sz="4000" dirty="0">
              <a:solidFill>
                <a:srgbClr val="00858B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53853" y="1143964"/>
            <a:ext cx="5490148" cy="571500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653853" y="1216208"/>
            <a:ext cx="5490147" cy="5697072"/>
          </a:xfrm>
        </p:spPr>
        <p:txBody>
          <a:bodyPr>
            <a:normAutofit/>
          </a:bodyPr>
          <a:lstStyle/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CURRENT STATUS</a:t>
            </a:r>
          </a:p>
          <a:p>
            <a:pPr marL="63500" algn="l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Application now open for first toolkit! </a:t>
            </a:r>
            <a:endParaRPr lang="en-US" sz="2000" b="1" dirty="0">
              <a:solidFill>
                <a:prstClr val="black"/>
              </a:solidFill>
              <a:cs typeface="Arial" charset="0"/>
            </a:endParaRPr>
          </a:p>
          <a:p>
            <a:pPr marL="406400" indent="-342900" algn="l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Nov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4, 2016: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Application deadline </a:t>
            </a:r>
          </a:p>
          <a:p>
            <a:pPr marL="406400" indent="-342900" algn="l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Dec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2016: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Notification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of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awards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406400" indent="-342900" algn="l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Jan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2017: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Toolkits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delivered </a:t>
            </a:r>
            <a:endParaRPr lang="en-US" sz="2000" dirty="0" smtClean="0">
              <a:solidFill>
                <a:prstClr val="black"/>
              </a:solidFill>
              <a:cs typeface="Arial" charset="0"/>
            </a:endParaRPr>
          </a:p>
          <a:p>
            <a:pPr marL="406400" indent="-342900" algn="l">
              <a:buFont typeface="Arial"/>
              <a:buChar char="•"/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Jan-Mar 2017: Online workshops</a:t>
            </a:r>
          </a:p>
          <a:p>
            <a:pPr marL="4064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cs typeface="Arial" charset="0"/>
              </a:rPr>
              <a:t>Mar-May </a:t>
            </a:r>
            <a:r>
              <a:rPr lang="en-US" sz="2000" dirty="0">
                <a:solidFill>
                  <a:schemeClr val="tx1"/>
                </a:solidFill>
                <a:cs typeface="Arial" charset="0"/>
              </a:rPr>
              <a:t>2017: </a:t>
            </a:r>
            <a:r>
              <a:rPr lang="en-US" sz="2000" dirty="0" smtClean="0">
                <a:solidFill>
                  <a:schemeClr val="tx1"/>
                </a:solidFill>
                <a:cs typeface="Arial" charset="0"/>
              </a:rPr>
              <a:t>Public events</a:t>
            </a:r>
            <a:endParaRPr lang="en-US" sz="2000" dirty="0">
              <a:solidFill>
                <a:schemeClr val="tx1"/>
              </a:solidFill>
              <a:cs typeface="Arial" charset="0"/>
            </a:endParaRPr>
          </a:p>
          <a:p>
            <a:pPr marL="406400" indent="-342900" algn="l"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cs typeface="Arial" charset="0"/>
              </a:rPr>
              <a:t>Jun </a:t>
            </a:r>
            <a:r>
              <a:rPr lang="en-US" sz="2000" dirty="0">
                <a:solidFill>
                  <a:schemeClr val="tx1"/>
                </a:solidFill>
                <a:cs typeface="Arial" charset="0"/>
              </a:rPr>
              <a:t>15, 2017: </a:t>
            </a:r>
            <a:r>
              <a:rPr lang="en-US" sz="2000" dirty="0" smtClean="0">
                <a:solidFill>
                  <a:schemeClr val="tx1"/>
                </a:solidFill>
                <a:cs typeface="Arial" charset="0"/>
              </a:rPr>
              <a:t>Reports due</a:t>
            </a:r>
          </a:p>
          <a:p>
            <a:pPr marL="63500" algn="l"/>
            <a:endParaRPr lang="en-US" sz="1000" dirty="0">
              <a:solidFill>
                <a:prstClr val="black"/>
              </a:solidFill>
              <a:cs typeface="Arial" charset="0"/>
            </a:endParaRPr>
          </a:p>
          <a:p>
            <a:pPr marL="63500" algn="l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More information:</a:t>
            </a:r>
          </a:p>
          <a:p>
            <a:pPr marL="63500" algn="l"/>
            <a:r>
              <a:rPr lang="en-US" sz="2000" dirty="0" err="1" smtClean="0">
                <a:solidFill>
                  <a:prstClr val="black"/>
                </a:solidFill>
                <a:cs typeface="Arial" charset="0"/>
              </a:rPr>
              <a:t>nisenet.org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/</a:t>
            </a:r>
            <a:r>
              <a:rPr lang="en-US" sz="2000" dirty="0" err="1">
                <a:solidFill>
                  <a:prstClr val="black"/>
                </a:solidFill>
                <a:cs typeface="Arial" charset="0"/>
              </a:rPr>
              <a:t>earthspacekit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-apply</a:t>
            </a:r>
          </a:p>
          <a:p>
            <a:pPr marL="63500" algn="l"/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" name="Picture 2" descr="ExSci_space_20160718_1414-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4" t="6972" r="16949"/>
          <a:stretch/>
        </p:blipFill>
        <p:spPr>
          <a:xfrm>
            <a:off x="0" y="1143964"/>
            <a:ext cx="365385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82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3999" cy="1143964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flipH="1">
            <a:off x="0" y="13845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 smtClean="0">
                <a:solidFill>
                  <a:schemeClr val="bg1"/>
                </a:solidFill>
                <a:latin typeface="Century Gothic"/>
              </a:rPr>
              <a:t>Sustainability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-1" y="1157940"/>
            <a:ext cx="5722472" cy="5697072"/>
          </a:xfrm>
        </p:spPr>
        <p:txBody>
          <a:bodyPr>
            <a:normAutofit/>
          </a:bodyPr>
          <a:lstStyle/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GOAL</a:t>
            </a:r>
          </a:p>
          <a:p>
            <a:pPr marL="122238" algn="l">
              <a:spcBef>
                <a:spcPts val="0"/>
              </a:spcBef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Engage the public in learning about sustainability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119062" algn="l">
              <a:spcBef>
                <a:spcPts val="0"/>
              </a:spcBef>
            </a:pPr>
            <a:endParaRPr lang="en-US" sz="2000" b="1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ACTIVITIES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</a:rPr>
              <a:t>P</a:t>
            </a:r>
            <a:r>
              <a:rPr lang="en-US" sz="2000" dirty="0" smtClean="0">
                <a:solidFill>
                  <a:srgbClr val="000000"/>
                </a:solidFill>
              </a:rPr>
              <a:t>ilot kits of hands-on activities 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(partnership of ASU and NISE Net)</a:t>
            </a:r>
          </a:p>
          <a:p>
            <a:pPr marL="119062" algn="l">
              <a:spcBef>
                <a:spcPts val="0"/>
              </a:spcBef>
            </a:pPr>
            <a:endParaRPr lang="en-US" sz="1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Sustainability fellowships 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(through Walton Sustainability Solutions Initiatives)</a:t>
            </a: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</a:rPr>
              <a:t>CURRENT STATUS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>
                <a:solidFill>
                  <a:srgbClr val="000000"/>
                </a:solidFill>
              </a:rPr>
              <a:t>Public engagement and evaluation ongoing</a:t>
            </a:r>
          </a:p>
          <a:p>
            <a:pPr marL="122238" algn="l"/>
            <a:endParaRPr lang="en-US" sz="1000" b="1" dirty="0">
              <a:solidFill>
                <a:prstClr val="black"/>
              </a:solidFill>
              <a:cs typeface="Arial" charset="0"/>
            </a:endParaRPr>
          </a:p>
          <a:p>
            <a:pPr marL="122238" algn="l"/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Digital 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kits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available</a:t>
            </a:r>
            <a:r>
              <a:rPr lang="en-US" sz="20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online:</a:t>
            </a:r>
            <a:endParaRPr lang="en-US" sz="1000" b="1" dirty="0">
              <a:solidFill>
                <a:prstClr val="black"/>
              </a:solidFill>
              <a:cs typeface="Arial" charset="0"/>
            </a:endParaRPr>
          </a:p>
          <a:p>
            <a:pPr marL="122238" algn="l"/>
            <a:r>
              <a:rPr lang="en-US" sz="2000" dirty="0" err="1" smtClean="0">
                <a:solidFill>
                  <a:prstClr val="black"/>
                </a:solidFill>
                <a:cs typeface="Arial" charset="0"/>
              </a:rPr>
              <a:t>nisenet.org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/sustainable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-kit</a:t>
            </a:r>
          </a:p>
          <a:p>
            <a:pPr marL="119062" algn="l">
              <a:spcBef>
                <a:spcPts val="0"/>
              </a:spcBef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3" name="Picture 2" descr="sustainABLE-taglin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0" t="38668" r="17907" b="38418"/>
          <a:stretch/>
        </p:blipFill>
        <p:spPr>
          <a:xfrm>
            <a:off x="104588" y="5853954"/>
            <a:ext cx="3293920" cy="914400"/>
          </a:xfrm>
          <a:prstGeom prst="rect">
            <a:avLst/>
          </a:prstGeom>
        </p:spPr>
      </p:pic>
      <p:pic>
        <p:nvPicPr>
          <p:cNvPr id="4" name="Picture 3" descr="IMG_794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7" t="5229" r="5575" b="9585"/>
          <a:stretch/>
        </p:blipFill>
        <p:spPr>
          <a:xfrm>
            <a:off x="5722471" y="1142999"/>
            <a:ext cx="345140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3999" cy="1143964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flipH="1">
            <a:off x="0" y="13845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/>
              </a:rPr>
              <a:t>Chemistry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883650" y="1143964"/>
            <a:ext cx="6320114" cy="5697072"/>
          </a:xfrm>
        </p:spPr>
        <p:txBody>
          <a:bodyPr>
            <a:normAutofit/>
          </a:bodyPr>
          <a:lstStyle/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GOALS</a:t>
            </a:r>
          </a:p>
          <a:p>
            <a:pPr marL="122238" algn="l">
              <a:spcBef>
                <a:spcPts val="0"/>
              </a:spcBef>
              <a:spcAft>
                <a:spcPts val="100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Generate knowledge about strategies for influencing public interest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,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understanding,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perception of relevance, and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feelings of self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-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efficacy about chemistry</a:t>
            </a:r>
          </a:p>
          <a:p>
            <a:pPr marL="122238" algn="l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solidFill>
                  <a:prstClr val="black"/>
                </a:solidFill>
                <a:cs typeface="Arial" charset="0"/>
              </a:rPr>
              <a:t>Engage the public in learning about chemistry</a:t>
            </a:r>
          </a:p>
          <a:p>
            <a:pPr marL="122238" algn="l">
              <a:spcBef>
                <a:spcPts val="0"/>
              </a:spcBef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Increase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the capacity of museum staff to engage the public in chemistry </a:t>
            </a:r>
          </a:p>
          <a:p>
            <a:pPr marL="119062" algn="l">
              <a:spcBef>
                <a:spcPts val="0"/>
              </a:spcBef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ACTIVITIES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>
                <a:solidFill>
                  <a:srgbClr val="000000"/>
                </a:solidFill>
              </a:rPr>
              <a:t>Design-based </a:t>
            </a:r>
            <a:r>
              <a:rPr lang="en-US" sz="2000" dirty="0" smtClean="0">
                <a:solidFill>
                  <a:srgbClr val="000000"/>
                </a:solidFill>
              </a:rPr>
              <a:t>research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250 kits of hands-on chemistry activities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Professional development resources</a:t>
            </a: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endParaRPr lang="en-US" sz="2000" b="1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CURRENT STATUS</a:t>
            </a:r>
            <a:endParaRPr lang="en-US" sz="2000" b="1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Funded!</a:t>
            </a: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" descr="20120216GH_0795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3" t="6318" r="23162"/>
          <a:stretch/>
        </p:blipFill>
        <p:spPr>
          <a:xfrm>
            <a:off x="2" y="1147150"/>
            <a:ext cx="2883647" cy="571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9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3999" cy="1143964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flipH="1">
            <a:off x="0" y="13845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Century Gothic"/>
              </a:rPr>
              <a:t>Frankenstein – Science and society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3959410" y="1143964"/>
            <a:ext cx="5244353" cy="5697072"/>
          </a:xfrm>
        </p:spPr>
        <p:txBody>
          <a:bodyPr>
            <a:normAutofit fontScale="92500" lnSpcReduction="10000"/>
          </a:bodyPr>
          <a:lstStyle/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GOALS</a:t>
            </a:r>
          </a:p>
          <a:p>
            <a:pPr marL="122238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Engage the public in creative activities and reflecting on responsible innovation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122238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Increase </a:t>
            </a:r>
            <a:r>
              <a:rPr lang="en-US" sz="2000" dirty="0">
                <a:solidFill>
                  <a:prstClr val="black"/>
                </a:solidFill>
                <a:cs typeface="Arial" charset="0"/>
              </a:rPr>
              <a:t>the capacity of museum staff to engage the public in 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science and society content</a:t>
            </a:r>
            <a:endParaRPr lang="en-US" sz="2000" dirty="0">
              <a:solidFill>
                <a:prstClr val="black"/>
              </a:solidFill>
              <a:cs typeface="Arial" charset="0"/>
            </a:endParaRPr>
          </a:p>
          <a:p>
            <a:pPr marL="122238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Investigate learning in a </a:t>
            </a:r>
            <a:r>
              <a:rPr lang="en-US" sz="2000" dirty="0" err="1" smtClean="0">
                <a:solidFill>
                  <a:prstClr val="black"/>
                </a:solidFill>
                <a:cs typeface="Arial" charset="0"/>
              </a:rPr>
              <a:t>transmedia</a:t>
            </a: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 environment</a:t>
            </a:r>
          </a:p>
          <a:p>
            <a:pPr marL="122238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Celebrate the bicentennial of </a:t>
            </a:r>
            <a:r>
              <a:rPr lang="en-US" sz="2000" i="1" dirty="0" smtClean="0">
                <a:solidFill>
                  <a:prstClr val="black"/>
                </a:solidFill>
                <a:cs typeface="Arial" charset="0"/>
              </a:rPr>
              <a:t>Frankenstein</a:t>
            </a:r>
            <a:endParaRPr lang="en-US" sz="2000" i="1" dirty="0">
              <a:solidFill>
                <a:prstClr val="black"/>
              </a:solidFill>
              <a:cs typeface="Arial" charset="0"/>
            </a:endParaRPr>
          </a:p>
          <a:p>
            <a:pPr marL="119062" algn="l">
              <a:spcBef>
                <a:spcPts val="0"/>
              </a:spcBef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 smtClean="0">
                <a:solidFill>
                  <a:srgbClr val="000000"/>
                </a:solidFill>
              </a:rPr>
              <a:t>ACTIVITIES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50 “footlockers” of hands-on making activities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Digital </a:t>
            </a:r>
            <a:r>
              <a:rPr lang="en-US" sz="2000" dirty="0" err="1" smtClean="0">
                <a:solidFill>
                  <a:srgbClr val="000000"/>
                </a:solidFill>
              </a:rPr>
              <a:t>interactives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and online challenges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Professional development workshop</a:t>
            </a: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Research and evaluation</a:t>
            </a:r>
          </a:p>
          <a:p>
            <a:pPr marL="119062" algn="l">
              <a:spcBef>
                <a:spcPts val="0"/>
              </a:spcBef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b="1" dirty="0">
                <a:solidFill>
                  <a:srgbClr val="000000"/>
                </a:solidFill>
              </a:rPr>
              <a:t>CURRENT STATUS</a:t>
            </a:r>
          </a:p>
          <a:p>
            <a:pPr marL="119062" algn="l">
              <a:spcBef>
                <a:spcPts val="0"/>
              </a:spcBef>
              <a:spcAft>
                <a:spcPts val="50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Digital kit available fall 2017</a:t>
            </a:r>
            <a:endParaRPr lang="en-US" sz="2000" dirty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Programming to celebrate the bicentennial, beginning Jan </a:t>
            </a:r>
            <a:r>
              <a:rPr lang="en-US" sz="2000" dirty="0">
                <a:solidFill>
                  <a:srgbClr val="000000"/>
                </a:solidFill>
              </a:rPr>
              <a:t>2018</a:t>
            </a:r>
          </a:p>
          <a:p>
            <a:pPr marL="119062" algn="l">
              <a:spcBef>
                <a:spcPts val="0"/>
              </a:spcBef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119062" algn="l">
              <a:spcBef>
                <a:spcPts val="0"/>
              </a:spcBef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" name="Picture 2" descr="CcQkKvvUUAAdN1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0" r="26473"/>
          <a:stretch/>
        </p:blipFill>
        <p:spPr>
          <a:xfrm>
            <a:off x="0" y="1140977"/>
            <a:ext cx="3927115" cy="57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87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590" y="1319258"/>
            <a:ext cx="380999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US" sz="2000" b="1" dirty="0" smtClean="0"/>
              <a:t>Website: </a:t>
            </a:r>
          </a:p>
          <a:p>
            <a:pPr marL="0" lvl="1">
              <a:defRPr/>
            </a:pPr>
            <a:r>
              <a:rPr lang="en-US" sz="2000" dirty="0" err="1" smtClean="0"/>
              <a:t>nisenet.org</a:t>
            </a:r>
            <a:endParaRPr lang="en-US" sz="2000" dirty="0" smtClean="0"/>
          </a:p>
          <a:p>
            <a:pPr marL="0" lvl="1">
              <a:defRPr/>
            </a:pPr>
            <a:endParaRPr lang="en-US" sz="2000" b="1" dirty="0"/>
          </a:p>
          <a:p>
            <a:pPr marL="0" lvl="1">
              <a:defRPr/>
            </a:pPr>
            <a:r>
              <a:rPr lang="en-US" sz="2000" b="1" dirty="0"/>
              <a:t>N</a:t>
            </a:r>
            <a:r>
              <a:rPr lang="en-US" sz="2000" b="1" dirty="0" smtClean="0"/>
              <a:t>ewsletter: </a:t>
            </a:r>
          </a:p>
          <a:p>
            <a:pPr marL="0" lvl="1">
              <a:defRPr/>
            </a:pPr>
            <a:r>
              <a:rPr lang="en-US" sz="2000" dirty="0" err="1" smtClean="0"/>
              <a:t>nisenet.org</a:t>
            </a:r>
            <a:r>
              <a:rPr lang="en-US" sz="2000" dirty="0" smtClean="0"/>
              <a:t>/newsletter </a:t>
            </a:r>
          </a:p>
          <a:p>
            <a:pPr marL="0" lvl="1">
              <a:defRPr/>
            </a:pPr>
            <a:endParaRPr lang="en-US" sz="2000" b="1" dirty="0"/>
          </a:p>
          <a:p>
            <a:pPr marL="0" lvl="1">
              <a:defRPr/>
            </a:pPr>
            <a:r>
              <a:rPr lang="en-US" sz="2000" b="1" dirty="0"/>
              <a:t>S</a:t>
            </a:r>
            <a:r>
              <a:rPr lang="en-US" sz="2000" b="1" dirty="0" smtClean="0"/>
              <a:t>ocial media: </a:t>
            </a:r>
          </a:p>
          <a:p>
            <a:pPr marL="0" lvl="1">
              <a:defRPr/>
            </a:pPr>
            <a:r>
              <a:rPr lang="en-US" sz="2000" dirty="0" err="1" smtClean="0"/>
              <a:t>nisenet.org</a:t>
            </a:r>
            <a:r>
              <a:rPr lang="en-US" sz="2000" dirty="0" smtClean="0"/>
              <a:t>/social</a:t>
            </a:r>
          </a:p>
          <a:p>
            <a:pPr marL="0" lvl="1">
              <a:defRPr/>
            </a:pPr>
            <a:endParaRPr lang="en-US" sz="2000" dirty="0"/>
          </a:p>
        </p:txBody>
      </p:sp>
      <p:pic>
        <p:nvPicPr>
          <p:cNvPr id="5" name="Picture 4" descr="20121004_1356-X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0" t="10802" r="31170" b="4983"/>
          <a:stretch/>
        </p:blipFill>
        <p:spPr>
          <a:xfrm>
            <a:off x="3914588" y="1143000"/>
            <a:ext cx="5244352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3999" cy="1143964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flipH="1">
            <a:off x="0" y="13845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/>
              </a:rPr>
              <a:t>Stay in the loop!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07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0" y="13845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/>
              </a:rPr>
              <a:t>Stay in the loop!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 descr="regional hub map 2016_dots_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" t="13557" r="5720" b="8853"/>
          <a:stretch/>
        </p:blipFill>
        <p:spPr>
          <a:xfrm>
            <a:off x="-44824" y="1143965"/>
            <a:ext cx="9235440" cy="5825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941" y="6211669"/>
            <a:ext cx="3660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Regional hub leaders:</a:t>
            </a:r>
          </a:p>
          <a:p>
            <a:r>
              <a:rPr lang="en-US" dirty="0" err="1" smtClean="0"/>
              <a:t>nisenet.org</a:t>
            </a:r>
            <a:r>
              <a:rPr lang="en-US"/>
              <a:t>/</a:t>
            </a:r>
            <a:r>
              <a:rPr lang="en-US" smtClean="0"/>
              <a:t>contact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H="1">
            <a:off x="0" y="19821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858B"/>
                </a:solidFill>
                <a:latin typeface="Century Gothic"/>
              </a:rPr>
              <a:t>Stay in the loop!</a:t>
            </a:r>
            <a:endParaRPr lang="en-US" sz="4000" dirty="0">
              <a:solidFill>
                <a:srgbClr val="008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73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379379"/>
            <a:ext cx="7772400" cy="20880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7000" dirty="0" smtClean="0">
                <a:solidFill>
                  <a:srgbClr val="FFFFFF"/>
                </a:solidFill>
                <a:latin typeface="Century Gothic"/>
                <a:cs typeface="Century Gothic"/>
              </a:rPr>
              <a:t>FUTURE </a:t>
            </a:r>
            <a:br>
              <a:rPr lang="en-US" sz="7000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-US" sz="7000" dirty="0" smtClean="0">
                <a:solidFill>
                  <a:srgbClr val="FFFFFF"/>
                </a:solidFill>
                <a:latin typeface="Century Gothic"/>
                <a:cs typeface="Century Gothic"/>
              </a:rPr>
              <a:t>DIRECTIONS</a:t>
            </a:r>
            <a:endParaRPr lang="en-US" sz="7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5288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BE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2313" y="2379379"/>
            <a:ext cx="7772400" cy="2102974"/>
          </a:xfrm>
        </p:spPr>
        <p:txBody>
          <a:bodyPr>
            <a:normAutofit/>
          </a:bodyPr>
          <a:lstStyle/>
          <a:p>
            <a:pPr algn="ctr"/>
            <a:r>
              <a:rPr lang="en-US" sz="7000" dirty="0" smtClean="0">
                <a:solidFill>
                  <a:srgbClr val="FFFFFF"/>
                </a:solidFill>
                <a:latin typeface="Century Gothic"/>
                <a:cs typeface="Century Gothic"/>
              </a:rPr>
              <a:t>INTRODUCTION</a:t>
            </a:r>
            <a:endParaRPr lang="en-US" sz="7000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79474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3999" cy="1143964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flipH="1">
            <a:off x="0" y="138452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Century Gothic"/>
              </a:rPr>
              <a:t>Discussion topics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" name="Picture 1" descr="20121003_135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0" t="6089" r="14542"/>
          <a:stretch/>
        </p:blipFill>
        <p:spPr>
          <a:xfrm>
            <a:off x="4840941" y="1143964"/>
            <a:ext cx="4303059" cy="57140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143964"/>
            <a:ext cx="493058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+mj-lt"/>
                <a:cs typeface="Georgia"/>
              </a:rPr>
              <a:t>Engaging the public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  <a:cs typeface="Georgia"/>
              </a:rPr>
              <a:t>Current science</a:t>
            </a:r>
          </a:p>
          <a:p>
            <a:r>
              <a:rPr lang="en-US" sz="2000" dirty="0">
                <a:solidFill>
                  <a:srgbClr val="000000"/>
                </a:solidFill>
                <a:latin typeface="+mj-lt"/>
                <a:cs typeface="Georgia"/>
              </a:rPr>
              <a:t>S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Georgia"/>
              </a:rPr>
              <a:t>cience and society</a:t>
            </a:r>
          </a:p>
          <a:p>
            <a:r>
              <a:rPr lang="en-US" sz="2000" dirty="0">
                <a:solidFill>
                  <a:srgbClr val="000000"/>
                </a:solidFill>
                <a:cs typeface="Georgia"/>
              </a:rPr>
              <a:t>Citizen </a:t>
            </a:r>
            <a:r>
              <a:rPr lang="en-US" sz="2000" dirty="0" smtClean="0">
                <a:solidFill>
                  <a:srgbClr val="000000"/>
                </a:solidFill>
                <a:cs typeface="Georgia"/>
              </a:rPr>
              <a:t>science</a:t>
            </a:r>
            <a:endParaRPr lang="en-US" sz="2000" dirty="0">
              <a:solidFill>
                <a:srgbClr val="000000"/>
              </a:solidFill>
              <a:latin typeface="+mj-lt"/>
              <a:cs typeface="Georgia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  <a:cs typeface="Georgia"/>
              </a:rPr>
              <a:t>Small-footprint exhibitions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  <a:cs typeface="Georgia"/>
              </a:rPr>
              <a:t>Games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  <a:cs typeface="Georgia"/>
              </a:rPr>
              <a:t>Diverse audiences</a:t>
            </a:r>
          </a:p>
          <a:p>
            <a:endParaRPr lang="en-US" sz="2000" b="1" dirty="0" smtClean="0">
              <a:solidFill>
                <a:srgbClr val="000000"/>
              </a:solidFill>
              <a:latin typeface="+mj-lt"/>
              <a:cs typeface="Georgia"/>
            </a:endParaRPr>
          </a:p>
          <a:p>
            <a:r>
              <a:rPr lang="en-US" sz="2000" b="1" dirty="0" smtClean="0">
                <a:solidFill>
                  <a:srgbClr val="000000"/>
                </a:solidFill>
                <a:latin typeface="+mj-lt"/>
                <a:cs typeface="Georgia"/>
              </a:rPr>
              <a:t>Building relationships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  <a:cs typeface="Georgia"/>
              </a:rPr>
              <a:t>Museums and community organizations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  <a:cs typeface="Georgia"/>
              </a:rPr>
              <a:t>Museums and scientists</a:t>
            </a:r>
          </a:p>
          <a:p>
            <a:endParaRPr lang="en-US" sz="2000" dirty="0">
              <a:solidFill>
                <a:srgbClr val="000000"/>
              </a:solidFill>
              <a:latin typeface="+mj-lt"/>
              <a:cs typeface="Georgia"/>
            </a:endParaRPr>
          </a:p>
          <a:p>
            <a:r>
              <a:rPr lang="en-US" sz="2000" b="1" dirty="0" smtClean="0">
                <a:solidFill>
                  <a:srgbClr val="000000"/>
                </a:solidFill>
                <a:latin typeface="+mj-lt"/>
                <a:cs typeface="Georgia"/>
              </a:rPr>
              <a:t>Increasing capacity</a:t>
            </a:r>
          </a:p>
          <a:p>
            <a:r>
              <a:rPr lang="en-US" sz="2000" dirty="0">
                <a:solidFill>
                  <a:srgbClr val="000000"/>
                </a:solidFill>
                <a:cs typeface="Georgia"/>
              </a:rPr>
              <a:t>Broadening </a:t>
            </a:r>
            <a:r>
              <a:rPr lang="en-US" sz="2000" dirty="0" smtClean="0">
                <a:solidFill>
                  <a:srgbClr val="000000"/>
                </a:solidFill>
                <a:cs typeface="Georgia"/>
              </a:rPr>
              <a:t>participation</a:t>
            </a:r>
            <a:endParaRPr lang="en-US" sz="2000" dirty="0" smtClean="0">
              <a:solidFill>
                <a:srgbClr val="000000"/>
              </a:solidFill>
              <a:latin typeface="+mj-lt"/>
              <a:cs typeface="Georgia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  <a:cs typeface="Georgia"/>
              </a:rPr>
              <a:t>Best practices</a:t>
            </a:r>
          </a:p>
          <a:p>
            <a:r>
              <a:rPr lang="en-US" sz="2000" dirty="0" smtClean="0">
                <a:solidFill>
                  <a:srgbClr val="000000"/>
                </a:solidFill>
                <a:latin typeface="+mj-lt"/>
                <a:cs typeface="Georgia"/>
              </a:rPr>
              <a:t>Evaluation</a:t>
            </a:r>
          </a:p>
          <a:p>
            <a:endParaRPr lang="en-US" sz="3000" dirty="0" smtClean="0">
              <a:solidFill>
                <a:srgbClr val="000000"/>
              </a:solidFill>
              <a:latin typeface="+mj-lt"/>
              <a:cs typeface="Georgia"/>
            </a:endParaRPr>
          </a:p>
          <a:p>
            <a:endParaRPr lang="en-US" sz="3000" dirty="0" smtClean="0">
              <a:solidFill>
                <a:srgbClr val="000000"/>
              </a:solidFill>
              <a:latin typeface="+mj-lt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0807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295" y="2034596"/>
            <a:ext cx="90858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794788" y="1944950"/>
            <a:ext cx="7035446" cy="134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1200" b="1" dirty="0" smtClean="0">
                <a:latin typeface="+mj-lt"/>
              </a:rPr>
              <a:t>The </a:t>
            </a:r>
            <a:r>
              <a:rPr lang="en-US" sz="1200" b="1" dirty="0" err="1" smtClean="0">
                <a:latin typeface="+mj-lt"/>
              </a:rPr>
              <a:t>Nanoscale</a:t>
            </a:r>
            <a:r>
              <a:rPr lang="en-US" sz="1200" b="1" dirty="0" smtClean="0">
                <a:latin typeface="+mj-lt"/>
              </a:rPr>
              <a:t> Informal Science Education Network </a:t>
            </a:r>
            <a:r>
              <a:rPr lang="en-US" sz="1200" dirty="0">
                <a:latin typeface="+mj-lt"/>
              </a:rPr>
              <a:t>i</a:t>
            </a:r>
            <a:r>
              <a:rPr lang="en-US" sz="1200" dirty="0" smtClean="0">
                <a:latin typeface="+mj-lt"/>
              </a:rPr>
              <a:t>s supported </a:t>
            </a:r>
            <a:r>
              <a:rPr lang="en-US" sz="1200" dirty="0">
                <a:latin typeface="+mj-lt"/>
              </a:rPr>
              <a:t>by the National Science Foundation under </a:t>
            </a:r>
            <a:r>
              <a:rPr lang="en-US" sz="1200" dirty="0" smtClean="0">
                <a:latin typeface="+mj-lt"/>
              </a:rPr>
              <a:t>award numbers 0532536 and 0940143. </a:t>
            </a:r>
            <a:r>
              <a:rPr lang="en-US" sz="1200" b="1" dirty="0" smtClean="0">
                <a:latin typeface="+mj-lt"/>
              </a:rPr>
              <a:t>Multi-Site Public Engagement in Science</a:t>
            </a:r>
            <a:r>
              <a:rPr lang="en-US" sz="1200" dirty="0" smtClean="0">
                <a:latin typeface="+mj-lt"/>
              </a:rPr>
              <a:t> is supported by the National Science Foundation under award number 1421179. </a:t>
            </a:r>
            <a:r>
              <a:rPr lang="en-US" sz="1200" b="1" dirty="0" err="1" smtClean="0">
                <a:latin typeface="+mj-lt"/>
              </a:rPr>
              <a:t>Transmedia</a:t>
            </a:r>
            <a:r>
              <a:rPr lang="en-US" sz="1200" b="1" dirty="0" smtClean="0">
                <a:latin typeface="+mj-lt"/>
              </a:rPr>
              <a:t> Museum </a:t>
            </a:r>
            <a:r>
              <a:rPr lang="en-US" sz="1200" dirty="0" smtClean="0">
                <a:latin typeface="+mj-lt"/>
              </a:rPr>
              <a:t>is supported by the National Science Foundation under award number </a:t>
            </a:r>
            <a:r>
              <a:rPr lang="is-IS" sz="1200" dirty="0">
                <a:latin typeface="+mj-lt"/>
              </a:rPr>
              <a:t>1516684</a:t>
            </a:r>
            <a:r>
              <a:rPr lang="en-US" sz="1200" dirty="0" smtClean="0">
                <a:latin typeface="+mj-lt"/>
              </a:rPr>
              <a:t>. </a:t>
            </a:r>
            <a:r>
              <a:rPr lang="en-US" sz="1200" b="1" dirty="0" err="1" smtClean="0">
                <a:latin typeface="+mj-lt"/>
              </a:rPr>
              <a:t>ChemAttitudes</a:t>
            </a:r>
            <a:r>
              <a:rPr lang="en-US" sz="1200" dirty="0" smtClean="0">
                <a:latin typeface="+mj-lt"/>
              </a:rPr>
              <a:t> is supported by the National Science Foundation under award number 1612482. Any </a:t>
            </a:r>
            <a:r>
              <a:rPr lang="en-US" sz="1200" dirty="0">
                <a:latin typeface="+mj-lt"/>
              </a:rPr>
              <a:t>opinions, findings, and conclusions or recommendations expressed in this presentation are those of the authors and do not necessarily reflect the views of the Foundation.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4788" y="5376807"/>
            <a:ext cx="70354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Space and Earth Informal STEM Education </a:t>
            </a:r>
            <a:r>
              <a:rPr lang="en-US" sz="1200" dirty="0" smtClean="0">
                <a:solidFill>
                  <a:srgbClr val="000000"/>
                </a:solidFill>
              </a:rPr>
              <a:t>is supported </a:t>
            </a:r>
            <a:r>
              <a:rPr lang="en-US" sz="1200" dirty="0">
                <a:solidFill>
                  <a:srgbClr val="000000"/>
                </a:solidFill>
              </a:rPr>
              <a:t>by NASA under </a:t>
            </a:r>
            <a:r>
              <a:rPr lang="en-US" sz="1200" dirty="0" smtClean="0">
                <a:solidFill>
                  <a:srgbClr val="000000"/>
                </a:solidFill>
              </a:rPr>
              <a:t>cooperative agreement number NNX16AC67A. Any </a:t>
            </a:r>
            <a:r>
              <a:rPr lang="en-US" sz="1200" dirty="0">
                <a:solidFill>
                  <a:srgbClr val="000000"/>
                </a:solidFill>
              </a:rPr>
              <a:t>opinions, findings, and conclusions or recommendations expressed in this material are those of the author(s) and do not necessarily reflect the view of the National Aeronautics and Space Administration (NASA</a:t>
            </a:r>
            <a:r>
              <a:rPr lang="en-US" sz="1200" dirty="0" smtClean="0">
                <a:solidFill>
                  <a:srgbClr val="000000"/>
                </a:solidFill>
              </a:rPr>
              <a:t>).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21" name="Picture 20" descr="New_NISENET_logo_V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4"/>
          <a:stretch/>
        </p:blipFill>
        <p:spPr>
          <a:xfrm>
            <a:off x="340252" y="5376807"/>
            <a:ext cx="1077877" cy="914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94788" y="3876068"/>
            <a:ext cx="7035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Sustainability in Science Museums </a:t>
            </a:r>
            <a:r>
              <a:rPr lang="en-US" sz="1200" dirty="0" smtClean="0"/>
              <a:t>is </a:t>
            </a:r>
            <a:r>
              <a:rPr lang="en-US" sz="1200" dirty="0"/>
              <a:t>supported by the Walton Sustainability Solutions Initiatives at Arizona State University (ASU</a:t>
            </a:r>
            <a:r>
              <a:rPr lang="en-US" sz="1200" dirty="0" smtClean="0"/>
              <a:t>)</a:t>
            </a:r>
            <a:r>
              <a:rPr lang="en-US" sz="1200" dirty="0"/>
              <a:t> </a:t>
            </a:r>
            <a:r>
              <a:rPr lang="en-US" sz="1200" dirty="0" smtClean="0"/>
              <a:t>and is a collaboration with the Center for Engagement and Training in Science and Society at ASU.</a:t>
            </a:r>
            <a:endParaRPr lang="en-US" sz="1200" dirty="0"/>
          </a:p>
        </p:txBody>
      </p:sp>
      <p:pic>
        <p:nvPicPr>
          <p:cNvPr id="3" name="Picture 2" descr="lwm1_rgb-m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95" y="3861127"/>
            <a:ext cx="984834" cy="73152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0" y="0"/>
            <a:ext cx="9143999" cy="1470024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 flipH="1">
            <a:off x="0" y="28786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FF"/>
                </a:solidFill>
                <a:latin typeface="Century Gothic"/>
              </a:rPr>
              <a:t>Thank you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7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032933" cy="6858000"/>
          </a:xfrm>
          <a:prstGeom prst="rect">
            <a:avLst/>
          </a:prstGeom>
          <a:solidFill>
            <a:srgbClr val="00858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ExSci_space_20160718_1355-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83" b="247"/>
          <a:stretch/>
        </p:blipFill>
        <p:spPr>
          <a:xfrm>
            <a:off x="-1" y="-134470"/>
            <a:ext cx="9144000" cy="7019194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7251420" y="166267"/>
            <a:ext cx="1892580" cy="656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 err="1" smtClean="0">
                <a:solidFill>
                  <a:schemeClr val="bg1"/>
                </a:solidFill>
              </a:rPr>
              <a:t>www.nisenet.org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9" name="Picture 8" descr="New_NISENET_logo_V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03" y="3782028"/>
            <a:ext cx="3246832" cy="25925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" y="0"/>
            <a:ext cx="364525" cy="6915150"/>
          </a:xfrm>
          <a:prstGeom prst="rect">
            <a:avLst/>
          </a:prstGeom>
          <a:solidFill>
            <a:srgbClr val="00858B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377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ISE_Logo_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5327"/>
            <a:ext cx="4112744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117" y="470681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 smtClean="0">
                <a:latin typeface="+mj-lt"/>
                <a:cs typeface="Georgia"/>
              </a:rPr>
              <a:t>The </a:t>
            </a:r>
            <a:r>
              <a:rPr lang="en-US" sz="3200" b="1" i="1" dirty="0" err="1" smtClean="0">
                <a:solidFill>
                  <a:srgbClr val="00858B"/>
                </a:solidFill>
                <a:latin typeface="+mj-lt"/>
                <a:cs typeface="Georgia"/>
              </a:rPr>
              <a:t>Nanoscale</a:t>
            </a:r>
            <a:r>
              <a:rPr lang="en-US" sz="3200" i="1" dirty="0" smtClean="0">
                <a:solidFill>
                  <a:srgbClr val="00858B"/>
                </a:solidFill>
                <a:latin typeface="+mj-lt"/>
                <a:cs typeface="Georgia"/>
              </a:rPr>
              <a:t> </a:t>
            </a:r>
            <a:r>
              <a:rPr lang="en-US" sz="3200" b="1" i="1" dirty="0">
                <a:solidFill>
                  <a:srgbClr val="00858B"/>
                </a:solidFill>
                <a:latin typeface="+mj-lt"/>
                <a:cs typeface="Georgia"/>
              </a:rPr>
              <a:t>I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nformal Science Education </a:t>
            </a:r>
            <a:r>
              <a:rPr lang="en-US" sz="3200" i="1" dirty="0" smtClean="0">
                <a:latin typeface="+mj-lt"/>
                <a:cs typeface="Georgia"/>
              </a:rPr>
              <a:t>Network</a:t>
            </a:r>
            <a:r>
              <a:rPr lang="is-IS" sz="3200" i="1" dirty="0" smtClean="0">
                <a:latin typeface="+mj-lt"/>
                <a:cs typeface="Georgia"/>
              </a:rPr>
              <a:t>…</a:t>
            </a:r>
            <a:endParaRPr lang="en-US" sz="3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880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_NISENET_logo_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03" y="2055327"/>
            <a:ext cx="3435442" cy="2743200"/>
          </a:xfrm>
          <a:prstGeom prst="rect">
            <a:avLst/>
          </a:prstGeom>
        </p:spPr>
      </p:pic>
      <p:pic>
        <p:nvPicPr>
          <p:cNvPr id="6" name="Picture 5" descr="NISE_Logo_lar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5327"/>
            <a:ext cx="4112744" cy="27432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4112744" y="2913530"/>
            <a:ext cx="967256" cy="836706"/>
          </a:xfrm>
          <a:prstGeom prst="rightArrow">
            <a:avLst/>
          </a:prstGeom>
          <a:solidFill>
            <a:srgbClr val="0085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7802" y="5386328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sz="3200" i="1" dirty="0" smtClean="0">
                <a:latin typeface="+mj-lt"/>
                <a:cs typeface="Georgia"/>
              </a:rPr>
              <a:t>…</a:t>
            </a:r>
            <a:r>
              <a:rPr lang="en-US" sz="3200" i="1" dirty="0" smtClean="0">
                <a:latin typeface="+mj-lt"/>
                <a:cs typeface="Georgia"/>
              </a:rPr>
              <a:t> is now the 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National</a:t>
            </a:r>
            <a:r>
              <a:rPr lang="en-US" sz="3200" i="1" dirty="0" smtClean="0">
                <a:solidFill>
                  <a:srgbClr val="00858B"/>
                </a:solidFill>
                <a:latin typeface="+mj-lt"/>
                <a:cs typeface="Georgia"/>
              </a:rPr>
              <a:t> </a:t>
            </a:r>
            <a:r>
              <a:rPr lang="en-US" sz="3200" b="1" i="1" dirty="0">
                <a:solidFill>
                  <a:srgbClr val="00858B"/>
                </a:solidFill>
                <a:latin typeface="+mj-lt"/>
                <a:cs typeface="Georgia"/>
              </a:rPr>
              <a:t>I</a:t>
            </a:r>
            <a:r>
              <a:rPr lang="en-US" sz="3200" b="1" i="1" dirty="0" smtClean="0">
                <a:solidFill>
                  <a:srgbClr val="00858B"/>
                </a:solidFill>
                <a:latin typeface="+mj-lt"/>
                <a:cs typeface="Georgia"/>
              </a:rPr>
              <a:t>nformal STEM Education </a:t>
            </a:r>
            <a:r>
              <a:rPr lang="en-US" sz="3200" i="1" dirty="0" smtClean="0">
                <a:latin typeface="+mj-lt"/>
                <a:cs typeface="Georgia"/>
              </a:rPr>
              <a:t>Network.</a:t>
            </a:r>
            <a:endParaRPr lang="en-US" sz="3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014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4117" y="470681"/>
            <a:ext cx="8686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i="1" dirty="0" smtClean="0">
                <a:latin typeface="+mj-lt"/>
                <a:cs typeface="Georgia"/>
              </a:rPr>
              <a:t>Does your organization </a:t>
            </a:r>
            <a:r>
              <a:rPr lang="en-US" sz="3800" b="1" i="1" dirty="0" smtClean="0">
                <a:solidFill>
                  <a:srgbClr val="00858B"/>
                </a:solidFill>
                <a:latin typeface="+mj-lt"/>
                <a:cs typeface="Georgia"/>
              </a:rPr>
              <a:t>already participate </a:t>
            </a:r>
            <a:r>
              <a:rPr lang="en-US" sz="3800" i="1" dirty="0" smtClean="0">
                <a:latin typeface="+mj-lt"/>
                <a:cs typeface="Georgia"/>
              </a:rPr>
              <a:t>in NISE Net? </a:t>
            </a:r>
            <a:endParaRPr lang="en-US" sz="3800" i="1" dirty="0">
              <a:latin typeface="+mj-lt"/>
            </a:endParaRPr>
          </a:p>
        </p:txBody>
      </p:sp>
      <p:pic>
        <p:nvPicPr>
          <p:cNvPr id="5" name="Picture 4" descr="147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8" b="14325"/>
          <a:stretch/>
        </p:blipFill>
        <p:spPr>
          <a:xfrm>
            <a:off x="224117" y="1996134"/>
            <a:ext cx="8686800" cy="460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9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4117" y="470681"/>
            <a:ext cx="8686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i="1" dirty="0" smtClean="0">
                <a:latin typeface="+mj-lt"/>
                <a:cs typeface="Georgia"/>
              </a:rPr>
              <a:t>Were you part of these</a:t>
            </a:r>
            <a:r>
              <a:rPr lang="en-US" sz="3800" b="1" i="1" dirty="0" smtClean="0">
                <a:latin typeface="+mj-lt"/>
                <a:cs typeface="Georgia"/>
              </a:rPr>
              <a:t> </a:t>
            </a:r>
            <a:r>
              <a:rPr lang="en-US" sz="3800" b="1" i="1" dirty="0" smtClean="0">
                <a:solidFill>
                  <a:srgbClr val="00858B"/>
                </a:solidFill>
                <a:latin typeface="+mj-lt"/>
                <a:cs typeface="Georgia"/>
              </a:rPr>
              <a:t>NISE Net projects</a:t>
            </a:r>
            <a:r>
              <a:rPr lang="en-US" sz="3800" i="1" dirty="0" smtClean="0">
                <a:latin typeface="+mj-lt"/>
                <a:cs typeface="Georgia"/>
              </a:rPr>
              <a:t>? </a:t>
            </a:r>
            <a:endParaRPr lang="en-US" sz="3800" i="1" dirty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6" y="2985212"/>
            <a:ext cx="2286000" cy="796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06" y="5644143"/>
            <a:ext cx="2286000" cy="1071046"/>
          </a:xfrm>
          <a:prstGeom prst="rect">
            <a:avLst/>
          </a:prstGeom>
        </p:spPr>
      </p:pic>
      <p:pic>
        <p:nvPicPr>
          <p:cNvPr id="8" name="Picture 7" descr="nano mini-exhibition a1_nano_cmy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706" y="4198756"/>
            <a:ext cx="1143000" cy="1266093"/>
          </a:xfrm>
          <a:prstGeom prst="rect">
            <a:avLst/>
          </a:prstGeom>
        </p:spPr>
      </p:pic>
      <p:pic>
        <p:nvPicPr>
          <p:cNvPr id="13" name="Picture 12" descr="NISE_Logo_larg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t="16238" r="12810" b="21670"/>
          <a:stretch/>
        </p:blipFill>
        <p:spPr>
          <a:xfrm>
            <a:off x="935206" y="1464235"/>
            <a:ext cx="2286000" cy="120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39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24117" y="470681"/>
            <a:ext cx="8686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i="1" dirty="0" smtClean="0">
                <a:latin typeface="+mj-lt"/>
                <a:cs typeface="Georgia"/>
              </a:rPr>
              <a:t>Were you part of these</a:t>
            </a:r>
            <a:r>
              <a:rPr lang="en-US" sz="3800" b="1" i="1" dirty="0" smtClean="0">
                <a:latin typeface="+mj-lt"/>
                <a:cs typeface="Georgia"/>
              </a:rPr>
              <a:t> </a:t>
            </a:r>
            <a:r>
              <a:rPr lang="en-US" sz="3800" b="1" i="1" dirty="0" smtClean="0">
                <a:solidFill>
                  <a:srgbClr val="00858B"/>
                </a:solidFill>
                <a:latin typeface="+mj-lt"/>
                <a:cs typeface="Georgia"/>
              </a:rPr>
              <a:t>NISE Net projects</a:t>
            </a:r>
            <a:r>
              <a:rPr lang="en-US" sz="3800" i="1" dirty="0" smtClean="0">
                <a:latin typeface="+mj-lt"/>
                <a:cs typeface="Georgia"/>
              </a:rPr>
              <a:t>? </a:t>
            </a:r>
            <a:endParaRPr lang="en-US" sz="3800" i="1" dirty="0"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88" y="3574354"/>
            <a:ext cx="2743200" cy="627529"/>
          </a:xfrm>
          <a:prstGeom prst="rect">
            <a:avLst/>
          </a:prstGeom>
        </p:spPr>
      </p:pic>
      <p:pic>
        <p:nvPicPr>
          <p:cNvPr id="12" name="Picture 11" descr="BWB_logo_H1_tag_fullcol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88" y="4511939"/>
            <a:ext cx="2743200" cy="1344168"/>
          </a:xfrm>
          <a:prstGeom prst="rect">
            <a:avLst/>
          </a:prstGeom>
        </p:spPr>
      </p:pic>
      <p:pic>
        <p:nvPicPr>
          <p:cNvPr id="10" name="Picture 9" descr="New_NISENET_logo_V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704" y="1472635"/>
            <a:ext cx="229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62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7640</TotalTime>
  <Words>2267</Words>
  <Application>Microsoft Macintosh PowerPoint</Application>
  <PresentationFormat>On-screen Show (4:3)</PresentationFormat>
  <Paragraphs>391</Paragraphs>
  <Slides>42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Network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OPPORTUNITIES  to participate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 DIRECTIONS</vt:lpstr>
      <vt:lpstr>PowerPoint Presentation</vt:lpstr>
      <vt:lpstr>PowerPoint Presentation</vt:lpstr>
      <vt:lpstr>PowerPoint Presentation</vt:lpstr>
    </vt:vector>
  </TitlesOfParts>
  <Company>The Science Museum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</dc:title>
  <dc:creator>Catherine McCarthy</dc:creator>
  <cp:lastModifiedBy>Rae Ostman</cp:lastModifiedBy>
  <cp:revision>200</cp:revision>
  <cp:lastPrinted>2016-02-26T19:10:53Z</cp:lastPrinted>
  <dcterms:created xsi:type="dcterms:W3CDTF">2016-02-24T18:23:28Z</dcterms:created>
  <dcterms:modified xsi:type="dcterms:W3CDTF">2016-09-25T22:10:49Z</dcterms:modified>
</cp:coreProperties>
</file>