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701" r:id="rId5"/>
    <p:sldMasterId id="2147483706" r:id="rId6"/>
    <p:sldMasterId id="2147483718" r:id="rId7"/>
  </p:sldMasterIdLst>
  <p:notesMasterIdLst>
    <p:notesMasterId r:id="rId51"/>
  </p:notesMasterIdLst>
  <p:handoutMasterIdLst>
    <p:handoutMasterId r:id="rId52"/>
  </p:handoutMasterIdLst>
  <p:sldIdLst>
    <p:sldId id="519" r:id="rId8"/>
    <p:sldId id="487" r:id="rId9"/>
    <p:sldId id="582" r:id="rId10"/>
    <p:sldId id="620" r:id="rId11"/>
    <p:sldId id="588" r:id="rId12"/>
    <p:sldId id="589" r:id="rId13"/>
    <p:sldId id="621" r:id="rId14"/>
    <p:sldId id="586" r:id="rId15"/>
    <p:sldId id="587" r:id="rId16"/>
    <p:sldId id="623" r:id="rId17"/>
    <p:sldId id="596" r:id="rId18"/>
    <p:sldId id="597" r:id="rId19"/>
    <p:sldId id="598" r:id="rId20"/>
    <p:sldId id="599" r:id="rId21"/>
    <p:sldId id="617" r:id="rId22"/>
    <p:sldId id="622" r:id="rId23"/>
    <p:sldId id="590" r:id="rId24"/>
    <p:sldId id="591" r:id="rId25"/>
    <p:sldId id="592" r:id="rId26"/>
    <p:sldId id="593" r:id="rId27"/>
    <p:sldId id="594" r:id="rId28"/>
    <p:sldId id="595" r:id="rId29"/>
    <p:sldId id="619" r:id="rId30"/>
    <p:sldId id="600" r:id="rId31"/>
    <p:sldId id="601" r:id="rId32"/>
    <p:sldId id="602" r:id="rId33"/>
    <p:sldId id="603" r:id="rId34"/>
    <p:sldId id="604" r:id="rId35"/>
    <p:sldId id="605" r:id="rId36"/>
    <p:sldId id="606" r:id="rId37"/>
    <p:sldId id="607" r:id="rId38"/>
    <p:sldId id="608" r:id="rId39"/>
    <p:sldId id="609" r:id="rId40"/>
    <p:sldId id="610" r:id="rId41"/>
    <p:sldId id="611" r:id="rId42"/>
    <p:sldId id="612" r:id="rId43"/>
    <p:sldId id="618" r:id="rId44"/>
    <p:sldId id="613" r:id="rId45"/>
    <p:sldId id="614" r:id="rId46"/>
    <p:sldId id="615" r:id="rId47"/>
    <p:sldId id="584" r:id="rId48"/>
    <p:sldId id="624" r:id="rId49"/>
    <p:sldId id="616"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DF91"/>
    <a:srgbClr val="E2F1CF"/>
    <a:srgbClr val="0C4225"/>
    <a:srgbClr val="ABCB45"/>
    <a:srgbClr val="E3E3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064" autoAdjust="0"/>
  </p:normalViewPr>
  <p:slideViewPr>
    <p:cSldViewPr snapToGrid="0" snapToObjects="1">
      <p:cViewPr>
        <p:scale>
          <a:sx n="103" d="100"/>
          <a:sy n="103" d="100"/>
        </p:scale>
        <p:origin x="-1696"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78B721-68B8-8441-B888-07F2C1CBF6A4}" type="datetimeFigureOut">
              <a:rPr lang="en-US" smtClean="0"/>
              <a:t>5/11/15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3834AD-A847-B846-8601-E6314F35C990}" type="slidenum">
              <a:rPr lang="en-US" smtClean="0"/>
              <a:t>‹#›</a:t>
            </a:fld>
            <a:endParaRPr lang="en-US"/>
          </a:p>
        </p:txBody>
      </p:sp>
    </p:spTree>
    <p:extLst>
      <p:ext uri="{BB962C8B-B14F-4D97-AF65-F5344CB8AC3E}">
        <p14:creationId xmlns:p14="http://schemas.microsoft.com/office/powerpoint/2010/main" val="1700893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6ED7066B-AA54-9044-9159-F76A8AB3AFFA}" type="datetime1">
              <a:rPr lang="en-US"/>
              <a:pPr>
                <a:defRPr/>
              </a:pPr>
              <a:t>5/11/15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2D8FF4BD-CD29-BA46-80BA-7F63ACFF8AE0}" type="slidenum">
              <a:rPr lang="en-US"/>
              <a:pPr>
                <a:defRPr/>
              </a:pPr>
              <a:t>‹#›</a:t>
            </a:fld>
            <a:endParaRPr lang="en-US"/>
          </a:p>
        </p:txBody>
      </p:sp>
    </p:spTree>
    <p:extLst>
      <p:ext uri="{BB962C8B-B14F-4D97-AF65-F5344CB8AC3E}">
        <p14:creationId xmlns:p14="http://schemas.microsoft.com/office/powerpoint/2010/main" val="18429214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Good morning</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Famil</a:t>
            </a:r>
            <a:r>
              <a:rPr lang="en-US" baseline="0" dirty="0" smtClean="0"/>
              <a:t>y learning focus</a:t>
            </a:r>
          </a:p>
          <a:p>
            <a:r>
              <a:rPr lang="en-US" baseline="0" dirty="0" smtClean="0"/>
              <a:t>Consider entire experience when designing shows, programs and exhibits. </a:t>
            </a:r>
            <a:endParaRPr lang="en-US" dirty="0"/>
          </a:p>
        </p:txBody>
      </p:sp>
      <p:sp>
        <p:nvSpPr>
          <p:cNvPr id="4" name="Slide Number Placeholder 3"/>
          <p:cNvSpPr>
            <a:spLocks noGrp="1"/>
          </p:cNvSpPr>
          <p:nvPr>
            <p:ph type="sldNum" sz="quarter" idx="10"/>
          </p:nvPr>
        </p:nvSpPr>
        <p:spPr/>
        <p:txBody>
          <a:bodyPr/>
          <a:lstStyle/>
          <a:p>
            <a:fld id="{A72BDABE-FDD9-4521-ADCF-C615D225A27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9300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15</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16</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23</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Located just blocks from downtown Durham, the Museum of Life and Science is one of North Carolina’s top family destinations. Situated on 84-acres, our interactive science park includes a two-story science center, one of the largest butterfly conservatories on the East Coast and beautifully landscaped outdoor exhibits which are safe havens for rescued black bears, lemurs, and endangered red wolves. Other popular attractions include over 60 species of live animals, Dinosaur Trail, Ellerbe Creek Railway, and Into the Mist.</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tabLst>
                <a:tab pos="404813" algn="l"/>
              </a:tabLst>
            </a:pPr>
            <a:r>
              <a:rPr lang="en-US" kern="0" dirty="0" smtClean="0">
                <a:solidFill>
                  <a:srgbClr val="0C4225"/>
                </a:solidFill>
                <a:latin typeface="+mn-lt"/>
                <a:cs typeface="Calibri"/>
              </a:rPr>
              <a:t>offer unique programming experiences for our visitors that we don’t offer every day</a:t>
            </a:r>
          </a:p>
          <a:p>
            <a:pPr marL="0" indent="0">
              <a:buFont typeface="Arial"/>
              <a:buNone/>
              <a:tabLst>
                <a:tab pos="404813" algn="l"/>
              </a:tabLst>
            </a:pPr>
            <a:r>
              <a:rPr lang="en-US" kern="0" dirty="0" smtClean="0">
                <a:solidFill>
                  <a:srgbClr val="0C4225"/>
                </a:solidFill>
                <a:latin typeface="+mn-lt"/>
                <a:cs typeface="Calibri"/>
              </a:rPr>
              <a:t>a way to celebrate special occasions (holidays</a:t>
            </a:r>
            <a:r>
              <a:rPr lang="en-US" kern="0" baseline="0" dirty="0" smtClean="0">
                <a:solidFill>
                  <a:srgbClr val="0C4225"/>
                </a:solidFill>
                <a:latin typeface="+mn-lt"/>
                <a:cs typeface="Calibri"/>
              </a:rPr>
              <a:t>, historical, cultural events,...)</a:t>
            </a:r>
            <a:endParaRPr lang="en-US" kern="0" dirty="0" smtClean="0">
              <a:solidFill>
                <a:srgbClr val="0C4225"/>
              </a:solidFill>
              <a:latin typeface="+mn-lt"/>
              <a:cs typeface="Calibri"/>
            </a:endParaRPr>
          </a:p>
          <a:p>
            <a:pPr marL="0" indent="0">
              <a:buFont typeface="Arial"/>
              <a:buNone/>
              <a:tabLst>
                <a:tab pos="404813" algn="l"/>
              </a:tabLst>
            </a:pPr>
            <a:r>
              <a:rPr lang="en-US" kern="0" dirty="0" smtClean="0">
                <a:solidFill>
                  <a:srgbClr val="0C4225"/>
                </a:solidFill>
                <a:latin typeface="+mn-lt"/>
                <a:cs typeface="Calibri"/>
              </a:rPr>
              <a:t>appeal to new audiences</a:t>
            </a:r>
          </a:p>
          <a:p>
            <a:pPr marL="0" indent="0">
              <a:buFont typeface="Arial"/>
              <a:buNone/>
              <a:tabLst>
                <a:tab pos="404813" algn="l"/>
              </a:tabLst>
            </a:pPr>
            <a:r>
              <a:rPr lang="en-US" kern="0" dirty="0" smtClean="0">
                <a:solidFill>
                  <a:srgbClr val="0C4225"/>
                </a:solidFill>
                <a:latin typeface="+mn-lt"/>
                <a:cs typeface="Calibri"/>
              </a:rPr>
              <a:t>foster community relationships</a:t>
            </a:r>
            <a:r>
              <a:rPr lang="en-US" kern="0" baseline="0" dirty="0" smtClean="0">
                <a:solidFill>
                  <a:srgbClr val="0C4225"/>
                </a:solidFill>
                <a:latin typeface="+mn-lt"/>
                <a:cs typeface="Calibri"/>
              </a:rPr>
              <a:t> and bring in special collaborators</a:t>
            </a:r>
            <a:endParaRPr lang="en-US" kern="0" dirty="0" smtClean="0">
              <a:solidFill>
                <a:srgbClr val="0C4225"/>
              </a:solidFill>
              <a:latin typeface="+mn-lt"/>
              <a:cs typeface="Calibri"/>
            </a:endParaRPr>
          </a:p>
          <a:p>
            <a:pPr marL="342900" indent="-342900">
              <a:buFont typeface="Arial"/>
              <a:buChar char="•"/>
              <a:tabLst>
                <a:tab pos="404813" algn="l"/>
              </a:tabLst>
            </a:pPr>
            <a:endParaRPr lang="en-US" kern="0" dirty="0" smtClean="0">
              <a:solidFill>
                <a:srgbClr val="0C4225"/>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2D8FF4BD-CD29-BA46-80BA-7F63ACFF8AE0}" type="slidenum">
              <a:rPr lang="en-US" smtClean="0"/>
              <a:pPr>
                <a:defRPr/>
              </a:pPr>
              <a:t>2</a:t>
            </a:fld>
            <a:endParaRPr lang="en-US"/>
          </a:p>
        </p:txBody>
      </p:sp>
    </p:spTree>
    <p:extLst>
      <p:ext uri="{BB962C8B-B14F-4D97-AF65-F5344CB8AC3E}">
        <p14:creationId xmlns:p14="http://schemas.microsoft.com/office/powerpoint/2010/main" val="1329113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April 12 we had the our Ignite Learning family day. Several of our partner organizations brought their members to experience the Museum.</a:t>
            </a:r>
          </a:p>
          <a:p>
            <a:r>
              <a:rPr lang="en-US" dirty="0" smtClean="0"/>
              <a:t>Church World Services brought this group of ladies and children who were originally from Burma and Congo and had only been in the United States for less than 3 months. I gave them a tour of the campus. The woman in the teal and red dress with the white shawl was the grandmother to several of these ladies. During the tour she would frequently ask me questions about what animals we were seeing. We got up to the dinosaur trail and she turned to me and through her interpreter asked me "what animal is this?" I responded that it was a dinosaur. She asked "is it real?" And I responded "yes, they aren't alive anymore but they used to live here, in the Congo, everywhere." She then smiled and walked over and pet the dinosaur and then turned and told me to take a photo of her and her family. After I took the photo the interpreter told me that the grandmother had never been to school and this was her first time seeing a dinosaur.</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37</a:t>
            </a:fld>
            <a:endParaRPr lang="en-US">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ea typeface="ＭＳ Ｐゴシック" charset="-128"/>
                <a:cs typeface="ＭＳ Ｐゴシック" charset="-128"/>
              </a:rPr>
              <a:t>NISE Net resources:</a:t>
            </a:r>
          </a:p>
          <a:p>
            <a:pPr>
              <a:defRPr/>
            </a:pPr>
            <a:endParaRPr lang="en-US" dirty="0" smtClean="0">
              <a:ea typeface="ＭＳ Ｐゴシック" charset="-128"/>
              <a:cs typeface="ＭＳ Ｐゴシック" charset="-128"/>
            </a:endParaRPr>
          </a:p>
          <a:p>
            <a:pPr>
              <a:defRPr/>
            </a:pPr>
            <a:r>
              <a:rPr lang="en-US" dirty="0" smtClean="0">
                <a:ea typeface="ＭＳ Ｐゴシック" charset="-128"/>
                <a:cs typeface="ＭＳ Ｐゴシック" charset="-128"/>
              </a:rPr>
              <a:t>Planning guide, detailed timeline, tips for working with partners (scientists, volunteers, training resources, ideas for making your event unique and special (including things like special presentations featuring a local scientist or student, science cafes, including additional longer programs, an open house at a local research center or lab), an illustrated document outlining four key big ideas for engaging the public </a:t>
            </a:r>
            <a:r>
              <a:rPr lang="en-US" dirty="0" err="1" smtClean="0">
                <a:ea typeface="ＭＳ Ｐゴシック" charset="-128"/>
                <a:cs typeface="ＭＳ Ｐゴシック" charset="-128"/>
              </a:rPr>
              <a:t>nano</a:t>
            </a:r>
            <a:r>
              <a:rPr lang="en-US" dirty="0" smtClean="0">
                <a:ea typeface="ＭＳ Ｐゴシック" charset="-128"/>
                <a:cs typeface="ＭＳ Ｐゴシック" charset="-128"/>
              </a:rPr>
              <a:t> related content (useful for PD),  marketing and promotional materials(including ads, posters, banners, a sample press release and more)</a:t>
            </a:r>
            <a:endParaRPr lang="en-US" dirty="0" smtClean="0">
              <a:cs typeface="+mn-cs"/>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E430BF0-6B1F-7E4B-A117-D16AD3CC82F7}" type="slidenum">
              <a:rPr lang="en-US" sz="1200">
                <a:solidFill>
                  <a:srgbClr val="000000"/>
                </a:solidFill>
              </a:rPr>
              <a:pPr eaLnBrk="1" hangingPunct="1"/>
              <a:t>39</a:t>
            </a:fld>
            <a:endParaRPr lang="en-US"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r>
              <a:rPr lang="en-US" dirty="0">
                <a:latin typeface="Calibri" charset="0"/>
                <a:ea typeface="MS Mincho" charset="0"/>
                <a:cs typeface="MS Mincho" charset="0"/>
              </a:rPr>
              <a:t>We’ve been partnering with Cornell University to do Nano Education since even before NISE Net! They are wonderful science reviewers of new activities and programs, help us brainstorm new activities and training practices, and every year they provide student volunteers and scientists for our combined </a:t>
            </a:r>
            <a:r>
              <a:rPr lang="en-US" dirty="0" err="1">
                <a:latin typeface="Calibri" charset="0"/>
                <a:ea typeface="MS Mincho" charset="0"/>
                <a:cs typeface="MS Mincho" charset="0"/>
              </a:rPr>
              <a:t>NanoDays</a:t>
            </a:r>
            <a:r>
              <a:rPr lang="en-US" dirty="0">
                <a:latin typeface="Calibri" charset="0"/>
                <a:ea typeface="MS Mincho" charset="0"/>
                <a:cs typeface="MS Mincho" charset="0"/>
              </a:rPr>
              <a:t> in Ithaca.</a:t>
            </a: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r>
              <a:rPr lang="en-US" dirty="0">
                <a:latin typeface="Calibri" charset="0"/>
                <a:ea typeface="MS Mincho" charset="0"/>
                <a:cs typeface="MS Mincho" charset="0"/>
              </a:rPr>
              <a:t>Liz will talk more about how to specifically collaborate with research partners.</a:t>
            </a: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r>
              <a:rPr lang="en-US" dirty="0">
                <a:latin typeface="Calibri" charset="0"/>
                <a:ea typeface="MS Mincho" charset="0"/>
                <a:cs typeface="MS Mincho" charset="0"/>
              </a:rPr>
              <a:t>Often we partner with Cornell research centers who have their own outreach teams, </a:t>
            </a:r>
            <a:r>
              <a:rPr lang="en-US" dirty="0" err="1">
                <a:latin typeface="Calibri" charset="0"/>
                <a:ea typeface="MS Mincho" charset="0"/>
                <a:cs typeface="MS Mincho" charset="0"/>
              </a:rPr>
              <a:t>ie</a:t>
            </a:r>
            <a:r>
              <a:rPr lang="en-US" dirty="0">
                <a:latin typeface="Calibri" charset="0"/>
                <a:ea typeface="MS Mincho" charset="0"/>
                <a:cs typeface="MS Mincho" charset="0"/>
              </a:rPr>
              <a:t>.</a:t>
            </a:r>
          </a:p>
          <a:p>
            <a:pPr eaLnBrk="1" hangingPunct="1">
              <a:lnSpc>
                <a:spcPct val="90000"/>
              </a:lnSpc>
              <a:spcBef>
                <a:spcPct val="35000"/>
              </a:spcBef>
              <a:buClr>
                <a:srgbClr val="0C4225"/>
              </a:buClr>
            </a:pPr>
            <a:endParaRPr lang="en-US" dirty="0">
              <a:latin typeface="Calibri" charset="0"/>
              <a:ea typeface="MS PGothic" charset="0"/>
            </a:endParaRPr>
          </a:p>
          <a:p>
            <a:pPr eaLnBrk="1" hangingPunct="1">
              <a:lnSpc>
                <a:spcPct val="90000"/>
              </a:lnSpc>
              <a:spcBef>
                <a:spcPct val="35000"/>
              </a:spcBef>
              <a:buClr>
                <a:srgbClr val="0C4225"/>
              </a:buClr>
            </a:pPr>
            <a:r>
              <a:rPr lang="en-US" dirty="0">
                <a:latin typeface="Calibri" charset="0"/>
                <a:ea typeface="MS Mincho" charset="0"/>
                <a:cs typeface="MS Mincho" charset="0"/>
              </a:rPr>
              <a:t>Cornell </a:t>
            </a:r>
            <a:r>
              <a:rPr lang="en-US" dirty="0" err="1">
                <a:latin typeface="Calibri" charset="0"/>
                <a:ea typeface="MS Mincho" charset="0"/>
                <a:cs typeface="MS Mincho" charset="0"/>
              </a:rPr>
              <a:t>Nanoscale</a:t>
            </a:r>
            <a:r>
              <a:rPr lang="en-US" dirty="0">
                <a:latin typeface="Calibri" charset="0"/>
                <a:ea typeface="MS Mincho" charset="0"/>
                <a:cs typeface="MS Mincho" charset="0"/>
              </a:rPr>
              <a:t> Science &amp; Technology Facility (an NNIN </a:t>
            </a:r>
            <a:r>
              <a:rPr lang="en-US" dirty="0" err="1">
                <a:latin typeface="Calibri" charset="0"/>
                <a:ea typeface="MS Mincho" charset="0"/>
                <a:cs typeface="MS Mincho" charset="0"/>
              </a:rPr>
              <a:t>Fabriction</a:t>
            </a:r>
            <a:r>
              <a:rPr lang="en-US" dirty="0">
                <a:latin typeface="Calibri" charset="0"/>
                <a:ea typeface="MS Mincho" charset="0"/>
                <a:cs typeface="MS Mincho" charset="0"/>
              </a:rPr>
              <a:t> Lab)</a:t>
            </a:r>
          </a:p>
          <a:p>
            <a:pPr eaLnBrk="1" hangingPunct="1">
              <a:lnSpc>
                <a:spcPct val="90000"/>
              </a:lnSpc>
              <a:spcBef>
                <a:spcPct val="35000"/>
              </a:spcBef>
              <a:buClr>
                <a:srgbClr val="0C4225"/>
              </a:buClr>
            </a:pPr>
            <a:r>
              <a:rPr lang="en-US" dirty="0">
                <a:latin typeface="Calibri" charset="0"/>
                <a:ea typeface="MS Mincho" charset="0"/>
                <a:cs typeface="MS Mincho" charset="0"/>
              </a:rPr>
              <a:t>MRSEC, Cornell Center for Materials Research</a:t>
            </a:r>
          </a:p>
          <a:p>
            <a:pPr eaLnBrk="1" hangingPunct="1">
              <a:lnSpc>
                <a:spcPct val="90000"/>
              </a:lnSpc>
              <a:spcBef>
                <a:spcPct val="35000"/>
              </a:spcBef>
              <a:buClr>
                <a:srgbClr val="0C4225"/>
              </a:buClr>
            </a:pPr>
            <a:r>
              <a:rPr lang="en-US" dirty="0">
                <a:latin typeface="Calibri" charset="0"/>
                <a:ea typeface="MS Mincho" charset="0"/>
                <a:cs typeface="MS Mincho" charset="0"/>
              </a:rPr>
              <a:t>Cornell Center for Accelerator-based Sciences and Education (</a:t>
            </a:r>
            <a:r>
              <a:rPr lang="en-US" dirty="0" err="1">
                <a:latin typeface="Calibri" charset="0"/>
                <a:ea typeface="MS Mincho" charset="0"/>
                <a:cs typeface="MS Mincho" charset="0"/>
              </a:rPr>
              <a:t>Classe</a:t>
            </a:r>
            <a:r>
              <a:rPr lang="en-US" dirty="0">
                <a:latin typeface="Calibri" charset="0"/>
                <a:ea typeface="MS Mincho" charset="0"/>
                <a:cs typeface="MS Mincho" charset="0"/>
              </a:rPr>
              <a:t>)</a:t>
            </a: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r>
              <a:rPr lang="en-US" dirty="0">
                <a:latin typeface="Calibri" charset="0"/>
                <a:ea typeface="MS Mincho" charset="0"/>
                <a:cs typeface="MS Mincho" charset="0"/>
              </a:rPr>
              <a:t>to host a weekend of </a:t>
            </a:r>
            <a:r>
              <a:rPr lang="en-US" dirty="0" err="1">
                <a:latin typeface="Calibri" charset="0"/>
                <a:ea typeface="MS Mincho" charset="0"/>
                <a:cs typeface="MS Mincho" charset="0"/>
              </a:rPr>
              <a:t>nano</a:t>
            </a:r>
            <a:r>
              <a:rPr lang="en-US" dirty="0">
                <a:latin typeface="Calibri" charset="0"/>
                <a:ea typeface="MS Mincho" charset="0"/>
                <a:cs typeface="MS Mincho" charset="0"/>
              </a:rPr>
              <a:t> fabulous fun for our community. Some years we do a two day event. One day at Sciencenter and one day up at Cornell. At the Sciencenter we’ll include upwards of 40+ hands-on activities, plus family friendly full length programs, such as a Story time reading of Horton Hears a Who, a Scientist presentation, and a full length program from the NISE </a:t>
            </a:r>
            <a:r>
              <a:rPr lang="en-US" dirty="0" err="1">
                <a:latin typeface="Calibri" charset="0"/>
                <a:ea typeface="MS Mincho" charset="0"/>
                <a:cs typeface="MS Mincho" charset="0"/>
              </a:rPr>
              <a:t>Net.org</a:t>
            </a:r>
            <a:r>
              <a:rPr lang="en-US" dirty="0">
                <a:latin typeface="Calibri" charset="0"/>
                <a:ea typeface="MS Mincho" charset="0"/>
                <a:cs typeface="MS Mincho" charset="0"/>
              </a:rPr>
              <a:t> library. </a:t>
            </a: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r>
              <a:rPr lang="en-US" dirty="0">
                <a:latin typeface="Calibri" charset="0"/>
                <a:ea typeface="MS Mincho" charset="0"/>
                <a:cs typeface="MS Mincho" charset="0"/>
              </a:rPr>
              <a:t>This year, we had over 100 volunteers engaging the public in </a:t>
            </a:r>
            <a:r>
              <a:rPr lang="en-US" dirty="0" err="1">
                <a:latin typeface="Calibri" charset="0"/>
                <a:ea typeface="MS Mincho" charset="0"/>
                <a:cs typeface="MS Mincho" charset="0"/>
              </a:rPr>
              <a:t>nano</a:t>
            </a:r>
            <a:r>
              <a:rPr lang="en-US" dirty="0">
                <a:latin typeface="Calibri" charset="0"/>
                <a:ea typeface="MS Mincho" charset="0"/>
                <a:cs typeface="MS Mincho" charset="0"/>
              </a:rPr>
              <a:t> activities. Michelle will elaborate more on how tor quickly train so many volunteers for big events.</a:t>
            </a: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r>
              <a:rPr lang="en-US" dirty="0">
                <a:latin typeface="Calibri" charset="0"/>
                <a:ea typeface="MS Mincho" charset="0"/>
                <a:cs typeface="MS Mincho" charset="0"/>
              </a:rPr>
              <a:t>For our museum, and we’re on the smaller size, </a:t>
            </a:r>
            <a:r>
              <a:rPr lang="en-US" dirty="0" err="1">
                <a:latin typeface="Calibri" charset="0"/>
                <a:ea typeface="MS Mincho" charset="0"/>
                <a:cs typeface="MS Mincho" charset="0"/>
              </a:rPr>
              <a:t>NanoDays</a:t>
            </a:r>
            <a:r>
              <a:rPr lang="en-US" dirty="0">
                <a:latin typeface="Calibri" charset="0"/>
                <a:ea typeface="MS Mincho" charset="0"/>
                <a:cs typeface="MS Mincho" charset="0"/>
              </a:rPr>
              <a:t> is one of only two museum wide, free public events (the other is our Halloween Night) for which the whole museum staff comes together and we have this many awesome activities spread out around the whole museum. We try really hard to tailor this national event to our local community by featuring local research happening at our area universities (Cornell and IC). Other NISE Net partners have found success partnering with local industry and making connections to </a:t>
            </a:r>
            <a:r>
              <a:rPr lang="en-US" dirty="0" err="1">
                <a:latin typeface="Calibri" charset="0"/>
                <a:ea typeface="MS Mincho" charset="0"/>
                <a:cs typeface="MS Mincho" charset="0"/>
              </a:rPr>
              <a:t>nano</a:t>
            </a:r>
            <a:r>
              <a:rPr lang="en-US" dirty="0">
                <a:latin typeface="Calibri" charset="0"/>
                <a:ea typeface="MS Mincho" charset="0"/>
                <a:cs typeface="MS Mincho" charset="0"/>
              </a:rPr>
              <a:t> science happening in their communities. You can also tailor by audience: our children’s museums partners have been able to tailor ND activities to work for younger audiences. Or by topic: natural history </a:t>
            </a:r>
            <a:r>
              <a:rPr lang="en-US" dirty="0" err="1">
                <a:latin typeface="Calibri" charset="0"/>
                <a:ea typeface="MS Mincho" charset="0"/>
                <a:cs typeface="MS Mincho" charset="0"/>
              </a:rPr>
              <a:t>musuem</a:t>
            </a:r>
            <a:r>
              <a:rPr lang="en-US" dirty="0">
                <a:latin typeface="Calibri" charset="0"/>
                <a:ea typeface="MS Mincho" charset="0"/>
                <a:cs typeface="MS Mincho" charset="0"/>
              </a:rPr>
              <a:t> partners focus on activities that relate to </a:t>
            </a:r>
            <a:r>
              <a:rPr lang="en-US" dirty="0" err="1">
                <a:latin typeface="Calibri" charset="0"/>
                <a:ea typeface="MS Mincho" charset="0"/>
                <a:cs typeface="MS Mincho" charset="0"/>
              </a:rPr>
              <a:t>nano</a:t>
            </a:r>
            <a:r>
              <a:rPr lang="en-US" dirty="0">
                <a:latin typeface="Calibri" charset="0"/>
                <a:ea typeface="MS Mincho" charset="0"/>
                <a:cs typeface="MS Mincho" charset="0"/>
              </a:rPr>
              <a:t> and nature. </a:t>
            </a: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endParaRPr lang="en-US" dirty="0">
              <a:latin typeface="Calibri" charset="0"/>
              <a:ea typeface="MS Mincho" charset="0"/>
              <a:cs typeface="MS Mincho" charset="0"/>
            </a:endParaRPr>
          </a:p>
          <a:p>
            <a:pPr eaLnBrk="1" hangingPunct="1">
              <a:lnSpc>
                <a:spcPct val="90000"/>
              </a:lnSpc>
              <a:spcBef>
                <a:spcPct val="35000"/>
              </a:spcBef>
              <a:buClr>
                <a:srgbClr val="0C4225"/>
              </a:buClr>
            </a:pPr>
            <a:endParaRPr lang="en-US" dirty="0">
              <a:latin typeface="Calibri" charset="0"/>
              <a:ea typeface="MS Mincho" charset="0"/>
              <a:cs typeface="MS Mincho"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BEB9800-D3B3-A34F-AA6F-3C9A1524A444}" type="slidenum">
              <a:rPr lang="en-US" sz="1200">
                <a:solidFill>
                  <a:srgbClr val="000000"/>
                </a:solidFill>
              </a:rPr>
              <a:pPr eaLnBrk="1" hangingPunct="1"/>
              <a:t>40</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Special events are WONDERFUL!</a:t>
            </a:r>
          </a:p>
          <a:p>
            <a:r>
              <a:rPr lang="en-US" dirty="0" smtClean="0"/>
              <a:t>but they also require the need for planning, present</a:t>
            </a:r>
            <a:r>
              <a:rPr lang="en-US" baseline="0" dirty="0" smtClean="0"/>
              <a:t> </a:t>
            </a:r>
            <a:r>
              <a:rPr lang="en-US" dirty="0" smtClean="0"/>
              <a:t>logistical challenges, staff and training needs, special marketing, and new programming,</a:t>
            </a:r>
            <a:r>
              <a:rPr lang="en-US" baseline="0" dirty="0" smtClean="0"/>
              <a:t> and collaborations, specials</a:t>
            </a:r>
            <a:r>
              <a:rPr lang="en-US" dirty="0" smtClean="0"/>
              <a:t> </a:t>
            </a:r>
          </a:p>
          <a:p>
            <a:r>
              <a:rPr lang="en-US" dirty="0" smtClean="0"/>
              <a:t>But we're not in it alone. we have some great presenters today to share their experiences</a:t>
            </a:r>
            <a:endParaRPr lang="en-US" dirty="0"/>
          </a:p>
        </p:txBody>
      </p:sp>
      <p:sp>
        <p:nvSpPr>
          <p:cNvPr id="4" name="Slide Number Placeholder 3"/>
          <p:cNvSpPr>
            <a:spLocks noGrp="1"/>
          </p:cNvSpPr>
          <p:nvPr>
            <p:ph type="sldNum" sz="quarter" idx="10"/>
          </p:nvPr>
        </p:nvSpPr>
        <p:spPr/>
        <p:txBody>
          <a:bodyPr/>
          <a:lstStyle/>
          <a:p>
            <a:pPr>
              <a:defRPr/>
            </a:pPr>
            <a:fld id="{2D8FF4BD-CD29-BA46-80BA-7F63ACFF8AE0}" type="slidenum">
              <a:rPr lang="en-US" smtClean="0"/>
              <a:pPr>
                <a:defRPr/>
              </a:pPr>
              <a:t>3</a:t>
            </a:fld>
            <a:endParaRPr lang="en-US"/>
          </a:p>
        </p:txBody>
      </p:sp>
    </p:spTree>
    <p:extLst>
      <p:ext uri="{BB962C8B-B14F-4D97-AF65-F5344CB8AC3E}">
        <p14:creationId xmlns:p14="http://schemas.microsoft.com/office/powerpoint/2010/main" val="1329113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baseline="0" dirty="0" smtClean="0">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42</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session brings together a wealth of resources and experience to share.</a:t>
            </a:r>
            <a:r>
              <a:rPr lang="en-US" baseline="0" dirty="0" smtClean="0"/>
              <a:t> </a:t>
            </a:r>
            <a:r>
              <a:rPr lang="en-US" dirty="0" smtClean="0"/>
              <a:t>Session panelists will each speak for about</a:t>
            </a:r>
            <a:r>
              <a:rPr lang="en-US" baseline="0" dirty="0" smtClean="0"/>
              <a:t> six </a:t>
            </a:r>
            <a:r>
              <a:rPr lang="en-US" dirty="0" smtClean="0"/>
              <a:t>minutes or less on ways we can each make local events higher impact and more successful. </a:t>
            </a:r>
            <a:r>
              <a:rPr lang="en-US" baseline="0" dirty="0" smtClean="0"/>
              <a:t> </a:t>
            </a:r>
            <a:r>
              <a:rPr lang="en-US" dirty="0" smtClean="0"/>
              <a:t>Together we'll cover a range of event themes that bridge science, history, culture, art, and national holidays. </a:t>
            </a:r>
          </a:p>
          <a:p>
            <a:r>
              <a:rPr lang="en-US" dirty="0" smtClean="0"/>
              <a:t>Then we’ll break into</a:t>
            </a:r>
            <a:r>
              <a:rPr lang="en-US" baseline="0" dirty="0" smtClean="0"/>
              <a:t> for </a:t>
            </a:r>
            <a:r>
              <a:rPr lang="en-US" dirty="0" smtClean="0"/>
              <a:t>more detailed information and resources.</a:t>
            </a:r>
          </a:p>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4</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7C4CEA2-4895-3840-8AC4-5C98701DF892}" type="slidenum">
              <a:rPr lang="en-US">
                <a:solidFill>
                  <a:prstClr val="black"/>
                </a:solidFill>
                <a:latin typeface="Calibri"/>
              </a:rPr>
              <a:pPr/>
              <a:t>5</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r>
              <a:rPr lang="en-US" dirty="0" smtClean="0"/>
              <a:t>Location: Ithaca, Ney York</a:t>
            </a:r>
          </a:p>
          <a:p>
            <a:r>
              <a:rPr lang="en-US" dirty="0" smtClean="0"/>
              <a:t>The Sciencenter started as a community outreach effort by two educators – afterschool</a:t>
            </a:r>
          </a:p>
          <a:p>
            <a:r>
              <a:rPr lang="en-US" dirty="0" smtClean="0"/>
              <a:t>We are deeply rooted in our community – the Sciencenter itself was built by community volunteers</a:t>
            </a:r>
          </a:p>
          <a:p>
            <a:r>
              <a:rPr lang="en-US" dirty="0" smtClean="0"/>
              <a:t>The Sciencenter is located in an underserved, lower socio-economic community. Ithaca is surrounded by rural upstate NY. How do we invite those communities 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7</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34DF0-3238-4684-A49E-C62C8243B728}"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92770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34DF0-3238-4684-A49E-C62C8243B728}"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829953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10</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2005B9-1D21-AD4E-AD2C-8F9200F0621E}" type="datetime1">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6FF1F9-F1DD-BE48-BD0E-A7E20AB0BBE4}" type="slidenum">
              <a:rPr lang="en-US"/>
              <a:pPr>
                <a:defRPr/>
              </a:pPr>
              <a:t>‹#›</a:t>
            </a:fld>
            <a:endParaRPr lang="en-US"/>
          </a:p>
        </p:txBody>
      </p:sp>
    </p:spTree>
    <p:extLst>
      <p:ext uri="{BB962C8B-B14F-4D97-AF65-F5344CB8AC3E}">
        <p14:creationId xmlns:p14="http://schemas.microsoft.com/office/powerpoint/2010/main" val="318108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3691E5-4E67-934C-AABF-17EAD119965A}" type="datetime1">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9299D8-C0EA-4B48-B058-DEC59CA09D76}" type="slidenum">
              <a:rPr lang="en-US"/>
              <a:pPr>
                <a:defRPr/>
              </a:pPr>
              <a:t>‹#›</a:t>
            </a:fld>
            <a:endParaRPr lang="en-US"/>
          </a:p>
        </p:txBody>
      </p:sp>
    </p:spTree>
    <p:extLst>
      <p:ext uri="{BB962C8B-B14F-4D97-AF65-F5344CB8AC3E}">
        <p14:creationId xmlns:p14="http://schemas.microsoft.com/office/powerpoint/2010/main" val="78083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D1BBA2-DC7B-834E-972C-189905C62E86}" type="datetime1">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86BBE6-D1C2-3B42-8170-B94E927F6D3D}" type="slidenum">
              <a:rPr lang="en-US"/>
              <a:pPr>
                <a:defRPr/>
              </a:pPr>
              <a:t>‹#›</a:t>
            </a:fld>
            <a:endParaRPr lang="en-US"/>
          </a:p>
        </p:txBody>
      </p:sp>
    </p:spTree>
    <p:extLst>
      <p:ext uri="{BB962C8B-B14F-4D97-AF65-F5344CB8AC3E}">
        <p14:creationId xmlns:p14="http://schemas.microsoft.com/office/powerpoint/2010/main" val="2280530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4" name="Date Placeholder 3"/>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5" name="Footer Placeholder 4"/>
          <p:cNvSpPr>
            <a:spLocks noGrp="1"/>
          </p:cNvSpPr>
          <p:nvPr>
            <p:ph type="ftr" sz="quarter" idx="11"/>
          </p:nvPr>
        </p:nvSpPr>
        <p:spPr/>
        <p:txBody>
          <a:bodyPr/>
          <a:lstStyle/>
          <a:p>
            <a:endParaRPr lang="en-US">
              <a:solidFill>
                <a:srgbClr val="564B3C"/>
              </a:solidFill>
              <a:latin typeface="Century Gothic"/>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AAA8663F-9B1A-4588-8554-A8874344BD23}" type="slidenum">
              <a:rPr lang="en-US" smtClean="0">
                <a:solidFill>
                  <a:srgbClr val="93A299">
                    <a:lumMod val="50000"/>
                  </a:srgbClr>
                </a:solidFill>
                <a:latin typeface="Century Gothic"/>
              </a:rPr>
              <a:pPr/>
              <a:t>‹#›</a:t>
            </a:fld>
            <a:endParaRPr lang="en-US">
              <a:solidFill>
                <a:srgbClr val="93A299">
                  <a:lumMod val="50000"/>
                </a:srgbClr>
              </a:solidFill>
              <a:latin typeface="Century Gothic"/>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5" name="Footer Placeholder 4"/>
          <p:cNvSpPr>
            <a:spLocks noGrp="1"/>
          </p:cNvSpPr>
          <p:nvPr>
            <p:ph type="ftr" sz="quarter" idx="11"/>
          </p:nvPr>
        </p:nvSpPr>
        <p:spPr/>
        <p:txBody>
          <a:bodyPr/>
          <a:lstStyle/>
          <a:p>
            <a:endParaRPr lang="en-US">
              <a:solidFill>
                <a:srgbClr val="564B3C"/>
              </a:solidFill>
              <a:latin typeface="Century Gothic"/>
            </a:endParaRPr>
          </a:p>
        </p:txBody>
      </p:sp>
      <p:sp>
        <p:nvSpPr>
          <p:cNvPr id="6" name="Slide Number Placeholder 5"/>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4" name="Date Placeholder 3"/>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5" name="Footer Placeholder 4"/>
          <p:cNvSpPr>
            <a:spLocks noGrp="1"/>
          </p:cNvSpPr>
          <p:nvPr>
            <p:ph type="ftr" sz="quarter" idx="11"/>
          </p:nvPr>
        </p:nvSpPr>
        <p:spPr/>
        <p:txBody>
          <a:bodyPr/>
          <a:lstStyle/>
          <a:p>
            <a:endParaRPr lang="en-US">
              <a:solidFill>
                <a:srgbClr val="564B3C"/>
              </a:solidFill>
              <a:latin typeface="Century Gothic"/>
            </a:endParaRPr>
          </a:p>
        </p:txBody>
      </p:sp>
      <p:sp>
        <p:nvSpPr>
          <p:cNvPr id="6" name="Slide Number Placeholder 5"/>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6" name="Footer Placeholder 5"/>
          <p:cNvSpPr>
            <a:spLocks noGrp="1"/>
          </p:cNvSpPr>
          <p:nvPr>
            <p:ph type="ftr" sz="quarter" idx="11"/>
          </p:nvPr>
        </p:nvSpPr>
        <p:spPr/>
        <p:txBody>
          <a:bodyPr/>
          <a:lstStyle/>
          <a:p>
            <a:endParaRPr lang="en-US">
              <a:solidFill>
                <a:srgbClr val="564B3C"/>
              </a:solidFill>
              <a:latin typeface="Century Gothic"/>
            </a:endParaRPr>
          </a:p>
        </p:txBody>
      </p:sp>
      <p:sp>
        <p:nvSpPr>
          <p:cNvPr id="7" name="Slide Number Placeholder 6"/>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8" name="Footer Placeholder 7"/>
          <p:cNvSpPr>
            <a:spLocks noGrp="1"/>
          </p:cNvSpPr>
          <p:nvPr>
            <p:ph type="ftr" sz="quarter" idx="11"/>
          </p:nvPr>
        </p:nvSpPr>
        <p:spPr/>
        <p:txBody>
          <a:bodyPr/>
          <a:lstStyle/>
          <a:p>
            <a:endParaRPr lang="en-US">
              <a:solidFill>
                <a:srgbClr val="564B3C"/>
              </a:solidFill>
              <a:latin typeface="Century Gothic"/>
            </a:endParaRPr>
          </a:p>
        </p:txBody>
      </p:sp>
      <p:sp>
        <p:nvSpPr>
          <p:cNvPr id="9" name="Slide Number Placeholder 8"/>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4" name="Footer Placeholder 3"/>
          <p:cNvSpPr>
            <a:spLocks noGrp="1"/>
          </p:cNvSpPr>
          <p:nvPr>
            <p:ph type="ftr" sz="quarter" idx="11"/>
          </p:nvPr>
        </p:nvSpPr>
        <p:spPr/>
        <p:txBody>
          <a:bodyPr/>
          <a:lstStyle/>
          <a:p>
            <a:endParaRPr lang="en-US">
              <a:solidFill>
                <a:srgbClr val="564B3C"/>
              </a:solidFill>
              <a:latin typeface="Century Gothic"/>
            </a:endParaRPr>
          </a:p>
        </p:txBody>
      </p:sp>
      <p:sp>
        <p:nvSpPr>
          <p:cNvPr id="5" name="Slide Number Placeholder 4"/>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2" name="Date Placeholder 1"/>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3" name="Footer Placeholder 2"/>
          <p:cNvSpPr>
            <a:spLocks noGrp="1"/>
          </p:cNvSpPr>
          <p:nvPr>
            <p:ph type="ftr" sz="quarter" idx="11"/>
          </p:nvPr>
        </p:nvSpPr>
        <p:spPr/>
        <p:txBody>
          <a:bodyPr/>
          <a:lstStyle/>
          <a:p>
            <a:endParaRPr lang="en-US">
              <a:solidFill>
                <a:srgbClr val="564B3C"/>
              </a:solidFill>
              <a:latin typeface="Century Gothic"/>
            </a:endParaRPr>
          </a:p>
        </p:txBody>
      </p:sp>
      <p:sp>
        <p:nvSpPr>
          <p:cNvPr id="4" name="Slide Number Placeholder 3"/>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6" name="Footer Placeholder 5"/>
          <p:cNvSpPr>
            <a:spLocks noGrp="1"/>
          </p:cNvSpPr>
          <p:nvPr>
            <p:ph type="ftr" sz="quarter" idx="11"/>
          </p:nvPr>
        </p:nvSpPr>
        <p:spPr/>
        <p:txBody>
          <a:bodyPr/>
          <a:lstStyle/>
          <a:p>
            <a:endParaRPr lang="en-US">
              <a:solidFill>
                <a:srgbClr val="564B3C"/>
              </a:solidFill>
              <a:latin typeface="Century Gothic"/>
            </a:endParaRPr>
          </a:p>
        </p:txBody>
      </p:sp>
      <p:sp>
        <p:nvSpPr>
          <p:cNvPr id="7" name="Slide Number Placeholder 6"/>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1012A-9E75-5943-BF5B-594B1D7E375D}" type="datetime1">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F8845D-8874-2647-91D5-412DC4CC81E8}" type="slidenum">
              <a:rPr lang="en-US"/>
              <a:pPr>
                <a:defRPr/>
              </a:pPr>
              <a:t>‹#›</a:t>
            </a:fld>
            <a:endParaRPr lang="en-US"/>
          </a:p>
        </p:txBody>
      </p:sp>
    </p:spTree>
    <p:extLst>
      <p:ext uri="{BB962C8B-B14F-4D97-AF65-F5344CB8AC3E}">
        <p14:creationId xmlns:p14="http://schemas.microsoft.com/office/powerpoint/2010/main" val="1638922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7" name="Slide Number Placeholder 6"/>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6" name="Footer Placeholder 5"/>
          <p:cNvSpPr>
            <a:spLocks noGrp="1"/>
          </p:cNvSpPr>
          <p:nvPr>
            <p:ph type="ftr" sz="quarter" idx="11"/>
          </p:nvPr>
        </p:nvSpPr>
        <p:spPr/>
        <p:txBody>
          <a:bodyPr/>
          <a:lstStyle/>
          <a:p>
            <a:endParaRPr lang="en-US">
              <a:solidFill>
                <a:srgbClr val="564B3C"/>
              </a:solidFill>
              <a:latin typeface="Century Gothic"/>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5" name="Footer Placeholder 4"/>
          <p:cNvSpPr>
            <a:spLocks noGrp="1"/>
          </p:cNvSpPr>
          <p:nvPr>
            <p:ph type="ftr" sz="quarter" idx="11"/>
          </p:nvPr>
        </p:nvSpPr>
        <p:spPr/>
        <p:txBody>
          <a:bodyPr/>
          <a:lstStyle/>
          <a:p>
            <a:endParaRPr lang="en-US">
              <a:solidFill>
                <a:srgbClr val="564B3C"/>
              </a:solidFill>
              <a:latin typeface="Century Gothic"/>
            </a:endParaRPr>
          </a:p>
        </p:txBody>
      </p:sp>
      <p:sp>
        <p:nvSpPr>
          <p:cNvPr id="6" name="Slide Number Placeholder 5"/>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83754E-60A1-4FD3-BA6D-4F934F18D740}" type="datetimeFigureOut">
              <a:rPr lang="en-US" smtClean="0">
                <a:solidFill>
                  <a:srgbClr val="564B3C"/>
                </a:solidFill>
                <a:latin typeface="Century Gothic"/>
              </a:rPr>
              <a:pPr/>
              <a:t>5/11/15</a:t>
            </a:fld>
            <a:endParaRPr lang="en-US">
              <a:solidFill>
                <a:srgbClr val="564B3C"/>
              </a:solidFill>
              <a:latin typeface="Century Gothic"/>
            </a:endParaRPr>
          </a:p>
        </p:txBody>
      </p:sp>
      <p:sp>
        <p:nvSpPr>
          <p:cNvPr id="5" name="Footer Placeholder 4"/>
          <p:cNvSpPr>
            <a:spLocks noGrp="1"/>
          </p:cNvSpPr>
          <p:nvPr>
            <p:ph type="ftr" sz="quarter" idx="11"/>
          </p:nvPr>
        </p:nvSpPr>
        <p:spPr/>
        <p:txBody>
          <a:bodyPr/>
          <a:lstStyle/>
          <a:p>
            <a:endParaRPr lang="en-US">
              <a:solidFill>
                <a:srgbClr val="564B3C"/>
              </a:solidFill>
              <a:latin typeface="Century Gothic"/>
            </a:endParaRPr>
          </a:p>
        </p:txBody>
      </p:sp>
      <p:sp>
        <p:nvSpPr>
          <p:cNvPr id="6" name="Slide Number Placeholder 5"/>
          <p:cNvSpPr>
            <a:spLocks noGrp="1"/>
          </p:cNvSpPr>
          <p:nvPr>
            <p:ph type="sldNum" sz="quarter" idx="12"/>
          </p:nvPr>
        </p:nvSpPr>
        <p:spPr/>
        <p:txBody>
          <a:bodyPr/>
          <a:lstStyle/>
          <a:p>
            <a:fld id="{AAA8663F-9B1A-4588-8554-A8874344BD23}" type="slidenum">
              <a:rPr lang="en-US" smtClean="0">
                <a:solidFill>
                  <a:srgbClr val="564B3C"/>
                </a:solidFill>
                <a:latin typeface="Century Gothic"/>
              </a:rPr>
              <a:pPr/>
              <a:t>‹#›</a:t>
            </a:fld>
            <a:endParaRPr lang="en-US">
              <a:solidFill>
                <a:srgbClr val="564B3C"/>
              </a:solid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0AA7900-3451-584E-A028-A3C8C8240395}" type="datetime1">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2DCE68-AD2C-EE42-B8E6-39169A0EF930}" type="slidenum">
              <a:rPr lang="en-US"/>
              <a:pPr>
                <a:defRPr/>
              </a:pPr>
              <a:t>‹#›</a:t>
            </a:fld>
            <a:endParaRPr lang="en-US"/>
          </a:p>
        </p:txBody>
      </p:sp>
    </p:spTree>
    <p:extLst>
      <p:ext uri="{BB962C8B-B14F-4D97-AF65-F5344CB8AC3E}">
        <p14:creationId xmlns:p14="http://schemas.microsoft.com/office/powerpoint/2010/main" val="4110890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A2C03-7E74-8D41-B65F-76CD10867D13}"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BE1A77-9ED1-0A4F-9EED-2DBB0518A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9144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4C1BC1-256C-CD48-8766-60EF697DFC6D}" type="datetime1">
              <a:rPr lang="en-US"/>
              <a:pPr>
                <a:defRPr/>
              </a:pPr>
              <a:t>5/11/15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096A22-381F-4D43-9AF6-1C23E3B709F5}" type="slidenum">
              <a:rPr lang="en-US"/>
              <a:pPr>
                <a:defRPr/>
              </a:pPr>
              <a:t>‹#›</a:t>
            </a:fld>
            <a:endParaRPr lang="en-US"/>
          </a:p>
        </p:txBody>
      </p:sp>
    </p:spTree>
    <p:extLst>
      <p:ext uri="{BB962C8B-B14F-4D97-AF65-F5344CB8AC3E}">
        <p14:creationId xmlns:p14="http://schemas.microsoft.com/office/powerpoint/2010/main" val="1265260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dirty="0">
                <a:ln w="3175" cmpd="sng">
                  <a:noFill/>
                </a:ln>
                <a:solidFill>
                  <a:srgbClr val="5FCBEF">
                    <a:lumMod val="60000"/>
                    <a:lumOff val="40000"/>
                  </a:srgbClr>
                </a:solidFill>
                <a:latin typeface="Arial"/>
                <a:ea typeface="+mn-ea"/>
                <a:cs typeface="+mn-cs"/>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dirty="0">
                <a:ln w="3175" cmpd="sng">
                  <a:noFill/>
                </a:ln>
                <a:solidFill>
                  <a:srgbClr val="5FCBEF">
                    <a:lumMod val="60000"/>
                    <a:lumOff val="40000"/>
                  </a:srgbClr>
                </a:solidFill>
                <a:latin typeface="Arial"/>
                <a:ea typeface="+mn-ea"/>
                <a:cs typeface="+mn-cs"/>
              </a:rPr>
              <a:t>”</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dirty="0">
                <a:ln w="3175" cmpd="sng">
                  <a:noFill/>
                </a:ln>
                <a:solidFill>
                  <a:srgbClr val="5FCBEF">
                    <a:lumMod val="60000"/>
                    <a:lumOff val="40000"/>
                  </a:srgbClr>
                </a:solidFill>
                <a:latin typeface="Arial"/>
                <a:ea typeface="+mn-ea"/>
                <a:cs typeface="+mn-cs"/>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dirty="0">
                <a:ln w="3175" cmpd="sng">
                  <a:noFill/>
                </a:ln>
                <a:solidFill>
                  <a:srgbClr val="5FCBEF">
                    <a:lumMod val="60000"/>
                    <a:lumOff val="40000"/>
                  </a:srgbClr>
                </a:solidFill>
                <a:latin typeface="Arial"/>
                <a:ea typeface="+mn-ea"/>
                <a:cs typeface="+mn-cs"/>
              </a:rPr>
              <a:t>”</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latin typeface="Trebuchet MS"/>
              </a:rPr>
              <a:pPr/>
              <a:t>5/11/15</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latin typeface="Trebuchet MS"/>
              </a:rPr>
              <a:pPr/>
              <a:t>‹#›</a:t>
            </a:fld>
            <a:endParaRPr lang="en-US" dirty="0">
              <a:solidFill>
                <a:srgbClr val="5FCBEF"/>
              </a:solidFill>
              <a:latin typeface="Trebuchet M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E84B8EB-6CD4-5845-AF42-1EB890A89533}" type="datetime1">
              <a:rPr lang="en-US"/>
              <a:pPr>
                <a:defRPr/>
              </a:pPr>
              <a:t>5/11/15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AF8294-54D8-3F47-81AA-BF80A373DEC2}" type="slidenum">
              <a:rPr lang="en-US"/>
              <a:pPr>
                <a:defRPr/>
              </a:pPr>
              <a:t>‹#›</a:t>
            </a:fld>
            <a:endParaRPr lang="en-US"/>
          </a:p>
        </p:txBody>
      </p:sp>
    </p:spTree>
    <p:extLst>
      <p:ext uri="{BB962C8B-B14F-4D97-AF65-F5344CB8AC3E}">
        <p14:creationId xmlns:p14="http://schemas.microsoft.com/office/powerpoint/2010/main" val="1741638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temp5.ai"/>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3076694" y="2130425"/>
            <a:ext cx="5381505" cy="1470025"/>
          </a:xfrm>
        </p:spPr>
        <p:txBody>
          <a:bodyPr>
            <a:normAutofit/>
          </a:bodyPr>
          <a:lstStyle>
            <a:lvl1pPr>
              <a:defRPr sz="4000" b="0" i="0">
                <a:solidFill>
                  <a:schemeClr val="bg1"/>
                </a:solidFill>
                <a:latin typeface="Arial Black"/>
                <a:cs typeface="Arial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76693" y="3886200"/>
            <a:ext cx="5381505" cy="1752600"/>
          </a:xfrm>
        </p:spPr>
        <p:txBody>
          <a:bodyPr>
            <a:normAutofit/>
          </a:bodyPr>
          <a:lstStyle>
            <a:lvl1pPr marL="0" indent="0" algn="ctr">
              <a:buNone/>
              <a:defRPr sz="3200" b="0" i="0">
                <a:solidFill>
                  <a:schemeClr val="bg1"/>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E7B3266-1219-472B-86D4-B557FB0CEA25}"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temp5b.ai"/>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885481"/>
            <a:ext cx="8229600" cy="1100141"/>
          </a:xfrm>
        </p:spPr>
        <p:txBody>
          <a:bodyPr/>
          <a:lstStyle>
            <a:lvl1pPr>
              <a:defRPr b="0" i="0">
                <a:latin typeface="Arial Bold"/>
                <a:cs typeface="Arial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307615"/>
            <a:ext cx="8229600" cy="3818548"/>
          </a:xfrm>
        </p:spPr>
        <p:txBody>
          <a:bodyPr/>
          <a:lstStyle>
            <a:lvl1pPr>
              <a:buClr>
                <a:srgbClr val="5AB300"/>
              </a:buClr>
              <a:defRPr/>
            </a:lvl1pPr>
            <a:lvl2pPr>
              <a:buClr>
                <a:srgbClr val="004097"/>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temp5b.ai"/>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912312"/>
            <a:ext cx="8229600" cy="840760"/>
          </a:xfrm>
        </p:spPr>
        <p:txBody>
          <a:bodyPr/>
          <a:lstStyle>
            <a:lvl1pPr>
              <a:defRPr b="0" i="0">
                <a:latin typeface="Arial Bold"/>
                <a:cs typeface="Arial Bold"/>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8864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864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6" descr="temp5b.ai"/>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Picture Placeholder 2"/>
          <p:cNvSpPr>
            <a:spLocks noGrp="1"/>
          </p:cNvSpPr>
          <p:nvPr>
            <p:ph type="pic" idx="1"/>
          </p:nvPr>
        </p:nvSpPr>
        <p:spPr>
          <a:xfrm>
            <a:off x="1171647" y="1042087"/>
            <a:ext cx="6824181" cy="453912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171647" y="5787706"/>
            <a:ext cx="6824181" cy="5358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5423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7344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5069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6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1722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31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C527AC-DD56-DE41-A5CE-FBC21F3BC8E5}" type="datetime1">
              <a:rPr lang="en-US"/>
              <a:pPr>
                <a:defRPr/>
              </a:pPr>
              <a:t>5/11/15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B2005D7-2AEB-424E-9ECA-6306AFA41060}" type="slidenum">
              <a:rPr lang="en-US"/>
              <a:pPr>
                <a:defRPr/>
              </a:pPr>
              <a:t>‹#›</a:t>
            </a:fld>
            <a:endParaRPr lang="en-US"/>
          </a:p>
        </p:txBody>
      </p:sp>
    </p:spTree>
    <p:extLst>
      <p:ext uri="{BB962C8B-B14F-4D97-AF65-F5344CB8AC3E}">
        <p14:creationId xmlns:p14="http://schemas.microsoft.com/office/powerpoint/2010/main" val="3752100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8147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7608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2757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378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9038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9FEDD3-84C1-3F42-AC92-6B5E96895843}" type="datetimeFigureOut">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793B91-92A3-A548-8B37-C3386C68E6A6}" type="slidenum">
              <a:rPr lang="en-US"/>
              <a:pPr>
                <a:defRPr/>
              </a:pPr>
              <a:t>‹#›</a:t>
            </a:fld>
            <a:endParaRPr lang="en-US"/>
          </a:p>
        </p:txBody>
      </p:sp>
    </p:spTree>
    <p:extLst>
      <p:ext uri="{BB962C8B-B14F-4D97-AF65-F5344CB8AC3E}">
        <p14:creationId xmlns:p14="http://schemas.microsoft.com/office/powerpoint/2010/main" val="360430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68D78D-EB63-4043-98C8-7270F07A2BC0}" type="datetimeFigureOut">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77ECD3D-5047-4046-A2E1-3D7139F2AA74}" type="slidenum">
              <a:rPr lang="en-US"/>
              <a:pPr>
                <a:defRPr/>
              </a:pPr>
              <a:t>‹#›</a:t>
            </a:fld>
            <a:endParaRPr lang="en-US"/>
          </a:p>
        </p:txBody>
      </p:sp>
    </p:spTree>
    <p:extLst>
      <p:ext uri="{BB962C8B-B14F-4D97-AF65-F5344CB8AC3E}">
        <p14:creationId xmlns:p14="http://schemas.microsoft.com/office/powerpoint/2010/main" val="3222909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F2CA864-C801-9E41-8649-6B34EC44B701}" type="datetimeFigureOut">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127F008-D398-3449-BB98-A1DD3AA10745}" type="slidenum">
              <a:rPr lang="en-US"/>
              <a:pPr>
                <a:defRPr/>
              </a:pPr>
              <a:t>‹#›</a:t>
            </a:fld>
            <a:endParaRPr lang="en-US"/>
          </a:p>
        </p:txBody>
      </p:sp>
    </p:spTree>
    <p:extLst>
      <p:ext uri="{BB962C8B-B14F-4D97-AF65-F5344CB8AC3E}">
        <p14:creationId xmlns:p14="http://schemas.microsoft.com/office/powerpoint/2010/main" val="4287184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1BDBE8-546F-0D4B-982D-895A70E7F4DB}" type="datetimeFigureOut">
              <a:rPr lang="en-US"/>
              <a:pPr>
                <a:defRPr/>
              </a:pPr>
              <a:t>5/11/15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181103E-35A1-3B44-9215-B7D22D45164E}" type="slidenum">
              <a:rPr lang="en-US"/>
              <a:pPr>
                <a:defRPr/>
              </a:pPr>
              <a:t>‹#›</a:t>
            </a:fld>
            <a:endParaRPr lang="en-US"/>
          </a:p>
        </p:txBody>
      </p:sp>
    </p:spTree>
    <p:extLst>
      <p:ext uri="{BB962C8B-B14F-4D97-AF65-F5344CB8AC3E}">
        <p14:creationId xmlns:p14="http://schemas.microsoft.com/office/powerpoint/2010/main" val="10075962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886D14-E35C-1748-A169-375EC058DA53}" type="datetimeFigureOut">
              <a:rPr lang="en-US"/>
              <a:pPr>
                <a:defRPr/>
              </a:pPr>
              <a:t>5/11/15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48D3EC7-29F8-7545-B709-F13BDE026952}" type="slidenum">
              <a:rPr lang="en-US"/>
              <a:pPr>
                <a:defRPr/>
              </a:pPr>
              <a:t>‹#›</a:t>
            </a:fld>
            <a:endParaRPr lang="en-US"/>
          </a:p>
        </p:txBody>
      </p:sp>
    </p:spTree>
    <p:extLst>
      <p:ext uri="{BB962C8B-B14F-4D97-AF65-F5344CB8AC3E}">
        <p14:creationId xmlns:p14="http://schemas.microsoft.com/office/powerpoint/2010/main" val="356896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E55E66-406E-204C-A424-977813CE1E23}" type="datetime1">
              <a:rPr lang="en-US"/>
              <a:pPr>
                <a:defRPr/>
              </a:pPr>
              <a:t>5/11/15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A46463-3869-E446-A7AC-96F124D4A5A5}" type="slidenum">
              <a:rPr lang="en-US"/>
              <a:pPr>
                <a:defRPr/>
              </a:pPr>
              <a:t>‹#›</a:t>
            </a:fld>
            <a:endParaRPr lang="en-US"/>
          </a:p>
        </p:txBody>
      </p:sp>
    </p:spTree>
    <p:extLst>
      <p:ext uri="{BB962C8B-B14F-4D97-AF65-F5344CB8AC3E}">
        <p14:creationId xmlns:p14="http://schemas.microsoft.com/office/powerpoint/2010/main" val="3450709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7191E1E-EBE5-3A42-8F0F-A3B84CC83600}" type="datetimeFigureOut">
              <a:rPr lang="en-US"/>
              <a:pPr>
                <a:defRPr/>
              </a:pPr>
              <a:t>5/11/15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018E0A-4F15-4749-AC63-23B46D23D873}" type="slidenum">
              <a:rPr lang="en-US"/>
              <a:pPr>
                <a:defRPr/>
              </a:pPr>
              <a:t>‹#›</a:t>
            </a:fld>
            <a:endParaRPr lang="en-US"/>
          </a:p>
        </p:txBody>
      </p:sp>
    </p:spTree>
    <p:extLst>
      <p:ext uri="{BB962C8B-B14F-4D97-AF65-F5344CB8AC3E}">
        <p14:creationId xmlns:p14="http://schemas.microsoft.com/office/powerpoint/2010/main" val="3712302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D53DB5-B49B-3C43-B35B-220CCB70B847}" type="datetimeFigureOut">
              <a:rPr lang="en-US"/>
              <a:pPr>
                <a:defRPr/>
              </a:pPr>
              <a:t>5/11/15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F1884920-3311-AC43-BE89-76497F1CF38E}" type="slidenum">
              <a:rPr lang="en-US"/>
              <a:pPr>
                <a:defRPr/>
              </a:pPr>
              <a:t>‹#›</a:t>
            </a:fld>
            <a:endParaRPr lang="en-US"/>
          </a:p>
        </p:txBody>
      </p:sp>
    </p:spTree>
    <p:extLst>
      <p:ext uri="{BB962C8B-B14F-4D97-AF65-F5344CB8AC3E}">
        <p14:creationId xmlns:p14="http://schemas.microsoft.com/office/powerpoint/2010/main" val="2754244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409DFA-0C0F-B649-BF42-18EE271708A7}" type="datetimeFigureOut">
              <a:rPr lang="en-US"/>
              <a:pPr>
                <a:defRPr/>
              </a:pPr>
              <a:t>5/11/15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7A44928-2799-2A42-A70E-9E03F4B502EE}" type="slidenum">
              <a:rPr lang="en-US"/>
              <a:pPr>
                <a:defRPr/>
              </a:pPr>
              <a:t>‹#›</a:t>
            </a:fld>
            <a:endParaRPr lang="en-US"/>
          </a:p>
        </p:txBody>
      </p:sp>
    </p:spTree>
    <p:extLst>
      <p:ext uri="{BB962C8B-B14F-4D97-AF65-F5344CB8AC3E}">
        <p14:creationId xmlns:p14="http://schemas.microsoft.com/office/powerpoint/2010/main" val="38044550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455572-A103-9244-9B95-C9AE6DD1A2EF}" type="datetimeFigureOut">
              <a:rPr lang="en-US"/>
              <a:pPr>
                <a:defRPr/>
              </a:pPr>
              <a:t>5/11/15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3D76BF1-D739-004A-AD65-C3AAE6F625B5}" type="slidenum">
              <a:rPr lang="en-US"/>
              <a:pPr>
                <a:defRPr/>
              </a:pPr>
              <a:t>‹#›</a:t>
            </a:fld>
            <a:endParaRPr lang="en-US"/>
          </a:p>
        </p:txBody>
      </p:sp>
    </p:spTree>
    <p:extLst>
      <p:ext uri="{BB962C8B-B14F-4D97-AF65-F5344CB8AC3E}">
        <p14:creationId xmlns:p14="http://schemas.microsoft.com/office/powerpoint/2010/main" val="1201807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D1AE9C-9A0F-1942-A4A7-76C526E49684}" type="datetimeFigureOut">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AAA1317-BD3A-7B4E-BCA3-F17F3FA4792D}" type="slidenum">
              <a:rPr lang="en-US"/>
              <a:pPr>
                <a:defRPr/>
              </a:pPr>
              <a:t>‹#›</a:t>
            </a:fld>
            <a:endParaRPr lang="en-US"/>
          </a:p>
        </p:txBody>
      </p:sp>
    </p:spTree>
    <p:extLst>
      <p:ext uri="{BB962C8B-B14F-4D97-AF65-F5344CB8AC3E}">
        <p14:creationId xmlns:p14="http://schemas.microsoft.com/office/powerpoint/2010/main" val="2347547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46DDA3-5908-A047-8924-5C6AE4AF7D9E}" type="datetimeFigureOut">
              <a:rPr lang="en-US"/>
              <a:pPr>
                <a:defRPr/>
              </a:pPr>
              <a:t>5/11/15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154967A-D26E-E946-88FD-323896E2CAD6}" type="slidenum">
              <a:rPr lang="en-US"/>
              <a:pPr>
                <a:defRPr/>
              </a:pPr>
              <a:t>‹#›</a:t>
            </a:fld>
            <a:endParaRPr lang="en-US"/>
          </a:p>
        </p:txBody>
      </p:sp>
    </p:spTree>
    <p:extLst>
      <p:ext uri="{BB962C8B-B14F-4D97-AF65-F5344CB8AC3E}">
        <p14:creationId xmlns:p14="http://schemas.microsoft.com/office/powerpoint/2010/main" val="268171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C02231-DC47-C740-8C13-9B3E6CF030F4}" type="datetime1">
              <a:rPr lang="en-US"/>
              <a:pPr>
                <a:defRPr/>
              </a:pPr>
              <a:t>5/11/15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AB95E1-0C26-8042-88DA-B694476BCF1D}" type="slidenum">
              <a:rPr lang="en-US"/>
              <a:pPr>
                <a:defRPr/>
              </a:pPr>
              <a:t>‹#›</a:t>
            </a:fld>
            <a:endParaRPr lang="en-US"/>
          </a:p>
        </p:txBody>
      </p:sp>
    </p:spTree>
    <p:extLst>
      <p:ext uri="{BB962C8B-B14F-4D97-AF65-F5344CB8AC3E}">
        <p14:creationId xmlns:p14="http://schemas.microsoft.com/office/powerpoint/2010/main" val="380402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CB80E6-BB40-8D4B-B1D8-0E162A8A69D0}" type="datetime1">
              <a:rPr lang="en-US"/>
              <a:pPr>
                <a:defRPr/>
              </a:pPr>
              <a:t>5/11/15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8CC177-6B5E-DE4B-851D-0E98E163F093}" type="slidenum">
              <a:rPr lang="en-US"/>
              <a:pPr>
                <a:defRPr/>
              </a:pPr>
              <a:t>‹#›</a:t>
            </a:fld>
            <a:endParaRPr lang="en-US"/>
          </a:p>
        </p:txBody>
      </p:sp>
    </p:spTree>
    <p:extLst>
      <p:ext uri="{BB962C8B-B14F-4D97-AF65-F5344CB8AC3E}">
        <p14:creationId xmlns:p14="http://schemas.microsoft.com/office/powerpoint/2010/main" val="4258200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Relationship Id="rId16" Type="http://schemas.openxmlformats.org/officeDocument/2006/relationships/slideLayout" Target="../slideLayouts/slideLayout49.xml"/><Relationship Id="rId17"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6.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theme" Target="../theme/theme7.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042A6B4-0019-1E47-B2DB-865DF7517085}" type="datetime1">
              <a:rPr lang="en-US"/>
              <a:pPr>
                <a:defRPr/>
              </a:pPr>
              <a:t>5/11/15</a:t>
            </a:fld>
            <a:endParaRPr lang="en-US"/>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32C287CA-6FBC-3D40-9C88-C99DA735D8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fontAlgn="auto">
              <a:spcBef>
                <a:spcPts val="0"/>
              </a:spcBef>
              <a:spcAft>
                <a:spcPts val="0"/>
              </a:spcAft>
            </a:pPr>
            <a:fld id="{DF83754E-60A1-4FD3-BA6D-4F934F18D740}" type="datetimeFigureOut">
              <a:rPr lang="en-US" smtClean="0">
                <a:solidFill>
                  <a:srgbClr val="564B3C"/>
                </a:solidFill>
                <a:latin typeface="Century Gothic"/>
                <a:ea typeface="+mn-ea"/>
                <a:cs typeface="+mn-cs"/>
              </a:rPr>
              <a:pPr defTabSz="914400" fontAlgn="auto">
                <a:spcBef>
                  <a:spcPts val="0"/>
                </a:spcBef>
                <a:spcAft>
                  <a:spcPts val="0"/>
                </a:spcAft>
              </a:pPr>
              <a:t>5/11/15</a:t>
            </a:fld>
            <a:endParaRPr lang="en-US">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fontAlgn="auto">
              <a:spcBef>
                <a:spcPts val="0"/>
              </a:spcBef>
              <a:spcAft>
                <a:spcPts val="0"/>
              </a:spcAft>
            </a:pPr>
            <a:endParaRPr lang="en-US">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fontAlgn="auto">
              <a:spcBef>
                <a:spcPts val="0"/>
              </a:spcBef>
              <a:spcAft>
                <a:spcPts val="0"/>
              </a:spcAft>
            </a:pPr>
            <a:fld id="{AAA8663F-9B1A-4588-8554-A8874344BD23}" type="slidenum">
              <a:rPr lang="en-US" smtClean="0">
                <a:solidFill>
                  <a:srgbClr val="564B3C"/>
                </a:solidFill>
                <a:latin typeface="Century Gothic"/>
                <a:ea typeface="+mn-ea"/>
                <a:cs typeface="+mn-cs"/>
              </a:rPr>
              <a:pPr defTabSz="914400" fontAlgn="auto">
                <a:spcBef>
                  <a:spcPts val="0"/>
                </a:spcBef>
                <a:spcAft>
                  <a:spcPts val="0"/>
                </a:spcAft>
              </a:pPr>
              <a:t>‹#›</a:t>
            </a:fld>
            <a:endParaRPr lang="en-US">
              <a:solidFill>
                <a:srgbClr val="564B3C"/>
              </a:solidFill>
              <a:latin typeface="Century Gothic"/>
              <a:ea typeface="+mn-ea"/>
              <a:cs typeface="+mn-cs"/>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entury Gothic"/>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EA2C03-7E74-8D41-B65F-76CD10867D13}" type="datetimeFigureOut">
              <a:rPr lang="en-US" smtClean="0">
                <a:solidFill>
                  <a:prstClr val="black">
                    <a:tint val="75000"/>
                  </a:prstClr>
                </a:solidFill>
                <a:latin typeface="Calibri"/>
                <a:ea typeface="+mn-ea"/>
                <a:cs typeface="+mn-cs"/>
              </a:rPr>
              <a:pPr fontAlgn="auto">
                <a:spcBef>
                  <a:spcPts val="0"/>
                </a:spcBef>
                <a:spcAft>
                  <a:spcPts val="0"/>
                </a:spcAft>
              </a:pPr>
              <a:t>5/11/15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5BE1A77-9ED1-0A4F-9EED-2DBB0518AD9F}"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61BEF0D-F0BB-DE4B-95CE-6DB70DBA9567}" type="datetimeFigureOut">
              <a:rPr lang="en-US" dirty="0">
                <a:solidFill>
                  <a:prstClr val="black">
                    <a:tint val="75000"/>
                  </a:prstClr>
                </a:solidFill>
                <a:latin typeface="Trebuchet MS"/>
                <a:ea typeface="+mn-ea"/>
                <a:cs typeface="+mn-cs"/>
              </a:rPr>
              <a:pPr fontAlgn="auto">
                <a:spcBef>
                  <a:spcPts val="0"/>
                </a:spcBef>
                <a:spcAft>
                  <a:spcPts val="0"/>
                </a:spcAft>
              </a:pPr>
              <a:t>5/11/15</a:t>
            </a:fld>
            <a:endParaRPr lang="en-US" dirty="0">
              <a:solidFill>
                <a:prstClr val="black">
                  <a:tint val="75000"/>
                </a:prstClr>
              </a:solidFill>
              <a:latin typeface="Trebuchet MS"/>
              <a:ea typeface="+mn-ea"/>
              <a:cs typeface="+mn-cs"/>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pPr fontAlgn="auto">
              <a:spcBef>
                <a:spcPts val="0"/>
              </a:spcBef>
              <a:spcAft>
                <a:spcPts val="0"/>
              </a:spcAft>
            </a:pPr>
            <a:fld id="{D57F1E4F-1CFF-5643-939E-217C01CDF565}" type="slidenum">
              <a:rPr lang="en-US" dirty="0">
                <a:solidFill>
                  <a:srgbClr val="5FCBEF"/>
                </a:solidFill>
                <a:latin typeface="Trebuchet MS"/>
                <a:ea typeface="+mn-ea"/>
                <a:cs typeface="+mn-cs"/>
              </a:rPr>
              <a:pPr fontAlgn="auto">
                <a:spcBef>
                  <a:spcPts val="0"/>
                </a:spcBef>
                <a:spcAft>
                  <a:spcPts val="0"/>
                </a:spcAft>
              </a:pPr>
              <a:t>‹#›</a:t>
            </a:fld>
            <a:endParaRPr lang="en-US" dirty="0">
              <a:solidFill>
                <a:srgbClr val="5FCBEF"/>
              </a:solidFill>
              <a:latin typeface="Trebuchet MS"/>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B397EB2-6052-4309-A1DC-95ADED8254CA}" type="datetime1">
              <a:rPr lang="en-US">
                <a:latin typeface="Arial" pitchFamily="34" charset="0"/>
                <a:ea typeface="MS PGothic" pitchFamily="34" charset="-128"/>
                <a:cs typeface="+mn-cs"/>
              </a:rPr>
              <a:pPr/>
              <a:t>5/11/15</a:t>
            </a:fld>
            <a:endParaRPr lang="en-US">
              <a:latin typeface="Arial" pitchFamily="34" charset="0"/>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a:latin typeface="Arial" pitchFamily="34" charset="0"/>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E01C280-6211-4330-9178-2F49AF4646CC}" type="slidenum">
              <a:rPr lang="en-US">
                <a:latin typeface="Arial" pitchFamily="34" charset="0"/>
                <a:ea typeface="MS PGothic" pitchFamily="34" charset="-128"/>
                <a:cs typeface="+mn-cs"/>
              </a:rPr>
              <a:pPr/>
              <a:t>‹#›</a:t>
            </a:fld>
            <a:endParaRPr lang="en-US">
              <a:latin typeface="Arial" pitchFamily="34" charset="0"/>
              <a:ea typeface="MS PGothic" pitchFamily="34" charset="-128"/>
              <a:cs typeface="+mn-cs"/>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Arial" pitchFamily="34" charset="0"/>
          <a:ea typeface="MS PGothic" pitchFamily="34" charset="-128"/>
        </a:defRPr>
      </a:lvl2pPr>
      <a:lvl3pPr algn="ctr" defTabSz="457200" rtl="0" fontAlgn="base">
        <a:spcBef>
          <a:spcPct val="0"/>
        </a:spcBef>
        <a:spcAft>
          <a:spcPct val="0"/>
        </a:spcAft>
        <a:defRPr sz="4400">
          <a:solidFill>
            <a:schemeClr val="tx1"/>
          </a:solidFill>
          <a:latin typeface="Arial" pitchFamily="34" charset="0"/>
          <a:ea typeface="MS PGothic" pitchFamily="34" charset="-128"/>
        </a:defRPr>
      </a:lvl3pPr>
      <a:lvl4pPr algn="ctr" defTabSz="457200" rtl="0" fontAlgn="base">
        <a:spcBef>
          <a:spcPct val="0"/>
        </a:spcBef>
        <a:spcAft>
          <a:spcPct val="0"/>
        </a:spcAft>
        <a:defRPr sz="4400">
          <a:solidFill>
            <a:schemeClr val="tx1"/>
          </a:solidFill>
          <a:latin typeface="Arial" pitchFamily="34" charset="0"/>
          <a:ea typeface="MS PGothic" pitchFamily="34" charset="-128"/>
        </a:defRPr>
      </a:lvl4pPr>
      <a:lvl5pPr algn="ctr" defTabSz="457200" rtl="0" fontAlgn="base">
        <a:spcBef>
          <a:spcPct val="0"/>
        </a:spcBef>
        <a:spcAft>
          <a:spcPct val="0"/>
        </a:spcAft>
        <a:defRPr sz="4400">
          <a:solidFill>
            <a:schemeClr val="tx1"/>
          </a:solidFill>
          <a:latin typeface="Arial" pitchFamily="34" charset="0"/>
          <a:ea typeface="MS PGothic" pitchFamily="34" charset="-128"/>
        </a:defRPr>
      </a:lvl5pPr>
      <a:lvl6pPr marL="457200" algn="ctr" defTabSz="457200" rtl="0" fontAlgn="base">
        <a:spcBef>
          <a:spcPct val="0"/>
        </a:spcBef>
        <a:spcAft>
          <a:spcPct val="0"/>
        </a:spcAft>
        <a:defRPr sz="4400">
          <a:solidFill>
            <a:schemeClr val="tx1"/>
          </a:solidFill>
          <a:latin typeface="Arial" pitchFamily="34" charset="0"/>
          <a:ea typeface="MS PGothic" pitchFamily="34" charset="-128"/>
        </a:defRPr>
      </a:lvl6pPr>
      <a:lvl7pPr marL="914400" algn="ctr" defTabSz="457200" rtl="0" fontAlgn="base">
        <a:spcBef>
          <a:spcPct val="0"/>
        </a:spcBef>
        <a:spcAft>
          <a:spcPct val="0"/>
        </a:spcAft>
        <a:defRPr sz="4400">
          <a:solidFill>
            <a:schemeClr val="tx1"/>
          </a:solidFill>
          <a:latin typeface="Arial" pitchFamily="34" charset="0"/>
          <a:ea typeface="MS PGothic" pitchFamily="34" charset="-128"/>
        </a:defRPr>
      </a:lvl7pPr>
      <a:lvl8pPr marL="1371600" algn="ctr" defTabSz="457200" rtl="0" fontAlgn="base">
        <a:spcBef>
          <a:spcPct val="0"/>
        </a:spcBef>
        <a:spcAft>
          <a:spcPct val="0"/>
        </a:spcAft>
        <a:defRPr sz="4400">
          <a:solidFill>
            <a:schemeClr val="tx1"/>
          </a:solidFill>
          <a:latin typeface="Arial" pitchFamily="34" charset="0"/>
          <a:ea typeface="MS PGothic" pitchFamily="34" charset="-128"/>
        </a:defRPr>
      </a:lvl8pPr>
      <a:lvl9pPr marL="1828800" algn="ctr" defTabSz="457200" rtl="0" fontAlgn="base">
        <a:spcBef>
          <a:spcPct val="0"/>
        </a:spcBef>
        <a:spcAft>
          <a:spcPct val="0"/>
        </a:spcAft>
        <a:defRPr sz="4400">
          <a:solidFill>
            <a:schemeClr val="tx1"/>
          </a:solidFill>
          <a:latin typeface="Arial"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F43363-8A19-3545-9A01-F3247B7FC4A4}" type="datetimeFigureOut">
              <a:rPr lang="en-US" smtClean="0">
                <a:solidFill>
                  <a:prstClr val="black">
                    <a:tint val="75000"/>
                  </a:prstClr>
                </a:solidFill>
                <a:latin typeface="Calibri"/>
                <a:ea typeface="+mn-ea"/>
                <a:cs typeface="+mn-cs"/>
              </a:rPr>
              <a:pPr fontAlgn="auto">
                <a:spcBef>
                  <a:spcPts val="0"/>
                </a:spcBef>
                <a:spcAft>
                  <a:spcPts val="0"/>
                </a:spcAft>
              </a:pPr>
              <a:t>5/11/15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B248E12-C76A-C84C-8BC0-CF4BE0263BD2}"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850886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2A39AA71-6705-5F4C-BEF5-716F3247B2AD}" type="datetimeFigureOut">
              <a:rPr lang="en-US">
                <a:latin typeface="Calibri" charset="0"/>
                <a:ea typeface="MS PGothic" charset="0"/>
                <a:cs typeface="MS PGothic" charset="0"/>
              </a:rPr>
              <a:pPr>
                <a:defRPr/>
              </a:pPr>
              <a:t>5/11/15</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FB51543-AE11-2041-9808-16F1F7F9871D}" type="slidenum">
              <a:rPr lang="en-US">
                <a:latin typeface="Calibri" charset="0"/>
                <a:ea typeface="MS PGothic" charset="0"/>
                <a:cs typeface="MS PGothic" charset="0"/>
              </a:rPr>
              <a:pPr>
                <a:defRPr/>
              </a:pPr>
              <a:t>‹#›</a:t>
            </a:fld>
            <a:endParaRPr lang="en-US">
              <a:latin typeface="Calibri" charset="0"/>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jpg"/><Relationship Id="rId1" Type="http://schemas.openxmlformats.org/officeDocument/2006/relationships/slideLayout" Target="../slideLayouts/slideLayout54.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9.jpg"/><Relationship Id="rId1" Type="http://schemas.openxmlformats.org/officeDocument/2006/relationships/slideLayout" Target="../slideLayouts/slideLayout54.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0.jpg"/><Relationship Id="rId1" Type="http://schemas.openxmlformats.org/officeDocument/2006/relationships/slideLayout" Target="../slideLayouts/slideLayout5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54.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54.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7.jpeg"/><Relationship Id="rId1" Type="http://schemas.openxmlformats.org/officeDocument/2006/relationships/slideLayout" Target="../slideLayouts/slideLayout54.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54.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54.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52.jpeg"/><Relationship Id="rId1" Type="http://schemas.openxmlformats.org/officeDocument/2006/relationships/slideLayout" Target="../slideLayouts/slideLayout54.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53.jpeg"/><Relationship Id="rId5" Type="http://schemas.openxmlformats.org/officeDocument/2006/relationships/image" Target="../media/image34.png"/><Relationship Id="rId1" Type="http://schemas.openxmlformats.org/officeDocument/2006/relationships/slideLayout" Target="../slideLayouts/slideLayout54.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1.xml"/><Relationship Id="rId2"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1" Type="http://schemas.openxmlformats.org/officeDocument/2006/relationships/slideLayout" Target="../slideLayouts/slideLayout65.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1" Type="http://schemas.openxmlformats.org/officeDocument/2006/relationships/slideLayout" Target="../slideLayouts/slideLayout65.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9.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3506" b="-1"/>
          <a:stretch/>
        </p:blipFill>
        <p:spPr>
          <a:xfrm>
            <a:off x="0" y="1657423"/>
            <a:ext cx="9144000" cy="3896241"/>
          </a:xfrm>
          <a:prstGeom prst="rect">
            <a:avLst/>
          </a:prstGeom>
        </p:spPr>
      </p:pic>
      <p:pic>
        <p:nvPicPr>
          <p:cNvPr id="15362" name="Picture 3" descr="NISE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6129354"/>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6"/>
          <p:cNvSpPr txBox="1">
            <a:spLocks noChangeArrowheads="1"/>
          </p:cNvSpPr>
          <p:nvPr/>
        </p:nvSpPr>
        <p:spPr bwMode="auto">
          <a:xfrm>
            <a:off x="266700" y="112047"/>
            <a:ext cx="8623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C4225"/>
                </a:solidFill>
                <a:latin typeface="Georgia" charset="0"/>
                <a:cs typeface="Georgia" charset="0"/>
              </a:rPr>
              <a:t>Great Ideas for Planning and Hosting Special </a:t>
            </a:r>
            <a:r>
              <a:rPr lang="en-US" sz="4000" dirty="0" smtClean="0">
                <a:solidFill>
                  <a:srgbClr val="0C4225"/>
                </a:solidFill>
                <a:latin typeface="Georgia" charset="0"/>
                <a:cs typeface="Georgia" charset="0"/>
              </a:rPr>
              <a:t>Events</a:t>
            </a:r>
            <a:endParaRPr lang="en-US" sz="4000" dirty="0" smtClean="0">
              <a:solidFill>
                <a:srgbClr val="0C4225"/>
              </a:solidFill>
              <a:latin typeface="Georgia" charset="0"/>
              <a:cs typeface="Georgia" charset="0"/>
            </a:endParaRPr>
          </a:p>
        </p:txBody>
      </p:sp>
      <p:sp>
        <p:nvSpPr>
          <p:cNvPr id="9" name="Rectangle 8"/>
          <p:cNvSpPr/>
          <p:nvPr/>
        </p:nvSpPr>
        <p:spPr>
          <a:xfrm>
            <a:off x="0" y="1565348"/>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5369" name="TextBox 1"/>
          <p:cNvSpPr txBox="1">
            <a:spLocks noChangeArrowheads="1"/>
          </p:cNvSpPr>
          <p:nvPr/>
        </p:nvSpPr>
        <p:spPr bwMode="auto">
          <a:xfrm>
            <a:off x="2950998" y="5735277"/>
            <a:ext cx="31162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solidFill>
                  <a:prstClr val="black"/>
                </a:solidFill>
                <a:latin typeface="Georgia" charset="0"/>
                <a:cs typeface="Georgia" charset="0"/>
              </a:rPr>
              <a:t>Catherine McCarthy</a:t>
            </a:r>
          </a:p>
          <a:p>
            <a:pPr algn="ctr" eaLnBrk="1" hangingPunct="1"/>
            <a:r>
              <a:rPr lang="en-US" sz="2000" dirty="0" err="1" smtClean="0">
                <a:solidFill>
                  <a:prstClr val="black"/>
                </a:solidFill>
                <a:latin typeface="Georgia" charset="0"/>
                <a:cs typeface="Georgia" charset="0"/>
              </a:rPr>
              <a:t>cmccarthy@smm.org</a:t>
            </a:r>
            <a:endParaRPr lang="en-US" sz="2000" dirty="0" smtClean="0">
              <a:solidFill>
                <a:prstClr val="black"/>
              </a:solidFill>
              <a:latin typeface="Georgia" charset="0"/>
              <a:cs typeface="Georgia" charset="0"/>
            </a:endParaRPr>
          </a:p>
        </p:txBody>
      </p:sp>
      <p:sp>
        <p:nvSpPr>
          <p:cNvPr id="11" name="Rectangle 10"/>
          <p:cNvSpPr/>
          <p:nvPr/>
        </p:nvSpPr>
        <p:spPr>
          <a:xfrm>
            <a:off x="0" y="5553664"/>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3" name="Rectangle 2"/>
          <p:cNvSpPr/>
          <p:nvPr/>
        </p:nvSpPr>
        <p:spPr>
          <a:xfrm>
            <a:off x="3934651" y="6443163"/>
            <a:ext cx="1176073" cy="369332"/>
          </a:xfrm>
          <a:prstGeom prst="rect">
            <a:avLst/>
          </a:prstGeom>
        </p:spPr>
        <p:txBody>
          <a:bodyPr wrap="none">
            <a:spAutoFit/>
          </a:bodyPr>
          <a:lstStyle/>
          <a:p>
            <a:pPr algn="ctr" eaLnBrk="1" hangingPunct="1"/>
            <a:r>
              <a:rPr lang="en-US" dirty="0" smtClean="0">
                <a:solidFill>
                  <a:prstClr val="black"/>
                </a:solidFill>
                <a:latin typeface="Georgia" charset="0"/>
                <a:cs typeface="Georgia" charset="0"/>
              </a:rPr>
              <a:t>May </a:t>
            </a:r>
            <a:r>
              <a:rPr lang="en-US" dirty="0">
                <a:solidFill>
                  <a:prstClr val="black"/>
                </a:solidFill>
                <a:latin typeface="Georgia" charset="0"/>
                <a:cs typeface="Georgia" charset="0"/>
              </a:rPr>
              <a:t>2015</a:t>
            </a:r>
          </a:p>
        </p:txBody>
      </p:sp>
      <p:pic>
        <p:nvPicPr>
          <p:cNvPr id="12" name="Picture 11" descr="smmcol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759" y="5812431"/>
            <a:ext cx="2405200" cy="921192"/>
          </a:xfrm>
          <a:prstGeom prst="rect">
            <a:avLst/>
          </a:prstGeom>
        </p:spPr>
      </p:pic>
      <p:pic>
        <p:nvPicPr>
          <p:cNvPr id="13" name="Picture 8" descr="NISE_tag_whit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5434" y="4852723"/>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039838" y="5203561"/>
            <a:ext cx="2104162" cy="307777"/>
          </a:xfrm>
          <a:prstGeom prst="rect">
            <a:avLst/>
          </a:prstGeom>
        </p:spPr>
        <p:txBody>
          <a:bodyPr wrap="none">
            <a:spAutoFit/>
          </a:bodyPr>
          <a:lstStyle/>
          <a:p>
            <a:r>
              <a:rPr lang="en-US" sz="1400" kern="0" dirty="0" smtClean="0">
                <a:solidFill>
                  <a:schemeClr val="bg1"/>
                </a:solidFill>
                <a:latin typeface="Calibri"/>
                <a:cs typeface="Calibri"/>
              </a:rPr>
              <a:t>Marbles Kids Museum, NC</a:t>
            </a:r>
            <a:endParaRPr lang="en-US" sz="1400" dirty="0">
              <a:solidFill>
                <a:schemeClr val="bg1"/>
              </a:solidFill>
            </a:endParaRPr>
          </a:p>
        </p:txBody>
      </p:sp>
    </p:spTree>
    <p:extLst>
      <p:ext uri="{BB962C8B-B14F-4D97-AF65-F5344CB8AC3E}">
        <p14:creationId xmlns:p14="http://schemas.microsoft.com/office/powerpoint/2010/main" val="34931083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3119234"/>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003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Title 1"/>
          <p:cNvSpPr>
            <a:spLocks noGrp="1"/>
          </p:cNvSpPr>
          <p:nvPr>
            <p:ph type="ctrTitle"/>
          </p:nvPr>
        </p:nvSpPr>
        <p:spPr/>
        <p:txBody>
          <a:bodyPr>
            <a:normAutofit fontScale="90000"/>
          </a:bodyPr>
          <a:lstStyle/>
          <a:p>
            <a:r>
              <a:rPr lang="en-US" dirty="0" smtClean="0">
                <a:latin typeface="Arial Black" pitchFamily="34" charset="0"/>
              </a:rPr>
              <a:t>Special Events for School Groups</a:t>
            </a:r>
            <a:br>
              <a:rPr lang="en-US" dirty="0" smtClean="0">
                <a:latin typeface="Arial Black" pitchFamily="34" charset="0"/>
              </a:rPr>
            </a:br>
            <a:r>
              <a:rPr lang="en-US" dirty="0">
                <a:latin typeface="Arial Black" pitchFamily="34" charset="0"/>
              </a:rPr>
              <a:t/>
            </a:r>
            <a:br>
              <a:rPr lang="en-US" dirty="0">
                <a:latin typeface="Arial Black" pitchFamily="34" charset="0"/>
              </a:rPr>
            </a:br>
            <a:r>
              <a:rPr lang="en-US" dirty="0" smtClean="0">
                <a:latin typeface="Arial Black" pitchFamily="34" charset="0"/>
              </a:rPr>
              <a:t>Becky Wolfe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events for schools?</a:t>
            </a:r>
            <a:endParaRPr lang="en-US" dirty="0"/>
          </a:p>
        </p:txBody>
      </p:sp>
      <p:sp>
        <p:nvSpPr>
          <p:cNvPr id="4" name="Content Placeholder 3"/>
          <p:cNvSpPr>
            <a:spLocks noGrp="1"/>
          </p:cNvSpPr>
          <p:nvPr>
            <p:ph sz="half" idx="1"/>
          </p:nvPr>
        </p:nvSpPr>
        <p:spPr>
          <a:xfrm>
            <a:off x="4648200" y="1766075"/>
            <a:ext cx="4038600" cy="4525963"/>
          </a:xfrm>
        </p:spPr>
        <p:txBody>
          <a:bodyPr/>
          <a:lstStyle/>
          <a:p>
            <a:r>
              <a:rPr lang="en-US" dirty="0" smtClean="0"/>
              <a:t>Reach large number of students</a:t>
            </a:r>
          </a:p>
          <a:p>
            <a:r>
              <a:rPr lang="en-US" dirty="0" smtClean="0"/>
              <a:t>Broad content themes</a:t>
            </a:r>
          </a:p>
          <a:p>
            <a:r>
              <a:rPr lang="en-US" dirty="0" smtClean="0"/>
              <a:t>Bring in community groups</a:t>
            </a:r>
          </a:p>
          <a:p>
            <a:r>
              <a:rPr lang="en-US" dirty="0" smtClean="0"/>
              <a:t>Showcase of museum programs</a:t>
            </a:r>
          </a:p>
          <a:p>
            <a:r>
              <a:rPr lang="en-US" dirty="0" smtClean="0"/>
              <a:t>Single-day WOW presentation</a:t>
            </a:r>
            <a:endParaRPr lang="en-US" dirty="0"/>
          </a:p>
        </p:txBody>
      </p:sp>
      <p:pic>
        <p:nvPicPr>
          <p:cNvPr id="2050" name="Picture 2" descr="F:\Education\MARKETING_SCHOOLS\School Services Photos\Native American Festival\Native American Festival 03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2196791"/>
            <a:ext cx="3750022" cy="284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2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Summits</a:t>
            </a:r>
            <a:endParaRPr lang="en-US" dirty="0"/>
          </a:p>
        </p:txBody>
      </p:sp>
      <p:sp>
        <p:nvSpPr>
          <p:cNvPr id="3" name="Content Placeholder 2"/>
          <p:cNvSpPr>
            <a:spLocks noGrp="1"/>
          </p:cNvSpPr>
          <p:nvPr>
            <p:ph sz="half" idx="1"/>
          </p:nvPr>
        </p:nvSpPr>
        <p:spPr/>
        <p:txBody>
          <a:bodyPr/>
          <a:lstStyle/>
          <a:p>
            <a:r>
              <a:rPr lang="en-US" dirty="0" smtClean="0"/>
              <a:t>Mini-conference format</a:t>
            </a:r>
          </a:p>
          <a:p>
            <a:r>
              <a:rPr lang="en-US" dirty="0" smtClean="0"/>
              <a:t>Large presentation</a:t>
            </a:r>
          </a:p>
          <a:p>
            <a:r>
              <a:rPr lang="en-US" dirty="0" smtClean="0"/>
              <a:t>Breakout sessions</a:t>
            </a:r>
          </a:p>
          <a:p>
            <a:r>
              <a:rPr lang="en-US" dirty="0" smtClean="0"/>
              <a:t>Community exhibit hall</a:t>
            </a:r>
            <a:endParaRPr lang="en-US" dirty="0"/>
          </a:p>
        </p:txBody>
      </p:sp>
      <p:pic>
        <p:nvPicPr>
          <p:cNvPr id="1027" name="Picture 3" descr="F:\Marketing\IMAGES\Exhibits permanent\POC\bullyingpreventionNanc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60127" y="2153580"/>
            <a:ext cx="4181706" cy="313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7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Holocaust Remembrance Day</a:t>
            </a:r>
            <a:endParaRPr lang="en-US" dirty="0"/>
          </a:p>
        </p:txBody>
      </p:sp>
      <p:sp>
        <p:nvSpPr>
          <p:cNvPr id="3" name="Content Placeholder 2"/>
          <p:cNvSpPr>
            <a:spLocks noGrp="1"/>
          </p:cNvSpPr>
          <p:nvPr>
            <p:ph idx="1"/>
          </p:nvPr>
        </p:nvSpPr>
        <p:spPr>
          <a:xfrm>
            <a:off x="457200" y="1985622"/>
            <a:ext cx="8229600" cy="4140541"/>
          </a:xfrm>
        </p:spPr>
        <p:txBody>
          <a:bodyPr/>
          <a:lstStyle/>
          <a:p>
            <a:r>
              <a:rPr lang="en-US" dirty="0" smtClean="0"/>
              <a:t>Theater production by local high school</a:t>
            </a:r>
          </a:p>
          <a:p>
            <a:r>
              <a:rPr lang="en-US" dirty="0" smtClean="0"/>
              <a:t>Table top activities around the museum</a:t>
            </a:r>
          </a:p>
          <a:p>
            <a:r>
              <a:rPr lang="en-US" dirty="0" smtClean="0"/>
              <a:t>Scheduled time in Anne Frank exhibit with additional interpretation programs</a:t>
            </a:r>
          </a:p>
          <a:p>
            <a:r>
              <a:rPr lang="en-US" dirty="0" smtClean="0"/>
              <a:t>Partnership with Bureau of Jewish Education</a:t>
            </a:r>
          </a:p>
          <a:p>
            <a:endParaRPr lang="en-US" dirty="0"/>
          </a:p>
        </p:txBody>
      </p:sp>
    </p:spTree>
    <p:extLst>
      <p:ext uri="{BB962C8B-B14F-4D97-AF65-F5344CB8AC3E}">
        <p14:creationId xmlns:p14="http://schemas.microsoft.com/office/powerpoint/2010/main" val="1635992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3612394"/>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328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4105553"/>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9124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99045"/>
            <a:ext cx="5825202" cy="1646302"/>
          </a:xfrm>
        </p:spPr>
        <p:txBody>
          <a:bodyPr anchor="t"/>
          <a:lstStyle/>
          <a:p>
            <a:pPr algn="ctr"/>
            <a:r>
              <a:rPr lang="en-US" dirty="0" smtClean="0">
                <a:solidFill>
                  <a:schemeClr val="tx1"/>
                </a:solidFill>
                <a:latin typeface="Franklin Gothic Demi" panose="020B0703020102020204" pitchFamily="34" charset="0"/>
              </a:rPr>
              <a:t>Sensory Friendly Day</a:t>
            </a:r>
            <a:endParaRPr lang="en-US" dirty="0">
              <a:solidFill>
                <a:schemeClr val="tx1"/>
              </a:solidFill>
              <a:latin typeface="Franklin Gothic Demi" panose="020B0703020102020204" pitchFamily="34" charset="0"/>
            </a:endParaRPr>
          </a:p>
        </p:txBody>
      </p:sp>
      <p:sp>
        <p:nvSpPr>
          <p:cNvPr id="3" name="Subtitle 2"/>
          <p:cNvSpPr>
            <a:spLocks noGrp="1"/>
          </p:cNvSpPr>
          <p:nvPr>
            <p:ph type="subTitle" idx="1"/>
          </p:nvPr>
        </p:nvSpPr>
        <p:spPr/>
        <p:txBody>
          <a:bodyPr/>
          <a:lstStyle/>
          <a:p>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51920" y="3830996"/>
            <a:ext cx="1981962" cy="1316736"/>
          </a:xfrm>
          <a:prstGeom prst="rect">
            <a:avLst/>
          </a:prstGeom>
        </p:spPr>
      </p:pic>
    </p:spTree>
    <p:extLst>
      <p:ext uri="{BB962C8B-B14F-4D97-AF65-F5344CB8AC3E}">
        <p14:creationId xmlns:p14="http://schemas.microsoft.com/office/powerpoint/2010/main" val="15019888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Franklin Gothic Demi" panose="020B0703020102020204" pitchFamily="34" charset="0"/>
              </a:rPr>
              <a:t>Background</a:t>
            </a:r>
            <a:endParaRPr lang="en-US" dirty="0">
              <a:solidFill>
                <a:schemeClr val="tx1"/>
              </a:solidFill>
              <a:latin typeface="Franklin Gothic Demi" panose="020B0703020102020204" pitchFamily="34" charset="0"/>
            </a:endParaRPr>
          </a:p>
        </p:txBody>
      </p:sp>
      <p:sp>
        <p:nvSpPr>
          <p:cNvPr id="3" name="Content Placeholder 2"/>
          <p:cNvSpPr>
            <a:spLocks noGrp="1"/>
          </p:cNvSpPr>
          <p:nvPr>
            <p:ph sz="half" idx="1"/>
          </p:nvPr>
        </p:nvSpPr>
        <p:spPr/>
        <p:txBody>
          <a:bodyPr/>
          <a:lstStyle/>
          <a:p>
            <a:r>
              <a:rPr lang="en-US" dirty="0" smtClean="0"/>
              <a:t>Exclusive event for children with Autism Spectrum Disorders (ASD) and sensory processing differences</a:t>
            </a:r>
          </a:p>
          <a:p>
            <a:r>
              <a:rPr lang="en-US" dirty="0" smtClean="0"/>
              <a:t>Held on days closed to the public</a:t>
            </a:r>
          </a:p>
          <a:p>
            <a:r>
              <a:rPr lang="en-US" dirty="0" smtClean="0"/>
              <a:t>Limited amount of visitors: pre– registration required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7479" y="2391251"/>
            <a:ext cx="3398177" cy="3004535"/>
          </a:xfrm>
          <a:prstGeom prst="rect">
            <a:avLst/>
          </a:prstGeom>
        </p:spPr>
      </p:pic>
    </p:spTree>
    <p:extLst>
      <p:ext uri="{BB962C8B-B14F-4D97-AF65-F5344CB8AC3E}">
        <p14:creationId xmlns:p14="http://schemas.microsoft.com/office/powerpoint/2010/main" val="4130365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Franklin Gothic Demi" panose="020B0703020102020204" pitchFamily="34" charset="0"/>
              </a:rPr>
              <a:t>Promotion</a:t>
            </a:r>
            <a:endParaRPr lang="en-US" dirty="0">
              <a:solidFill>
                <a:schemeClr val="tx1"/>
              </a:solidFill>
              <a:latin typeface="Franklin Gothic Demi" panose="020B0703020102020204" pitchFamily="34" charset="0"/>
            </a:endParaRPr>
          </a:p>
        </p:txBody>
      </p:sp>
      <p:sp>
        <p:nvSpPr>
          <p:cNvPr id="3" name="Content Placeholder 2"/>
          <p:cNvSpPr>
            <a:spLocks noGrp="1"/>
          </p:cNvSpPr>
          <p:nvPr>
            <p:ph sz="half" idx="1"/>
          </p:nvPr>
        </p:nvSpPr>
        <p:spPr>
          <a:xfrm>
            <a:off x="508002" y="2160591"/>
            <a:ext cx="3138026" cy="4363779"/>
          </a:xfrm>
        </p:spPr>
        <p:txBody>
          <a:bodyPr/>
          <a:lstStyle/>
          <a:p>
            <a:r>
              <a:rPr lang="en-US" dirty="0" smtClean="0"/>
              <a:t>News alerts to local media</a:t>
            </a:r>
          </a:p>
          <a:p>
            <a:r>
              <a:rPr lang="en-US" dirty="0" smtClean="0"/>
              <a:t>Social media, e-blasts, newsletters</a:t>
            </a:r>
          </a:p>
          <a:p>
            <a:r>
              <a:rPr lang="en-US" dirty="0" smtClean="0"/>
              <a:t>Mostly digital since many attendees do not regularly visit Museum</a:t>
            </a:r>
          </a:p>
          <a:p>
            <a:r>
              <a:rPr lang="en-US" dirty="0" smtClean="0"/>
              <a:t>Future possibilities:</a:t>
            </a:r>
          </a:p>
          <a:p>
            <a:pPr lvl="1"/>
            <a:r>
              <a:rPr lang="en-US" dirty="0" smtClean="0"/>
              <a:t>Promoting at similar events</a:t>
            </a:r>
          </a:p>
          <a:p>
            <a:pPr lvl="1"/>
            <a:r>
              <a:rPr lang="en-US" dirty="0" smtClean="0"/>
              <a:t>Word-of-mouth through on-site specialists</a:t>
            </a:r>
          </a:p>
          <a:p>
            <a:pPr lvl="1"/>
            <a:r>
              <a:rPr lang="en-US" dirty="0" smtClean="0"/>
              <a:t>Advertising in Sensory Friendly-focused media</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3646027" y="2160591"/>
            <a:ext cx="3726336" cy="3303489"/>
          </a:xfrm>
        </p:spPr>
      </p:pic>
    </p:spTree>
    <p:extLst>
      <p:ext uri="{BB962C8B-B14F-4D97-AF65-F5344CB8AC3E}">
        <p14:creationId xmlns:p14="http://schemas.microsoft.com/office/powerpoint/2010/main" val="301608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16"/>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1"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Why Special Events?</a:t>
            </a:r>
            <a:endParaRPr lang="en-US" sz="4000" dirty="0">
              <a:solidFill>
                <a:srgbClr val="0C4225"/>
              </a:solidFill>
              <a:latin typeface="Georgia" charset="0"/>
              <a:ea typeface="ＭＳ Ｐゴシック" charset="0"/>
              <a:cs typeface="Georgia" charset="0"/>
            </a:endParaRPr>
          </a:p>
        </p:txBody>
      </p:sp>
      <p:sp>
        <p:nvSpPr>
          <p:cNvPr id="8" name="TextBox 4"/>
          <p:cNvSpPr txBox="1">
            <a:spLocks noChangeArrowheads="1"/>
          </p:cNvSpPr>
          <p:nvPr/>
        </p:nvSpPr>
        <p:spPr bwMode="auto">
          <a:xfrm>
            <a:off x="5831937" y="1143000"/>
            <a:ext cx="3538621" cy="596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90000"/>
              </a:lnSpc>
              <a:spcBef>
                <a:spcPct val="50000"/>
              </a:spcBef>
              <a:defRPr/>
            </a:pPr>
            <a:endParaRPr lang="en-US" dirty="0" smtClean="0">
              <a:latin typeface="Calibri"/>
              <a:cs typeface="Calibri"/>
            </a:endParaRPr>
          </a:p>
          <a:p>
            <a:pPr marL="342900" indent="-342900">
              <a:buFont typeface="Arial"/>
              <a:buChar char="•"/>
              <a:tabLst>
                <a:tab pos="404813" algn="l"/>
              </a:tabLst>
            </a:pPr>
            <a:r>
              <a:rPr lang="en-US" kern="0" dirty="0">
                <a:solidFill>
                  <a:srgbClr val="0C4225"/>
                </a:solidFill>
                <a:latin typeface="Calibri"/>
                <a:cs typeface="Calibri"/>
              </a:rPr>
              <a:t>offer unique programming </a:t>
            </a:r>
            <a:r>
              <a:rPr lang="en-US" kern="0" dirty="0" smtClean="0">
                <a:solidFill>
                  <a:srgbClr val="0C4225"/>
                </a:solidFill>
                <a:latin typeface="Calibri"/>
                <a:cs typeface="Calibri"/>
              </a:rPr>
              <a:t>experiences</a:t>
            </a:r>
          </a:p>
          <a:p>
            <a:pPr marL="342900" indent="-342900">
              <a:buFont typeface="Arial"/>
              <a:buChar char="•"/>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celebrate special occasions</a:t>
            </a:r>
          </a:p>
          <a:p>
            <a:pPr marL="342900" indent="-342900">
              <a:buFont typeface="Arial"/>
              <a:buChar char="•"/>
              <a:tabLst>
                <a:tab pos="404813" algn="l"/>
              </a:tabLst>
            </a:pPr>
            <a:endParaRPr lang="en-US" kern="0" dirty="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appeal to new audiences</a:t>
            </a:r>
          </a:p>
          <a:p>
            <a:pPr marL="342900" indent="-342900">
              <a:buFont typeface="Arial"/>
              <a:buChar char="•"/>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foster community relationships</a:t>
            </a:r>
            <a:br>
              <a:rPr lang="en-US" kern="0" dirty="0" smtClean="0">
                <a:solidFill>
                  <a:srgbClr val="0C4225"/>
                </a:solidFill>
                <a:latin typeface="Calibri"/>
                <a:cs typeface="Calibri"/>
              </a:rPr>
            </a:br>
            <a:r>
              <a:rPr lang="en-US" kern="0" dirty="0" smtClean="0">
                <a:solidFill>
                  <a:srgbClr val="0C4225"/>
                </a:solidFill>
                <a:latin typeface="Calibri"/>
                <a:cs typeface="Calibri"/>
              </a:rPr>
              <a:t>and collaborations</a:t>
            </a:r>
          </a:p>
          <a:p>
            <a:pPr marL="342900" indent="-342900">
              <a:buFont typeface="Arial"/>
              <a:buChar char="•"/>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endParaRPr lang="en-US" dirty="0" smtClean="0">
              <a:solidFill>
                <a:prstClr val="black"/>
              </a:solidFill>
              <a:latin typeface="Calibri" charset="0"/>
            </a:endParaRPr>
          </a:p>
        </p:txBody>
      </p:sp>
      <p:sp>
        <p:nvSpPr>
          <p:cNvPr id="2" name="Rectangle 1"/>
          <p:cNvSpPr/>
          <p:nvPr/>
        </p:nvSpPr>
        <p:spPr>
          <a:xfrm>
            <a:off x="0" y="1257473"/>
            <a:ext cx="4163223" cy="560052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r="33646"/>
          <a:stretch/>
        </p:blipFill>
        <p:spPr>
          <a:xfrm>
            <a:off x="-12330" y="1257473"/>
            <a:ext cx="5688193" cy="5714984"/>
          </a:xfrm>
          <a:prstGeom prst="rect">
            <a:avLst/>
          </a:prstGeom>
        </p:spPr>
      </p:pic>
      <p:pic>
        <p:nvPicPr>
          <p:cNvPr id="12" name="Picture 8" descr="NISE_tag_wh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746" y="6246137"/>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190" y="6604091"/>
            <a:ext cx="2104162" cy="307777"/>
          </a:xfrm>
          <a:prstGeom prst="rect">
            <a:avLst/>
          </a:prstGeom>
        </p:spPr>
        <p:txBody>
          <a:bodyPr wrap="none">
            <a:spAutoFit/>
          </a:bodyPr>
          <a:lstStyle/>
          <a:p>
            <a:r>
              <a:rPr lang="en-US" sz="1400" kern="0" dirty="0" smtClean="0">
                <a:solidFill>
                  <a:schemeClr val="bg1"/>
                </a:solidFill>
                <a:latin typeface="Calibri"/>
                <a:cs typeface="Calibri"/>
              </a:rPr>
              <a:t>Marbles Kids Museum, NC</a:t>
            </a:r>
            <a:endParaRPr lang="en-US" sz="1400" dirty="0">
              <a:solidFill>
                <a:schemeClr val="bg1"/>
              </a:solidFill>
            </a:endParaRPr>
          </a:p>
        </p:txBody>
      </p:sp>
    </p:spTree>
    <p:extLst>
      <p:ext uri="{BB962C8B-B14F-4D97-AF65-F5344CB8AC3E}">
        <p14:creationId xmlns:p14="http://schemas.microsoft.com/office/powerpoint/2010/main" val="40240473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Franklin Gothic Demi" panose="020B0703020102020204" pitchFamily="34" charset="0"/>
              </a:rPr>
              <a:t>Museum Transformation</a:t>
            </a:r>
            <a:endParaRPr lang="en-US" dirty="0">
              <a:solidFill>
                <a:schemeClr val="tx1"/>
              </a:solidFill>
              <a:latin typeface="Franklin Gothic Demi" panose="020B0703020102020204" pitchFamily="34" charset="0"/>
            </a:endParaRPr>
          </a:p>
        </p:txBody>
      </p:sp>
      <p:sp>
        <p:nvSpPr>
          <p:cNvPr id="4" name="Content Placeholder 3"/>
          <p:cNvSpPr>
            <a:spLocks noGrp="1"/>
          </p:cNvSpPr>
          <p:nvPr>
            <p:ph sz="half" idx="1"/>
          </p:nvPr>
        </p:nvSpPr>
        <p:spPr>
          <a:xfrm>
            <a:off x="409364" y="2160590"/>
            <a:ext cx="3138026" cy="3880772"/>
          </a:xfrm>
        </p:spPr>
        <p:txBody>
          <a:bodyPr/>
          <a:lstStyle/>
          <a:p>
            <a:r>
              <a:rPr lang="en-US" dirty="0" smtClean="0"/>
              <a:t>Dimmed lights</a:t>
            </a:r>
          </a:p>
          <a:p>
            <a:r>
              <a:rPr lang="en-US" dirty="0" smtClean="0"/>
              <a:t>Limiting of audio</a:t>
            </a:r>
          </a:p>
          <a:p>
            <a:r>
              <a:rPr lang="en-US" dirty="0" smtClean="0"/>
              <a:t>Extra signage</a:t>
            </a:r>
          </a:p>
          <a:p>
            <a:r>
              <a:rPr lang="en-US" dirty="0" smtClean="0"/>
              <a:t>Specially trained staff</a:t>
            </a:r>
          </a:p>
          <a:p>
            <a:r>
              <a:rPr lang="en-US" dirty="0" smtClean="0"/>
              <a:t>On-site specialists</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3162235" y="2160590"/>
            <a:ext cx="3914552" cy="3647087"/>
          </a:xfrm>
        </p:spPr>
      </p:pic>
    </p:spTree>
    <p:extLst>
      <p:ext uri="{BB962C8B-B14F-4D97-AF65-F5344CB8AC3E}">
        <p14:creationId xmlns:p14="http://schemas.microsoft.com/office/powerpoint/2010/main" val="25062120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dirty="0" smtClean="0"/>
              <a:t>Guide to </a:t>
            </a:r>
            <a:r>
              <a:rPr lang="en-US" dirty="0"/>
              <a:t>help </a:t>
            </a:r>
            <a:r>
              <a:rPr lang="en-US" dirty="0" smtClean="0"/>
              <a:t>families familiarize </a:t>
            </a:r>
            <a:r>
              <a:rPr lang="en-US" dirty="0"/>
              <a:t>yourself with the Museum </a:t>
            </a:r>
            <a:r>
              <a:rPr lang="en-US" dirty="0" smtClean="0"/>
              <a:t>beforehand</a:t>
            </a:r>
          </a:p>
          <a:p>
            <a:r>
              <a:rPr lang="en-US" dirty="0" smtClean="0"/>
              <a:t>Written </a:t>
            </a:r>
            <a:r>
              <a:rPr lang="en-US" dirty="0"/>
              <a:t>from a child’s perspective, the guides can be helpful in planning </a:t>
            </a:r>
            <a:r>
              <a:rPr lang="en-US" dirty="0" smtClean="0"/>
              <a:t>for visitors</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3731752" y="700216"/>
            <a:ext cx="3208201" cy="5535721"/>
          </a:xfrm>
        </p:spPr>
      </p:pic>
      <p:sp>
        <p:nvSpPr>
          <p:cNvPr id="7" name="Title 1"/>
          <p:cNvSpPr txBox="1">
            <a:spLocks/>
          </p:cNvSpPr>
          <p:nvPr/>
        </p:nvSpPr>
        <p:spPr>
          <a:xfrm>
            <a:off x="508001" y="441447"/>
            <a:ext cx="644750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latin typeface="Franklin Gothic Demi" panose="020B0703020102020204" pitchFamily="34" charset="0"/>
              </a:rPr>
              <a:t>Museum Story Guide</a:t>
            </a:r>
            <a:endParaRPr lang="en-US" dirty="0">
              <a:solidFill>
                <a:schemeClr val="tx1"/>
              </a:solidFill>
              <a:latin typeface="Franklin Gothic Demi" panose="020B0703020102020204" pitchFamily="34" charset="0"/>
            </a:endParaRPr>
          </a:p>
        </p:txBody>
      </p:sp>
    </p:spTree>
    <p:extLst>
      <p:ext uri="{BB962C8B-B14F-4D97-AF65-F5344CB8AC3E}">
        <p14:creationId xmlns:p14="http://schemas.microsoft.com/office/powerpoint/2010/main" val="145324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Franklin Gothic Demi" panose="020B0703020102020204" pitchFamily="34" charset="0"/>
              </a:rPr>
              <a:t>Tips and Takeaways</a:t>
            </a:r>
            <a:endParaRPr lang="en-US" dirty="0">
              <a:solidFill>
                <a:schemeClr val="tx1"/>
              </a:solidFill>
              <a:latin typeface="Franklin Gothic Demi" panose="020B0703020102020204" pitchFamily="34" charset="0"/>
            </a:endParaRPr>
          </a:p>
        </p:txBody>
      </p:sp>
      <p:sp>
        <p:nvSpPr>
          <p:cNvPr id="3" name="Content Placeholder 2"/>
          <p:cNvSpPr>
            <a:spLocks noGrp="1"/>
          </p:cNvSpPr>
          <p:nvPr>
            <p:ph idx="1"/>
          </p:nvPr>
        </p:nvSpPr>
        <p:spPr>
          <a:xfrm>
            <a:off x="508001" y="1667431"/>
            <a:ext cx="6447501" cy="3880773"/>
          </a:xfrm>
        </p:spPr>
        <p:txBody>
          <a:bodyPr>
            <a:normAutofit/>
          </a:bodyPr>
          <a:lstStyle/>
          <a:p>
            <a:pPr lvl="0"/>
            <a:r>
              <a:rPr lang="en-US" dirty="0" smtClean="0"/>
              <a:t>Give clear 1-2 step directions</a:t>
            </a:r>
          </a:p>
          <a:p>
            <a:pPr lvl="0"/>
            <a:r>
              <a:rPr lang="en-US" dirty="0" smtClean="0"/>
              <a:t>Kids with special needs love structure and routine</a:t>
            </a:r>
          </a:p>
          <a:p>
            <a:pPr lvl="0"/>
            <a:r>
              <a:rPr lang="en-US" dirty="0" smtClean="0"/>
              <a:t>Remember </a:t>
            </a:r>
            <a:r>
              <a:rPr lang="en-US" dirty="0"/>
              <a:t>not to “yell” when you are talking to kids who have special needs.  Some of them are very sensitive to sound.</a:t>
            </a:r>
          </a:p>
          <a:p>
            <a:pPr lvl="0"/>
            <a:r>
              <a:rPr lang="en-US" dirty="0"/>
              <a:t>Don’t speak </a:t>
            </a:r>
            <a:r>
              <a:rPr lang="en-US" dirty="0" smtClean="0"/>
              <a:t>too </a:t>
            </a:r>
            <a:r>
              <a:rPr lang="en-US" dirty="0"/>
              <a:t>fast.  Talk slowly and pause between directions.</a:t>
            </a:r>
          </a:p>
          <a:p>
            <a:pPr lvl="0"/>
            <a:r>
              <a:rPr lang="en-US" dirty="0" smtClean="0"/>
              <a:t>Do </a:t>
            </a:r>
            <a:r>
              <a:rPr lang="en-US" dirty="0"/>
              <a:t>not use sarcasm, figurative language, or jokes.  Children with special needs do not usually understand this type of language and may find it offensive.</a:t>
            </a:r>
          </a:p>
          <a:p>
            <a:pPr lvl="0"/>
            <a:r>
              <a:rPr lang="en-US" dirty="0"/>
              <a:t>Do not be offended if the children are not looking at you when you are speaking to them, it doesn’t mean they are not listening.  Some people with Autism find it painful to look at people in the eye.</a:t>
            </a:r>
          </a:p>
          <a:p>
            <a:pPr lvl="1"/>
            <a:endParaRPr lang="en-US" dirty="0"/>
          </a:p>
          <a:p>
            <a:endParaRPr lang="en-US" dirty="0"/>
          </a:p>
        </p:txBody>
      </p:sp>
    </p:spTree>
    <p:extLst>
      <p:ext uri="{BB962C8B-B14F-4D97-AF65-F5344CB8AC3E}">
        <p14:creationId xmlns:p14="http://schemas.microsoft.com/office/powerpoint/2010/main" val="206436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4968582"/>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635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ubtitle 8"/>
          <p:cNvSpPr>
            <a:spLocks noGrp="1"/>
          </p:cNvSpPr>
          <p:nvPr>
            <p:ph type="subTitle" idx="1"/>
          </p:nvPr>
        </p:nvSpPr>
        <p:spPr>
          <a:xfrm>
            <a:off x="275171" y="4722885"/>
            <a:ext cx="9673165" cy="2230349"/>
          </a:xfrm>
        </p:spPr>
        <p:txBody>
          <a:bodyPr>
            <a:noAutofit/>
          </a:bodyPr>
          <a:lstStyle/>
          <a:p>
            <a:pPr algn="l">
              <a:lnSpc>
                <a:spcPct val="90000"/>
              </a:lnSpc>
            </a:pPr>
            <a:r>
              <a:rPr lang="en-US" sz="1600" b="1" i="1" dirty="0">
                <a:solidFill>
                  <a:srgbClr val="525252"/>
                </a:solidFill>
              </a:rPr>
              <a:t> </a:t>
            </a:r>
            <a:r>
              <a:rPr lang="en-US" sz="1600" b="1" i="1" dirty="0" smtClean="0">
                <a:solidFill>
                  <a:srgbClr val="525252"/>
                </a:solidFill>
              </a:rPr>
              <a:t>   </a:t>
            </a:r>
            <a:r>
              <a:rPr lang="en-US" sz="2000" b="1" i="1" dirty="0" smtClean="0">
                <a:solidFill>
                  <a:srgbClr val="525252"/>
                </a:solidFill>
              </a:rPr>
              <a:t>                 </a:t>
            </a:r>
            <a:r>
              <a:rPr lang="en-US" sz="2400" b="1" i="1" dirty="0" smtClean="0">
                <a:solidFill>
                  <a:srgbClr val="525252"/>
                </a:solidFill>
              </a:rPr>
              <a:t> </a:t>
            </a:r>
            <a:r>
              <a:rPr lang="en-US" sz="2400" b="1" i="1" dirty="0" smtClean="0">
                <a:solidFill>
                  <a:srgbClr val="3561A3"/>
                </a:solidFill>
              </a:rPr>
              <a:t> </a:t>
            </a:r>
            <a:r>
              <a:rPr lang="en-US" sz="2400" b="1" i="1" dirty="0" smtClean="0">
                <a:solidFill>
                  <a:srgbClr val="005F86"/>
                </a:solidFill>
              </a:rPr>
              <a:t>Create </a:t>
            </a:r>
            <a:r>
              <a:rPr lang="en-US" sz="2400" b="1" i="1" dirty="0">
                <a:solidFill>
                  <a:srgbClr val="005F86"/>
                </a:solidFill>
              </a:rPr>
              <a:t>a place of </a:t>
            </a:r>
            <a:r>
              <a:rPr lang="en-US" sz="2400" b="1" i="1" dirty="0" smtClean="0">
                <a:solidFill>
                  <a:srgbClr val="005F86"/>
                </a:solidFill>
              </a:rPr>
              <a:t>lifelong learning </a:t>
            </a:r>
          </a:p>
          <a:p>
            <a:pPr algn="l">
              <a:lnSpc>
                <a:spcPct val="90000"/>
              </a:lnSpc>
            </a:pPr>
            <a:r>
              <a:rPr lang="en-US" sz="2400" b="1" i="1" dirty="0">
                <a:solidFill>
                  <a:srgbClr val="005F86"/>
                </a:solidFill>
              </a:rPr>
              <a:t> </a:t>
            </a:r>
            <a:r>
              <a:rPr lang="en-US" sz="2400" b="1" i="1" dirty="0" smtClean="0">
                <a:solidFill>
                  <a:srgbClr val="005F86"/>
                </a:solidFill>
              </a:rPr>
              <a:t>            where people, from young child to senior</a:t>
            </a:r>
          </a:p>
          <a:p>
            <a:pPr algn="l">
              <a:lnSpc>
                <a:spcPct val="90000"/>
              </a:lnSpc>
            </a:pPr>
            <a:r>
              <a:rPr lang="en-US" sz="2400" b="1" i="1" dirty="0">
                <a:solidFill>
                  <a:srgbClr val="005F86"/>
                </a:solidFill>
              </a:rPr>
              <a:t> </a:t>
            </a:r>
            <a:r>
              <a:rPr lang="en-US" sz="2400" b="1" i="1" dirty="0" smtClean="0">
                <a:solidFill>
                  <a:srgbClr val="005F86"/>
                </a:solidFill>
              </a:rPr>
              <a:t>       citizen</a:t>
            </a:r>
            <a:r>
              <a:rPr lang="en-US" sz="2400" b="1" i="1" dirty="0">
                <a:solidFill>
                  <a:srgbClr val="005F86"/>
                </a:solidFill>
              </a:rPr>
              <a:t>, </a:t>
            </a:r>
            <a:r>
              <a:rPr lang="en-US" sz="2400" b="1" i="1" dirty="0" smtClean="0">
                <a:solidFill>
                  <a:srgbClr val="005F86"/>
                </a:solidFill>
              </a:rPr>
              <a:t>embrace science </a:t>
            </a:r>
            <a:r>
              <a:rPr lang="en-US" sz="2400" b="1" i="1" dirty="0">
                <a:solidFill>
                  <a:srgbClr val="005F86"/>
                </a:solidFill>
              </a:rPr>
              <a:t>as </a:t>
            </a:r>
            <a:r>
              <a:rPr lang="en-US" sz="2400" b="1" i="1" dirty="0" smtClean="0">
                <a:solidFill>
                  <a:srgbClr val="005F86"/>
                </a:solidFill>
              </a:rPr>
              <a:t>a way of knowing</a:t>
            </a:r>
          </a:p>
          <a:p>
            <a:pPr algn="l">
              <a:lnSpc>
                <a:spcPct val="90000"/>
              </a:lnSpc>
            </a:pPr>
            <a:r>
              <a:rPr lang="en-US" sz="2400" b="1" i="1" dirty="0">
                <a:solidFill>
                  <a:srgbClr val="005F86"/>
                </a:solidFill>
              </a:rPr>
              <a:t> </a:t>
            </a:r>
            <a:r>
              <a:rPr lang="en-US" sz="2400" b="1" i="1" dirty="0" smtClean="0">
                <a:solidFill>
                  <a:srgbClr val="005F86"/>
                </a:solidFill>
              </a:rPr>
              <a:t> about themselves</a:t>
            </a:r>
            <a:r>
              <a:rPr lang="en-US" sz="2400" b="1" i="1" dirty="0">
                <a:solidFill>
                  <a:srgbClr val="005F86"/>
                </a:solidFill>
              </a:rPr>
              <a:t>, their community</a:t>
            </a:r>
            <a:r>
              <a:rPr lang="en-US" sz="2400" b="1" i="1" dirty="0" smtClean="0">
                <a:solidFill>
                  <a:srgbClr val="005F86"/>
                </a:solidFill>
              </a:rPr>
              <a:t>, and </a:t>
            </a:r>
            <a:r>
              <a:rPr lang="en-US" sz="2400" b="1" i="1" dirty="0">
                <a:solidFill>
                  <a:srgbClr val="005F86"/>
                </a:solidFill>
              </a:rPr>
              <a:t>their world</a:t>
            </a:r>
            <a:r>
              <a:rPr lang="en-US" sz="2400" b="1" i="1" dirty="0" smtClean="0">
                <a:solidFill>
                  <a:srgbClr val="3561A3"/>
                </a:solidFill>
              </a:rPr>
              <a:t>.</a:t>
            </a:r>
            <a:endParaRPr lang="en-US" sz="2400" i="1" dirty="0" smtClean="0">
              <a:solidFill>
                <a:srgbClr val="3561A3"/>
              </a:solidFill>
            </a:endParaRPr>
          </a:p>
        </p:txBody>
      </p:sp>
      <p:pic>
        <p:nvPicPr>
          <p:cNvPr id="3" name="Picture 2" descr="MLS.KW.HORIZONTAL.COLOR-stacked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98266" y="324925"/>
            <a:ext cx="2923641" cy="1654165"/>
          </a:xfrm>
          <a:prstGeom prst="rect">
            <a:avLst/>
          </a:prstGeom>
        </p:spPr>
      </p:pic>
    </p:spTree>
    <p:extLst>
      <p:ext uri="{BB962C8B-B14F-4D97-AF65-F5344CB8AC3E}">
        <p14:creationId xmlns:p14="http://schemas.microsoft.com/office/powerpoint/2010/main" val="30279764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EC86B"/>
        </a:solidFill>
        <a:effectLst/>
      </p:bgPr>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582083" y="734778"/>
            <a:ext cx="7976777" cy="926813"/>
          </a:xfrm>
        </p:spPr>
        <p:txBody>
          <a:bodyPr>
            <a:noAutofit/>
          </a:bodyPr>
          <a:lstStyle/>
          <a:p>
            <a:pPr marL="285750" indent="-285750" algn="l">
              <a:buFont typeface="Arial"/>
              <a:buChar char="•"/>
            </a:pPr>
            <a:r>
              <a:rPr lang="en-US" sz="1800" dirty="0">
                <a:solidFill>
                  <a:srgbClr val="000000"/>
                </a:solidFill>
              </a:rPr>
              <a:t>84-acre interactive science park with over 60 species live </a:t>
            </a:r>
            <a:r>
              <a:rPr lang="en-US" sz="1800" dirty="0" smtClean="0">
                <a:solidFill>
                  <a:srgbClr val="000000"/>
                </a:solidFill>
              </a:rPr>
              <a:t>animals</a:t>
            </a:r>
          </a:p>
          <a:p>
            <a:pPr marL="285750" indent="-285750" algn="l">
              <a:buFont typeface="Arial"/>
              <a:buChar char="•"/>
            </a:pPr>
            <a:r>
              <a:rPr lang="en-US" sz="1800" dirty="0" smtClean="0">
                <a:solidFill>
                  <a:srgbClr val="000000"/>
                </a:solidFill>
              </a:rPr>
              <a:t>Annual attendance is around 440,000 with about 9,800 member households</a:t>
            </a:r>
          </a:p>
          <a:p>
            <a:pPr algn="l"/>
            <a:endParaRPr lang="en-US" sz="2000" dirty="0" smtClean="0">
              <a:solidFill>
                <a:srgbClr val="000000"/>
              </a:solidFill>
            </a:endParaRPr>
          </a:p>
          <a:p>
            <a:pPr algn="l"/>
            <a:endParaRPr lang="en-US" sz="3000" dirty="0">
              <a:solidFill>
                <a:srgbClr val="000000"/>
              </a:solidFill>
            </a:endParaRPr>
          </a:p>
        </p:txBody>
      </p:sp>
      <p:sp>
        <p:nvSpPr>
          <p:cNvPr id="10" name="Rectangle 9"/>
          <p:cNvSpPr/>
          <p:nvPr/>
        </p:nvSpPr>
        <p:spPr>
          <a:xfrm>
            <a:off x="58208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7" name="Picture 6" descr="Screen Shot 2015-04-09 at 4.38.09 PM.png"/>
          <p:cNvPicPr>
            <a:picLocks noChangeAspect="1"/>
          </p:cNvPicPr>
          <p:nvPr/>
        </p:nvPicPr>
        <p:blipFill rotWithShape="1">
          <a:blip r:embed="rId3" cstate="print">
            <a:extLst>
              <a:ext uri="{28A0092B-C50C-407E-A947-70E740481C1C}">
                <a14:useLocalDpi xmlns:a14="http://schemas.microsoft.com/office/drawing/2010/main"/>
              </a:ext>
            </a:extLst>
          </a:blip>
          <a:srcRect t="1871" b="2287"/>
          <a:stretch/>
        </p:blipFill>
        <p:spPr>
          <a:xfrm>
            <a:off x="603249" y="1422054"/>
            <a:ext cx="7712094" cy="5424976"/>
          </a:xfrm>
          <a:prstGeom prst="rect">
            <a:avLst/>
          </a:prstGeom>
          <a:ln>
            <a:noFill/>
          </a:ln>
          <a:effectLst>
            <a:softEdge rad="112500"/>
          </a:effectLst>
        </p:spPr>
      </p:pic>
    </p:spTree>
    <p:extLst>
      <p:ext uri="{BB962C8B-B14F-4D97-AF65-F5344CB8AC3E}">
        <p14:creationId xmlns:p14="http://schemas.microsoft.com/office/powerpoint/2010/main" val="6960058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rotWithShape="1">
          <a:blip r:embed="rId3" cstate="print">
            <a:extLst>
              <a:ext uri="{28A0092B-C50C-407E-A947-70E740481C1C}">
                <a14:useLocalDpi xmlns:a14="http://schemas.microsoft.com/office/drawing/2010/main"/>
              </a:ext>
            </a:extLst>
          </a:blip>
          <a:srcRect l="1157" t="1697" r="1274" b="1697"/>
          <a:stretch/>
        </p:blipFill>
        <p:spPr>
          <a:xfrm>
            <a:off x="-127000" y="8800"/>
            <a:ext cx="9281583" cy="6892374"/>
          </a:xfrm>
          <a:prstGeom prst="rect">
            <a:avLst/>
          </a:prstGeom>
        </p:spPr>
      </p:pic>
      <p:sp>
        <p:nvSpPr>
          <p:cNvPr id="10" name="Rectangle 9"/>
          <p:cNvSpPr/>
          <p:nvPr/>
        </p:nvSpPr>
        <p:spPr>
          <a:xfrm>
            <a:off x="75884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5" name="Picture 4" descr="Adam Kissick 2014-145.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1669" y="892256"/>
            <a:ext cx="8639105" cy="5743496"/>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5204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rotWithShape="1">
          <a:blip r:embed="rId3" cstate="print">
            <a:extLst>
              <a:ext uri="{28A0092B-C50C-407E-A947-70E740481C1C}">
                <a14:useLocalDpi xmlns:a14="http://schemas.microsoft.com/office/drawing/2010/main"/>
              </a:ext>
            </a:extLst>
          </a:blip>
          <a:srcRect l="1157" t="1697" r="1274" b="1697"/>
          <a:stretch/>
        </p:blipFill>
        <p:spPr>
          <a:xfrm>
            <a:off x="-97363" y="-12366"/>
            <a:ext cx="9251946" cy="6870366"/>
          </a:xfrm>
          <a:prstGeom prst="rect">
            <a:avLst/>
          </a:prstGeom>
        </p:spPr>
      </p:pic>
      <p:sp>
        <p:nvSpPr>
          <p:cNvPr id="10" name="Rectangle 9"/>
          <p:cNvSpPr/>
          <p:nvPr/>
        </p:nvSpPr>
        <p:spPr>
          <a:xfrm>
            <a:off x="75884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4" name="Picture 3" descr="Adam Kissick 2014-03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250" y="860130"/>
            <a:ext cx="8583090" cy="571228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9956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rotWithShape="1">
          <a:blip r:embed="rId3" cstate="print">
            <a:extLst>
              <a:ext uri="{28A0092B-C50C-407E-A947-70E740481C1C}">
                <a14:useLocalDpi xmlns:a14="http://schemas.microsoft.com/office/drawing/2010/main"/>
              </a:ext>
            </a:extLst>
          </a:blip>
          <a:srcRect l="1157" t="1697" r="1274" b="1697"/>
          <a:stretch/>
        </p:blipFill>
        <p:spPr>
          <a:xfrm>
            <a:off x="-97363" y="-12366"/>
            <a:ext cx="9251946" cy="6870366"/>
          </a:xfrm>
          <a:prstGeom prst="rect">
            <a:avLst/>
          </a:prstGeom>
        </p:spPr>
      </p:pic>
      <p:sp>
        <p:nvSpPr>
          <p:cNvPr id="10" name="Rectangle 9"/>
          <p:cNvSpPr/>
          <p:nvPr/>
        </p:nvSpPr>
        <p:spPr>
          <a:xfrm>
            <a:off x="75884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2" name="Picture 1" descr="Adam Kissick 2014-14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838" y="849915"/>
            <a:ext cx="8604249" cy="5726363"/>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03149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rotWithShape="1">
          <a:blip r:embed="rId3" cstate="print">
            <a:extLst>
              <a:ext uri="{28A0092B-C50C-407E-A947-70E740481C1C}">
                <a14:useLocalDpi xmlns:a14="http://schemas.microsoft.com/office/drawing/2010/main"/>
              </a:ext>
            </a:extLst>
          </a:blip>
          <a:srcRect l="1157" t="1697" r="1274" b="1697"/>
          <a:stretch/>
        </p:blipFill>
        <p:spPr>
          <a:xfrm>
            <a:off x="-93695" y="-1784"/>
            <a:ext cx="9237695" cy="6859783"/>
          </a:xfrm>
          <a:prstGeom prst="rect">
            <a:avLst/>
          </a:prstGeom>
        </p:spPr>
      </p:pic>
      <p:sp>
        <p:nvSpPr>
          <p:cNvPr id="10" name="Rectangle 9"/>
          <p:cNvSpPr/>
          <p:nvPr/>
        </p:nvSpPr>
        <p:spPr>
          <a:xfrm>
            <a:off x="75884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2" name="Picture 1" descr="Adam Kissick 2014-27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252" y="818236"/>
            <a:ext cx="8625417" cy="574045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03149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16"/>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1"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Special events also bring needs for</a:t>
            </a:r>
            <a:endParaRPr lang="en-US" sz="4000" dirty="0">
              <a:solidFill>
                <a:srgbClr val="0C4225"/>
              </a:solidFill>
              <a:latin typeface="Georgia" charset="0"/>
              <a:ea typeface="ＭＳ Ｐゴシック" charset="0"/>
              <a:cs typeface="Georgia" charset="0"/>
            </a:endParaRPr>
          </a:p>
        </p:txBody>
      </p:sp>
      <p:sp>
        <p:nvSpPr>
          <p:cNvPr id="8" name="TextBox 4"/>
          <p:cNvSpPr txBox="1">
            <a:spLocks noChangeArrowheads="1"/>
          </p:cNvSpPr>
          <p:nvPr/>
        </p:nvSpPr>
        <p:spPr bwMode="auto">
          <a:xfrm>
            <a:off x="5856598" y="1385827"/>
            <a:ext cx="3287401" cy="596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90000"/>
              </a:lnSpc>
              <a:spcBef>
                <a:spcPct val="50000"/>
              </a:spcBef>
              <a:defRPr/>
            </a:pPr>
            <a:endParaRPr lang="en-US" dirty="0" smtClean="0">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planning</a:t>
            </a:r>
          </a:p>
          <a:p>
            <a:pPr marL="342900" indent="-342900">
              <a:buFont typeface="Arial"/>
              <a:buChar char="•"/>
              <a:tabLst>
                <a:tab pos="404813" algn="l"/>
              </a:tabLst>
            </a:pPr>
            <a:endParaRPr lang="en-US" kern="0" dirty="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logistical challenges</a:t>
            </a:r>
          </a:p>
          <a:p>
            <a:pPr marL="0" indent="0">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staffing</a:t>
            </a:r>
          </a:p>
          <a:p>
            <a:pPr marL="342900" indent="-342900">
              <a:buFont typeface="Arial"/>
              <a:buChar char="•"/>
              <a:tabLst>
                <a:tab pos="404813" algn="l"/>
              </a:tabLst>
            </a:pPr>
            <a:endParaRPr lang="en-US" kern="0" dirty="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 training</a:t>
            </a:r>
          </a:p>
          <a:p>
            <a:pPr marL="0" indent="0">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special marketing</a:t>
            </a:r>
          </a:p>
          <a:p>
            <a:pPr marL="342900" indent="-342900">
              <a:buFont typeface="Arial"/>
              <a:buChar char="•"/>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new programming</a:t>
            </a:r>
          </a:p>
          <a:p>
            <a:pPr marL="342900" indent="-342900">
              <a:buFont typeface="Arial"/>
              <a:buChar char="•"/>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r>
              <a:rPr lang="en-US" kern="0" dirty="0" smtClean="0">
                <a:solidFill>
                  <a:srgbClr val="0C4225"/>
                </a:solidFill>
                <a:latin typeface="Calibri"/>
                <a:cs typeface="Calibri"/>
              </a:rPr>
              <a:t>collaborations</a:t>
            </a:r>
          </a:p>
          <a:p>
            <a:pPr marL="0" indent="0">
              <a:tabLst>
                <a:tab pos="404813" algn="l"/>
              </a:tabLst>
            </a:pPr>
            <a:endParaRPr lang="en-US" kern="0" dirty="0" smtClean="0">
              <a:solidFill>
                <a:srgbClr val="0C4225"/>
              </a:solidFill>
              <a:latin typeface="Calibri"/>
              <a:cs typeface="Calibri"/>
            </a:endParaRPr>
          </a:p>
          <a:p>
            <a:pPr marL="342900" indent="-342900">
              <a:buFont typeface="Arial"/>
              <a:buChar char="•"/>
              <a:tabLst>
                <a:tab pos="404813" algn="l"/>
              </a:tabLst>
            </a:pPr>
            <a:endParaRPr lang="en-US" dirty="0" smtClean="0">
              <a:solidFill>
                <a:prstClr val="black"/>
              </a:solidFill>
              <a:latin typeface="Calibri" charset="0"/>
            </a:endParaRPr>
          </a:p>
        </p:txBody>
      </p:sp>
      <p:pic>
        <p:nvPicPr>
          <p:cNvPr id="13" name="Picture 8" descr="NISE_tag_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46"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l="29800" t="202" r="7416" b="7833"/>
          <a:stretch/>
        </p:blipFill>
        <p:spPr>
          <a:xfrm>
            <a:off x="0" y="1247421"/>
            <a:ext cx="5741008" cy="5610580"/>
          </a:xfrm>
          <a:prstGeom prst="rect">
            <a:avLst/>
          </a:prstGeom>
        </p:spPr>
      </p:pic>
      <p:pic>
        <p:nvPicPr>
          <p:cNvPr id="11" name="Picture 8" descr="NISE_tag_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086" y="6421556"/>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513549" y="6477750"/>
            <a:ext cx="2104162" cy="307777"/>
          </a:xfrm>
          <a:prstGeom prst="rect">
            <a:avLst/>
          </a:prstGeom>
        </p:spPr>
        <p:txBody>
          <a:bodyPr wrap="none">
            <a:spAutoFit/>
          </a:bodyPr>
          <a:lstStyle/>
          <a:p>
            <a:r>
              <a:rPr lang="en-US" sz="1400" kern="0" dirty="0" smtClean="0">
                <a:solidFill>
                  <a:schemeClr val="bg1"/>
                </a:solidFill>
                <a:latin typeface="Calibri"/>
                <a:cs typeface="Calibri"/>
              </a:rPr>
              <a:t>Marbles Kids Museum, NC</a:t>
            </a:r>
            <a:endParaRPr lang="en-US" sz="1400" dirty="0">
              <a:solidFill>
                <a:schemeClr val="bg1"/>
              </a:solidFill>
            </a:endParaRPr>
          </a:p>
        </p:txBody>
      </p:sp>
    </p:spTree>
    <p:extLst>
      <p:ext uri="{BB962C8B-B14F-4D97-AF65-F5344CB8AC3E}">
        <p14:creationId xmlns:p14="http://schemas.microsoft.com/office/powerpoint/2010/main" val="6014703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ISE_impact_slides_09_18_19.png"/>
          <p:cNvPicPr>
            <a:picLocks noChangeAspect="1"/>
          </p:cNvPicPr>
          <p:nvPr/>
        </p:nvPicPr>
        <p:blipFill rotWithShape="1">
          <a:blip r:embed="rId3" cstate="print">
            <a:extLst>
              <a:ext uri="{28A0092B-C50C-407E-A947-70E740481C1C}">
                <a14:useLocalDpi xmlns:a14="http://schemas.microsoft.com/office/drawing/2010/main"/>
              </a:ext>
            </a:extLst>
          </a:blip>
          <a:srcRect l="1157" t="1697" r="1274" b="1697"/>
          <a:stretch/>
        </p:blipFill>
        <p:spPr>
          <a:xfrm>
            <a:off x="-93695" y="-1784"/>
            <a:ext cx="9237695" cy="6859783"/>
          </a:xfrm>
          <a:prstGeom prst="rect">
            <a:avLst/>
          </a:prstGeom>
        </p:spPr>
      </p:pic>
      <p:sp>
        <p:nvSpPr>
          <p:cNvPr id="10" name="Rectangle 9"/>
          <p:cNvSpPr/>
          <p:nvPr/>
        </p:nvSpPr>
        <p:spPr>
          <a:xfrm>
            <a:off x="75884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5" name="Picture 4" descr="MH-girl-albert-hires.jpeg"/>
          <p:cNvPicPr>
            <a:picLocks noChangeAspect="1"/>
          </p:cNvPicPr>
          <p:nvPr/>
        </p:nvPicPr>
        <p:blipFill rotWithShape="1">
          <a:blip r:embed="rId4" cstate="print">
            <a:extLst>
              <a:ext uri="{28A0092B-C50C-407E-A947-70E740481C1C}">
                <a14:useLocalDpi xmlns:a14="http://schemas.microsoft.com/office/drawing/2010/main"/>
              </a:ext>
            </a:extLst>
          </a:blip>
          <a:srcRect b="-1137"/>
          <a:stretch/>
        </p:blipFill>
        <p:spPr>
          <a:xfrm>
            <a:off x="222250" y="831590"/>
            <a:ext cx="3799417" cy="580065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Picture 1" descr="mf_ext_parasaur_5493 (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28583" y="831590"/>
            <a:ext cx="4622002" cy="351366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descr="Lepto-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28583" y="4568847"/>
            <a:ext cx="4622002" cy="206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59549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rotWithShape="1">
          <a:blip r:embed="rId3" cstate="print">
            <a:extLst>
              <a:ext uri="{28A0092B-C50C-407E-A947-70E740481C1C}">
                <a14:useLocalDpi xmlns:a14="http://schemas.microsoft.com/office/drawing/2010/main"/>
              </a:ext>
            </a:extLst>
          </a:blip>
          <a:srcRect l="1157" t="1697" r="1274" b="1697"/>
          <a:stretch/>
        </p:blipFill>
        <p:spPr>
          <a:xfrm>
            <a:off x="-93695" y="-1784"/>
            <a:ext cx="9237695" cy="6859783"/>
          </a:xfrm>
          <a:prstGeom prst="rect">
            <a:avLst/>
          </a:prstGeom>
        </p:spPr>
      </p:pic>
      <p:sp>
        <p:nvSpPr>
          <p:cNvPr id="10" name="Rectangle 9"/>
          <p:cNvSpPr/>
          <p:nvPr/>
        </p:nvSpPr>
        <p:spPr>
          <a:xfrm>
            <a:off x="758843" y="243911"/>
            <a:ext cx="7368574"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Museum of Life and Science – Know Wonder</a:t>
            </a:r>
            <a:endParaRPr lang="en-US" sz="2400" dirty="0">
              <a:solidFill>
                <a:prstClr val="black"/>
              </a:solidFill>
              <a:latin typeface="Calibri"/>
              <a:ea typeface="+mn-ea"/>
              <a:cs typeface="+mn-cs"/>
            </a:endParaRPr>
          </a:p>
        </p:txBody>
      </p:sp>
      <p:pic>
        <p:nvPicPr>
          <p:cNvPr id="3" name="Picture 2" descr="Screen-Shot-2014-05-09-at-1.42.42-PM-e1399657881165.png"/>
          <p:cNvPicPr>
            <a:picLocks noChangeAspect="1"/>
          </p:cNvPicPr>
          <p:nvPr/>
        </p:nvPicPr>
        <p:blipFill rotWithShape="1">
          <a:blip r:embed="rId4" cstate="print">
            <a:extLst>
              <a:ext uri="{28A0092B-C50C-407E-A947-70E740481C1C}">
                <a14:useLocalDpi xmlns:a14="http://schemas.microsoft.com/office/drawing/2010/main"/>
              </a:ext>
            </a:extLst>
          </a:blip>
          <a:srcRect l="2438" r="4068"/>
          <a:stretch/>
        </p:blipFill>
        <p:spPr>
          <a:xfrm>
            <a:off x="265373" y="823384"/>
            <a:ext cx="4233990" cy="226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reen Shot 2015-05-01 at 5.20.37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7833" y="820692"/>
            <a:ext cx="4043039" cy="2269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 Shot 2015-05-01 at 5.21.05 P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5373" y="3334193"/>
            <a:ext cx="8455499" cy="3242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93397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476250" y="1020520"/>
            <a:ext cx="8239258" cy="645458"/>
          </a:xfrm>
        </p:spPr>
        <p:txBody>
          <a:bodyPr>
            <a:noAutofit/>
          </a:bodyPr>
          <a:lstStyle/>
          <a:p>
            <a:pPr algn="l"/>
            <a:r>
              <a:rPr lang="en-US" sz="1800" dirty="0">
                <a:solidFill>
                  <a:srgbClr val="000000"/>
                </a:solidFill>
              </a:rPr>
              <a:t>A</a:t>
            </a:r>
            <a:r>
              <a:rPr lang="en-US" sz="1800" dirty="0" smtClean="0">
                <a:solidFill>
                  <a:srgbClr val="000000"/>
                </a:solidFill>
              </a:rPr>
              <a:t> $5 membership </a:t>
            </a:r>
            <a:r>
              <a:rPr lang="en-US" sz="1800" dirty="0">
                <a:solidFill>
                  <a:srgbClr val="000000"/>
                </a:solidFill>
              </a:rPr>
              <a:t>program that provides low-income families in Durham year-round access to interactive science learning opportunities and Museum programs they otherwise would not be able to afford.</a:t>
            </a:r>
          </a:p>
          <a:p>
            <a:pPr algn="l"/>
            <a:endParaRPr lang="en-US" sz="1800" dirty="0">
              <a:solidFill>
                <a:srgbClr val="000000"/>
              </a:solidFill>
            </a:endParaRPr>
          </a:p>
          <a:p>
            <a:pPr algn="l"/>
            <a:endParaRPr lang="en-US" sz="2000" dirty="0" smtClean="0">
              <a:solidFill>
                <a:srgbClr val="000000"/>
              </a:solidFill>
            </a:endParaRPr>
          </a:p>
          <a:p>
            <a:pPr algn="l"/>
            <a:endParaRPr lang="en-US" sz="3000" dirty="0">
              <a:solidFill>
                <a:srgbClr val="000000"/>
              </a:solidFill>
            </a:endParaRPr>
          </a:p>
        </p:txBody>
      </p:sp>
      <p:sp>
        <p:nvSpPr>
          <p:cNvPr id="10" name="Rectangle 9"/>
          <p:cNvSpPr/>
          <p:nvPr/>
        </p:nvSpPr>
        <p:spPr>
          <a:xfrm>
            <a:off x="476250" y="497903"/>
            <a:ext cx="2712702"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IGNITE Learning</a:t>
            </a:r>
            <a:endParaRPr lang="en-US" sz="2400" dirty="0">
              <a:solidFill>
                <a:prstClr val="black"/>
              </a:solidFill>
              <a:latin typeface="Calibri"/>
              <a:ea typeface="+mn-ea"/>
              <a:cs typeface="+mn-cs"/>
            </a:endParaRPr>
          </a:p>
        </p:txBody>
      </p:sp>
      <p:pic>
        <p:nvPicPr>
          <p:cNvPr id="3" name="Picture 2" descr="20120401_106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5701" y="2159468"/>
            <a:ext cx="8329807" cy="427016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2242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271"/>
            <a:ext cx="9144000" cy="6858000"/>
          </a:xfrm>
          <a:prstGeom prst="rect">
            <a:avLst/>
          </a:prstGeom>
        </p:spPr>
      </p:pic>
      <p:sp>
        <p:nvSpPr>
          <p:cNvPr id="9" name="Subtitle 8"/>
          <p:cNvSpPr>
            <a:spLocks noGrp="1"/>
          </p:cNvSpPr>
          <p:nvPr>
            <p:ph type="subTitle" idx="1"/>
          </p:nvPr>
        </p:nvSpPr>
        <p:spPr>
          <a:xfrm>
            <a:off x="465666" y="1038381"/>
            <a:ext cx="8341129" cy="972138"/>
          </a:xfrm>
        </p:spPr>
        <p:txBody>
          <a:bodyPr>
            <a:noAutofit/>
          </a:bodyPr>
          <a:lstStyle/>
          <a:p>
            <a:pPr algn="l"/>
            <a:r>
              <a:rPr lang="en-US" sz="1800" dirty="0" smtClean="0">
                <a:solidFill>
                  <a:srgbClr val="000000"/>
                </a:solidFill>
              </a:rPr>
              <a:t>A grassroots </a:t>
            </a:r>
            <a:r>
              <a:rPr lang="en-US" sz="1800" dirty="0">
                <a:solidFill>
                  <a:srgbClr val="000000"/>
                </a:solidFill>
              </a:rPr>
              <a:t>community based organization dedicated to strengthening the Hispanic/Latino community and improving the quality of life of Hispanic/Latino residents in Durham, Carrboro, Chapel Hill and surrounding areas</a:t>
            </a:r>
            <a:r>
              <a:rPr lang="en-US" sz="1800" dirty="0" smtClean="0">
                <a:solidFill>
                  <a:srgbClr val="000000"/>
                </a:solidFill>
              </a:rPr>
              <a:t>.</a:t>
            </a:r>
            <a:endParaRPr lang="en-US" sz="1800" dirty="0">
              <a:solidFill>
                <a:srgbClr val="000000"/>
              </a:solidFill>
            </a:endParaRPr>
          </a:p>
        </p:txBody>
      </p:sp>
      <p:sp>
        <p:nvSpPr>
          <p:cNvPr id="10" name="Rectangle 9"/>
          <p:cNvSpPr/>
          <p:nvPr/>
        </p:nvSpPr>
        <p:spPr>
          <a:xfrm>
            <a:off x="465666" y="486095"/>
            <a:ext cx="3144310"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El centro hispano</a:t>
            </a:r>
            <a:endParaRPr lang="en-US" sz="2400" dirty="0">
              <a:solidFill>
                <a:prstClr val="black"/>
              </a:solidFill>
              <a:latin typeface="Calibri"/>
              <a:ea typeface="+mn-ea"/>
              <a:cs typeface="+mn-cs"/>
            </a:endParaRPr>
          </a:p>
        </p:txBody>
      </p:sp>
      <p:pic>
        <p:nvPicPr>
          <p:cNvPr id="3" name="Picture 2" descr="echweb.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8021" y="3575942"/>
            <a:ext cx="2509410" cy="1268862"/>
          </a:xfrm>
          <a:prstGeom prst="rect">
            <a:avLst/>
          </a:prstGeom>
          <a:effectLst>
            <a:outerShdw blurRad="50800" dist="38100" dir="2700000" algn="tl" rotWithShape="0">
              <a:prstClr val="black">
                <a:alpha val="40000"/>
              </a:prstClr>
            </a:outerShdw>
          </a:effectLst>
        </p:spPr>
      </p:pic>
      <p:pic>
        <p:nvPicPr>
          <p:cNvPr id="4" name="Picture 3" descr="20120401_1033.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97565" y="2410465"/>
            <a:ext cx="5809231" cy="4060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48115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271"/>
            <a:ext cx="9144000" cy="6858000"/>
          </a:xfrm>
          <a:prstGeom prst="rect">
            <a:avLst/>
          </a:prstGeom>
        </p:spPr>
      </p:pic>
      <p:sp>
        <p:nvSpPr>
          <p:cNvPr id="9" name="Subtitle 8"/>
          <p:cNvSpPr>
            <a:spLocks noGrp="1"/>
          </p:cNvSpPr>
          <p:nvPr>
            <p:ph type="subTitle" idx="1"/>
          </p:nvPr>
        </p:nvSpPr>
        <p:spPr>
          <a:xfrm>
            <a:off x="423330" y="1017215"/>
            <a:ext cx="8212670" cy="538534"/>
          </a:xfrm>
        </p:spPr>
        <p:txBody>
          <a:bodyPr>
            <a:noAutofit/>
          </a:bodyPr>
          <a:lstStyle/>
          <a:p>
            <a:pPr marL="285750" indent="-285750" algn="l">
              <a:buFont typeface="Arial"/>
              <a:buChar char="•"/>
            </a:pPr>
            <a:r>
              <a:rPr lang="en-US" sz="1800" dirty="0" smtClean="0">
                <a:solidFill>
                  <a:srgbClr val="000000"/>
                </a:solidFill>
              </a:rPr>
              <a:t>A </a:t>
            </a:r>
            <a:r>
              <a:rPr lang="en-US" sz="1800" dirty="0">
                <a:solidFill>
                  <a:srgbClr val="000000"/>
                </a:solidFill>
              </a:rPr>
              <a:t>hands-on science event featuring bilingual </a:t>
            </a:r>
            <a:r>
              <a:rPr lang="en-US" sz="1800" dirty="0" smtClean="0">
                <a:solidFill>
                  <a:srgbClr val="000000"/>
                </a:solidFill>
              </a:rPr>
              <a:t>scientists </a:t>
            </a:r>
            <a:r>
              <a:rPr lang="en-US" sz="1800" dirty="0">
                <a:solidFill>
                  <a:srgbClr val="000000"/>
                </a:solidFill>
              </a:rPr>
              <a:t>from around the Triangle. </a:t>
            </a:r>
          </a:p>
        </p:txBody>
      </p:sp>
      <p:sp>
        <p:nvSpPr>
          <p:cNvPr id="10" name="Rectangle 9"/>
          <p:cNvSpPr/>
          <p:nvPr/>
        </p:nvSpPr>
        <p:spPr>
          <a:xfrm>
            <a:off x="423330" y="508482"/>
            <a:ext cx="4441240"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Bilingual Meet a scientist</a:t>
            </a:r>
            <a:endParaRPr lang="en-US" sz="2400" dirty="0">
              <a:solidFill>
                <a:prstClr val="black"/>
              </a:solidFill>
              <a:latin typeface="Calibri"/>
              <a:ea typeface="+mn-ea"/>
              <a:cs typeface="+mn-cs"/>
            </a:endParaRPr>
          </a:p>
        </p:txBody>
      </p:sp>
      <p:pic>
        <p:nvPicPr>
          <p:cNvPr id="2" name="Picture 1" descr="IMG_7360[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11124" y="2005235"/>
            <a:ext cx="4519082" cy="3979334"/>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descr="IMG_7349[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14331" y="1735360"/>
            <a:ext cx="4159251" cy="4519083"/>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7700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271"/>
            <a:ext cx="9144000" cy="6858000"/>
          </a:xfrm>
          <a:prstGeom prst="rect">
            <a:avLst/>
          </a:prstGeom>
        </p:spPr>
      </p:pic>
      <p:sp>
        <p:nvSpPr>
          <p:cNvPr id="10" name="Rectangle 9"/>
          <p:cNvSpPr/>
          <p:nvPr/>
        </p:nvSpPr>
        <p:spPr>
          <a:xfrm>
            <a:off x="423330" y="508482"/>
            <a:ext cx="4441240" cy="461665"/>
          </a:xfrm>
          <a:prstGeom prst="rect">
            <a:avLst/>
          </a:prstGeom>
        </p:spPr>
        <p:txBody>
          <a:bodyPr wrap="none">
            <a:spAutoFit/>
          </a:bodyPr>
          <a:lstStyle/>
          <a:p>
            <a:pPr fontAlgn="auto">
              <a:spcBef>
                <a:spcPts val="0"/>
              </a:spcBef>
              <a:spcAft>
                <a:spcPts val="0"/>
              </a:spcAft>
            </a:pPr>
            <a:r>
              <a:rPr lang="en-US" sz="2400" b="1" cap="all" spc="150" dirty="0" smtClean="0">
                <a:solidFill>
                  <a:srgbClr val="005F86"/>
                </a:solidFill>
                <a:latin typeface="Calibri"/>
                <a:ea typeface="+mn-ea"/>
                <a:cs typeface="+mn-cs"/>
              </a:rPr>
              <a:t>Bilingual Meet a scientist</a:t>
            </a:r>
            <a:endParaRPr lang="en-US" sz="2400" dirty="0">
              <a:solidFill>
                <a:prstClr val="black"/>
              </a:solidFill>
              <a:latin typeface="Calibri"/>
              <a:ea typeface="+mn-ea"/>
              <a:cs typeface="+mn-cs"/>
            </a:endParaRPr>
          </a:p>
        </p:txBody>
      </p:sp>
      <p:pic>
        <p:nvPicPr>
          <p:cNvPr id="4" name="Picture 3" descr="image1 (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V="1">
            <a:off x="497411" y="1153582"/>
            <a:ext cx="8170333" cy="5291679"/>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0395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271"/>
            <a:ext cx="9144000" cy="6858000"/>
          </a:xfrm>
          <a:prstGeom prst="rect">
            <a:avLst/>
          </a:prstGeom>
        </p:spPr>
      </p:pic>
      <p:pic>
        <p:nvPicPr>
          <p:cNvPr id="5" name="Picture 4" descr="Adam Kissick 2014-06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72649" y="275169"/>
            <a:ext cx="5338519" cy="626475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Picture 1" descr="MLS.KW.HORIZONTAL.COLOR-stacke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15" y="4339168"/>
            <a:ext cx="3411870" cy="1930400"/>
          </a:xfrm>
          <a:prstGeom prst="rect">
            <a:avLst/>
          </a:prstGeom>
        </p:spPr>
      </p:pic>
      <p:sp>
        <p:nvSpPr>
          <p:cNvPr id="7" name="Rectangle 6"/>
          <p:cNvSpPr/>
          <p:nvPr/>
        </p:nvSpPr>
        <p:spPr>
          <a:xfrm>
            <a:off x="374965" y="921600"/>
            <a:ext cx="2930335" cy="646331"/>
          </a:xfrm>
          <a:prstGeom prst="rect">
            <a:avLst/>
          </a:prstGeom>
        </p:spPr>
        <p:txBody>
          <a:bodyPr wrap="none">
            <a:spAutoFit/>
          </a:bodyPr>
          <a:lstStyle/>
          <a:p>
            <a:pPr algn="ctr" fontAlgn="auto">
              <a:spcBef>
                <a:spcPts val="0"/>
              </a:spcBef>
              <a:spcAft>
                <a:spcPts val="0"/>
              </a:spcAft>
            </a:pPr>
            <a:r>
              <a:rPr lang="en-US" sz="3600" b="1" i="1" cap="all" spc="150" dirty="0" smtClean="0">
                <a:solidFill>
                  <a:srgbClr val="005F86"/>
                </a:solidFill>
                <a:latin typeface="Calibri"/>
                <a:ea typeface="+mn-ea"/>
                <a:cs typeface="+mn-cs"/>
              </a:rPr>
              <a:t>Thank you!</a:t>
            </a:r>
            <a:endParaRPr lang="en-US" sz="3600" b="1" i="1" dirty="0">
              <a:solidFill>
                <a:prstClr val="black"/>
              </a:solidFill>
              <a:latin typeface="Calibri"/>
              <a:ea typeface="+mn-ea"/>
              <a:cs typeface="+mn-cs"/>
            </a:endParaRPr>
          </a:p>
        </p:txBody>
      </p:sp>
      <p:sp>
        <p:nvSpPr>
          <p:cNvPr id="11" name="Subtitle 8"/>
          <p:cNvSpPr txBox="1">
            <a:spLocks/>
          </p:cNvSpPr>
          <p:nvPr/>
        </p:nvSpPr>
        <p:spPr>
          <a:xfrm>
            <a:off x="308889" y="2536199"/>
            <a:ext cx="2973917" cy="106213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ct val="80000"/>
              </a:lnSpc>
              <a:spcAft>
                <a:spcPts val="0"/>
              </a:spcAft>
            </a:pPr>
            <a:r>
              <a:rPr lang="en-US" sz="2400" dirty="0" smtClean="0">
                <a:solidFill>
                  <a:srgbClr val="005F86"/>
                </a:solidFill>
                <a:latin typeface="Calibri"/>
              </a:rPr>
              <a:t>Brad Herring</a:t>
            </a:r>
          </a:p>
          <a:p>
            <a:pPr fontAlgn="auto">
              <a:lnSpc>
                <a:spcPct val="80000"/>
              </a:lnSpc>
              <a:spcAft>
                <a:spcPts val="0"/>
              </a:spcAft>
            </a:pPr>
            <a:r>
              <a:rPr lang="en-US" sz="1800" u="sng" dirty="0" smtClean="0">
                <a:solidFill>
                  <a:srgbClr val="005F86"/>
                </a:solidFill>
                <a:latin typeface="Calibri"/>
              </a:rPr>
              <a:t>bradh@ncmls.org</a:t>
            </a:r>
          </a:p>
          <a:p>
            <a:pPr fontAlgn="auto">
              <a:lnSpc>
                <a:spcPct val="80000"/>
              </a:lnSpc>
              <a:spcAft>
                <a:spcPts val="0"/>
              </a:spcAft>
            </a:pPr>
            <a:r>
              <a:rPr lang="en-US" sz="1800" u="sng" dirty="0" smtClean="0">
                <a:solidFill>
                  <a:srgbClr val="005F86"/>
                </a:solidFill>
                <a:latin typeface="Calibri"/>
              </a:rPr>
              <a:t>Lifeandscience.org</a:t>
            </a:r>
          </a:p>
          <a:p>
            <a:pPr algn="l" fontAlgn="auto">
              <a:lnSpc>
                <a:spcPct val="70000"/>
              </a:lnSpc>
              <a:spcAft>
                <a:spcPts val="0"/>
              </a:spcAft>
            </a:pPr>
            <a:endParaRPr lang="en-US" sz="3000" dirty="0">
              <a:solidFill>
                <a:srgbClr val="000000"/>
              </a:solidFill>
              <a:latin typeface="Calibri"/>
            </a:endParaRPr>
          </a:p>
        </p:txBody>
      </p:sp>
    </p:spTree>
    <p:extLst>
      <p:ext uri="{BB962C8B-B14F-4D97-AF65-F5344CB8AC3E}">
        <p14:creationId xmlns:p14="http://schemas.microsoft.com/office/powerpoint/2010/main" val="6067064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5424755"/>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2081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NISE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612933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606425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108585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0" name="Rectangle 9"/>
          <p:cNvSpPr/>
          <p:nvPr/>
        </p:nvSpPr>
        <p:spPr>
          <a:xfrm>
            <a:off x="0" y="5149850"/>
            <a:ext cx="9144000" cy="90488"/>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4341" name="TextBox 10"/>
          <p:cNvSpPr txBox="1">
            <a:spLocks noChangeArrowheads="1"/>
          </p:cNvSpPr>
          <p:nvPr/>
        </p:nvSpPr>
        <p:spPr bwMode="auto">
          <a:xfrm>
            <a:off x="5051425" y="5443538"/>
            <a:ext cx="4092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en-US" sz="2000" dirty="0" smtClean="0">
                <a:solidFill>
                  <a:prstClr val="black"/>
                </a:solidFill>
                <a:ea typeface="ＭＳ Ｐゴシック" charset="0"/>
                <a:cs typeface="ＭＳ Ｐゴシック" charset="0"/>
              </a:rPr>
              <a:t>Ali Jackson</a:t>
            </a:r>
          </a:p>
          <a:p>
            <a:pPr algn="r" eaLnBrk="1" hangingPunct="1"/>
            <a:r>
              <a:rPr lang="en-US" sz="2000" dirty="0" smtClean="0">
                <a:solidFill>
                  <a:prstClr val="black"/>
                </a:solidFill>
                <a:ea typeface="ＭＳ Ｐゴシック" charset="0"/>
                <a:cs typeface="ＭＳ Ｐゴシック" charset="0"/>
              </a:rPr>
              <a:t>Director of National Collaborations</a:t>
            </a:r>
          </a:p>
          <a:p>
            <a:pPr algn="r" eaLnBrk="1" hangingPunct="1"/>
            <a:r>
              <a:rPr lang="en-US" sz="2000" dirty="0" err="1" smtClean="0">
                <a:solidFill>
                  <a:prstClr val="black"/>
                </a:solidFill>
                <a:ea typeface="ＭＳ Ｐゴシック" charset="0"/>
                <a:cs typeface="ＭＳ Ｐゴシック" charset="0"/>
              </a:rPr>
              <a:t>ajackson@sciencenter.org</a:t>
            </a:r>
            <a:endParaRPr lang="en-US" sz="2000" dirty="0" smtClean="0">
              <a:solidFill>
                <a:prstClr val="black"/>
              </a:solidFill>
              <a:ea typeface="ＭＳ Ｐゴシック" charset="0"/>
              <a:cs typeface="ＭＳ Ｐゴシック" charset="0"/>
            </a:endParaRPr>
          </a:p>
          <a:p>
            <a:pPr algn="r" eaLnBrk="1" hangingPunct="1"/>
            <a:r>
              <a:rPr lang="en-US" sz="2000" dirty="0" err="1" smtClean="0">
                <a:solidFill>
                  <a:prstClr val="black"/>
                </a:solidFill>
                <a:ea typeface="ＭＳ Ｐゴシック" charset="0"/>
                <a:cs typeface="ＭＳ Ｐゴシック" charset="0"/>
              </a:rPr>
              <a:t>www.sciencenter.org</a:t>
            </a:r>
            <a:endParaRPr lang="en-US" sz="2000" dirty="0" smtClean="0">
              <a:solidFill>
                <a:prstClr val="black"/>
              </a:solidFill>
              <a:ea typeface="ＭＳ Ｐゴシック" charset="0"/>
              <a:cs typeface="ＭＳ Ｐゴシック" charset="0"/>
            </a:endParaRPr>
          </a:p>
        </p:txBody>
      </p:sp>
      <p:pic>
        <p:nvPicPr>
          <p:cNvPr id="14342" name="Picture 10" descr="SCI_logo_blu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4513" y="200025"/>
            <a:ext cx="55149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 descr="Nanotubes parad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88" y="1177925"/>
            <a:ext cx="91186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7" descr="NISE_tag_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0" y="11811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5363" name="TextBox 6"/>
          <p:cNvSpPr txBox="1">
            <a:spLocks noChangeArrowheads="1"/>
          </p:cNvSpPr>
          <p:nvPr/>
        </p:nvSpPr>
        <p:spPr bwMode="auto">
          <a:xfrm>
            <a:off x="749300" y="292100"/>
            <a:ext cx="764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smtClean="0">
                <a:solidFill>
                  <a:srgbClr val="0C4225"/>
                </a:solidFill>
                <a:latin typeface="Georgia" charset="0"/>
                <a:ea typeface="ＭＳ Ｐゴシック" charset="0"/>
                <a:cs typeface="ＭＳ Ｐゴシック" charset="0"/>
              </a:rPr>
              <a:t>NanoDays Resources</a:t>
            </a:r>
            <a:endParaRPr lang="en-US" sz="3600" i="1" smtClean="0">
              <a:solidFill>
                <a:srgbClr val="0C4225"/>
              </a:solidFill>
              <a:latin typeface="Georgia" charset="0"/>
              <a:ea typeface="ＭＳ Ｐゴシック" charset="0"/>
              <a:cs typeface="ＭＳ Ｐゴシック" charset="0"/>
            </a:endParaRPr>
          </a:p>
        </p:txBody>
      </p:sp>
      <p:pic>
        <p:nvPicPr>
          <p:cNvPr id="15364" name="Picture 4" descr="NISEnet_keyconcepts_09nov2011_lores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7663" y="1535113"/>
            <a:ext cx="182403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 descr="NanoDays 2015 Planning Guide and Marketing_18nov1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2588" y="1535113"/>
            <a:ext cx="182562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NanoDays 2015 Planning Guide and Marketing_18nov1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7913" y="1535113"/>
            <a:ext cx="182403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descr="NanoDays 2015 Planning Guide and Marketing_18nov1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62150" y="4206875"/>
            <a:ext cx="1824038"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4" descr="NanoDays 2015 Planning Guide and Marketing_18nov14.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54613" y="4202113"/>
            <a:ext cx="1827212"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2206889"/>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4231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7" descr="NISE_tag_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0" y="1265238"/>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7411" name="TextBox 6"/>
          <p:cNvSpPr txBox="1">
            <a:spLocks noChangeArrowheads="1"/>
          </p:cNvSpPr>
          <p:nvPr/>
        </p:nvSpPr>
        <p:spPr bwMode="auto">
          <a:xfrm>
            <a:off x="749300" y="292100"/>
            <a:ext cx="764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smtClean="0">
                <a:solidFill>
                  <a:srgbClr val="0C4225"/>
                </a:solidFill>
                <a:latin typeface="Georgia" charset="0"/>
                <a:ea typeface="ＭＳ Ｐゴシック" charset="0"/>
                <a:cs typeface="ＭＳ Ｐゴシック" charset="0"/>
              </a:rPr>
              <a:t>Local Collaborations</a:t>
            </a:r>
          </a:p>
        </p:txBody>
      </p:sp>
      <p:pic>
        <p:nvPicPr>
          <p:cNvPr id="17412" name="Picture 3" descr="NanoButt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49952">
            <a:off x="6891338" y="509588"/>
            <a:ext cx="170656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 descr="20150321GH1_032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1533525"/>
            <a:ext cx="23558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descr="20110402GH_40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4175125"/>
            <a:ext cx="23558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 descr="20120331GH_096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675" y="1533525"/>
            <a:ext cx="310832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732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24931" name="Rectangle 6"/>
          <p:cNvSpPr>
            <a:spLocks noChangeArrowheads="1"/>
          </p:cNvSpPr>
          <p:nvPr/>
        </p:nvSpPr>
        <p:spPr bwMode="auto">
          <a:xfrm>
            <a:off x="1380273" y="336593"/>
            <a:ext cx="65977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dirty="0">
              <a:solidFill>
                <a:srgbClr val="0C4225"/>
              </a:solidFill>
              <a:latin typeface="Georgia" charset="0"/>
              <a:cs typeface="Georgia" charset="0"/>
            </a:endParaRPr>
          </a:p>
          <a:p>
            <a:pPr algn="ctr"/>
            <a:r>
              <a:rPr lang="en-US" sz="4800" dirty="0" smtClean="0">
                <a:solidFill>
                  <a:srgbClr val="0C4225"/>
                </a:solidFill>
                <a:latin typeface="Georgia" charset="0"/>
                <a:cs typeface="Georgia" charset="0"/>
              </a:rPr>
              <a:t>Questions &amp; Discussion</a:t>
            </a:r>
          </a:p>
          <a:p>
            <a:pPr algn="ctr"/>
            <a:endParaRPr lang="en-US" sz="2000" dirty="0">
              <a:solidFill>
                <a:srgbClr val="0C4225"/>
              </a:solidFill>
              <a:latin typeface="Georgia" charset="0"/>
              <a:cs typeface="Georgia" charset="0"/>
            </a:endParaRPr>
          </a:p>
        </p:txBody>
      </p:sp>
      <p:pic>
        <p:nvPicPr>
          <p:cNvPr id="2" name="Picture 1" descr="Questions low 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4710"/>
            <a:ext cx="9144000" cy="5275619"/>
          </a:xfrm>
          <a:prstGeom prst="rect">
            <a:avLst/>
          </a:prstGeom>
        </p:spPr>
      </p:pic>
      <p:pic>
        <p:nvPicPr>
          <p:cNvPr id="8" name="Picture 8" descr="NISE_tag_whit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9979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93287"/>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636591" y="1293287"/>
            <a:ext cx="8390733" cy="45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800" b="1" dirty="0">
                <a:solidFill>
                  <a:srgbClr val="0C4225"/>
                </a:solidFill>
                <a:latin typeface="Calibri" charset="0"/>
                <a:ea typeface="MS Mincho" charset="0"/>
                <a:cs typeface="MS Mincho" charset="0"/>
              </a:rPr>
              <a:t>T</a:t>
            </a:r>
            <a:r>
              <a:rPr lang="en-US" sz="2800" b="1" dirty="0" smtClean="0">
                <a:solidFill>
                  <a:srgbClr val="0C4225"/>
                </a:solidFill>
                <a:latin typeface="Calibri" charset="0"/>
                <a:ea typeface="MS Mincho" charset="0"/>
                <a:cs typeface="MS Mincho" charset="0"/>
              </a:rPr>
              <a:t>raining volunteers fast: Michelle </a:t>
            </a:r>
          </a:p>
          <a:p>
            <a:pPr marL="342900" indent="-342900">
              <a:spcBef>
                <a:spcPct val="35000"/>
              </a:spcBef>
              <a:buClr>
                <a:srgbClr val="000000"/>
              </a:buClr>
              <a:buFont typeface="Arial" charset="0"/>
              <a:buChar char="•"/>
            </a:pPr>
            <a:r>
              <a:rPr lang="en-US" sz="2800" b="1" dirty="0">
                <a:solidFill>
                  <a:srgbClr val="0C4225"/>
                </a:solidFill>
                <a:latin typeface="Calibri" charset="0"/>
                <a:ea typeface="MS Mincho" charset="0"/>
                <a:cs typeface="MS Mincho" charset="0"/>
              </a:rPr>
              <a:t>Collaborating with scientists: </a:t>
            </a:r>
            <a:r>
              <a:rPr lang="en-US" sz="2800" b="1" dirty="0" smtClean="0">
                <a:solidFill>
                  <a:srgbClr val="0C4225"/>
                </a:solidFill>
                <a:latin typeface="Calibri" charset="0"/>
                <a:ea typeface="MS Mincho" charset="0"/>
                <a:cs typeface="MS Mincho" charset="0"/>
              </a:rPr>
              <a:t>Liz </a:t>
            </a:r>
          </a:p>
          <a:p>
            <a:pPr marL="342900" indent="-342900">
              <a:spcBef>
                <a:spcPct val="35000"/>
              </a:spcBef>
              <a:buClr>
                <a:srgbClr val="000000"/>
              </a:buClr>
              <a:buFont typeface="Arial" charset="0"/>
              <a:buChar char="•"/>
            </a:pPr>
            <a:r>
              <a:rPr lang="en-US" sz="2800" b="1" dirty="0">
                <a:solidFill>
                  <a:srgbClr val="0C4225"/>
                </a:solidFill>
                <a:latin typeface="Calibri" charset="0"/>
                <a:ea typeface="MS Mincho" charset="0"/>
                <a:cs typeface="MS Mincho" charset="0"/>
              </a:rPr>
              <a:t>B</a:t>
            </a:r>
            <a:r>
              <a:rPr lang="en-US" sz="2800" b="1" dirty="0" smtClean="0">
                <a:solidFill>
                  <a:srgbClr val="0C4225"/>
                </a:solidFill>
                <a:latin typeface="Calibri" charset="0"/>
                <a:ea typeface="MS Mincho" charset="0"/>
                <a:cs typeface="MS Mincho" charset="0"/>
              </a:rPr>
              <a:t>ringing in school audiences: Becky</a:t>
            </a:r>
          </a:p>
          <a:p>
            <a:pPr marL="342900" indent="-342900">
              <a:spcBef>
                <a:spcPct val="35000"/>
              </a:spcBef>
              <a:buClr>
                <a:srgbClr val="000000"/>
              </a:buClr>
              <a:buFont typeface="Arial" charset="0"/>
              <a:buChar char="•"/>
            </a:pPr>
            <a:r>
              <a:rPr lang="en-US" sz="2800" b="1" dirty="0" smtClean="0">
                <a:solidFill>
                  <a:srgbClr val="0C4225"/>
                </a:solidFill>
                <a:latin typeface="Calibri" charset="0"/>
                <a:ea typeface="MS Mincho" charset="0"/>
                <a:cs typeface="MS Mincho" charset="0"/>
              </a:rPr>
              <a:t>Back to school: Juliet </a:t>
            </a:r>
          </a:p>
          <a:p>
            <a:pPr marL="342900" indent="-342900">
              <a:spcBef>
                <a:spcPct val="35000"/>
              </a:spcBef>
              <a:buClr>
                <a:srgbClr val="000000"/>
              </a:buClr>
              <a:buFont typeface="Arial" charset="0"/>
              <a:buChar char="•"/>
            </a:pPr>
            <a:r>
              <a:rPr lang="en-US" sz="2800" b="1" dirty="0">
                <a:solidFill>
                  <a:srgbClr val="0C4225"/>
                </a:solidFill>
                <a:latin typeface="Calibri" charset="0"/>
                <a:ea typeface="MS Mincho" charset="0"/>
                <a:cs typeface="MS Mincho" charset="0"/>
              </a:rPr>
              <a:t>R</a:t>
            </a:r>
            <a:r>
              <a:rPr lang="en-US" sz="2800" b="1" dirty="0" smtClean="0">
                <a:solidFill>
                  <a:srgbClr val="0C4225"/>
                </a:solidFill>
                <a:latin typeface="Calibri" charset="0"/>
                <a:ea typeface="MS Mincho" charset="0"/>
                <a:cs typeface="MS Mincho" charset="0"/>
              </a:rPr>
              <a:t>eaching special needs audiences: Aaron &amp; Kevin </a:t>
            </a:r>
          </a:p>
          <a:p>
            <a:pPr marL="342900" indent="-342900">
              <a:spcBef>
                <a:spcPct val="35000"/>
              </a:spcBef>
              <a:buClr>
                <a:srgbClr val="000000"/>
              </a:buClr>
              <a:buFont typeface="Arial" charset="0"/>
              <a:buChar char="•"/>
            </a:pPr>
            <a:r>
              <a:rPr lang="en-US" sz="2800" b="1" dirty="0" smtClean="0">
                <a:solidFill>
                  <a:srgbClr val="0C4225"/>
                </a:solidFill>
                <a:latin typeface="Calibri" charset="0"/>
                <a:ea typeface="MS Mincho" charset="0"/>
                <a:cs typeface="MS Mincho" charset="0"/>
              </a:rPr>
              <a:t>Community collaborations &amp; sponsors: Brad </a:t>
            </a:r>
          </a:p>
          <a:p>
            <a:pPr marL="342900" indent="-342900">
              <a:spcBef>
                <a:spcPct val="35000"/>
              </a:spcBef>
              <a:buClr>
                <a:srgbClr val="000000"/>
              </a:buClr>
              <a:buFont typeface="Arial" charset="0"/>
              <a:buChar char="•"/>
            </a:pPr>
            <a:r>
              <a:rPr lang="en-US" sz="2800" b="1" dirty="0" smtClean="0">
                <a:solidFill>
                  <a:srgbClr val="0C4225"/>
                </a:solidFill>
                <a:latin typeface="Calibri" charset="0"/>
                <a:ea typeface="MS Mincho" charset="0"/>
                <a:cs typeface="MS Mincho" charset="0"/>
              </a:rPr>
              <a:t>Making national events local: Ali</a:t>
            </a:r>
            <a:endParaRPr lang="en-US" sz="2800" b="1" dirty="0">
              <a:solidFill>
                <a:srgbClr val="0C4225"/>
              </a:solidFill>
              <a:latin typeface="Calibri" charset="0"/>
              <a:ea typeface="MS Mincho" charset="0"/>
              <a:cs typeface="MS Mincho" charset="0"/>
            </a:endParaRPr>
          </a:p>
        </p:txBody>
      </p:sp>
      <p:sp>
        <p:nvSpPr>
          <p:cNvPr id="3" name="Rectangle 2"/>
          <p:cNvSpPr/>
          <p:nvPr/>
        </p:nvSpPr>
        <p:spPr>
          <a:xfrm>
            <a:off x="2512986" y="282546"/>
            <a:ext cx="3846776" cy="707886"/>
          </a:xfrm>
          <a:prstGeom prst="rect">
            <a:avLst/>
          </a:prstGeom>
        </p:spPr>
        <p:txBody>
          <a:bodyPr wrap="none">
            <a:spAutoFit/>
          </a:bodyPr>
          <a:lstStyle/>
          <a:p>
            <a:pPr algn="ctr" eaLnBrk="1" hangingPunct="1"/>
            <a:r>
              <a:rPr lang="en-US" sz="4000" dirty="0">
                <a:solidFill>
                  <a:srgbClr val="0C4225"/>
                </a:solidFill>
                <a:latin typeface="Georgia" charset="0"/>
                <a:cs typeface="Georgia" charset="0"/>
              </a:rPr>
              <a:t>Break out tables</a:t>
            </a:r>
            <a:endParaRPr lang="en-US" sz="4000" dirty="0">
              <a:solidFill>
                <a:srgbClr val="0C4225"/>
              </a:solidFill>
              <a:latin typeface="Georgia" charset="0"/>
              <a:cs typeface="Georgia" charset="0"/>
            </a:endParaRPr>
          </a:p>
        </p:txBody>
      </p:sp>
    </p:spTree>
    <p:extLst>
      <p:ext uri="{BB962C8B-B14F-4D97-AF65-F5344CB8AC3E}">
        <p14:creationId xmlns:p14="http://schemas.microsoft.com/office/powerpoint/2010/main" val="4743908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aguez 1001940_652091661505635_2848371463567888385_n.jpg"/>
          <p:cNvPicPr>
            <a:picLocks noChangeAspect="1"/>
          </p:cNvPicPr>
          <p:nvPr/>
        </p:nvPicPr>
        <p:blipFill rotWithShape="1">
          <a:blip r:embed="rId2" cstate="email">
            <a:extLst>
              <a:ext uri="{28A0092B-C50C-407E-A947-70E740481C1C}">
                <a14:useLocalDpi xmlns:a14="http://schemas.microsoft.com/office/drawing/2010/main"/>
              </a:ext>
            </a:extLst>
          </a:blip>
          <a:srcRect b="-6916"/>
          <a:stretch/>
        </p:blipFill>
        <p:spPr>
          <a:xfrm>
            <a:off x="0" y="1180052"/>
            <a:ext cx="9144000" cy="5712258"/>
          </a:xfrm>
          <a:prstGeom prst="rect">
            <a:avLst/>
          </a:prstGeom>
        </p:spPr>
      </p:pic>
      <p:sp>
        <p:nvSpPr>
          <p:cNvPr id="5" name="Rectangle 4"/>
          <p:cNvSpPr/>
          <p:nvPr/>
        </p:nvSpPr>
        <p:spPr>
          <a:xfrm>
            <a:off x="0" y="5612324"/>
            <a:ext cx="9144000" cy="1279986"/>
          </a:xfrm>
          <a:prstGeom prst="rect">
            <a:avLst/>
          </a:prstGeom>
          <a:solidFill>
            <a:schemeClr val="bg1">
              <a:lumMod val="85000"/>
              <a:alpha val="77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Title 1"/>
          <p:cNvSpPr>
            <a:spLocks noGrp="1"/>
          </p:cNvSpPr>
          <p:nvPr>
            <p:ph type="ctrTitle"/>
          </p:nvPr>
        </p:nvSpPr>
        <p:spPr>
          <a:xfrm>
            <a:off x="685800" y="225441"/>
            <a:ext cx="7772400" cy="621241"/>
          </a:xfrm>
        </p:spPr>
        <p:txBody>
          <a:bodyPr>
            <a:noAutofit/>
          </a:bodyPr>
          <a:lstStyle/>
          <a:p>
            <a:r>
              <a:rPr lang="en-US" sz="3600" kern="0" dirty="0" smtClean="0">
                <a:solidFill>
                  <a:srgbClr val="0C4225"/>
                </a:solidFill>
                <a:latin typeface="Georgia"/>
                <a:cs typeface="Georgia"/>
              </a:rPr>
              <a:t>Thank You</a:t>
            </a:r>
            <a:endParaRPr lang="en-US" sz="3600" dirty="0"/>
          </a:p>
        </p:txBody>
      </p:sp>
      <p:sp>
        <p:nvSpPr>
          <p:cNvPr id="8" name="Rectangle 7"/>
          <p:cNvSpPr/>
          <p:nvPr/>
        </p:nvSpPr>
        <p:spPr>
          <a:xfrm>
            <a:off x="0" y="5233636"/>
            <a:ext cx="9144000" cy="164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spcAft>
                <a:spcPts val="200"/>
              </a:spcAft>
              <a:defRPr/>
            </a:pPr>
            <a:r>
              <a:rPr lang="en-US" sz="1800" b="1" dirty="0">
                <a:latin typeface="Calibri" charset="0"/>
              </a:rPr>
              <a:t>Cynthia Needham, </a:t>
            </a:r>
            <a:r>
              <a:rPr lang="en-US" sz="1800" dirty="0">
                <a:latin typeface="Calibri" charset="0"/>
              </a:rPr>
              <a:t>ICAN Productions</a:t>
            </a:r>
          </a:p>
        </p:txBody>
      </p:sp>
      <p:pic>
        <p:nvPicPr>
          <p:cNvPr id="9"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45" y="5612324"/>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NISE_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85779" y="5807517"/>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377799" y="5638296"/>
            <a:ext cx="5428186" cy="97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4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19448201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SC front door 00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9" name="Rectangle 6"/>
          <p:cNvSpPr>
            <a:spLocks noChangeArrowheads="1"/>
          </p:cNvSpPr>
          <p:nvPr/>
        </p:nvSpPr>
        <p:spPr bwMode="auto">
          <a:xfrm>
            <a:off x="5051425" y="211138"/>
            <a:ext cx="4092575" cy="1570037"/>
          </a:xfrm>
          <a:prstGeom prst="rect">
            <a:avLst/>
          </a:prstGeom>
          <a:noFill/>
          <a:ln w="9525">
            <a:noFill/>
            <a:miter lim="800000"/>
            <a:headEnd/>
            <a:tailEnd/>
          </a:ln>
        </p:spPr>
        <p:txBody>
          <a:bodyPr>
            <a:prstTxWarp prst="textNoShape">
              <a:avLst/>
            </a:prstTxWarp>
            <a:spAutoFit/>
          </a:bodyPr>
          <a:lstStyle/>
          <a:p>
            <a:pPr fontAlgn="auto">
              <a:spcBef>
                <a:spcPts val="0"/>
              </a:spcBef>
              <a:spcAft>
                <a:spcPts val="0"/>
              </a:spcAft>
            </a:pPr>
            <a:r>
              <a:rPr lang="en-US" sz="2400" b="1" dirty="0">
                <a:solidFill>
                  <a:srgbClr val="333399"/>
                </a:solidFill>
                <a:latin typeface="Calibri"/>
                <a:ea typeface="+mn-ea"/>
                <a:cs typeface="+mn-cs"/>
              </a:rPr>
              <a:t>Michelle Kortenaar</a:t>
            </a:r>
          </a:p>
          <a:p>
            <a:pPr fontAlgn="auto">
              <a:spcBef>
                <a:spcPts val="0"/>
              </a:spcBef>
              <a:spcAft>
                <a:spcPts val="0"/>
              </a:spcAft>
            </a:pPr>
            <a:r>
              <a:rPr lang="en-US" sz="2400" b="1" dirty="0">
                <a:solidFill>
                  <a:srgbClr val="333399"/>
                </a:solidFill>
                <a:latin typeface="Calibri" charset="0"/>
                <a:ea typeface="+mn-ea"/>
                <a:cs typeface="+mn-cs"/>
              </a:rPr>
              <a:t>Director of Education</a:t>
            </a:r>
          </a:p>
          <a:p>
            <a:pPr fontAlgn="auto">
              <a:spcBef>
                <a:spcPts val="0"/>
              </a:spcBef>
              <a:spcAft>
                <a:spcPts val="0"/>
              </a:spcAft>
            </a:pPr>
            <a:r>
              <a:rPr lang="en-US" sz="2400" b="1" dirty="0">
                <a:solidFill>
                  <a:srgbClr val="333399"/>
                </a:solidFill>
                <a:latin typeface="Calibri" charset="0"/>
                <a:ea typeface="+mn-ea"/>
                <a:cs typeface="+mn-cs"/>
              </a:rPr>
              <a:t>Sciencenter</a:t>
            </a:r>
          </a:p>
          <a:p>
            <a:pPr fontAlgn="auto">
              <a:spcBef>
                <a:spcPts val="0"/>
              </a:spcBef>
              <a:spcAft>
                <a:spcPts val="0"/>
              </a:spcAft>
            </a:pPr>
            <a:r>
              <a:rPr lang="en-US" sz="2400" b="1" dirty="0">
                <a:solidFill>
                  <a:srgbClr val="333399"/>
                </a:solidFill>
                <a:latin typeface="Calibri" charset="0"/>
                <a:ea typeface="+mn-ea"/>
                <a:cs typeface="+mn-cs"/>
              </a:rPr>
              <a:t>Ithaca, NY</a:t>
            </a:r>
            <a:endParaRPr lang="en-US" sz="2400" dirty="0">
              <a:solidFill>
                <a:srgbClr val="333399"/>
              </a:solidFill>
              <a:latin typeface="Calibri" charset="0"/>
              <a:ea typeface="+mn-ea"/>
              <a:cs typeface="+mn-cs"/>
            </a:endParaRPr>
          </a:p>
        </p:txBody>
      </p:sp>
    </p:spTree>
  </p:cSld>
  <p:clrMapOvr>
    <a:masterClrMapping/>
  </p:clrMapOvr>
  <p:transition xmlns:p14="http://schemas.microsoft.com/office/powerpoint/2010/main" advTm="5183"/>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oky Science 006 croppe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739" y="2213627"/>
            <a:ext cx="9302739" cy="6201826"/>
          </a:xfrm>
          <a:prstGeom prst="rect">
            <a:avLst/>
          </a:prstGeom>
        </p:spPr>
      </p:pic>
      <p:pic>
        <p:nvPicPr>
          <p:cNvPr id="3" name="Picture 2" descr="Spooky Science 0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145"/>
            <a:ext cx="5151218" cy="3434145"/>
          </a:xfrm>
          <a:prstGeom prst="rect">
            <a:avLst/>
          </a:prstGeom>
        </p:spPr>
      </p:pic>
      <p:pic>
        <p:nvPicPr>
          <p:cNvPr id="5" name="Picture 4" descr="NanoDays 2015 (2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00500" y="0"/>
            <a:ext cx="5143499"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6"/>
          <p:cNvSpPr txBox="1">
            <a:spLocks noChangeArrowheads="1"/>
          </p:cNvSpPr>
          <p:nvPr/>
        </p:nvSpPr>
        <p:spPr bwMode="auto">
          <a:xfrm>
            <a:off x="0" y="186413"/>
            <a:ext cx="9144000" cy="1446550"/>
          </a:xfrm>
          <a:prstGeom prst="rect">
            <a:avLst/>
          </a:prstGeom>
          <a:noFill/>
          <a:ln w="9525">
            <a:noFill/>
            <a:miter lim="800000"/>
            <a:headEnd/>
            <a:tailEnd/>
          </a:ln>
        </p:spPr>
        <p:txBody>
          <a:bodyPr>
            <a:prstTxWarp prst="textNoShape">
              <a:avLst/>
            </a:prstTxWarp>
            <a:spAutoFit/>
          </a:bodyPr>
          <a:lstStyle/>
          <a:p>
            <a:pPr algn="ctr" eaLnBrk="1" hangingPunct="1"/>
            <a:r>
              <a:rPr lang="en-US" sz="4000" dirty="0">
                <a:solidFill>
                  <a:srgbClr val="0C4225"/>
                </a:solidFill>
                <a:latin typeface="Georgia" charset="0"/>
                <a:cs typeface="Georgia" charset="0"/>
              </a:rPr>
              <a:t>Great Ideas for Planning and Hosting Special Events</a:t>
            </a:r>
          </a:p>
          <a:p>
            <a:pPr algn="ctr"/>
            <a:endParaRPr lang="en-US" sz="800" dirty="0" smtClean="0">
              <a:solidFill>
                <a:srgbClr val="660066"/>
              </a:solidFill>
              <a:latin typeface="Georgia" pitchFamily="1" charset="0"/>
              <a:ea typeface="Georgia" pitchFamily="1" charset="0"/>
              <a:cs typeface="Georgia" pitchFamily="1" charset="0"/>
            </a:endParaRPr>
          </a:p>
        </p:txBody>
      </p:sp>
      <p:sp>
        <p:nvSpPr>
          <p:cNvPr id="9" name="Rectangle 8"/>
          <p:cNvSpPr/>
          <p:nvPr/>
        </p:nvSpPr>
        <p:spPr>
          <a:xfrm>
            <a:off x="0" y="163296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907844" y="1632963"/>
            <a:ext cx="8390733"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Michelle </a:t>
            </a:r>
            <a:r>
              <a:rPr lang="en-US" sz="2400" b="1" dirty="0">
                <a:solidFill>
                  <a:srgbClr val="0C4225"/>
                </a:solidFill>
                <a:latin typeface="Calibri" charset="0"/>
                <a:ea typeface="MS Mincho" charset="0"/>
                <a:cs typeface="MS Mincho" charset="0"/>
              </a:rPr>
              <a:t>Kortenaar, Sciencenter, </a:t>
            </a:r>
            <a:r>
              <a:rPr lang="en-US" sz="2400" b="1" dirty="0" smtClean="0">
                <a:solidFill>
                  <a:srgbClr val="0C4225"/>
                </a:solidFill>
                <a:latin typeface="Calibri" charset="0"/>
                <a:ea typeface="MS Mincho" charset="0"/>
                <a:cs typeface="MS Mincho" charset="0"/>
              </a:rPr>
              <a:t>NY</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Liz Leahy,  </a:t>
            </a:r>
            <a:r>
              <a:rPr lang="en-US" sz="2400" b="1" dirty="0">
                <a:solidFill>
                  <a:srgbClr val="0C4225"/>
                </a:solidFill>
                <a:latin typeface="Calibri" charset="0"/>
                <a:ea typeface="MS Mincho" charset="0"/>
                <a:cs typeface="MS Mincho" charset="0"/>
              </a:rPr>
              <a:t>The Discovery Museums, MA, </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Becky </a:t>
            </a:r>
            <a:r>
              <a:rPr lang="en-US" sz="2400" b="1" dirty="0">
                <a:solidFill>
                  <a:srgbClr val="0C4225"/>
                </a:solidFill>
                <a:latin typeface="Calibri" charset="0"/>
                <a:ea typeface="MS Mincho" charset="0"/>
                <a:cs typeface="MS Mincho" charset="0"/>
              </a:rPr>
              <a:t>Wolfe, The Children’s Museum of Indianapolis, </a:t>
            </a:r>
            <a:r>
              <a:rPr lang="en-US" sz="2400" b="1" dirty="0" smtClean="0">
                <a:solidFill>
                  <a:srgbClr val="0C4225"/>
                </a:solidFill>
                <a:latin typeface="Calibri" charset="0"/>
                <a:ea typeface="MS Mincho" charset="0"/>
                <a:cs typeface="MS Mincho" charset="0"/>
              </a:rPr>
              <a:t>IN</a:t>
            </a:r>
            <a:endParaRPr lang="en-US" sz="24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Juliet Gray-Moliere, </a:t>
            </a:r>
            <a:r>
              <a:rPr lang="en-US" sz="2400" b="1" dirty="0">
                <a:solidFill>
                  <a:srgbClr val="0C4225"/>
                </a:solidFill>
                <a:latin typeface="Calibri" charset="0"/>
                <a:ea typeface="MS Mincho" charset="0"/>
                <a:cs typeface="MS Mincho" charset="0"/>
              </a:rPr>
              <a:t>Brooklyn Children's Museum,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Aaron Guerrero &amp; Kevin Velasquez, </a:t>
            </a:r>
            <a:br>
              <a:rPr lang="en-US" sz="2400" b="1" dirty="0" smtClean="0">
                <a:solidFill>
                  <a:srgbClr val="0C4225"/>
                </a:solidFill>
                <a:latin typeface="Calibri" charset="0"/>
                <a:ea typeface="MS Mincho" charset="0"/>
                <a:cs typeface="MS Mincho" charset="0"/>
              </a:rPr>
            </a:br>
            <a:r>
              <a:rPr lang="en-US" sz="2400" b="1" dirty="0" smtClean="0">
                <a:solidFill>
                  <a:srgbClr val="0C4225"/>
                </a:solidFill>
                <a:latin typeface="Calibri" charset="0"/>
                <a:ea typeface="MS Mincho" charset="0"/>
                <a:cs typeface="MS Mincho" charset="0"/>
              </a:rPr>
              <a:t>Children's </a:t>
            </a:r>
            <a:r>
              <a:rPr lang="en-US" sz="2400" b="1" dirty="0">
                <a:solidFill>
                  <a:srgbClr val="0C4225"/>
                </a:solidFill>
                <a:latin typeface="Calibri" charset="0"/>
                <a:ea typeface="MS Mincho" charset="0"/>
                <a:cs typeface="MS Mincho" charset="0"/>
              </a:rPr>
              <a:t>Museum of Houston</a:t>
            </a:r>
            <a:r>
              <a:rPr lang="en-US" sz="2400" b="1" dirty="0" smtClean="0">
                <a:solidFill>
                  <a:srgbClr val="0C4225"/>
                </a:solidFill>
                <a:latin typeface="Calibri" charset="0"/>
                <a:ea typeface="MS Mincho" charset="0"/>
                <a:cs typeface="MS Mincho" charset="0"/>
              </a:rPr>
              <a:t>, TX</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Brad </a:t>
            </a:r>
            <a:r>
              <a:rPr lang="en-US" sz="2400" b="1" dirty="0">
                <a:solidFill>
                  <a:srgbClr val="0C4225"/>
                </a:solidFill>
                <a:latin typeface="Calibri" charset="0"/>
                <a:ea typeface="MS Mincho" charset="0"/>
                <a:cs typeface="MS Mincho" charset="0"/>
              </a:rPr>
              <a:t>Herring, Museum of Life and Science, </a:t>
            </a:r>
            <a:r>
              <a:rPr lang="en-US" sz="2400" b="1" dirty="0" smtClean="0">
                <a:solidFill>
                  <a:srgbClr val="0C4225"/>
                </a:solidFill>
                <a:latin typeface="Calibri" charset="0"/>
                <a:ea typeface="MS Mincho" charset="0"/>
                <a:cs typeface="MS Mincho" charset="0"/>
              </a:rPr>
              <a:t>NC</a:t>
            </a: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Ali </a:t>
            </a:r>
            <a:r>
              <a:rPr lang="en-US" sz="2400" b="1" dirty="0">
                <a:solidFill>
                  <a:srgbClr val="0C4225"/>
                </a:solidFill>
                <a:latin typeface="Calibri" charset="0"/>
                <a:ea typeface="MS Mincho" charset="0"/>
                <a:cs typeface="MS Mincho" charset="0"/>
              </a:rPr>
              <a:t>Jackson, Sciencenter, NY </a:t>
            </a:r>
            <a:endParaRPr lang="en-US" sz="2400" b="1" dirty="0" smtClean="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400" b="1" dirty="0" smtClean="0">
                <a:solidFill>
                  <a:srgbClr val="0C4225"/>
                </a:solidFill>
                <a:latin typeface="Calibri" charset="0"/>
                <a:ea typeface="MS Mincho" charset="0"/>
                <a:cs typeface="MS Mincho" charset="0"/>
              </a:rPr>
              <a:t>Breakout into tables</a:t>
            </a:r>
            <a:endParaRPr lang="en-US" sz="2400" b="1" dirty="0">
              <a:solidFill>
                <a:srgbClr val="0C4225"/>
              </a:solidFill>
              <a:latin typeface="Calibri" charset="0"/>
              <a:ea typeface="MS Mincho" charset="0"/>
              <a:cs typeface="MS Mincho" charset="0"/>
            </a:endParaRPr>
          </a:p>
        </p:txBody>
      </p:sp>
      <p:sp>
        <p:nvSpPr>
          <p:cNvPr id="2" name="Right Arrow 1"/>
          <p:cNvSpPr/>
          <p:nvPr/>
        </p:nvSpPr>
        <p:spPr>
          <a:xfrm>
            <a:off x="147956" y="2675391"/>
            <a:ext cx="579495" cy="431515"/>
          </a:xfrm>
          <a:prstGeom prst="rightArrow">
            <a:avLst/>
          </a:prstGeom>
          <a:solidFill>
            <a:srgbClr val="0C42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0991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45575" y="4800600"/>
            <a:ext cx="5631496" cy="22689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90000"/>
              </a:lnSpc>
              <a:spcBef>
                <a:spcPct val="35000"/>
              </a:spcBef>
              <a:spcAft>
                <a:spcPts val="0"/>
              </a:spcAft>
              <a:buClr>
                <a:srgbClr val="0C4225"/>
              </a:buClr>
              <a:defRPr/>
            </a:pPr>
            <a:endParaRPr lang="en-US" sz="2400" dirty="0" smtClean="0">
              <a:solidFill>
                <a:srgbClr val="0C4225"/>
              </a:solidFill>
              <a:latin typeface="Century Gothic"/>
              <a:ea typeface="MS Mincho" charset="-128"/>
              <a:cs typeface="Arial"/>
            </a:endParaRPr>
          </a:p>
          <a:p>
            <a:pPr fontAlgn="auto">
              <a:lnSpc>
                <a:spcPct val="90000"/>
              </a:lnSpc>
              <a:spcBef>
                <a:spcPct val="35000"/>
              </a:spcBef>
              <a:spcAft>
                <a:spcPts val="0"/>
              </a:spcAft>
              <a:buClr>
                <a:srgbClr val="0C4225"/>
              </a:buClr>
              <a:defRPr/>
            </a:pPr>
            <a:endParaRPr lang="en-US" sz="2400" dirty="0" smtClean="0">
              <a:solidFill>
                <a:srgbClr val="0C4225"/>
              </a:solidFill>
              <a:latin typeface="Century Gothic"/>
              <a:ea typeface="MS Mincho" charset="-128"/>
              <a:cs typeface="Arial"/>
            </a:endParaRPr>
          </a:p>
          <a:p>
            <a:pPr marL="0" indent="0" fontAlgn="auto">
              <a:lnSpc>
                <a:spcPct val="90000"/>
              </a:lnSpc>
              <a:spcBef>
                <a:spcPts val="0"/>
              </a:spcBef>
              <a:spcAft>
                <a:spcPts val="0"/>
              </a:spcAft>
              <a:buClr>
                <a:srgbClr val="0C4225"/>
              </a:buClr>
              <a:buFont typeface="Arial" panose="020B0604020202020204" pitchFamily="34" charset="0"/>
              <a:buNone/>
              <a:defRPr/>
            </a:pPr>
            <a:r>
              <a:rPr lang="en-US" sz="2000" dirty="0" smtClean="0">
                <a:solidFill>
                  <a:prstClr val="black"/>
                </a:solidFill>
                <a:latin typeface="Century Gothic"/>
                <a:ea typeface="MS Mincho" charset="-128"/>
                <a:cs typeface="Arial"/>
              </a:rPr>
              <a:t>Elizabeth </a:t>
            </a:r>
            <a:r>
              <a:rPr lang="en-US" sz="2000" dirty="0" err="1" smtClean="0">
                <a:solidFill>
                  <a:prstClr val="black"/>
                </a:solidFill>
                <a:latin typeface="Century Gothic"/>
                <a:ea typeface="MS Mincho" charset="-128"/>
                <a:cs typeface="Arial"/>
              </a:rPr>
              <a:t>Leahey</a:t>
            </a:r>
            <a:endParaRPr lang="en-US" sz="2000" dirty="0" smtClean="0">
              <a:solidFill>
                <a:prstClr val="black"/>
              </a:solidFill>
              <a:latin typeface="Century Gothic"/>
              <a:ea typeface="MS Mincho" charset="-128"/>
              <a:cs typeface="Arial"/>
            </a:endParaRPr>
          </a:p>
          <a:p>
            <a:pPr marL="0" indent="0" fontAlgn="auto">
              <a:lnSpc>
                <a:spcPct val="90000"/>
              </a:lnSpc>
              <a:spcBef>
                <a:spcPts val="0"/>
              </a:spcBef>
              <a:spcAft>
                <a:spcPts val="0"/>
              </a:spcAft>
              <a:buClr>
                <a:srgbClr val="0C4225"/>
              </a:buClr>
              <a:buFont typeface="Arial" panose="020B0604020202020204" pitchFamily="34" charset="0"/>
              <a:buNone/>
              <a:defRPr/>
            </a:pPr>
            <a:r>
              <a:rPr lang="en-US" sz="2000" dirty="0" smtClean="0">
                <a:solidFill>
                  <a:prstClr val="black"/>
                </a:solidFill>
                <a:latin typeface="Century Gothic"/>
                <a:ea typeface="MS Mincho" charset="-128"/>
                <a:cs typeface="Arial"/>
              </a:rPr>
              <a:t>Assistant Director of Learning Experiences</a:t>
            </a:r>
          </a:p>
          <a:p>
            <a:pPr marL="0" indent="0" fontAlgn="auto">
              <a:lnSpc>
                <a:spcPct val="90000"/>
              </a:lnSpc>
              <a:spcBef>
                <a:spcPts val="0"/>
              </a:spcBef>
              <a:spcAft>
                <a:spcPts val="0"/>
              </a:spcAft>
              <a:buClr>
                <a:srgbClr val="0C4225"/>
              </a:buClr>
              <a:buFont typeface="Arial" panose="020B0604020202020204" pitchFamily="34" charset="0"/>
              <a:buNone/>
              <a:defRPr/>
            </a:pPr>
            <a:r>
              <a:rPr lang="en-US" sz="2000" dirty="0" smtClean="0">
                <a:solidFill>
                  <a:prstClr val="black"/>
                </a:solidFill>
                <a:latin typeface="Century Gothic"/>
                <a:cs typeface="Arial"/>
              </a:rPr>
              <a:t>eleahey@discoverymuseums.org</a:t>
            </a:r>
            <a:endParaRPr lang="en-US" sz="2000" dirty="0">
              <a:solidFill>
                <a:prstClr val="black"/>
              </a:solidFill>
              <a:latin typeface="Century Gothic"/>
              <a:ea typeface="MS Mincho" charset="-128"/>
              <a:cs typeface="Arial"/>
            </a:endParaRPr>
          </a:p>
        </p:txBody>
      </p:sp>
      <p:sp>
        <p:nvSpPr>
          <p:cNvPr id="9" name="Subtitle 2"/>
          <p:cNvSpPr txBox="1">
            <a:spLocks/>
          </p:cNvSpPr>
          <p:nvPr/>
        </p:nvSpPr>
        <p:spPr bwMode="auto">
          <a:xfrm>
            <a:off x="2879958" y="1809749"/>
            <a:ext cx="3790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000" dirty="0" smtClean="0">
                <a:solidFill>
                  <a:prstClr val="black"/>
                </a:solidFill>
                <a:latin typeface="Century Gothic"/>
                <a:ea typeface="MS Mincho" charset="-128"/>
                <a:cs typeface="Arial"/>
              </a:rPr>
              <a:t>www.discoverymuseums.org</a:t>
            </a:r>
            <a:endParaRPr lang="en-US" sz="2000" dirty="0" smtClean="0">
              <a:solidFill>
                <a:prstClr val="black"/>
              </a:solidFill>
              <a:latin typeface="Century Gothic"/>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latin typeface="Century Gothic"/>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latin typeface="Century Gothic"/>
              <a:ea typeface="MS Mincho" charset="-128"/>
              <a:cs typeface="Arial"/>
            </a:endParaRPr>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16" y="2252163"/>
            <a:ext cx="4887234" cy="32480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642" y="2599330"/>
            <a:ext cx="3420687" cy="318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2505488" y="1372465"/>
            <a:ext cx="4355055" cy="6381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2400" b="1" dirty="0" smtClean="0">
                <a:solidFill>
                  <a:prstClr val="black"/>
                </a:solidFill>
                <a:latin typeface="Century Gothic"/>
              </a:rPr>
              <a:t>Acton, Massachusetts</a:t>
            </a:r>
            <a:endParaRPr lang="en-US" altLang="en-US" sz="2400" b="1" dirty="0">
              <a:solidFill>
                <a:prstClr val="black"/>
              </a:solidFill>
              <a:latin typeface="Century Gothic"/>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682" y="181972"/>
            <a:ext cx="5992666" cy="126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7334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0"/>
            <a:ext cx="8077199" cy="830997"/>
          </a:xfrm>
          <a:prstGeom prst="rect">
            <a:avLst/>
          </a:prstGeom>
          <a:solidFill>
            <a:schemeClr val="bg1"/>
          </a:solidFill>
          <a:ln>
            <a:noFill/>
          </a:ln>
        </p:spPr>
        <p:txBody>
          <a:bodyPr wrap="square" rtlCol="0">
            <a:spAutoFit/>
          </a:bodyPr>
          <a:lstStyle/>
          <a:p>
            <a:pPr algn="ctr" defTabSz="914400" fontAlgn="auto">
              <a:spcBef>
                <a:spcPts val="0"/>
              </a:spcBef>
              <a:spcAft>
                <a:spcPts val="0"/>
              </a:spcAft>
            </a:pPr>
            <a:r>
              <a:rPr lang="en-US" sz="2400" u="sng" dirty="0" smtClean="0">
                <a:solidFill>
                  <a:prstClr val="black"/>
                </a:solidFill>
                <a:latin typeface="Century Gothic"/>
                <a:ea typeface="+mn-ea"/>
                <a:cs typeface="+mn-cs"/>
              </a:rPr>
              <a:t>Great Ideas For Planning and Hosting Special Events</a:t>
            </a:r>
          </a:p>
          <a:p>
            <a:pPr algn="ctr" defTabSz="914400" fontAlgn="auto">
              <a:spcBef>
                <a:spcPts val="0"/>
              </a:spcBef>
              <a:spcAft>
                <a:spcPts val="0"/>
              </a:spcAft>
            </a:pPr>
            <a:r>
              <a:rPr lang="en-US" sz="2400" b="1" dirty="0" smtClean="0">
                <a:solidFill>
                  <a:prstClr val="black"/>
                </a:solidFill>
                <a:latin typeface="Century Gothic"/>
                <a:ea typeface="+mn-ea"/>
                <a:cs typeface="+mn-cs"/>
              </a:rPr>
              <a:t>Collaborating with scientists</a:t>
            </a:r>
            <a:endParaRPr lang="en-US" sz="1400" i="1" dirty="0" smtClean="0">
              <a:solidFill>
                <a:prstClr val="black"/>
              </a:solidFill>
              <a:latin typeface="Century Gothic"/>
              <a:ea typeface="+mn-ea"/>
              <a:cs typeface="+mn-cs"/>
            </a:endParaRPr>
          </a:p>
        </p:txBody>
      </p:sp>
      <p:pic>
        <p:nvPicPr>
          <p:cNvPr id="8" name="Picture 15" descr="C:\Users\owner\Desktop\Nano 2013 McKinley\Droid 102.jpg"/>
          <p:cNvPicPr>
            <a:picLocks noChangeAspect="1" noChangeArrowheads="1"/>
          </p:cNvPicPr>
          <p:nvPr/>
        </p:nvPicPr>
        <p:blipFill rotWithShape="1">
          <a:blip r:embed="rId3">
            <a:extLst>
              <a:ext uri="{28A0092B-C50C-407E-A947-70E740481C1C}">
                <a14:useLocalDpi xmlns:a14="http://schemas.microsoft.com/office/drawing/2010/main" val="0"/>
              </a:ext>
            </a:extLst>
          </a:blip>
          <a:srcRect l="3103" r="4711"/>
          <a:stretch/>
        </p:blipFill>
        <p:spPr bwMode="auto">
          <a:xfrm>
            <a:off x="258738" y="1119890"/>
            <a:ext cx="2731596" cy="1972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https://scontent-lga.xx.fbcdn.net/hphotos-xap1/v/t1.0-9/10174944_10152987639325016_4151654985822633916_n.jpg?oh=e5263af6337ef579c0987dac685fb39d&amp;oe=55DB37AB"/>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20"/>
          <a:stretch/>
        </p:blipFill>
        <p:spPr bwMode="auto">
          <a:xfrm>
            <a:off x="6284968" y="3943188"/>
            <a:ext cx="2657399" cy="24370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33000" y="5756309"/>
            <a:ext cx="5186087" cy="954107"/>
          </a:xfrm>
          <a:prstGeom prst="rect">
            <a:avLst/>
          </a:prstGeom>
          <a:noFill/>
        </p:spPr>
        <p:txBody>
          <a:bodyPr wrap="square">
            <a:spAutoFit/>
          </a:bodyPr>
          <a:lstStyle/>
          <a:p>
            <a:pPr defTabSz="914400" fontAlgn="auto">
              <a:spcBef>
                <a:spcPts val="0"/>
              </a:spcBef>
              <a:spcAft>
                <a:spcPts val="0"/>
              </a:spcAft>
            </a:pPr>
            <a:r>
              <a:rPr lang="en-US" sz="1400" b="1" dirty="0" smtClean="0">
                <a:solidFill>
                  <a:prstClr val="black"/>
                </a:solidFill>
                <a:latin typeface="Century Gothic"/>
                <a:ea typeface="+mn-ea"/>
                <a:cs typeface="+mn-cs"/>
              </a:rPr>
              <a:t>Meet the Scientists! </a:t>
            </a:r>
          </a:p>
          <a:p>
            <a:pPr defTabSz="914400" fontAlgn="auto">
              <a:spcBef>
                <a:spcPts val="0"/>
              </a:spcBef>
              <a:spcAft>
                <a:spcPts val="0"/>
              </a:spcAft>
            </a:pPr>
            <a:r>
              <a:rPr lang="en-US" sz="1400" b="1" dirty="0" smtClean="0">
                <a:solidFill>
                  <a:prstClr val="black"/>
                </a:solidFill>
                <a:latin typeface="Century Gothic"/>
                <a:ea typeface="+mn-ea"/>
                <a:cs typeface="+mn-cs"/>
              </a:rPr>
              <a:t>Portal </a:t>
            </a:r>
            <a:r>
              <a:rPr lang="en-US" sz="1400" b="1" dirty="0">
                <a:solidFill>
                  <a:prstClr val="black"/>
                </a:solidFill>
                <a:latin typeface="Century Gothic"/>
                <a:ea typeface="+mn-ea"/>
                <a:cs typeface="+mn-cs"/>
              </a:rPr>
              <a:t>to the </a:t>
            </a:r>
            <a:r>
              <a:rPr lang="en-US" sz="1400" b="1" dirty="0" smtClean="0">
                <a:solidFill>
                  <a:prstClr val="black"/>
                </a:solidFill>
                <a:latin typeface="Century Gothic"/>
                <a:ea typeface="+mn-ea"/>
                <a:cs typeface="+mn-cs"/>
              </a:rPr>
              <a:t>Public</a:t>
            </a:r>
            <a:endParaRPr lang="en-US" sz="1400" dirty="0" smtClean="0">
              <a:solidFill>
                <a:prstClr val="black"/>
              </a:solidFill>
              <a:latin typeface="Century Gothic"/>
              <a:ea typeface="+mn-ea"/>
              <a:cs typeface="+mn-cs"/>
            </a:endParaRPr>
          </a:p>
          <a:p>
            <a:pPr defTabSz="914400" fontAlgn="auto">
              <a:spcBef>
                <a:spcPts val="0"/>
              </a:spcBef>
              <a:spcAft>
                <a:spcPts val="0"/>
              </a:spcAft>
            </a:pPr>
            <a:r>
              <a:rPr lang="en-US" sz="1400" dirty="0" smtClean="0">
                <a:solidFill>
                  <a:prstClr val="black"/>
                </a:solidFill>
                <a:latin typeface="Century Gothic"/>
                <a:ea typeface="+mn-ea"/>
                <a:cs typeface="+mn-cs"/>
              </a:rPr>
              <a:t>a </a:t>
            </a:r>
            <a:r>
              <a:rPr lang="en-US" sz="1400" dirty="0">
                <a:solidFill>
                  <a:prstClr val="black"/>
                </a:solidFill>
                <a:latin typeface="Century Gothic"/>
                <a:ea typeface="+mn-ea"/>
                <a:cs typeface="+mn-cs"/>
              </a:rPr>
              <a:t>national network of museums </a:t>
            </a:r>
            <a:r>
              <a:rPr lang="en-US" sz="1400" dirty="0" smtClean="0">
                <a:solidFill>
                  <a:prstClr val="black"/>
                </a:solidFill>
                <a:latin typeface="Century Gothic"/>
                <a:ea typeface="+mn-ea"/>
                <a:cs typeface="+mn-cs"/>
              </a:rPr>
              <a:t>bringing </a:t>
            </a:r>
            <a:r>
              <a:rPr lang="en-US" sz="1400" dirty="0">
                <a:solidFill>
                  <a:prstClr val="black"/>
                </a:solidFill>
                <a:latin typeface="Century Gothic"/>
                <a:ea typeface="+mn-ea"/>
                <a:cs typeface="+mn-cs"/>
              </a:rPr>
              <a:t>scientists and the public together in </a:t>
            </a:r>
            <a:r>
              <a:rPr lang="en-US" sz="1400" dirty="0" smtClean="0">
                <a:solidFill>
                  <a:prstClr val="black"/>
                </a:solidFill>
                <a:latin typeface="Century Gothic"/>
                <a:ea typeface="+mn-ea"/>
                <a:cs typeface="+mn-cs"/>
              </a:rPr>
              <a:t>face-to-face interactive programs</a:t>
            </a: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921" y="5476008"/>
            <a:ext cx="952500" cy="117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discoverymuseums.org/sites/default/files/images/IMG_9325_cropped_0.previe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8207" y="4451017"/>
            <a:ext cx="1795242" cy="1674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8151" y="3077600"/>
            <a:ext cx="3145242" cy="738664"/>
          </a:xfrm>
          <a:prstGeom prst="rect">
            <a:avLst/>
          </a:prstGeom>
          <a:noFill/>
        </p:spPr>
        <p:txBody>
          <a:bodyPr wrap="square" rtlCol="0">
            <a:spAutoFit/>
          </a:bodyPr>
          <a:lstStyle/>
          <a:p>
            <a:pPr defTabSz="914400" fontAlgn="auto">
              <a:spcBef>
                <a:spcPts val="0"/>
              </a:spcBef>
              <a:spcAft>
                <a:spcPts val="0"/>
              </a:spcAft>
            </a:pPr>
            <a:r>
              <a:rPr lang="en-US" sz="1400" b="1" dirty="0" err="1" smtClean="0">
                <a:solidFill>
                  <a:prstClr val="black"/>
                </a:solidFill>
                <a:latin typeface="Century Gothic"/>
                <a:ea typeface="+mn-ea"/>
                <a:cs typeface="Arial" panose="020B0604020202020204" pitchFamily="34" charset="0"/>
              </a:rPr>
              <a:t>NanoDays</a:t>
            </a:r>
            <a:r>
              <a:rPr lang="en-US" sz="1400" dirty="0" smtClean="0">
                <a:solidFill>
                  <a:prstClr val="black"/>
                </a:solidFill>
                <a:latin typeface="Century Gothic"/>
                <a:ea typeface="+mn-ea"/>
                <a:cs typeface="Arial" panose="020B0604020202020204" pitchFamily="34" charset="0"/>
              </a:rPr>
              <a:t> with Dr. Gareth McKinley, Massachusetts Institute of Technology </a:t>
            </a:r>
            <a:endParaRPr lang="en-US" sz="1400" dirty="0">
              <a:solidFill>
                <a:prstClr val="black"/>
              </a:solidFill>
              <a:latin typeface="Century Gothic"/>
              <a:ea typeface="+mn-ea"/>
              <a:cs typeface="Arial" panose="020B0604020202020204" pitchFamily="34" charset="0"/>
            </a:endParaRPr>
          </a:p>
        </p:txBody>
      </p:sp>
      <p:pic>
        <p:nvPicPr>
          <p:cNvPr id="1036" name="Picture 12" descr="http://discoverymuseums.org/sites/default/files/images/IMG_9549_smaller.previ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2927" y="1090770"/>
            <a:ext cx="2799440" cy="19902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043449" y="3051478"/>
            <a:ext cx="3070626" cy="738664"/>
          </a:xfrm>
          <a:prstGeom prst="rect">
            <a:avLst/>
          </a:prstGeom>
          <a:noFill/>
        </p:spPr>
        <p:txBody>
          <a:bodyPr wrap="square" rtlCol="0">
            <a:spAutoFit/>
          </a:bodyPr>
          <a:lstStyle/>
          <a:p>
            <a:pPr defTabSz="914400" fontAlgn="auto">
              <a:spcBef>
                <a:spcPts val="0"/>
              </a:spcBef>
              <a:spcAft>
                <a:spcPts val="0"/>
              </a:spcAft>
            </a:pPr>
            <a:r>
              <a:rPr lang="en-US" sz="1400" b="1" dirty="0" smtClean="0">
                <a:solidFill>
                  <a:prstClr val="black"/>
                </a:solidFill>
                <a:latin typeface="Century Gothic"/>
                <a:ea typeface="+mn-ea"/>
                <a:cs typeface="+mn-cs"/>
              </a:rPr>
              <a:t>National Chemistry Week </a:t>
            </a:r>
            <a:r>
              <a:rPr lang="en-US" sz="1400" dirty="0" smtClean="0">
                <a:solidFill>
                  <a:prstClr val="black"/>
                </a:solidFill>
                <a:latin typeface="Century Gothic"/>
                <a:ea typeface="+mn-ea"/>
                <a:cs typeface="+mn-cs"/>
              </a:rPr>
              <a:t>with </a:t>
            </a:r>
          </a:p>
          <a:p>
            <a:pPr defTabSz="914400" fontAlgn="auto">
              <a:spcBef>
                <a:spcPts val="0"/>
              </a:spcBef>
              <a:spcAft>
                <a:spcPts val="0"/>
              </a:spcAft>
            </a:pPr>
            <a:r>
              <a:rPr lang="en-US" sz="1400" dirty="0" smtClean="0">
                <a:solidFill>
                  <a:prstClr val="black"/>
                </a:solidFill>
                <a:latin typeface="Century Gothic"/>
                <a:ea typeface="+mn-ea"/>
                <a:cs typeface="+mn-cs"/>
              </a:rPr>
              <a:t>Dr. </a:t>
            </a:r>
            <a:r>
              <a:rPr lang="en-US" sz="1400" dirty="0" err="1" smtClean="0">
                <a:solidFill>
                  <a:prstClr val="black"/>
                </a:solidFill>
                <a:latin typeface="Century Gothic"/>
                <a:ea typeface="+mn-ea"/>
                <a:cs typeface="+mn-cs"/>
              </a:rPr>
              <a:t>Mathangi</a:t>
            </a:r>
            <a:r>
              <a:rPr lang="en-US" sz="1400" dirty="0" smtClean="0">
                <a:solidFill>
                  <a:prstClr val="black"/>
                </a:solidFill>
                <a:latin typeface="Century Gothic"/>
                <a:ea typeface="+mn-ea"/>
                <a:cs typeface="+mn-cs"/>
              </a:rPr>
              <a:t> Krishnamurthy, </a:t>
            </a:r>
          </a:p>
          <a:p>
            <a:pPr defTabSz="914400" fontAlgn="auto">
              <a:spcBef>
                <a:spcPts val="0"/>
              </a:spcBef>
              <a:spcAft>
                <a:spcPts val="0"/>
              </a:spcAft>
            </a:pPr>
            <a:r>
              <a:rPr lang="en-US" sz="1400" dirty="0" smtClean="0">
                <a:solidFill>
                  <a:prstClr val="black"/>
                </a:solidFill>
                <a:latin typeface="Century Gothic"/>
                <a:ea typeface="+mn-ea"/>
                <a:cs typeface="+mn-cs"/>
              </a:rPr>
              <a:t>Fitchburg State University </a:t>
            </a:r>
            <a:endParaRPr lang="en-US" sz="1400" dirty="0">
              <a:solidFill>
                <a:prstClr val="black"/>
              </a:solidFill>
              <a:latin typeface="Century Gothic"/>
              <a:ea typeface="+mn-ea"/>
              <a:cs typeface="+mn-cs"/>
            </a:endParaRPr>
          </a:p>
        </p:txBody>
      </p:sp>
      <p:pic>
        <p:nvPicPr>
          <p:cNvPr id="1037"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274" t="5733" r="14362" b="2739"/>
          <a:stretch/>
        </p:blipFill>
        <p:spPr bwMode="auto">
          <a:xfrm>
            <a:off x="3375163" y="1291140"/>
            <a:ext cx="2508106" cy="21728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229942" y="3420810"/>
            <a:ext cx="2894371" cy="738664"/>
          </a:xfrm>
          <a:prstGeom prst="rect">
            <a:avLst/>
          </a:prstGeom>
          <a:noFill/>
        </p:spPr>
        <p:txBody>
          <a:bodyPr wrap="square" rtlCol="0">
            <a:spAutoFit/>
          </a:bodyPr>
          <a:lstStyle/>
          <a:p>
            <a:pPr defTabSz="914400" fontAlgn="auto">
              <a:spcBef>
                <a:spcPts val="0"/>
              </a:spcBef>
              <a:spcAft>
                <a:spcPts val="0"/>
              </a:spcAft>
            </a:pPr>
            <a:r>
              <a:rPr lang="en-US" sz="1400" b="1" dirty="0" smtClean="0">
                <a:solidFill>
                  <a:prstClr val="black"/>
                </a:solidFill>
                <a:latin typeface="Century Gothic"/>
                <a:ea typeface="+mn-ea"/>
                <a:cs typeface="+mn-cs"/>
              </a:rPr>
              <a:t>Massachusetts Archaeology Month </a:t>
            </a:r>
            <a:r>
              <a:rPr lang="en-US" sz="1400" dirty="0" smtClean="0">
                <a:solidFill>
                  <a:prstClr val="black"/>
                </a:solidFill>
                <a:latin typeface="Century Gothic"/>
                <a:ea typeface="+mn-ea"/>
                <a:cs typeface="+mn-cs"/>
              </a:rPr>
              <a:t>with Dr. </a:t>
            </a:r>
            <a:r>
              <a:rPr lang="en-US" sz="1400" dirty="0" err="1" smtClean="0">
                <a:solidFill>
                  <a:prstClr val="black"/>
                </a:solidFill>
                <a:latin typeface="Century Gothic"/>
                <a:ea typeface="+mn-ea"/>
                <a:cs typeface="+mn-cs"/>
              </a:rPr>
              <a:t>Suanna</a:t>
            </a:r>
            <a:r>
              <a:rPr lang="en-US" sz="1400" dirty="0" smtClean="0">
                <a:solidFill>
                  <a:prstClr val="black"/>
                </a:solidFill>
                <a:latin typeface="Century Gothic"/>
                <a:ea typeface="+mn-ea"/>
                <a:cs typeface="+mn-cs"/>
              </a:rPr>
              <a:t> Selby Crowley</a:t>
            </a:r>
          </a:p>
        </p:txBody>
      </p:sp>
      <p:pic>
        <p:nvPicPr>
          <p:cNvPr id="1041" name="Picture 17" descr="https://scontent-lga.xx.fbcdn.net/hphotos-xfp1/v/t1.0-9/1939933_10153011392985016_646703728306234976_n.jpg?oh=6b964d924ccf622437ce551ee93bc082&amp;oe=55C4474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495" r="2078" b="4092"/>
          <a:stretch/>
        </p:blipFill>
        <p:spPr bwMode="auto">
          <a:xfrm>
            <a:off x="279341" y="3851527"/>
            <a:ext cx="2696960" cy="13101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69718" y="5134441"/>
            <a:ext cx="3944952" cy="307777"/>
          </a:xfrm>
          <a:prstGeom prst="rect">
            <a:avLst/>
          </a:prstGeom>
          <a:noFill/>
        </p:spPr>
        <p:txBody>
          <a:bodyPr wrap="square" rtlCol="0">
            <a:spAutoFit/>
          </a:bodyPr>
          <a:lstStyle/>
          <a:p>
            <a:pPr defTabSz="914400" fontAlgn="auto">
              <a:spcBef>
                <a:spcPts val="0"/>
              </a:spcBef>
              <a:spcAft>
                <a:spcPts val="0"/>
              </a:spcAft>
            </a:pPr>
            <a:r>
              <a:rPr lang="en-US" sz="1400" b="1" dirty="0" smtClean="0">
                <a:solidFill>
                  <a:prstClr val="black"/>
                </a:solidFill>
                <a:latin typeface="Century Gothic"/>
                <a:ea typeface="+mn-ea"/>
                <a:cs typeface="+mn-cs"/>
              </a:rPr>
              <a:t>Olin College </a:t>
            </a:r>
            <a:r>
              <a:rPr lang="en-US" sz="1400" dirty="0" smtClean="0">
                <a:solidFill>
                  <a:prstClr val="black"/>
                </a:solidFill>
                <a:latin typeface="Century Gothic"/>
                <a:ea typeface="+mn-ea"/>
                <a:cs typeface="+mn-cs"/>
              </a:rPr>
              <a:t>Engineering Discovery Team</a:t>
            </a:r>
            <a:endParaRPr lang="en-US" sz="1400" b="1" dirty="0">
              <a:solidFill>
                <a:prstClr val="black"/>
              </a:solidFill>
              <a:latin typeface="Century Gothic"/>
              <a:ea typeface="+mn-ea"/>
              <a:cs typeface="+mn-cs"/>
            </a:endParaRP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8865" y="6403432"/>
            <a:ext cx="1591404" cy="3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201923"/>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5.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5873</TotalTime>
  <Words>2248</Words>
  <Application>Microsoft Macintosh PowerPoint</Application>
  <PresentationFormat>On-screen Show (4:3)</PresentationFormat>
  <Paragraphs>301</Paragraphs>
  <Slides>43</Slides>
  <Notes>31</Notes>
  <HiddenSlides>0</HiddenSlides>
  <MMClips>0</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Office Theme</vt:lpstr>
      <vt:lpstr>Apothecary</vt:lpstr>
      <vt:lpstr>1_Office Theme</vt:lpstr>
      <vt:lpstr>Facet</vt:lpstr>
      <vt:lpstr>2_Office Theme</vt:lpstr>
      <vt:lpstr>3_Office Theme</vt:lpstr>
      <vt:lpstr>4_Office Theme</vt:lpstr>
      <vt:lpstr>PowerPoint Presentation</vt:lpstr>
      <vt:lpstr>Why Special Events?</vt:lpstr>
      <vt:lpstr>Special events also bring needs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Events for School Groups  Becky Wolfe</vt:lpstr>
      <vt:lpstr>Why events for schools?</vt:lpstr>
      <vt:lpstr>Summits</vt:lpstr>
      <vt:lpstr>Holocaust Remembrance Day</vt:lpstr>
      <vt:lpstr>PowerPoint Presentation</vt:lpstr>
      <vt:lpstr>PowerPoint Presentation</vt:lpstr>
      <vt:lpstr>Sensory Friendly Day</vt:lpstr>
      <vt:lpstr>Background</vt:lpstr>
      <vt:lpstr>Promotion</vt:lpstr>
      <vt:lpstr>Museum Transformation</vt:lpstr>
      <vt:lpstr>PowerPoint Presentation</vt:lpstr>
      <vt:lpstr>Tips and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Emily Maletz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Catherine McCarthy</cp:lastModifiedBy>
  <cp:revision>516</cp:revision>
  <cp:lastPrinted>2015-04-03T21:35:34Z</cp:lastPrinted>
  <dcterms:created xsi:type="dcterms:W3CDTF">2011-05-27T16:07:43Z</dcterms:created>
  <dcterms:modified xsi:type="dcterms:W3CDTF">2015-05-11T20:39:39Z</dcterms:modified>
</cp:coreProperties>
</file>