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4" r:id="rId2"/>
    <p:sldMasterId id="2147483695" r:id="rId3"/>
    <p:sldMasterId id="2147483696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5143500" type="screen16x9"/>
  <p:notesSz cx="6858000" cy="9144000"/>
  <p:embeddedFontLst>
    <p:embeddedFont>
      <p:font typeface="Malgun Gothic" panose="020B0503020000020004" pitchFamily="34" charset="-127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Walter Turncoat" panose="02000000000000000000" pitchFamily="2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1e4d3e985_24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a1e4d3e985_24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1e4d3e985_16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1e4d3e985_16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1e4d3e985_16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1e4d3e985_16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a1e4d3e985_16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a1e4d3e985_16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1e4d3e985_16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a1e4d3e985_16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1e4d3e985_16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a1e4d3e985_16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39d3a8c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a39d3a8c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c0b40d72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9c0b40d72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1e4d3e985_5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a1e4d3e985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1e4d3e985_5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a1e4d3e985_5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1e4d3e985_5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a1e4d3e985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c0b40d72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9c0b40d72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9c0b40d72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1e4d3e985_5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a1e4d3e985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a1e4d3e985_5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a1e4d3e985_5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1e4d3e985_5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a1e4d3e985_5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1e4d3e985_5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a1e4d3e985_5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1e4d3e985_5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a1e4d3e985_5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1e4d3e985_5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a1e4d3e985_5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a1e4d3e985_5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c0b40d72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9c0b40d72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9c0b40d720_0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9c0b40d72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9c0b40d72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9c0b40d720_0_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1e4d3e985_2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a1e4d3e985_2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a1e4d3e985_24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a1e4d3e985_24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a1e4d3e985_24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a1e4d3e985_24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a1e4d3e985_24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9c0b40d720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9c0b40d720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9c0b40d720_0_5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c0b40d720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9c0b40d720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all on the Google Classroom page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9c0b40d720_0_5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9c0b40d720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9c0b40d720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9c0b40d720_0_6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c0b40d720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c0b40d720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c0b40d720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c0b40d720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a1e4d3e985_24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ga1e4d3e985_24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a1e4d3e985_24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a1e4d3e985_2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ga1e4d3e985_2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a1e4d3e985_22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a1e4d3e985_24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a1e4d3e985_24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1e4d3e985_24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1e4d3e985_24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c0b40d720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9c0b40d72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c0b40d72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9c0b40d72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9c0b40d720_0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1e4d3e985_24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a1e4d3e985_24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1e4d3e985_16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1e4d3e985_16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1e4d3e985_16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1e4d3e985_16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1e4d3e985_16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a1e4d3e985_16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 1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1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 1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1" y="826025"/>
            <a:ext cx="62462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One content area">
  <p:cSld name="Title, One content are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395417" y="342899"/>
            <a:ext cx="8272848" cy="49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>
                <a:highlight>
                  <a:srgbClr val="FFC627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395288" y="1006046"/>
            <a:ext cx="8446294" cy="375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3 column">
  <p:cSld name="Headline with 3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6215501" y="1163026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3274550" y="1184666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405376" y="1204825"/>
            <a:ext cx="2403599" cy="320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chapter break or bold statement gold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311701" y="826025"/>
            <a:ext cx="62462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text">
  <p:cSld name="Headline with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100575" y="1204825"/>
            <a:ext cx="8031600" cy="320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body"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F612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body" idx="2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F612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body"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F612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2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F612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 txBox="1"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6" name="Google Shape;196;p4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7" name="Google Shape;197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4"/>
          <p:cNvSpPr txBox="1"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44"/>
          <p:cNvSpPr txBox="1">
            <a:spLocks noGrp="1"/>
          </p:cNvSpPr>
          <p:nvPr>
            <p:ph type="body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4" name="Google Shape;204;p44"/>
          <p:cNvSpPr txBox="1">
            <a:spLocks noGrp="1"/>
          </p:cNvSpPr>
          <p:nvPr>
            <p:ph type="body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body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4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7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title"/>
          </p:nvPr>
        </p:nvSpPr>
        <p:spPr>
          <a:xfrm rot="5400000">
            <a:off x="5464175" y="1371600"/>
            <a:ext cx="43878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600"/>
            <a:ext cx="43878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://drive.google.com/file/d/19bN7xDnRjEI4ib4hRzVns-Gv3X2Oo59Y/view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nisenet.org/sustainabilit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nisenet.org/sustainability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://drive.google.com/file/d/15RCR29z9yFaTp1lO72xBdK5Rng2R8f3y/view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/>
          <p:cNvSpPr/>
          <p:nvPr/>
        </p:nvSpPr>
        <p:spPr>
          <a:xfrm>
            <a:off x="0" y="1589550"/>
            <a:ext cx="9144000" cy="3553800"/>
          </a:xfrm>
          <a:prstGeom prst="rect">
            <a:avLst/>
          </a:prstGeom>
          <a:solidFill>
            <a:srgbClr val="18A89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0"/>
          <p:cNvSpPr txBox="1"/>
          <p:nvPr/>
        </p:nvSpPr>
        <p:spPr>
          <a:xfrm>
            <a:off x="2176713" y="3498360"/>
            <a:ext cx="4800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ASTC 2020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0"/>
          <p:cNvSpPr txBox="1">
            <a:spLocks noGrp="1"/>
          </p:cNvSpPr>
          <p:nvPr>
            <p:ph type="title"/>
          </p:nvPr>
        </p:nvSpPr>
        <p:spPr>
          <a:xfrm>
            <a:off x="-100" y="1129900"/>
            <a:ext cx="9144000" cy="2139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rgbClr val="FFFFFF"/>
                </a:solidFill>
              </a:rPr>
              <a:t>Science Centers and Community Partners </a:t>
            </a:r>
            <a:endParaRPr sz="3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rgbClr val="FFFFFF"/>
                </a:solidFill>
              </a:rPr>
              <a:t>Working Together for People and the Planet</a:t>
            </a:r>
            <a:endParaRPr sz="3900" b="1">
              <a:solidFill>
                <a:srgbClr val="FFFFFF"/>
              </a:solidFill>
            </a:endParaRPr>
          </a:p>
        </p:txBody>
      </p:sp>
      <p:pic>
        <p:nvPicPr>
          <p:cNvPr id="247" name="Google Shape;247;p5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050" y="48500"/>
            <a:ext cx="2215950" cy="15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775" y="4642400"/>
            <a:ext cx="2050301" cy="3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" y="4490000"/>
            <a:ext cx="2449235" cy="6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388" y="3714750"/>
            <a:ext cx="1521619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9"/>
          <p:cNvSpPr txBox="1">
            <a:spLocks noGrp="1"/>
          </p:cNvSpPr>
          <p:nvPr>
            <p:ph type="ctrTitle"/>
          </p:nvPr>
        </p:nvSpPr>
        <p:spPr>
          <a:xfrm>
            <a:off x="6868175" y="0"/>
            <a:ext cx="2275800" cy="20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ReMote Learning Programs</a:t>
            </a:r>
            <a:endParaRPr sz="3000" b="1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16" name="Google Shape;316;p59" title="moteseatrek-dolphins-cilc01.MOV">
            <a:hlinkClick r:id="rId5"/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85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388" y="3714750"/>
            <a:ext cx="1521619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0"/>
          <p:cNvSpPr txBox="1">
            <a:spLocks noGrp="1"/>
          </p:cNvSpPr>
          <p:nvPr>
            <p:ph type="ctrTitle"/>
          </p:nvPr>
        </p:nvSpPr>
        <p:spPr>
          <a:xfrm>
            <a:off x="6868200" y="0"/>
            <a:ext cx="2275800" cy="13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SEATrek’s SDG’s</a:t>
            </a:r>
            <a:endParaRPr sz="3000" b="1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24" name="Google Shape;324;p6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694968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750" y="1395550"/>
            <a:ext cx="5562247" cy="374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50" y="3884271"/>
            <a:ext cx="1241175" cy="122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60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50" y="2575850"/>
            <a:ext cx="1224575" cy="12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0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145" y="2571738"/>
            <a:ext cx="1224580" cy="12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0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850" y="3887075"/>
            <a:ext cx="1241175" cy="12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89F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52300" cy="572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The Mote SEA Show</a:t>
            </a:r>
            <a:endParaRPr sz="3000" b="1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35" name="Google Shape;335;p61"/>
          <p:cNvSpPr txBox="1">
            <a:spLocks noGrp="1"/>
          </p:cNvSpPr>
          <p:nvPr>
            <p:ph type="body" idx="4294967295"/>
          </p:nvPr>
        </p:nvSpPr>
        <p:spPr>
          <a:xfrm>
            <a:off x="267750" y="572700"/>
            <a:ext cx="6156000" cy="15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Science, Education, Aquarium (SEA) Goals: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LcPeriod"/>
            </a:pPr>
            <a:r>
              <a:rPr lang="en" i="1">
                <a:solidFill>
                  <a:srgbClr val="FFFFFF"/>
                </a:solidFill>
              </a:rPr>
              <a:t>Free</a:t>
            </a:r>
            <a:r>
              <a:rPr lang="en">
                <a:solidFill>
                  <a:srgbClr val="FFFFFF"/>
                </a:solidFill>
              </a:rPr>
              <a:t> virtual behind-the-scenes tours using new technology</a:t>
            </a:r>
            <a:endParaRPr>
              <a:solidFill>
                <a:srgbClr val="FFFFFF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“Lifting the curtain” on Mote’s laboratory science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LcPeriod"/>
            </a:pPr>
            <a:r>
              <a:rPr lang="en">
                <a:solidFill>
                  <a:srgbClr val="FFFFFF"/>
                </a:solidFill>
              </a:rPr>
              <a:t>Direct interviews with scientists about their research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lphaLcPeriod"/>
            </a:pPr>
            <a:r>
              <a:rPr lang="en">
                <a:solidFill>
                  <a:srgbClr val="FFFFFF"/>
                </a:solidFill>
              </a:rPr>
              <a:t>ProMOTEing science literacy through transparency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36" name="Google Shape;336;p6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875" y="2165075"/>
            <a:ext cx="4443727" cy="29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65075"/>
            <a:ext cx="2453674" cy="297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237" y="0"/>
            <a:ext cx="28917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89F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366100" cy="572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SEAson One, Done!</a:t>
            </a:r>
            <a:endParaRPr sz="3000" b="1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44" name="Google Shape;344;p62"/>
          <p:cNvSpPr txBox="1">
            <a:spLocks noGrp="1"/>
          </p:cNvSpPr>
          <p:nvPr>
            <p:ph type="body" idx="4294967295"/>
          </p:nvPr>
        </p:nvSpPr>
        <p:spPr>
          <a:xfrm>
            <a:off x="0" y="572700"/>
            <a:ext cx="5541900" cy="19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Blockbuster Success!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4 months, 6 Mote scientists, 5 research topics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b="1">
                <a:solidFill>
                  <a:srgbClr val="FFFFFF"/>
                </a:solidFill>
              </a:rPr>
              <a:t>1,606*</a:t>
            </a:r>
            <a:r>
              <a:rPr lang="en">
                <a:solidFill>
                  <a:srgbClr val="FFFFFF"/>
                </a:solidFill>
              </a:rPr>
              <a:t> participants reached!</a:t>
            </a:r>
            <a:endParaRPr>
              <a:solidFill>
                <a:srgbClr val="FFFFFF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 b="1">
                <a:solidFill>
                  <a:srgbClr val="FFFFFF"/>
                </a:solidFill>
              </a:rPr>
              <a:t>786*</a:t>
            </a:r>
            <a:r>
              <a:rPr lang="en">
                <a:solidFill>
                  <a:srgbClr val="FFFFFF"/>
                </a:solidFill>
              </a:rPr>
              <a:t> registered institutions + </a:t>
            </a:r>
            <a:r>
              <a:rPr lang="en" b="1">
                <a:solidFill>
                  <a:srgbClr val="FFFFFF"/>
                </a:solidFill>
              </a:rPr>
              <a:t>820</a:t>
            </a:r>
            <a:r>
              <a:rPr lang="en">
                <a:solidFill>
                  <a:srgbClr val="FFFFFF"/>
                </a:solidFill>
              </a:rPr>
              <a:t> informal viewers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Requests from educators for more (free) content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Requests from scientists to share their research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Challenge</a:t>
            </a:r>
            <a:r>
              <a:rPr lang="en">
                <a:solidFill>
                  <a:srgbClr val="FFFFFF"/>
                </a:solidFill>
              </a:rPr>
              <a:t>: High viewership crashed Mote’s WiFi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45" name="Google Shape;345;p6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4100"/>
            <a:ext cx="5400128" cy="263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6000" y="0"/>
            <a:ext cx="3778003" cy="328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6000" y="2852775"/>
            <a:ext cx="3778004" cy="22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89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5778900" cy="572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SEAson Two: Current</a:t>
            </a:r>
            <a:r>
              <a:rPr lang="en" sz="3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Events</a:t>
            </a:r>
            <a:endParaRPr sz="3000" b="1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53" name="Google Shape;353;p63"/>
          <p:cNvSpPr txBox="1">
            <a:spLocks noGrp="1"/>
          </p:cNvSpPr>
          <p:nvPr>
            <p:ph type="body" idx="4294967295"/>
          </p:nvPr>
        </p:nvSpPr>
        <p:spPr>
          <a:xfrm>
            <a:off x="-150" y="572700"/>
            <a:ext cx="5891100" cy="4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Wider Topics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New Mote research = New guest experts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b="1">
                <a:solidFill>
                  <a:srgbClr val="FFFFFF"/>
                </a:solidFill>
              </a:rPr>
              <a:t>TBD</a:t>
            </a:r>
            <a:r>
              <a:rPr lang="en">
                <a:solidFill>
                  <a:srgbClr val="FFFFFF"/>
                </a:solidFill>
              </a:rPr>
              <a:t>: Red tide, microplastics, blue holes, sea turtle hospital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b="1">
                <a:solidFill>
                  <a:srgbClr val="FFFFFF"/>
                </a:solidFill>
              </a:rPr>
              <a:t>Completed</a:t>
            </a:r>
            <a:r>
              <a:rPr lang="en">
                <a:solidFill>
                  <a:srgbClr val="FFFFFF"/>
                </a:solidFill>
              </a:rPr>
              <a:t>: Ancient oceans, cephalopods, estuaries, ROV/AUV’s, manatees, sustainability strategies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Wider Area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i="1">
                <a:solidFill>
                  <a:srgbClr val="FFFFFF"/>
                </a:solidFill>
              </a:rPr>
              <a:t>Padcaster’s</a:t>
            </a:r>
            <a:r>
              <a:rPr lang="en">
                <a:solidFill>
                  <a:srgbClr val="FFFFFF"/>
                </a:solidFill>
              </a:rPr>
              <a:t> cellular data = No WiFi restrictions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Filming from the field!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Wider Audience 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Children’s hospitals &amp; Pediatric care centers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Summer camps &amp; Libraries 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Scout programs &amp; Senior homes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i="1">
                <a:solidFill>
                  <a:srgbClr val="FFFFFF"/>
                </a:solidFill>
              </a:rPr>
              <a:t>Flipgrid</a:t>
            </a:r>
            <a:r>
              <a:rPr lang="en">
                <a:solidFill>
                  <a:srgbClr val="FFFFFF"/>
                </a:solidFill>
              </a:rPr>
              <a:t> - “Ask us anything about the ocean!”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i="1">
                <a:solidFill>
                  <a:srgbClr val="FFFFFF"/>
                </a:solidFill>
              </a:rPr>
              <a:t>https://flipgrid.com/seatrek</a:t>
            </a:r>
            <a:endParaRPr i="1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i="1">
                <a:solidFill>
                  <a:srgbClr val="FFFFFF"/>
                </a:solidFill>
              </a:rPr>
              <a:t>http://mote.org/seatrek</a:t>
            </a:r>
            <a:endParaRPr i="1">
              <a:solidFill>
                <a:srgbClr val="FFFFFF"/>
              </a:solidFill>
            </a:endParaRPr>
          </a:p>
        </p:txBody>
      </p:sp>
      <p:pic>
        <p:nvPicPr>
          <p:cNvPr id="354" name="Google Shape;354;p6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934377" y="-155624"/>
            <a:ext cx="3053998" cy="336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6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125" y="2652700"/>
            <a:ext cx="4050874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675" y="4515675"/>
            <a:ext cx="1593450" cy="6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4"/>
          <p:cNvSpPr txBox="1">
            <a:spLocks noGrp="1"/>
          </p:cNvSpPr>
          <p:nvPr>
            <p:ph type="ctrTitle"/>
          </p:nvPr>
        </p:nvSpPr>
        <p:spPr>
          <a:xfrm rot="-801258">
            <a:off x="85405" y="963435"/>
            <a:ext cx="9066042" cy="212404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1C23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Thank You ASTC &amp; NISE!</a:t>
            </a:r>
            <a:endParaRPr sz="6000" b="1">
              <a:solidFill>
                <a:srgbClr val="F1C23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1C23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Questions?</a:t>
            </a:r>
            <a:endParaRPr sz="6000" b="1">
              <a:solidFill>
                <a:srgbClr val="F1C23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63" name="Google Shape;36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388" y="3714750"/>
            <a:ext cx="1521619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4"/>
          <p:cNvSpPr txBox="1">
            <a:spLocks noGrp="1"/>
          </p:cNvSpPr>
          <p:nvPr>
            <p:ph type="ctrTitle"/>
          </p:nvPr>
        </p:nvSpPr>
        <p:spPr>
          <a:xfrm rot="-140108">
            <a:off x="1231463" y="3646485"/>
            <a:ext cx="6773925" cy="137374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D96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Ross Johnston</a:t>
            </a:r>
            <a:endParaRPr sz="3500" b="1">
              <a:solidFill>
                <a:srgbClr val="FFD96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D96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ross@mote.org</a:t>
            </a:r>
            <a:endParaRPr sz="3500" b="1">
              <a:solidFill>
                <a:srgbClr val="FFD96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89F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>
            <a:spLocks noGrp="1"/>
          </p:cNvSpPr>
          <p:nvPr>
            <p:ph type="title"/>
          </p:nvPr>
        </p:nvSpPr>
        <p:spPr>
          <a:xfrm>
            <a:off x="0" y="20842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400">
                <a:latin typeface="Calibri"/>
                <a:ea typeface="Calibri"/>
                <a:cs typeface="Calibri"/>
                <a:sym typeface="Calibri"/>
              </a:rPr>
              <a:t>Kari Wouk, </a:t>
            </a:r>
            <a:r>
              <a:rPr lang="en" sz="5400" b="0">
                <a:latin typeface="Calibri"/>
                <a:ea typeface="Calibri"/>
                <a:cs typeface="Calibri"/>
                <a:sym typeface="Calibri"/>
              </a:rPr>
              <a:t>North Carolina Museum of Natural Sciences</a:t>
            </a:r>
            <a:r>
              <a:rPr lang="en" sz="54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6"/>
          <p:cNvSpPr txBox="1"/>
          <p:nvPr/>
        </p:nvSpPr>
        <p:spPr>
          <a:xfrm>
            <a:off x="3923928" y="4571703"/>
            <a:ext cx="47880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Kari Wouk, Senior Manager of Educational Collaborations</a:t>
            </a:r>
            <a:endParaRPr/>
          </a:p>
        </p:txBody>
      </p:sp>
      <p:sp>
        <p:nvSpPr>
          <p:cNvPr id="375" name="Google Shape;375;p66"/>
          <p:cNvSpPr/>
          <p:nvPr/>
        </p:nvSpPr>
        <p:spPr>
          <a:xfrm>
            <a:off x="2881908" y="2118608"/>
            <a:ext cx="1749286" cy="1749286"/>
          </a:xfrm>
          <a:prstGeom prst="ellipse">
            <a:avLst/>
          </a:prstGeom>
          <a:noFill/>
          <a:ln w="25400" cap="flat" cmpd="sng">
            <a:solidFill>
              <a:srgbClr val="F2F2F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76" name="Google Shape;376;p66"/>
          <p:cNvSpPr txBox="1"/>
          <p:nvPr/>
        </p:nvSpPr>
        <p:spPr>
          <a:xfrm>
            <a:off x="4211960" y="3763382"/>
            <a:ext cx="47880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Compost at the NC Museum of Natural Sciences</a:t>
            </a:r>
            <a:endParaRPr/>
          </a:p>
        </p:txBody>
      </p:sp>
      <p:pic>
        <p:nvPicPr>
          <p:cNvPr id="377" name="Google Shape;377;p66" descr="banan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6075" y="2415329"/>
            <a:ext cx="1643064" cy="109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6" descr="ncmns-logo-tagline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619" y="437198"/>
            <a:ext cx="2864643" cy="66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7"/>
          <p:cNvSpPr txBox="1">
            <a:spLocks noGrp="1"/>
          </p:cNvSpPr>
          <p:nvPr>
            <p:ph type="body"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800"/>
              <a:buNone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What Can We Do to Have the Greatest Positive Environmental Impact?</a:t>
            </a:r>
            <a:endParaRPr/>
          </a:p>
        </p:txBody>
      </p:sp>
      <p:sp>
        <p:nvSpPr>
          <p:cNvPr id="384" name="Google Shape;384;p67"/>
          <p:cNvSpPr txBox="1">
            <a:spLocks noGrp="1"/>
          </p:cNvSpPr>
          <p:nvPr>
            <p:ph type="body" idx="2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Organic items sent to the landfill break down VERY slowly, and when they do, they create methane, a greenhouse gas 84 times more potent than CO2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60% of waste stream is compostable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Composting saves 35% of usable land taken up by landfills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Creating one ton of compost is equivalent to removing 19 cars from the road for two weeks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compost reduces or replaces the need for herbicides and fertilizers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600"/>
              <a:buFont typeface="Arial"/>
              <a:buNone/>
            </a:pPr>
            <a:r>
              <a:rPr lang="en"/>
              <a:t> Deciding</a:t>
            </a:r>
            <a:endParaRPr/>
          </a:p>
        </p:txBody>
      </p:sp>
      <p:pic>
        <p:nvPicPr>
          <p:cNvPr id="386" name="Google Shape;386;p67" descr="banan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2461" y="200767"/>
            <a:ext cx="750096" cy="49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8"/>
          <p:cNvSpPr txBox="1"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600"/>
              <a:buFont typeface="Arial"/>
              <a:buNone/>
            </a:pPr>
            <a:r>
              <a:rPr lang="en"/>
              <a:t>Implementing</a:t>
            </a:r>
            <a:endParaRPr/>
          </a:p>
        </p:txBody>
      </p:sp>
      <p:sp>
        <p:nvSpPr>
          <p:cNvPr id="392" name="Google Shape;392;p68"/>
          <p:cNvSpPr txBox="1">
            <a:spLocks noGrp="1"/>
          </p:cNvSpPr>
          <p:nvPr>
            <p:ph type="body"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None/>
            </a:pPr>
            <a:r>
              <a:rPr lang="en" b="1"/>
              <a:t>How Do We Do It?</a:t>
            </a:r>
            <a:endParaRPr/>
          </a:p>
        </p:txBody>
      </p:sp>
      <p:sp>
        <p:nvSpPr>
          <p:cNvPr id="393" name="Google Shape;393;p68"/>
          <p:cNvSpPr txBox="1">
            <a:spLocks noGrp="1"/>
          </p:cNvSpPr>
          <p:nvPr>
            <p:ph type="body" idx="2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Worked with local commercial composter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Funded by our Friends of the Museum by Museum Store roundups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First implemented “back of house” at Café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Exhibits designed bins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Public launch with CompostCon event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Constant education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68" descr="banan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54" y="4209798"/>
            <a:ext cx="929222" cy="61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000"/>
              <a:t>WELCOME BACK</a:t>
            </a:r>
            <a:endParaRPr sz="4000"/>
          </a:p>
        </p:txBody>
      </p:sp>
      <p:sp>
        <p:nvSpPr>
          <p:cNvPr id="256" name="Google Shape;256;p5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" sz="3000">
                <a:solidFill>
                  <a:srgbClr val="3F3F3F"/>
                </a:solidFill>
              </a:rPr>
              <a:t>SUSTAINABLE FUTURES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" sz="3000">
                <a:solidFill>
                  <a:srgbClr val="3F3F3F"/>
                </a:solidFill>
              </a:rPr>
              <a:t>Session 2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/>
          <p:nvPr/>
        </p:nvSpPr>
        <p:spPr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69" descr="A picture containing window, indoor, sitting, tab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61"/>
            <a:ext cx="9143980" cy="514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0"/>
          <p:cNvSpPr/>
          <p:nvPr/>
        </p:nvSpPr>
        <p:spPr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70" descr="A picture containing sitting, counter, box, refrigerato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61"/>
            <a:ext cx="9143980" cy="514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1"/>
          <p:cNvSpPr/>
          <p:nvPr/>
        </p:nvSpPr>
        <p:spPr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71" descr="Text, timelin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61"/>
            <a:ext cx="9143980" cy="514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2"/>
          <p:cNvSpPr/>
          <p:nvPr/>
        </p:nvSpPr>
        <p:spPr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72" descr="A pile of luggage sitting on top of a suitcas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61"/>
            <a:ext cx="9143980" cy="514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3"/>
          <p:cNvSpPr txBox="1"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600"/>
              <a:buFont typeface="Arial"/>
              <a:buNone/>
            </a:pPr>
            <a:r>
              <a:rPr lang="en"/>
              <a:t>Impact</a:t>
            </a:r>
            <a:endParaRPr/>
          </a:p>
        </p:txBody>
      </p:sp>
      <p:pic>
        <p:nvPicPr>
          <p:cNvPr id="424" name="Google Shape;424;p7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59464"/>
            <a:ext cx="5065800" cy="482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3" descr="banana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54" y="4209798"/>
            <a:ext cx="929222" cy="61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4"/>
          <p:cNvSpPr txBox="1">
            <a:spLocks noGrp="1"/>
          </p:cNvSpPr>
          <p:nvPr>
            <p:ph type="body" idx="2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Visitors do not understand compost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Noto Sans Symbol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Visitors do not understand compostable products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Visitors do not understand commercial compost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Visitors do not look up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Visitors want to do the right thing!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F6128"/>
              </a:buClr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600"/>
              <a:buFont typeface="Arial"/>
              <a:buNone/>
            </a:pPr>
            <a:r>
              <a:rPr lang="en"/>
              <a:t> Lessons Learned</a:t>
            </a:r>
            <a:endParaRPr/>
          </a:p>
        </p:txBody>
      </p:sp>
      <p:sp>
        <p:nvSpPr>
          <p:cNvPr id="433" name="Google Shape;433;p74"/>
          <p:cNvSpPr txBox="1">
            <a:spLocks noGrp="1"/>
          </p:cNvSpPr>
          <p:nvPr>
            <p:ph type="body"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None/>
            </a:pPr>
            <a:r>
              <a:rPr lang="en" b="1"/>
              <a:t>Education is Key</a:t>
            </a:r>
            <a:endParaRPr/>
          </a:p>
        </p:txBody>
      </p:sp>
      <p:pic>
        <p:nvPicPr>
          <p:cNvPr id="434" name="Google Shape;434;p74" descr="banan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2461" y="200767"/>
            <a:ext cx="750096" cy="49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000"/>
              <a:t>SUSTAINABILITY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000"/>
              <a:t>PRIORITIES &amp; PROJECTS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587" y="1318341"/>
            <a:ext cx="4937241" cy="357068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6"/>
          <p:cNvSpPr txBox="1"/>
          <p:nvPr/>
        </p:nvSpPr>
        <p:spPr>
          <a:xfrm>
            <a:off x="1376850" y="277750"/>
            <a:ext cx="69384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sustainability connect to your organization’s mission and priorities?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63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7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77036" y="-137284"/>
            <a:ext cx="1202953" cy="123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77" descr="Screen Shot 2019-08-10 at 7.46.12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07" t="1441" b="1139"/>
          <a:stretch/>
        </p:blipFill>
        <p:spPr>
          <a:xfrm>
            <a:off x="0" y="-1"/>
            <a:ext cx="11059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77"/>
          <p:cNvSpPr txBox="1"/>
          <p:nvPr/>
        </p:nvSpPr>
        <p:spPr>
          <a:xfrm>
            <a:off x="1009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 projects</a:t>
            </a:r>
            <a:endParaRPr sz="1100"/>
          </a:p>
        </p:txBody>
      </p:sp>
      <p:sp>
        <p:nvSpPr>
          <p:cNvPr id="455" name="Google Shape;455;p77"/>
          <p:cNvSpPr txBox="1"/>
          <p:nvPr/>
        </p:nvSpPr>
        <p:spPr>
          <a:xfrm>
            <a:off x="1085849" y="1201342"/>
            <a:ext cx="61767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and solving problems in our community</a:t>
            </a:r>
            <a:endParaRPr sz="1100"/>
          </a:p>
          <a:p>
            <a:pPr marL="177800" marR="0" lvl="0" indent="-63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63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77"/>
          <p:cNvSpPr txBox="1"/>
          <p:nvPr/>
        </p:nvSpPr>
        <p:spPr>
          <a:xfrm>
            <a:off x="1396650" y="1552904"/>
            <a:ext cx="6195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EBA826"/>
                </a:solidFill>
                <a:latin typeface="Calibri"/>
                <a:ea typeface="Calibri"/>
                <a:cs typeface="Calibri"/>
                <a:sym typeface="Calibri"/>
              </a:rPr>
              <a:t>What problem do you want to solve?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7"/>
          <p:cNvSpPr txBox="1"/>
          <p:nvPr/>
        </p:nvSpPr>
        <p:spPr>
          <a:xfrm>
            <a:off x="1085849" y="2462478"/>
            <a:ext cx="6390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Creating the future we want to live in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77"/>
          <p:cNvSpPr txBox="1"/>
          <p:nvPr/>
        </p:nvSpPr>
        <p:spPr>
          <a:xfrm>
            <a:off x="1396650" y="2822507"/>
            <a:ext cx="63903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18A89F"/>
                </a:solidFill>
                <a:latin typeface="Calibri"/>
                <a:ea typeface="Calibri"/>
                <a:cs typeface="Calibri"/>
                <a:sym typeface="Calibri"/>
              </a:rPr>
              <a:t>What change do you want to see? </a:t>
            </a:r>
            <a:endParaRPr sz="1100"/>
          </a:p>
        </p:txBody>
      </p:sp>
      <p:sp>
        <p:nvSpPr>
          <p:cNvPr id="459" name="Google Shape;459;p77"/>
          <p:cNvSpPr txBox="1"/>
          <p:nvPr/>
        </p:nvSpPr>
        <p:spPr>
          <a:xfrm>
            <a:off x="1085849" y="3699778"/>
            <a:ext cx="62529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Doing things that are good for people and nature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77"/>
          <p:cNvSpPr txBox="1"/>
          <p:nvPr/>
        </p:nvSpPr>
        <p:spPr>
          <a:xfrm>
            <a:off x="1396650" y="4044563"/>
            <a:ext cx="61620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9466B3"/>
                </a:solidFill>
                <a:latin typeface="Calibri"/>
                <a:ea typeface="Calibri"/>
                <a:cs typeface="Calibri"/>
                <a:sym typeface="Calibri"/>
              </a:rPr>
              <a:t>What can you do? </a:t>
            </a:r>
            <a:endParaRPr sz="11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8"/>
          <p:cNvSpPr/>
          <p:nvPr/>
        </p:nvSpPr>
        <p:spPr>
          <a:xfrm>
            <a:off x="0" y="1193303"/>
            <a:ext cx="9144000" cy="3950100"/>
          </a:xfrm>
          <a:prstGeom prst="rect">
            <a:avLst/>
          </a:prstGeom>
          <a:solidFill>
            <a:srgbClr val="9466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78"/>
          <p:cNvSpPr txBox="1">
            <a:spLocks noGrp="1"/>
          </p:cNvSpPr>
          <p:nvPr>
            <p:ph type="title"/>
          </p:nvPr>
        </p:nvSpPr>
        <p:spPr>
          <a:xfrm>
            <a:off x="367575" y="273850"/>
            <a:ext cx="877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Break + Reflection about sustainability</a:t>
            </a:r>
            <a:endParaRPr sz="3000"/>
          </a:p>
        </p:txBody>
      </p:sp>
      <p:sp>
        <p:nvSpPr>
          <p:cNvPr id="468" name="Google Shape;468;p78"/>
          <p:cNvSpPr txBox="1">
            <a:spLocks noGrp="1"/>
          </p:cNvSpPr>
          <p:nvPr>
            <p:ph type="body" idx="1"/>
          </p:nvPr>
        </p:nvSpPr>
        <p:spPr>
          <a:xfrm>
            <a:off x="219825" y="1445425"/>
            <a:ext cx="87921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>
                <a:solidFill>
                  <a:srgbClr val="FFFFFF"/>
                </a:solidFill>
              </a:rPr>
              <a:t>Think about ways that sustainability connects to your organization.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>
                <a:solidFill>
                  <a:srgbClr val="FFFFFF"/>
                </a:solidFill>
              </a:rPr>
              <a:t>What are some sustainability projects or next steps that are feasible, meaningful, and aligned with your organization’s priorities?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Bring your ideas to share after break (15 minutes)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2" descr="Screen Shot 2019-08-10 at 7.46.12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07" t="1441" b="1139"/>
          <a:stretch/>
        </p:blipFill>
        <p:spPr>
          <a:xfrm>
            <a:off x="0" y="-1"/>
            <a:ext cx="11059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2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en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800"/>
          </a:p>
        </p:txBody>
      </p:sp>
      <p:sp>
        <p:nvSpPr>
          <p:cNvPr id="263" name="Google Shape;263;p52"/>
          <p:cNvSpPr txBox="1">
            <a:spLocks noGrp="1"/>
          </p:cNvSpPr>
          <p:nvPr>
            <p:ph type="body" idx="4294967295"/>
          </p:nvPr>
        </p:nvSpPr>
        <p:spPr>
          <a:xfrm>
            <a:off x="805938" y="1206794"/>
            <a:ext cx="3708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 b="1">
                <a:solidFill>
                  <a:srgbClr val="999999"/>
                </a:solidFill>
              </a:rPr>
              <a:t>SESSION 1</a:t>
            </a:r>
            <a:endParaRPr sz="1800" b="1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>
                <a:solidFill>
                  <a:srgbClr val="999999"/>
                </a:solidFill>
              </a:rPr>
              <a:t>Introduction to sustainability</a:t>
            </a:r>
            <a:endParaRPr sz="18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>
                <a:solidFill>
                  <a:srgbClr val="999999"/>
                </a:solidFill>
              </a:rPr>
              <a:t>Break</a:t>
            </a:r>
            <a:endParaRPr sz="18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>
                <a:solidFill>
                  <a:srgbClr val="999999"/>
                </a:solidFill>
              </a:rPr>
              <a:t>Sustainability and science centers</a:t>
            </a:r>
            <a:endParaRPr sz="18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>
                <a:solidFill>
                  <a:srgbClr val="999999"/>
                </a:solidFill>
              </a:rPr>
              <a:t>Sustainability @ OMSI</a:t>
            </a:r>
            <a:endParaRPr sz="18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>
                <a:solidFill>
                  <a:srgbClr val="999999"/>
                </a:solidFill>
              </a:rPr>
              <a:t>Homework</a:t>
            </a:r>
            <a:endParaRPr sz="18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>
                <a:solidFill>
                  <a:srgbClr val="999999"/>
                </a:solidFill>
              </a:rPr>
              <a:t>Final thoughts</a:t>
            </a:r>
            <a:endParaRPr sz="18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800" b="1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2"/>
          <p:cNvSpPr txBox="1">
            <a:spLocks noGrp="1"/>
          </p:cNvSpPr>
          <p:nvPr>
            <p:ph type="body" idx="4294967295"/>
          </p:nvPr>
        </p:nvSpPr>
        <p:spPr>
          <a:xfrm>
            <a:off x="4443525" y="1206800"/>
            <a:ext cx="4700700" cy="3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 b="1"/>
              <a:t>SESSION 2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Brainstorming activity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Sustainability @ MOTE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Sustainability @ NC Museum of Natural Sciences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Break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Sustainability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project ideas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Resources and future opportunities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Priorities, next steps, and reflections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9"/>
          <p:cNvSpPr/>
          <p:nvPr/>
        </p:nvSpPr>
        <p:spPr>
          <a:xfrm>
            <a:off x="0" y="1193303"/>
            <a:ext cx="9144000" cy="3950100"/>
          </a:xfrm>
          <a:prstGeom prst="rect">
            <a:avLst/>
          </a:prstGeom>
          <a:solidFill>
            <a:srgbClr val="9466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79"/>
          <p:cNvSpPr txBox="1">
            <a:spLocks noGrp="1"/>
          </p:cNvSpPr>
          <p:nvPr>
            <p:ph type="title"/>
          </p:nvPr>
        </p:nvSpPr>
        <p:spPr>
          <a:xfrm>
            <a:off x="311850" y="273850"/>
            <a:ext cx="8832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Share – Sustainability at your organization</a:t>
            </a:r>
            <a:endParaRPr sz="3000"/>
          </a:p>
        </p:txBody>
      </p:sp>
      <p:sp>
        <p:nvSpPr>
          <p:cNvPr id="476" name="Google Shape;476;p79"/>
          <p:cNvSpPr txBox="1">
            <a:spLocks noGrp="1"/>
          </p:cNvSpPr>
          <p:nvPr>
            <p:ph type="body" idx="1"/>
          </p:nvPr>
        </p:nvSpPr>
        <p:spPr>
          <a:xfrm>
            <a:off x="311727" y="1369218"/>
            <a:ext cx="88323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What’s next for you and sustainability?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" sz="2400">
                <a:solidFill>
                  <a:schemeClr val="lt1"/>
                </a:solidFill>
              </a:rPr>
              <a:t>Share an idea for sustainability priorities, possible projects, or next steps at your organization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(One minute per person)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0"/>
          <p:cNvSpPr txBox="1">
            <a:spLocks noGrp="1"/>
          </p:cNvSpPr>
          <p:nvPr>
            <p:ph type="title"/>
          </p:nvPr>
        </p:nvSpPr>
        <p:spPr>
          <a:xfrm>
            <a:off x="603613" y="1287379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000"/>
              <a:t>RESOURCES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4000"/>
              <a:t>&amp; FUTURE OPPORTUNITIES</a:t>
            </a:r>
            <a:endParaRPr sz="4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81" descr="Screen Shot 2019-08-10 at 7.46.12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07" t="1441" b="1139"/>
          <a:stretch/>
        </p:blipFill>
        <p:spPr>
          <a:xfrm>
            <a:off x="0" y="-1"/>
            <a:ext cx="11059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1"/>
          <p:cNvSpPr txBox="1"/>
          <p:nvPr/>
        </p:nvSpPr>
        <p:spPr>
          <a:xfrm>
            <a:off x="8572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3000"/>
          </a:p>
        </p:txBody>
      </p:sp>
      <p:sp>
        <p:nvSpPr>
          <p:cNvPr id="490" name="Google Shape;490;p81"/>
          <p:cNvSpPr txBox="1"/>
          <p:nvPr/>
        </p:nvSpPr>
        <p:spPr>
          <a:xfrm>
            <a:off x="857250" y="1287800"/>
            <a:ext cx="8515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to download from</a:t>
            </a:r>
            <a:r>
              <a:rPr lang="en" sz="1800" b="1">
                <a:solidFill>
                  <a:srgbClr val="18A89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b="1" u="sng">
                <a:solidFill>
                  <a:srgbClr val="18A89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https://www.nisenet.org/sustainability</a:t>
            </a:r>
            <a:r>
              <a:rPr lang="en" sz="2400" b="1" u="sng">
                <a:solidFill>
                  <a:schemeClr val="hlink"/>
                </a:solidFill>
                <a:hlinkClick r:id="rId4"/>
              </a:rPr>
              <a:t>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491" name="Google Shape;491;p81"/>
          <p:cNvSpPr txBox="1"/>
          <p:nvPr/>
        </p:nvSpPr>
        <p:spPr>
          <a:xfrm>
            <a:off x="857250" y="1668793"/>
            <a:ext cx="5391300" cy="20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2540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Museums and sustainability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Sustainability project planning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Staff and community engagement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Public engagement and programming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82" descr="Screen Shot 2019-08-10 at 7.46.12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07" t="1441" b="1139"/>
          <a:stretch/>
        </p:blipFill>
        <p:spPr>
          <a:xfrm>
            <a:off x="0" y="-1"/>
            <a:ext cx="11059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Sustainability + Conversation Guide</a:t>
            </a:r>
            <a:endParaRPr/>
          </a:p>
        </p:txBody>
      </p:sp>
      <p:pic>
        <p:nvPicPr>
          <p:cNvPr id="498" name="Google Shape;498;p8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796">
            <a:off x="3980250" y="1364076"/>
            <a:ext cx="5009598" cy="417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5174">
            <a:off x="47151" y="2792518"/>
            <a:ext cx="5833423" cy="441236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82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31059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Decide how sustainability fits in at your organization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83" descr="Screen Shot 2019-08-10 at 7.46.12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07" t="1441" b="1139"/>
          <a:stretch/>
        </p:blipFill>
        <p:spPr>
          <a:xfrm>
            <a:off x="0" y="-1"/>
            <a:ext cx="110591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8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64253">
            <a:off x="237875" y="2571751"/>
            <a:ext cx="5576623" cy="2730583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7" name="Google Shape;507;p8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01687">
            <a:off x="3462404" y="1666151"/>
            <a:ext cx="5963174" cy="387907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83"/>
          <p:cNvSpPr txBox="1">
            <a:spLocks noGrp="1"/>
          </p:cNvSpPr>
          <p:nvPr>
            <p:ph type="title"/>
          </p:nvPr>
        </p:nvSpPr>
        <p:spPr>
          <a:xfrm>
            <a:off x="8572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Planning Table + Worksheets</a:t>
            </a:r>
            <a:endParaRPr/>
          </a:p>
        </p:txBody>
      </p:sp>
      <p:sp>
        <p:nvSpPr>
          <p:cNvPr id="509" name="Google Shape;509;p83"/>
          <p:cNvSpPr txBox="1">
            <a:spLocks noGrp="1"/>
          </p:cNvSpPr>
          <p:nvPr>
            <p:ph type="body" idx="1"/>
          </p:nvPr>
        </p:nvSpPr>
        <p:spPr>
          <a:xfrm>
            <a:off x="857250" y="1369225"/>
            <a:ext cx="31059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Identify opportunities for sustainability projects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84" descr="Screen Shot 2019-08-10 at 7.46.12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07" t="1441" b="1139"/>
          <a:stretch/>
        </p:blipFill>
        <p:spPr>
          <a:xfrm>
            <a:off x="0" y="-1"/>
            <a:ext cx="11059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84"/>
          <p:cNvSpPr txBox="1"/>
          <p:nvPr/>
        </p:nvSpPr>
        <p:spPr>
          <a:xfrm>
            <a:off x="8572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NISE Network Sustainability Fellowships</a:t>
            </a:r>
            <a:endParaRPr sz="3000"/>
          </a:p>
        </p:txBody>
      </p:sp>
      <p:sp>
        <p:nvSpPr>
          <p:cNvPr id="517" name="Google Shape;517;p84"/>
          <p:cNvSpPr txBox="1"/>
          <p:nvPr/>
        </p:nvSpPr>
        <p:spPr>
          <a:xfrm>
            <a:off x="857250" y="1668800"/>
            <a:ext cx="8061300" cy="20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cohorts in 2021-2022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professional development plus participant support funds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Applications will open in early January, 2021 and close March 1, 2021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Two informational online workshops, one in January and one in February, 2021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84"/>
          <p:cNvSpPr txBox="1"/>
          <p:nvPr/>
        </p:nvSpPr>
        <p:spPr>
          <a:xfrm>
            <a:off x="857250" y="1287800"/>
            <a:ext cx="8515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will be available at</a:t>
            </a:r>
            <a:r>
              <a:rPr lang="en" sz="1800" b="1">
                <a:solidFill>
                  <a:srgbClr val="18A89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b="1" u="sng">
                <a:solidFill>
                  <a:srgbClr val="18A89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https://www.nisenet.org/sustainability</a:t>
            </a:r>
            <a:r>
              <a:rPr lang="en" sz="2400" b="1" u="sng">
                <a:solidFill>
                  <a:schemeClr val="hlink"/>
                </a:solidFill>
                <a:hlinkClick r:id="rId4"/>
              </a:rPr>
              <a:t>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5"/>
          <p:cNvSpPr/>
          <p:nvPr/>
        </p:nvSpPr>
        <p:spPr>
          <a:xfrm>
            <a:off x="0" y="1193303"/>
            <a:ext cx="9144000" cy="3950100"/>
          </a:xfrm>
          <a:prstGeom prst="rect">
            <a:avLst/>
          </a:prstGeom>
          <a:solidFill>
            <a:srgbClr val="9466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85"/>
          <p:cNvSpPr txBox="1">
            <a:spLocks noGrp="1"/>
          </p:cNvSpPr>
          <p:nvPr>
            <p:ph type="title"/>
          </p:nvPr>
        </p:nvSpPr>
        <p:spPr>
          <a:xfrm>
            <a:off x="311850" y="273850"/>
            <a:ext cx="8832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Raise your hand – Final reflections </a:t>
            </a:r>
            <a:endParaRPr sz="3000"/>
          </a:p>
        </p:txBody>
      </p:sp>
      <p:sp>
        <p:nvSpPr>
          <p:cNvPr id="526" name="Google Shape;526;p85"/>
          <p:cNvSpPr txBox="1">
            <a:spLocks noGrp="1"/>
          </p:cNvSpPr>
          <p:nvPr>
            <p:ph type="body" idx="1"/>
          </p:nvPr>
        </p:nvSpPr>
        <p:spPr>
          <a:xfrm>
            <a:off x="311727" y="1369218"/>
            <a:ext cx="88323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" sz="2400">
                <a:solidFill>
                  <a:schemeClr val="lt1"/>
                </a:solidFill>
              </a:rPr>
              <a:t>One way I’ll approach my work differently as a result of this workshop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</a:rPr>
              <a:t>or</a:t>
            </a:r>
            <a:endParaRPr sz="2400" i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" sz="2400">
                <a:solidFill>
                  <a:schemeClr val="lt1"/>
                </a:solidFill>
              </a:rPr>
              <a:t>One thing I’m motivated and empowered to do as a result of this workshop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89F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6"/>
          <p:cNvSpPr txBox="1">
            <a:spLocks noGrp="1"/>
          </p:cNvSpPr>
          <p:nvPr>
            <p:ph type="title"/>
          </p:nvPr>
        </p:nvSpPr>
        <p:spPr>
          <a:xfrm>
            <a:off x="0" y="20842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400">
                <a:latin typeface="Calibri"/>
                <a:ea typeface="Calibri"/>
                <a:cs typeface="Calibri"/>
                <a:sym typeface="Calibri"/>
              </a:rPr>
              <a:t>ADJOURN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400" b="0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5400" b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7"/>
          <p:cNvSpPr txBox="1"/>
          <p:nvPr/>
        </p:nvSpPr>
        <p:spPr>
          <a:xfrm>
            <a:off x="0" y="4607250"/>
            <a:ext cx="9117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None/>
            </a:pPr>
            <a:r>
              <a:rPr lang="en" i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Sustainable Development Goals (SDGs) logo, color wheel, and icons are used according to the United Nations guidelines: https://www.un.org/sustainabledevelopment/wp-content/uploads/2019/01/SDG_Guidelines_AUG_2019_Final.pdf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</a:pPr>
            <a:endParaRPr sz="1800" i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</a:pP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8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592" y="404019"/>
            <a:ext cx="90201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0" y="2193825"/>
            <a:ext cx="1809301" cy="5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87"/>
          <p:cNvSpPr txBox="1"/>
          <p:nvPr/>
        </p:nvSpPr>
        <p:spPr>
          <a:xfrm>
            <a:off x="2016875" y="1943225"/>
            <a:ext cx="6966900" cy="26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 and Melani Walton Sustainability in Science and Technology Museums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is supported through funding from The Rob and Melani Walton Foundation.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Museums: Professional Development to Support Fieldwide Capacity in Practice, Partnerships, and Education for Sustainability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made possible in part by the Institute of Museum and Library Services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</a:pPr>
            <a:endParaRPr sz="17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0" name="Google Shape;540;p8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0" y="3081000"/>
            <a:ext cx="1809301" cy="82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396" y="152405"/>
            <a:ext cx="1202953" cy="123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3"/>
          <p:cNvSpPr/>
          <p:nvPr/>
        </p:nvSpPr>
        <p:spPr>
          <a:xfrm>
            <a:off x="0" y="1193303"/>
            <a:ext cx="9144000" cy="3950100"/>
          </a:xfrm>
          <a:prstGeom prst="rect">
            <a:avLst/>
          </a:prstGeom>
          <a:solidFill>
            <a:srgbClr val="9466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53"/>
          <p:cNvSpPr txBox="1">
            <a:spLocks noGrp="1"/>
          </p:cNvSpPr>
          <p:nvPr>
            <p:ph type="title"/>
          </p:nvPr>
        </p:nvSpPr>
        <p:spPr>
          <a:xfrm>
            <a:off x="329375" y="273850"/>
            <a:ext cx="8186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Share – Looking back, looking forward</a:t>
            </a:r>
            <a:endParaRPr sz="3000"/>
          </a:p>
        </p:txBody>
      </p:sp>
      <p:sp>
        <p:nvSpPr>
          <p:cNvPr id="271" name="Google Shape;271;p53"/>
          <p:cNvSpPr txBox="1">
            <a:spLocks noGrp="1"/>
          </p:cNvSpPr>
          <p:nvPr>
            <p:ph type="body" idx="1"/>
          </p:nvPr>
        </p:nvSpPr>
        <p:spPr>
          <a:xfrm>
            <a:off x="290945" y="1369219"/>
            <a:ext cx="8224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a reflection about yesterday or a hope for today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4"/>
          <p:cNvSpPr/>
          <p:nvPr/>
        </p:nvSpPr>
        <p:spPr>
          <a:xfrm>
            <a:off x="0" y="1193303"/>
            <a:ext cx="9144000" cy="3950100"/>
          </a:xfrm>
          <a:prstGeom prst="rect">
            <a:avLst/>
          </a:prstGeom>
          <a:solidFill>
            <a:srgbClr val="9466B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54"/>
          <p:cNvSpPr txBox="1">
            <a:spLocks noGrp="1"/>
          </p:cNvSpPr>
          <p:nvPr>
            <p:ph type="title"/>
          </p:nvPr>
        </p:nvSpPr>
        <p:spPr>
          <a:xfrm>
            <a:off x="367575" y="273850"/>
            <a:ext cx="8147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000"/>
              <a:t>Breakout rooms – SDG brainstorming</a:t>
            </a:r>
            <a:endParaRPr sz="3000"/>
          </a:p>
        </p:txBody>
      </p:sp>
      <p:sp>
        <p:nvSpPr>
          <p:cNvPr id="279" name="Google Shape;279;p54"/>
          <p:cNvSpPr txBox="1">
            <a:spLocks noGrp="1"/>
          </p:cNvSpPr>
          <p:nvPr>
            <p:ph type="body" idx="1"/>
          </p:nvPr>
        </p:nvSpPr>
        <p:spPr>
          <a:xfrm>
            <a:off x="219825" y="1445425"/>
            <a:ext cx="87921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lang="en" sz="2400">
                <a:solidFill>
                  <a:srgbClr val="FFFFFF"/>
                </a:solidFill>
              </a:rPr>
              <a:t>Discuss the brainstorming activity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</a:pPr>
            <a:r>
              <a:rPr lang="en" sz="1800">
                <a:solidFill>
                  <a:srgbClr val="FFFFFF"/>
                </a:solidFill>
              </a:rPr>
              <a:t>Here are some possible questions to consider: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Did you find examples of things your museum already does that support the SDGs?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Did you find new opportunities to connect your work to sustainability?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rgbClr val="FFFFFF"/>
                </a:solidFill>
              </a:rPr>
              <a:t>Is it easy to see how sustainability fits in with your work? Do you anticipate challenges?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Char char="•"/>
            </a:pPr>
            <a:r>
              <a:rPr lang="en" sz="1800">
                <a:solidFill>
                  <a:schemeClr val="lt1"/>
                </a:solidFill>
              </a:rPr>
              <a:t>Did your view of sustainability change as a result of this activity?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89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5"/>
          <p:cNvSpPr txBox="1">
            <a:spLocks noGrp="1"/>
          </p:cNvSpPr>
          <p:nvPr>
            <p:ph type="title"/>
          </p:nvPr>
        </p:nvSpPr>
        <p:spPr>
          <a:xfrm>
            <a:off x="0" y="20842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400">
                <a:latin typeface="Calibri"/>
                <a:ea typeface="Calibri"/>
                <a:cs typeface="Calibri"/>
                <a:sym typeface="Calibri"/>
              </a:rPr>
              <a:t>Ross Johnston, 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400" b="0">
                <a:latin typeface="Calibri"/>
                <a:ea typeface="Calibri"/>
                <a:cs typeface="Calibri"/>
                <a:sym typeface="Calibri"/>
              </a:rPr>
              <a:t>Mote Marine Laboratory</a:t>
            </a:r>
            <a:endParaRPr sz="11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6"/>
          <p:cNvSpPr txBox="1">
            <a:spLocks noGrp="1"/>
          </p:cNvSpPr>
          <p:nvPr>
            <p:ph type="ctrTitle"/>
          </p:nvPr>
        </p:nvSpPr>
        <p:spPr>
          <a:xfrm rot="-801258">
            <a:off x="85405" y="800585"/>
            <a:ext cx="9066042" cy="212404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1C232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SEAing Sustainability Education Differently</a:t>
            </a:r>
            <a:endParaRPr sz="6000" b="1">
              <a:solidFill>
                <a:srgbClr val="F1C232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91" name="Google Shape;29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388" y="3714750"/>
            <a:ext cx="1521619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6"/>
          <p:cNvSpPr txBox="1">
            <a:spLocks noGrp="1"/>
          </p:cNvSpPr>
          <p:nvPr>
            <p:ph type="ctrTitle"/>
          </p:nvPr>
        </p:nvSpPr>
        <p:spPr>
          <a:xfrm rot="-293991">
            <a:off x="268132" y="3542826"/>
            <a:ext cx="7828911" cy="1456633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D96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Ross Johnston</a:t>
            </a:r>
            <a:endParaRPr sz="3500" b="1">
              <a:solidFill>
                <a:srgbClr val="FFD966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D966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Mote marine Lab, Sarasota, FL</a:t>
            </a:r>
            <a:r>
              <a:rPr lang="en" sz="3500" b="1">
                <a:solidFill>
                  <a:srgbClr val="F6B26B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3500" b="1">
              <a:solidFill>
                <a:srgbClr val="F6B26B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388" y="3714750"/>
            <a:ext cx="1521619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7"/>
          <p:cNvSpPr txBox="1">
            <a:spLocks noGrp="1"/>
          </p:cNvSpPr>
          <p:nvPr>
            <p:ph type="title" idx="4294967295"/>
          </p:nvPr>
        </p:nvSpPr>
        <p:spPr>
          <a:xfrm>
            <a:off x="6775225" y="0"/>
            <a:ext cx="2368800" cy="2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Welcome to SEATrek TV!</a:t>
            </a:r>
            <a:endParaRPr sz="3000" b="1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300" name="Google Shape;300;p57" title="SEAtrek Opener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25" y="85725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89F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525" y="0"/>
            <a:ext cx="3877474" cy="295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6525" y="2551779"/>
            <a:ext cx="3877470" cy="259172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8"/>
          <p:cNvSpPr txBox="1">
            <a:spLocks noGrp="1"/>
          </p:cNvSpPr>
          <p:nvPr>
            <p:ph type="title"/>
          </p:nvPr>
        </p:nvSpPr>
        <p:spPr>
          <a:xfrm>
            <a:off x="0" y="71400"/>
            <a:ext cx="5266500" cy="572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ReMote Learning</a:t>
            </a:r>
            <a:r>
              <a:rPr lang="en" sz="2800" b="1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r>
              <a:rPr lang="en" sz="2700" b="1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Programs</a:t>
            </a:r>
            <a:endParaRPr sz="2700" b="1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308" name="Google Shape;308;p58"/>
          <p:cNvSpPr txBox="1">
            <a:spLocks noGrp="1"/>
          </p:cNvSpPr>
          <p:nvPr>
            <p:ph type="body" idx="4294967295"/>
          </p:nvPr>
        </p:nvSpPr>
        <p:spPr>
          <a:xfrm>
            <a:off x="49825" y="644100"/>
            <a:ext cx="5216700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Mote SEATrek TV 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Two decades of virtual learning programs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International audience connections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Over 6,000 yearly connections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Youth and Adult programming </a:t>
            </a:r>
            <a:endParaRPr>
              <a:solidFill>
                <a:srgbClr val="FFFFFF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Virtual storytimes, science demos, webinars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Broadcasts Mote’s marine science, conservation, and sustainability research</a:t>
            </a:r>
            <a:endParaRPr>
              <a:solidFill>
                <a:srgbClr val="FFFFFF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Program Limitations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Restricted to studio broadcasts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Translating science to non-scientific audiences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Limited work relationship with researchers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Wired-in connections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Macintosh PowerPoint</Application>
  <PresentationFormat>On-screen Show (16:9)</PresentationFormat>
  <Paragraphs>196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Arial</vt:lpstr>
      <vt:lpstr>Walter Turncoat</vt:lpstr>
      <vt:lpstr>Noto Sans Symbols</vt:lpstr>
      <vt:lpstr>Malgun Gothic</vt:lpstr>
      <vt:lpstr>Simple Light</vt:lpstr>
      <vt:lpstr>Office Theme</vt:lpstr>
      <vt:lpstr>Office Theme</vt:lpstr>
      <vt:lpstr>Custom Design</vt:lpstr>
      <vt:lpstr>Science Centers and Community Partners  Working Together for People and the Planet</vt:lpstr>
      <vt:lpstr>WELCOME BACK</vt:lpstr>
      <vt:lpstr>PowerPoint Presentation</vt:lpstr>
      <vt:lpstr>Share – Looking back, looking forward</vt:lpstr>
      <vt:lpstr>Breakout rooms – SDG brainstorming</vt:lpstr>
      <vt:lpstr>Ross Johnston,  Mote Marine Laboratory</vt:lpstr>
      <vt:lpstr>SEAing Sustainability Education Differently</vt:lpstr>
      <vt:lpstr>Welcome to SEATrek TV!</vt:lpstr>
      <vt:lpstr>ReMote Learning Programs</vt:lpstr>
      <vt:lpstr>ReMote Learning Programs</vt:lpstr>
      <vt:lpstr>SEATrek’s SDG’s</vt:lpstr>
      <vt:lpstr>The Mote SEA Show</vt:lpstr>
      <vt:lpstr>SEAson One, Done!</vt:lpstr>
      <vt:lpstr>SEAson Two: Current Events</vt:lpstr>
      <vt:lpstr>Thank You ASTC &amp; NISE! Questions?</vt:lpstr>
      <vt:lpstr>Kari Wouk, North Carolina Museum of Natural Sciences  </vt:lpstr>
      <vt:lpstr>PowerPoint Presentation</vt:lpstr>
      <vt:lpstr> Deciding</vt:lpstr>
      <vt:lpstr>Implementing</vt:lpstr>
      <vt:lpstr>PowerPoint Presentation</vt:lpstr>
      <vt:lpstr>PowerPoint Presentation</vt:lpstr>
      <vt:lpstr>PowerPoint Presentation</vt:lpstr>
      <vt:lpstr>PowerPoint Presentation</vt:lpstr>
      <vt:lpstr>Impact</vt:lpstr>
      <vt:lpstr> Lessons Learned</vt:lpstr>
      <vt:lpstr>SUSTAINABILITY  PRIORITIES &amp; PROJECTS</vt:lpstr>
      <vt:lpstr>PowerPoint Presentation</vt:lpstr>
      <vt:lpstr>PowerPoint Presentation</vt:lpstr>
      <vt:lpstr>Break + Reflection about sustainability</vt:lpstr>
      <vt:lpstr>Share – Sustainability at your organization</vt:lpstr>
      <vt:lpstr>RESOURCES  &amp; FUTURE OPPORTUNITIES</vt:lpstr>
      <vt:lpstr>PowerPoint Presentation</vt:lpstr>
      <vt:lpstr>Why Sustainability + Conversation Guide</vt:lpstr>
      <vt:lpstr>Project Planning Table + Worksheets</vt:lpstr>
      <vt:lpstr>PowerPoint Presentation</vt:lpstr>
      <vt:lpstr>Raise your hand – Final reflections </vt:lpstr>
      <vt:lpstr>ADJOURN 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Centers and Community Partners  Working Together for People and the Planet</dc:title>
  <cp:lastModifiedBy>Paul Davis</cp:lastModifiedBy>
  <cp:revision>1</cp:revision>
  <dcterms:modified xsi:type="dcterms:W3CDTF">2020-11-02T20:30:51Z</dcterms:modified>
</cp:coreProperties>
</file>