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405" r:id="rId2"/>
    <p:sldId id="258" r:id="rId3"/>
    <p:sldId id="261" r:id="rId4"/>
    <p:sldId id="412" r:id="rId5"/>
    <p:sldId id="281" r:id="rId6"/>
    <p:sldId id="649" r:id="rId7"/>
    <p:sldId id="677" r:id="rId8"/>
    <p:sldId id="414" r:id="rId9"/>
    <p:sldId id="682" r:id="rId10"/>
    <p:sldId id="257" r:id="rId11"/>
    <p:sldId id="408" r:id="rId12"/>
    <p:sldId id="683" r:id="rId13"/>
    <p:sldId id="684" r:id="rId14"/>
    <p:sldId id="409" r:id="rId15"/>
    <p:sldId id="410" r:id="rId16"/>
    <p:sldId id="899" r:id="rId17"/>
    <p:sldId id="895" r:id="rId18"/>
    <p:sldId id="898" r:id="rId19"/>
    <p:sldId id="888" r:id="rId20"/>
    <p:sldId id="300" r:id="rId21"/>
    <p:sldId id="918" r:id="rId22"/>
    <p:sldId id="919" r:id="rId23"/>
    <p:sldId id="920" r:id="rId24"/>
    <p:sldId id="921" r:id="rId25"/>
    <p:sldId id="922" r:id="rId26"/>
    <p:sldId id="923" r:id="rId27"/>
    <p:sldId id="924" r:id="rId28"/>
    <p:sldId id="491" r:id="rId29"/>
    <p:sldId id="492" r:id="rId30"/>
    <p:sldId id="493" r:id="rId31"/>
    <p:sldId id="289" r:id="rId32"/>
    <p:sldId id="415" r:id="rId33"/>
    <p:sldId id="669" r:id="rId34"/>
    <p:sldId id="358" r:id="rId35"/>
    <p:sldId id="660" r:id="rId36"/>
    <p:sldId id="664" r:id="rId37"/>
    <p:sldId id="666" r:id="rId38"/>
    <p:sldId id="665" r:id="rId39"/>
    <p:sldId id="657" r:id="rId40"/>
    <p:sldId id="413" r:id="rId41"/>
    <p:sldId id="679" r:id="rId42"/>
    <p:sldId id="392" r:id="rId43"/>
    <p:sldId id="428" r:id="rId44"/>
    <p:sldId id="427" r:id="rId45"/>
    <p:sldId id="680" r:id="rId46"/>
    <p:sldId id="259" r:id="rId47"/>
    <p:sldId id="262" r:id="rId48"/>
    <p:sldId id="681" r:id="rId49"/>
    <p:sldId id="264" r:id="rId50"/>
    <p:sldId id="265" r:id="rId51"/>
    <p:sldId id="266" r:id="rId52"/>
    <p:sldId id="267" r:id="rId53"/>
    <p:sldId id="268" r:id="rId54"/>
    <p:sldId id="270" r:id="rId55"/>
    <p:sldId id="271" r:id="rId56"/>
    <p:sldId id="273" r:id="rId57"/>
    <p:sldId id="424" r:id="rId58"/>
    <p:sldId id="425" r:id="rId59"/>
    <p:sldId id="416" r:id="rId60"/>
    <p:sldId id="429" r:id="rId61"/>
    <p:sldId id="431" r:id="rId62"/>
    <p:sldId id="430" r:id="rId63"/>
    <p:sldId id="404" r:id="rId64"/>
    <p:sldId id="284" r:id="rId65"/>
    <p:sldId id="318" r:id="rId66"/>
    <p:sldId id="352" r:id="rId67"/>
    <p:sldId id="356" r:id="rId68"/>
    <p:sldId id="354" r:id="rId69"/>
    <p:sldId id="900" r:id="rId70"/>
    <p:sldId id="433" r:id="rId71"/>
    <p:sldId id="671" r:id="rId72"/>
    <p:sldId id="672" r:id="rId73"/>
    <p:sldId id="673" r:id="rId74"/>
    <p:sldId id="915" r:id="rId75"/>
    <p:sldId id="423" r:id="rId76"/>
    <p:sldId id="917" r:id="rId77"/>
    <p:sldId id="400" r:id="rId78"/>
    <p:sldId id="26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542"/>
    <a:srgbClr val="A8CB97"/>
    <a:srgbClr val="E4EDDF"/>
    <a:srgbClr val="005270"/>
    <a:srgbClr val="EBA826"/>
    <a:srgbClr val="94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70"/>
    <p:restoredTop sz="70742"/>
  </p:normalViewPr>
  <p:slideViewPr>
    <p:cSldViewPr snapToGrid="0" snapToObjects="1">
      <p:cViewPr varScale="1">
        <p:scale>
          <a:sx n="65" d="100"/>
          <a:sy n="65" d="100"/>
        </p:scale>
        <p:origin x="232" y="5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4233E-A19F-4BB0-93F7-883C19E19A7E}" type="doc">
      <dgm:prSet loTypeId="urn:microsoft.com/office/officeart/2005/8/layout/target1" loCatId="relationship" qsTypeId="urn:microsoft.com/office/officeart/2005/8/quickstyle/simple1" qsCatId="simple" csTypeId="urn:microsoft.com/office/officeart/2005/8/colors/accent6_5" csCatId="accent6" phldr="1"/>
      <dgm:spPr/>
    </dgm:pt>
    <dgm:pt modelId="{EBD10DC2-6EBE-4708-98DF-BB7BC5DEC4E8}">
      <dgm:prSet phldrT="[Text]"/>
      <dgm:spPr/>
      <dgm:t>
        <a:bodyPr/>
        <a:lstStyle/>
        <a:p>
          <a:r>
            <a:rPr lang="en-US"/>
            <a:t>Economy</a:t>
          </a:r>
          <a:endParaRPr lang="en-US" dirty="0"/>
        </a:p>
      </dgm:t>
    </dgm:pt>
    <dgm:pt modelId="{2251727C-6665-49E1-BCED-F53112C28587}" type="parTrans" cxnId="{BCC927FE-AEAB-474A-ACEB-C8C0BA81E9C8}">
      <dgm:prSet/>
      <dgm:spPr/>
      <dgm:t>
        <a:bodyPr/>
        <a:lstStyle/>
        <a:p>
          <a:endParaRPr lang="en-US"/>
        </a:p>
      </dgm:t>
    </dgm:pt>
    <dgm:pt modelId="{D9030B0F-1E5F-4CA0-935A-B977E79D25A3}" type="sibTrans" cxnId="{BCC927FE-AEAB-474A-ACEB-C8C0BA81E9C8}">
      <dgm:prSet/>
      <dgm:spPr/>
      <dgm:t>
        <a:bodyPr/>
        <a:lstStyle/>
        <a:p>
          <a:endParaRPr lang="en-US"/>
        </a:p>
      </dgm:t>
    </dgm:pt>
    <dgm:pt modelId="{2452EE52-4089-4770-9033-75425777B2FB}">
      <dgm:prSet phldrT="[Text]"/>
      <dgm:spPr/>
      <dgm:t>
        <a:bodyPr/>
        <a:lstStyle/>
        <a:p>
          <a:r>
            <a:rPr lang="en-US"/>
            <a:t>Society</a:t>
          </a:r>
          <a:endParaRPr lang="en-US" dirty="0"/>
        </a:p>
      </dgm:t>
    </dgm:pt>
    <dgm:pt modelId="{F9336125-0468-4B9D-A431-B4AA67FC9E4C}" type="parTrans" cxnId="{53AE439B-DAF0-4B62-8625-15CA1DC9D225}">
      <dgm:prSet/>
      <dgm:spPr/>
      <dgm:t>
        <a:bodyPr/>
        <a:lstStyle/>
        <a:p>
          <a:endParaRPr lang="en-US"/>
        </a:p>
      </dgm:t>
    </dgm:pt>
    <dgm:pt modelId="{2D791292-C998-4475-A8CE-65E688B90E3C}" type="sibTrans" cxnId="{53AE439B-DAF0-4B62-8625-15CA1DC9D225}">
      <dgm:prSet/>
      <dgm:spPr/>
      <dgm:t>
        <a:bodyPr/>
        <a:lstStyle/>
        <a:p>
          <a:endParaRPr lang="en-US"/>
        </a:p>
      </dgm:t>
    </dgm:pt>
    <dgm:pt modelId="{57B1A30F-4B1A-47DA-8A19-D05AB285D92B}">
      <dgm:prSet phldrT="[Text]"/>
      <dgm:spPr/>
      <dgm:t>
        <a:bodyPr/>
        <a:lstStyle/>
        <a:p>
          <a:r>
            <a:rPr lang="en-US"/>
            <a:t>Environment</a:t>
          </a:r>
          <a:endParaRPr lang="en-US" dirty="0"/>
        </a:p>
      </dgm:t>
    </dgm:pt>
    <dgm:pt modelId="{1393ABAE-6151-45D6-9B14-10B786A847A2}" type="parTrans" cxnId="{6A5C9C2F-E986-409B-9A56-774250A5E311}">
      <dgm:prSet/>
      <dgm:spPr/>
      <dgm:t>
        <a:bodyPr/>
        <a:lstStyle/>
        <a:p>
          <a:endParaRPr lang="en-US"/>
        </a:p>
      </dgm:t>
    </dgm:pt>
    <dgm:pt modelId="{EF924B37-4DA0-4ADB-AEE5-45D218F2A43C}" type="sibTrans" cxnId="{6A5C9C2F-E986-409B-9A56-774250A5E311}">
      <dgm:prSet/>
      <dgm:spPr/>
      <dgm:t>
        <a:bodyPr/>
        <a:lstStyle/>
        <a:p>
          <a:endParaRPr lang="en-US"/>
        </a:p>
      </dgm:t>
    </dgm:pt>
    <dgm:pt modelId="{A0A15D4F-D605-4179-807F-C8ED024542CF}" type="pres">
      <dgm:prSet presAssocID="{78C4233E-A19F-4BB0-93F7-883C19E19A7E}" presName="composite" presStyleCnt="0">
        <dgm:presLayoutVars>
          <dgm:chMax val="5"/>
          <dgm:dir/>
          <dgm:resizeHandles val="exact"/>
        </dgm:presLayoutVars>
      </dgm:prSet>
      <dgm:spPr/>
    </dgm:pt>
    <dgm:pt modelId="{9EAF3814-CD7C-4597-A30D-2193E71B5924}" type="pres">
      <dgm:prSet presAssocID="{EBD10DC2-6EBE-4708-98DF-BB7BC5DEC4E8}" presName="circle1" presStyleLbl="lnNode1" presStyleIdx="0" presStyleCnt="3"/>
      <dgm:spPr>
        <a:ln>
          <a:noFill/>
        </a:ln>
      </dgm:spPr>
    </dgm:pt>
    <dgm:pt modelId="{75136557-5B41-4BC7-8846-D55C6F6B970E}" type="pres">
      <dgm:prSet presAssocID="{EBD10DC2-6EBE-4708-98DF-BB7BC5DEC4E8}" presName="text1" presStyleLbl="revTx" presStyleIdx="0" presStyleCnt="3">
        <dgm:presLayoutVars>
          <dgm:bulletEnabled val="1"/>
        </dgm:presLayoutVars>
      </dgm:prSet>
      <dgm:spPr/>
    </dgm:pt>
    <dgm:pt modelId="{DA0B4728-6DCC-43AD-B606-7AA1A6C8DD3F}" type="pres">
      <dgm:prSet presAssocID="{EBD10DC2-6EBE-4708-98DF-BB7BC5DEC4E8}" presName="line1" presStyleLbl="callout" presStyleIdx="0" presStyleCnt="6"/>
      <dgm:spPr/>
    </dgm:pt>
    <dgm:pt modelId="{D4B7795E-31D3-4813-86DD-C9F514B10948}" type="pres">
      <dgm:prSet presAssocID="{EBD10DC2-6EBE-4708-98DF-BB7BC5DEC4E8}" presName="d1" presStyleLbl="callout" presStyleIdx="1" presStyleCnt="6"/>
      <dgm:spPr/>
    </dgm:pt>
    <dgm:pt modelId="{983ACC0D-0C67-4F41-8955-54E2673C5456}" type="pres">
      <dgm:prSet presAssocID="{2452EE52-4089-4770-9033-75425777B2FB}" presName="circle2" presStyleLbl="lnNode1" presStyleIdx="1" presStyleCnt="3"/>
      <dgm:spPr>
        <a:ln>
          <a:noFill/>
        </a:ln>
      </dgm:spPr>
    </dgm:pt>
    <dgm:pt modelId="{BE609774-8AA7-4C0E-A354-AE3F81D6D6FF}" type="pres">
      <dgm:prSet presAssocID="{2452EE52-4089-4770-9033-75425777B2FB}" presName="text2" presStyleLbl="revTx" presStyleIdx="1" presStyleCnt="3">
        <dgm:presLayoutVars>
          <dgm:bulletEnabled val="1"/>
        </dgm:presLayoutVars>
      </dgm:prSet>
      <dgm:spPr/>
    </dgm:pt>
    <dgm:pt modelId="{9A40D2DF-5674-46EF-AA05-A2946A41BC88}" type="pres">
      <dgm:prSet presAssocID="{2452EE52-4089-4770-9033-75425777B2FB}" presName="line2" presStyleLbl="callout" presStyleIdx="2" presStyleCnt="6"/>
      <dgm:spPr/>
    </dgm:pt>
    <dgm:pt modelId="{1049280D-0C88-43AB-BFB3-B80C744C5B63}" type="pres">
      <dgm:prSet presAssocID="{2452EE52-4089-4770-9033-75425777B2FB}" presName="d2" presStyleLbl="callout" presStyleIdx="3" presStyleCnt="6"/>
      <dgm:spPr/>
    </dgm:pt>
    <dgm:pt modelId="{29C56EA4-5CE2-4080-9777-790555EB6F44}" type="pres">
      <dgm:prSet presAssocID="{57B1A30F-4B1A-47DA-8A19-D05AB285D92B}" presName="circle3" presStyleLbl="lnNode1" presStyleIdx="2" presStyleCnt="3"/>
      <dgm:spPr>
        <a:solidFill>
          <a:schemeClr val="accent6">
            <a:lumMod val="60000"/>
            <a:lumOff val="40000"/>
            <a:alpha val="50000"/>
          </a:schemeClr>
        </a:solidFill>
        <a:ln>
          <a:noFill/>
        </a:ln>
      </dgm:spPr>
    </dgm:pt>
    <dgm:pt modelId="{CD222229-C981-40B7-876C-8B1AC8805AFF}" type="pres">
      <dgm:prSet presAssocID="{57B1A30F-4B1A-47DA-8A19-D05AB285D92B}" presName="text3" presStyleLbl="revTx" presStyleIdx="2" presStyleCnt="3">
        <dgm:presLayoutVars>
          <dgm:bulletEnabled val="1"/>
        </dgm:presLayoutVars>
      </dgm:prSet>
      <dgm:spPr/>
    </dgm:pt>
    <dgm:pt modelId="{067DE6EF-7224-4EEB-BE7F-A4DC9E9196D6}" type="pres">
      <dgm:prSet presAssocID="{57B1A30F-4B1A-47DA-8A19-D05AB285D92B}" presName="line3" presStyleLbl="callout" presStyleIdx="4" presStyleCnt="6"/>
      <dgm:spPr/>
    </dgm:pt>
    <dgm:pt modelId="{8C1A308A-DADD-4271-9319-4F9A96301A72}" type="pres">
      <dgm:prSet presAssocID="{57B1A30F-4B1A-47DA-8A19-D05AB285D92B}" presName="d3" presStyleLbl="callout" presStyleIdx="5" presStyleCnt="6"/>
      <dgm:spPr/>
    </dgm:pt>
  </dgm:ptLst>
  <dgm:cxnLst>
    <dgm:cxn modelId="{1FE86D2B-456D-F849-BB03-EB52AA839CF9}" type="presOf" srcId="{57B1A30F-4B1A-47DA-8A19-D05AB285D92B}" destId="{CD222229-C981-40B7-876C-8B1AC8805AFF}" srcOrd="0" destOrd="0" presId="urn:microsoft.com/office/officeart/2005/8/layout/target1"/>
    <dgm:cxn modelId="{6A5C9C2F-E986-409B-9A56-774250A5E311}" srcId="{78C4233E-A19F-4BB0-93F7-883C19E19A7E}" destId="{57B1A30F-4B1A-47DA-8A19-D05AB285D92B}" srcOrd="2" destOrd="0" parTransId="{1393ABAE-6151-45D6-9B14-10B786A847A2}" sibTransId="{EF924B37-4DA0-4ADB-AEE5-45D218F2A43C}"/>
    <dgm:cxn modelId="{4783B24B-DC1C-7F4D-9785-76704F747B16}" type="presOf" srcId="{78C4233E-A19F-4BB0-93F7-883C19E19A7E}" destId="{A0A15D4F-D605-4179-807F-C8ED024542CF}" srcOrd="0" destOrd="0" presId="urn:microsoft.com/office/officeart/2005/8/layout/target1"/>
    <dgm:cxn modelId="{06BC0652-CDAE-7A49-8A8F-836E46D6A151}" type="presOf" srcId="{EBD10DC2-6EBE-4708-98DF-BB7BC5DEC4E8}" destId="{75136557-5B41-4BC7-8846-D55C6F6B970E}" srcOrd="0" destOrd="0" presId="urn:microsoft.com/office/officeart/2005/8/layout/target1"/>
    <dgm:cxn modelId="{384C3277-0D77-EE46-A903-C57802821FC9}" type="presOf" srcId="{2452EE52-4089-4770-9033-75425777B2FB}" destId="{BE609774-8AA7-4C0E-A354-AE3F81D6D6FF}" srcOrd="0" destOrd="0" presId="urn:microsoft.com/office/officeart/2005/8/layout/target1"/>
    <dgm:cxn modelId="{53AE439B-DAF0-4B62-8625-15CA1DC9D225}" srcId="{78C4233E-A19F-4BB0-93F7-883C19E19A7E}" destId="{2452EE52-4089-4770-9033-75425777B2FB}" srcOrd="1" destOrd="0" parTransId="{F9336125-0468-4B9D-A431-B4AA67FC9E4C}" sibTransId="{2D791292-C998-4475-A8CE-65E688B90E3C}"/>
    <dgm:cxn modelId="{BCC927FE-AEAB-474A-ACEB-C8C0BA81E9C8}" srcId="{78C4233E-A19F-4BB0-93F7-883C19E19A7E}" destId="{EBD10DC2-6EBE-4708-98DF-BB7BC5DEC4E8}" srcOrd="0" destOrd="0" parTransId="{2251727C-6665-49E1-BCED-F53112C28587}" sibTransId="{D9030B0F-1E5F-4CA0-935A-B977E79D25A3}"/>
    <dgm:cxn modelId="{6CAB01FA-784E-5B42-945A-4A44ECD4019E}" type="presParOf" srcId="{A0A15D4F-D605-4179-807F-C8ED024542CF}" destId="{9EAF3814-CD7C-4597-A30D-2193E71B5924}" srcOrd="0" destOrd="0" presId="urn:microsoft.com/office/officeart/2005/8/layout/target1"/>
    <dgm:cxn modelId="{9A48F6AA-FB00-1145-B6B0-CCA371ADC898}" type="presParOf" srcId="{A0A15D4F-D605-4179-807F-C8ED024542CF}" destId="{75136557-5B41-4BC7-8846-D55C6F6B970E}" srcOrd="1" destOrd="0" presId="urn:microsoft.com/office/officeart/2005/8/layout/target1"/>
    <dgm:cxn modelId="{EB4E843A-61D5-2145-B1B9-DE3D1A8F6F42}" type="presParOf" srcId="{A0A15D4F-D605-4179-807F-C8ED024542CF}" destId="{DA0B4728-6DCC-43AD-B606-7AA1A6C8DD3F}" srcOrd="2" destOrd="0" presId="urn:microsoft.com/office/officeart/2005/8/layout/target1"/>
    <dgm:cxn modelId="{22550817-C0BA-724C-9B2F-16098A7F1E3D}" type="presParOf" srcId="{A0A15D4F-D605-4179-807F-C8ED024542CF}" destId="{D4B7795E-31D3-4813-86DD-C9F514B10948}" srcOrd="3" destOrd="0" presId="urn:microsoft.com/office/officeart/2005/8/layout/target1"/>
    <dgm:cxn modelId="{EF1FA869-5E61-114F-A1B4-3A09798228C7}" type="presParOf" srcId="{A0A15D4F-D605-4179-807F-C8ED024542CF}" destId="{983ACC0D-0C67-4F41-8955-54E2673C5456}" srcOrd="4" destOrd="0" presId="urn:microsoft.com/office/officeart/2005/8/layout/target1"/>
    <dgm:cxn modelId="{1292C607-18C2-4C46-8D6E-710791B345A6}" type="presParOf" srcId="{A0A15D4F-D605-4179-807F-C8ED024542CF}" destId="{BE609774-8AA7-4C0E-A354-AE3F81D6D6FF}" srcOrd="5" destOrd="0" presId="urn:microsoft.com/office/officeart/2005/8/layout/target1"/>
    <dgm:cxn modelId="{63B8FD19-2D1E-7E41-9336-6C3293CD9EE0}" type="presParOf" srcId="{A0A15D4F-D605-4179-807F-C8ED024542CF}" destId="{9A40D2DF-5674-46EF-AA05-A2946A41BC88}" srcOrd="6" destOrd="0" presId="urn:microsoft.com/office/officeart/2005/8/layout/target1"/>
    <dgm:cxn modelId="{C24CDAC7-900F-8948-AA90-15DA6A1570F0}" type="presParOf" srcId="{A0A15D4F-D605-4179-807F-C8ED024542CF}" destId="{1049280D-0C88-43AB-BFB3-B80C744C5B63}" srcOrd="7" destOrd="0" presId="urn:microsoft.com/office/officeart/2005/8/layout/target1"/>
    <dgm:cxn modelId="{6306EADF-9155-1E4B-999B-D5517B30D232}" type="presParOf" srcId="{A0A15D4F-D605-4179-807F-C8ED024542CF}" destId="{29C56EA4-5CE2-4080-9777-790555EB6F44}" srcOrd="8" destOrd="0" presId="urn:microsoft.com/office/officeart/2005/8/layout/target1"/>
    <dgm:cxn modelId="{13D9E00A-AFD8-1744-AC1D-FFD579228B84}" type="presParOf" srcId="{A0A15D4F-D605-4179-807F-C8ED024542CF}" destId="{CD222229-C981-40B7-876C-8B1AC8805AFF}" srcOrd="9" destOrd="0" presId="urn:microsoft.com/office/officeart/2005/8/layout/target1"/>
    <dgm:cxn modelId="{2AE00489-E169-5049-908C-358D1F2955D4}" type="presParOf" srcId="{A0A15D4F-D605-4179-807F-C8ED024542CF}" destId="{067DE6EF-7224-4EEB-BE7F-A4DC9E9196D6}" srcOrd="10" destOrd="0" presId="urn:microsoft.com/office/officeart/2005/8/layout/target1"/>
    <dgm:cxn modelId="{B915B25F-734C-E545-91B7-5FB815B51C7B}" type="presParOf" srcId="{A0A15D4F-D605-4179-807F-C8ED024542CF}" destId="{8C1A308A-DADD-4271-9319-4F9A96301A72}" srcOrd="11" destOrd="0" presId="urn:microsoft.com/office/officeart/2005/8/layout/targe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56EA4-5CE2-4080-9777-790555EB6F44}">
      <dsp:nvSpPr>
        <dsp:cNvPr id="0" name=""/>
        <dsp:cNvSpPr/>
      </dsp:nvSpPr>
      <dsp:spPr>
        <a:xfrm>
          <a:off x="462018" y="1107856"/>
          <a:ext cx="3323569" cy="3323569"/>
        </a:xfrm>
        <a:prstGeom prst="ellipse">
          <a:avLst/>
        </a:prstGeom>
        <a:solidFill>
          <a:schemeClr val="accent6">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3ACC0D-0C67-4F41-8955-54E2673C5456}">
      <dsp:nvSpPr>
        <dsp:cNvPr id="0" name=""/>
        <dsp:cNvSpPr/>
      </dsp:nvSpPr>
      <dsp:spPr>
        <a:xfrm>
          <a:off x="1126732" y="1772570"/>
          <a:ext cx="1994141" cy="1994141"/>
        </a:xfrm>
        <a:prstGeom prst="ellipse">
          <a:avLst/>
        </a:prstGeom>
        <a:solidFill>
          <a:schemeClr val="accent6">
            <a:shade val="90000"/>
            <a:hueOff val="189935"/>
            <a:satOff val="-7587"/>
            <a:lumOff val="17596"/>
            <a:alpha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AF3814-CD7C-4597-A30D-2193E71B5924}">
      <dsp:nvSpPr>
        <dsp:cNvPr id="0" name=""/>
        <dsp:cNvSpPr/>
      </dsp:nvSpPr>
      <dsp:spPr>
        <a:xfrm>
          <a:off x="1791446" y="2437284"/>
          <a:ext cx="664713" cy="664713"/>
        </a:xfrm>
        <a:prstGeom prst="ellipse">
          <a:avLst/>
        </a:prstGeom>
        <a:solidFill>
          <a:schemeClr val="accent6">
            <a:shade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136557-5B41-4BC7-8846-D55C6F6B970E}">
      <dsp:nvSpPr>
        <dsp:cNvPr id="0" name=""/>
        <dsp:cNvSpPr/>
      </dsp:nvSpPr>
      <dsp:spPr>
        <a:xfrm>
          <a:off x="4339516" y="0"/>
          <a:ext cx="1661784" cy="9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a:t>Economy</a:t>
          </a:r>
          <a:endParaRPr lang="en-US" sz="2200" kern="1200" dirty="0"/>
        </a:p>
      </dsp:txBody>
      <dsp:txXfrm>
        <a:off x="4339516" y="0"/>
        <a:ext cx="1661784" cy="969374"/>
      </dsp:txXfrm>
    </dsp:sp>
    <dsp:sp modelId="{DA0B4728-6DCC-43AD-B606-7AA1A6C8DD3F}">
      <dsp:nvSpPr>
        <dsp:cNvPr id="0" name=""/>
        <dsp:cNvSpPr/>
      </dsp:nvSpPr>
      <dsp:spPr>
        <a:xfrm>
          <a:off x="3924070" y="484687"/>
          <a:ext cx="41544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7795E-31D3-4813-86DD-C9F514B10948}">
      <dsp:nvSpPr>
        <dsp:cNvPr id="0" name=""/>
        <dsp:cNvSpPr/>
      </dsp:nvSpPr>
      <dsp:spPr>
        <a:xfrm rot="5400000">
          <a:off x="1880905" y="728138"/>
          <a:ext cx="2284400" cy="1798605"/>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09774-8AA7-4C0E-A354-AE3F81D6D6FF}">
      <dsp:nvSpPr>
        <dsp:cNvPr id="0" name=""/>
        <dsp:cNvSpPr/>
      </dsp:nvSpPr>
      <dsp:spPr>
        <a:xfrm>
          <a:off x="4339516" y="969374"/>
          <a:ext cx="1661784" cy="9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a:t>Society</a:t>
          </a:r>
          <a:endParaRPr lang="en-US" sz="2200" kern="1200" dirty="0"/>
        </a:p>
      </dsp:txBody>
      <dsp:txXfrm>
        <a:off x="4339516" y="969374"/>
        <a:ext cx="1661784" cy="969374"/>
      </dsp:txXfrm>
    </dsp:sp>
    <dsp:sp modelId="{9A40D2DF-5674-46EF-AA05-A2946A41BC88}">
      <dsp:nvSpPr>
        <dsp:cNvPr id="0" name=""/>
        <dsp:cNvSpPr/>
      </dsp:nvSpPr>
      <dsp:spPr>
        <a:xfrm>
          <a:off x="3924070" y="1454061"/>
          <a:ext cx="41544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9280D-0C88-43AB-BFB3-B80C744C5B63}">
      <dsp:nvSpPr>
        <dsp:cNvPr id="0" name=""/>
        <dsp:cNvSpPr/>
      </dsp:nvSpPr>
      <dsp:spPr>
        <a:xfrm rot="5400000">
          <a:off x="2371243" y="1682390"/>
          <a:ext cx="1780103" cy="1322226"/>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222229-C981-40B7-876C-8B1AC8805AFF}">
      <dsp:nvSpPr>
        <dsp:cNvPr id="0" name=""/>
        <dsp:cNvSpPr/>
      </dsp:nvSpPr>
      <dsp:spPr>
        <a:xfrm>
          <a:off x="4339516" y="1938748"/>
          <a:ext cx="1661784" cy="9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a:t>Environment</a:t>
          </a:r>
          <a:endParaRPr lang="en-US" sz="2200" kern="1200" dirty="0"/>
        </a:p>
      </dsp:txBody>
      <dsp:txXfrm>
        <a:off x="4339516" y="1938748"/>
        <a:ext cx="1661784" cy="969374"/>
      </dsp:txXfrm>
    </dsp:sp>
    <dsp:sp modelId="{067DE6EF-7224-4EEB-BE7F-A4DC9E9196D6}">
      <dsp:nvSpPr>
        <dsp:cNvPr id="0" name=""/>
        <dsp:cNvSpPr/>
      </dsp:nvSpPr>
      <dsp:spPr>
        <a:xfrm>
          <a:off x="3924070" y="2423436"/>
          <a:ext cx="41544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1A308A-DADD-4271-9319-4F9A96301A72}">
      <dsp:nvSpPr>
        <dsp:cNvPr id="0" name=""/>
        <dsp:cNvSpPr/>
      </dsp:nvSpPr>
      <dsp:spPr>
        <a:xfrm rot="5400000">
          <a:off x="2862189" y="2635867"/>
          <a:ext cx="1271819" cy="845848"/>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BD8E5-8995-4343-8AB3-856E0900E285}" type="datetimeFigureOut">
              <a:rPr lang="en-US" smtClean="0"/>
              <a:t>9/30/19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2167B-A6B9-F84A-889F-DC36802AC0F6}" type="slidenum">
              <a:rPr lang="en-US" smtClean="0"/>
              <a:t>‹#›</a:t>
            </a:fld>
            <a:endParaRPr lang="en-US"/>
          </a:p>
        </p:txBody>
      </p:sp>
    </p:spTree>
    <p:extLst>
      <p:ext uri="{BB962C8B-B14F-4D97-AF65-F5344CB8AC3E}">
        <p14:creationId xmlns:p14="http://schemas.microsoft.com/office/powerpoint/2010/main" val="3344191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eter@TeachTheFuture.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5962650" y="1257300"/>
            <a:ext cx="6032500" cy="3394075"/>
          </a:xfrm>
          <a:noFill/>
          <a:ln>
            <a:solidFill>
              <a:srgbClr val="000000"/>
            </a:solidFill>
            <a:miter lim="800000"/>
            <a:headEnd/>
            <a:tailEnd/>
          </a:ln>
        </p:spPr>
      </p:sp>
      <p:sp>
        <p:nvSpPr>
          <p:cNvPr id="26626" name="Notes Placeholder 2"/>
          <p:cNvSpPr>
            <a:spLocks noGrp="1"/>
          </p:cNvSpPr>
          <p:nvPr>
            <p:ph type="body" idx="1"/>
          </p:nvPr>
        </p:nvSpPr>
        <p:spPr/>
        <p:txBody>
          <a:bodyPr/>
          <a:lstStyle/>
          <a:p>
            <a:pPr eaLnBrk="1" hangingPunct="1">
              <a:spcBef>
                <a:spcPct val="0"/>
              </a:spcBef>
            </a:pPr>
            <a:r>
              <a:rPr lang="en-US">
                <a:latin typeface="Times New Roman" pitchFamily="18" charset="0"/>
                <a:ea typeface="MS PGothic"/>
              </a:rPr>
              <a:t>Goals</a:t>
            </a:r>
          </a:p>
          <a:p>
            <a:pPr eaLnBrk="1" hangingPunct="1">
              <a:spcBef>
                <a:spcPct val="0"/>
              </a:spcBef>
              <a:buFontTx/>
              <a:buChar char="•"/>
            </a:pPr>
            <a:r>
              <a:rPr lang="en-US">
                <a:latin typeface="Times New Roman" pitchFamily="18" charset="0"/>
                <a:ea typeface="MS PGothic"/>
              </a:rPr>
              <a:t>To highlight some of the attributes assigned to the Millennial generation</a:t>
            </a:r>
          </a:p>
          <a:p>
            <a:pPr eaLnBrk="1" hangingPunct="1">
              <a:spcBef>
                <a:spcPct val="0"/>
              </a:spcBef>
              <a:buFontTx/>
              <a:buChar char="•"/>
            </a:pPr>
            <a:r>
              <a:rPr lang="en-US">
                <a:latin typeface="Times New Roman" pitchFamily="18" charset="0"/>
                <a:ea typeface="MS PGothic"/>
              </a:rPr>
              <a:t>To look at how the world has changed in the past three generations- so that we might understand the interaction between generations that we find in schools/work. </a:t>
            </a:r>
          </a:p>
          <a:p>
            <a:pPr eaLnBrk="1" hangingPunct="1">
              <a:spcBef>
                <a:spcPct val="0"/>
              </a:spcBef>
              <a:buFontTx/>
              <a:buChar char="•"/>
            </a:pPr>
            <a:r>
              <a:rPr lang="en-US">
                <a:latin typeface="Times New Roman" pitchFamily="18" charset="0"/>
                <a:ea typeface="MS PGothic"/>
              </a:rPr>
              <a:t>To look at why this might be important to education </a:t>
            </a:r>
          </a:p>
          <a:p>
            <a:pPr eaLnBrk="1" hangingPunct="1">
              <a:spcBef>
                <a:spcPct val="0"/>
              </a:spcBef>
            </a:pPr>
            <a:endParaRPr lang="en-US">
              <a:latin typeface="Times New Roman" pitchFamily="18" charset="0"/>
              <a:ea typeface="MS PGothic"/>
            </a:endParaRPr>
          </a:p>
          <a:p>
            <a:pPr eaLnBrk="1" hangingPunct="1">
              <a:spcBef>
                <a:spcPct val="0"/>
              </a:spcBef>
            </a:pPr>
            <a:r>
              <a:rPr lang="en-US">
                <a:latin typeface="Times New Roman" pitchFamily="18" charset="0"/>
                <a:ea typeface="MS PGothic"/>
              </a:rPr>
              <a:t>Generations are characterized by groups of people born within the same time period– and have a strikingly similar values and view of the world based on shared early life experiences.    It is about passing through life stages together…</a:t>
            </a:r>
          </a:p>
          <a:p>
            <a:pPr eaLnBrk="1" hangingPunct="1">
              <a:spcBef>
                <a:spcPct val="0"/>
              </a:spcBef>
            </a:pPr>
            <a:r>
              <a:rPr lang="en-US">
                <a:latin typeface="Times New Roman" pitchFamily="18" charset="0"/>
                <a:ea typeface="MS PGothic"/>
              </a:rPr>
              <a:t>The theory is that b/c of our shared experiences- we </a:t>
            </a:r>
            <a:r>
              <a:rPr lang="en-US" b="1">
                <a:latin typeface="Times New Roman" pitchFamily="18" charset="0"/>
                <a:ea typeface="MS PGothic"/>
              </a:rPr>
              <a:t>might share beliefs towards science, technology, government, </a:t>
            </a:r>
            <a:r>
              <a:rPr lang="ja-JP" altLang="en-US" b="1">
                <a:latin typeface="Times New Roman" pitchFamily="18" charset="0"/>
                <a:ea typeface="MS PGothic"/>
              </a:rPr>
              <a:t>‘</a:t>
            </a:r>
            <a:r>
              <a:rPr lang="en-US" altLang="ja-JP" b="1">
                <a:latin typeface="Times New Roman" pitchFamily="18" charset="0"/>
                <a:ea typeface="MS PGothic"/>
              </a:rPr>
              <a:t>progress</a:t>
            </a:r>
            <a:r>
              <a:rPr lang="ja-JP" altLang="en-US" b="1">
                <a:latin typeface="Times New Roman" pitchFamily="18" charset="0"/>
                <a:ea typeface="MS PGothic"/>
              </a:rPr>
              <a:t>’</a:t>
            </a:r>
            <a:r>
              <a:rPr lang="en-US" altLang="ja-JP" b="1">
                <a:latin typeface="Times New Roman" pitchFamily="18" charset="0"/>
                <a:ea typeface="MS PGothic"/>
              </a:rPr>
              <a:t>, national pride, gender,  celebrity…</a:t>
            </a:r>
            <a:endParaRPr lang="en-US" altLang="ja-JP">
              <a:latin typeface="Times New Roman" pitchFamily="18" charset="0"/>
              <a:ea typeface="MS PGothic"/>
            </a:endParaRPr>
          </a:p>
          <a:p>
            <a:pPr eaLnBrk="1" hangingPunct="1">
              <a:spcBef>
                <a:spcPct val="0"/>
              </a:spcBef>
            </a:pPr>
            <a:endParaRPr lang="en-US">
              <a:latin typeface="Times New Roman" pitchFamily="18" charset="0"/>
              <a:ea typeface="MS PGothic"/>
            </a:endParaRPr>
          </a:p>
          <a:p>
            <a:pPr eaLnBrk="1" hangingPunct="1">
              <a:spcBef>
                <a:spcPct val="0"/>
              </a:spcBef>
            </a:pPr>
            <a:r>
              <a:rPr lang="en-US">
                <a:latin typeface="Times New Roman" pitchFamily="18" charset="0"/>
                <a:ea typeface="MS PGothic"/>
              </a:rPr>
              <a:t>Story isn</a:t>
            </a:r>
            <a:r>
              <a:rPr lang="ja-JP" altLang="en-US">
                <a:latin typeface="Times New Roman" pitchFamily="18" charset="0"/>
                <a:ea typeface="MS PGothic"/>
              </a:rPr>
              <a:t>’</a:t>
            </a:r>
            <a:r>
              <a:rPr lang="en-US" altLang="ja-JP">
                <a:latin typeface="Times New Roman" pitchFamily="18" charset="0"/>
                <a:ea typeface="MS PGothic"/>
              </a:rPr>
              <a:t>t that young people have changed- or parents have changed– but that some things in our world have changed– and others have stayed the same… </a:t>
            </a:r>
          </a:p>
          <a:p>
            <a:pPr eaLnBrk="1" hangingPunct="1">
              <a:spcBef>
                <a:spcPct val="0"/>
              </a:spcBef>
            </a:pPr>
            <a:r>
              <a:rPr lang="en-US">
                <a:latin typeface="Times New Roman" pitchFamily="18" charset="0"/>
                <a:ea typeface="MS PGothic"/>
              </a:rPr>
              <a:t>We are all just responding and adapting as best we can…. It</a:t>
            </a:r>
            <a:r>
              <a:rPr lang="ja-JP" altLang="en-US">
                <a:latin typeface="Times New Roman" pitchFamily="18" charset="0"/>
                <a:ea typeface="MS PGothic"/>
              </a:rPr>
              <a:t>’</a:t>
            </a:r>
            <a:r>
              <a:rPr lang="en-US" altLang="ja-JP">
                <a:latin typeface="Times New Roman" pitchFamily="18" charset="0"/>
                <a:ea typeface="MS PGothic"/>
              </a:rPr>
              <a:t>s not about finding the best approach. Just recognizing how we might look at the world differently b/c we were born at a certain time– and passed thru the world changing at a different stage in life… </a:t>
            </a:r>
          </a:p>
          <a:p>
            <a:pPr eaLnBrk="1" hangingPunct="1">
              <a:spcBef>
                <a:spcPct val="0"/>
              </a:spcBef>
            </a:pPr>
            <a:endParaRPr lang="en-US">
              <a:ea typeface="MS PGothic"/>
            </a:endParaRPr>
          </a:p>
        </p:txBody>
      </p:sp>
      <p:sp>
        <p:nvSpPr>
          <p:cNvPr id="26627" name="Slide Number Placeholder 3"/>
          <p:cNvSpPr>
            <a:spLocks noGrp="1"/>
          </p:cNvSpPr>
          <p:nvPr>
            <p:ph type="sldNum" sz="quarter" idx="5"/>
          </p:nvPr>
        </p:nvSpPr>
        <p:spPr>
          <a:noFill/>
        </p:spPr>
        <p:txBody>
          <a:bodyPr/>
          <a:lstStyle/>
          <a:p>
            <a:fld id="{AC31B4C1-4F45-4927-8F22-D4D5863D94F3}" type="slidenum">
              <a:rPr lang="en-US"/>
              <a:pPr/>
              <a:t>10</a:t>
            </a:fld>
            <a:endParaRPr lang="en-US"/>
          </a:p>
        </p:txBody>
      </p:sp>
    </p:spTree>
    <p:extLst>
      <p:ext uri="{BB962C8B-B14F-4D97-AF65-F5344CB8AC3E}">
        <p14:creationId xmlns:p14="http://schemas.microsoft.com/office/powerpoint/2010/main" val="392367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6713" y="1257300"/>
            <a:ext cx="4524375" cy="3394075"/>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So the last question, What is to be done next?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I officially retired from my position at the University of Houston last August.  All of what I have done, except the high school course, was on the side as a college professor.  Now, and against my better judgment, I have moved foresight education to the top of my priority list.  Everything that I have done before was inherited from someone else, including the UH futures program.  Now I am starting something new.  As I tell people in my seminars on leadership, I am committing to accomplish and to enroll others in the campaign to accomplish something of significance, namely to introduce students to the future.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that end, I am announcing right here a new organization called </a:t>
            </a:r>
            <a:r>
              <a:rPr lang="en-US" sz="1200" i="1" kern="1200" dirty="0">
                <a:solidFill>
                  <a:schemeClr val="tx1"/>
                </a:solidFill>
                <a:effectLst/>
                <a:latin typeface="+mn-lt"/>
                <a:ea typeface="+mn-ea"/>
                <a:cs typeface="+mn-cs"/>
              </a:rPr>
              <a:t>Teach the Future.  </a:t>
            </a:r>
            <a:r>
              <a:rPr lang="en-US" sz="1200" kern="1200" dirty="0">
                <a:solidFill>
                  <a:schemeClr val="tx1"/>
                </a:solidFill>
                <a:effectLst/>
                <a:latin typeface="+mn-lt"/>
                <a:ea typeface="+mn-ea"/>
                <a:cs typeface="+mn-cs"/>
              </a:rPr>
              <a:t>It’s just me and a website at the moment, but my hope is that it becomes a community of like-minded educators and partners who will commit to doing what we can to introduce futures thinking into the schools at all levels.  </a:t>
            </a:r>
          </a:p>
          <a:p>
            <a:r>
              <a:rPr lang="en-US" sz="1200" kern="1200" dirty="0">
                <a:solidFill>
                  <a:schemeClr val="tx1"/>
                </a:solidFill>
                <a:effectLst/>
                <a:latin typeface="+mn-lt"/>
                <a:ea typeface="+mn-ea"/>
                <a:cs typeface="+mn-cs"/>
              </a:rPr>
              <a:t>Our vision is that “We teach the future as we do the past.”  We teach a lot about the past, as we should.  That’s where our traditions are, that’s whence we’ve come.  But we should also be teaching about the future.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understand that this a monumental undertaking.  I will not see the end of it, even if it succeeds. But that thousand mile journey beings with that one step, and this is my step.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Leaders ask themselves, “If not us, who?  And if not now, when?”  We can all be leaders in this movement, it’s that early.  This is the ground floor, if not the basement.  My hope is that we will look back at 2014 as the year that teachers and schools began to take the future seriously for the sake of their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go to TeachTheFuture.org right now and see what is there.  Do it right now on your phone or device. It’s bare bones at the moment, but I assure you that it will grow over time.  I will contribute what I have over the next month or so, but I hope that my contribution is insignificant compared to what teachers around the world will contribute.  My hope is that a community, indeed a social movement forms around this vision – We teach the future as we do the past.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hear more or even get involved, send me an email to </a:t>
            </a:r>
            <a:r>
              <a:rPr lang="en-US" sz="1200" u="sng" kern="1200" dirty="0">
                <a:solidFill>
                  <a:schemeClr val="tx1"/>
                </a:solidFill>
                <a:effectLst/>
                <a:latin typeface="+mn-lt"/>
                <a:ea typeface="+mn-ea"/>
                <a:cs typeface="+mn-cs"/>
                <a:hlinkClick r:id="rId3"/>
              </a:rPr>
              <a:t>Peter@TeachTheFuture.org</a:t>
            </a:r>
            <a:r>
              <a:rPr lang="en-US" sz="1200" kern="1200" dirty="0">
                <a:solidFill>
                  <a:schemeClr val="tx1"/>
                </a:solidFill>
                <a:effectLst/>
                <a:latin typeface="+mn-lt"/>
                <a:ea typeface="+mn-ea"/>
                <a:cs typeface="+mn-cs"/>
              </a:rPr>
              <a:t>.  Tell me about yourself, and more importantly, what you would like to do to introduce futures thinking to our students.  I’ll create a mailing list.  That will be the beginning of the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do hope you join.  It will mean a lot to our students.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C6F1A-2257-4DF3-B7AA-755B4019CE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28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SA300</a:t>
            </a:r>
          </a:p>
        </p:txBody>
      </p:sp>
      <p:sp>
        <p:nvSpPr>
          <p:cNvPr id="4" name="Slide Number Placeholder 3"/>
          <p:cNvSpPr>
            <a:spLocks noGrp="1"/>
          </p:cNvSpPr>
          <p:nvPr>
            <p:ph type="sldNum" sz="quarter" idx="5"/>
          </p:nvPr>
        </p:nvSpPr>
        <p:spPr/>
        <p:txBody>
          <a:bodyPr/>
          <a:lstStyle/>
          <a:p>
            <a:fld id="{3722E4F0-E4E9-7949-AE16-6F685321C988}" type="slidenum">
              <a:rPr lang="en-US" smtClean="0"/>
              <a:t>42</a:t>
            </a:fld>
            <a:endParaRPr lang="en-US"/>
          </a:p>
        </p:txBody>
      </p:sp>
    </p:spTree>
    <p:extLst>
      <p:ext uri="{BB962C8B-B14F-4D97-AF65-F5344CB8AC3E}">
        <p14:creationId xmlns:p14="http://schemas.microsoft.com/office/powerpoint/2010/main" val="259865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21</a:t>
            </a:r>
            <a:r>
              <a:rPr lang="en-US" baseline="30000" dirty="0"/>
              <a:t>st</a:t>
            </a:r>
            <a:r>
              <a:rPr lang="en-US" dirty="0"/>
              <a:t> century learning skills</a:t>
            </a:r>
          </a:p>
          <a:p>
            <a:pPr marL="171450" indent="-171450">
              <a:buFontTx/>
              <a:buChar char="-"/>
            </a:pPr>
            <a:r>
              <a:rPr lang="en-US" dirty="0"/>
              <a:t>Training children to use the tools of the future for their creation</a:t>
            </a:r>
          </a:p>
          <a:p>
            <a:pPr marL="171450" indent="-171450">
              <a:buFontTx/>
              <a:buChar char="-"/>
            </a:pPr>
            <a:r>
              <a:rPr lang="en-US" dirty="0"/>
              <a:t>The jobs children in kindergarten will have don’t exist yet</a:t>
            </a:r>
          </a:p>
        </p:txBody>
      </p:sp>
      <p:sp>
        <p:nvSpPr>
          <p:cNvPr id="4" name="Slide Number Placeholder 3"/>
          <p:cNvSpPr>
            <a:spLocks noGrp="1"/>
          </p:cNvSpPr>
          <p:nvPr>
            <p:ph type="sldNum" sz="quarter" idx="5"/>
          </p:nvPr>
        </p:nvSpPr>
        <p:spPr/>
        <p:txBody>
          <a:bodyPr/>
          <a:lstStyle/>
          <a:p>
            <a:fld id="{3722E4F0-E4E9-7949-AE16-6F685321C988}" type="slidenum">
              <a:rPr lang="en-US" smtClean="0"/>
              <a:t>43</a:t>
            </a:fld>
            <a:endParaRPr lang="en-US"/>
          </a:p>
        </p:txBody>
      </p:sp>
    </p:spTree>
    <p:extLst>
      <p:ext uri="{BB962C8B-B14F-4D97-AF65-F5344CB8AC3E}">
        <p14:creationId xmlns:p14="http://schemas.microsoft.com/office/powerpoint/2010/main" val="284890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E4F0-E4E9-7949-AE16-6F685321C988}" type="slidenum">
              <a:rPr lang="en-US" smtClean="0"/>
              <a:t>45</a:t>
            </a:fld>
            <a:endParaRPr lang="en-US"/>
          </a:p>
        </p:txBody>
      </p:sp>
    </p:spTree>
    <p:extLst>
      <p:ext uri="{BB962C8B-B14F-4D97-AF65-F5344CB8AC3E}">
        <p14:creationId xmlns:p14="http://schemas.microsoft.com/office/powerpoint/2010/main" val="73611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share results of some qualitative evaluation</a:t>
            </a:r>
          </a:p>
        </p:txBody>
      </p:sp>
      <p:sp>
        <p:nvSpPr>
          <p:cNvPr id="4" name="Slide Number Placeholder 3"/>
          <p:cNvSpPr>
            <a:spLocks noGrp="1"/>
          </p:cNvSpPr>
          <p:nvPr>
            <p:ph type="sldNum" sz="quarter" idx="5"/>
          </p:nvPr>
        </p:nvSpPr>
        <p:spPr/>
        <p:txBody>
          <a:bodyPr/>
          <a:lstStyle/>
          <a:p>
            <a:fld id="{3722E4F0-E4E9-7949-AE16-6F685321C988}" type="slidenum">
              <a:rPr lang="en-US" smtClean="0"/>
              <a:t>46</a:t>
            </a:fld>
            <a:endParaRPr lang="en-US"/>
          </a:p>
        </p:txBody>
      </p:sp>
    </p:spTree>
    <p:extLst>
      <p:ext uri="{BB962C8B-B14F-4D97-AF65-F5344CB8AC3E}">
        <p14:creationId xmlns:p14="http://schemas.microsoft.com/office/powerpoint/2010/main" val="227733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E4F0-E4E9-7949-AE16-6F685321C988}" type="slidenum">
              <a:rPr lang="en-US" smtClean="0"/>
              <a:t>48</a:t>
            </a:fld>
            <a:endParaRPr lang="en-US"/>
          </a:p>
        </p:txBody>
      </p:sp>
    </p:spTree>
    <p:extLst>
      <p:ext uri="{BB962C8B-B14F-4D97-AF65-F5344CB8AC3E}">
        <p14:creationId xmlns:p14="http://schemas.microsoft.com/office/powerpoint/2010/main" val="343879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E4F0-E4E9-7949-AE16-6F685321C988}" type="slidenum">
              <a:rPr lang="en-US" smtClean="0"/>
              <a:t>51</a:t>
            </a:fld>
            <a:endParaRPr lang="en-US"/>
          </a:p>
        </p:txBody>
      </p:sp>
    </p:spTree>
    <p:extLst>
      <p:ext uri="{BB962C8B-B14F-4D97-AF65-F5344CB8AC3E}">
        <p14:creationId xmlns:p14="http://schemas.microsoft.com/office/powerpoint/2010/main" val="314782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out of </a:t>
            </a:r>
            <a:r>
              <a:rPr lang="en-US" dirty="0" err="1"/>
              <a:t>comm</a:t>
            </a:r>
            <a:r>
              <a:rPr lang="en-US" dirty="0"/>
              <a:t> </a:t>
            </a:r>
            <a:r>
              <a:rPr lang="en-US" dirty="0" err="1"/>
              <a:t>convos</a:t>
            </a:r>
            <a:endParaRPr lang="en-US" dirty="0"/>
          </a:p>
          <a:p>
            <a:endParaRPr lang="en-US" dirty="0"/>
          </a:p>
        </p:txBody>
      </p:sp>
      <p:sp>
        <p:nvSpPr>
          <p:cNvPr id="4" name="Slide Number Placeholder 3"/>
          <p:cNvSpPr>
            <a:spLocks noGrp="1"/>
          </p:cNvSpPr>
          <p:nvPr>
            <p:ph type="sldNum" sz="quarter" idx="5"/>
          </p:nvPr>
        </p:nvSpPr>
        <p:spPr/>
        <p:txBody>
          <a:bodyPr/>
          <a:lstStyle/>
          <a:p>
            <a:fld id="{3722E4F0-E4E9-7949-AE16-6F685321C988}" type="slidenum">
              <a:rPr lang="en-US" smtClean="0"/>
              <a:t>54</a:t>
            </a:fld>
            <a:endParaRPr lang="en-US"/>
          </a:p>
        </p:txBody>
      </p:sp>
    </p:spTree>
    <p:extLst>
      <p:ext uri="{BB962C8B-B14F-4D97-AF65-F5344CB8AC3E}">
        <p14:creationId xmlns:p14="http://schemas.microsoft.com/office/powerpoint/2010/main" val="356809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180K visitors visited the exhibit</a:t>
            </a:r>
          </a:p>
          <a:p>
            <a:r>
              <a:rPr lang="en-US" dirty="0"/>
              <a:t>15 minute dwell time</a:t>
            </a:r>
          </a:p>
          <a:p>
            <a:r>
              <a:rPr lang="en-US" dirty="0"/>
              <a:t>Net promoter score of 81.6</a:t>
            </a:r>
          </a:p>
          <a:p>
            <a:endParaRPr lang="en-US" dirty="0"/>
          </a:p>
        </p:txBody>
      </p:sp>
      <p:sp>
        <p:nvSpPr>
          <p:cNvPr id="4" name="Slide Number Placeholder 3"/>
          <p:cNvSpPr>
            <a:spLocks noGrp="1"/>
          </p:cNvSpPr>
          <p:nvPr>
            <p:ph type="sldNum" sz="quarter" idx="5"/>
          </p:nvPr>
        </p:nvSpPr>
        <p:spPr/>
        <p:txBody>
          <a:bodyPr/>
          <a:lstStyle/>
          <a:p>
            <a:fld id="{3722E4F0-E4E9-7949-AE16-6F685321C988}" type="slidenum">
              <a:rPr lang="en-US" smtClean="0"/>
              <a:t>57</a:t>
            </a:fld>
            <a:endParaRPr lang="en-US"/>
          </a:p>
        </p:txBody>
      </p:sp>
    </p:spTree>
    <p:extLst>
      <p:ext uri="{BB962C8B-B14F-4D97-AF65-F5344CB8AC3E}">
        <p14:creationId xmlns:p14="http://schemas.microsoft.com/office/powerpoint/2010/main" val="263824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180K visitors visited the exhibit</a:t>
            </a:r>
          </a:p>
          <a:p>
            <a:r>
              <a:rPr lang="en-US" dirty="0"/>
              <a:t>15 minute dwell time</a:t>
            </a:r>
          </a:p>
          <a:p>
            <a:r>
              <a:rPr lang="en-US" dirty="0"/>
              <a:t>Net promoter score of 81.6</a:t>
            </a:r>
          </a:p>
          <a:p>
            <a:endParaRPr lang="en-US" dirty="0"/>
          </a:p>
        </p:txBody>
      </p:sp>
      <p:sp>
        <p:nvSpPr>
          <p:cNvPr id="4" name="Slide Number Placeholder 3"/>
          <p:cNvSpPr>
            <a:spLocks noGrp="1"/>
          </p:cNvSpPr>
          <p:nvPr>
            <p:ph type="sldNum" sz="quarter" idx="5"/>
          </p:nvPr>
        </p:nvSpPr>
        <p:spPr/>
        <p:txBody>
          <a:bodyPr/>
          <a:lstStyle/>
          <a:p>
            <a:fld id="{3722E4F0-E4E9-7949-AE16-6F685321C988}" type="slidenum">
              <a:rPr lang="en-US" smtClean="0"/>
              <a:t>58</a:t>
            </a:fld>
            <a:endParaRPr lang="en-US"/>
          </a:p>
        </p:txBody>
      </p:sp>
    </p:spTree>
    <p:extLst>
      <p:ext uri="{BB962C8B-B14F-4D97-AF65-F5344CB8AC3E}">
        <p14:creationId xmlns:p14="http://schemas.microsoft.com/office/powerpoint/2010/main" val="239406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28674" name="Notes Placeholder 2"/>
          <p:cNvSpPr>
            <a:spLocks noGrp="1"/>
          </p:cNvSpPr>
          <p:nvPr>
            <p:ph type="body" idx="1"/>
          </p:nvPr>
        </p:nvSpPr>
        <p:spPr/>
        <p:txBody>
          <a:bodyPr/>
          <a:lstStyle/>
          <a:p>
            <a:pPr eaLnBrk="1" hangingPunct="1">
              <a:spcBef>
                <a:spcPct val="0"/>
              </a:spcBef>
            </a:pPr>
            <a:r>
              <a:rPr lang="en-US" dirty="0">
                <a:ea typeface="MS PGothic"/>
              </a:rPr>
              <a:t>The future is predictable in science class</a:t>
            </a:r>
            <a:r>
              <a:rPr lang="en-US" baseline="0" dirty="0">
                <a:ea typeface="MS PGothic"/>
              </a:rPr>
              <a:t> (within the limits of theory and measurement).  As a result, we see the future as the deterministic extrapolation of known forces and trends culminating in one point for every time horizon in the future.</a:t>
            </a:r>
            <a:endParaRPr lang="en-US" dirty="0">
              <a:ea typeface="MS PGothic"/>
            </a:endParaRPr>
          </a:p>
        </p:txBody>
      </p:sp>
      <p:sp>
        <p:nvSpPr>
          <p:cNvPr id="28675" name="Slide Number Placeholder 3"/>
          <p:cNvSpPr>
            <a:spLocks noGrp="1"/>
          </p:cNvSpPr>
          <p:nvPr>
            <p:ph type="sldNum" sz="quarter" idx="5"/>
          </p:nvPr>
        </p:nvSpPr>
        <p:spPr>
          <a:noFill/>
        </p:spPr>
        <p:txBody>
          <a:bodyPr/>
          <a:lstStyle/>
          <a:p>
            <a:fld id="{00975C87-96B6-434F-A7C3-E89D59B91EB8}" type="slidenum">
              <a:rPr lang="en-US"/>
              <a:pPr/>
              <a:t>11</a:t>
            </a:fld>
            <a:endParaRPr lang="en-US"/>
          </a:p>
        </p:txBody>
      </p:sp>
    </p:spTree>
    <p:extLst>
      <p:ext uri="{BB962C8B-B14F-4D97-AF65-F5344CB8AC3E}">
        <p14:creationId xmlns:p14="http://schemas.microsoft.com/office/powerpoint/2010/main" val="107816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Welcome and introductions </a:t>
            </a:r>
          </a:p>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A774C7-58BE-4A1D-9B89-5AA50B56EDC4}" type="slidenum">
              <a:rPr lang="en-US">
                <a:solidFill>
                  <a:prstClr val="black"/>
                </a:solidFill>
                <a:latin typeface="Calibri"/>
              </a:rPr>
              <a:pPr/>
              <a:t>61</a:t>
            </a:fld>
            <a:endParaRPr lang="en-US" dirty="0">
              <a:solidFill>
                <a:prstClr val="black"/>
              </a:solidFill>
              <a:latin typeface="Calibri"/>
            </a:endParaRPr>
          </a:p>
        </p:txBody>
      </p:sp>
    </p:spTree>
    <p:extLst>
      <p:ext uri="{BB962C8B-B14F-4D97-AF65-F5344CB8AC3E}">
        <p14:creationId xmlns:p14="http://schemas.microsoft.com/office/powerpoint/2010/main" val="1801699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Welcome and introductions </a:t>
            </a:r>
          </a:p>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A774C7-58BE-4A1D-9B89-5AA50B56EDC4}" type="slidenum">
              <a:rPr lang="en-US">
                <a:solidFill>
                  <a:prstClr val="black"/>
                </a:solidFill>
                <a:latin typeface="Calibri"/>
              </a:rPr>
              <a:pPr/>
              <a:t>63</a:t>
            </a:fld>
            <a:endParaRPr lang="en-US" dirty="0">
              <a:solidFill>
                <a:prstClr val="black"/>
              </a:solidFill>
              <a:latin typeface="Calibri"/>
            </a:endParaRPr>
          </a:p>
        </p:txBody>
      </p:sp>
    </p:spTree>
    <p:extLst>
      <p:ext uri="{BB962C8B-B14F-4D97-AF65-F5344CB8AC3E}">
        <p14:creationId xmlns:p14="http://schemas.microsoft.com/office/powerpoint/2010/main" val="223580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100" b="1" kern="1200" dirty="0">
                <a:solidFill>
                  <a:schemeClr val="tx1"/>
                </a:solidFill>
                <a:effectLst/>
                <a:latin typeface="+mn-lt"/>
                <a:ea typeface="+mn-ea"/>
                <a:cs typeface="+mn-cs"/>
              </a:rPr>
              <a:t>Project Description</a:t>
            </a:r>
            <a:r>
              <a:rPr lang="en-US" sz="1100" kern="1200" dirty="0">
                <a:solidFill>
                  <a:schemeClr val="tx1"/>
                </a:solidFill>
                <a:effectLst/>
                <a:latin typeface="+mn-lt"/>
                <a:ea typeface="+mn-ea"/>
                <a:cs typeface="+mn-cs"/>
              </a:rPr>
              <a:t>: 30-minute workshop including 2 games</a:t>
            </a:r>
            <a:r>
              <a:rPr lang="en-US" sz="1100" kern="1200" baseline="0" dirty="0">
                <a:solidFill>
                  <a:schemeClr val="tx1"/>
                </a:solidFill>
                <a:effectLst/>
                <a:latin typeface="+mn-lt"/>
                <a:ea typeface="+mn-ea"/>
                <a:cs typeface="+mn-cs"/>
              </a:rPr>
              <a:t> based on Future Builder game but with more emphasis on stakeholders communicating.</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7911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rtl="0"/>
            <a:r>
              <a:rPr lang="en-US" sz="1200" b="0" i="0" u="none" strike="noStrike" kern="1200" dirty="0">
                <a:solidFill>
                  <a:schemeClr val="tx1"/>
                </a:solidFill>
                <a:effectLst/>
                <a:latin typeface="+mn-lt"/>
                <a:ea typeface="+mn-ea"/>
                <a:cs typeface="+mn-cs"/>
              </a:rPr>
              <a:t>Team met with Durham City Officials to identify various vital city systems which are serviced by non-local sources. Developed a thought exercise where participants identify what is needed to make the city self-sufficient/sustainable, when/if goods and services cannot be imported into the city. Over reaching goal is to have participants identify resources needed for certain goods/services.</a:t>
            </a:r>
            <a:endParaRPr lang="en-US" sz="1100" b="0" dirty="0">
              <a:effectLst/>
            </a:endParaRPr>
          </a:p>
          <a:p>
            <a:pPr rtl="0"/>
            <a:r>
              <a:rPr lang="en-US" sz="1200" b="0" i="0" u="none" strike="noStrike" kern="1200" dirty="0">
                <a:solidFill>
                  <a:schemeClr val="tx1"/>
                </a:solidFill>
                <a:effectLst/>
                <a:latin typeface="+mn-lt"/>
                <a:ea typeface="+mn-ea"/>
                <a:cs typeface="+mn-cs"/>
              </a:rPr>
              <a:t>Teams of 6:</a:t>
            </a:r>
            <a:r>
              <a:rPr lang="en-US" sz="11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Think locally, think long term: What kind of resources do they have?</a:t>
            </a:r>
          </a:p>
          <a:p>
            <a:pPr rtl="0" fontAlgn="base"/>
            <a:r>
              <a:rPr lang="en-US" sz="1200" b="0" i="0" u="none" strike="noStrike" kern="1200" dirty="0">
                <a:solidFill>
                  <a:schemeClr val="tx1"/>
                </a:solidFill>
                <a:effectLst/>
                <a:latin typeface="+mn-lt"/>
                <a:ea typeface="+mn-ea"/>
                <a:cs typeface="+mn-cs"/>
              </a:rPr>
              <a:t>Break into groups with a sketch of city and list what they need and where to put those resources</a:t>
            </a:r>
          </a:p>
          <a:p>
            <a:pPr rtl="0" fontAlgn="base"/>
            <a:r>
              <a:rPr lang="en-US" sz="1200" b="0" i="0" u="none" strike="noStrike" kern="1200" dirty="0">
                <a:solidFill>
                  <a:schemeClr val="tx1"/>
                </a:solidFill>
                <a:effectLst/>
                <a:latin typeface="+mn-lt"/>
                <a:ea typeface="+mn-ea"/>
                <a:cs typeface="+mn-cs"/>
              </a:rPr>
              <a:t>What realistically can they produce given natural resources</a:t>
            </a:r>
          </a:p>
          <a:p>
            <a:pPr rtl="0" fontAlgn="base"/>
            <a:r>
              <a:rPr lang="en-US" sz="1200" b="0" i="0" u="none" strike="noStrike" kern="1200" dirty="0">
                <a:solidFill>
                  <a:schemeClr val="tx1"/>
                </a:solidFill>
                <a:effectLst/>
                <a:latin typeface="+mn-lt"/>
                <a:ea typeface="+mn-ea"/>
                <a:cs typeface="+mn-cs"/>
              </a:rPr>
              <a:t>What resources are required for city growth and prosperity</a:t>
            </a:r>
          </a:p>
          <a:p>
            <a:pPr rtl="0"/>
            <a:r>
              <a:rPr lang="en-US" sz="1200" b="0" i="0" u="none" strike="noStrike" kern="1200" dirty="0">
                <a:solidFill>
                  <a:schemeClr val="tx1"/>
                </a:solidFill>
                <a:effectLst/>
                <a:latin typeface="+mn-lt"/>
                <a:ea typeface="+mn-ea"/>
                <a:cs typeface="+mn-cs"/>
              </a:rPr>
              <a:t>For institutions utilizing this program it will be important to connect with local city officials to identify what services/resources are available in their own city.</a:t>
            </a:r>
            <a:endParaRPr lang="en-US" sz="1100" b="0" dirty="0">
              <a:effectLst/>
            </a:endParaRPr>
          </a:p>
          <a:p>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733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Project Description</a:t>
            </a:r>
            <a:r>
              <a:rPr lang="en-US" sz="1100" kern="1200" dirty="0">
                <a:solidFill>
                  <a:schemeClr val="tx1"/>
                </a:solidFill>
                <a:effectLst/>
                <a:latin typeface="+mn-lt"/>
                <a:ea typeface="+mn-ea"/>
                <a:cs typeface="+mn-cs"/>
              </a:rPr>
              <a:t>: I worked with a group of local stakeholders to convene, facilitate, and create a long-term sustainable governance structure and funding source to fulfil the recommendations of the 2016 Climate Action Plan for the Eagle County Community (CAP). During my fellowship I convened and facilitated two large group meetings of the stakeholders who created the climate action plan the previous year. Now at the completion of the process the collaboration is moving ahead with implementation of projects. The education and outreach working group spearheaded a community-wide survey about climate action to benchmark community engagement and better understand the barriers and opportunities for action, and inform the brand and language for the collaborative's public communications. And a new project manager has been hired to focus on maintaining momentum and accomplishing annual GHG reduction goals through community engagement. WMSC is serving as the fiscal sponsor with new administrative and financial accounting systems in place to support the CAC.</a:t>
            </a: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599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Project Description</a:t>
            </a:r>
            <a:r>
              <a:rPr lang="en-US" sz="1100" kern="1200" dirty="0">
                <a:solidFill>
                  <a:schemeClr val="tx1"/>
                </a:solidFill>
                <a:effectLst/>
                <a:latin typeface="+mn-lt"/>
                <a:ea typeface="+mn-ea"/>
                <a:cs typeface="+mn-cs"/>
              </a:rPr>
              <a:t>: Help define our City and Province as leaders in energy system innovation in Canada, by partnering with others to engage key audiences in ways which visibly reduce the polarity in public dialogue and measurably advance energy sustainability. Our particular challenge is to build a visitor experience road map that will help TELUS Spark achieve this goal.</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486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2770" name="Notes Placeholder 2"/>
          <p:cNvSpPr>
            <a:spLocks noGrp="1"/>
          </p:cNvSpPr>
          <p:nvPr>
            <p:ph type="body" idx="1"/>
          </p:nvPr>
        </p:nvSpPr>
        <p:spPr/>
        <p:txBody>
          <a:bodyPr/>
          <a:lstStyle/>
          <a:p>
            <a:r>
              <a:rPr lang="en-US" dirty="0">
                <a:ea typeface="MS PGothic"/>
              </a:rPr>
              <a:t>Of course, that doesn’t work very</a:t>
            </a:r>
            <a:r>
              <a:rPr lang="en-US" baseline="0" dirty="0">
                <a:ea typeface="MS PGothic"/>
              </a:rPr>
              <a:t> well because human affairs are hardly deterministic.  In good history classes, students realize that the past depended on the convergence of forces and trends but with a heavy dose of contingency.  From that they conclude that future is more like a game of change than a river or a road.  Anything could happen! </a:t>
            </a:r>
            <a:endParaRPr lang="en-US" dirty="0">
              <a:ea typeface="MS PGothic"/>
            </a:endParaRPr>
          </a:p>
        </p:txBody>
      </p:sp>
      <p:sp>
        <p:nvSpPr>
          <p:cNvPr id="32771" name="Slide Number Placeholder 3"/>
          <p:cNvSpPr>
            <a:spLocks noGrp="1"/>
          </p:cNvSpPr>
          <p:nvPr>
            <p:ph type="sldNum" sz="quarter" idx="5"/>
          </p:nvPr>
        </p:nvSpPr>
        <p:spPr>
          <a:noFill/>
        </p:spPr>
        <p:txBody>
          <a:bodyPr/>
          <a:lstStyle/>
          <a:p>
            <a:fld id="{F30F6071-AEDF-4486-B682-A58C0B220079}" type="slidenum">
              <a:rPr lang="en-US"/>
              <a:pPr/>
              <a:t>12</a:t>
            </a:fld>
            <a:endParaRPr lang="en-US"/>
          </a:p>
        </p:txBody>
      </p:sp>
      <p:sp>
        <p:nvSpPr>
          <p:cNvPr id="2" name="Footer Placeholder 1"/>
          <p:cNvSpPr>
            <a:spLocks noGrp="1"/>
          </p:cNvSpPr>
          <p:nvPr>
            <p:ph type="ftr" sz="quarter" idx="10"/>
          </p:nvPr>
        </p:nvSpPr>
        <p:spPr/>
        <p:txBody>
          <a:bodyPr/>
          <a:lstStyle/>
          <a:p>
            <a:r>
              <a:rPr lang="en-US"/>
              <a:t>Duurzame Pabo</a:t>
            </a:r>
          </a:p>
        </p:txBody>
      </p:sp>
    </p:spTree>
    <p:extLst>
      <p:ext uri="{BB962C8B-B14F-4D97-AF65-F5344CB8AC3E}">
        <p14:creationId xmlns:p14="http://schemas.microsoft.com/office/powerpoint/2010/main" val="109785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2770" name="Notes Placeholder 2"/>
          <p:cNvSpPr>
            <a:spLocks noGrp="1"/>
          </p:cNvSpPr>
          <p:nvPr>
            <p:ph type="body" idx="1"/>
          </p:nvPr>
        </p:nvSpPr>
        <p:spPr/>
        <p:txBody>
          <a:bodyPr/>
          <a:lstStyle/>
          <a:p>
            <a:r>
              <a:rPr lang="en-US" dirty="0">
                <a:ea typeface="MS PGothic"/>
              </a:rPr>
              <a:t>Of course, that doesn’t work very</a:t>
            </a:r>
            <a:r>
              <a:rPr lang="en-US" baseline="0" dirty="0">
                <a:ea typeface="MS PGothic"/>
              </a:rPr>
              <a:t> well because human affairs are hardly deterministic.  In good history classes, students realize that the past depended on the convergence of forces and trends but with a heavy dose of contingency.  From that they conclude that future is more like a game of change than a river or a road.  Anything could happen! </a:t>
            </a:r>
            <a:endParaRPr lang="en-US" dirty="0">
              <a:ea typeface="MS PGothic"/>
            </a:endParaRPr>
          </a:p>
        </p:txBody>
      </p:sp>
      <p:sp>
        <p:nvSpPr>
          <p:cNvPr id="32771" name="Slide Number Placeholder 3"/>
          <p:cNvSpPr>
            <a:spLocks noGrp="1"/>
          </p:cNvSpPr>
          <p:nvPr>
            <p:ph type="sldNum" sz="quarter" idx="5"/>
          </p:nvPr>
        </p:nvSpPr>
        <p:spPr>
          <a:noFill/>
        </p:spPr>
        <p:txBody>
          <a:bodyPr/>
          <a:lstStyle/>
          <a:p>
            <a:fld id="{F30F6071-AEDF-4486-B682-A58C0B220079}" type="slidenum">
              <a:rPr lang="en-US"/>
              <a:pPr/>
              <a:t>13</a:t>
            </a:fld>
            <a:endParaRPr lang="en-US"/>
          </a:p>
        </p:txBody>
      </p:sp>
      <p:sp>
        <p:nvSpPr>
          <p:cNvPr id="2" name="Footer Placeholder 1"/>
          <p:cNvSpPr>
            <a:spLocks noGrp="1"/>
          </p:cNvSpPr>
          <p:nvPr>
            <p:ph type="ftr" sz="quarter" idx="10"/>
          </p:nvPr>
        </p:nvSpPr>
        <p:spPr/>
        <p:txBody>
          <a:bodyPr/>
          <a:lstStyle/>
          <a:p>
            <a:r>
              <a:rPr lang="en-US"/>
              <a:t>Duurzame Pabo</a:t>
            </a:r>
          </a:p>
        </p:txBody>
      </p:sp>
    </p:spTree>
    <p:extLst>
      <p:ext uri="{BB962C8B-B14F-4D97-AF65-F5344CB8AC3E}">
        <p14:creationId xmlns:p14="http://schemas.microsoft.com/office/powerpoint/2010/main" val="12325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2770" name="Notes Placeholder 2"/>
          <p:cNvSpPr>
            <a:spLocks noGrp="1"/>
          </p:cNvSpPr>
          <p:nvPr>
            <p:ph type="body" idx="1"/>
          </p:nvPr>
        </p:nvSpPr>
        <p:spPr/>
        <p:txBody>
          <a:bodyPr/>
          <a:lstStyle/>
          <a:p>
            <a:r>
              <a:rPr lang="en-US" dirty="0">
                <a:ea typeface="MS PGothic"/>
              </a:rPr>
              <a:t>Of course, that doesn’t work very</a:t>
            </a:r>
            <a:r>
              <a:rPr lang="en-US" baseline="0" dirty="0">
                <a:ea typeface="MS PGothic"/>
              </a:rPr>
              <a:t> well because human affairs are hardly deterministic.  In good history classes, students realize that the past depended on the convergence of forces and trends but with a heavy dose of contingency.  From that they conclude that future is more like a game of change than a river or a road.  Anything could happen! </a:t>
            </a:r>
            <a:endParaRPr lang="en-US" dirty="0">
              <a:ea typeface="MS PGothic"/>
            </a:endParaRPr>
          </a:p>
        </p:txBody>
      </p:sp>
      <p:sp>
        <p:nvSpPr>
          <p:cNvPr id="32771" name="Slide Number Placeholder 3"/>
          <p:cNvSpPr>
            <a:spLocks noGrp="1"/>
          </p:cNvSpPr>
          <p:nvPr>
            <p:ph type="sldNum" sz="quarter" idx="5"/>
          </p:nvPr>
        </p:nvSpPr>
        <p:spPr>
          <a:noFill/>
        </p:spPr>
        <p:txBody>
          <a:bodyPr/>
          <a:lstStyle/>
          <a:p>
            <a:fld id="{F30F6071-AEDF-4486-B682-A58C0B220079}" type="slidenum">
              <a:rPr lang="en-US"/>
              <a:pPr/>
              <a:t>14</a:t>
            </a:fld>
            <a:endParaRPr lang="en-US"/>
          </a:p>
        </p:txBody>
      </p:sp>
    </p:spTree>
    <p:extLst>
      <p:ext uri="{BB962C8B-B14F-4D97-AF65-F5344CB8AC3E}">
        <p14:creationId xmlns:p14="http://schemas.microsoft.com/office/powerpoint/2010/main" val="390309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0" dirty="0">
                <a:ea typeface="+mn-ea"/>
                <a:cs typeface="+mn-cs"/>
              </a:rPr>
              <a:t>And</a:t>
            </a:r>
            <a:r>
              <a:rPr lang="en-US" b="0" baseline="0" dirty="0">
                <a:ea typeface="+mn-ea"/>
                <a:cs typeface="+mn-cs"/>
              </a:rPr>
              <a:t> finally, students are treated to all manner of people, their parents, teachers, ministers and every motivational speaker they ever hear, telling that they can be anything they want to be.</a:t>
            </a:r>
          </a:p>
          <a:p>
            <a:pPr>
              <a:defRPr/>
            </a:pPr>
            <a:endParaRPr lang="en-US" b="0" baseline="0" dirty="0">
              <a:ea typeface="+mn-ea"/>
              <a:cs typeface="+mn-cs"/>
            </a:endParaRPr>
          </a:p>
          <a:p>
            <a:pPr>
              <a:defRPr/>
            </a:pPr>
            <a:r>
              <a:rPr lang="en-US" b="0" baseline="0" dirty="0">
                <a:ea typeface="+mn-ea"/>
                <a:cs typeface="+mn-cs"/>
              </a:rPr>
              <a:t>Now they are really confused.  Is the future deterministic and predictable or chaotic and unpredictable?  Is the future up to what the world does or do I/we have a role to play in creating the future?</a:t>
            </a:r>
          </a:p>
          <a:p>
            <a:pPr>
              <a:defRPr/>
            </a:pPr>
            <a:endParaRPr lang="en-US" b="0" baseline="0" dirty="0">
              <a:ea typeface="+mn-ea"/>
              <a:cs typeface="+mn-cs"/>
            </a:endParaRPr>
          </a:p>
          <a:p>
            <a:pPr>
              <a:defRPr/>
            </a:pPr>
            <a:r>
              <a:rPr lang="en-US" b="0" baseline="0" dirty="0">
                <a:ea typeface="+mn-ea"/>
                <a:cs typeface="+mn-cs"/>
              </a:rPr>
              <a:t>It’s no wonder that teachers don’t want to get into this mess.</a:t>
            </a:r>
            <a:endParaRPr lang="en-US" b="0" dirty="0">
              <a:ea typeface="+mn-ea"/>
              <a:cs typeface="+mn-cs"/>
            </a:endParaRPr>
          </a:p>
          <a:p>
            <a:pPr>
              <a:defRPr/>
            </a:pPr>
            <a:endParaRPr lang="en-US" dirty="0">
              <a:ea typeface="+mn-ea"/>
              <a:cs typeface="+mn-cs"/>
            </a:endParaRPr>
          </a:p>
        </p:txBody>
      </p:sp>
      <p:sp>
        <p:nvSpPr>
          <p:cNvPr id="36867" name="Slide Number Placeholder 3"/>
          <p:cNvSpPr>
            <a:spLocks noGrp="1"/>
          </p:cNvSpPr>
          <p:nvPr>
            <p:ph type="sldNum" sz="quarter" idx="5"/>
          </p:nvPr>
        </p:nvSpPr>
        <p:spPr>
          <a:noFill/>
        </p:spPr>
        <p:txBody>
          <a:bodyPr/>
          <a:lstStyle/>
          <a:p>
            <a:fld id="{6B00710F-B12A-48FD-ACDB-BB998B94BF94}" type="slidenum">
              <a:rPr lang="en-US"/>
              <a:pPr/>
              <a:t>15</a:t>
            </a:fld>
            <a:endParaRPr lang="en-US"/>
          </a:p>
        </p:txBody>
      </p:sp>
    </p:spTree>
    <p:extLst>
      <p:ext uri="{BB962C8B-B14F-4D97-AF65-F5344CB8AC3E}">
        <p14:creationId xmlns:p14="http://schemas.microsoft.com/office/powerpoint/2010/main" val="350327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2650" y="1257300"/>
            <a:ext cx="6032500" cy="3394075"/>
          </a:xfrm>
        </p:spPr>
      </p:sp>
      <p:sp>
        <p:nvSpPr>
          <p:cNvPr id="3" name="Notes Placeholder 2"/>
          <p:cNvSpPr>
            <a:spLocks noGrp="1"/>
          </p:cNvSpPr>
          <p:nvPr>
            <p:ph type="body" idx="1"/>
          </p:nvPr>
        </p:nvSpPr>
        <p:spPr/>
        <p:txBody>
          <a:bodyPr/>
          <a:lstStyle/>
          <a:p>
            <a:r>
              <a:rPr lang="en-US" dirty="0"/>
              <a:t>But there is an alternative.  Rather</a:t>
            </a:r>
            <a:r>
              <a:rPr lang="en-US" baseline="0" dirty="0"/>
              <a:t> than choosing one of those as the “right” approach to the future, why not use all three.</a:t>
            </a:r>
          </a:p>
          <a:p>
            <a:endParaRPr lang="en-US" baseline="0" dirty="0"/>
          </a:p>
          <a:p>
            <a:r>
              <a:rPr lang="en-US" baseline="0" dirty="0"/>
              <a:t>There is clearly momentum in the world.  It is heading somewhere.  If it continues as it has, it will be somewhere, to a predicted future.  We call that the Expected Future, the future we expect if everything we know and believe turns out to be true.  </a:t>
            </a:r>
          </a:p>
          <a:p>
            <a:endParaRPr lang="en-US" baseline="0" dirty="0"/>
          </a:p>
          <a:p>
            <a:r>
              <a:rPr lang="en-US" baseline="0" dirty="0"/>
              <a:t>Will we get to the Expected Future.  To some extent yes, but also not exactly as described.  And in other cases to wildly different futures.  Those are the Alternative Futures, plausible futures that could reasonably occur instead of the Expected Future.  Alternative Futures are not the product of pure imagination.  While we can’t prove that any Alternative Future is plausible (that’s the point!), we should be able to offer some reasonable foundation for why it could occur.</a:t>
            </a:r>
          </a:p>
          <a:p>
            <a:endParaRPr lang="en-US" baseline="0" dirty="0"/>
          </a:p>
          <a:p>
            <a:r>
              <a:rPr lang="en-US" baseline="0" dirty="0"/>
              <a:t>And finally, we also have a role in creating the future.  We are not victims, completely powerless in the face of the </a:t>
            </a:r>
            <a:r>
              <a:rPr lang="en-US" baseline="0" dirty="0" err="1"/>
              <a:t>mightly</a:t>
            </a:r>
            <a:r>
              <a:rPr lang="en-US" baseline="0" dirty="0"/>
              <a:t> forces of the world.  No, we can influence the future, albeit within limitations set by the world.  Nevertheless, we identify our preferred future toward which we apply our time, talent and resources to achieve a better future than we would get absent our influence.</a:t>
            </a:r>
            <a:endParaRPr lang="en-US" dirty="0"/>
          </a:p>
        </p:txBody>
      </p:sp>
      <p:sp>
        <p:nvSpPr>
          <p:cNvPr id="4" name="Slide Number Placeholder 3"/>
          <p:cNvSpPr>
            <a:spLocks noGrp="1"/>
          </p:cNvSpPr>
          <p:nvPr>
            <p:ph type="sldNum" sz="quarter" idx="10"/>
          </p:nvPr>
        </p:nvSpPr>
        <p:spPr/>
        <p:txBody>
          <a:bodyPr/>
          <a:lstStyle/>
          <a:p>
            <a:fld id="{CE5C6F1A-2257-4DF3-B7AA-755B4019CEFD}" type="slidenum">
              <a:rPr lang="en-US" smtClean="0"/>
              <a:t>17</a:t>
            </a:fld>
            <a:endParaRPr lang="en-US"/>
          </a:p>
        </p:txBody>
      </p:sp>
    </p:spTree>
    <p:extLst>
      <p:ext uri="{BB962C8B-B14F-4D97-AF65-F5344CB8AC3E}">
        <p14:creationId xmlns:p14="http://schemas.microsoft.com/office/powerpoint/2010/main" val="18745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900">
                <a:solidFill>
                  <a:schemeClr val="tx1"/>
                </a:solidFill>
                <a:latin typeface="Times New Roman" pitchFamily="18" charset="0"/>
              </a:defRPr>
            </a:lvl1pPr>
            <a:lvl2pPr marL="770662" indent="-296408">
              <a:defRPr sz="2900">
                <a:solidFill>
                  <a:schemeClr val="tx1"/>
                </a:solidFill>
                <a:latin typeface="Times New Roman" pitchFamily="18" charset="0"/>
              </a:defRPr>
            </a:lvl2pPr>
            <a:lvl3pPr marL="1185634" indent="-237127">
              <a:defRPr sz="2900">
                <a:solidFill>
                  <a:schemeClr val="tx1"/>
                </a:solidFill>
                <a:latin typeface="Times New Roman" pitchFamily="18" charset="0"/>
              </a:defRPr>
            </a:lvl3pPr>
            <a:lvl4pPr marL="1659887" indent="-237127">
              <a:defRPr sz="2900">
                <a:solidFill>
                  <a:schemeClr val="tx1"/>
                </a:solidFill>
                <a:latin typeface="Times New Roman" pitchFamily="18" charset="0"/>
              </a:defRPr>
            </a:lvl4pPr>
            <a:lvl5pPr marL="2134141" indent="-237127">
              <a:defRPr sz="2900">
                <a:solidFill>
                  <a:schemeClr val="tx1"/>
                </a:solidFill>
                <a:latin typeface="Times New Roman" pitchFamily="18" charset="0"/>
              </a:defRPr>
            </a:lvl5pPr>
            <a:lvl6pPr marL="2608395" indent="-237127" eaLnBrk="0" fontAlgn="base" hangingPunct="0">
              <a:spcBef>
                <a:spcPct val="0"/>
              </a:spcBef>
              <a:spcAft>
                <a:spcPct val="0"/>
              </a:spcAft>
              <a:defRPr sz="2900">
                <a:solidFill>
                  <a:schemeClr val="tx1"/>
                </a:solidFill>
                <a:latin typeface="Times New Roman" pitchFamily="18" charset="0"/>
              </a:defRPr>
            </a:lvl6pPr>
            <a:lvl7pPr marL="3082648" indent="-237127" eaLnBrk="0" fontAlgn="base" hangingPunct="0">
              <a:spcBef>
                <a:spcPct val="0"/>
              </a:spcBef>
              <a:spcAft>
                <a:spcPct val="0"/>
              </a:spcAft>
              <a:defRPr sz="2900">
                <a:solidFill>
                  <a:schemeClr val="tx1"/>
                </a:solidFill>
                <a:latin typeface="Times New Roman" pitchFamily="18" charset="0"/>
              </a:defRPr>
            </a:lvl7pPr>
            <a:lvl8pPr marL="3556902" indent="-237127" eaLnBrk="0" fontAlgn="base" hangingPunct="0">
              <a:spcBef>
                <a:spcPct val="0"/>
              </a:spcBef>
              <a:spcAft>
                <a:spcPct val="0"/>
              </a:spcAft>
              <a:defRPr sz="2900">
                <a:solidFill>
                  <a:schemeClr val="tx1"/>
                </a:solidFill>
                <a:latin typeface="Times New Roman" pitchFamily="18" charset="0"/>
              </a:defRPr>
            </a:lvl8pPr>
            <a:lvl9pPr marL="4031155" indent="-237127" eaLnBrk="0" fontAlgn="base" hangingPunct="0">
              <a:spcBef>
                <a:spcPct val="0"/>
              </a:spcBef>
              <a:spcAft>
                <a:spcPct val="0"/>
              </a:spcAft>
              <a:defRPr sz="2900">
                <a:solidFill>
                  <a:schemeClr val="tx1"/>
                </a:solidFill>
                <a:latin typeface="Times New Roman" pitchFamily="18" charset="0"/>
              </a:defRPr>
            </a:lvl9pPr>
          </a:lstStyle>
          <a:p>
            <a:fld id="{F535095A-DD11-4E9E-93A1-BF8CCB45C6A9}" type="slidenum">
              <a:rPr lang="en-US" sz="1000"/>
              <a:pPr/>
              <a:t>18</a:t>
            </a:fld>
            <a:endParaRPr lang="en-US" sz="1000"/>
          </a:p>
        </p:txBody>
      </p:sp>
      <p:sp>
        <p:nvSpPr>
          <p:cNvPr id="38915" name="Rectangle 2"/>
          <p:cNvSpPr>
            <a:spLocks noGrp="1" noRot="1" noChangeAspect="1" noChangeArrowheads="1" noTextEdit="1"/>
          </p:cNvSpPr>
          <p:nvPr>
            <p:ph type="sldImg"/>
          </p:nvPr>
        </p:nvSpPr>
        <p:spPr>
          <a:xfrm>
            <a:off x="420688" y="698500"/>
            <a:ext cx="6475412" cy="3643313"/>
          </a:xfrm>
          <a:ln cap="flat"/>
        </p:spPr>
      </p:sp>
      <p:sp>
        <p:nvSpPr>
          <p:cNvPr id="38916" name="Rectangle 3"/>
          <p:cNvSpPr>
            <a:spLocks noGrp="1" noChangeArrowheads="1"/>
          </p:cNvSpPr>
          <p:nvPr>
            <p:ph type="body" idx="1"/>
          </p:nvPr>
        </p:nvSpPr>
        <p:spPr>
          <a:noFill/>
        </p:spPr>
        <p:txBody>
          <a:bodyPr/>
          <a:lstStyle/>
          <a:p>
            <a:r>
              <a:rPr lang="en-US"/>
              <a:t>As a result, we see the future as an expanding cone of plausible future.  The farther out in the future ones goes, the more plausible alternative futures there are.</a:t>
            </a:r>
          </a:p>
          <a:p>
            <a:r>
              <a:rPr lang="en-US"/>
              <a:t>The cone, however, is bounded by the judgment of plausibility which does not include every single thing that could is possible.  </a:t>
            </a:r>
          </a:p>
          <a:p>
            <a:r>
              <a:rPr lang="en-US"/>
              <a:t>Question:  Is the past a cone as well?</a:t>
            </a:r>
          </a:p>
          <a:p>
            <a:endParaRPr lang="en-US"/>
          </a:p>
        </p:txBody>
      </p:sp>
    </p:spTree>
    <p:extLst>
      <p:ext uri="{BB962C8B-B14F-4D97-AF65-F5344CB8AC3E}">
        <p14:creationId xmlns:p14="http://schemas.microsoft.com/office/powerpoint/2010/main" val="424297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0700"/>
            <a:ext cx="3413125" cy="2560638"/>
          </a:xfrm>
        </p:spPr>
      </p:sp>
      <p:sp>
        <p:nvSpPr>
          <p:cNvPr id="3" name="Notes Placeholder 2"/>
          <p:cNvSpPr>
            <a:spLocks noGrp="1"/>
          </p:cNvSpPr>
          <p:nvPr>
            <p:ph type="body" idx="1"/>
          </p:nvPr>
        </p:nvSpPr>
        <p:spPr/>
        <p:txBody>
          <a:bodyPr/>
          <a:lstStyle/>
          <a:p>
            <a:r>
              <a:rPr lang="en-US" dirty="0"/>
              <a:t>And here is how</a:t>
            </a:r>
            <a:r>
              <a:rPr lang="en-US" baseline="0" dirty="0"/>
              <a:t> – by asking three simple question in any class:</a:t>
            </a:r>
          </a:p>
          <a:p>
            <a:endParaRPr lang="en-US" baseline="0" dirty="0"/>
          </a:p>
          <a:p>
            <a:pPr marL="685800" lvl="1" indent="-228600" algn="l">
              <a:lnSpc>
                <a:spcPct val="200000"/>
              </a:lnSpc>
              <a:buFont typeface="+mj-lt"/>
              <a:buAutoNum type="arabicPeriod"/>
            </a:pPr>
            <a:r>
              <a:rPr lang="en-US" dirty="0"/>
              <a:t>What do you think is going to happen? – Expected future</a:t>
            </a:r>
          </a:p>
          <a:p>
            <a:pPr marL="685800" lvl="1" indent="-228600" algn="l">
              <a:lnSpc>
                <a:spcPct val="200000"/>
              </a:lnSpc>
              <a:buFont typeface="+mj-lt"/>
              <a:buAutoNum type="arabicPeriod"/>
            </a:pPr>
            <a:r>
              <a:rPr lang="en-US" dirty="0"/>
              <a:t>What might happen instead? – Alternative futures</a:t>
            </a:r>
          </a:p>
          <a:p>
            <a:pPr marL="685800" lvl="1" indent="-228600" algn="l">
              <a:buFont typeface="+mj-lt"/>
              <a:buAutoNum type="arabicPeriod"/>
            </a:pPr>
            <a:r>
              <a:rPr lang="en-US" dirty="0"/>
              <a:t>What do you want to see happen? – Preferred future(s)</a:t>
            </a:r>
          </a:p>
          <a:p>
            <a:endParaRPr lang="en-US" dirty="0"/>
          </a:p>
          <a:p>
            <a:r>
              <a:rPr lang="en-US" dirty="0"/>
              <a:t>The image is an expanding cone of plausible futures.  The center line of the cone is the Expected Future.</a:t>
            </a:r>
            <a:r>
              <a:rPr lang="en-US" baseline="0" dirty="0"/>
              <a:t>  The Alternatives make up the rest of the cross-section at the time horizon.  </a:t>
            </a:r>
            <a:r>
              <a:rPr lang="en-US" dirty="0"/>
              <a:t>The farther the time horizon, the more plausible futures there are.  And some</a:t>
            </a:r>
            <a:r>
              <a:rPr lang="en-US" baseline="0" dirty="0"/>
              <a:t> of those alternative futures are preferred toward which we try to bend the trajectory of change.</a:t>
            </a:r>
            <a:endParaRPr lang="en-US" dirty="0"/>
          </a:p>
        </p:txBody>
      </p:sp>
    </p:spTree>
    <p:extLst>
      <p:ext uri="{BB962C8B-B14F-4D97-AF65-F5344CB8AC3E}">
        <p14:creationId xmlns:p14="http://schemas.microsoft.com/office/powerpoint/2010/main" val="341710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123A-FB28-1947-86D3-F9D6B600A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BF467-6D85-5D4D-A3FF-D5E707BCC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2D636C-1062-D042-A381-4F6C4CD5E181}"/>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5" name="Footer Placeholder 4">
            <a:extLst>
              <a:ext uri="{FF2B5EF4-FFF2-40B4-BE49-F238E27FC236}">
                <a16:creationId xmlns:a16="http://schemas.microsoft.com/office/drawing/2014/main" id="{17AFBD4A-2D7C-2240-9535-EC57822F3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E1216-75A2-7042-B47F-FC2873C5049A}"/>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23840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373E-8E37-6448-998F-6FF905EA9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EACDDD-058A-954A-BD9D-035E32DC74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31254-6EBA-3541-B221-07CA9F723CCF}"/>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5" name="Footer Placeholder 4">
            <a:extLst>
              <a:ext uri="{FF2B5EF4-FFF2-40B4-BE49-F238E27FC236}">
                <a16:creationId xmlns:a16="http://schemas.microsoft.com/office/drawing/2014/main" id="{5DD60F3D-BD9C-E344-97FE-F37987D6B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08B5F-B238-274A-A9BB-71533BD29C4E}"/>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404684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911B1-26AE-EC4E-A42B-A7223D02B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14B90C-A2AF-1D4D-B103-66E372D95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689BB-8D48-914C-8767-86435910134F}"/>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5" name="Footer Placeholder 4">
            <a:extLst>
              <a:ext uri="{FF2B5EF4-FFF2-40B4-BE49-F238E27FC236}">
                <a16:creationId xmlns:a16="http://schemas.microsoft.com/office/drawing/2014/main" id="{F0C4D2F7-D9EF-B241-B955-17DFB740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33F5C-325F-4143-A74F-ACB37DAE7E35}"/>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301813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24"/>
        <p:cNvGrpSpPr/>
        <p:nvPr/>
      </p:nvGrpSpPr>
      <p:grpSpPr>
        <a:xfrm>
          <a:off x="0" y="0"/>
          <a:ext cx="0" cy="0"/>
          <a:chOff x="0" y="0"/>
          <a:chExt cx="0" cy="0"/>
        </a:xfrm>
      </p:grpSpPr>
      <p:sp>
        <p:nvSpPr>
          <p:cNvPr id="25" name="Shape 25"/>
          <p:cNvSpPr txBox="1">
            <a:spLocks noGrp="1"/>
          </p:cNvSpPr>
          <p:nvPr>
            <p:ph type="subTitle" idx="1"/>
          </p:nvPr>
        </p:nvSpPr>
        <p:spPr>
          <a:xfrm>
            <a:off x="415600" y="1340433"/>
            <a:ext cx="10011600" cy="476000"/>
          </a:xfrm>
          <a:prstGeom prst="rect">
            <a:avLst/>
          </a:prstGeom>
          <a:noFill/>
          <a:ln>
            <a:noFill/>
          </a:ln>
        </p:spPr>
        <p:txBody>
          <a:bodyPr lIns="121897" tIns="121897" rIns="121897" bIns="121897" anchor="t" anchorCtr="0"/>
          <a:lstStyle>
            <a:lvl1pPr marL="0" marR="0" lvl="0" indent="0" rtl="0">
              <a:lnSpc>
                <a:spcPct val="100000"/>
              </a:lnSpc>
              <a:spcBef>
                <a:spcPts val="0"/>
              </a:spcBef>
              <a:spcAft>
                <a:spcPts val="0"/>
              </a:spcAft>
              <a:buClr>
                <a:srgbClr val="000000"/>
              </a:buClr>
              <a:buFont typeface="Arial"/>
              <a:buNone/>
              <a:defRPr sz="1900" b="1" i="0" u="none" strike="noStrike" cap="none">
                <a:solidFill>
                  <a:srgbClr val="000000"/>
                </a:solidFill>
                <a:latin typeface="Arial"/>
                <a:ea typeface="Arial"/>
                <a:cs typeface="Arial"/>
                <a:sym typeface="Arial"/>
              </a:defRPr>
            </a:lvl1pPr>
            <a:lvl2pPr marL="609585" marR="0" lvl="1"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2pPr>
            <a:lvl3pPr marL="1219170" marR="0" lvl="2"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3pPr>
            <a:lvl4pPr marL="1828754" marR="0" lvl="3"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4pPr>
            <a:lvl5pPr marL="2438339" marR="0" lvl="4"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5pPr>
            <a:lvl6pPr marL="3047924" marR="0" lvl="5"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6pPr>
            <a:lvl7pPr marL="3657509" marR="0" lvl="6"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7pPr>
            <a:lvl8pPr marL="4267093" marR="0" lvl="7"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8pPr>
            <a:lvl9pPr marL="4876678" marR="0" lvl="8" indent="0" rtl="0">
              <a:lnSpc>
                <a:spcPct val="100000"/>
              </a:lnSpc>
              <a:spcBef>
                <a:spcPts val="0"/>
              </a:spcBef>
              <a:spcAft>
                <a:spcPts val="0"/>
              </a:spcAft>
              <a:buClr>
                <a:srgbClr val="000000"/>
              </a:buClr>
              <a:buFont typeface="Arial"/>
              <a:buNone/>
              <a:defRPr b="1"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title"/>
          </p:nvPr>
        </p:nvSpPr>
        <p:spPr>
          <a:xfrm>
            <a:off x="415600" y="1507767"/>
            <a:ext cx="11360800" cy="763600"/>
          </a:xfrm>
          <a:prstGeom prst="rect">
            <a:avLst/>
          </a:prstGeom>
        </p:spPr>
        <p:txBody>
          <a:bodyPr lIns="121897" tIns="121897" rIns="121897" bIns="121897" anchor="t" anchorCtr="0"/>
          <a:lstStyle>
            <a:lvl1pPr lvl="0" rtl="0">
              <a:spcBef>
                <a:spcPts val="0"/>
              </a:spcBef>
              <a:buNone/>
              <a:defRPr sz="96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extLst>
      <p:ext uri="{BB962C8B-B14F-4D97-AF65-F5344CB8AC3E}">
        <p14:creationId xmlns:p14="http://schemas.microsoft.com/office/powerpoint/2010/main" val="142206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Headline with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15601" y="593367"/>
            <a:ext cx="11360799" cy="763599"/>
          </a:xfrm>
          <a:prstGeom prst="rect">
            <a:avLst/>
          </a:prstGeom>
          <a:noFill/>
          <a:ln>
            <a:noFill/>
          </a:ln>
        </p:spPr>
        <p:txBody>
          <a:bodyPr lIns="121897" tIns="121897" rIns="121897" bIns="121897" anchor="t" anchorCtr="0"/>
          <a:lstStyle>
            <a:lvl1pPr marL="0" marR="0" lvl="0" indent="0" algn="l" rtl="0">
              <a:lnSpc>
                <a:spcPct val="100000"/>
              </a:lnSpc>
              <a:spcBef>
                <a:spcPts val="0"/>
              </a:spcBef>
              <a:spcAft>
                <a:spcPts val="0"/>
              </a:spcAft>
              <a:buClr>
                <a:schemeClr val="dk1"/>
              </a:buClr>
              <a:buFont typeface="Arial"/>
              <a:buNone/>
              <a:defRPr sz="37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00" b="1">
                <a:solidFill>
                  <a:schemeClr val="dk1"/>
                </a:solidFill>
              </a:defRPr>
            </a:lvl2pPr>
            <a:lvl3pPr lvl="2" indent="0">
              <a:spcBef>
                <a:spcPts val="0"/>
              </a:spcBef>
              <a:buClr>
                <a:schemeClr val="dk1"/>
              </a:buClr>
              <a:buFont typeface="Arial"/>
              <a:buNone/>
              <a:defRPr sz="3700" b="1">
                <a:solidFill>
                  <a:schemeClr val="dk1"/>
                </a:solidFill>
              </a:defRPr>
            </a:lvl3pPr>
            <a:lvl4pPr lvl="3" indent="0">
              <a:spcBef>
                <a:spcPts val="0"/>
              </a:spcBef>
              <a:buClr>
                <a:schemeClr val="dk1"/>
              </a:buClr>
              <a:buFont typeface="Arial"/>
              <a:buNone/>
              <a:defRPr sz="3700" b="1">
                <a:solidFill>
                  <a:schemeClr val="dk1"/>
                </a:solidFill>
              </a:defRPr>
            </a:lvl4pPr>
            <a:lvl5pPr lvl="4" indent="0">
              <a:spcBef>
                <a:spcPts val="0"/>
              </a:spcBef>
              <a:buClr>
                <a:schemeClr val="dk1"/>
              </a:buClr>
              <a:buFont typeface="Arial"/>
              <a:buNone/>
              <a:defRPr sz="3700" b="1">
                <a:solidFill>
                  <a:schemeClr val="dk1"/>
                </a:solidFill>
              </a:defRPr>
            </a:lvl5pPr>
            <a:lvl6pPr lvl="5" indent="0">
              <a:spcBef>
                <a:spcPts val="0"/>
              </a:spcBef>
              <a:buClr>
                <a:schemeClr val="dk1"/>
              </a:buClr>
              <a:buFont typeface="Arial"/>
              <a:buNone/>
              <a:defRPr sz="3700" b="1">
                <a:solidFill>
                  <a:schemeClr val="dk1"/>
                </a:solidFill>
              </a:defRPr>
            </a:lvl6pPr>
            <a:lvl7pPr lvl="6" indent="0">
              <a:spcBef>
                <a:spcPts val="0"/>
              </a:spcBef>
              <a:buClr>
                <a:schemeClr val="dk1"/>
              </a:buClr>
              <a:buFont typeface="Arial"/>
              <a:buNone/>
              <a:defRPr sz="3700" b="1">
                <a:solidFill>
                  <a:schemeClr val="dk1"/>
                </a:solidFill>
              </a:defRPr>
            </a:lvl7pPr>
            <a:lvl8pPr lvl="7" indent="0">
              <a:spcBef>
                <a:spcPts val="0"/>
              </a:spcBef>
              <a:buClr>
                <a:schemeClr val="dk1"/>
              </a:buClr>
              <a:buFont typeface="Arial"/>
              <a:buNone/>
              <a:defRPr sz="3700" b="1">
                <a:solidFill>
                  <a:schemeClr val="dk1"/>
                </a:solidFill>
              </a:defRPr>
            </a:lvl8pPr>
            <a:lvl9pPr lvl="8" indent="0">
              <a:spcBef>
                <a:spcPts val="0"/>
              </a:spcBef>
              <a:buClr>
                <a:schemeClr val="dk1"/>
              </a:buClr>
              <a:buFont typeface="Arial"/>
              <a:buNone/>
              <a:defRPr sz="3700" b="1">
                <a:solidFill>
                  <a:schemeClr val="dk1"/>
                </a:solidFill>
              </a:defRPr>
            </a:lvl9pPr>
          </a:lstStyle>
          <a:p>
            <a:endParaRPr/>
          </a:p>
        </p:txBody>
      </p:sp>
      <p:sp>
        <p:nvSpPr>
          <p:cNvPr id="106" name="Shape 106"/>
          <p:cNvSpPr txBox="1">
            <a:spLocks noGrp="1"/>
          </p:cNvSpPr>
          <p:nvPr>
            <p:ph type="body" idx="1"/>
          </p:nvPr>
        </p:nvSpPr>
        <p:spPr>
          <a:xfrm>
            <a:off x="134100" y="1606434"/>
            <a:ext cx="10708800" cy="4268799"/>
          </a:xfrm>
          <a:prstGeom prst="rect">
            <a:avLst/>
          </a:prstGeom>
          <a:noFill/>
          <a:ln>
            <a:noFill/>
          </a:ln>
        </p:spPr>
        <p:txBody>
          <a:bodyPr lIns="121897" tIns="121897" rIns="121897" bIns="121897" anchor="t" anchorCtr="0"/>
          <a:lstStyle>
            <a:lvl1pPr marL="0" marR="0" lvl="0" indent="0" algn="l" rtl="0">
              <a:lnSpc>
                <a:spcPct val="115000"/>
              </a:lnSpc>
              <a:spcBef>
                <a:spcPts val="0"/>
              </a:spcBef>
              <a:spcAft>
                <a:spcPts val="2133"/>
              </a:spcAft>
              <a:buClr>
                <a:srgbClr val="000000"/>
              </a:buClr>
              <a:buFont typeface="Arial"/>
              <a:buNone/>
              <a:defRPr sz="1900"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8142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982690" y="1186703"/>
            <a:ext cx="2230932"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447" y="3840480"/>
            <a:ext cx="8537418"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2985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41AC-8D90-2341-9A23-4FCC8E307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6F7CF-8C2E-054A-9BCF-3ABBFD715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06E2D-6B13-B643-8E0A-532478286FCA}"/>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5" name="Footer Placeholder 4">
            <a:extLst>
              <a:ext uri="{FF2B5EF4-FFF2-40B4-BE49-F238E27FC236}">
                <a16:creationId xmlns:a16="http://schemas.microsoft.com/office/drawing/2014/main" id="{4CE1B342-1222-6B42-97B4-CDF42DFE9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1DC7C-05D6-5142-8136-A68A3227C65D}"/>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100271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91FB-02E7-444A-9CF0-28893059B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F59A9-8AEA-6F48-B362-85D76B1B20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C73709-4360-BF47-B834-957230FC7744}"/>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5" name="Footer Placeholder 4">
            <a:extLst>
              <a:ext uri="{FF2B5EF4-FFF2-40B4-BE49-F238E27FC236}">
                <a16:creationId xmlns:a16="http://schemas.microsoft.com/office/drawing/2014/main" id="{09AE1FCE-5BE3-9B43-B164-4EE65E39A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22E7F-EB55-F442-B150-39455C9A6166}"/>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307065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03CB-06F4-E543-A6FB-F7CD196BA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DDFF2-3D31-AE45-9D1C-F0597AFE4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20BCD-010F-1E45-8471-26C7754D7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B512F-BCB5-274F-A1CA-A4D3B6884F63}"/>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6" name="Footer Placeholder 5">
            <a:extLst>
              <a:ext uri="{FF2B5EF4-FFF2-40B4-BE49-F238E27FC236}">
                <a16:creationId xmlns:a16="http://schemas.microsoft.com/office/drawing/2014/main" id="{85ECA87C-2209-594A-929C-16AA2625D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F60A6-1B8B-8B49-B43E-BA187D89B476}"/>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27439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1D6D-75E7-3149-B38E-5C79DA0B5C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27237D-9092-C547-8D0E-CB2983E83F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C166A1-7106-0141-A8AB-200AC621F6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61A4E3-53F4-0044-B581-15912C301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FBD4E1-3EFE-2D45-8F2E-D23F49D6FA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73671A-0FB2-C643-8458-4C74716E97FD}"/>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8" name="Footer Placeholder 7">
            <a:extLst>
              <a:ext uri="{FF2B5EF4-FFF2-40B4-BE49-F238E27FC236}">
                <a16:creationId xmlns:a16="http://schemas.microsoft.com/office/drawing/2014/main" id="{E7D43F52-B245-AA4F-8B7F-6B196A1540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941057-C988-4643-A690-DE611421495C}"/>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296713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31D3-4ED6-8A40-BCEF-E07A40D90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98225-50C0-7B4C-B23E-2E11605C6D98}"/>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4" name="Footer Placeholder 3">
            <a:extLst>
              <a:ext uri="{FF2B5EF4-FFF2-40B4-BE49-F238E27FC236}">
                <a16:creationId xmlns:a16="http://schemas.microsoft.com/office/drawing/2014/main" id="{78A9E0F9-6B77-7342-ACF0-188852B26A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1E1D2B-7167-064C-9FB4-9C75B7346A03}"/>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6399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4B29B-C933-A74C-8B34-118EF2F0CED7}"/>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3" name="Footer Placeholder 2">
            <a:extLst>
              <a:ext uri="{FF2B5EF4-FFF2-40B4-BE49-F238E27FC236}">
                <a16:creationId xmlns:a16="http://schemas.microsoft.com/office/drawing/2014/main" id="{224C866E-0BEB-974F-BCD2-AE64AE9189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6627F-D177-7F40-BA33-8D0731DCB7B0}"/>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78701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A587-F58B-DA46-B805-0AD6A1D36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446D68-8AFD-5E40-A817-4AFED5F3A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0C8B7A-5963-CA41-AC1A-49E760A9A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AE6EE-7A84-1645-A6AA-FE842375E24C}"/>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6" name="Footer Placeholder 5">
            <a:extLst>
              <a:ext uri="{FF2B5EF4-FFF2-40B4-BE49-F238E27FC236}">
                <a16:creationId xmlns:a16="http://schemas.microsoft.com/office/drawing/2014/main" id="{77080CCD-9FD3-DC4F-B5B6-95276744D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F611C-472F-4C49-8BC1-55C7B00C11DC}"/>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378886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7C8E-3C16-F141-B42E-9269E32B7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20108-3633-8E40-8DA2-F93AF5555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0E5DB9-BD09-7B47-8670-680B12B0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77A2A-A13B-AA4D-9B4D-E7A53DA6AE73}"/>
              </a:ext>
            </a:extLst>
          </p:cNvPr>
          <p:cNvSpPr>
            <a:spLocks noGrp="1"/>
          </p:cNvSpPr>
          <p:nvPr>
            <p:ph type="dt" sz="half" idx="10"/>
          </p:nvPr>
        </p:nvSpPr>
        <p:spPr/>
        <p:txBody>
          <a:bodyPr/>
          <a:lstStyle/>
          <a:p>
            <a:fld id="{D24F0FBC-E9DA-0A48-AD2C-D887BD965F0F}" type="datetimeFigureOut">
              <a:rPr lang="en-US" smtClean="0"/>
              <a:t>9/30/19</a:t>
            </a:fld>
            <a:endParaRPr lang="en-US"/>
          </a:p>
        </p:txBody>
      </p:sp>
      <p:sp>
        <p:nvSpPr>
          <p:cNvPr id="6" name="Footer Placeholder 5">
            <a:extLst>
              <a:ext uri="{FF2B5EF4-FFF2-40B4-BE49-F238E27FC236}">
                <a16:creationId xmlns:a16="http://schemas.microsoft.com/office/drawing/2014/main" id="{670A8315-AA70-114C-B12A-074BE1CBC5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CE13B-2F42-2242-8384-F535F94A6FA2}"/>
              </a:ext>
            </a:extLst>
          </p:cNvPr>
          <p:cNvSpPr>
            <a:spLocks noGrp="1"/>
          </p:cNvSpPr>
          <p:nvPr>
            <p:ph type="sldNum" sz="quarter" idx="12"/>
          </p:nvPr>
        </p:nvSpPr>
        <p:spPr/>
        <p:txBody>
          <a:bodyPr/>
          <a:lstStyle/>
          <a:p>
            <a:fld id="{09B96387-2732-E242-ACBE-D71E6E930097}" type="slidenum">
              <a:rPr lang="en-US" smtClean="0"/>
              <a:t>‹#›</a:t>
            </a:fld>
            <a:endParaRPr lang="en-US"/>
          </a:p>
        </p:txBody>
      </p:sp>
    </p:spTree>
    <p:extLst>
      <p:ext uri="{BB962C8B-B14F-4D97-AF65-F5344CB8AC3E}">
        <p14:creationId xmlns:p14="http://schemas.microsoft.com/office/powerpoint/2010/main" val="6583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5E1E2F-92B8-D943-89E8-7F1CFC4D9C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E56ECB-54C3-D94F-BE41-EA5E7F525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9BB42-3F25-C744-A950-3F6E6CFDC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F0FBC-E9DA-0A48-AD2C-D887BD965F0F}" type="datetimeFigureOut">
              <a:rPr lang="en-US" smtClean="0"/>
              <a:t>9/30/19</a:t>
            </a:fld>
            <a:endParaRPr lang="en-US"/>
          </a:p>
        </p:txBody>
      </p:sp>
      <p:sp>
        <p:nvSpPr>
          <p:cNvPr id="5" name="Footer Placeholder 4">
            <a:extLst>
              <a:ext uri="{FF2B5EF4-FFF2-40B4-BE49-F238E27FC236}">
                <a16:creationId xmlns:a16="http://schemas.microsoft.com/office/drawing/2014/main" id="{51B7C683-6C09-3943-BDE3-4B3962FAE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CFC95-3B33-E645-B54D-36F7715D5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6387-2732-E242-ACBE-D71E6E930097}" type="slidenum">
              <a:rPr lang="en-US" smtClean="0"/>
              <a:t>‹#›</a:t>
            </a:fld>
            <a:endParaRPr lang="en-US"/>
          </a:p>
        </p:txBody>
      </p:sp>
    </p:spTree>
    <p:extLst>
      <p:ext uri="{BB962C8B-B14F-4D97-AF65-F5344CB8AC3E}">
        <p14:creationId xmlns:p14="http://schemas.microsoft.com/office/powerpoint/2010/main" val="178490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achthefutur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peter@teachthefuture.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www.teachthefuture.org/" TargetMode="External"/><Relationship Id="rId2" Type="http://schemas.openxmlformats.org/officeDocument/2006/relationships/hyperlink" Target="https://www.aam-us.org/programs/center-for-the-future-of-museums/"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121410"/>
            <a:ext cx="9144000" cy="2387600"/>
          </a:xfrm>
        </p:spPr>
        <p:txBody>
          <a:bodyPr>
            <a:normAutofit fontScale="90000"/>
          </a:bodyPr>
          <a:lstStyle/>
          <a:p>
            <a:pPr>
              <a:lnSpc>
                <a:spcPct val="110000"/>
              </a:lnSpc>
            </a:pPr>
            <a:r>
              <a:rPr lang="en-US" b="1" dirty="0">
                <a:latin typeface="+mn-lt"/>
              </a:rPr>
              <a:t>Playing with the Future: </a:t>
            </a:r>
            <a:r>
              <a:rPr lang="en-US" sz="4800" dirty="0">
                <a:latin typeface="+mn-lt"/>
              </a:rPr>
              <a:t>Creating exhibits and programs that immerse visitors in futures thinking</a:t>
            </a:r>
            <a:endParaRPr lang="en-US" dirty="0"/>
          </a:p>
        </p:txBody>
      </p:sp>
      <p:sp>
        <p:nvSpPr>
          <p:cNvPr id="5" name="Text Placeholder 4"/>
          <p:cNvSpPr>
            <a:spLocks noGrp="1"/>
          </p:cNvSpPr>
          <p:nvPr>
            <p:ph type="subTitle" idx="1"/>
          </p:nvPr>
        </p:nvSpPr>
        <p:spPr>
          <a:xfrm>
            <a:off x="1524000" y="4770415"/>
            <a:ext cx="9144000" cy="1655762"/>
          </a:xfrm>
        </p:spPr>
        <p:txBody>
          <a:bodyPr>
            <a:normAutofit/>
          </a:bodyPr>
          <a:lstStyle/>
          <a:p>
            <a:r>
              <a:rPr lang="en-US" sz="3600" dirty="0">
                <a:solidFill>
                  <a:schemeClr val="tx1">
                    <a:lumMod val="75000"/>
                    <a:lumOff val="25000"/>
                  </a:schemeClr>
                </a:solidFill>
              </a:rPr>
              <a:t>ASTC 2019 </a:t>
            </a:r>
          </a:p>
          <a:p>
            <a:r>
              <a:rPr lang="en-US" sz="3600" dirty="0">
                <a:solidFill>
                  <a:schemeClr val="tx1">
                    <a:lumMod val="75000"/>
                    <a:lumOff val="25000"/>
                  </a:schemeClr>
                </a:solidFill>
              </a:rPr>
              <a:t>Preconference workshop</a:t>
            </a:r>
          </a:p>
        </p:txBody>
      </p:sp>
    </p:spTree>
    <p:extLst>
      <p:ext uri="{BB962C8B-B14F-4D97-AF65-F5344CB8AC3E}">
        <p14:creationId xmlns:p14="http://schemas.microsoft.com/office/powerpoint/2010/main" val="320872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ea typeface="+mj-ea"/>
                <a:cs typeface="+mj-cs"/>
              </a:rPr>
              <a:t>Learning about the Future</a:t>
            </a:r>
          </a:p>
        </p:txBody>
      </p:sp>
    </p:spTree>
    <p:extLst>
      <p:ext uri="{BB962C8B-B14F-4D97-AF65-F5344CB8AC3E}">
        <p14:creationId xmlns:p14="http://schemas.microsoft.com/office/powerpoint/2010/main" val="392407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ea typeface="+mj-ea"/>
                <a:cs typeface="+mj-cs"/>
              </a:rPr>
              <a:t>The Predictable Future</a:t>
            </a:r>
          </a:p>
        </p:txBody>
      </p:sp>
      <p:sp>
        <p:nvSpPr>
          <p:cNvPr id="4" name="TextBox 3"/>
          <p:cNvSpPr txBox="1"/>
          <p:nvPr/>
        </p:nvSpPr>
        <p:spPr>
          <a:xfrm>
            <a:off x="3830473" y="5527343"/>
            <a:ext cx="184731" cy="369332"/>
          </a:xfrm>
          <a:prstGeom prst="rect">
            <a:avLst/>
          </a:prstGeom>
          <a:noFill/>
        </p:spPr>
        <p:txBody>
          <a:bodyPr wrap="none" rtlCol="0">
            <a:spAutoFit/>
          </a:bodyPr>
          <a:lstStyle/>
          <a:p>
            <a:endParaRPr lang="en-US" dirty="0"/>
          </a:p>
        </p:txBody>
      </p:sp>
      <p:sp>
        <p:nvSpPr>
          <p:cNvPr id="3" name="TextBox 2"/>
          <p:cNvSpPr txBox="1"/>
          <p:nvPr/>
        </p:nvSpPr>
        <p:spPr>
          <a:xfrm>
            <a:off x="2247520" y="3226644"/>
            <a:ext cx="7237429" cy="1143070"/>
          </a:xfrm>
          <a:prstGeom prst="rect">
            <a:avLst/>
          </a:prstGeom>
          <a:noFill/>
        </p:spPr>
        <p:txBody>
          <a:bodyPr wrap="none" rtlCol="0">
            <a:spAutoFit/>
          </a:bodyPr>
          <a:lstStyle/>
          <a:p>
            <a:pPr marL="114300" algn="ctr">
              <a:lnSpc>
                <a:spcPct val="150000"/>
              </a:lnSpc>
              <a:spcBef>
                <a:spcPct val="0"/>
              </a:spcBef>
              <a:spcAft>
                <a:spcPct val="0"/>
              </a:spcAft>
            </a:pPr>
            <a:r>
              <a:rPr lang="en-US" sz="2400" dirty="0">
                <a:ea typeface="MS PGothic"/>
              </a:rPr>
              <a:t>The future as a </a:t>
            </a:r>
            <a:r>
              <a:rPr lang="en-US" sz="2400" b="1" dirty="0">
                <a:solidFill>
                  <a:srgbClr val="C00000"/>
                </a:solidFill>
                <a:ea typeface="MS PGothic"/>
              </a:rPr>
              <a:t>river </a:t>
            </a:r>
            <a:r>
              <a:rPr lang="en-US" sz="2400" dirty="0">
                <a:ea typeface="MS PGothic"/>
              </a:rPr>
              <a:t>or a</a:t>
            </a:r>
            <a:r>
              <a:rPr lang="en-US" sz="2400" b="1" dirty="0">
                <a:solidFill>
                  <a:srgbClr val="C00000"/>
                </a:solidFill>
                <a:ea typeface="MS PGothic"/>
              </a:rPr>
              <a:t> road </a:t>
            </a:r>
            <a:r>
              <a:rPr lang="en-US" sz="2400" dirty="0">
                <a:ea typeface="MS PGothic"/>
              </a:rPr>
              <a:t>or even  a </a:t>
            </a:r>
            <a:r>
              <a:rPr lang="en-US" sz="2400" b="1" dirty="0">
                <a:solidFill>
                  <a:srgbClr val="C00000"/>
                </a:solidFill>
                <a:ea typeface="MS PGothic"/>
              </a:rPr>
              <a:t>roller coaster</a:t>
            </a:r>
            <a:r>
              <a:rPr lang="en-US" sz="2400" dirty="0">
                <a:ea typeface="MS PGothic"/>
              </a:rPr>
              <a:t>, </a:t>
            </a:r>
          </a:p>
          <a:p>
            <a:pPr marL="114300" algn="ctr">
              <a:lnSpc>
                <a:spcPct val="150000"/>
              </a:lnSpc>
              <a:spcBef>
                <a:spcPct val="0"/>
              </a:spcBef>
              <a:spcAft>
                <a:spcPct val="0"/>
              </a:spcAft>
            </a:pPr>
            <a:r>
              <a:rPr lang="en-US" sz="2400" dirty="0">
                <a:ea typeface="MS PGothic"/>
              </a:rPr>
              <a:t>following one path and leading to a specific point</a:t>
            </a:r>
          </a:p>
        </p:txBody>
      </p:sp>
    </p:spTree>
    <p:extLst>
      <p:ext uri="{BB962C8B-B14F-4D97-AF65-F5344CB8AC3E}">
        <p14:creationId xmlns:p14="http://schemas.microsoft.com/office/powerpoint/2010/main" val="242367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ea typeface="+mj-ea"/>
                <a:cs typeface="+mj-cs"/>
              </a:rPr>
              <a:t>The Inevitable Future</a:t>
            </a:r>
          </a:p>
        </p:txBody>
      </p:sp>
      <p:grpSp>
        <p:nvGrpSpPr>
          <p:cNvPr id="4" name="Group 3"/>
          <p:cNvGrpSpPr/>
          <p:nvPr/>
        </p:nvGrpSpPr>
        <p:grpSpPr>
          <a:xfrm>
            <a:off x="2332148" y="-5323599"/>
            <a:ext cx="7457162" cy="1849112"/>
            <a:chOff x="808147" y="4353801"/>
            <a:chExt cx="7457162" cy="1849112"/>
          </a:xfrm>
        </p:grpSpPr>
        <p:pic>
          <p:nvPicPr>
            <p:cNvPr id="3" name="Picture 2" descr="http://graphics8.nytimes.com/images/2011/04/08/business/dbpix-highschool/dbpix-highschool-tmag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308" y="4353801"/>
              <a:ext cx="3434001" cy="184911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808147" y="4778677"/>
              <a:ext cx="3122400" cy="91440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History Class</a:t>
              </a:r>
            </a:p>
          </p:txBody>
        </p:sp>
      </p:grpSp>
      <p:sp>
        <p:nvSpPr>
          <p:cNvPr id="12" name="Rounded Rectangle 11"/>
          <p:cNvSpPr/>
          <p:nvPr/>
        </p:nvSpPr>
        <p:spPr>
          <a:xfrm>
            <a:off x="2203589" y="1506682"/>
            <a:ext cx="3122400" cy="91440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History</a:t>
            </a:r>
          </a:p>
        </p:txBody>
      </p:sp>
      <p:sp>
        <p:nvSpPr>
          <p:cNvPr id="6" name="TextBox 5"/>
          <p:cNvSpPr txBox="1"/>
          <p:nvPr/>
        </p:nvSpPr>
        <p:spPr>
          <a:xfrm>
            <a:off x="7647458" y="3537719"/>
            <a:ext cx="2526522" cy="2882007"/>
          </a:xfrm>
          <a:prstGeom prst="rect">
            <a:avLst/>
          </a:prstGeom>
          <a:noFill/>
        </p:spPr>
        <p:txBody>
          <a:bodyPr wrap="square" rtlCol="0">
            <a:spAutoFit/>
          </a:bodyPr>
          <a:lstStyle/>
          <a:p>
            <a:pPr marL="114300" algn="ctr">
              <a:lnSpc>
                <a:spcPct val="150000"/>
              </a:lnSpc>
              <a:spcAft>
                <a:spcPts val="600"/>
              </a:spcAft>
            </a:pPr>
            <a:r>
              <a:rPr lang="en-US" sz="2400" dirty="0">
                <a:ea typeface="MS PGothic"/>
              </a:rPr>
              <a:t>The future as a </a:t>
            </a:r>
            <a:r>
              <a:rPr lang="en-US" sz="2400" b="1" dirty="0">
                <a:solidFill>
                  <a:srgbClr val="C00000"/>
                </a:solidFill>
                <a:ea typeface="MS PGothic"/>
              </a:rPr>
              <a:t>sequence</a:t>
            </a:r>
          </a:p>
          <a:p>
            <a:pPr marL="114300" algn="ctr">
              <a:lnSpc>
                <a:spcPct val="150000"/>
              </a:lnSpc>
              <a:spcAft>
                <a:spcPts val="600"/>
              </a:spcAft>
            </a:pPr>
            <a:r>
              <a:rPr lang="en-US" sz="2400" dirty="0">
                <a:ea typeface="MS PGothic"/>
              </a:rPr>
              <a:t>of unchanging causes and effects</a:t>
            </a:r>
          </a:p>
        </p:txBody>
      </p:sp>
    </p:spTree>
    <p:extLst>
      <p:ext uri="{BB962C8B-B14F-4D97-AF65-F5344CB8AC3E}">
        <p14:creationId xmlns:p14="http://schemas.microsoft.com/office/powerpoint/2010/main" val="320084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ea typeface="+mj-ea"/>
                <a:cs typeface="+mj-cs"/>
              </a:rPr>
              <a:t>The Uncertain Future</a:t>
            </a:r>
          </a:p>
        </p:txBody>
      </p:sp>
      <p:grpSp>
        <p:nvGrpSpPr>
          <p:cNvPr id="4" name="Group 3"/>
          <p:cNvGrpSpPr/>
          <p:nvPr/>
        </p:nvGrpSpPr>
        <p:grpSpPr>
          <a:xfrm>
            <a:off x="2332148" y="-4933636"/>
            <a:ext cx="7457162" cy="1849112"/>
            <a:chOff x="808147" y="4353801"/>
            <a:chExt cx="7457162" cy="1849112"/>
          </a:xfrm>
        </p:grpSpPr>
        <p:pic>
          <p:nvPicPr>
            <p:cNvPr id="3" name="Picture 2" descr="http://graphics8.nytimes.com/images/2011/04/08/business/dbpix-highschool/dbpix-highschool-tmag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308" y="4353801"/>
              <a:ext cx="3434001" cy="184911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808147" y="4778677"/>
              <a:ext cx="3122400" cy="91440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History Class</a:t>
              </a:r>
            </a:p>
          </p:txBody>
        </p:sp>
      </p:grpSp>
      <p:sp>
        <p:nvSpPr>
          <p:cNvPr id="12" name="Rounded Rectangle 11"/>
          <p:cNvSpPr/>
          <p:nvPr/>
        </p:nvSpPr>
        <p:spPr>
          <a:xfrm>
            <a:off x="2332147" y="1439410"/>
            <a:ext cx="3122400" cy="2136012"/>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Anthropology</a:t>
            </a:r>
          </a:p>
          <a:p>
            <a:pPr algn="ctr"/>
            <a:r>
              <a:rPr lang="en-US" sz="3200" b="1" dirty="0">
                <a:solidFill>
                  <a:schemeClr val="bg2">
                    <a:lumMod val="50000"/>
                  </a:schemeClr>
                </a:solidFill>
              </a:rPr>
              <a:t>Sociology</a:t>
            </a:r>
          </a:p>
          <a:p>
            <a:pPr algn="ctr"/>
            <a:r>
              <a:rPr lang="en-US" sz="3200" b="1" dirty="0">
                <a:solidFill>
                  <a:schemeClr val="bg2">
                    <a:lumMod val="50000"/>
                  </a:schemeClr>
                </a:solidFill>
              </a:rPr>
              <a:t>Economics</a:t>
            </a:r>
          </a:p>
          <a:p>
            <a:pPr algn="ctr"/>
            <a:r>
              <a:rPr lang="en-US" sz="3200" b="1" dirty="0">
                <a:solidFill>
                  <a:schemeClr val="bg2">
                    <a:lumMod val="50000"/>
                  </a:schemeClr>
                </a:solidFill>
              </a:rPr>
              <a:t>Political Science </a:t>
            </a:r>
          </a:p>
        </p:txBody>
      </p:sp>
      <p:sp>
        <p:nvSpPr>
          <p:cNvPr id="6" name="TextBox 5"/>
          <p:cNvSpPr txBox="1"/>
          <p:nvPr/>
        </p:nvSpPr>
        <p:spPr>
          <a:xfrm>
            <a:off x="3378070" y="3658469"/>
            <a:ext cx="5963492" cy="1395126"/>
          </a:xfrm>
          <a:prstGeom prst="rect">
            <a:avLst/>
          </a:prstGeom>
          <a:noFill/>
        </p:spPr>
        <p:txBody>
          <a:bodyPr wrap="none" rtlCol="0">
            <a:spAutoFit/>
          </a:bodyPr>
          <a:lstStyle/>
          <a:p>
            <a:pPr marL="114300" algn="ctr">
              <a:lnSpc>
                <a:spcPct val="150000"/>
              </a:lnSpc>
              <a:spcAft>
                <a:spcPts val="600"/>
              </a:spcAft>
            </a:pPr>
            <a:r>
              <a:rPr lang="en-US" sz="2800" dirty="0">
                <a:ea typeface="MS PGothic"/>
              </a:rPr>
              <a:t>The future as a </a:t>
            </a:r>
            <a:r>
              <a:rPr lang="en-US" sz="2800" b="1" dirty="0">
                <a:solidFill>
                  <a:srgbClr val="C00000"/>
                </a:solidFill>
                <a:ea typeface="MS PGothic"/>
              </a:rPr>
              <a:t>foggy road,</a:t>
            </a:r>
          </a:p>
          <a:p>
            <a:pPr marL="114300" algn="ctr">
              <a:lnSpc>
                <a:spcPct val="150000"/>
              </a:lnSpc>
              <a:spcAft>
                <a:spcPts val="600"/>
              </a:spcAft>
            </a:pPr>
            <a:r>
              <a:rPr lang="en-US" sz="2800" dirty="0">
                <a:ea typeface="MS PGothic"/>
              </a:rPr>
              <a:t>largely unknowable and unpredictable.</a:t>
            </a:r>
          </a:p>
        </p:txBody>
      </p:sp>
    </p:spTree>
    <p:extLst>
      <p:ext uri="{BB962C8B-B14F-4D97-AF65-F5344CB8AC3E}">
        <p14:creationId xmlns:p14="http://schemas.microsoft.com/office/powerpoint/2010/main" val="320174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ea typeface="+mj-ea"/>
                <a:cs typeface="+mj-cs"/>
              </a:rPr>
              <a:t>The Contingent Future</a:t>
            </a:r>
          </a:p>
        </p:txBody>
      </p:sp>
      <p:grpSp>
        <p:nvGrpSpPr>
          <p:cNvPr id="4" name="Group 3"/>
          <p:cNvGrpSpPr/>
          <p:nvPr/>
        </p:nvGrpSpPr>
        <p:grpSpPr>
          <a:xfrm>
            <a:off x="2332148" y="-5323599"/>
            <a:ext cx="7457162" cy="1849112"/>
            <a:chOff x="808147" y="4353801"/>
            <a:chExt cx="7457162" cy="1849112"/>
          </a:xfrm>
        </p:grpSpPr>
        <p:pic>
          <p:nvPicPr>
            <p:cNvPr id="3" name="Picture 2" descr="http://graphics8.nytimes.com/images/2011/04/08/business/dbpix-highschool/dbpix-highschool-tmag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308" y="4353801"/>
              <a:ext cx="3434001" cy="184911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808147" y="4778677"/>
              <a:ext cx="3122400" cy="91440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History Class</a:t>
              </a:r>
            </a:p>
          </p:txBody>
        </p:sp>
      </p:grpSp>
      <p:sp>
        <p:nvSpPr>
          <p:cNvPr id="12" name="Rounded Rectangle 11"/>
          <p:cNvSpPr/>
          <p:nvPr/>
        </p:nvSpPr>
        <p:spPr>
          <a:xfrm>
            <a:off x="2332148" y="1660253"/>
            <a:ext cx="3122400" cy="91440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Statistics Class</a:t>
            </a:r>
          </a:p>
        </p:txBody>
      </p:sp>
      <p:sp>
        <p:nvSpPr>
          <p:cNvPr id="6" name="TextBox 5"/>
          <p:cNvSpPr txBox="1"/>
          <p:nvPr/>
        </p:nvSpPr>
        <p:spPr>
          <a:xfrm>
            <a:off x="3053078" y="3209892"/>
            <a:ext cx="6613477" cy="1395126"/>
          </a:xfrm>
          <a:prstGeom prst="rect">
            <a:avLst/>
          </a:prstGeom>
          <a:noFill/>
        </p:spPr>
        <p:txBody>
          <a:bodyPr wrap="none" rtlCol="0">
            <a:spAutoFit/>
          </a:bodyPr>
          <a:lstStyle/>
          <a:p>
            <a:pPr marL="114300" algn="ctr">
              <a:lnSpc>
                <a:spcPct val="150000"/>
              </a:lnSpc>
              <a:spcAft>
                <a:spcPts val="600"/>
              </a:spcAft>
            </a:pPr>
            <a:r>
              <a:rPr lang="en-US" sz="2800" dirty="0">
                <a:ea typeface="MS PGothic"/>
              </a:rPr>
              <a:t>The future as a </a:t>
            </a:r>
            <a:r>
              <a:rPr lang="en-US" sz="2800" b="1" dirty="0">
                <a:solidFill>
                  <a:srgbClr val="C00000"/>
                </a:solidFill>
                <a:ea typeface="MS PGothic"/>
              </a:rPr>
              <a:t>random </a:t>
            </a:r>
            <a:r>
              <a:rPr lang="en-US" sz="2800" dirty="0">
                <a:ea typeface="MS PGothic"/>
              </a:rPr>
              <a:t>process</a:t>
            </a:r>
            <a:r>
              <a:rPr lang="en-US" sz="2800" b="1" dirty="0">
                <a:ea typeface="MS PGothic"/>
              </a:rPr>
              <a:t>,</a:t>
            </a:r>
          </a:p>
          <a:p>
            <a:pPr marL="114300" algn="ctr">
              <a:lnSpc>
                <a:spcPct val="150000"/>
              </a:lnSpc>
              <a:spcAft>
                <a:spcPts val="600"/>
              </a:spcAft>
            </a:pPr>
            <a:r>
              <a:rPr lang="en-US" sz="2800" dirty="0">
                <a:ea typeface="MS PGothic"/>
              </a:rPr>
              <a:t>completely unknowable and unpredictable.</a:t>
            </a:r>
          </a:p>
        </p:txBody>
      </p:sp>
    </p:spTree>
    <p:extLst>
      <p:ext uri="{BB962C8B-B14F-4D97-AF65-F5344CB8AC3E}">
        <p14:creationId xmlns:p14="http://schemas.microsoft.com/office/powerpoint/2010/main" val="306587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ea typeface="+mj-ea"/>
                <a:cs typeface="+mj-cs"/>
              </a:rPr>
              <a:t>The Chosen Future</a:t>
            </a:r>
          </a:p>
        </p:txBody>
      </p:sp>
      <p:sp>
        <p:nvSpPr>
          <p:cNvPr id="3" name="TextBox 2"/>
          <p:cNvSpPr txBox="1"/>
          <p:nvPr/>
        </p:nvSpPr>
        <p:spPr>
          <a:xfrm>
            <a:off x="1703949" y="4038602"/>
            <a:ext cx="4373002" cy="1964512"/>
          </a:xfrm>
          <a:prstGeom prst="rect">
            <a:avLst/>
          </a:prstGeom>
          <a:noFill/>
        </p:spPr>
        <p:txBody>
          <a:bodyPr wrap="square" rtlCol="0">
            <a:spAutoFit/>
          </a:bodyPr>
          <a:lstStyle/>
          <a:p>
            <a:pPr algn="ctr">
              <a:lnSpc>
                <a:spcPct val="150000"/>
              </a:lnSpc>
            </a:pPr>
            <a:r>
              <a:rPr lang="en-US" sz="2800" dirty="0">
                <a:ea typeface="MS PGothic"/>
              </a:rPr>
              <a:t>The future as a </a:t>
            </a:r>
            <a:r>
              <a:rPr lang="en-US" sz="2800" b="1" dirty="0">
                <a:solidFill>
                  <a:srgbClr val="C00000"/>
                </a:solidFill>
                <a:ea typeface="MS PGothic"/>
              </a:rPr>
              <a:t>plan</a:t>
            </a:r>
            <a:r>
              <a:rPr lang="en-US" sz="2800" dirty="0">
                <a:ea typeface="MS PGothic"/>
              </a:rPr>
              <a:t> or a </a:t>
            </a:r>
            <a:r>
              <a:rPr lang="en-US" sz="2800" b="1" dirty="0">
                <a:solidFill>
                  <a:srgbClr val="C00000"/>
                </a:solidFill>
                <a:ea typeface="MS PGothic"/>
              </a:rPr>
              <a:t>blueprint, </a:t>
            </a:r>
            <a:r>
              <a:rPr lang="en-US" sz="2800" dirty="0">
                <a:ea typeface="MS PGothic"/>
              </a:rPr>
              <a:t>the result of our own choices and efforts</a:t>
            </a:r>
          </a:p>
        </p:txBody>
      </p:sp>
    </p:spTree>
    <p:extLst>
      <p:ext uri="{BB962C8B-B14F-4D97-AF65-F5344CB8AC3E}">
        <p14:creationId xmlns:p14="http://schemas.microsoft.com/office/powerpoint/2010/main" val="15109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9C72-9D17-4B9C-A2D5-D506F2E3902F}"/>
              </a:ext>
            </a:extLst>
          </p:cNvPr>
          <p:cNvSpPr>
            <a:spLocks noGrp="1"/>
          </p:cNvSpPr>
          <p:nvPr>
            <p:ph type="title"/>
          </p:nvPr>
        </p:nvSpPr>
        <p:spPr/>
        <p:txBody>
          <a:bodyPr/>
          <a:lstStyle/>
          <a:p>
            <a:r>
              <a:rPr lang="en-US" dirty="0"/>
              <a:t>Confused?</a:t>
            </a:r>
          </a:p>
        </p:txBody>
      </p:sp>
      <p:sp>
        <p:nvSpPr>
          <p:cNvPr id="3" name="Content Placeholder 2">
            <a:extLst>
              <a:ext uri="{FF2B5EF4-FFF2-40B4-BE49-F238E27FC236}">
                <a16:creationId xmlns:a16="http://schemas.microsoft.com/office/drawing/2014/main" id="{65331F5F-AEBC-4A93-8621-B5D6780C83E4}"/>
              </a:ext>
            </a:extLst>
          </p:cNvPr>
          <p:cNvSpPr>
            <a:spLocks noGrp="1"/>
          </p:cNvSpPr>
          <p:nvPr>
            <p:ph idx="1"/>
          </p:nvPr>
        </p:nvSpPr>
        <p:spPr>
          <a:xfrm>
            <a:off x="3238500" y="1091046"/>
            <a:ext cx="6972300" cy="3013364"/>
          </a:xfrm>
        </p:spPr>
        <p:txBody>
          <a:bodyPr/>
          <a:lstStyle/>
          <a:p>
            <a:r>
              <a:rPr lang="en-US" dirty="0"/>
              <a:t>Is the future… </a:t>
            </a:r>
          </a:p>
          <a:p>
            <a:pPr lvl="1"/>
            <a:r>
              <a:rPr lang="en-US" sz="3000" dirty="0"/>
              <a:t>predictable and inevitable or </a:t>
            </a:r>
          </a:p>
          <a:p>
            <a:pPr lvl="1"/>
            <a:r>
              <a:rPr lang="en-US" sz="3000" dirty="0"/>
              <a:t>unpredictable and random?</a:t>
            </a:r>
          </a:p>
          <a:p>
            <a:r>
              <a:rPr lang="en-US" dirty="0"/>
              <a:t>Is the future determined or chosen?</a:t>
            </a:r>
          </a:p>
          <a:p>
            <a:r>
              <a:rPr lang="en-US" dirty="0"/>
              <a:t>Is the future even understandable?</a:t>
            </a:r>
          </a:p>
        </p:txBody>
      </p:sp>
    </p:spTree>
    <p:extLst>
      <p:ext uri="{BB962C8B-B14F-4D97-AF65-F5344CB8AC3E}">
        <p14:creationId xmlns:p14="http://schemas.microsoft.com/office/powerpoint/2010/main" val="261810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7A8A17-37D9-4725-92D0-0F5485E28767}"/>
              </a:ext>
            </a:extLst>
          </p:cNvPr>
          <p:cNvSpPr>
            <a:spLocks noGrp="1"/>
          </p:cNvSpPr>
          <p:nvPr>
            <p:ph type="title"/>
          </p:nvPr>
        </p:nvSpPr>
        <p:spPr>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r>
              <a:rPr lang="en-US" dirty="0"/>
              <a:t>The future is many, not one.</a:t>
            </a:r>
          </a:p>
        </p:txBody>
      </p:sp>
      <p:sp>
        <p:nvSpPr>
          <p:cNvPr id="216067" name="Rectangle 3"/>
          <p:cNvSpPr>
            <a:spLocks noGrp="1" noChangeArrowheads="1"/>
          </p:cNvSpPr>
          <p:nvPr>
            <p:ph idx="4294967295"/>
          </p:nvPr>
        </p:nvSpPr>
        <p:spPr>
          <a:xfrm>
            <a:off x="2147455" y="1973047"/>
            <a:ext cx="8229383" cy="3992923"/>
          </a:xfrm>
        </p:spPr>
        <p:txBody>
          <a:bodyPr>
            <a:noAutofit/>
          </a:bodyPr>
          <a:lstStyle/>
          <a:p>
            <a:pPr lvl="1">
              <a:spcBef>
                <a:spcPts val="0"/>
              </a:spcBef>
              <a:spcAft>
                <a:spcPts val="300"/>
              </a:spcAft>
            </a:pPr>
            <a:r>
              <a:rPr lang="en-US" b="1" dirty="0">
                <a:solidFill>
                  <a:srgbClr val="C00000"/>
                </a:solidFill>
              </a:rPr>
              <a:t>The Expected Future</a:t>
            </a:r>
          </a:p>
          <a:p>
            <a:pPr lvl="2">
              <a:spcBef>
                <a:spcPts val="0"/>
              </a:spcBef>
              <a:spcAft>
                <a:spcPts val="300"/>
              </a:spcAft>
            </a:pPr>
            <a:r>
              <a:rPr lang="en-US" dirty="0"/>
              <a:t>Where we are headed</a:t>
            </a:r>
          </a:p>
          <a:p>
            <a:pPr lvl="2">
              <a:spcBef>
                <a:spcPts val="0"/>
              </a:spcBef>
              <a:spcAft>
                <a:spcPts val="300"/>
              </a:spcAft>
            </a:pPr>
            <a:r>
              <a:rPr lang="en-US" dirty="0"/>
              <a:t>The future if everything continues as it has</a:t>
            </a:r>
          </a:p>
          <a:p>
            <a:pPr lvl="2">
              <a:spcBef>
                <a:spcPts val="0"/>
              </a:spcBef>
              <a:spcAft>
                <a:spcPts val="300"/>
              </a:spcAft>
            </a:pPr>
            <a:r>
              <a:rPr lang="en-US" dirty="0"/>
              <a:t>The result of conditions and trends (momentum)</a:t>
            </a:r>
          </a:p>
          <a:p>
            <a:pPr lvl="1">
              <a:spcBef>
                <a:spcPts val="0"/>
              </a:spcBef>
              <a:spcAft>
                <a:spcPts val="300"/>
              </a:spcAft>
            </a:pPr>
            <a:r>
              <a:rPr lang="en-US" b="1" dirty="0">
                <a:solidFill>
                  <a:srgbClr val="C00000"/>
                </a:solidFill>
              </a:rPr>
              <a:t>The Alternative Futures</a:t>
            </a:r>
          </a:p>
          <a:p>
            <a:pPr lvl="2">
              <a:spcBef>
                <a:spcPts val="0"/>
              </a:spcBef>
              <a:spcAft>
                <a:spcPts val="300"/>
              </a:spcAft>
            </a:pPr>
            <a:r>
              <a:rPr lang="en-US" dirty="0"/>
              <a:t>What might happen instead</a:t>
            </a:r>
          </a:p>
          <a:p>
            <a:pPr lvl="2">
              <a:spcBef>
                <a:spcPts val="0"/>
              </a:spcBef>
              <a:spcAft>
                <a:spcPts val="300"/>
              </a:spcAft>
            </a:pPr>
            <a:r>
              <a:rPr lang="en-US" dirty="0"/>
              <a:t>The set of plausible futures if something less likely or unexpected happens</a:t>
            </a:r>
          </a:p>
          <a:p>
            <a:pPr lvl="2">
              <a:spcBef>
                <a:spcPts val="0"/>
              </a:spcBef>
              <a:spcAft>
                <a:spcPts val="300"/>
              </a:spcAft>
            </a:pPr>
            <a:r>
              <a:rPr lang="en-US" dirty="0"/>
              <a:t>The result of events and issues (contingencies)</a:t>
            </a:r>
          </a:p>
          <a:p>
            <a:pPr lvl="1">
              <a:spcBef>
                <a:spcPts val="0"/>
              </a:spcBef>
              <a:spcAft>
                <a:spcPts val="300"/>
              </a:spcAft>
            </a:pPr>
            <a:r>
              <a:rPr lang="en-US" b="1" dirty="0">
                <a:solidFill>
                  <a:srgbClr val="C00000"/>
                </a:solidFill>
              </a:rPr>
              <a:t>The Preferred Future(s)</a:t>
            </a:r>
          </a:p>
          <a:p>
            <a:pPr lvl="2">
              <a:spcBef>
                <a:spcPts val="0"/>
              </a:spcBef>
              <a:spcAft>
                <a:spcPts val="300"/>
              </a:spcAft>
            </a:pPr>
            <a:r>
              <a:rPr lang="en-US" dirty="0"/>
              <a:t>What we want to happen</a:t>
            </a:r>
          </a:p>
          <a:p>
            <a:pPr lvl="2">
              <a:spcBef>
                <a:spcPts val="0"/>
              </a:spcBef>
              <a:spcAft>
                <a:spcPts val="300"/>
              </a:spcAft>
            </a:pPr>
            <a:r>
              <a:rPr lang="en-US" dirty="0"/>
              <a:t>Either the expected or any of the alternative futures that is preferable</a:t>
            </a:r>
          </a:p>
          <a:p>
            <a:pPr lvl="2">
              <a:spcBef>
                <a:spcPts val="0"/>
              </a:spcBef>
              <a:spcAft>
                <a:spcPts val="300"/>
              </a:spcAft>
            </a:pPr>
            <a:r>
              <a:rPr lang="en-US" dirty="0"/>
              <a:t>The result of our vision, goals, plans and actions (agency)</a:t>
            </a:r>
          </a:p>
        </p:txBody>
      </p:sp>
    </p:spTree>
    <p:extLst>
      <p:ext uri="{BB962C8B-B14F-4D97-AF65-F5344CB8AC3E}">
        <p14:creationId xmlns:p14="http://schemas.microsoft.com/office/powerpoint/2010/main" val="2829036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06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06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06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6067">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6067">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6067">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60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434" name="Group 2"/>
          <p:cNvGrpSpPr>
            <a:grpSpLocks/>
          </p:cNvGrpSpPr>
          <p:nvPr/>
        </p:nvGrpSpPr>
        <p:grpSpPr bwMode="auto">
          <a:xfrm>
            <a:off x="4840289" y="2277875"/>
            <a:ext cx="5540375" cy="2540001"/>
            <a:chOff x="2089" y="1257"/>
            <a:chExt cx="3490" cy="1600"/>
          </a:xfrm>
        </p:grpSpPr>
        <p:sp>
          <p:nvSpPr>
            <p:cNvPr id="17428" name="Freeform 3"/>
            <p:cNvSpPr>
              <a:spLocks/>
            </p:cNvSpPr>
            <p:nvPr/>
          </p:nvSpPr>
          <p:spPr bwMode="auto">
            <a:xfrm>
              <a:off x="2089" y="1257"/>
              <a:ext cx="2865" cy="1540"/>
            </a:xfrm>
            <a:custGeom>
              <a:avLst/>
              <a:gdLst>
                <a:gd name="T0" fmla="*/ 0 w 2865"/>
                <a:gd name="T1" fmla="*/ 1539 h 1540"/>
                <a:gd name="T2" fmla="*/ 1691 w 2865"/>
                <a:gd name="T3" fmla="*/ 0 h 1540"/>
                <a:gd name="T4" fmla="*/ 2864 w 2865"/>
                <a:gd name="T5" fmla="*/ 1006 h 1540"/>
                <a:gd name="T6" fmla="*/ 0 w 2865"/>
                <a:gd name="T7" fmla="*/ 1539 h 15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5" h="1540">
                  <a:moveTo>
                    <a:pt x="0" y="1539"/>
                  </a:moveTo>
                  <a:lnTo>
                    <a:pt x="1691" y="0"/>
                  </a:lnTo>
                  <a:lnTo>
                    <a:pt x="2864" y="1006"/>
                  </a:lnTo>
                  <a:lnTo>
                    <a:pt x="0" y="1539"/>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Rectangle 4"/>
            <p:cNvSpPr>
              <a:spLocks noChangeArrowheads="1"/>
            </p:cNvSpPr>
            <p:nvPr/>
          </p:nvSpPr>
          <p:spPr bwMode="auto">
            <a:xfrm rot="18969298">
              <a:off x="2114" y="1679"/>
              <a:ext cx="151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1275" rIns="84138" bIns="41275">
              <a:spAutoFit/>
            </a:bodyPr>
            <a:lstStyle/>
            <a:p>
              <a:pPr defTabSz="755647"/>
              <a:r>
                <a:rPr lang="en-US" sz="2200" b="1"/>
                <a:t>Limit of Plausibility</a:t>
              </a:r>
            </a:p>
          </p:txBody>
        </p:sp>
        <p:sp>
          <p:nvSpPr>
            <p:cNvPr id="17430" name="Oval 5"/>
            <p:cNvSpPr>
              <a:spLocks noChangeArrowheads="1"/>
            </p:cNvSpPr>
            <p:nvPr/>
          </p:nvSpPr>
          <p:spPr bwMode="auto">
            <a:xfrm rot="2220000">
              <a:off x="3524" y="1428"/>
              <a:ext cx="1646" cy="651"/>
            </a:xfrm>
            <a:prstGeom prst="ellipse">
              <a:avLst/>
            </a:prstGeom>
            <a:gradFill rotWithShape="0">
              <a:gsLst>
                <a:gs pos="0">
                  <a:srgbClr val="00FFFF"/>
                </a:gs>
                <a:gs pos="100000">
                  <a:srgbClr val="004C4C"/>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1" name="AutoShape 6"/>
            <p:cNvSpPr>
              <a:spLocks noChangeArrowheads="1"/>
            </p:cNvSpPr>
            <p:nvPr/>
          </p:nvSpPr>
          <p:spPr bwMode="auto">
            <a:xfrm>
              <a:off x="4512" y="1776"/>
              <a:ext cx="1067" cy="720"/>
            </a:xfrm>
            <a:prstGeom prst="octagon">
              <a:avLst>
                <a:gd name="adj" fmla="val 29282"/>
              </a:avLst>
            </a:prstGeom>
            <a:solidFill>
              <a:schemeClr val="fo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2454" b="1" i="1" dirty="0">
                  <a:solidFill>
                    <a:schemeClr val="bg1"/>
                  </a:solidFill>
                </a:rPr>
                <a:t>Alternatives</a:t>
              </a:r>
            </a:p>
          </p:txBody>
        </p:sp>
        <p:sp>
          <p:nvSpPr>
            <p:cNvPr id="17432" name="Rectangle 7"/>
            <p:cNvSpPr>
              <a:spLocks noChangeArrowheads="1"/>
            </p:cNvSpPr>
            <p:nvPr/>
          </p:nvSpPr>
          <p:spPr bwMode="auto">
            <a:xfrm rot="21025767">
              <a:off x="2738" y="2591"/>
              <a:ext cx="151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1275" rIns="84138" bIns="41275">
              <a:spAutoFit/>
            </a:bodyPr>
            <a:lstStyle/>
            <a:p>
              <a:pPr defTabSz="755647"/>
              <a:r>
                <a:rPr lang="en-US" sz="2200" b="1"/>
                <a:t>Limit of Plausibility</a:t>
              </a:r>
            </a:p>
          </p:txBody>
        </p:sp>
      </p:grpSp>
      <p:sp>
        <p:nvSpPr>
          <p:cNvPr id="17411" name="Rectangle 8"/>
          <p:cNvSpPr>
            <a:spLocks noGrp="1" noChangeArrowheads="1"/>
          </p:cNvSpPr>
          <p:nvPr>
            <p:ph type="title"/>
          </p:nvPr>
        </p:nvSpPr>
        <p:spPr>
          <a:solidFill>
            <a:schemeClr val="bg1"/>
          </a:solidFill>
          <a:ln>
            <a:solidFill>
              <a:schemeClr val="tx1"/>
            </a:solidFill>
          </a:ln>
          <a:effectLst>
            <a:outerShdw blurRad="50800" dist="38100" dir="5400000" algn="t" rotWithShape="0">
              <a:prstClr val="black">
                <a:alpha val="40000"/>
              </a:prstClr>
            </a:outerShdw>
          </a:effectLst>
        </p:spPr>
        <p:txBody>
          <a:bodyPr vert="horz" lIns="84138" tIns="41275" rIns="84138" bIns="41275" rtlCol="0" anchor="ctr">
            <a:normAutofit/>
          </a:bodyPr>
          <a:lstStyle/>
          <a:p>
            <a:pPr defTabSz="763585"/>
            <a:r>
              <a:rPr lang="en-US" dirty="0"/>
              <a:t>The Cone of Plausibility</a:t>
            </a:r>
          </a:p>
        </p:txBody>
      </p:sp>
      <p:grpSp>
        <p:nvGrpSpPr>
          <p:cNvPr id="274441" name="Group 9"/>
          <p:cNvGrpSpPr>
            <a:grpSpLocks/>
          </p:cNvGrpSpPr>
          <p:nvPr/>
        </p:nvGrpSpPr>
        <p:grpSpPr bwMode="auto">
          <a:xfrm>
            <a:off x="2811463" y="4721039"/>
            <a:ext cx="2030412" cy="1616075"/>
            <a:chOff x="811" y="2796"/>
            <a:chExt cx="1279" cy="1018"/>
          </a:xfrm>
        </p:grpSpPr>
        <p:grpSp>
          <p:nvGrpSpPr>
            <p:cNvPr id="17424" name="Group 10"/>
            <p:cNvGrpSpPr>
              <a:grpSpLocks/>
            </p:cNvGrpSpPr>
            <p:nvPr/>
          </p:nvGrpSpPr>
          <p:grpSpPr bwMode="auto">
            <a:xfrm>
              <a:off x="957" y="2796"/>
              <a:ext cx="1133" cy="921"/>
              <a:chOff x="957" y="2796"/>
              <a:chExt cx="1133" cy="921"/>
            </a:xfrm>
          </p:grpSpPr>
          <p:sp>
            <p:nvSpPr>
              <p:cNvPr id="17426" name="Oval 11"/>
              <p:cNvSpPr>
                <a:spLocks noChangeArrowheads="1"/>
              </p:cNvSpPr>
              <p:nvPr/>
            </p:nvSpPr>
            <p:spPr bwMode="auto">
              <a:xfrm rot="-2100000">
                <a:off x="979" y="2935"/>
                <a:ext cx="382" cy="782"/>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7427" name="Freeform 12"/>
              <p:cNvSpPr>
                <a:spLocks/>
              </p:cNvSpPr>
              <p:nvPr/>
            </p:nvSpPr>
            <p:spPr bwMode="auto">
              <a:xfrm>
                <a:off x="957" y="2796"/>
                <a:ext cx="1133" cy="875"/>
              </a:xfrm>
              <a:custGeom>
                <a:avLst/>
                <a:gdLst>
                  <a:gd name="T0" fmla="*/ 1132 w 1133"/>
                  <a:gd name="T1" fmla="*/ 0 h 875"/>
                  <a:gd name="T2" fmla="*/ 0 w 1133"/>
                  <a:gd name="T3" fmla="*/ 207 h 875"/>
                  <a:gd name="T4" fmla="*/ 409 w 1133"/>
                  <a:gd name="T5" fmla="*/ 874 h 875"/>
                  <a:gd name="T6" fmla="*/ 1132 w 1133"/>
                  <a:gd name="T7" fmla="*/ 0 h 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3" h="875">
                    <a:moveTo>
                      <a:pt x="1132" y="0"/>
                    </a:moveTo>
                    <a:lnTo>
                      <a:pt x="0" y="207"/>
                    </a:lnTo>
                    <a:lnTo>
                      <a:pt x="409" y="874"/>
                    </a:lnTo>
                    <a:lnTo>
                      <a:pt x="1132"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7425" name="AutoShape 13"/>
            <p:cNvSpPr>
              <a:spLocks noChangeArrowheads="1"/>
            </p:cNvSpPr>
            <p:nvPr/>
          </p:nvSpPr>
          <p:spPr bwMode="auto">
            <a:xfrm>
              <a:off x="811" y="3393"/>
              <a:ext cx="557" cy="421"/>
            </a:xfrm>
            <a:prstGeom prst="octagon">
              <a:avLst>
                <a:gd name="adj" fmla="val 29282"/>
              </a:avLst>
            </a:prstGeom>
            <a:solidFill>
              <a:schemeClr val="fo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1275" rIns="84138" bIns="41275" anchor="ctr"/>
            <a:lstStyle/>
            <a:p>
              <a:pPr algn="ctr" defTabSz="755647"/>
              <a:r>
                <a:rPr lang="en-US" sz="2200" b="1" i="1">
                  <a:solidFill>
                    <a:schemeClr val="bg1"/>
                  </a:solidFill>
                </a:rPr>
                <a:t>Past</a:t>
              </a:r>
            </a:p>
          </p:txBody>
        </p:sp>
      </p:grpSp>
      <p:sp>
        <p:nvSpPr>
          <p:cNvPr id="274446" name="Rectangle 14"/>
          <p:cNvSpPr>
            <a:spLocks noChangeArrowheads="1"/>
          </p:cNvSpPr>
          <p:nvPr/>
        </p:nvSpPr>
        <p:spPr bwMode="auto">
          <a:xfrm>
            <a:off x="2055985" y="1928625"/>
            <a:ext cx="3360394" cy="864339"/>
          </a:xfrm>
          <a:prstGeom prst="rect">
            <a:avLst/>
          </a:prstGeom>
          <a:solidFill>
            <a:schemeClr val="bg1"/>
          </a:solidFill>
          <a:ln w="12700">
            <a:solidFill>
              <a:schemeClr val="tx1"/>
            </a:solidFill>
            <a:miter lim="800000"/>
            <a:headEnd/>
            <a:tailEnd/>
          </a:ln>
          <a:effectLst>
            <a:outerShdw dist="107763" dir="2700000" algn="ctr" rotWithShape="0">
              <a:schemeClr val="folHlink"/>
            </a:outerShdw>
          </a:effectLst>
        </p:spPr>
        <p:txBody>
          <a:bodyPr wrap="square" lIns="84138" tIns="41275" rIns="84138" bIns="41275">
            <a:spAutoFit/>
          </a:bodyPr>
          <a:lstStyle/>
          <a:p>
            <a:pPr algn="ctr" defTabSz="755647">
              <a:spcBef>
                <a:spcPct val="3000"/>
              </a:spcBef>
            </a:pPr>
            <a:r>
              <a:rPr lang="en-US" sz="2500" b="1">
                <a:solidFill>
                  <a:schemeClr val="tx2"/>
                </a:solidFill>
              </a:rPr>
              <a:t>The Future is many,</a:t>
            </a:r>
          </a:p>
          <a:p>
            <a:pPr algn="ctr" defTabSz="755647">
              <a:spcBef>
                <a:spcPct val="3000"/>
              </a:spcBef>
            </a:pPr>
            <a:r>
              <a:rPr lang="en-US" sz="2500" b="1">
                <a:solidFill>
                  <a:schemeClr val="tx2"/>
                </a:solidFill>
              </a:rPr>
              <a:t>not one.</a:t>
            </a:r>
          </a:p>
        </p:txBody>
      </p:sp>
      <p:sp>
        <p:nvSpPr>
          <p:cNvPr id="17414" name="Rectangle 15"/>
          <p:cNvSpPr>
            <a:spLocks noChangeArrowheads="1"/>
          </p:cNvSpPr>
          <p:nvPr/>
        </p:nvSpPr>
        <p:spPr bwMode="auto">
          <a:xfrm>
            <a:off x="4229685" y="6519339"/>
            <a:ext cx="2980176" cy="28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1275" rIns="84138" bIns="41275">
            <a:spAutoFit/>
          </a:bodyPr>
          <a:lstStyle/>
          <a:p>
            <a:pPr defTabSz="755647"/>
            <a:r>
              <a:rPr lang="en-US" sz="1300" dirty="0"/>
              <a:t>Source:  Charles Taylor, Army War College</a:t>
            </a:r>
          </a:p>
        </p:txBody>
      </p:sp>
      <p:grpSp>
        <p:nvGrpSpPr>
          <p:cNvPr id="274448" name="Group 16"/>
          <p:cNvGrpSpPr>
            <a:grpSpLocks/>
          </p:cNvGrpSpPr>
          <p:nvPr/>
        </p:nvGrpSpPr>
        <p:grpSpPr bwMode="auto">
          <a:xfrm>
            <a:off x="8515355" y="2339790"/>
            <a:ext cx="2152651" cy="554039"/>
            <a:chOff x="4404" y="1296"/>
            <a:chExt cx="1356" cy="349"/>
          </a:xfrm>
        </p:grpSpPr>
        <p:graphicFrame>
          <p:nvGraphicFramePr>
            <p:cNvPr id="17422" name="Object 17"/>
            <p:cNvGraphicFramePr>
              <a:graphicFrameLocks/>
            </p:cNvGraphicFramePr>
            <p:nvPr/>
          </p:nvGraphicFramePr>
          <p:xfrm>
            <a:off x="5165" y="1296"/>
            <a:ext cx="595" cy="349"/>
          </p:xfrm>
          <a:graphic>
            <a:graphicData uri="http://schemas.openxmlformats.org/presentationml/2006/ole">
              <mc:AlternateContent xmlns:mc="http://schemas.openxmlformats.org/markup-compatibility/2006">
                <mc:Choice xmlns:v="urn:schemas-microsoft-com:vml" Requires="v">
                  <p:oleObj spid="_x0000_s1051" name="Clip" r:id="rId4" imgW="3660173" imgH="2231102" progId="MS_ClipArt_Gallery.2">
                    <p:embed/>
                  </p:oleObj>
                </mc:Choice>
                <mc:Fallback>
                  <p:oleObj name="Clip" r:id="rId4" imgW="3660173" imgH="2231102" progId="MS_ClipArt_Gallery.2">
                    <p:embed/>
                    <p:pic>
                      <p:nvPicPr>
                        <p:cNvPr id="17422" name="Objec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 y="1296"/>
                          <a:ext cx="59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3" name="Rectangle 18"/>
            <p:cNvSpPr>
              <a:spLocks noChangeArrowheads="1"/>
            </p:cNvSpPr>
            <p:nvPr/>
          </p:nvSpPr>
          <p:spPr bwMode="auto">
            <a:xfrm>
              <a:off x="4404" y="1344"/>
              <a:ext cx="852" cy="23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b="1" i="1" dirty="0">
                  <a:solidFill>
                    <a:schemeClr val="tx2"/>
                  </a:solidFill>
                </a:rPr>
                <a:t>Implications</a:t>
              </a:r>
            </a:p>
          </p:txBody>
        </p:sp>
      </p:grpSp>
      <p:grpSp>
        <p:nvGrpSpPr>
          <p:cNvPr id="274451" name="Group 19"/>
          <p:cNvGrpSpPr>
            <a:grpSpLocks/>
          </p:cNvGrpSpPr>
          <p:nvPr/>
        </p:nvGrpSpPr>
        <p:grpSpPr bwMode="auto">
          <a:xfrm>
            <a:off x="4724400" y="3101788"/>
            <a:ext cx="3810000" cy="1739900"/>
            <a:chOff x="2280" y="1712"/>
            <a:chExt cx="2528" cy="1096"/>
          </a:xfrm>
        </p:grpSpPr>
        <p:sp>
          <p:nvSpPr>
            <p:cNvPr id="17420" name="Line 20"/>
            <p:cNvSpPr>
              <a:spLocks noChangeShapeType="1"/>
            </p:cNvSpPr>
            <p:nvPr/>
          </p:nvSpPr>
          <p:spPr bwMode="auto">
            <a:xfrm flipV="1">
              <a:off x="2280" y="1712"/>
              <a:ext cx="2528" cy="1096"/>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Text Box 21"/>
            <p:cNvSpPr txBox="1">
              <a:spLocks noChangeArrowheads="1"/>
            </p:cNvSpPr>
            <p:nvPr/>
          </p:nvSpPr>
          <p:spPr bwMode="auto">
            <a:xfrm rot="20060062">
              <a:off x="3222" y="1825"/>
              <a:ext cx="10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b="1" dirty="0">
                  <a:solidFill>
                    <a:schemeClr val="bg1"/>
                  </a:solidFill>
                </a:rPr>
                <a:t>Expected</a:t>
              </a:r>
            </a:p>
          </p:txBody>
        </p:sp>
      </p:grpSp>
      <p:sp>
        <p:nvSpPr>
          <p:cNvPr id="17417" name="AutoShape 22"/>
          <p:cNvSpPr>
            <a:spLocks noChangeArrowheads="1"/>
          </p:cNvSpPr>
          <p:nvPr/>
        </p:nvSpPr>
        <p:spPr bwMode="auto">
          <a:xfrm>
            <a:off x="4114801" y="4473389"/>
            <a:ext cx="1103313" cy="835025"/>
          </a:xfrm>
          <a:prstGeom prst="octagon">
            <a:avLst>
              <a:gd name="adj" fmla="val 29282"/>
            </a:avLst>
          </a:prstGeom>
          <a:solidFill>
            <a:schemeClr val="folHlink"/>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38" tIns="41275" rIns="84138" bIns="41275" anchor="ctr"/>
          <a:lstStyle/>
          <a:p>
            <a:pPr algn="ctr" defTabSz="755647"/>
            <a:r>
              <a:rPr lang="en-US" sz="2200" b="1" i="1" dirty="0">
                <a:solidFill>
                  <a:schemeClr val="bg1"/>
                </a:solidFill>
              </a:rPr>
              <a:t>Present</a:t>
            </a:r>
          </a:p>
        </p:txBody>
      </p:sp>
      <p:sp>
        <p:nvSpPr>
          <p:cNvPr id="274455" name="Text Box 23"/>
          <p:cNvSpPr txBox="1">
            <a:spLocks noChangeArrowheads="1"/>
          </p:cNvSpPr>
          <p:nvPr/>
        </p:nvSpPr>
        <p:spPr bwMode="auto">
          <a:xfrm>
            <a:off x="7106702" y="1941326"/>
            <a:ext cx="1121847" cy="523220"/>
          </a:xfrm>
          <a:prstGeom prst="rect">
            <a:avLst/>
          </a:prstGeom>
          <a:solidFill>
            <a:srgbClr val="FFFF00"/>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b="1" i="1" dirty="0"/>
              <a:t>Vision</a:t>
            </a:r>
          </a:p>
        </p:txBody>
      </p:sp>
      <p:sp>
        <p:nvSpPr>
          <p:cNvPr id="274456" name="Rectangle 24"/>
          <p:cNvSpPr>
            <a:spLocks noChangeArrowheads="1"/>
          </p:cNvSpPr>
          <p:nvPr/>
        </p:nvSpPr>
        <p:spPr bwMode="auto">
          <a:xfrm>
            <a:off x="6511925" y="5265551"/>
            <a:ext cx="3043238" cy="852798"/>
          </a:xfrm>
          <a:prstGeom prst="rect">
            <a:avLst/>
          </a:prstGeom>
          <a:solidFill>
            <a:schemeClr val="bg1"/>
          </a:solidFill>
          <a:ln w="12700">
            <a:solidFill>
              <a:schemeClr val="tx1"/>
            </a:solidFill>
            <a:miter lim="800000"/>
            <a:headEnd/>
            <a:tailEnd/>
          </a:ln>
          <a:effectLst>
            <a:outerShdw dist="107763" dir="2700000" algn="ctr" rotWithShape="0">
              <a:schemeClr val="folHlink"/>
            </a:outerShdw>
          </a:effectLst>
        </p:spPr>
        <p:txBody>
          <a:bodyPr lIns="84138" tIns="41275" rIns="84138" bIns="41275">
            <a:spAutoFit/>
          </a:bodyPr>
          <a:lstStyle/>
          <a:p>
            <a:pPr algn="ctr" defTabSz="755647">
              <a:spcBef>
                <a:spcPct val="3000"/>
              </a:spcBef>
            </a:pPr>
            <a:r>
              <a:rPr lang="en-US" sz="2500" b="1">
                <a:solidFill>
                  <a:schemeClr val="tx2"/>
                </a:solidFill>
              </a:rPr>
              <a:t>Vision is the preferred future</a:t>
            </a:r>
          </a:p>
        </p:txBody>
      </p:sp>
    </p:spTree>
    <p:extLst>
      <p:ext uri="{BB962C8B-B14F-4D97-AF65-F5344CB8AC3E}">
        <p14:creationId xmlns:p14="http://schemas.microsoft.com/office/powerpoint/2010/main" val="399857818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4451"/>
                                        </p:tgtEl>
                                        <p:attrNameLst>
                                          <p:attrName>style.visibility</p:attrName>
                                        </p:attrNameLst>
                                      </p:cBhvr>
                                      <p:to>
                                        <p:strVal val="visible"/>
                                      </p:to>
                                    </p:set>
                                    <p:animEffect transition="in" filter="wipe(left)">
                                      <p:cBhvr>
                                        <p:cTn id="7" dur="500"/>
                                        <p:tgtEl>
                                          <p:spTgt spid="274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74448"/>
                                        </p:tgtEl>
                                        <p:attrNameLst>
                                          <p:attrName>style.visibility</p:attrName>
                                        </p:attrNameLst>
                                      </p:cBhvr>
                                      <p:to>
                                        <p:strVal val="visible"/>
                                      </p:to>
                                    </p:set>
                                    <p:anim calcmode="lin" valueType="num">
                                      <p:cBhvr additive="base">
                                        <p:cTn id="12" dur="500" fill="hold"/>
                                        <p:tgtEl>
                                          <p:spTgt spid="274448"/>
                                        </p:tgtEl>
                                        <p:attrNameLst>
                                          <p:attrName>ppt_x</p:attrName>
                                        </p:attrNameLst>
                                      </p:cBhvr>
                                      <p:tavLst>
                                        <p:tav tm="0">
                                          <p:val>
                                            <p:strVal val="1+#ppt_w/2"/>
                                          </p:val>
                                        </p:tav>
                                        <p:tav tm="100000">
                                          <p:val>
                                            <p:strVal val="#ppt_x"/>
                                          </p:val>
                                        </p:tav>
                                      </p:tavLst>
                                    </p:anim>
                                    <p:anim calcmode="lin" valueType="num">
                                      <p:cBhvr additive="base">
                                        <p:cTn id="13" dur="500" fill="hold"/>
                                        <p:tgtEl>
                                          <p:spTgt spid="27444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74434"/>
                                        </p:tgtEl>
                                        <p:attrNameLst>
                                          <p:attrName>style.visibility</p:attrName>
                                        </p:attrNameLst>
                                      </p:cBhvr>
                                      <p:to>
                                        <p:strVal val="visible"/>
                                      </p:to>
                                    </p:set>
                                    <p:animEffect transition="in" filter="wipe(left)">
                                      <p:cBhvr>
                                        <p:cTn id="18" dur="500"/>
                                        <p:tgtEl>
                                          <p:spTgt spid="274434"/>
                                        </p:tgtEl>
                                      </p:cBhvr>
                                    </p:animEffect>
                                  </p:childTnLst>
                                </p:cTn>
                              </p:par>
                            </p:childTnLst>
                          </p:cTn>
                        </p:par>
                        <p:par>
                          <p:cTn id="19" fill="hold" nodeType="afterGroup">
                            <p:stCondLst>
                              <p:cond delay="500"/>
                            </p:stCondLst>
                            <p:childTnLst>
                              <p:par>
                                <p:cTn id="20" presetID="4" presetClass="entr" presetSubtype="32" fill="hold" grpId="0" nodeType="afterEffect">
                                  <p:stCondLst>
                                    <p:cond delay="0"/>
                                  </p:stCondLst>
                                  <p:childTnLst>
                                    <p:set>
                                      <p:cBhvr>
                                        <p:cTn id="21" dur="1" fill="hold">
                                          <p:stCondLst>
                                            <p:cond delay="0"/>
                                          </p:stCondLst>
                                        </p:cTn>
                                        <p:tgtEl>
                                          <p:spTgt spid="274446"/>
                                        </p:tgtEl>
                                        <p:attrNameLst>
                                          <p:attrName>style.visibility</p:attrName>
                                        </p:attrNameLst>
                                      </p:cBhvr>
                                      <p:to>
                                        <p:strVal val="visible"/>
                                      </p:to>
                                    </p:set>
                                    <p:animEffect transition="in" filter="box(out)">
                                      <p:cBhvr>
                                        <p:cTn id="22" dur="500"/>
                                        <p:tgtEl>
                                          <p:spTgt spid="2744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74455"/>
                                        </p:tgtEl>
                                        <p:attrNameLst>
                                          <p:attrName>style.visibility</p:attrName>
                                        </p:attrNameLst>
                                      </p:cBhvr>
                                      <p:to>
                                        <p:strVal val="visible"/>
                                      </p:to>
                                    </p:set>
                                    <p:anim calcmode="lin" valueType="num">
                                      <p:cBhvr>
                                        <p:cTn id="27" dur="500" fill="hold"/>
                                        <p:tgtEl>
                                          <p:spTgt spid="274455"/>
                                        </p:tgtEl>
                                        <p:attrNameLst>
                                          <p:attrName>ppt_w</p:attrName>
                                        </p:attrNameLst>
                                      </p:cBhvr>
                                      <p:tavLst>
                                        <p:tav tm="0">
                                          <p:val>
                                            <p:fltVal val="0"/>
                                          </p:val>
                                        </p:tav>
                                        <p:tav tm="100000">
                                          <p:val>
                                            <p:strVal val="#ppt_w"/>
                                          </p:val>
                                        </p:tav>
                                      </p:tavLst>
                                    </p:anim>
                                    <p:anim calcmode="lin" valueType="num">
                                      <p:cBhvr>
                                        <p:cTn id="28" dur="500" fill="hold"/>
                                        <p:tgtEl>
                                          <p:spTgt spid="27445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74456"/>
                                        </p:tgtEl>
                                        <p:attrNameLst>
                                          <p:attrName>style.visibility</p:attrName>
                                        </p:attrNameLst>
                                      </p:cBhvr>
                                      <p:to>
                                        <p:strVal val="visible"/>
                                      </p:to>
                                    </p:set>
                                    <p:anim calcmode="lin" valueType="num">
                                      <p:cBhvr>
                                        <p:cTn id="31" dur="500" fill="hold"/>
                                        <p:tgtEl>
                                          <p:spTgt spid="274456"/>
                                        </p:tgtEl>
                                        <p:attrNameLst>
                                          <p:attrName>ppt_w</p:attrName>
                                        </p:attrNameLst>
                                      </p:cBhvr>
                                      <p:tavLst>
                                        <p:tav tm="0">
                                          <p:val>
                                            <p:fltVal val="0"/>
                                          </p:val>
                                        </p:tav>
                                        <p:tav tm="100000">
                                          <p:val>
                                            <p:strVal val="#ppt_w"/>
                                          </p:val>
                                        </p:tav>
                                      </p:tavLst>
                                    </p:anim>
                                    <p:anim calcmode="lin" valueType="num">
                                      <p:cBhvr>
                                        <p:cTn id="32" dur="500" fill="hold"/>
                                        <p:tgtEl>
                                          <p:spTgt spid="27445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74441"/>
                                        </p:tgtEl>
                                        <p:attrNameLst>
                                          <p:attrName>style.visibility</p:attrName>
                                        </p:attrNameLst>
                                      </p:cBhvr>
                                      <p:to>
                                        <p:strVal val="visible"/>
                                      </p:to>
                                    </p:set>
                                    <p:animEffect transition="in" filter="wipe(right)">
                                      <p:cBhvr>
                                        <p:cTn id="37" dur="500"/>
                                        <p:tgtEl>
                                          <p:spTgt spid="274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6" grpId="0" animBg="1" autoUpdateAnimBg="0"/>
      <p:bldP spid="274455" grpId="0" animBg="1"/>
      <p:bldP spid="2744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lidesharecdn.com/dwwts2015augmentedreality-150310102626-conversion-gate01/95/ensuring-a-positive-reception-for-augmented-reality-4-638.jpg?cb=1425983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33" y="1100213"/>
            <a:ext cx="8541940" cy="5367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2073" y="6363528"/>
            <a:ext cx="6134324" cy="307777"/>
          </a:xfrm>
          <a:prstGeom prst="rect">
            <a:avLst/>
          </a:prstGeom>
          <a:noFill/>
        </p:spPr>
        <p:txBody>
          <a:bodyPr wrap="square" rtlCol="0">
            <a:spAutoFit/>
          </a:bodyPr>
          <a:lstStyle/>
          <a:p>
            <a:r>
              <a:rPr lang="en-US" sz="1400" dirty="0">
                <a:solidFill>
                  <a:prstClr val="black"/>
                </a:solidFill>
              </a:rPr>
              <a:t>http://www.slideshare.net/DeltaWisdom/dw-wts-2015-augmented-reality</a:t>
            </a:r>
          </a:p>
        </p:txBody>
      </p:sp>
      <p:sp>
        <p:nvSpPr>
          <p:cNvPr id="6" name="Title 5"/>
          <p:cNvSpPr>
            <a:spLocks noGrp="1"/>
          </p:cNvSpPr>
          <p:nvPr>
            <p:ph type="title"/>
          </p:nvPr>
        </p:nvSpPr>
        <p:spPr>
          <a:xfrm>
            <a:off x="1966660" y="268940"/>
            <a:ext cx="8416958" cy="1143000"/>
          </a:xfrm>
          <a:solidFill>
            <a:schemeClr val="bg1"/>
          </a:solidFill>
          <a:ln>
            <a:solidFill>
              <a:schemeClr val="tx1"/>
            </a:solidFill>
          </a:ln>
          <a:effectLst>
            <a:outerShdw blurRad="50800" dist="38100" dir="5400000" algn="t" rotWithShape="0">
              <a:prstClr val="black">
                <a:alpha val="40000"/>
              </a:prstClr>
            </a:outerShdw>
          </a:effectLst>
        </p:spPr>
        <p:txBody>
          <a:bodyPr>
            <a:normAutofit/>
          </a:bodyPr>
          <a:lstStyle/>
          <a:p>
            <a:pPr algn="ctr"/>
            <a:r>
              <a:rPr lang="en-US" b="1" dirty="0">
                <a:solidFill>
                  <a:srgbClr val="CC0000"/>
                </a:solidFill>
              </a:rPr>
              <a:t>The Changing Conditions of Change</a:t>
            </a:r>
          </a:p>
        </p:txBody>
      </p:sp>
    </p:spTree>
    <p:extLst>
      <p:ext uri="{BB962C8B-B14F-4D97-AF65-F5344CB8AC3E}">
        <p14:creationId xmlns:p14="http://schemas.microsoft.com/office/powerpoint/2010/main" val="391924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25786" y="365125"/>
            <a:ext cx="4694014" cy="1325563"/>
          </a:xfrm>
        </p:spPr>
        <p:txBody>
          <a:bodyPr/>
          <a:lstStyle/>
          <a:p>
            <a:r>
              <a:rPr lang="en-US" dirty="0"/>
              <a:t>Presenters</a:t>
            </a:r>
          </a:p>
        </p:txBody>
      </p:sp>
      <p:sp>
        <p:nvSpPr>
          <p:cNvPr id="5" name="Content Placeholder 4"/>
          <p:cNvSpPr>
            <a:spLocks noGrp="1"/>
          </p:cNvSpPr>
          <p:nvPr>
            <p:ph sz="half" idx="1"/>
          </p:nvPr>
        </p:nvSpPr>
        <p:spPr>
          <a:xfrm>
            <a:off x="1325785" y="1825625"/>
            <a:ext cx="9886165" cy="4351338"/>
          </a:xfrm>
        </p:spPr>
        <p:txBody>
          <a:bodyPr/>
          <a:lstStyle/>
          <a:p>
            <a:pPr marL="0" indent="0">
              <a:buNone/>
            </a:pPr>
            <a:r>
              <a:rPr lang="en-US" b="1" dirty="0"/>
              <a:t>Rae </a:t>
            </a:r>
            <a:r>
              <a:rPr lang="en-US" dirty="0"/>
              <a:t>Ostman, ASU</a:t>
            </a:r>
          </a:p>
          <a:p>
            <a:pPr marL="0" indent="0">
              <a:buNone/>
            </a:pPr>
            <a:r>
              <a:rPr lang="en-US" b="1" dirty="0"/>
              <a:t>Peter</a:t>
            </a:r>
            <a:r>
              <a:rPr lang="en-US" dirty="0"/>
              <a:t> Bishop, Teach the Future</a:t>
            </a:r>
          </a:p>
          <a:p>
            <a:pPr marL="0" indent="0">
              <a:buNone/>
            </a:pPr>
            <a:r>
              <a:rPr lang="en-US" b="1" dirty="0"/>
              <a:t>Joe </a:t>
            </a:r>
            <a:r>
              <a:rPr lang="en-US" dirty="0" err="1"/>
              <a:t>Tankersley</a:t>
            </a:r>
            <a:r>
              <a:rPr lang="en-US" dirty="0"/>
              <a:t>, Unique Visions</a:t>
            </a:r>
          </a:p>
          <a:p>
            <a:pPr marL="0" indent="0">
              <a:buNone/>
            </a:pPr>
            <a:r>
              <a:rPr lang="en-US" b="1" dirty="0"/>
              <a:t>Meredith </a:t>
            </a:r>
            <a:r>
              <a:rPr lang="en-US" dirty="0" err="1"/>
              <a:t>Doby</a:t>
            </a:r>
            <a:r>
              <a:rPr lang="en-US" dirty="0"/>
              <a:t>, </a:t>
            </a:r>
            <a:r>
              <a:rPr lang="en-US" dirty="0" err="1"/>
              <a:t>DoSeum</a:t>
            </a:r>
            <a:endParaRPr lang="en-US" dirty="0"/>
          </a:p>
        </p:txBody>
      </p:sp>
    </p:spTree>
    <p:extLst>
      <p:ext uri="{BB962C8B-B14F-4D97-AF65-F5344CB8AC3E}">
        <p14:creationId xmlns:p14="http://schemas.microsoft.com/office/powerpoint/2010/main" val="206368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697" y="188343"/>
            <a:ext cx="6510116" cy="1110521"/>
          </a:xfrm>
        </p:spPr>
        <p:txBody>
          <a:bodyPr>
            <a:noAutofit/>
          </a:bodyPr>
          <a:lstStyle/>
          <a:p>
            <a:r>
              <a:rPr lang="en-US" sz="3600" dirty="0"/>
              <a:t>Is the Traditional Approach </a:t>
            </a:r>
            <a:br>
              <a:rPr lang="en-US" sz="3600" dirty="0"/>
            </a:br>
            <a:r>
              <a:rPr lang="en-US" sz="3600" dirty="0"/>
              <a:t>to the Future Adequate?</a:t>
            </a:r>
          </a:p>
        </p:txBody>
      </p:sp>
      <p:sp>
        <p:nvSpPr>
          <p:cNvPr id="3" name="Content Placeholder 2"/>
          <p:cNvSpPr>
            <a:spLocks noGrp="1"/>
          </p:cNvSpPr>
          <p:nvPr>
            <p:ph idx="1"/>
          </p:nvPr>
        </p:nvSpPr>
        <p:spPr>
          <a:xfrm>
            <a:off x="1837444" y="1662546"/>
            <a:ext cx="8229600" cy="4416136"/>
          </a:xfrm>
        </p:spPr>
        <p:txBody>
          <a:bodyPr>
            <a:normAutofit fontScale="92500" lnSpcReduction="10000"/>
          </a:bodyPr>
          <a:lstStyle/>
          <a:p>
            <a:pPr>
              <a:spcAft>
                <a:spcPts val="1200"/>
              </a:spcAft>
              <a:tabLst>
                <a:tab pos="2228841" algn="l"/>
              </a:tabLst>
            </a:pPr>
            <a:r>
              <a:rPr lang="en-US" sz="3600" dirty="0"/>
              <a:t>The traditional approach to the future is largely quantitative, extrapolative, causal, linear, and predictable.</a:t>
            </a:r>
          </a:p>
          <a:p>
            <a:pPr>
              <a:tabLst>
                <a:tab pos="2000242" algn="l"/>
              </a:tabLst>
            </a:pPr>
            <a:r>
              <a:rPr lang="en-US" sz="3600" dirty="0"/>
              <a:t>Is that adequate in a rapidly </a:t>
            </a:r>
          </a:p>
          <a:p>
            <a:pPr marL="400049" lvl="1" indent="0">
              <a:spcBef>
                <a:spcPts val="0"/>
              </a:spcBef>
              <a:spcAft>
                <a:spcPts val="1200"/>
              </a:spcAft>
              <a:buNone/>
              <a:tabLst>
                <a:tab pos="2000242" algn="l"/>
              </a:tabLst>
            </a:pPr>
            <a:r>
              <a:rPr lang="en-US" sz="3614" dirty="0"/>
              <a:t>changing, complex world?  </a:t>
            </a:r>
          </a:p>
          <a:p>
            <a:pPr>
              <a:spcAft>
                <a:spcPts val="1200"/>
              </a:spcAft>
              <a:tabLst>
                <a:tab pos="2000242" algn="l"/>
              </a:tabLst>
            </a:pPr>
            <a:r>
              <a:rPr lang="en-US" sz="3600" dirty="0"/>
              <a:t>What if the future is </a:t>
            </a:r>
            <a:r>
              <a:rPr lang="en-US" sz="3600" b="1" dirty="0">
                <a:solidFill>
                  <a:srgbClr val="C00000"/>
                </a:solidFill>
              </a:rPr>
              <a:t>inherently</a:t>
            </a:r>
            <a:r>
              <a:rPr lang="en-US" sz="3600" dirty="0"/>
              <a:t> uncertain and contingent?</a:t>
            </a:r>
          </a:p>
          <a:p>
            <a:pPr>
              <a:spcAft>
                <a:spcPts val="1200"/>
              </a:spcAft>
              <a:tabLst>
                <a:tab pos="2000242" algn="l"/>
              </a:tabLst>
            </a:pPr>
            <a:r>
              <a:rPr lang="en-US" sz="3600" dirty="0"/>
              <a:t>What do we teach about the future then?</a:t>
            </a:r>
          </a:p>
          <a:p>
            <a:pPr marL="0" indent="0">
              <a:spcAft>
                <a:spcPts val="1200"/>
              </a:spcAft>
              <a:buNone/>
              <a:tabLst>
                <a:tab pos="2000242" algn="l"/>
              </a:tabLst>
            </a:pPr>
            <a:endParaRPr lang="en-US" sz="3600" dirty="0"/>
          </a:p>
        </p:txBody>
      </p:sp>
      <p:sp>
        <p:nvSpPr>
          <p:cNvPr id="4" name="AutoShape 2" descr="Image result for little kid scratching head"/>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7895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1417E8D-8A00-8548-A966-4ADED9DF3132}"/>
              </a:ext>
            </a:extLst>
          </p:cNvPr>
          <p:cNvSpPr txBox="1">
            <a:spLocks/>
          </p:cNvSpPr>
          <p:nvPr/>
        </p:nvSpPr>
        <p:spPr>
          <a:xfrm>
            <a:off x="2078358" y="1676804"/>
            <a:ext cx="7960995" cy="321950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Change (the future) comes from the world and </a:t>
            </a:r>
            <a:br>
              <a:rPr lang="en-US" dirty="0"/>
            </a:br>
            <a:r>
              <a:rPr lang="en-US" dirty="0"/>
              <a:t>from ourselves –</a:t>
            </a:r>
            <a:br>
              <a:rPr lang="en-US" dirty="0"/>
            </a:br>
            <a:r>
              <a:rPr lang="en-US" dirty="0"/>
              <a:t>Inbound and Outbound.</a:t>
            </a:r>
          </a:p>
        </p:txBody>
      </p:sp>
    </p:spTree>
    <p:extLst>
      <p:ext uri="{BB962C8B-B14F-4D97-AF65-F5344CB8AC3E}">
        <p14:creationId xmlns:p14="http://schemas.microsoft.com/office/powerpoint/2010/main" val="150371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DA1C74-A7AE-B848-89F7-867E3850E258}"/>
              </a:ext>
            </a:extLst>
          </p:cNvPr>
          <p:cNvSpPr txBox="1">
            <a:spLocks/>
          </p:cNvSpPr>
          <p:nvPr/>
        </p:nvSpPr>
        <p:spPr>
          <a:xfrm>
            <a:off x="2147455" y="2090402"/>
            <a:ext cx="7897092" cy="3208962"/>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909" dirty="0"/>
              <a:t>It usually occurs slowly,</a:t>
            </a:r>
            <a:br>
              <a:rPr lang="en-US" sz="4909" dirty="0"/>
            </a:br>
            <a:r>
              <a:rPr lang="en-US" sz="4909" dirty="0"/>
              <a:t>but sometimes disruptively,</a:t>
            </a:r>
            <a:br>
              <a:rPr lang="en-US" sz="4909" dirty="0"/>
            </a:br>
            <a:r>
              <a:rPr lang="en-US" sz="4909" dirty="0"/>
              <a:t>opening and closing eras.</a:t>
            </a:r>
          </a:p>
        </p:txBody>
      </p:sp>
    </p:spTree>
    <p:extLst>
      <p:ext uri="{BB962C8B-B14F-4D97-AF65-F5344CB8AC3E}">
        <p14:creationId xmlns:p14="http://schemas.microsoft.com/office/powerpoint/2010/main" val="120033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B744-349A-B042-BF5B-DE0CA8DC9212}"/>
              </a:ext>
            </a:extLst>
          </p:cNvPr>
          <p:cNvSpPr txBox="1">
            <a:spLocks/>
          </p:cNvSpPr>
          <p:nvPr/>
        </p:nvSpPr>
        <p:spPr>
          <a:xfrm>
            <a:off x="1939637" y="1141741"/>
            <a:ext cx="8312727" cy="4819927"/>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Trends occur within </a:t>
            </a:r>
            <a:br>
              <a:rPr lang="en-US" sz="6000" dirty="0"/>
            </a:br>
            <a:r>
              <a:rPr lang="en-US" sz="6000" dirty="0"/>
              <a:t>the current era.</a:t>
            </a:r>
            <a:br>
              <a:rPr lang="en-US" sz="6000" dirty="0"/>
            </a:br>
            <a:r>
              <a:rPr lang="en-US" sz="6000" dirty="0"/>
              <a:t>Disruptions end </a:t>
            </a:r>
            <a:br>
              <a:rPr lang="en-US" sz="6000" dirty="0"/>
            </a:br>
            <a:r>
              <a:rPr lang="en-US" sz="6000" dirty="0"/>
              <a:t>the current era and </a:t>
            </a:r>
            <a:br>
              <a:rPr lang="en-US" sz="6000" dirty="0"/>
            </a:br>
            <a:r>
              <a:rPr lang="en-US" sz="6000" dirty="0"/>
              <a:t>open the next one.</a:t>
            </a:r>
          </a:p>
        </p:txBody>
      </p:sp>
    </p:spTree>
    <p:extLst>
      <p:ext uri="{BB962C8B-B14F-4D97-AF65-F5344CB8AC3E}">
        <p14:creationId xmlns:p14="http://schemas.microsoft.com/office/powerpoint/2010/main" val="65657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0703-19AF-2B40-B414-EF22EAFF6EB7}"/>
              </a:ext>
            </a:extLst>
          </p:cNvPr>
          <p:cNvSpPr txBox="1">
            <a:spLocks/>
          </p:cNvSpPr>
          <p:nvPr/>
        </p:nvSpPr>
        <p:spPr>
          <a:xfrm>
            <a:off x="2152650" y="255038"/>
            <a:ext cx="7886700" cy="6469223"/>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t>Scan broadly.</a:t>
            </a:r>
            <a:br>
              <a:rPr lang="en-US" sz="6000"/>
            </a:br>
            <a:br>
              <a:rPr lang="en-US" sz="6000"/>
            </a:br>
            <a:br>
              <a:rPr lang="en-US" sz="6000"/>
            </a:br>
            <a:br>
              <a:rPr lang="en-US" sz="6000"/>
            </a:br>
            <a:br>
              <a:rPr lang="en-US" sz="6000"/>
            </a:br>
            <a:r>
              <a:rPr lang="en-US" sz="6000"/>
              <a:t>Connect the dots.</a:t>
            </a:r>
            <a:endParaRPr lang="en-US" sz="6000" dirty="0"/>
          </a:p>
        </p:txBody>
      </p:sp>
    </p:spTree>
    <p:extLst>
      <p:ext uri="{BB962C8B-B14F-4D97-AF65-F5344CB8AC3E}">
        <p14:creationId xmlns:p14="http://schemas.microsoft.com/office/powerpoint/2010/main" val="97262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5328890-87F3-EB4B-988B-0E3325C0D6C4}"/>
              </a:ext>
            </a:extLst>
          </p:cNvPr>
          <p:cNvSpPr txBox="1">
            <a:spLocks/>
          </p:cNvSpPr>
          <p:nvPr/>
        </p:nvSpPr>
        <p:spPr>
          <a:xfrm>
            <a:off x="839306" y="472442"/>
            <a:ext cx="10514495" cy="5502081"/>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Futures are many, </a:t>
            </a:r>
            <a:br>
              <a:rPr lang="en-US" dirty="0"/>
            </a:br>
            <a:r>
              <a:rPr lang="en-US" dirty="0"/>
              <a:t>not one.</a:t>
            </a:r>
            <a:br>
              <a:rPr lang="en-US" dirty="0"/>
            </a:br>
            <a:r>
              <a:rPr lang="en-US" dirty="0"/>
              <a:t>Think alternatives </a:t>
            </a:r>
            <a:br>
              <a:rPr lang="en-US" dirty="0"/>
            </a:br>
            <a:r>
              <a:rPr lang="en-US" dirty="0"/>
              <a:t>and contingencies.</a:t>
            </a:r>
          </a:p>
        </p:txBody>
      </p:sp>
    </p:spTree>
    <p:extLst>
      <p:ext uri="{BB962C8B-B14F-4D97-AF65-F5344CB8AC3E}">
        <p14:creationId xmlns:p14="http://schemas.microsoft.com/office/powerpoint/2010/main" val="25108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E9B3E50-885C-F149-92B2-09F3DE93AE90}"/>
              </a:ext>
            </a:extLst>
          </p:cNvPr>
          <p:cNvSpPr txBox="1">
            <a:spLocks/>
          </p:cNvSpPr>
          <p:nvPr/>
        </p:nvSpPr>
        <p:spPr>
          <a:xfrm>
            <a:off x="2078358" y="1676804"/>
            <a:ext cx="7960995" cy="321950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Tell stories and </a:t>
            </a:r>
            <a:br>
              <a:rPr lang="en-US" dirty="0"/>
            </a:br>
            <a:r>
              <a:rPr lang="en-US" dirty="0"/>
              <a:t>dream dreams </a:t>
            </a:r>
            <a:br>
              <a:rPr lang="en-US" dirty="0"/>
            </a:br>
            <a:r>
              <a:rPr lang="en-US" dirty="0"/>
              <a:t>that explore possibilities.</a:t>
            </a:r>
          </a:p>
        </p:txBody>
      </p:sp>
    </p:spTree>
    <p:extLst>
      <p:ext uri="{BB962C8B-B14F-4D97-AF65-F5344CB8AC3E}">
        <p14:creationId xmlns:p14="http://schemas.microsoft.com/office/powerpoint/2010/main" val="266406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60462F-2592-4A4A-BC80-00F69298FBDB}"/>
              </a:ext>
            </a:extLst>
          </p:cNvPr>
          <p:cNvSpPr txBox="1">
            <a:spLocks/>
          </p:cNvSpPr>
          <p:nvPr/>
        </p:nvSpPr>
        <p:spPr>
          <a:xfrm>
            <a:off x="3394365" y="1607267"/>
            <a:ext cx="5404100" cy="3224506"/>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545" dirty="0"/>
              <a:t>Anticipate!</a:t>
            </a:r>
            <a:br>
              <a:rPr lang="en-US" sz="6545" dirty="0"/>
            </a:br>
            <a:r>
              <a:rPr lang="en-US" sz="6545" dirty="0"/>
              <a:t>Influence!</a:t>
            </a:r>
          </a:p>
        </p:txBody>
      </p:sp>
    </p:spTree>
    <p:extLst>
      <p:ext uri="{BB962C8B-B14F-4D97-AF65-F5344CB8AC3E}">
        <p14:creationId xmlns:p14="http://schemas.microsoft.com/office/powerpoint/2010/main" val="3721318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idx="1"/>
          </p:nvPr>
        </p:nvSpPr>
        <p:spPr>
          <a:xfrm>
            <a:off x="1676684" y="1194955"/>
            <a:ext cx="8791192" cy="6087366"/>
          </a:xfrm>
        </p:spPr>
        <p:txBody>
          <a:bodyPr>
            <a:noAutofit/>
          </a:bodyPr>
          <a:lstStyle/>
          <a:p>
            <a:pPr algn="ctr">
              <a:lnSpc>
                <a:spcPct val="150000"/>
              </a:lnSpc>
              <a:buFont typeface="Wingdings" pitchFamily="2" charset="2"/>
              <a:buNone/>
            </a:pPr>
            <a:r>
              <a:rPr lang="en-US" dirty="0"/>
              <a:t>What is happening today? – </a:t>
            </a:r>
            <a:r>
              <a:rPr lang="en-US" b="1" dirty="0"/>
              <a:t>Present</a:t>
            </a:r>
          </a:p>
          <a:p>
            <a:pPr algn="ctr">
              <a:lnSpc>
                <a:spcPct val="150000"/>
              </a:lnSpc>
              <a:buFont typeface="Wingdings" pitchFamily="2" charset="2"/>
              <a:buNone/>
            </a:pPr>
            <a:r>
              <a:rPr lang="en-US" dirty="0"/>
              <a:t>What happened to make it that way? – </a:t>
            </a:r>
            <a:r>
              <a:rPr lang="en-US" b="1" dirty="0"/>
              <a:t>Past</a:t>
            </a:r>
          </a:p>
          <a:p>
            <a:pPr algn="ctr">
              <a:lnSpc>
                <a:spcPct val="150000"/>
              </a:lnSpc>
              <a:buFont typeface="Wingdings" pitchFamily="2" charset="2"/>
              <a:buNone/>
            </a:pPr>
            <a:r>
              <a:rPr lang="en-US" dirty="0"/>
              <a:t>What do you expect to happen? – </a:t>
            </a:r>
            <a:r>
              <a:rPr lang="en-US" b="1" dirty="0"/>
              <a:t>Expected future</a:t>
            </a:r>
          </a:p>
          <a:p>
            <a:pPr algn="ctr">
              <a:lnSpc>
                <a:spcPct val="150000"/>
              </a:lnSpc>
              <a:buFont typeface="Wingdings" pitchFamily="2" charset="2"/>
              <a:buNone/>
            </a:pPr>
            <a:r>
              <a:rPr lang="en-US" dirty="0"/>
              <a:t>What might happen instead? – </a:t>
            </a:r>
            <a:r>
              <a:rPr lang="en-US" b="1" dirty="0"/>
              <a:t>Alternative futures</a:t>
            </a:r>
          </a:p>
          <a:p>
            <a:pPr algn="ctr">
              <a:lnSpc>
                <a:spcPct val="150000"/>
              </a:lnSpc>
              <a:buFont typeface="Wingdings" pitchFamily="2" charset="2"/>
              <a:buNone/>
            </a:pPr>
            <a:r>
              <a:rPr lang="en-US" dirty="0"/>
              <a:t>What do you want to happen? – </a:t>
            </a:r>
            <a:r>
              <a:rPr lang="en-US" b="1" dirty="0"/>
              <a:t>Preferred future(s)</a:t>
            </a:r>
          </a:p>
          <a:p>
            <a:pPr algn="ctr">
              <a:lnSpc>
                <a:spcPct val="150000"/>
              </a:lnSpc>
              <a:buFont typeface="Wingdings" pitchFamily="2" charset="2"/>
              <a:buNone/>
            </a:pPr>
            <a:r>
              <a:rPr lang="en-US" dirty="0"/>
              <a:t>What are you going to do about it? -- </a:t>
            </a:r>
            <a:r>
              <a:rPr lang="en-US" b="1" dirty="0"/>
              <a:t>Plans</a:t>
            </a:r>
          </a:p>
        </p:txBody>
      </p:sp>
      <p:sp>
        <p:nvSpPr>
          <p:cNvPr id="3" name="Title 2">
            <a:extLst>
              <a:ext uri="{FF2B5EF4-FFF2-40B4-BE49-F238E27FC236}">
                <a16:creationId xmlns:a16="http://schemas.microsoft.com/office/drawing/2014/main" id="{D9D3B251-953C-4E88-986A-F0B8065D682A}"/>
              </a:ext>
            </a:extLst>
          </p:cNvPr>
          <p:cNvSpPr>
            <a:spLocks noGrp="1"/>
          </p:cNvSpPr>
          <p:nvPr>
            <p:ph type="title"/>
          </p:nvPr>
        </p:nvSpPr>
        <p:spPr/>
        <p:txBody>
          <a:bodyPr/>
          <a:lstStyle/>
          <a:p>
            <a:r>
              <a:rPr lang="en-US" dirty="0"/>
              <a:t>Design Questions</a:t>
            </a:r>
          </a:p>
        </p:txBody>
      </p:sp>
    </p:spTree>
    <p:extLst>
      <p:ext uri="{BB962C8B-B14F-4D97-AF65-F5344CB8AC3E}">
        <p14:creationId xmlns:p14="http://schemas.microsoft.com/office/powerpoint/2010/main" val="215316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BB97-0EA7-4EC2-B182-7735FE842972}"/>
              </a:ext>
            </a:extLst>
          </p:cNvPr>
          <p:cNvSpPr>
            <a:spLocks noGrp="1"/>
          </p:cNvSpPr>
          <p:nvPr>
            <p:ph type="title"/>
          </p:nvPr>
        </p:nvSpPr>
        <p:spPr>
          <a:xfrm>
            <a:off x="2357289" y="906323"/>
            <a:ext cx="7477424" cy="1542412"/>
          </a:xfrm>
        </p:spPr>
        <p:txBody>
          <a:bodyPr/>
          <a:lstStyle/>
          <a:p>
            <a:r>
              <a:rPr lang="en-US" dirty="0">
                <a:solidFill>
                  <a:srgbClr val="00B0F0"/>
                </a:solidFill>
              </a:rPr>
              <a:t>What do students learn or experience at a science center?</a:t>
            </a:r>
          </a:p>
        </p:txBody>
      </p:sp>
      <p:grpSp>
        <p:nvGrpSpPr>
          <p:cNvPr id="6" name="Group 5">
            <a:extLst>
              <a:ext uri="{FF2B5EF4-FFF2-40B4-BE49-F238E27FC236}">
                <a16:creationId xmlns:a16="http://schemas.microsoft.com/office/drawing/2014/main" id="{84AAFD76-5A88-40B9-AED8-6E470E7B2763}"/>
              </a:ext>
            </a:extLst>
          </p:cNvPr>
          <p:cNvGrpSpPr/>
          <p:nvPr/>
        </p:nvGrpSpPr>
        <p:grpSpPr>
          <a:xfrm>
            <a:off x="2357289" y="2665927"/>
            <a:ext cx="7477424" cy="3486614"/>
            <a:chOff x="833288" y="2901489"/>
            <a:chExt cx="7477424" cy="3486614"/>
          </a:xfrm>
        </p:grpSpPr>
        <p:sp>
          <p:nvSpPr>
            <p:cNvPr id="4" name="TextBox 3">
              <a:extLst>
                <a:ext uri="{FF2B5EF4-FFF2-40B4-BE49-F238E27FC236}">
                  <a16:creationId xmlns:a16="http://schemas.microsoft.com/office/drawing/2014/main" id="{6910B005-F7CF-48E5-A451-8F14A5122EEE}"/>
                </a:ext>
              </a:extLst>
            </p:cNvPr>
            <p:cNvSpPr txBox="1"/>
            <p:nvPr/>
          </p:nvSpPr>
          <p:spPr>
            <a:xfrm>
              <a:off x="833288" y="3273148"/>
              <a:ext cx="7477424" cy="3114955"/>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pPr defTabSz="914396"/>
              <a:r>
                <a:rPr lang="en-US" sz="4000" b="1" dirty="0">
                  <a:solidFill>
                    <a:srgbClr val="00B0F0"/>
                  </a:solidFill>
                  <a:latin typeface="Calibri"/>
                </a:rPr>
                <a:t>Science Centers…</a:t>
              </a:r>
            </a:p>
            <a:p>
              <a:pPr marL="465136" indent="-465136" defTabSz="914396">
                <a:lnSpc>
                  <a:spcPct val="150000"/>
                </a:lnSpc>
                <a:buFont typeface="Arial" panose="020B0604020202020204" pitchFamily="34" charset="0"/>
                <a:buChar char="•"/>
              </a:pPr>
              <a:r>
                <a:rPr lang="en-US" sz="3600" b="1" dirty="0">
                  <a:solidFill>
                    <a:srgbClr val="0070C0"/>
                  </a:solidFill>
                  <a:latin typeface="Calibri"/>
                </a:rPr>
                <a:t>Connect</a:t>
              </a:r>
              <a:r>
                <a:rPr lang="en-US" sz="3600" dirty="0">
                  <a:solidFill>
                    <a:srgbClr val="0070C0"/>
                  </a:solidFill>
                  <a:latin typeface="Calibri"/>
                </a:rPr>
                <a:t> people with science</a:t>
              </a:r>
            </a:p>
            <a:p>
              <a:pPr marL="465136" indent="-465136" defTabSz="914396">
                <a:lnSpc>
                  <a:spcPct val="150000"/>
                </a:lnSpc>
                <a:buFont typeface="Arial" panose="020B0604020202020204" pitchFamily="34" charset="0"/>
                <a:buChar char="•"/>
              </a:pPr>
              <a:r>
                <a:rPr lang="en-US" sz="3600" dirty="0">
                  <a:solidFill>
                    <a:srgbClr val="0070C0"/>
                  </a:solidFill>
                  <a:latin typeface="Calibri"/>
                </a:rPr>
                <a:t>Provide first hand </a:t>
              </a:r>
              <a:r>
                <a:rPr lang="en-US" sz="3600" b="1" dirty="0">
                  <a:solidFill>
                    <a:srgbClr val="0070C0"/>
                  </a:solidFill>
                  <a:latin typeface="Calibri"/>
                </a:rPr>
                <a:t>experience</a:t>
              </a:r>
            </a:p>
            <a:p>
              <a:pPr marL="465136" indent="-465136" defTabSz="914396">
                <a:lnSpc>
                  <a:spcPct val="150000"/>
                </a:lnSpc>
                <a:buFont typeface="Arial" panose="020B0604020202020204" pitchFamily="34" charset="0"/>
                <a:buChar char="•"/>
              </a:pPr>
              <a:r>
                <a:rPr lang="en-US" sz="3600" dirty="0">
                  <a:solidFill>
                    <a:srgbClr val="0070C0"/>
                  </a:solidFill>
                  <a:latin typeface="Calibri"/>
                </a:rPr>
                <a:t>Encourage </a:t>
              </a:r>
              <a:r>
                <a:rPr lang="en-US" sz="3600" b="1" dirty="0">
                  <a:solidFill>
                    <a:srgbClr val="0070C0"/>
                  </a:solidFill>
                  <a:latin typeface="Calibri"/>
                </a:rPr>
                <a:t>curiosity</a:t>
              </a:r>
            </a:p>
          </p:txBody>
        </p:sp>
        <p:pic>
          <p:nvPicPr>
            <p:cNvPr id="5" name="Picture 2" descr="Association of Science â Technology Centers">
              <a:extLst>
                <a:ext uri="{FF2B5EF4-FFF2-40B4-BE49-F238E27FC236}">
                  <a16:creationId xmlns:a16="http://schemas.microsoft.com/office/drawing/2014/main" id="{299CC86E-1C94-44DC-B03A-C380EB826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302" y="2901489"/>
              <a:ext cx="1961682" cy="1055022"/>
            </a:xfrm>
            <a:prstGeom prst="rect">
              <a:avLst/>
            </a:prstGeom>
            <a:solidFill>
              <a:schemeClr val="bg1"/>
            </a:solidFill>
          </p:spPr>
        </p:pic>
      </p:grpSp>
      <p:sp>
        <p:nvSpPr>
          <p:cNvPr id="3" name="TextBox 2">
            <a:extLst>
              <a:ext uri="{FF2B5EF4-FFF2-40B4-BE49-F238E27FC236}">
                <a16:creationId xmlns:a16="http://schemas.microsoft.com/office/drawing/2014/main" id="{16FBD811-65EA-454C-9FC5-6AF9CF87ED52}"/>
              </a:ext>
            </a:extLst>
          </p:cNvPr>
          <p:cNvSpPr txBox="1"/>
          <p:nvPr/>
        </p:nvSpPr>
        <p:spPr>
          <a:xfrm>
            <a:off x="2419737" y="6431904"/>
            <a:ext cx="4255076" cy="307777"/>
          </a:xfrm>
          <a:prstGeom prst="rect">
            <a:avLst/>
          </a:prstGeom>
          <a:noFill/>
        </p:spPr>
        <p:txBody>
          <a:bodyPr wrap="none" rtlCol="0">
            <a:spAutoFit/>
          </a:bodyPr>
          <a:lstStyle/>
          <a:p>
            <a:pPr defTabSz="914396"/>
            <a:r>
              <a:rPr lang="en-US" sz="1400" dirty="0">
                <a:solidFill>
                  <a:prstClr val="black"/>
                </a:solidFill>
                <a:latin typeface="Calibri"/>
              </a:rPr>
              <a:t>http://www.astc.org/about-astc/about-science-centers/</a:t>
            </a:r>
          </a:p>
        </p:txBody>
      </p:sp>
    </p:spTree>
    <p:extLst>
      <p:ext uri="{BB962C8B-B14F-4D97-AF65-F5344CB8AC3E}">
        <p14:creationId xmlns:p14="http://schemas.microsoft.com/office/powerpoint/2010/main" val="149026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74584" y="365125"/>
            <a:ext cx="10279215" cy="1325563"/>
          </a:xfrm>
        </p:spPr>
        <p:txBody>
          <a:bodyPr/>
          <a:lstStyle/>
          <a:p>
            <a:r>
              <a:rPr lang="en-US" dirty="0"/>
              <a:t>Workshop agenda</a:t>
            </a:r>
          </a:p>
        </p:txBody>
      </p:sp>
      <p:sp>
        <p:nvSpPr>
          <p:cNvPr id="6" name="Content Placeholder 5"/>
          <p:cNvSpPr>
            <a:spLocks noGrp="1"/>
          </p:cNvSpPr>
          <p:nvPr>
            <p:ph sz="half" idx="1"/>
          </p:nvPr>
        </p:nvSpPr>
        <p:spPr>
          <a:xfrm>
            <a:off x="491068" y="1825625"/>
            <a:ext cx="6349992" cy="4351338"/>
          </a:xfrm>
        </p:spPr>
        <p:txBody>
          <a:bodyPr>
            <a:normAutofit/>
          </a:bodyPr>
          <a:lstStyle/>
          <a:p>
            <a:pPr marL="0" indent="0">
              <a:buNone/>
            </a:pPr>
            <a:r>
              <a:rPr lang="en-US" sz="2200" b="1" dirty="0"/>
              <a:t>INTRO TO FUTURES THINKING IN MUSEUMS</a:t>
            </a:r>
          </a:p>
          <a:p>
            <a:pPr marL="0" indent="0">
              <a:buNone/>
            </a:pPr>
            <a:r>
              <a:rPr lang="en-US" sz="2200" dirty="0"/>
              <a:t>1:30	Welcome and introductions</a:t>
            </a:r>
          </a:p>
          <a:p>
            <a:pPr marL="0" indent="0">
              <a:buNone/>
            </a:pPr>
            <a:r>
              <a:rPr lang="en-US" sz="2200" dirty="0"/>
              <a:t>1:40	Joe: The Gift</a:t>
            </a:r>
          </a:p>
          <a:p>
            <a:pPr marL="0" indent="0">
              <a:buNone/>
            </a:pPr>
            <a:r>
              <a:rPr lang="en-US" sz="2200" dirty="0"/>
              <a:t>2:00	Peter: Theory, ideas and practices</a:t>
            </a:r>
          </a:p>
          <a:p>
            <a:pPr marL="0" indent="0">
              <a:buNone/>
            </a:pPr>
            <a:r>
              <a:rPr lang="en-US" sz="2200" dirty="0"/>
              <a:t>	Joe: Immersive experiences and storytelling</a:t>
            </a:r>
          </a:p>
          <a:p>
            <a:pPr marL="0" indent="0">
              <a:buNone/>
            </a:pPr>
            <a:r>
              <a:rPr lang="en-US" sz="2200" dirty="0"/>
              <a:t>2:30	Discussion</a:t>
            </a:r>
          </a:p>
          <a:p>
            <a:pPr marL="0" indent="0">
              <a:buNone/>
            </a:pPr>
            <a:r>
              <a:rPr lang="en-US" sz="2200" dirty="0"/>
              <a:t>2:45	Meredith: </a:t>
            </a:r>
            <a:r>
              <a:rPr lang="en-US" sz="2200" i="1" dirty="0"/>
              <a:t>Dream Tomorrow Today </a:t>
            </a:r>
            <a:r>
              <a:rPr lang="en-US" sz="2200" dirty="0"/>
              <a:t>exhibition</a:t>
            </a:r>
          </a:p>
          <a:p>
            <a:pPr marL="0" indent="0">
              <a:buNone/>
            </a:pPr>
            <a:r>
              <a:rPr lang="en-US" sz="2200" dirty="0"/>
              <a:t>	Rae: </a:t>
            </a:r>
            <a:r>
              <a:rPr lang="en-US" sz="2200" i="1" dirty="0"/>
              <a:t>Sustainable Futures </a:t>
            </a:r>
            <a:r>
              <a:rPr lang="en-US" sz="2200" dirty="0"/>
              <a:t>programs</a:t>
            </a:r>
          </a:p>
          <a:p>
            <a:pPr marL="0" indent="0">
              <a:buNone/>
            </a:pPr>
            <a:endParaRPr lang="en-US" sz="2000" dirty="0"/>
          </a:p>
          <a:p>
            <a:pPr marL="0" indent="0">
              <a:buNone/>
            </a:pPr>
            <a:endParaRPr lang="en-US" sz="2000" dirty="0"/>
          </a:p>
          <a:p>
            <a:pPr marL="0" indent="0">
              <a:buNone/>
            </a:pPr>
            <a:endParaRPr lang="en-US" sz="2000" dirty="0"/>
          </a:p>
        </p:txBody>
      </p:sp>
      <p:sp>
        <p:nvSpPr>
          <p:cNvPr id="8" name="TextBox 7"/>
          <p:cNvSpPr txBox="1"/>
          <p:nvPr/>
        </p:nvSpPr>
        <p:spPr>
          <a:xfrm>
            <a:off x="0" y="5422950"/>
            <a:ext cx="12192000" cy="1200328"/>
          </a:xfrm>
          <a:prstGeom prst="rect">
            <a:avLst/>
          </a:prstGeom>
          <a:solidFill>
            <a:srgbClr val="9466B3"/>
          </a:solidFill>
        </p:spPr>
        <p:txBody>
          <a:bodyPr wrap="square" rtlCol="0">
            <a:spAutoFit/>
          </a:bodyPr>
          <a:lstStyle/>
          <a:p>
            <a:endParaRPr lang="en-US" sz="2400" b="1" dirty="0">
              <a:solidFill>
                <a:srgbClr val="FFFFFF"/>
              </a:solidFill>
            </a:endParaRPr>
          </a:p>
          <a:p>
            <a:pPr algn="ctr"/>
            <a:r>
              <a:rPr lang="en-US" sz="2400" b="1" dirty="0">
                <a:solidFill>
                  <a:srgbClr val="FFFFFF"/>
                </a:solidFill>
              </a:rPr>
              <a:t>GOAL: </a:t>
            </a:r>
            <a:r>
              <a:rPr lang="en-US" sz="2400" dirty="0">
                <a:solidFill>
                  <a:srgbClr val="FFFFFF"/>
                </a:solidFill>
              </a:rPr>
              <a:t>Develop and share a concept for a futures-oriented museum experience.</a:t>
            </a:r>
          </a:p>
          <a:p>
            <a:endParaRPr lang="en-US" sz="2400" dirty="0">
              <a:solidFill>
                <a:srgbClr val="FFFFFF"/>
              </a:solidFill>
            </a:endParaRPr>
          </a:p>
        </p:txBody>
      </p:sp>
      <p:sp>
        <p:nvSpPr>
          <p:cNvPr id="9" name="Content Placeholder 5"/>
          <p:cNvSpPr>
            <a:spLocks noGrp="1"/>
          </p:cNvSpPr>
          <p:nvPr>
            <p:ph sz="half" idx="1"/>
          </p:nvPr>
        </p:nvSpPr>
        <p:spPr>
          <a:xfrm>
            <a:off x="7162789" y="1825625"/>
            <a:ext cx="4952996" cy="4351338"/>
          </a:xfrm>
        </p:spPr>
        <p:txBody>
          <a:bodyPr>
            <a:normAutofit/>
          </a:bodyPr>
          <a:lstStyle/>
          <a:p>
            <a:pPr marL="0" indent="0">
              <a:buNone/>
            </a:pPr>
            <a:r>
              <a:rPr lang="en-US" sz="2200" b="1" dirty="0"/>
              <a:t>RAPID PROTOTYPING ACTIVITY</a:t>
            </a:r>
          </a:p>
          <a:p>
            <a:pPr marL="0" indent="0">
              <a:buNone/>
            </a:pPr>
            <a:r>
              <a:rPr lang="en-US" sz="2200" dirty="0"/>
              <a:t>3:10	Brainstorm ideas in small groups</a:t>
            </a:r>
          </a:p>
          <a:p>
            <a:pPr marL="0" indent="0">
              <a:buNone/>
            </a:pPr>
            <a:r>
              <a:rPr lang="en-US" sz="2200" dirty="0"/>
              <a:t>3:30	Check in: Sharing and feedback</a:t>
            </a:r>
          </a:p>
          <a:p>
            <a:pPr marL="0" indent="0">
              <a:buNone/>
            </a:pPr>
            <a:r>
              <a:rPr lang="en-US" sz="2200" dirty="0"/>
              <a:t>4:00	Prototype ideas</a:t>
            </a:r>
          </a:p>
          <a:p>
            <a:pPr marL="0" indent="0">
              <a:buNone/>
            </a:pPr>
            <a:r>
              <a:rPr lang="en-US" sz="2200" dirty="0"/>
              <a:t>4:45	Presentations</a:t>
            </a:r>
          </a:p>
          <a:p>
            <a:pPr marL="0" indent="0">
              <a:buNone/>
            </a:pPr>
            <a:r>
              <a:rPr lang="en-US" sz="2200" dirty="0"/>
              <a:t>5:15	Wrap up and discussion</a:t>
            </a:r>
          </a:p>
          <a:p>
            <a:pPr marL="0" indent="0">
              <a:buNone/>
            </a:pPr>
            <a:r>
              <a:rPr lang="en-US" sz="2200" dirty="0"/>
              <a:t>5:30	Adjourn</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87165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BB97-0EA7-4EC2-B182-7735FE842972}"/>
              </a:ext>
            </a:extLst>
          </p:cNvPr>
          <p:cNvSpPr>
            <a:spLocks noGrp="1"/>
          </p:cNvSpPr>
          <p:nvPr>
            <p:ph type="title"/>
          </p:nvPr>
        </p:nvSpPr>
        <p:spPr>
          <a:xfrm>
            <a:off x="2357289" y="1055315"/>
            <a:ext cx="7477424" cy="1542412"/>
          </a:xfrm>
        </p:spPr>
        <p:txBody>
          <a:bodyPr/>
          <a:lstStyle/>
          <a:p>
            <a:r>
              <a:rPr lang="en-US" dirty="0">
                <a:solidFill>
                  <a:srgbClr val="00B0F0"/>
                </a:solidFill>
              </a:rPr>
              <a:t>What do students learn or experience at a science center?</a:t>
            </a:r>
          </a:p>
        </p:txBody>
      </p:sp>
      <p:grpSp>
        <p:nvGrpSpPr>
          <p:cNvPr id="6" name="Group 5">
            <a:extLst>
              <a:ext uri="{FF2B5EF4-FFF2-40B4-BE49-F238E27FC236}">
                <a16:creationId xmlns:a16="http://schemas.microsoft.com/office/drawing/2014/main" id="{84AAFD76-5A88-40B9-AED8-6E470E7B2763}"/>
              </a:ext>
            </a:extLst>
          </p:cNvPr>
          <p:cNvGrpSpPr/>
          <p:nvPr/>
        </p:nvGrpSpPr>
        <p:grpSpPr>
          <a:xfrm>
            <a:off x="1735494" y="2429565"/>
            <a:ext cx="8721012" cy="3794455"/>
            <a:chOff x="211494" y="2901489"/>
            <a:chExt cx="8721012" cy="3794455"/>
          </a:xfrm>
        </p:grpSpPr>
        <p:sp>
          <p:nvSpPr>
            <p:cNvPr id="4" name="TextBox 3">
              <a:extLst>
                <a:ext uri="{FF2B5EF4-FFF2-40B4-BE49-F238E27FC236}">
                  <a16:creationId xmlns:a16="http://schemas.microsoft.com/office/drawing/2014/main" id="{6910B005-F7CF-48E5-A451-8F14A5122EEE}"/>
                </a:ext>
              </a:extLst>
            </p:cNvPr>
            <p:cNvSpPr txBox="1"/>
            <p:nvPr/>
          </p:nvSpPr>
          <p:spPr>
            <a:xfrm>
              <a:off x="211494" y="3273148"/>
              <a:ext cx="8721012" cy="3422796"/>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pPr defTabSz="914396">
                <a:lnSpc>
                  <a:spcPct val="150000"/>
                </a:lnSpc>
              </a:pPr>
              <a:r>
                <a:rPr lang="en-US" sz="4000" b="1" dirty="0">
                  <a:solidFill>
                    <a:srgbClr val="00B0F0"/>
                  </a:solidFill>
                  <a:latin typeface="Calibri"/>
                </a:rPr>
                <a:t>Science Centers…</a:t>
              </a:r>
            </a:p>
            <a:p>
              <a:pPr marL="465136" indent="-465136" defTabSz="914396">
                <a:lnSpc>
                  <a:spcPct val="150000"/>
                </a:lnSpc>
                <a:buFont typeface="Arial" panose="020B0604020202020204" pitchFamily="34" charset="0"/>
                <a:buChar char="•"/>
              </a:pPr>
              <a:r>
                <a:rPr lang="en-US" sz="3600" b="1" dirty="0">
                  <a:solidFill>
                    <a:srgbClr val="0070C0"/>
                  </a:solidFill>
                  <a:latin typeface="Calibri"/>
                </a:rPr>
                <a:t>Connect</a:t>
              </a:r>
              <a:r>
                <a:rPr lang="en-US" sz="3600" dirty="0">
                  <a:solidFill>
                    <a:srgbClr val="0070C0"/>
                  </a:solidFill>
                  <a:latin typeface="Calibri"/>
                </a:rPr>
                <a:t> people with science </a:t>
              </a:r>
              <a:r>
                <a:rPr lang="en-US" sz="3600" i="1" dirty="0">
                  <a:solidFill>
                    <a:srgbClr val="C00000"/>
                  </a:solidFill>
                  <a:latin typeface="Calibri"/>
                </a:rPr>
                <a:t>and its future</a:t>
              </a:r>
            </a:p>
            <a:p>
              <a:pPr marL="465136" indent="-465136" defTabSz="914396">
                <a:lnSpc>
                  <a:spcPct val="150000"/>
                </a:lnSpc>
                <a:buFont typeface="Arial" panose="020B0604020202020204" pitchFamily="34" charset="0"/>
                <a:buChar char="•"/>
              </a:pPr>
              <a:r>
                <a:rPr lang="en-US" sz="3600" dirty="0">
                  <a:solidFill>
                    <a:srgbClr val="0070C0"/>
                  </a:solidFill>
                  <a:latin typeface="Calibri"/>
                </a:rPr>
                <a:t>Provide first hand </a:t>
              </a:r>
              <a:r>
                <a:rPr lang="en-US" sz="3600" b="1" dirty="0">
                  <a:solidFill>
                    <a:srgbClr val="0070C0"/>
                  </a:solidFill>
                  <a:latin typeface="Calibri"/>
                </a:rPr>
                <a:t>experience </a:t>
              </a:r>
              <a:r>
                <a:rPr lang="en-US" sz="3600" i="1" dirty="0">
                  <a:solidFill>
                    <a:srgbClr val="C00000"/>
                  </a:solidFill>
                  <a:latin typeface="Calibri"/>
                </a:rPr>
                <a:t>of the future</a:t>
              </a:r>
            </a:p>
            <a:p>
              <a:pPr marL="465136" indent="-465136" defTabSz="914396">
                <a:lnSpc>
                  <a:spcPct val="150000"/>
                </a:lnSpc>
                <a:buFont typeface="Arial" panose="020B0604020202020204" pitchFamily="34" charset="0"/>
                <a:buChar char="•"/>
              </a:pPr>
              <a:r>
                <a:rPr lang="en-US" sz="3600" dirty="0">
                  <a:solidFill>
                    <a:srgbClr val="0070C0"/>
                  </a:solidFill>
                  <a:latin typeface="Calibri"/>
                </a:rPr>
                <a:t>Encourage </a:t>
              </a:r>
              <a:r>
                <a:rPr lang="en-US" sz="3600" b="1" dirty="0">
                  <a:solidFill>
                    <a:srgbClr val="0070C0"/>
                  </a:solidFill>
                  <a:latin typeface="Calibri"/>
                </a:rPr>
                <a:t>curiosity </a:t>
              </a:r>
              <a:r>
                <a:rPr lang="en-US" sz="3600" i="1" dirty="0">
                  <a:solidFill>
                    <a:srgbClr val="C00000"/>
                  </a:solidFill>
                  <a:latin typeface="Calibri"/>
                </a:rPr>
                <a:t>about the future</a:t>
              </a:r>
            </a:p>
          </p:txBody>
        </p:sp>
        <p:pic>
          <p:nvPicPr>
            <p:cNvPr id="5" name="Picture 2" descr="Association of Science â Technology Centers">
              <a:extLst>
                <a:ext uri="{FF2B5EF4-FFF2-40B4-BE49-F238E27FC236}">
                  <a16:creationId xmlns:a16="http://schemas.microsoft.com/office/drawing/2014/main" id="{299CC86E-1C94-44DC-B03A-C380EB826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302" y="2901489"/>
              <a:ext cx="1961682" cy="1055022"/>
            </a:xfrm>
            <a:prstGeom prst="rect">
              <a:avLst/>
            </a:prstGeom>
            <a:solidFill>
              <a:schemeClr val="bg1"/>
            </a:solidFill>
          </p:spPr>
        </p:pic>
      </p:grpSp>
      <p:sp>
        <p:nvSpPr>
          <p:cNvPr id="7" name="TextBox 6">
            <a:extLst>
              <a:ext uri="{FF2B5EF4-FFF2-40B4-BE49-F238E27FC236}">
                <a16:creationId xmlns:a16="http://schemas.microsoft.com/office/drawing/2014/main" id="{81137E3D-C3DB-4874-AB31-10CA724AD4E9}"/>
              </a:ext>
            </a:extLst>
          </p:cNvPr>
          <p:cNvSpPr txBox="1"/>
          <p:nvPr/>
        </p:nvSpPr>
        <p:spPr>
          <a:xfrm>
            <a:off x="2419737" y="6431904"/>
            <a:ext cx="4255076" cy="307777"/>
          </a:xfrm>
          <a:prstGeom prst="rect">
            <a:avLst/>
          </a:prstGeom>
          <a:noFill/>
        </p:spPr>
        <p:txBody>
          <a:bodyPr wrap="none" rtlCol="0">
            <a:spAutoFit/>
          </a:bodyPr>
          <a:lstStyle/>
          <a:p>
            <a:pPr defTabSz="914396"/>
            <a:r>
              <a:rPr lang="en-US" sz="1400" dirty="0">
                <a:solidFill>
                  <a:prstClr val="black"/>
                </a:solidFill>
                <a:latin typeface="Calibri"/>
              </a:rPr>
              <a:t>http://www.astc.org/about-astc/about-science-centers/</a:t>
            </a:r>
          </a:p>
        </p:txBody>
      </p:sp>
    </p:spTree>
    <p:extLst>
      <p:ext uri="{BB962C8B-B14F-4D97-AF65-F5344CB8AC3E}">
        <p14:creationId xmlns:p14="http://schemas.microsoft.com/office/powerpoint/2010/main" val="281750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697" y="188342"/>
            <a:ext cx="6510116" cy="1419741"/>
          </a:xfrm>
          <a:ln>
            <a:solidFill>
              <a:schemeClr val="tx1"/>
            </a:solidFill>
          </a:ln>
          <a:effectLst>
            <a:outerShdw blurRad="50800" dist="38100" dir="5400000" algn="t" rotWithShape="0">
              <a:prstClr val="black">
                <a:alpha val="40000"/>
              </a:prstClr>
            </a:outerShdw>
          </a:effectLst>
        </p:spPr>
        <p:txBody>
          <a:bodyPr>
            <a:noAutofit/>
          </a:bodyPr>
          <a:lstStyle/>
          <a:p>
            <a:pPr algn="ctr"/>
            <a:r>
              <a:rPr lang="en-US" dirty="0">
                <a:latin typeface="Aharoni" panose="02010803020104030203" pitchFamily="2" charset="-79"/>
                <a:cs typeface="Aharoni" panose="02010803020104030203" pitchFamily="2" charset="-79"/>
              </a:rPr>
              <a:t>We teach the future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as well as the past.</a:t>
            </a:r>
          </a:p>
        </p:txBody>
      </p:sp>
      <p:sp>
        <p:nvSpPr>
          <p:cNvPr id="4" name="TextBox 3"/>
          <p:cNvSpPr txBox="1"/>
          <p:nvPr/>
        </p:nvSpPr>
        <p:spPr>
          <a:xfrm>
            <a:off x="3203345" y="1986209"/>
            <a:ext cx="6041975" cy="2554417"/>
          </a:xfrm>
          <a:prstGeom prst="rect">
            <a:avLst/>
          </a:prstGeom>
          <a:noFill/>
        </p:spPr>
        <p:txBody>
          <a:bodyPr wrap="none" rtlCol="0">
            <a:spAutoFit/>
          </a:bodyPr>
          <a:lstStyle/>
          <a:p>
            <a:pPr algn="ctr" defTabSz="914396">
              <a:lnSpc>
                <a:spcPct val="150000"/>
              </a:lnSpc>
            </a:pPr>
            <a:r>
              <a:rPr lang="en-US" sz="3682" b="1" dirty="0">
                <a:solidFill>
                  <a:srgbClr val="C00000"/>
                </a:solidFill>
                <a:latin typeface="Calibri"/>
                <a:hlinkClick r:id="rId3"/>
              </a:rPr>
              <a:t>www.TeachTheFuture.org</a:t>
            </a:r>
            <a:endParaRPr lang="en-US" sz="3682" b="1" dirty="0">
              <a:solidFill>
                <a:srgbClr val="C00000"/>
              </a:solidFill>
              <a:latin typeface="Calibri"/>
            </a:endParaRPr>
          </a:p>
          <a:p>
            <a:pPr algn="ctr" defTabSz="914396">
              <a:lnSpc>
                <a:spcPct val="150000"/>
              </a:lnSpc>
            </a:pPr>
            <a:r>
              <a:rPr lang="en-US" sz="3682" b="1" dirty="0">
                <a:solidFill>
                  <a:srgbClr val="C00000"/>
                </a:solidFill>
                <a:latin typeface="Calibri"/>
                <a:hlinkClick r:id="rId4"/>
              </a:rPr>
              <a:t>peter@teachthefuture.org</a:t>
            </a:r>
            <a:r>
              <a:rPr lang="en-US" sz="3682" b="1" dirty="0">
                <a:solidFill>
                  <a:srgbClr val="C00000"/>
                </a:solidFill>
                <a:latin typeface="Calibri"/>
              </a:rPr>
              <a:t> </a:t>
            </a:r>
          </a:p>
          <a:p>
            <a:pPr algn="ctr" defTabSz="914396">
              <a:lnSpc>
                <a:spcPct val="150000"/>
              </a:lnSpc>
            </a:pPr>
            <a:r>
              <a:rPr lang="en-US" sz="3682" b="1" dirty="0">
                <a:solidFill>
                  <a:srgbClr val="0070C0"/>
                </a:solidFill>
                <a:latin typeface="Calibri"/>
              </a:rPr>
              <a:t>@teachfutures, #teachfutures</a:t>
            </a:r>
          </a:p>
        </p:txBody>
      </p:sp>
      <p:sp>
        <p:nvSpPr>
          <p:cNvPr id="3" name="TextBox 2">
            <a:extLst>
              <a:ext uri="{FF2B5EF4-FFF2-40B4-BE49-F238E27FC236}">
                <a16:creationId xmlns:a16="http://schemas.microsoft.com/office/drawing/2014/main" id="{4F22BADE-94CC-4A22-B09D-1AC88344D75A}"/>
              </a:ext>
            </a:extLst>
          </p:cNvPr>
          <p:cNvSpPr txBox="1"/>
          <p:nvPr/>
        </p:nvSpPr>
        <p:spPr>
          <a:xfrm>
            <a:off x="2868126" y="4789714"/>
            <a:ext cx="6712415" cy="1323439"/>
          </a:xfrm>
          <a:prstGeom prst="rect">
            <a:avLst/>
          </a:prstGeom>
          <a:noFill/>
        </p:spPr>
        <p:txBody>
          <a:bodyPr wrap="none" rtlCol="0">
            <a:spAutoFit/>
          </a:bodyPr>
          <a:lstStyle/>
          <a:p>
            <a:pPr algn="ctr" defTabSz="914396"/>
            <a:r>
              <a:rPr lang="en-US" sz="4000" i="1" dirty="0">
                <a:solidFill>
                  <a:srgbClr val="00B050"/>
                </a:solidFill>
                <a:latin typeface="Calibri"/>
              </a:rPr>
              <a:t>Prepare students for tomorrow.</a:t>
            </a:r>
          </a:p>
          <a:p>
            <a:pPr algn="ctr" defTabSz="914396"/>
            <a:r>
              <a:rPr lang="en-US" sz="4000" i="1" dirty="0">
                <a:solidFill>
                  <a:srgbClr val="00B050"/>
                </a:solidFill>
                <a:latin typeface="Calibri"/>
              </a:rPr>
              <a:t>Teach the Future today.</a:t>
            </a:r>
          </a:p>
        </p:txBody>
      </p:sp>
    </p:spTree>
    <p:extLst>
      <p:ext uri="{BB962C8B-B14F-4D97-AF65-F5344CB8AC3E}">
        <p14:creationId xmlns:p14="http://schemas.microsoft.com/office/powerpoint/2010/main" val="231381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JOE TANKERSLEY</a:t>
            </a:r>
          </a:p>
        </p:txBody>
      </p:sp>
      <p:sp>
        <p:nvSpPr>
          <p:cNvPr id="5" name="Text Placeholder 4"/>
          <p:cNvSpPr>
            <a:spLocks noGrp="1"/>
          </p:cNvSpPr>
          <p:nvPr>
            <p:ph type="body" idx="1"/>
          </p:nvPr>
        </p:nvSpPr>
        <p:spPr/>
        <p:txBody>
          <a:bodyPr/>
          <a:lstStyle/>
          <a:p>
            <a:r>
              <a:rPr lang="en-US" dirty="0">
                <a:solidFill>
                  <a:schemeClr val="tx1">
                    <a:lumMod val="75000"/>
                    <a:lumOff val="25000"/>
                  </a:schemeClr>
                </a:solidFill>
              </a:rPr>
              <a:t>Writer and futurist, Unique Visions</a:t>
            </a:r>
          </a:p>
          <a:p>
            <a:r>
              <a:rPr lang="en-US" dirty="0">
                <a:solidFill>
                  <a:schemeClr val="tx1">
                    <a:lumMod val="75000"/>
                    <a:lumOff val="25000"/>
                  </a:schemeClr>
                </a:solidFill>
              </a:rPr>
              <a:t>Former </a:t>
            </a:r>
            <a:r>
              <a:rPr lang="en-US" dirty="0" err="1">
                <a:solidFill>
                  <a:schemeClr val="tx1">
                    <a:lumMod val="75000"/>
                    <a:lumOff val="25000"/>
                  </a:schemeClr>
                </a:solidFill>
              </a:rPr>
              <a:t>Imagineer</a:t>
            </a:r>
            <a:r>
              <a:rPr lang="en-US" dirty="0">
                <a:solidFill>
                  <a:schemeClr val="tx1">
                    <a:lumMod val="75000"/>
                    <a:lumOff val="25000"/>
                  </a:schemeClr>
                </a:solidFill>
              </a:rPr>
              <a:t>, Walt Disney</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69268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2149D1-914A-274C-9A5C-5D2BA482C363}"/>
              </a:ext>
            </a:extLst>
          </p:cNvPr>
          <p:cNvSpPr>
            <a:spLocks noGrp="1"/>
          </p:cNvSpPr>
          <p:nvPr>
            <p:ph type="title"/>
          </p:nvPr>
        </p:nvSpPr>
        <p:spPr>
          <a:xfrm>
            <a:off x="833002" y="365125"/>
            <a:ext cx="10520702" cy="1325563"/>
          </a:xfrm>
        </p:spPr>
        <p:txBody>
          <a:bodyPr>
            <a:normAutofit/>
          </a:bodyPr>
          <a:lstStyle/>
          <a:p>
            <a:r>
              <a:rPr lang="en-US">
                <a:solidFill>
                  <a:srgbClr val="FFFFFF"/>
                </a:solidFill>
              </a:rPr>
              <a:t>From Flying Pigs to the Future of Work</a:t>
            </a:r>
          </a:p>
        </p:txBody>
      </p:sp>
      <p:sp>
        <p:nvSpPr>
          <p:cNvPr id="3" name="Content Placeholder 2">
            <a:extLst>
              <a:ext uri="{FF2B5EF4-FFF2-40B4-BE49-F238E27FC236}">
                <a16:creationId xmlns:a16="http://schemas.microsoft.com/office/drawing/2014/main" id="{B39F0B22-B2FB-4848-BB45-943856DB9FDE}"/>
              </a:ext>
            </a:extLst>
          </p:cNvPr>
          <p:cNvSpPr>
            <a:spLocks noGrp="1"/>
          </p:cNvSpPr>
          <p:nvPr>
            <p:ph idx="1"/>
          </p:nvPr>
        </p:nvSpPr>
        <p:spPr>
          <a:xfrm>
            <a:off x="635578" y="4998030"/>
            <a:ext cx="10515598" cy="4154361"/>
          </a:xfrm>
        </p:spPr>
        <p:txBody>
          <a:bodyPr>
            <a:normAutofit/>
          </a:bodyPr>
          <a:lstStyle/>
          <a:p>
            <a:pPr marL="514350" indent="-514350">
              <a:buFont typeface="+mj-lt"/>
              <a:buAutoNum type="arabicPeriod"/>
            </a:pPr>
            <a:endParaRPr lang="en-US" sz="2000">
              <a:solidFill>
                <a:srgbClr val="FFFFFF"/>
              </a:solidFill>
              <a:latin typeface="+mj-lt"/>
            </a:endParaRPr>
          </a:p>
          <a:p>
            <a:pPr marL="0" indent="0" algn="ctr">
              <a:buNone/>
            </a:pPr>
            <a:r>
              <a:rPr lang="en-US" sz="4000">
                <a:solidFill>
                  <a:srgbClr val="FFFFFF"/>
                </a:solidFill>
                <a:latin typeface="+mj-lt"/>
              </a:rPr>
              <a:t>      Using Story to Entertain, Enlighten &amp; Empower</a:t>
            </a:r>
          </a:p>
          <a:p>
            <a:endParaRPr lang="en-US" sz="2000">
              <a:solidFill>
                <a:srgbClr val="FFFFFF"/>
              </a:solidFill>
            </a:endParaRPr>
          </a:p>
        </p:txBody>
      </p:sp>
    </p:spTree>
    <p:extLst>
      <p:ext uri="{BB962C8B-B14F-4D97-AF65-F5344CB8AC3E}">
        <p14:creationId xmlns:p14="http://schemas.microsoft.com/office/powerpoint/2010/main" val="60628479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0CF656D-C2E1-114C-9128-F88DB44E4037}"/>
              </a:ext>
            </a:extLst>
          </p:cNvPr>
          <p:cNvSpPr txBox="1"/>
          <p:nvPr/>
        </p:nvSpPr>
        <p:spPr>
          <a:xfrm>
            <a:off x="609601" y="4385066"/>
            <a:ext cx="10923638" cy="13176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kern="1200">
                <a:solidFill>
                  <a:schemeClr val="tx1"/>
                </a:solidFill>
                <a:latin typeface="+mj-lt"/>
                <a:ea typeface="+mj-ea"/>
                <a:cs typeface="+mj-cs"/>
              </a:rPr>
              <a:t>Dessert Before Broccoli </a:t>
            </a:r>
          </a:p>
        </p:txBody>
      </p:sp>
      <p:cxnSp>
        <p:nvCxnSpPr>
          <p:cNvPr id="29" name="Straight Connector 2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712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A4FA75-018F-4B47-9512-DDFC23110BC9}"/>
              </a:ext>
            </a:extLst>
          </p:cNvPr>
          <p:cNvSpPr>
            <a:spLocks noGrp="1"/>
          </p:cNvSpPr>
          <p:nvPr>
            <p:ph type="title"/>
          </p:nvPr>
        </p:nvSpPr>
        <p:spPr>
          <a:xfrm>
            <a:off x="4654295" y="4522156"/>
            <a:ext cx="6224720" cy="1363215"/>
          </a:xfrm>
        </p:spPr>
        <p:txBody>
          <a:bodyPr vert="horz" lIns="91440" tIns="45720" rIns="91440" bIns="45720" rtlCol="0" anchor="t">
            <a:normAutofit fontScale="90000"/>
          </a:bodyPr>
          <a:lstStyle/>
          <a:p>
            <a:r>
              <a:rPr lang="en-US" sz="4800" kern="1200">
                <a:solidFill>
                  <a:schemeClr val="tx1"/>
                </a:solidFill>
                <a:latin typeface="+mj-lt"/>
                <a:ea typeface="+mj-ea"/>
                <a:cs typeface="+mj-cs"/>
              </a:rPr>
              <a:t>Keep the Message Simple</a:t>
            </a:r>
          </a:p>
        </p:txBody>
      </p:sp>
      <p:sp>
        <p:nvSpPr>
          <p:cNvPr id="27" name="Freeform: Shape 21">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3">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78123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2808-67E2-3F42-9717-2B0928D2156A}"/>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a:t>Apply Learning Immediately</a:t>
            </a:r>
          </a:p>
        </p:txBody>
      </p:sp>
      <p:cxnSp>
        <p:nvCxnSpPr>
          <p:cNvPr id="29" name="Straight Connector 28">
            <a:extLst>
              <a:ext uri="{FF2B5EF4-FFF2-40B4-BE49-F238E27FC236}">
                <a16:creationId xmlns:a16="http://schemas.microsoft.com/office/drawing/2014/main" id="{564940E8-4031-4205-8D84-CBBB398C9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4B132874-EB3E-E347-821E-7E23D46244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615692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C852-5244-B14D-B71F-75DA2F01CD66}"/>
              </a:ext>
            </a:extLst>
          </p:cNvPr>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4800" kern="1200">
                <a:solidFill>
                  <a:schemeClr val="tx1"/>
                </a:solidFill>
                <a:latin typeface="+mj-lt"/>
                <a:ea typeface="+mj-ea"/>
                <a:cs typeface="+mj-cs"/>
              </a:rPr>
              <a:t>Encourage Creative Collaboration</a:t>
            </a:r>
          </a:p>
        </p:txBody>
      </p:sp>
      <p:sp>
        <p:nvSpPr>
          <p:cNvPr id="20" name="Oval 19">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80981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F966E-097D-C442-9B77-593383DA8BE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The Future is About People</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460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2149D1-914A-274C-9A5C-5D2BA482C363}"/>
              </a:ext>
            </a:extLst>
          </p:cNvPr>
          <p:cNvSpPr>
            <a:spLocks noGrp="1"/>
          </p:cNvSpPr>
          <p:nvPr>
            <p:ph type="title"/>
          </p:nvPr>
        </p:nvSpPr>
        <p:spPr>
          <a:xfrm>
            <a:off x="833002" y="365125"/>
            <a:ext cx="10520702" cy="1325563"/>
          </a:xfrm>
        </p:spPr>
        <p:txBody>
          <a:bodyPr>
            <a:normAutofit/>
          </a:bodyPr>
          <a:lstStyle/>
          <a:p>
            <a:r>
              <a:rPr lang="en-US">
                <a:solidFill>
                  <a:srgbClr val="FFFFFF"/>
                </a:solidFill>
              </a:rPr>
              <a:t>Guiding Principles for Creating Immersive Futures</a:t>
            </a:r>
          </a:p>
        </p:txBody>
      </p:sp>
      <p:sp>
        <p:nvSpPr>
          <p:cNvPr id="3" name="Content Placeholder 2">
            <a:extLst>
              <a:ext uri="{FF2B5EF4-FFF2-40B4-BE49-F238E27FC236}">
                <a16:creationId xmlns:a16="http://schemas.microsoft.com/office/drawing/2014/main" id="{B39F0B22-B2FB-4848-BB45-943856DB9FDE}"/>
              </a:ext>
            </a:extLst>
          </p:cNvPr>
          <p:cNvSpPr>
            <a:spLocks noGrp="1"/>
          </p:cNvSpPr>
          <p:nvPr>
            <p:ph idx="1"/>
          </p:nvPr>
        </p:nvSpPr>
        <p:spPr>
          <a:xfrm>
            <a:off x="838201" y="2022601"/>
            <a:ext cx="10515598" cy="4154361"/>
          </a:xfrm>
        </p:spPr>
        <p:txBody>
          <a:bodyPr vert="horz" lIns="91440" tIns="45720" rIns="91440" bIns="45720" rtlCol="0" anchor="t">
            <a:normAutofit/>
          </a:bodyPr>
          <a:lstStyle/>
          <a:p>
            <a:pPr marL="514350" indent="-514350">
              <a:buFont typeface="+mj-lt"/>
              <a:buAutoNum type="arabicPeriod"/>
            </a:pPr>
            <a:r>
              <a:rPr lang="en-US" sz="2000">
                <a:solidFill>
                  <a:srgbClr val="FFFFFF"/>
                </a:solidFill>
              </a:rPr>
              <a:t>Dessert Before Broccoli</a:t>
            </a:r>
          </a:p>
          <a:p>
            <a:pPr marL="514350" indent="-514350">
              <a:buFont typeface="+mj-lt"/>
              <a:buAutoNum type="arabicPeriod"/>
            </a:pPr>
            <a:r>
              <a:rPr lang="en-US" sz="2000">
                <a:solidFill>
                  <a:srgbClr val="FFFFFF"/>
                </a:solidFill>
              </a:rPr>
              <a:t>Keep the Message Simple</a:t>
            </a:r>
          </a:p>
          <a:p>
            <a:pPr marL="514350" indent="-514350">
              <a:buFont typeface="+mj-lt"/>
              <a:buAutoNum type="arabicPeriod"/>
            </a:pPr>
            <a:r>
              <a:rPr lang="en-US" sz="2000">
                <a:solidFill>
                  <a:srgbClr val="FFFFFF"/>
                </a:solidFill>
              </a:rPr>
              <a:t>Apply Learning Immediately</a:t>
            </a:r>
          </a:p>
          <a:p>
            <a:pPr marL="514350" indent="-514350">
              <a:buFont typeface="+mj-lt"/>
              <a:buAutoNum type="arabicPeriod"/>
            </a:pPr>
            <a:r>
              <a:rPr lang="en-US" sz="2000">
                <a:solidFill>
                  <a:srgbClr val="FFFFFF"/>
                </a:solidFill>
              </a:rPr>
              <a:t>Encourage Creative Collaboration</a:t>
            </a:r>
          </a:p>
          <a:p>
            <a:pPr marL="514350" indent="-514350">
              <a:buFont typeface="+mj-lt"/>
              <a:buAutoNum type="arabicPeriod"/>
            </a:pPr>
            <a:r>
              <a:rPr lang="en-US" sz="2000">
                <a:solidFill>
                  <a:srgbClr val="FFFFFF"/>
                </a:solidFill>
              </a:rPr>
              <a:t>The Future is About People</a:t>
            </a:r>
            <a:endParaRPr lang="en-US" sz="2000">
              <a:solidFill>
                <a:srgbClr val="FFFFFF"/>
              </a:solidFill>
              <a:cs typeface="Calibri"/>
            </a:endParaRPr>
          </a:p>
          <a:p>
            <a:pPr marL="514350" indent="-514350">
              <a:buFont typeface="+mj-lt"/>
              <a:buAutoNum type="arabicPeriod"/>
            </a:pPr>
            <a:endParaRPr lang="en-US" sz="2000">
              <a:solidFill>
                <a:srgbClr val="FFFFFF"/>
              </a:solidFill>
            </a:endParaRPr>
          </a:p>
          <a:p>
            <a:pPr marL="0" indent="0" algn="ctr">
              <a:buNone/>
            </a:pPr>
            <a:r>
              <a:rPr lang="en-US" sz="4000">
                <a:solidFill>
                  <a:srgbClr val="FFFFFF"/>
                </a:solidFill>
              </a:rPr>
              <a:t>      STORY IS YOUR MOST POWERFUL TOOL</a:t>
            </a:r>
          </a:p>
          <a:p>
            <a:endParaRPr lang="en-US" sz="2000">
              <a:solidFill>
                <a:srgbClr val="FFFFFF"/>
              </a:solidFill>
            </a:endParaRPr>
          </a:p>
        </p:txBody>
      </p:sp>
    </p:spTree>
    <p:extLst>
      <p:ext uri="{BB962C8B-B14F-4D97-AF65-F5344CB8AC3E}">
        <p14:creationId xmlns:p14="http://schemas.microsoft.com/office/powerpoint/2010/main" val="870199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25785" y="365125"/>
            <a:ext cx="9223681" cy="1325563"/>
          </a:xfrm>
        </p:spPr>
        <p:txBody>
          <a:bodyPr/>
          <a:lstStyle/>
          <a:p>
            <a:r>
              <a:rPr lang="en-US" dirty="0"/>
              <a:t>Learning objectives for workshop</a:t>
            </a:r>
          </a:p>
        </p:txBody>
      </p:sp>
      <p:sp>
        <p:nvSpPr>
          <p:cNvPr id="5" name="Content Placeholder 4"/>
          <p:cNvSpPr>
            <a:spLocks noGrp="1"/>
          </p:cNvSpPr>
          <p:nvPr>
            <p:ph sz="half" idx="1"/>
          </p:nvPr>
        </p:nvSpPr>
        <p:spPr>
          <a:xfrm>
            <a:off x="1325785" y="1825625"/>
            <a:ext cx="9765547" cy="4351338"/>
          </a:xfrm>
        </p:spPr>
        <p:txBody>
          <a:bodyPr/>
          <a:lstStyle/>
          <a:p>
            <a:pPr marL="514350" indent="-514350">
              <a:buFont typeface="+mj-lt"/>
              <a:buAutoNum type="arabicPeriod"/>
            </a:pPr>
            <a:r>
              <a:rPr lang="en-US" dirty="0"/>
              <a:t>Familiarity with the goals, methods, and practices of futures studies and foresight.</a:t>
            </a:r>
          </a:p>
          <a:p>
            <a:pPr marL="514350" indent="-514350">
              <a:buFont typeface="+mj-lt"/>
              <a:buAutoNum type="arabicPeriod"/>
            </a:pPr>
            <a:r>
              <a:rPr lang="en-US" dirty="0"/>
              <a:t>Understanding of the ways science centers might apply these methods and practices in their STEM learning experiences.</a:t>
            </a:r>
          </a:p>
          <a:p>
            <a:pPr marL="514350" indent="-514350">
              <a:buFont typeface="+mj-lt"/>
              <a:buAutoNum type="arabicPeriod"/>
            </a:pPr>
            <a:r>
              <a:rPr lang="en-US" dirty="0"/>
              <a:t>Awareness of the rationale for and potential impact of integrating futures thinking into informal STEM learning.</a:t>
            </a:r>
          </a:p>
          <a:p>
            <a:pPr marL="0" indent="0">
              <a:buNone/>
            </a:pPr>
            <a:endParaRPr lang="en-US" dirty="0"/>
          </a:p>
        </p:txBody>
      </p:sp>
    </p:spTree>
    <p:extLst>
      <p:ext uri="{BB962C8B-B14F-4D97-AF65-F5344CB8AC3E}">
        <p14:creationId xmlns:p14="http://schemas.microsoft.com/office/powerpoint/2010/main" val="127345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MEREDITH DOBY</a:t>
            </a:r>
          </a:p>
        </p:txBody>
      </p:sp>
      <p:sp>
        <p:nvSpPr>
          <p:cNvPr id="5" name="Text Placeholder 4"/>
          <p:cNvSpPr>
            <a:spLocks noGrp="1"/>
          </p:cNvSpPr>
          <p:nvPr>
            <p:ph type="body" idx="1"/>
          </p:nvPr>
        </p:nvSpPr>
        <p:spPr>
          <a:xfrm>
            <a:off x="831850" y="4589463"/>
            <a:ext cx="11360150" cy="1500187"/>
          </a:xfrm>
        </p:spPr>
        <p:txBody>
          <a:bodyPr/>
          <a:lstStyle/>
          <a:p>
            <a:r>
              <a:rPr lang="en-US" dirty="0">
                <a:solidFill>
                  <a:schemeClr val="tx1">
                    <a:lumMod val="75000"/>
                    <a:lumOff val="25000"/>
                  </a:schemeClr>
                </a:solidFill>
              </a:rPr>
              <a:t>Vice President of Exhibits, The </a:t>
            </a:r>
            <a:r>
              <a:rPr lang="en-US" dirty="0" err="1">
                <a:solidFill>
                  <a:schemeClr val="tx1">
                    <a:lumMod val="75000"/>
                    <a:lumOff val="25000"/>
                  </a:schemeClr>
                </a:solidFill>
              </a:rPr>
              <a:t>DoSeum</a:t>
            </a:r>
            <a:endParaRPr lang="en-US" dirty="0">
              <a:solidFill>
                <a:schemeClr val="tx1">
                  <a:lumMod val="75000"/>
                  <a:lumOff val="25000"/>
                </a:schemeClr>
              </a:solidFill>
            </a:endParaRPr>
          </a:p>
        </p:txBody>
      </p:sp>
    </p:spTree>
    <p:extLst>
      <p:ext uri="{BB962C8B-B14F-4D97-AF65-F5344CB8AC3E}">
        <p14:creationId xmlns:p14="http://schemas.microsoft.com/office/powerpoint/2010/main" val="155240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654C2-A86C-D442-8256-9C2238A080B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55D224-BFDE-3C43-8C5F-760292CBA069}"/>
              </a:ext>
            </a:extLst>
          </p:cNvPr>
          <p:cNvSpPr txBox="1"/>
          <p:nvPr/>
        </p:nvSpPr>
        <p:spPr>
          <a:xfrm>
            <a:off x="1901952" y="2359152"/>
            <a:ext cx="9674352" cy="2123658"/>
          </a:xfrm>
          <a:prstGeom prst="rect">
            <a:avLst/>
          </a:prstGeom>
          <a:noFill/>
        </p:spPr>
        <p:txBody>
          <a:bodyPr wrap="square" rtlCol="0">
            <a:spAutoFit/>
          </a:bodyPr>
          <a:lstStyle/>
          <a:p>
            <a:r>
              <a:rPr lang="en-US" sz="5200" b="1" dirty="0">
                <a:solidFill>
                  <a:schemeClr val="bg1"/>
                </a:solidFill>
                <a:latin typeface="Avenir LT Std 85 Heavy" panose="020B0502020203020204" pitchFamily="34" charset="0"/>
              </a:rPr>
              <a:t>Meredith Doby</a:t>
            </a:r>
          </a:p>
          <a:p>
            <a:r>
              <a:rPr lang="en-US" sz="4000" dirty="0">
                <a:solidFill>
                  <a:schemeClr val="bg1"/>
                </a:solidFill>
                <a:latin typeface="Avenir LT Std 45 Book" panose="020B0502020203020204" pitchFamily="34" charset="0"/>
              </a:rPr>
              <a:t>Vice President of Exhibits</a:t>
            </a:r>
          </a:p>
          <a:p>
            <a:r>
              <a:rPr lang="en-US" sz="4000" dirty="0">
                <a:solidFill>
                  <a:schemeClr val="bg1"/>
                </a:solidFill>
                <a:latin typeface="Avenir LT Std 45 Book" panose="020B0502020203020204" pitchFamily="34" charset="0"/>
              </a:rPr>
              <a:t>The </a:t>
            </a:r>
            <a:r>
              <a:rPr lang="en-US" sz="4000" dirty="0" err="1">
                <a:solidFill>
                  <a:schemeClr val="bg1"/>
                </a:solidFill>
                <a:latin typeface="Avenir LT Std 45 Book" panose="020B0502020203020204" pitchFamily="34" charset="0"/>
              </a:rPr>
              <a:t>DoSeum</a:t>
            </a:r>
            <a:endParaRPr lang="en-US" sz="4000" dirty="0">
              <a:solidFill>
                <a:schemeClr val="bg1"/>
              </a:solidFill>
              <a:latin typeface="Avenir LT Std 45 Book" panose="020B0502020203020204" pitchFamily="34" charset="0"/>
            </a:endParaRPr>
          </a:p>
        </p:txBody>
      </p:sp>
    </p:spTree>
    <p:extLst>
      <p:ext uri="{BB962C8B-B14F-4D97-AF65-F5344CB8AC3E}">
        <p14:creationId xmlns:p14="http://schemas.microsoft.com/office/powerpoint/2010/main" val="1904986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0489F4-34C2-9146-B726-AEB0C53DCC56}"/>
              </a:ext>
            </a:extLst>
          </p:cNvPr>
          <p:cNvPicPr>
            <a:picLocks noChangeAspect="1"/>
          </p:cNvPicPr>
          <p:nvPr/>
        </p:nvPicPr>
        <p:blipFill>
          <a:blip r:embed="rId3"/>
          <a:stretch>
            <a:fillRect/>
          </a:stretch>
        </p:blipFill>
        <p:spPr>
          <a:xfrm>
            <a:off x="8347781" y="457200"/>
            <a:ext cx="4098218" cy="2852277"/>
          </a:xfrm>
          <a:prstGeom prst="rect">
            <a:avLst/>
          </a:prstGeom>
        </p:spPr>
      </p:pic>
      <p:pic>
        <p:nvPicPr>
          <p:cNvPr id="2" name="Picture 1" descr="Doseum at Day_edit.jpg">
            <a:extLst>
              <a:ext uri="{FF2B5EF4-FFF2-40B4-BE49-F238E27FC236}">
                <a16:creationId xmlns:a16="http://schemas.microsoft.com/office/drawing/2014/main" id="{BE6AE9B8-BEA5-CF4E-AA62-637EA2AA36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8771467" cy="6858000"/>
          </a:xfrm>
          <a:prstGeom prst="rect">
            <a:avLst/>
          </a:prstGeom>
        </p:spPr>
      </p:pic>
      <p:pic>
        <p:nvPicPr>
          <p:cNvPr id="6" name="Picture 5">
            <a:extLst>
              <a:ext uri="{FF2B5EF4-FFF2-40B4-BE49-F238E27FC236}">
                <a16:creationId xmlns:a16="http://schemas.microsoft.com/office/drawing/2014/main" id="{41CBF9DB-B47E-994D-8837-199A217209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3304" y="4097867"/>
            <a:ext cx="2890828" cy="1744133"/>
          </a:xfrm>
          <a:prstGeom prst="rect">
            <a:avLst/>
          </a:prstGeom>
        </p:spPr>
      </p:pic>
    </p:spTree>
    <p:extLst>
      <p:ext uri="{BB962C8B-B14F-4D97-AF65-F5344CB8AC3E}">
        <p14:creationId xmlns:p14="http://schemas.microsoft.com/office/powerpoint/2010/main" val="1872728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521368-C06C-6440-B70B-207D6D87B994}"/>
              </a:ext>
            </a:extLst>
          </p:cNvPr>
          <p:cNvPicPr>
            <a:picLocks noChangeAspect="1"/>
          </p:cNvPicPr>
          <p:nvPr/>
        </p:nvPicPr>
        <p:blipFill>
          <a:blip r:embed="rId3"/>
          <a:stretch>
            <a:fillRect/>
          </a:stretch>
        </p:blipFill>
        <p:spPr>
          <a:xfrm>
            <a:off x="0" y="0"/>
            <a:ext cx="12192000" cy="6858000"/>
          </a:xfrm>
          <a:prstGeom prst="rect">
            <a:avLst/>
          </a:prstGeom>
        </p:spPr>
      </p:pic>
      <p:sp>
        <p:nvSpPr>
          <p:cNvPr id="2" name="object 2"/>
          <p:cNvSpPr txBox="1">
            <a:spLocks noGrp="1"/>
          </p:cNvSpPr>
          <p:nvPr>
            <p:ph type="title"/>
          </p:nvPr>
        </p:nvSpPr>
        <p:spPr>
          <a:xfrm>
            <a:off x="500441" y="207834"/>
            <a:ext cx="10227430" cy="868218"/>
          </a:xfrm>
          <a:prstGeom prst="rect">
            <a:avLst/>
          </a:prstGeom>
        </p:spPr>
        <p:txBody>
          <a:bodyPr vert="horz" wrap="square" lIns="0" tIns="189261" rIns="0" bIns="0" rtlCol="0" anchor="ctr">
            <a:spAutoFit/>
          </a:bodyPr>
          <a:lstStyle/>
          <a:p>
            <a:pPr marL="8622">
              <a:lnSpc>
                <a:spcPct val="100000"/>
              </a:lnSpc>
              <a:spcBef>
                <a:spcPts val="1490"/>
              </a:spcBef>
            </a:pPr>
            <a:r>
              <a:rPr lang="en-US" b="1" dirty="0">
                <a:latin typeface="Avenir LT Std 65 Medium" panose="020B0502020203020204" pitchFamily="34" charset="0"/>
              </a:rPr>
              <a:t>Future Focus in Children’s Museums</a:t>
            </a:r>
            <a:endParaRPr b="1" dirty="0">
              <a:latin typeface="Avenir LT Std 65 Medium" panose="020B0502020203020204" pitchFamily="34" charset="0"/>
            </a:endParaRPr>
          </a:p>
        </p:txBody>
      </p:sp>
    </p:spTree>
    <p:extLst>
      <p:ext uri="{BB962C8B-B14F-4D97-AF65-F5344CB8AC3E}">
        <p14:creationId xmlns:p14="http://schemas.microsoft.com/office/powerpoint/2010/main" val="3873578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521368-C06C-6440-B70B-207D6D87B994}"/>
              </a:ext>
            </a:extLst>
          </p:cNvPr>
          <p:cNvPicPr>
            <a:picLocks noChangeAspect="1"/>
          </p:cNvPicPr>
          <p:nvPr/>
        </p:nvPicPr>
        <p:blipFill>
          <a:blip r:embed="rId2"/>
          <a:stretch>
            <a:fillRect/>
          </a:stretch>
        </p:blipFill>
        <p:spPr>
          <a:xfrm>
            <a:off x="0" y="0"/>
            <a:ext cx="12192000" cy="6858000"/>
          </a:xfrm>
          <a:prstGeom prst="rect">
            <a:avLst/>
          </a:prstGeom>
        </p:spPr>
      </p:pic>
      <p:sp>
        <p:nvSpPr>
          <p:cNvPr id="2" name="object 2"/>
          <p:cNvSpPr txBox="1">
            <a:spLocks noGrp="1"/>
          </p:cNvSpPr>
          <p:nvPr>
            <p:ph type="title"/>
          </p:nvPr>
        </p:nvSpPr>
        <p:spPr>
          <a:xfrm>
            <a:off x="500441" y="-10591"/>
            <a:ext cx="6569830" cy="1305069"/>
          </a:xfrm>
          <a:prstGeom prst="rect">
            <a:avLst/>
          </a:prstGeom>
        </p:spPr>
        <p:txBody>
          <a:bodyPr vert="horz" wrap="square" lIns="0" tIns="189261" rIns="0" bIns="0" rtlCol="0" anchor="ctr">
            <a:spAutoFit/>
          </a:bodyPr>
          <a:lstStyle/>
          <a:p>
            <a:pPr marL="8622">
              <a:lnSpc>
                <a:spcPct val="100000"/>
              </a:lnSpc>
              <a:spcBef>
                <a:spcPts val="1490"/>
              </a:spcBef>
            </a:pPr>
            <a:r>
              <a:rPr b="1" dirty="0">
                <a:latin typeface="Avenir LT Std 65 Medium" panose="020B0502020203020204" pitchFamily="34" charset="0"/>
              </a:rPr>
              <a:t>Community Involvement</a:t>
            </a:r>
          </a:p>
          <a:p>
            <a:pPr marL="8622">
              <a:lnSpc>
                <a:spcPct val="100000"/>
              </a:lnSpc>
              <a:spcBef>
                <a:spcPts val="760"/>
              </a:spcBef>
            </a:pPr>
            <a:r>
              <a:rPr sz="2200" dirty="0">
                <a:latin typeface="Avenir LT Std 45 Book" panose="020B0502020203020204" pitchFamily="34" charset="0"/>
                <a:cs typeface="Arial" panose="020B0604020202020204" pitchFamily="34" charset="0"/>
              </a:rPr>
              <a:t>Brainstorming Session</a:t>
            </a:r>
          </a:p>
        </p:txBody>
      </p:sp>
    </p:spTree>
    <p:extLst>
      <p:ext uri="{BB962C8B-B14F-4D97-AF65-F5344CB8AC3E}">
        <p14:creationId xmlns:p14="http://schemas.microsoft.com/office/powerpoint/2010/main" val="7661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002A4-DEC0-F44A-8EC5-13CBC536CFBC}"/>
              </a:ext>
            </a:extLst>
          </p:cNvPr>
          <p:cNvPicPr>
            <a:picLocks noChangeAspect="1"/>
          </p:cNvPicPr>
          <p:nvPr/>
        </p:nvPicPr>
        <p:blipFill>
          <a:blip r:embed="rId3"/>
          <a:stretch>
            <a:fillRect/>
          </a:stretch>
        </p:blipFill>
        <p:spPr>
          <a:xfrm>
            <a:off x="0" y="0"/>
            <a:ext cx="12192000" cy="6858000"/>
          </a:xfrm>
          <a:prstGeom prst="rect">
            <a:avLst/>
          </a:prstGeom>
        </p:spPr>
      </p:pic>
      <p:sp>
        <p:nvSpPr>
          <p:cNvPr id="2" name="object 2"/>
          <p:cNvSpPr txBox="1">
            <a:spLocks noGrp="1"/>
          </p:cNvSpPr>
          <p:nvPr>
            <p:ph type="title"/>
          </p:nvPr>
        </p:nvSpPr>
        <p:spPr>
          <a:xfrm>
            <a:off x="500440" y="242225"/>
            <a:ext cx="2928559" cy="685815"/>
          </a:xfrm>
          <a:prstGeom prst="rect">
            <a:avLst/>
          </a:prstGeom>
        </p:spPr>
        <p:txBody>
          <a:bodyPr vert="horz" wrap="square" lIns="0" tIns="8622" rIns="0" bIns="0" rtlCol="0" anchor="ctr">
            <a:spAutoFit/>
          </a:bodyPr>
          <a:lstStyle/>
          <a:p>
            <a:pPr marL="8622">
              <a:lnSpc>
                <a:spcPct val="100000"/>
              </a:lnSpc>
              <a:spcBef>
                <a:spcPts val="68"/>
              </a:spcBef>
            </a:pPr>
            <a:r>
              <a:rPr b="1" dirty="0">
                <a:latin typeface="Avenir LT Std 65 Medium" panose="020B0502020203020204" pitchFamily="34" charset="0"/>
              </a:rPr>
              <a:t>Mission</a:t>
            </a:r>
          </a:p>
        </p:txBody>
      </p:sp>
      <p:sp>
        <p:nvSpPr>
          <p:cNvPr id="3" name="object 3"/>
          <p:cNvSpPr txBox="1"/>
          <p:nvPr/>
        </p:nvSpPr>
        <p:spPr>
          <a:xfrm>
            <a:off x="500441" y="1042030"/>
            <a:ext cx="5067602" cy="4730255"/>
          </a:xfrm>
          <a:prstGeom prst="rect">
            <a:avLst/>
          </a:prstGeom>
        </p:spPr>
        <p:txBody>
          <a:bodyPr vert="horz" wrap="square" lIns="0" tIns="8622" rIns="0" bIns="0" rtlCol="0">
            <a:spAutoFit/>
          </a:bodyPr>
          <a:lstStyle/>
          <a:p>
            <a:pPr marL="8622" marR="3449">
              <a:lnSpc>
                <a:spcPct val="138900"/>
              </a:lnSpc>
              <a:spcBef>
                <a:spcPts val="68"/>
              </a:spcBef>
            </a:pPr>
            <a:r>
              <a:rPr sz="2200" dirty="0">
                <a:latin typeface="Avenir LT Std 45 Book" panose="020B0502020203020204" pitchFamily="34" charset="0"/>
                <a:cs typeface="Arial"/>
              </a:rPr>
              <a:t>In this exhibit visitors will be</a:t>
            </a:r>
            <a:r>
              <a:rPr lang="en-US" sz="2200" dirty="0">
                <a:latin typeface="Avenir LT Std 45 Book" panose="020B0502020203020204" pitchFamily="34" charset="0"/>
                <a:cs typeface="Arial"/>
              </a:rPr>
              <a:t> </a:t>
            </a:r>
            <a:r>
              <a:rPr sz="2200" dirty="0">
                <a:latin typeface="Avenir LT Std 45 Book" panose="020B0502020203020204" pitchFamily="34" charset="0"/>
                <a:cs typeface="Arial"/>
              </a:rPr>
              <a:t>empowered to imagine a desired future, and then begin to practice the skills needed to achieve their future.</a:t>
            </a:r>
          </a:p>
          <a:p>
            <a:pPr marL="8622">
              <a:spcBef>
                <a:spcPts val="1219"/>
              </a:spcBef>
            </a:pPr>
            <a:r>
              <a:rPr sz="4400" b="1" dirty="0">
                <a:latin typeface="Avenir LT Std 65 Medium" panose="020B0502020203020204" pitchFamily="34" charset="0"/>
                <a:cs typeface="Arial"/>
              </a:rPr>
              <a:t>Big Idea</a:t>
            </a:r>
          </a:p>
          <a:p>
            <a:pPr marL="8622">
              <a:spcBef>
                <a:spcPts val="2172"/>
              </a:spcBef>
            </a:pPr>
            <a:r>
              <a:rPr sz="2200" dirty="0">
                <a:latin typeface="Avenir LT Std 45 Book" panose="020B0502020203020204" pitchFamily="34" charset="0"/>
                <a:cs typeface="Arial"/>
              </a:rPr>
              <a:t>I can shape the future! And here’s how...</a:t>
            </a:r>
          </a:p>
          <a:p>
            <a:pPr>
              <a:lnSpc>
                <a:spcPct val="100000"/>
              </a:lnSpc>
            </a:pPr>
            <a:endParaRPr sz="2200" dirty="0">
              <a:latin typeface="Avenir LT Std 45 Book" panose="020B0502020203020204" pitchFamily="34" charset="0"/>
              <a:cs typeface="Times New Roman"/>
            </a:endParaRPr>
          </a:p>
          <a:p>
            <a:pPr marL="8622">
              <a:spcBef>
                <a:spcPts val="1860"/>
              </a:spcBef>
            </a:pPr>
            <a:r>
              <a:rPr sz="2200" dirty="0">
                <a:latin typeface="Avenir LT Std 45 Book" panose="020B0502020203020204" pitchFamily="34" charset="0"/>
                <a:cs typeface="DIN-Bold"/>
              </a:rPr>
              <a:t>Primary Audience:</a:t>
            </a:r>
          </a:p>
          <a:p>
            <a:pPr marL="8622">
              <a:spcBef>
                <a:spcPts val="950"/>
              </a:spcBef>
            </a:pPr>
            <a:r>
              <a:rPr sz="2200" dirty="0">
                <a:latin typeface="Avenir LT Std 45 Book" panose="020B0502020203020204" pitchFamily="34" charset="0"/>
                <a:cs typeface="Arial"/>
              </a:rPr>
              <a:t>Children 5 - 11 years old + caregivers</a:t>
            </a:r>
          </a:p>
        </p:txBody>
      </p:sp>
    </p:spTree>
    <p:extLst>
      <p:ext uri="{BB962C8B-B14F-4D97-AF65-F5344CB8AC3E}">
        <p14:creationId xmlns:p14="http://schemas.microsoft.com/office/powerpoint/2010/main" val="4266707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F06AC-152C-9B4E-81C9-C3F77EEC0A3A}"/>
              </a:ext>
            </a:extLst>
          </p:cNvPr>
          <p:cNvPicPr>
            <a:picLocks noChangeAspect="1"/>
          </p:cNvPicPr>
          <p:nvPr/>
        </p:nvPicPr>
        <p:blipFill>
          <a:blip r:embed="rId3"/>
          <a:stretch>
            <a:fillRect/>
          </a:stretch>
        </p:blipFill>
        <p:spPr>
          <a:xfrm>
            <a:off x="0" y="0"/>
            <a:ext cx="12192000" cy="6858000"/>
          </a:xfrm>
          <a:prstGeom prst="rect">
            <a:avLst/>
          </a:prstGeom>
        </p:spPr>
      </p:pic>
      <p:sp>
        <p:nvSpPr>
          <p:cNvPr id="2" name="object 2"/>
          <p:cNvSpPr txBox="1">
            <a:spLocks noGrp="1"/>
          </p:cNvSpPr>
          <p:nvPr>
            <p:ph type="title"/>
          </p:nvPr>
        </p:nvSpPr>
        <p:spPr>
          <a:xfrm>
            <a:off x="500441" y="306375"/>
            <a:ext cx="5933016" cy="685815"/>
          </a:xfrm>
          <a:prstGeom prst="rect">
            <a:avLst/>
          </a:prstGeom>
        </p:spPr>
        <p:txBody>
          <a:bodyPr vert="horz" wrap="square" lIns="0" tIns="8622" rIns="0" bIns="0" rtlCol="0" anchor="ctr">
            <a:spAutoFit/>
          </a:bodyPr>
          <a:lstStyle/>
          <a:p>
            <a:pPr marL="8622">
              <a:lnSpc>
                <a:spcPct val="100000"/>
              </a:lnSpc>
              <a:spcBef>
                <a:spcPts val="68"/>
              </a:spcBef>
            </a:pPr>
            <a:r>
              <a:rPr b="1" dirty="0">
                <a:latin typeface="Avenir LT Std 65 Medium" panose="020B0502020203020204" pitchFamily="34" charset="0"/>
              </a:rPr>
              <a:t>Educational Goals</a:t>
            </a:r>
          </a:p>
        </p:txBody>
      </p:sp>
      <p:sp>
        <p:nvSpPr>
          <p:cNvPr id="3" name="object 3"/>
          <p:cNvSpPr txBox="1"/>
          <p:nvPr/>
        </p:nvSpPr>
        <p:spPr>
          <a:xfrm>
            <a:off x="500441" y="1156788"/>
            <a:ext cx="5053126" cy="5351569"/>
          </a:xfrm>
          <a:prstGeom prst="rect">
            <a:avLst/>
          </a:prstGeom>
        </p:spPr>
        <p:txBody>
          <a:bodyPr vert="horz" wrap="square" lIns="0" tIns="127611" rIns="0" bIns="0" rtlCol="0">
            <a:spAutoFit/>
          </a:bodyPr>
          <a:lstStyle/>
          <a:p>
            <a:pPr marL="163387" marR="318153" indent="-154765">
              <a:lnSpc>
                <a:spcPct val="144200"/>
              </a:lnSpc>
              <a:buChar char="•"/>
              <a:tabLst>
                <a:tab pos="163819" algn="l"/>
              </a:tabLst>
            </a:pPr>
            <a:r>
              <a:rPr lang="en-US" sz="2200" dirty="0">
                <a:latin typeface="Avenir LT Std 45 Book" panose="020B0502020203020204" pitchFamily="34" charset="0"/>
                <a:cs typeface="DIN-Medium"/>
              </a:rPr>
              <a:t>Feel t</a:t>
            </a:r>
            <a:r>
              <a:rPr sz="2200" dirty="0">
                <a:latin typeface="Avenir LT Std 45 Book" panose="020B0502020203020204" pitchFamily="34" charset="0"/>
                <a:cs typeface="DIN-Medium"/>
              </a:rPr>
              <a:t>heir vision of the future </a:t>
            </a:r>
            <a:r>
              <a:rPr lang="en-US" sz="2200" dirty="0">
                <a:latin typeface="Avenir LT Std 45 Book" panose="020B0502020203020204" pitchFamily="34" charset="0"/>
                <a:cs typeface="DIN-Medium"/>
              </a:rPr>
              <a:t>is </a:t>
            </a:r>
            <a:r>
              <a:rPr sz="2200" dirty="0">
                <a:latin typeface="Avenir LT Std 45 Book" panose="020B0502020203020204" pitchFamily="34" charset="0"/>
                <a:cs typeface="DIN-Medium"/>
              </a:rPr>
              <a:t>important and relevant.</a:t>
            </a:r>
            <a:endParaRPr lang="en-US" sz="2200" dirty="0">
              <a:latin typeface="Avenir LT Std 45 Book" panose="020B0502020203020204" pitchFamily="34" charset="0"/>
              <a:cs typeface="DIN-Medium"/>
            </a:endParaRPr>
          </a:p>
          <a:p>
            <a:pPr marL="163387" marR="318153" indent="-154765">
              <a:lnSpc>
                <a:spcPct val="144200"/>
              </a:lnSpc>
              <a:buChar char="•"/>
              <a:tabLst>
                <a:tab pos="163819" algn="l"/>
              </a:tabLst>
            </a:pPr>
            <a:r>
              <a:rPr lang="en-US" sz="2200" dirty="0">
                <a:latin typeface="Avenir LT Std 45 Book" panose="020B0502020203020204" pitchFamily="34" charset="0"/>
                <a:cs typeface="DIN-Medium"/>
              </a:rPr>
              <a:t>Feel empowered</a:t>
            </a:r>
          </a:p>
          <a:p>
            <a:pPr marL="8622" marR="318153">
              <a:lnSpc>
                <a:spcPct val="144200"/>
              </a:lnSpc>
              <a:tabLst>
                <a:tab pos="163819" algn="l"/>
              </a:tabLst>
            </a:pPr>
            <a:endParaRPr lang="en-US" sz="2200" dirty="0">
              <a:latin typeface="Avenir LT Std 45 Book" panose="020B0502020203020204" pitchFamily="34" charset="0"/>
              <a:cs typeface="DIN-Medium"/>
            </a:endParaRPr>
          </a:p>
          <a:p>
            <a:pPr marL="163387" marR="318153" indent="-154765">
              <a:lnSpc>
                <a:spcPct val="144200"/>
              </a:lnSpc>
              <a:buChar char="•"/>
              <a:tabLst>
                <a:tab pos="163819" algn="l"/>
              </a:tabLst>
            </a:pPr>
            <a:r>
              <a:rPr lang="en-US" sz="2200" dirty="0">
                <a:latin typeface="Avenir LT Std 45 Book" panose="020B0502020203020204" pitchFamily="34" charset="0"/>
                <a:cs typeface="DIN-Medium"/>
              </a:rPr>
              <a:t>Develop future thinking skills:</a:t>
            </a:r>
            <a:endParaRPr sz="2200" dirty="0">
              <a:latin typeface="Avenir LT Std 45 Book" panose="020B0502020203020204" pitchFamily="34" charset="0"/>
              <a:cs typeface="DIN-Medium"/>
            </a:endParaRPr>
          </a:p>
          <a:p>
            <a:pPr marL="620587" marR="3449" lvl="1" indent="-154765">
              <a:lnSpc>
                <a:spcPts val="3055"/>
              </a:lnSpc>
              <a:spcBef>
                <a:spcPts val="261"/>
              </a:spcBef>
              <a:buChar char="•"/>
              <a:tabLst>
                <a:tab pos="163819" algn="l"/>
              </a:tabLst>
            </a:pPr>
            <a:r>
              <a:rPr lang="en-US" sz="2200" dirty="0">
                <a:latin typeface="Avenir LT Std 45 Book" panose="020B0502020203020204" pitchFamily="34" charset="0"/>
                <a:cs typeface="DIN-Medium"/>
              </a:rPr>
              <a:t>Collaboration</a:t>
            </a:r>
            <a:endParaRPr sz="2200" dirty="0">
              <a:latin typeface="Avenir LT Std 45 Book" panose="020B0502020203020204" pitchFamily="34" charset="0"/>
              <a:cs typeface="DIN-Medium"/>
            </a:endParaRPr>
          </a:p>
          <a:p>
            <a:pPr marL="620587" marR="98291" lvl="1" indent="-154765">
              <a:lnSpc>
                <a:spcPts val="3055"/>
              </a:lnSpc>
              <a:buChar char="•"/>
              <a:tabLst>
                <a:tab pos="163819" algn="l"/>
              </a:tabLst>
            </a:pPr>
            <a:r>
              <a:rPr lang="en-US" sz="2200" dirty="0">
                <a:latin typeface="Avenir LT Std 45 Book" panose="020B0502020203020204" pitchFamily="34" charset="0"/>
                <a:cs typeface="DIN-Medium"/>
              </a:rPr>
              <a:t>P</a:t>
            </a:r>
            <a:r>
              <a:rPr sz="2200" dirty="0">
                <a:latin typeface="Avenir LT Std 45 Book" panose="020B0502020203020204" pitchFamily="34" charset="0"/>
                <a:cs typeface="DIN-Medium"/>
              </a:rPr>
              <a:t>roblem solving</a:t>
            </a:r>
            <a:endParaRPr lang="en-US" sz="2200" dirty="0">
              <a:latin typeface="Avenir LT Std 45 Book" panose="020B0502020203020204" pitchFamily="34" charset="0"/>
              <a:cs typeface="DIN-Medium"/>
            </a:endParaRPr>
          </a:p>
          <a:p>
            <a:pPr marL="620587" marR="98291" lvl="1" indent="-154765">
              <a:lnSpc>
                <a:spcPts val="3055"/>
              </a:lnSpc>
              <a:buChar char="•"/>
              <a:tabLst>
                <a:tab pos="163819" algn="l"/>
              </a:tabLst>
            </a:pPr>
            <a:r>
              <a:rPr lang="en-US" sz="2200" dirty="0">
                <a:latin typeface="Avenir LT Std 45 Book" panose="020B0502020203020204" pitchFamily="34" charset="0"/>
                <a:cs typeface="DIN-Medium"/>
              </a:rPr>
              <a:t>M</a:t>
            </a:r>
            <a:r>
              <a:rPr sz="2200" dirty="0">
                <a:latin typeface="Avenir LT Std 45 Book" panose="020B0502020203020204" pitchFamily="34" charset="0"/>
                <a:cs typeface="DIN-Medium"/>
              </a:rPr>
              <a:t>aker-based learning</a:t>
            </a:r>
            <a:endParaRPr lang="en-US" sz="2200" dirty="0">
              <a:latin typeface="Avenir LT Std 45 Book" panose="020B0502020203020204" pitchFamily="34" charset="0"/>
              <a:cs typeface="DIN-Medium"/>
            </a:endParaRPr>
          </a:p>
          <a:p>
            <a:pPr marL="620587" marR="98291" lvl="1" indent="-154765">
              <a:lnSpc>
                <a:spcPts val="3055"/>
              </a:lnSpc>
              <a:buChar char="•"/>
              <a:tabLst>
                <a:tab pos="163819" algn="l"/>
              </a:tabLst>
            </a:pPr>
            <a:r>
              <a:rPr lang="en-US" sz="2200" dirty="0">
                <a:latin typeface="Avenir LT Std 45 Book" panose="020B0502020203020204" pitchFamily="34" charset="0"/>
                <a:cs typeface="DIN-Medium"/>
              </a:rPr>
              <a:t>U</a:t>
            </a:r>
            <a:r>
              <a:rPr sz="2200" dirty="0">
                <a:latin typeface="Avenir LT Std 45 Book" panose="020B0502020203020204" pitchFamily="34" charset="0"/>
                <a:cs typeface="DIN-Medium"/>
              </a:rPr>
              <a:t>nderstanding actions and consequences</a:t>
            </a:r>
            <a:endParaRPr lang="en-US" sz="2200" dirty="0">
              <a:latin typeface="Avenir LT Std 45 Book" panose="020B0502020203020204" pitchFamily="34" charset="0"/>
              <a:cs typeface="DIN-Medium"/>
            </a:endParaRPr>
          </a:p>
          <a:p>
            <a:pPr marL="620587" marR="98291" lvl="1" indent="-154765">
              <a:lnSpc>
                <a:spcPts val="3055"/>
              </a:lnSpc>
              <a:buChar char="•"/>
              <a:tabLst>
                <a:tab pos="163819" algn="l"/>
              </a:tabLst>
            </a:pPr>
            <a:r>
              <a:rPr lang="en-US" sz="2200" dirty="0">
                <a:latin typeface="Avenir LT Std 45 Book" panose="020B0502020203020204" pitchFamily="34" charset="0"/>
                <a:cs typeface="DIN-Medium"/>
              </a:rPr>
              <a:t>F</a:t>
            </a:r>
            <a:r>
              <a:rPr sz="2200" dirty="0">
                <a:latin typeface="Avenir LT Std 45 Book" panose="020B0502020203020204" pitchFamily="34" charset="0"/>
                <a:cs typeface="DIN-Medium"/>
              </a:rPr>
              <a:t>orecasting</a:t>
            </a:r>
            <a:endParaRPr lang="en-US" sz="2200" dirty="0">
              <a:latin typeface="Avenir LT Std 45 Book" panose="020B0502020203020204" pitchFamily="34" charset="0"/>
              <a:cs typeface="DIN-Medium"/>
            </a:endParaRPr>
          </a:p>
          <a:p>
            <a:pPr marL="620587" marR="98291" lvl="1" indent="-154765">
              <a:lnSpc>
                <a:spcPts val="3055"/>
              </a:lnSpc>
              <a:buChar char="•"/>
              <a:tabLst>
                <a:tab pos="163819" algn="l"/>
              </a:tabLst>
            </a:pPr>
            <a:r>
              <a:rPr lang="en-US" sz="2200" dirty="0">
                <a:latin typeface="Avenir LT Std 45 Book" panose="020B0502020203020204" pitchFamily="34" charset="0"/>
                <a:cs typeface="DIN-Medium"/>
              </a:rPr>
              <a:t>E</a:t>
            </a:r>
            <a:r>
              <a:rPr sz="2200" dirty="0">
                <a:latin typeface="Avenir LT Std 45 Book" panose="020B0502020203020204" pitchFamily="34" charset="0"/>
                <a:cs typeface="DIN-Medium"/>
              </a:rPr>
              <a:t>mpathy</a:t>
            </a:r>
          </a:p>
        </p:txBody>
      </p:sp>
    </p:spTree>
    <p:extLst>
      <p:ext uri="{BB962C8B-B14F-4D97-AF65-F5344CB8AC3E}">
        <p14:creationId xmlns:p14="http://schemas.microsoft.com/office/powerpoint/2010/main" val="4186645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2F4B75-47F3-6349-B9B0-45B573463854}"/>
              </a:ext>
            </a:extLst>
          </p:cNvPr>
          <p:cNvPicPr>
            <a:picLocks noChangeAspect="1"/>
          </p:cNvPicPr>
          <p:nvPr/>
        </p:nvPicPr>
        <p:blipFill>
          <a:blip r:embed="rId2"/>
          <a:stretch>
            <a:fillRect/>
          </a:stretch>
        </p:blipFill>
        <p:spPr>
          <a:xfrm>
            <a:off x="0" y="0"/>
            <a:ext cx="12192000" cy="6858000"/>
          </a:xfrm>
          <a:prstGeom prst="rect">
            <a:avLst/>
          </a:prstGeom>
        </p:spPr>
      </p:pic>
      <p:sp>
        <p:nvSpPr>
          <p:cNvPr id="5" name="object 5"/>
          <p:cNvSpPr txBox="1">
            <a:spLocks noGrp="1"/>
          </p:cNvSpPr>
          <p:nvPr>
            <p:ph type="title"/>
          </p:nvPr>
        </p:nvSpPr>
        <p:spPr>
          <a:xfrm>
            <a:off x="298323" y="0"/>
            <a:ext cx="6341229" cy="1309364"/>
          </a:xfrm>
          <a:prstGeom prst="rect">
            <a:avLst/>
          </a:prstGeom>
        </p:spPr>
        <p:txBody>
          <a:bodyPr vert="horz" wrap="square" lIns="0" tIns="189261" rIns="0" bIns="0" rtlCol="0" anchor="ctr">
            <a:spAutoFit/>
          </a:bodyPr>
          <a:lstStyle/>
          <a:p>
            <a:pPr marL="18106">
              <a:lnSpc>
                <a:spcPct val="100000"/>
              </a:lnSpc>
              <a:spcBef>
                <a:spcPts val="1490"/>
              </a:spcBef>
            </a:pPr>
            <a:r>
              <a:rPr b="1" dirty="0">
                <a:latin typeface="Avenir LT Std 65 Medium" panose="020B0502020203020204" pitchFamily="34" charset="0"/>
              </a:rPr>
              <a:t>Community Involvement</a:t>
            </a:r>
          </a:p>
          <a:p>
            <a:pPr marL="8622">
              <a:lnSpc>
                <a:spcPct val="100000"/>
              </a:lnSpc>
              <a:spcBef>
                <a:spcPts val="760"/>
              </a:spcBef>
            </a:pPr>
            <a:r>
              <a:rPr sz="2200" dirty="0">
                <a:latin typeface="Avenir LT Std 45 Book" panose="020B0502020203020204" pitchFamily="34" charset="0"/>
                <a:cs typeface="DIN-Medium"/>
              </a:rPr>
              <a:t>Community Conversations</a:t>
            </a:r>
          </a:p>
        </p:txBody>
      </p:sp>
    </p:spTree>
    <p:extLst>
      <p:ext uri="{BB962C8B-B14F-4D97-AF65-F5344CB8AC3E}">
        <p14:creationId xmlns:p14="http://schemas.microsoft.com/office/powerpoint/2010/main" val="1628106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946CC5-15CB-9642-BAB6-61EE77976564}"/>
              </a:ext>
            </a:extLst>
          </p:cNvPr>
          <p:cNvPicPr>
            <a:picLocks noChangeAspect="1"/>
          </p:cNvPicPr>
          <p:nvPr/>
        </p:nvPicPr>
        <p:blipFill>
          <a:blip r:embed="rId3"/>
          <a:stretch>
            <a:fillRect/>
          </a:stretch>
        </p:blipFill>
        <p:spPr>
          <a:xfrm>
            <a:off x="0" y="0"/>
            <a:ext cx="12192000" cy="6858000"/>
          </a:xfrm>
          <a:prstGeom prst="rect">
            <a:avLst/>
          </a:prstGeom>
        </p:spPr>
      </p:pic>
      <p:sp>
        <p:nvSpPr>
          <p:cNvPr id="2" name="object 2"/>
          <p:cNvSpPr txBox="1">
            <a:spLocks noGrp="1"/>
          </p:cNvSpPr>
          <p:nvPr>
            <p:ph type="title"/>
          </p:nvPr>
        </p:nvSpPr>
        <p:spPr>
          <a:xfrm>
            <a:off x="500442" y="242225"/>
            <a:ext cx="4234844" cy="685815"/>
          </a:xfrm>
          <a:prstGeom prst="rect">
            <a:avLst/>
          </a:prstGeom>
        </p:spPr>
        <p:txBody>
          <a:bodyPr vert="horz" wrap="square" lIns="0" tIns="8622" rIns="0" bIns="0" rtlCol="0" anchor="ctr">
            <a:spAutoFit/>
          </a:bodyPr>
          <a:lstStyle/>
          <a:p>
            <a:pPr marL="8622">
              <a:lnSpc>
                <a:spcPct val="100000"/>
              </a:lnSpc>
              <a:spcBef>
                <a:spcPts val="68"/>
              </a:spcBef>
            </a:pPr>
            <a:r>
              <a:rPr b="1" dirty="0">
                <a:latin typeface="Avenir LT Std 65 Medium" panose="020B0502020203020204" pitchFamily="34" charset="0"/>
              </a:rPr>
              <a:t>Time Machine</a:t>
            </a:r>
          </a:p>
        </p:txBody>
      </p:sp>
      <p:sp>
        <p:nvSpPr>
          <p:cNvPr id="3" name="object 3"/>
          <p:cNvSpPr txBox="1"/>
          <p:nvPr/>
        </p:nvSpPr>
        <p:spPr>
          <a:xfrm>
            <a:off x="500441" y="951271"/>
            <a:ext cx="5914007" cy="1486034"/>
          </a:xfrm>
          <a:prstGeom prst="rect">
            <a:avLst/>
          </a:prstGeom>
        </p:spPr>
        <p:txBody>
          <a:bodyPr vert="horz" wrap="square" lIns="0" tIns="8622" rIns="0" bIns="0" rtlCol="0">
            <a:spAutoFit/>
          </a:bodyPr>
          <a:lstStyle/>
          <a:p>
            <a:pPr marL="8622">
              <a:spcBef>
                <a:spcPts val="68"/>
              </a:spcBef>
            </a:pPr>
            <a:r>
              <a:rPr sz="2400" dirty="0">
                <a:solidFill>
                  <a:srgbClr val="00B4ED"/>
                </a:solidFill>
                <a:latin typeface="Australia Skate"/>
                <a:cs typeface="Australia Skate"/>
              </a:rPr>
              <a:t>What do you want your future to look like?</a:t>
            </a:r>
            <a:endParaRPr sz="2400" dirty="0">
              <a:latin typeface="Times New Roman"/>
              <a:cs typeface="Times New Roman"/>
            </a:endParaRPr>
          </a:p>
          <a:p>
            <a:pPr marL="8622" marR="215551"/>
            <a:r>
              <a:rPr sz="2400" dirty="0">
                <a:solidFill>
                  <a:srgbClr val="00B4ED"/>
                </a:solidFill>
                <a:latin typeface="Australia Skate"/>
                <a:cs typeface="Australia Skate"/>
              </a:rPr>
              <a:t>Let’s explore the past &amp; present through  the eyes of the future...</a:t>
            </a:r>
            <a:endParaRPr sz="2400" dirty="0">
              <a:latin typeface="Australia Skate"/>
              <a:cs typeface="Australia Skate"/>
            </a:endParaRPr>
          </a:p>
        </p:txBody>
      </p:sp>
      <p:sp>
        <p:nvSpPr>
          <p:cNvPr id="4" name="object 4"/>
          <p:cNvSpPr txBox="1"/>
          <p:nvPr/>
        </p:nvSpPr>
        <p:spPr>
          <a:xfrm>
            <a:off x="6772626" y="5856406"/>
            <a:ext cx="4779294" cy="685815"/>
          </a:xfrm>
          <a:prstGeom prst="rect">
            <a:avLst/>
          </a:prstGeom>
        </p:spPr>
        <p:txBody>
          <a:bodyPr vert="horz" wrap="square" lIns="0" tIns="8622" rIns="0" bIns="0" rtlCol="0">
            <a:spAutoFit/>
          </a:bodyPr>
          <a:lstStyle/>
          <a:p>
            <a:pPr marL="8622" marR="3449">
              <a:spcBef>
                <a:spcPts val="68"/>
              </a:spcBef>
            </a:pPr>
            <a:r>
              <a:rPr sz="2200" dirty="0">
                <a:latin typeface="Avenir LT Std 45 Book" panose="020B0502020203020204" pitchFamily="34" charset="0"/>
                <a:cs typeface="DIN-Medium"/>
              </a:rPr>
              <a:t>Designed by Artist in Residence  Calder Kamin</a:t>
            </a:r>
          </a:p>
        </p:txBody>
      </p:sp>
    </p:spTree>
    <p:extLst>
      <p:ext uri="{BB962C8B-B14F-4D97-AF65-F5344CB8AC3E}">
        <p14:creationId xmlns:p14="http://schemas.microsoft.com/office/powerpoint/2010/main" val="731114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791A27-D9EC-854B-AC98-97E5864B1918}"/>
              </a:ext>
            </a:extLst>
          </p:cNvPr>
          <p:cNvPicPr>
            <a:picLocks noChangeAspect="1"/>
          </p:cNvPicPr>
          <p:nvPr/>
        </p:nvPicPr>
        <p:blipFill>
          <a:blip r:embed="rId2"/>
          <a:stretch>
            <a:fillRect/>
          </a:stretch>
        </p:blipFill>
        <p:spPr>
          <a:xfrm>
            <a:off x="0" y="0"/>
            <a:ext cx="12192000" cy="6858000"/>
          </a:xfrm>
          <a:prstGeom prst="rect">
            <a:avLst/>
          </a:prstGeom>
        </p:spPr>
      </p:pic>
      <p:sp>
        <p:nvSpPr>
          <p:cNvPr id="4" name="object 4"/>
          <p:cNvSpPr txBox="1">
            <a:spLocks noGrp="1"/>
          </p:cNvSpPr>
          <p:nvPr>
            <p:ph type="title"/>
          </p:nvPr>
        </p:nvSpPr>
        <p:spPr>
          <a:xfrm>
            <a:off x="359656" y="272560"/>
            <a:ext cx="6692839" cy="685815"/>
          </a:xfrm>
          <a:prstGeom prst="rect">
            <a:avLst/>
          </a:prstGeom>
        </p:spPr>
        <p:txBody>
          <a:bodyPr vert="horz" wrap="square" lIns="0" tIns="8622" rIns="0" bIns="0" rtlCol="0" anchor="ctr">
            <a:spAutoFit/>
          </a:bodyPr>
          <a:lstStyle/>
          <a:p>
            <a:pPr marL="8622">
              <a:lnSpc>
                <a:spcPct val="100000"/>
              </a:lnSpc>
              <a:spcBef>
                <a:spcPts val="68"/>
              </a:spcBef>
            </a:pPr>
            <a:r>
              <a:rPr b="1" dirty="0">
                <a:latin typeface="Avenir LT Std 65 Medium" panose="020B0502020203020204" pitchFamily="34" charset="0"/>
              </a:rPr>
              <a:t>Imagine the Possibilities!</a:t>
            </a:r>
          </a:p>
        </p:txBody>
      </p:sp>
      <p:sp>
        <p:nvSpPr>
          <p:cNvPr id="5" name="object 5"/>
          <p:cNvSpPr txBox="1"/>
          <p:nvPr/>
        </p:nvSpPr>
        <p:spPr>
          <a:xfrm>
            <a:off x="359655" y="1126668"/>
            <a:ext cx="5754541" cy="1116702"/>
          </a:xfrm>
          <a:prstGeom prst="rect">
            <a:avLst/>
          </a:prstGeom>
        </p:spPr>
        <p:txBody>
          <a:bodyPr vert="horz" wrap="square" lIns="0" tIns="8622" rIns="0" bIns="0" rtlCol="0">
            <a:spAutoFit/>
          </a:bodyPr>
          <a:lstStyle/>
          <a:p>
            <a:pPr marL="8622">
              <a:spcBef>
                <a:spcPts val="68"/>
              </a:spcBef>
            </a:pPr>
            <a:r>
              <a:rPr sz="2400" dirty="0">
                <a:solidFill>
                  <a:srgbClr val="00B4ED"/>
                </a:solidFill>
                <a:latin typeface="Australia Skate"/>
                <a:cs typeface="Australia Skate"/>
              </a:rPr>
              <a:t>Nature doesn’t waste.</a:t>
            </a:r>
            <a:endParaRPr sz="2400" dirty="0">
              <a:latin typeface="Australia Skate"/>
              <a:cs typeface="Australia Skate"/>
            </a:endParaRPr>
          </a:p>
          <a:p>
            <a:pPr>
              <a:spcBef>
                <a:spcPts val="17"/>
              </a:spcBef>
            </a:pPr>
            <a:endParaRPr sz="2400" dirty="0">
              <a:latin typeface="Times New Roman"/>
              <a:cs typeface="Times New Roman"/>
            </a:endParaRPr>
          </a:p>
          <a:p>
            <a:pPr marL="8622"/>
            <a:r>
              <a:rPr sz="2400" dirty="0">
                <a:solidFill>
                  <a:srgbClr val="00B4ED"/>
                </a:solidFill>
                <a:latin typeface="Australia Skate"/>
                <a:cs typeface="Australia Skate"/>
              </a:rPr>
              <a:t>Can we change as we grow?</a:t>
            </a:r>
            <a:endParaRPr sz="2400" dirty="0">
              <a:latin typeface="Australia Skate"/>
              <a:cs typeface="Australia Skate"/>
            </a:endParaRPr>
          </a:p>
        </p:txBody>
      </p:sp>
    </p:spTree>
    <p:extLst>
      <p:ext uri="{BB962C8B-B14F-4D97-AF65-F5344CB8AC3E}">
        <p14:creationId xmlns:p14="http://schemas.microsoft.com/office/powerpoint/2010/main" val="3261353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JOE TANKERSLEY</a:t>
            </a:r>
          </a:p>
        </p:txBody>
      </p:sp>
      <p:sp>
        <p:nvSpPr>
          <p:cNvPr id="5" name="Text Placeholder 4"/>
          <p:cNvSpPr>
            <a:spLocks noGrp="1"/>
          </p:cNvSpPr>
          <p:nvPr>
            <p:ph type="body" idx="1"/>
          </p:nvPr>
        </p:nvSpPr>
        <p:spPr/>
        <p:txBody>
          <a:bodyPr/>
          <a:lstStyle/>
          <a:p>
            <a:r>
              <a:rPr lang="en-US" dirty="0">
                <a:solidFill>
                  <a:schemeClr val="tx1">
                    <a:lumMod val="75000"/>
                    <a:lumOff val="25000"/>
                  </a:schemeClr>
                </a:solidFill>
              </a:rPr>
              <a:t>Writer and futurist, Unique Visions</a:t>
            </a:r>
          </a:p>
          <a:p>
            <a:r>
              <a:rPr lang="en-US" dirty="0">
                <a:solidFill>
                  <a:schemeClr val="tx1">
                    <a:lumMod val="75000"/>
                    <a:lumOff val="25000"/>
                  </a:schemeClr>
                </a:solidFill>
              </a:rPr>
              <a:t>Former </a:t>
            </a:r>
            <a:r>
              <a:rPr lang="en-US" dirty="0" err="1">
                <a:solidFill>
                  <a:schemeClr val="tx1">
                    <a:lumMod val="75000"/>
                    <a:lumOff val="25000"/>
                  </a:schemeClr>
                </a:solidFill>
              </a:rPr>
              <a:t>Imagineer</a:t>
            </a:r>
            <a:r>
              <a:rPr lang="en-US" dirty="0">
                <a:solidFill>
                  <a:schemeClr val="tx1">
                    <a:lumMod val="75000"/>
                    <a:lumOff val="25000"/>
                  </a:schemeClr>
                </a:solidFill>
              </a:rPr>
              <a:t>, Walt Disney</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039594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36676" y="1790261"/>
            <a:ext cx="4950607" cy="908953"/>
          </a:xfrm>
          <a:prstGeom prst="rect">
            <a:avLst/>
          </a:prstGeom>
        </p:spPr>
        <p:txBody>
          <a:bodyPr vert="horz" wrap="square" lIns="0" tIns="8622" rIns="0" bIns="0" rtlCol="0">
            <a:spAutoFit/>
          </a:bodyPr>
          <a:lstStyle/>
          <a:p>
            <a:pPr marL="8622">
              <a:spcBef>
                <a:spcPts val="68"/>
              </a:spcBef>
            </a:pPr>
            <a:r>
              <a:rPr sz="2200" b="1" dirty="0">
                <a:solidFill>
                  <a:srgbClr val="FFFFFF"/>
                </a:solidFill>
                <a:latin typeface="Avenir LT Std 65 Medium" panose="020B0502020203020204" pitchFamily="34" charset="0"/>
                <a:cs typeface="DIN-Medium"/>
              </a:rPr>
              <a:t>By</a:t>
            </a:r>
            <a:r>
              <a:rPr sz="2200" b="1" spc="-3" dirty="0">
                <a:solidFill>
                  <a:srgbClr val="FFFFFF"/>
                </a:solidFill>
                <a:latin typeface="Avenir LT Std 65 Medium" panose="020B0502020203020204" pitchFamily="34" charset="0"/>
                <a:cs typeface="DIN-Medium"/>
              </a:rPr>
              <a:t> </a:t>
            </a:r>
            <a:r>
              <a:rPr sz="2200" b="1" spc="-24" dirty="0">
                <a:solidFill>
                  <a:srgbClr val="FFFFFF"/>
                </a:solidFill>
                <a:latin typeface="Avenir LT Std 65 Medium" panose="020B0502020203020204" pitchFamily="34" charset="0"/>
                <a:cs typeface="DIN-Medium"/>
              </a:rPr>
              <a:t>TeamLab</a:t>
            </a:r>
            <a:endParaRPr sz="2200" b="1" dirty="0">
              <a:latin typeface="Avenir LT Std 65 Medium" panose="020B0502020203020204" pitchFamily="34" charset="0"/>
              <a:cs typeface="DIN-Medium"/>
            </a:endParaRPr>
          </a:p>
          <a:p>
            <a:pPr marL="8622">
              <a:spcBef>
                <a:spcPts val="1548"/>
              </a:spcBef>
            </a:pPr>
            <a:r>
              <a:rPr sz="2400" dirty="0">
                <a:solidFill>
                  <a:srgbClr val="FBAE49"/>
                </a:solidFill>
                <a:latin typeface="Australia Skate"/>
                <a:cs typeface="Australia Skate"/>
              </a:rPr>
              <a:t>SLIDE YOUR WAY INTO THE FUTURE!</a:t>
            </a:r>
            <a:endParaRPr sz="2400" dirty="0">
              <a:latin typeface="Australia Skate"/>
              <a:cs typeface="Australia Skate"/>
            </a:endParaRPr>
          </a:p>
        </p:txBody>
      </p:sp>
      <p:sp>
        <p:nvSpPr>
          <p:cNvPr id="4" name="object 4"/>
          <p:cNvSpPr txBox="1">
            <a:spLocks noGrp="1"/>
          </p:cNvSpPr>
          <p:nvPr>
            <p:ph type="title"/>
          </p:nvPr>
        </p:nvSpPr>
        <p:spPr>
          <a:xfrm>
            <a:off x="7036677" y="425816"/>
            <a:ext cx="4097167" cy="1362923"/>
          </a:xfrm>
          <a:prstGeom prst="rect">
            <a:avLst/>
          </a:prstGeom>
        </p:spPr>
        <p:txBody>
          <a:bodyPr vert="horz" wrap="square" lIns="0" tIns="8622" rIns="0" bIns="0" rtlCol="0" anchor="ctr">
            <a:spAutoFit/>
          </a:bodyPr>
          <a:lstStyle/>
          <a:p>
            <a:pPr marL="8622" marR="3449">
              <a:lnSpc>
                <a:spcPct val="100000"/>
              </a:lnSpc>
              <a:spcBef>
                <a:spcPts val="68"/>
              </a:spcBef>
            </a:pPr>
            <a:r>
              <a:rPr b="1" dirty="0">
                <a:latin typeface="Avenir LT Std 65 Medium" panose="020B0502020203020204" pitchFamily="34" charset="0"/>
              </a:rPr>
              <a:t>Sliding Through  a Fruit Field</a:t>
            </a:r>
          </a:p>
        </p:txBody>
      </p:sp>
    </p:spTree>
    <p:extLst>
      <p:ext uri="{BB962C8B-B14F-4D97-AF65-F5344CB8AC3E}">
        <p14:creationId xmlns:p14="http://schemas.microsoft.com/office/powerpoint/2010/main" val="355905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27D846-04F7-C84B-8D09-F910C28B5875}"/>
              </a:ext>
            </a:extLst>
          </p:cNvPr>
          <p:cNvPicPr>
            <a:picLocks noChangeAspect="1"/>
          </p:cNvPicPr>
          <p:nvPr/>
        </p:nvPicPr>
        <p:blipFill>
          <a:blip r:embed="rId3"/>
          <a:stretch>
            <a:fillRect/>
          </a:stretch>
        </p:blipFill>
        <p:spPr>
          <a:xfrm>
            <a:off x="0" y="0"/>
            <a:ext cx="12192000" cy="6858000"/>
          </a:xfrm>
          <a:prstGeom prst="rect">
            <a:avLst/>
          </a:prstGeom>
        </p:spPr>
      </p:pic>
      <p:sp>
        <p:nvSpPr>
          <p:cNvPr id="2" name="object 2"/>
          <p:cNvSpPr txBox="1"/>
          <p:nvPr/>
        </p:nvSpPr>
        <p:spPr>
          <a:xfrm>
            <a:off x="7893240" y="2156481"/>
            <a:ext cx="4103141" cy="378038"/>
          </a:xfrm>
          <a:prstGeom prst="rect">
            <a:avLst/>
          </a:prstGeom>
        </p:spPr>
        <p:txBody>
          <a:bodyPr vert="horz" wrap="square" lIns="0" tIns="8622" rIns="0" bIns="0" rtlCol="0">
            <a:spAutoFit/>
          </a:bodyPr>
          <a:lstStyle/>
          <a:p>
            <a:pPr marL="8622">
              <a:spcBef>
                <a:spcPts val="68"/>
              </a:spcBef>
            </a:pPr>
            <a:r>
              <a:rPr sz="2400" dirty="0">
                <a:solidFill>
                  <a:srgbClr val="00B4ED"/>
                </a:solidFill>
                <a:latin typeface="Australia Skate"/>
                <a:cs typeface="Australia Skate"/>
              </a:rPr>
              <a:t>KID colored FUTURE CITY!</a:t>
            </a:r>
            <a:endParaRPr sz="2400" dirty="0">
              <a:latin typeface="Australia Skate"/>
              <a:cs typeface="Australia Skate"/>
            </a:endParaRPr>
          </a:p>
        </p:txBody>
      </p:sp>
      <p:sp>
        <p:nvSpPr>
          <p:cNvPr id="3" name="object 3"/>
          <p:cNvSpPr txBox="1"/>
          <p:nvPr/>
        </p:nvSpPr>
        <p:spPr>
          <a:xfrm>
            <a:off x="5691545" y="6167084"/>
            <a:ext cx="2201696" cy="342965"/>
          </a:xfrm>
          <a:prstGeom prst="rect">
            <a:avLst/>
          </a:prstGeom>
        </p:spPr>
        <p:txBody>
          <a:bodyPr vert="horz" wrap="square" lIns="0" tIns="8622" rIns="0" bIns="0" rtlCol="0">
            <a:spAutoFit/>
          </a:bodyPr>
          <a:lstStyle/>
          <a:p>
            <a:pPr marL="8622">
              <a:spcBef>
                <a:spcPts val="68"/>
              </a:spcBef>
            </a:pPr>
            <a:r>
              <a:rPr sz="2172" b="1" dirty="0">
                <a:latin typeface="Avenir LT Std 65 Medium" panose="020B0502020203020204" pitchFamily="34" charset="0"/>
                <a:cs typeface="DIN-Medium"/>
              </a:rPr>
              <a:t>From TeamLab</a:t>
            </a:r>
          </a:p>
        </p:txBody>
      </p:sp>
      <p:sp>
        <p:nvSpPr>
          <p:cNvPr id="4" name="object 4"/>
          <p:cNvSpPr txBox="1">
            <a:spLocks noGrp="1"/>
          </p:cNvSpPr>
          <p:nvPr>
            <p:ph type="title"/>
          </p:nvPr>
        </p:nvSpPr>
        <p:spPr>
          <a:xfrm>
            <a:off x="1513954" y="1389515"/>
            <a:ext cx="9916046" cy="685815"/>
          </a:xfrm>
          <a:prstGeom prst="rect">
            <a:avLst/>
          </a:prstGeom>
        </p:spPr>
        <p:txBody>
          <a:bodyPr vert="horz" wrap="square" lIns="0" tIns="8622" rIns="0" bIns="0" rtlCol="0" anchor="ctr">
            <a:spAutoFit/>
          </a:bodyPr>
          <a:lstStyle/>
          <a:p>
            <a:pPr marL="6344952">
              <a:lnSpc>
                <a:spcPct val="100000"/>
              </a:lnSpc>
              <a:spcBef>
                <a:spcPts val="68"/>
              </a:spcBef>
            </a:pPr>
            <a:r>
              <a:rPr b="1" dirty="0">
                <a:latin typeface="Avenir LT Std 65 Medium" panose="020B0502020203020204" pitchFamily="34" charset="0"/>
              </a:rPr>
              <a:t>Sketch Town</a:t>
            </a:r>
          </a:p>
        </p:txBody>
      </p:sp>
    </p:spTree>
    <p:extLst>
      <p:ext uri="{BB962C8B-B14F-4D97-AF65-F5344CB8AC3E}">
        <p14:creationId xmlns:p14="http://schemas.microsoft.com/office/powerpoint/2010/main" val="408500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694072-374D-A441-BC8A-0DCA290619AF}"/>
              </a:ext>
            </a:extLst>
          </p:cNvPr>
          <p:cNvPicPr>
            <a:picLocks noChangeAspect="1"/>
          </p:cNvPicPr>
          <p:nvPr/>
        </p:nvPicPr>
        <p:blipFill>
          <a:blip r:embed="rId2"/>
          <a:stretch>
            <a:fillRect/>
          </a:stretch>
        </p:blipFill>
        <p:spPr>
          <a:xfrm>
            <a:off x="0" y="0"/>
            <a:ext cx="12192000" cy="6858000"/>
          </a:xfrm>
          <a:prstGeom prst="rect">
            <a:avLst/>
          </a:prstGeom>
        </p:spPr>
      </p:pic>
      <p:sp>
        <p:nvSpPr>
          <p:cNvPr id="3" name="object 3"/>
          <p:cNvSpPr txBox="1">
            <a:spLocks noGrp="1"/>
          </p:cNvSpPr>
          <p:nvPr>
            <p:ph type="title"/>
          </p:nvPr>
        </p:nvSpPr>
        <p:spPr>
          <a:xfrm>
            <a:off x="509064" y="63190"/>
            <a:ext cx="5865705" cy="685815"/>
          </a:xfrm>
          <a:prstGeom prst="rect">
            <a:avLst/>
          </a:prstGeom>
        </p:spPr>
        <p:txBody>
          <a:bodyPr vert="horz" wrap="square" lIns="0" tIns="8622" rIns="0" bIns="0" rtlCol="0" anchor="ctr">
            <a:spAutoFit/>
          </a:bodyPr>
          <a:lstStyle/>
          <a:p>
            <a:pPr marL="8622">
              <a:lnSpc>
                <a:spcPct val="100000"/>
              </a:lnSpc>
              <a:spcBef>
                <a:spcPts val="68"/>
              </a:spcBef>
            </a:pPr>
            <a:r>
              <a:rPr b="1" dirty="0">
                <a:latin typeface="Avenir LT Std 65 Medium" panose="020B0502020203020204" pitchFamily="34" charset="0"/>
              </a:rPr>
              <a:t>Be your Future Career</a:t>
            </a:r>
          </a:p>
        </p:txBody>
      </p:sp>
      <p:sp>
        <p:nvSpPr>
          <p:cNvPr id="5" name="object 5"/>
          <p:cNvSpPr txBox="1"/>
          <p:nvPr/>
        </p:nvSpPr>
        <p:spPr>
          <a:xfrm>
            <a:off x="7676786" y="269620"/>
            <a:ext cx="4346892" cy="1498858"/>
          </a:xfrm>
          <a:prstGeom prst="rect">
            <a:avLst/>
          </a:prstGeom>
        </p:spPr>
        <p:txBody>
          <a:bodyPr vert="horz" wrap="square" lIns="0" tIns="8622" rIns="0" bIns="0" rtlCol="0">
            <a:spAutoFit/>
          </a:bodyPr>
          <a:lstStyle/>
          <a:p>
            <a:pPr marL="8622" marR="3449">
              <a:spcBef>
                <a:spcPts val="68"/>
              </a:spcBef>
              <a:tabLst>
                <a:tab pos="1670949" algn="l"/>
              </a:tabLst>
            </a:pPr>
            <a:r>
              <a:rPr sz="2400" dirty="0">
                <a:solidFill>
                  <a:srgbClr val="00B4ED"/>
                </a:solidFill>
                <a:latin typeface="Australia Skate"/>
                <a:cs typeface="Australia Skate"/>
              </a:rPr>
              <a:t>HUMANITARIAN</a:t>
            </a:r>
            <a:r>
              <a:rPr lang="en-US" sz="2400" dirty="0">
                <a:solidFill>
                  <a:srgbClr val="00B4ED"/>
                </a:solidFill>
                <a:latin typeface="Australia Skate"/>
                <a:cs typeface="Australia Skate"/>
              </a:rPr>
              <a:t> </a:t>
            </a:r>
            <a:r>
              <a:rPr sz="2400" dirty="0">
                <a:solidFill>
                  <a:srgbClr val="00B4ED"/>
                </a:solidFill>
                <a:latin typeface="Australia Skate"/>
                <a:cs typeface="Australia Skate"/>
              </a:rPr>
              <a:t>INVENTOR  </a:t>
            </a:r>
            <a:endParaRPr lang="en-US" sz="2400" dirty="0">
              <a:solidFill>
                <a:srgbClr val="00B4ED"/>
              </a:solidFill>
              <a:latin typeface="Australia Skate"/>
              <a:cs typeface="Australia Skate"/>
            </a:endParaRPr>
          </a:p>
          <a:p>
            <a:pPr marL="8622" marR="3449">
              <a:spcBef>
                <a:spcPts val="68"/>
              </a:spcBef>
              <a:tabLst>
                <a:tab pos="1670949" algn="l"/>
              </a:tabLst>
            </a:pPr>
            <a:r>
              <a:rPr sz="2400" dirty="0">
                <a:solidFill>
                  <a:srgbClr val="00B4ED"/>
                </a:solidFill>
                <a:latin typeface="Australia Skate"/>
                <a:cs typeface="Australia Skate"/>
              </a:rPr>
              <a:t>3D FLAVORIST</a:t>
            </a:r>
            <a:endParaRPr sz="2400" dirty="0">
              <a:latin typeface="Australia Skate"/>
              <a:cs typeface="Australia Skate"/>
            </a:endParaRPr>
          </a:p>
          <a:p>
            <a:pPr marL="8622" marR="553534"/>
            <a:r>
              <a:rPr sz="2400" dirty="0">
                <a:solidFill>
                  <a:srgbClr val="00B4ED"/>
                </a:solidFill>
                <a:latin typeface="Australia Skate"/>
                <a:cs typeface="Australia Skate"/>
              </a:rPr>
              <a:t>ROBOTIC ZOOLOGIST</a:t>
            </a:r>
            <a:endParaRPr sz="2400" dirty="0">
              <a:latin typeface="Australia Skate"/>
              <a:cs typeface="Australia Skate"/>
            </a:endParaRPr>
          </a:p>
          <a:p>
            <a:pPr marL="8622"/>
            <a:r>
              <a:rPr sz="2400" dirty="0">
                <a:solidFill>
                  <a:srgbClr val="00B4ED"/>
                </a:solidFill>
                <a:latin typeface="Australia Skate"/>
                <a:cs typeface="Australia Skate"/>
              </a:rPr>
              <a:t>ASTRO-CULINARY ARTIST</a:t>
            </a:r>
            <a:endParaRPr sz="2400" dirty="0">
              <a:latin typeface="Australia Skate"/>
              <a:cs typeface="Australia Skate"/>
            </a:endParaRPr>
          </a:p>
        </p:txBody>
      </p:sp>
    </p:spTree>
    <p:extLst>
      <p:ext uri="{BB962C8B-B14F-4D97-AF65-F5344CB8AC3E}">
        <p14:creationId xmlns:p14="http://schemas.microsoft.com/office/powerpoint/2010/main" val="244725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925303-B6D4-C540-AAFC-9BA62381BBE8}"/>
              </a:ext>
            </a:extLst>
          </p:cNvPr>
          <p:cNvPicPr>
            <a:picLocks noChangeAspect="1"/>
          </p:cNvPicPr>
          <p:nvPr/>
        </p:nvPicPr>
        <p:blipFill>
          <a:blip r:embed="rId2"/>
          <a:stretch>
            <a:fillRect/>
          </a:stretch>
        </p:blipFill>
        <p:spPr>
          <a:xfrm>
            <a:off x="0" y="0"/>
            <a:ext cx="12192000" cy="6858000"/>
          </a:xfrm>
          <a:prstGeom prst="rect">
            <a:avLst/>
          </a:prstGeom>
        </p:spPr>
      </p:pic>
      <p:sp>
        <p:nvSpPr>
          <p:cNvPr id="2" name="object 2"/>
          <p:cNvSpPr/>
          <p:nvPr/>
        </p:nvSpPr>
        <p:spPr>
          <a:xfrm>
            <a:off x="6798083" y="2154212"/>
            <a:ext cx="4891458" cy="403738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22"/>
          </a:p>
        </p:txBody>
      </p:sp>
      <p:sp>
        <p:nvSpPr>
          <p:cNvPr id="4" name="object 4"/>
          <p:cNvSpPr txBox="1"/>
          <p:nvPr/>
        </p:nvSpPr>
        <p:spPr>
          <a:xfrm>
            <a:off x="500441" y="1239689"/>
            <a:ext cx="10704371" cy="378038"/>
          </a:xfrm>
          <a:prstGeom prst="rect">
            <a:avLst/>
          </a:prstGeom>
        </p:spPr>
        <p:txBody>
          <a:bodyPr vert="horz" wrap="square" lIns="0" tIns="8622" rIns="0" bIns="0" rtlCol="0">
            <a:spAutoFit/>
          </a:bodyPr>
          <a:lstStyle/>
          <a:p>
            <a:pPr marL="8622" marR="3449">
              <a:spcBef>
                <a:spcPts val="68"/>
              </a:spcBef>
            </a:pPr>
            <a:r>
              <a:rPr sz="2400" dirty="0">
                <a:solidFill>
                  <a:srgbClr val="00B4ED"/>
                </a:solidFill>
                <a:latin typeface="Australia Skate"/>
                <a:cs typeface="Australia Skate"/>
              </a:rPr>
              <a:t>will your city survive a flood?</a:t>
            </a:r>
            <a:r>
              <a:rPr lang="en-US" sz="2400" dirty="0">
                <a:solidFill>
                  <a:srgbClr val="00B4ED"/>
                </a:solidFill>
                <a:latin typeface="Australia Skate"/>
                <a:cs typeface="Australia Skate"/>
              </a:rPr>
              <a:t>  </a:t>
            </a:r>
            <a:r>
              <a:rPr sz="2400" dirty="0">
                <a:solidFill>
                  <a:srgbClr val="00B4ED"/>
                </a:solidFill>
                <a:latin typeface="Australia Skate"/>
                <a:cs typeface="Australia Skate"/>
              </a:rPr>
              <a:t>Do you have  all the values?</a:t>
            </a:r>
            <a:endParaRPr sz="2400" dirty="0">
              <a:latin typeface="Australia Skate"/>
              <a:cs typeface="Australia Skate"/>
            </a:endParaRPr>
          </a:p>
        </p:txBody>
      </p:sp>
      <p:sp>
        <p:nvSpPr>
          <p:cNvPr id="5" name="object 5"/>
          <p:cNvSpPr txBox="1"/>
          <p:nvPr/>
        </p:nvSpPr>
        <p:spPr>
          <a:xfrm>
            <a:off x="511200" y="199374"/>
            <a:ext cx="3359760" cy="685815"/>
          </a:xfrm>
          <a:prstGeom prst="rect">
            <a:avLst/>
          </a:prstGeom>
        </p:spPr>
        <p:txBody>
          <a:bodyPr vert="horz" wrap="square" lIns="0" tIns="8622" rIns="0" bIns="0" rtlCol="0">
            <a:spAutoFit/>
          </a:bodyPr>
          <a:lstStyle/>
          <a:p>
            <a:pPr marL="8622">
              <a:spcBef>
                <a:spcPts val="68"/>
              </a:spcBef>
            </a:pPr>
            <a:r>
              <a:rPr sz="4400" b="1" dirty="0">
                <a:latin typeface="Avenir LT Std 65 Medium" panose="020B0502020203020204" pitchFamily="34" charset="0"/>
                <a:cs typeface="Arial"/>
              </a:rPr>
              <a:t>City Lab AR</a:t>
            </a:r>
          </a:p>
        </p:txBody>
      </p:sp>
    </p:spTree>
    <p:extLst>
      <p:ext uri="{BB962C8B-B14F-4D97-AF65-F5344CB8AC3E}">
        <p14:creationId xmlns:p14="http://schemas.microsoft.com/office/powerpoint/2010/main" val="2654972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4D4D5B-C613-9F48-9BCF-93C4BDD76941}"/>
              </a:ext>
            </a:extLst>
          </p:cNvPr>
          <p:cNvPicPr>
            <a:picLocks noChangeAspect="1"/>
          </p:cNvPicPr>
          <p:nvPr/>
        </p:nvPicPr>
        <p:blipFill>
          <a:blip r:embed="rId3"/>
          <a:stretch>
            <a:fillRect/>
          </a:stretch>
        </p:blipFill>
        <p:spPr>
          <a:xfrm>
            <a:off x="0" y="0"/>
            <a:ext cx="12192000" cy="6858000"/>
          </a:xfrm>
          <a:prstGeom prst="rect">
            <a:avLst/>
          </a:prstGeom>
        </p:spPr>
      </p:pic>
      <p:sp>
        <p:nvSpPr>
          <p:cNvPr id="3" name="object 3"/>
          <p:cNvSpPr/>
          <p:nvPr/>
        </p:nvSpPr>
        <p:spPr>
          <a:xfrm>
            <a:off x="6184292" y="324955"/>
            <a:ext cx="5499333" cy="620809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22"/>
          </a:p>
        </p:txBody>
      </p:sp>
      <p:sp>
        <p:nvSpPr>
          <p:cNvPr id="4" name="object 4"/>
          <p:cNvSpPr txBox="1"/>
          <p:nvPr/>
        </p:nvSpPr>
        <p:spPr>
          <a:xfrm>
            <a:off x="500440" y="1845881"/>
            <a:ext cx="5683851" cy="747370"/>
          </a:xfrm>
          <a:prstGeom prst="rect">
            <a:avLst/>
          </a:prstGeom>
        </p:spPr>
        <p:txBody>
          <a:bodyPr vert="horz" wrap="square" lIns="0" tIns="8622" rIns="0" bIns="0" rtlCol="0">
            <a:spAutoFit/>
          </a:bodyPr>
          <a:lstStyle/>
          <a:p>
            <a:pPr marL="8622">
              <a:spcBef>
                <a:spcPts val="68"/>
              </a:spcBef>
            </a:pPr>
            <a:r>
              <a:rPr sz="2400" dirty="0">
                <a:solidFill>
                  <a:srgbClr val="00B4ED"/>
                </a:solidFill>
                <a:latin typeface="Australia Skate"/>
                <a:cs typeface="Australia Skate"/>
              </a:rPr>
              <a:t>What does the future need?</a:t>
            </a:r>
            <a:endParaRPr sz="2400" dirty="0">
              <a:latin typeface="Australia Skate"/>
              <a:cs typeface="Australia Skate"/>
            </a:endParaRPr>
          </a:p>
          <a:p>
            <a:pPr marL="8622"/>
            <a:r>
              <a:rPr sz="2400" dirty="0">
                <a:solidFill>
                  <a:srgbClr val="00B4ED"/>
                </a:solidFill>
                <a:latin typeface="Australia Skate"/>
                <a:cs typeface="Australia Skate"/>
              </a:rPr>
              <a:t>WHAT DO YOU WANT FOR THE FUTURE?</a:t>
            </a:r>
            <a:endParaRPr sz="2400" dirty="0">
              <a:latin typeface="Australia Skate"/>
              <a:cs typeface="Australia Skate"/>
            </a:endParaRPr>
          </a:p>
        </p:txBody>
      </p:sp>
      <p:sp>
        <p:nvSpPr>
          <p:cNvPr id="5" name="object 5"/>
          <p:cNvSpPr txBox="1">
            <a:spLocks noGrp="1"/>
          </p:cNvSpPr>
          <p:nvPr>
            <p:ph type="title"/>
          </p:nvPr>
        </p:nvSpPr>
        <p:spPr>
          <a:xfrm>
            <a:off x="500441" y="0"/>
            <a:ext cx="4650679" cy="1703204"/>
          </a:xfrm>
          <a:prstGeom prst="rect">
            <a:avLst/>
          </a:prstGeom>
        </p:spPr>
        <p:txBody>
          <a:bodyPr vert="horz" wrap="square" lIns="0" tIns="244012" rIns="0" bIns="0" rtlCol="0" anchor="ctr">
            <a:spAutoFit/>
          </a:bodyPr>
          <a:lstStyle/>
          <a:p>
            <a:pPr marL="18106">
              <a:lnSpc>
                <a:spcPct val="100000"/>
              </a:lnSpc>
              <a:spcBef>
                <a:spcPts val="1921"/>
              </a:spcBef>
            </a:pPr>
            <a:r>
              <a:rPr b="1" dirty="0">
                <a:latin typeface="Avenir LT Std 65 Medium" panose="020B0502020203020204" pitchFamily="34" charset="0"/>
              </a:rPr>
              <a:t>Design Lab</a:t>
            </a:r>
          </a:p>
          <a:p>
            <a:pPr marL="8622">
              <a:lnSpc>
                <a:spcPct val="100000"/>
              </a:lnSpc>
              <a:spcBef>
                <a:spcPts val="832"/>
              </a:spcBef>
            </a:pPr>
            <a:r>
              <a:rPr sz="2200" b="1" dirty="0">
                <a:latin typeface="Avenir LT Std 65 Medium" panose="020B0502020203020204" pitchFamily="34" charset="0"/>
                <a:cs typeface="DIN-Medium"/>
              </a:rPr>
              <a:t>Designed by </a:t>
            </a:r>
            <a:r>
              <a:rPr sz="2200" b="1" spc="-3" dirty="0">
                <a:latin typeface="Avenir LT Std 65 Medium" panose="020B0502020203020204" pitchFamily="34" charset="0"/>
                <a:cs typeface="DIN-Medium"/>
              </a:rPr>
              <a:t>Artist </a:t>
            </a:r>
            <a:r>
              <a:rPr sz="2200" b="1" dirty="0">
                <a:latin typeface="Avenir LT Std 65 Medium" panose="020B0502020203020204" pitchFamily="34" charset="0"/>
                <a:cs typeface="DIN-Medium"/>
              </a:rPr>
              <a:t>in </a:t>
            </a:r>
            <a:r>
              <a:rPr sz="2200" b="1" spc="-7" dirty="0">
                <a:latin typeface="Avenir LT Std 65 Medium" panose="020B0502020203020204" pitchFamily="34" charset="0"/>
                <a:cs typeface="DIN-Medium"/>
              </a:rPr>
              <a:t>Residence </a:t>
            </a:r>
            <a:r>
              <a:rPr sz="2200" b="1" spc="-10" dirty="0">
                <a:latin typeface="Avenir LT Std 65 Medium" panose="020B0502020203020204" pitchFamily="34" charset="0"/>
                <a:cs typeface="DIN-Medium"/>
              </a:rPr>
              <a:t>Gregorio</a:t>
            </a:r>
            <a:r>
              <a:rPr sz="2200" b="1" spc="-7" dirty="0">
                <a:latin typeface="Avenir LT Std 65 Medium" panose="020B0502020203020204" pitchFamily="34" charset="0"/>
                <a:cs typeface="DIN-Medium"/>
              </a:rPr>
              <a:t> </a:t>
            </a:r>
            <a:r>
              <a:rPr sz="2200" b="1" dirty="0">
                <a:latin typeface="Avenir LT Std 65 Medium" panose="020B0502020203020204" pitchFamily="34" charset="0"/>
                <a:cs typeface="DIN-Medium"/>
              </a:rPr>
              <a:t>Mannino</a:t>
            </a:r>
          </a:p>
        </p:txBody>
      </p:sp>
    </p:spTree>
    <p:extLst>
      <p:ext uri="{BB962C8B-B14F-4D97-AF65-F5344CB8AC3E}">
        <p14:creationId xmlns:p14="http://schemas.microsoft.com/office/powerpoint/2010/main" val="1446912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E025D-11F1-BD4E-9AD2-68867E05285F}"/>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1AF8A76-5CD3-6545-91C3-31949F578C35}"/>
              </a:ext>
            </a:extLst>
          </p:cNvPr>
          <p:cNvPicPr>
            <a:picLocks noChangeAspect="1"/>
          </p:cNvPicPr>
          <p:nvPr/>
        </p:nvPicPr>
        <p:blipFill>
          <a:blip r:embed="rId3"/>
          <a:stretch>
            <a:fillRect/>
          </a:stretch>
        </p:blipFill>
        <p:spPr>
          <a:xfrm>
            <a:off x="568232" y="0"/>
            <a:ext cx="5299364" cy="6858000"/>
          </a:xfrm>
          <a:prstGeom prst="rect">
            <a:avLst/>
          </a:prstGeom>
        </p:spPr>
      </p:pic>
      <p:pic>
        <p:nvPicPr>
          <p:cNvPr id="9" name="Picture 8">
            <a:extLst>
              <a:ext uri="{FF2B5EF4-FFF2-40B4-BE49-F238E27FC236}">
                <a16:creationId xmlns:a16="http://schemas.microsoft.com/office/drawing/2014/main" id="{D7183A88-E721-7249-86C9-597F4E6CA87A}"/>
              </a:ext>
            </a:extLst>
          </p:cNvPr>
          <p:cNvPicPr>
            <a:picLocks noChangeAspect="1"/>
          </p:cNvPicPr>
          <p:nvPr/>
        </p:nvPicPr>
        <p:blipFill>
          <a:blip r:embed="rId4"/>
          <a:stretch>
            <a:fillRect/>
          </a:stretch>
        </p:blipFill>
        <p:spPr>
          <a:xfrm>
            <a:off x="6159038" y="0"/>
            <a:ext cx="5299364" cy="6858000"/>
          </a:xfrm>
          <a:prstGeom prst="rect">
            <a:avLst/>
          </a:prstGeom>
        </p:spPr>
      </p:pic>
    </p:spTree>
    <p:extLst>
      <p:ext uri="{BB962C8B-B14F-4D97-AF65-F5344CB8AC3E}">
        <p14:creationId xmlns:p14="http://schemas.microsoft.com/office/powerpoint/2010/main" val="1506560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67AF77-8F95-954A-81F0-7909E68915F0}"/>
              </a:ext>
            </a:extLst>
          </p:cNvPr>
          <p:cNvPicPr>
            <a:picLocks noChangeAspect="1"/>
          </p:cNvPicPr>
          <p:nvPr/>
        </p:nvPicPr>
        <p:blipFill>
          <a:blip r:embed="rId2"/>
          <a:stretch>
            <a:fillRect/>
          </a:stretch>
        </p:blipFill>
        <p:spPr>
          <a:xfrm>
            <a:off x="0" y="0"/>
            <a:ext cx="12192000" cy="6858000"/>
          </a:xfrm>
          <a:prstGeom prst="rect">
            <a:avLst/>
          </a:prstGeom>
        </p:spPr>
      </p:pic>
      <p:sp>
        <p:nvSpPr>
          <p:cNvPr id="2" name="object 2"/>
          <p:cNvSpPr txBox="1">
            <a:spLocks noGrp="1"/>
          </p:cNvSpPr>
          <p:nvPr>
            <p:ph type="title"/>
          </p:nvPr>
        </p:nvSpPr>
        <p:spPr>
          <a:xfrm>
            <a:off x="500441" y="60932"/>
            <a:ext cx="5978736" cy="1612057"/>
          </a:xfrm>
          <a:prstGeom prst="rect">
            <a:avLst/>
          </a:prstGeom>
        </p:spPr>
        <p:txBody>
          <a:bodyPr vert="horz" wrap="square" lIns="0" tIns="191847" rIns="0" bIns="0" rtlCol="0" anchor="ctr">
            <a:spAutoFit/>
          </a:bodyPr>
          <a:lstStyle/>
          <a:p>
            <a:pPr marL="8622">
              <a:lnSpc>
                <a:spcPct val="100000"/>
              </a:lnSpc>
              <a:spcBef>
                <a:spcPts val="1511"/>
              </a:spcBef>
            </a:pPr>
            <a:r>
              <a:rPr b="1" dirty="0">
                <a:latin typeface="Avenir LT Std 65 Medium" panose="020B0502020203020204" pitchFamily="34" charset="0"/>
              </a:rPr>
              <a:t>Call to Action</a:t>
            </a:r>
          </a:p>
          <a:p>
            <a:pPr marL="8622" marR="3449">
              <a:lnSpc>
                <a:spcPct val="100000"/>
              </a:lnSpc>
              <a:spcBef>
                <a:spcPts val="482"/>
              </a:spcBef>
            </a:pPr>
            <a:r>
              <a:rPr sz="2200" dirty="0">
                <a:latin typeface="Avenir LT Std 45 Book" panose="020B0502020203020204" pitchFamily="34" charset="0"/>
                <a:cs typeface="DIN-Medium"/>
              </a:rPr>
              <a:t>Cards connect kids to local community partners to make their first step towards their future!</a:t>
            </a:r>
          </a:p>
        </p:txBody>
      </p:sp>
      <p:sp>
        <p:nvSpPr>
          <p:cNvPr id="12" name="object 12"/>
          <p:cNvSpPr/>
          <p:nvPr/>
        </p:nvSpPr>
        <p:spPr>
          <a:xfrm>
            <a:off x="494284" y="2752852"/>
            <a:ext cx="1970207" cy="134509"/>
          </a:xfrm>
          <a:custGeom>
            <a:avLst/>
            <a:gdLst/>
            <a:ahLst/>
            <a:cxnLst/>
            <a:rect l="l" t="t" r="r" b="b"/>
            <a:pathLst>
              <a:path w="2901950" h="198120">
                <a:moveTo>
                  <a:pt x="0" y="197802"/>
                </a:moveTo>
                <a:lnTo>
                  <a:pt x="2901619" y="197802"/>
                </a:lnTo>
                <a:lnTo>
                  <a:pt x="2901619" y="0"/>
                </a:lnTo>
                <a:lnTo>
                  <a:pt x="0" y="0"/>
                </a:lnTo>
                <a:lnTo>
                  <a:pt x="0" y="197802"/>
                </a:lnTo>
                <a:close/>
              </a:path>
            </a:pathLst>
          </a:custGeom>
          <a:solidFill>
            <a:srgbClr val="FFFFFF"/>
          </a:solidFill>
        </p:spPr>
        <p:txBody>
          <a:bodyPr wrap="square" lIns="0" tIns="0" rIns="0" bIns="0" rtlCol="0"/>
          <a:lstStyle/>
          <a:p>
            <a:endParaRPr sz="1222"/>
          </a:p>
        </p:txBody>
      </p:sp>
      <p:sp>
        <p:nvSpPr>
          <p:cNvPr id="23" name="object 23"/>
          <p:cNvSpPr/>
          <p:nvPr/>
        </p:nvSpPr>
        <p:spPr>
          <a:xfrm>
            <a:off x="4865918" y="1502733"/>
            <a:ext cx="10778" cy="127180"/>
          </a:xfrm>
          <a:custGeom>
            <a:avLst/>
            <a:gdLst/>
            <a:ahLst/>
            <a:cxnLst/>
            <a:rect l="l" t="t" r="r" b="b"/>
            <a:pathLst>
              <a:path w="15875" h="187325">
                <a:moveTo>
                  <a:pt x="0" y="187261"/>
                </a:moveTo>
                <a:lnTo>
                  <a:pt x="15519" y="187261"/>
                </a:lnTo>
                <a:lnTo>
                  <a:pt x="15519" y="0"/>
                </a:lnTo>
                <a:lnTo>
                  <a:pt x="0" y="0"/>
                </a:lnTo>
                <a:lnTo>
                  <a:pt x="0" y="187261"/>
                </a:lnTo>
                <a:close/>
              </a:path>
            </a:pathLst>
          </a:custGeom>
          <a:solidFill>
            <a:srgbClr val="FFFFFF"/>
          </a:solidFill>
        </p:spPr>
        <p:txBody>
          <a:bodyPr wrap="square" lIns="0" tIns="0" rIns="0" bIns="0" rtlCol="0"/>
          <a:lstStyle/>
          <a:p>
            <a:endParaRPr sz="1222"/>
          </a:p>
        </p:txBody>
      </p:sp>
      <p:pic>
        <p:nvPicPr>
          <p:cNvPr id="36" name="Picture 35">
            <a:extLst>
              <a:ext uri="{FF2B5EF4-FFF2-40B4-BE49-F238E27FC236}">
                <a16:creationId xmlns:a16="http://schemas.microsoft.com/office/drawing/2014/main" id="{F006DBCB-56C7-E14D-A8D8-9F56C64C64FE}"/>
              </a:ext>
            </a:extLst>
          </p:cNvPr>
          <p:cNvPicPr>
            <a:picLocks noChangeAspect="1"/>
          </p:cNvPicPr>
          <p:nvPr/>
        </p:nvPicPr>
        <p:blipFill>
          <a:blip r:embed="rId3"/>
          <a:stretch>
            <a:fillRect/>
          </a:stretch>
        </p:blipFill>
        <p:spPr>
          <a:xfrm>
            <a:off x="458182" y="1840629"/>
            <a:ext cx="3885218" cy="2259966"/>
          </a:xfrm>
          <a:prstGeom prst="rect">
            <a:avLst/>
          </a:prstGeom>
        </p:spPr>
      </p:pic>
      <p:pic>
        <p:nvPicPr>
          <p:cNvPr id="38" name="Picture 37">
            <a:extLst>
              <a:ext uri="{FF2B5EF4-FFF2-40B4-BE49-F238E27FC236}">
                <a16:creationId xmlns:a16="http://schemas.microsoft.com/office/drawing/2014/main" id="{4CAF3D42-F0C1-FD4C-AB2D-AB71ABCA5506}"/>
              </a:ext>
            </a:extLst>
          </p:cNvPr>
          <p:cNvPicPr>
            <a:picLocks noChangeAspect="1"/>
          </p:cNvPicPr>
          <p:nvPr/>
        </p:nvPicPr>
        <p:blipFill>
          <a:blip r:embed="rId4"/>
          <a:stretch>
            <a:fillRect/>
          </a:stretch>
        </p:blipFill>
        <p:spPr>
          <a:xfrm>
            <a:off x="465135" y="4268235"/>
            <a:ext cx="3871312" cy="2253450"/>
          </a:xfrm>
          <a:prstGeom prst="rect">
            <a:avLst/>
          </a:prstGeom>
        </p:spPr>
      </p:pic>
      <p:pic>
        <p:nvPicPr>
          <p:cNvPr id="6" name="Picture 5">
            <a:extLst>
              <a:ext uri="{FF2B5EF4-FFF2-40B4-BE49-F238E27FC236}">
                <a16:creationId xmlns:a16="http://schemas.microsoft.com/office/drawing/2014/main" id="{7AC14F1A-7ACF-A245-8849-20849BA777E2}"/>
              </a:ext>
            </a:extLst>
          </p:cNvPr>
          <p:cNvPicPr>
            <a:picLocks noChangeAspect="1"/>
          </p:cNvPicPr>
          <p:nvPr/>
        </p:nvPicPr>
        <p:blipFill>
          <a:blip r:embed="rId5"/>
          <a:stretch>
            <a:fillRect/>
          </a:stretch>
        </p:blipFill>
        <p:spPr>
          <a:xfrm>
            <a:off x="4495800" y="1840629"/>
            <a:ext cx="3925204" cy="2259966"/>
          </a:xfrm>
          <a:prstGeom prst="rect">
            <a:avLst/>
          </a:prstGeom>
        </p:spPr>
      </p:pic>
      <p:pic>
        <p:nvPicPr>
          <p:cNvPr id="8" name="Picture 7">
            <a:extLst>
              <a:ext uri="{FF2B5EF4-FFF2-40B4-BE49-F238E27FC236}">
                <a16:creationId xmlns:a16="http://schemas.microsoft.com/office/drawing/2014/main" id="{F8202C9A-1DF1-1840-BD72-B6477C9691FC}"/>
              </a:ext>
            </a:extLst>
          </p:cNvPr>
          <p:cNvPicPr>
            <a:picLocks noChangeAspect="1"/>
          </p:cNvPicPr>
          <p:nvPr/>
        </p:nvPicPr>
        <p:blipFill>
          <a:blip r:embed="rId6"/>
          <a:stretch>
            <a:fillRect/>
          </a:stretch>
        </p:blipFill>
        <p:spPr>
          <a:xfrm>
            <a:off x="4495800" y="4268234"/>
            <a:ext cx="3925204" cy="2304215"/>
          </a:xfrm>
          <a:prstGeom prst="rect">
            <a:avLst/>
          </a:prstGeom>
        </p:spPr>
      </p:pic>
    </p:spTree>
    <p:extLst>
      <p:ext uri="{BB962C8B-B14F-4D97-AF65-F5344CB8AC3E}">
        <p14:creationId xmlns:p14="http://schemas.microsoft.com/office/powerpoint/2010/main" val="948788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741E46-86FC-5A43-9A7B-37E2EBE57A1C}"/>
              </a:ext>
            </a:extLst>
          </p:cNvPr>
          <p:cNvPicPr>
            <a:picLocks noChangeAspect="1"/>
          </p:cNvPicPr>
          <p:nvPr/>
        </p:nvPicPr>
        <p:blipFill>
          <a:blip r:embed="rId3"/>
          <a:stretch>
            <a:fillRect/>
          </a:stretch>
        </p:blipFill>
        <p:spPr>
          <a:xfrm>
            <a:off x="0" y="0"/>
            <a:ext cx="12192000" cy="6858000"/>
          </a:xfrm>
          <a:prstGeom prst="rect">
            <a:avLst/>
          </a:prstGeom>
        </p:spPr>
      </p:pic>
      <p:sp>
        <p:nvSpPr>
          <p:cNvPr id="4" name="object 5">
            <a:extLst>
              <a:ext uri="{FF2B5EF4-FFF2-40B4-BE49-F238E27FC236}">
                <a16:creationId xmlns:a16="http://schemas.microsoft.com/office/drawing/2014/main" id="{C7CF74EC-828F-7642-A928-C777C11958C6}"/>
              </a:ext>
            </a:extLst>
          </p:cNvPr>
          <p:cNvSpPr txBox="1"/>
          <p:nvPr/>
        </p:nvSpPr>
        <p:spPr>
          <a:xfrm>
            <a:off x="495960" y="306054"/>
            <a:ext cx="10461600" cy="1362923"/>
          </a:xfrm>
          <a:prstGeom prst="rect">
            <a:avLst/>
          </a:prstGeom>
        </p:spPr>
        <p:txBody>
          <a:bodyPr vert="horz" wrap="square" lIns="0" tIns="8622" rIns="0" bIns="0" rtlCol="0">
            <a:spAutoFit/>
          </a:bodyPr>
          <a:lstStyle/>
          <a:p>
            <a:pPr marL="8622">
              <a:spcBef>
                <a:spcPts val="68"/>
              </a:spcBef>
            </a:pPr>
            <a:r>
              <a:rPr lang="en-US" sz="4400" b="1" dirty="0">
                <a:latin typeface="Avenir LT Std 65 Medium" panose="020B0502020203020204" pitchFamily="34" charset="0"/>
                <a:cs typeface="Arial"/>
              </a:rPr>
              <a:t>Did kids develop future thinking skills in the exhibition?</a:t>
            </a:r>
            <a:endParaRPr sz="4400" b="1" dirty="0">
              <a:latin typeface="Avenir LT Std 65 Medium" panose="020B0502020203020204" pitchFamily="34" charset="0"/>
              <a:cs typeface="Arial"/>
            </a:endParaRPr>
          </a:p>
        </p:txBody>
      </p:sp>
      <p:pic>
        <p:nvPicPr>
          <p:cNvPr id="6" name="Picture 5">
            <a:extLst>
              <a:ext uri="{FF2B5EF4-FFF2-40B4-BE49-F238E27FC236}">
                <a16:creationId xmlns:a16="http://schemas.microsoft.com/office/drawing/2014/main" id="{787AEF97-ECC4-D845-B542-0734BC9606FA}"/>
              </a:ext>
            </a:extLst>
          </p:cNvPr>
          <p:cNvPicPr>
            <a:picLocks noChangeAspect="1"/>
          </p:cNvPicPr>
          <p:nvPr/>
        </p:nvPicPr>
        <p:blipFill>
          <a:blip r:embed="rId4"/>
          <a:stretch>
            <a:fillRect/>
          </a:stretch>
        </p:blipFill>
        <p:spPr>
          <a:xfrm>
            <a:off x="0" y="1895944"/>
            <a:ext cx="12192000" cy="4163391"/>
          </a:xfrm>
          <a:prstGeom prst="rect">
            <a:avLst/>
          </a:prstGeom>
        </p:spPr>
      </p:pic>
    </p:spTree>
    <p:extLst>
      <p:ext uri="{BB962C8B-B14F-4D97-AF65-F5344CB8AC3E}">
        <p14:creationId xmlns:p14="http://schemas.microsoft.com/office/powerpoint/2010/main" val="4136411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741E46-86FC-5A43-9A7B-37E2EBE57A1C}"/>
              </a:ext>
            </a:extLst>
          </p:cNvPr>
          <p:cNvPicPr>
            <a:picLocks noChangeAspect="1"/>
          </p:cNvPicPr>
          <p:nvPr/>
        </p:nvPicPr>
        <p:blipFill>
          <a:blip r:embed="rId3"/>
          <a:stretch>
            <a:fillRect/>
          </a:stretch>
        </p:blipFill>
        <p:spPr>
          <a:xfrm>
            <a:off x="0" y="0"/>
            <a:ext cx="12192000" cy="6858000"/>
          </a:xfrm>
          <a:prstGeom prst="rect">
            <a:avLst/>
          </a:prstGeom>
        </p:spPr>
      </p:pic>
      <p:sp>
        <p:nvSpPr>
          <p:cNvPr id="4" name="object 5">
            <a:extLst>
              <a:ext uri="{FF2B5EF4-FFF2-40B4-BE49-F238E27FC236}">
                <a16:creationId xmlns:a16="http://schemas.microsoft.com/office/drawing/2014/main" id="{C7CF74EC-828F-7642-A928-C777C11958C6}"/>
              </a:ext>
            </a:extLst>
          </p:cNvPr>
          <p:cNvSpPr txBox="1"/>
          <p:nvPr/>
        </p:nvSpPr>
        <p:spPr>
          <a:xfrm>
            <a:off x="495960" y="306054"/>
            <a:ext cx="10461600" cy="1362923"/>
          </a:xfrm>
          <a:prstGeom prst="rect">
            <a:avLst/>
          </a:prstGeom>
        </p:spPr>
        <p:txBody>
          <a:bodyPr vert="horz" wrap="square" lIns="0" tIns="8622" rIns="0" bIns="0" rtlCol="0">
            <a:spAutoFit/>
          </a:bodyPr>
          <a:lstStyle/>
          <a:p>
            <a:pPr marL="8622">
              <a:spcBef>
                <a:spcPts val="68"/>
              </a:spcBef>
            </a:pPr>
            <a:r>
              <a:rPr lang="en-US" sz="4400" b="1" dirty="0">
                <a:latin typeface="Avenir LT Std 65 Medium" panose="020B0502020203020204" pitchFamily="34" charset="0"/>
                <a:cs typeface="Arial"/>
              </a:rPr>
              <a:t>Did kids develop future thinking skills in the exhibition?</a:t>
            </a:r>
            <a:endParaRPr sz="4400" b="1" dirty="0">
              <a:latin typeface="Avenir LT Std 65 Medium" panose="020B0502020203020204" pitchFamily="34" charset="0"/>
              <a:cs typeface="Arial"/>
            </a:endParaRPr>
          </a:p>
        </p:txBody>
      </p:sp>
      <p:pic>
        <p:nvPicPr>
          <p:cNvPr id="7" name="Picture 6">
            <a:extLst>
              <a:ext uri="{FF2B5EF4-FFF2-40B4-BE49-F238E27FC236}">
                <a16:creationId xmlns:a16="http://schemas.microsoft.com/office/drawing/2014/main" id="{BFB08727-7B06-084E-BCD2-EAFDE14F07CD}"/>
              </a:ext>
            </a:extLst>
          </p:cNvPr>
          <p:cNvPicPr>
            <a:picLocks noChangeAspect="1"/>
          </p:cNvPicPr>
          <p:nvPr/>
        </p:nvPicPr>
        <p:blipFill>
          <a:blip r:embed="rId4"/>
          <a:stretch>
            <a:fillRect/>
          </a:stretch>
        </p:blipFill>
        <p:spPr>
          <a:xfrm>
            <a:off x="495959" y="1668977"/>
            <a:ext cx="9774711" cy="4928774"/>
          </a:xfrm>
          <a:prstGeom prst="rect">
            <a:avLst/>
          </a:prstGeom>
        </p:spPr>
      </p:pic>
    </p:spTree>
    <p:extLst>
      <p:ext uri="{BB962C8B-B14F-4D97-AF65-F5344CB8AC3E}">
        <p14:creationId xmlns:p14="http://schemas.microsoft.com/office/powerpoint/2010/main" val="1858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RAE OSTMAN</a:t>
            </a:r>
          </a:p>
        </p:txBody>
      </p:sp>
      <p:sp>
        <p:nvSpPr>
          <p:cNvPr id="5" name="Text Placeholder 4"/>
          <p:cNvSpPr>
            <a:spLocks noGrp="1"/>
          </p:cNvSpPr>
          <p:nvPr>
            <p:ph type="body" idx="1"/>
          </p:nvPr>
        </p:nvSpPr>
        <p:spPr>
          <a:xfrm>
            <a:off x="831850" y="4589463"/>
            <a:ext cx="11360150" cy="1500187"/>
          </a:xfrm>
        </p:spPr>
        <p:txBody>
          <a:bodyPr/>
          <a:lstStyle/>
          <a:p>
            <a:r>
              <a:rPr lang="en-US" dirty="0">
                <a:solidFill>
                  <a:schemeClr val="tx1">
                    <a:lumMod val="75000"/>
                    <a:lumOff val="25000"/>
                  </a:schemeClr>
                </a:solidFill>
              </a:rPr>
              <a:t>Co-director, Center for Innovation in Informal STEM Learning, Arizona State University</a:t>
            </a:r>
          </a:p>
          <a:p>
            <a:r>
              <a:rPr lang="en-US" dirty="0">
                <a:solidFill>
                  <a:schemeClr val="tx1">
                    <a:lumMod val="75000"/>
                    <a:lumOff val="25000"/>
                  </a:schemeClr>
                </a:solidFill>
              </a:rPr>
              <a:t>Director, National Informal STEM Education Network</a:t>
            </a:r>
          </a:p>
        </p:txBody>
      </p:sp>
    </p:spTree>
    <p:extLst>
      <p:ext uri="{BB962C8B-B14F-4D97-AF65-F5344CB8AC3E}">
        <p14:creationId xmlns:p14="http://schemas.microsoft.com/office/powerpoint/2010/main" val="294748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8ED1D4-33E8-E84C-A8F5-A7718F72E034}"/>
              </a:ext>
            </a:extLst>
          </p:cNvPr>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145CB64-788D-D047-9947-BB66EAB67A76}"/>
              </a:ext>
            </a:extLst>
          </p:cNvPr>
          <p:cNvSpPr txBox="1"/>
          <p:nvPr/>
        </p:nvSpPr>
        <p:spPr>
          <a:xfrm>
            <a:off x="1013477" y="0"/>
            <a:ext cx="10165046" cy="1569660"/>
          </a:xfrm>
          <a:prstGeom prst="rect">
            <a:avLst/>
          </a:prstGeom>
          <a:noFill/>
        </p:spPr>
        <p:txBody>
          <a:bodyPr wrap="square" rtlCol="0">
            <a:spAutoFit/>
          </a:bodyPr>
          <a:lstStyle/>
          <a:p>
            <a:r>
              <a:rPr lang="en-US" sz="9600">
                <a:ln>
                  <a:solidFill>
                    <a:schemeClr val="bg1"/>
                  </a:solidFill>
                </a:ln>
                <a:solidFill>
                  <a:srgbClr val="D41A51"/>
                </a:solidFill>
                <a:latin typeface="Bauhaus 93" pitchFamily="82" charset="77"/>
              </a:rPr>
              <a:t>Perfect Gift 2040</a:t>
            </a:r>
          </a:p>
        </p:txBody>
      </p:sp>
      <p:sp>
        <p:nvSpPr>
          <p:cNvPr id="2" name="TextBox 1">
            <a:extLst>
              <a:ext uri="{FF2B5EF4-FFF2-40B4-BE49-F238E27FC236}">
                <a16:creationId xmlns:a16="http://schemas.microsoft.com/office/drawing/2014/main" id="{73DFA64A-D154-5048-A4F1-71EE7FD718A8}"/>
              </a:ext>
            </a:extLst>
          </p:cNvPr>
          <p:cNvSpPr txBox="1"/>
          <p:nvPr/>
        </p:nvSpPr>
        <p:spPr>
          <a:xfrm>
            <a:off x="319077" y="6096719"/>
            <a:ext cx="3976601" cy="461665"/>
          </a:xfrm>
          <a:prstGeom prst="rect">
            <a:avLst/>
          </a:prstGeom>
          <a:noFill/>
        </p:spPr>
        <p:txBody>
          <a:bodyPr wrap="none" rtlCol="0">
            <a:spAutoFit/>
          </a:bodyPr>
          <a:lstStyle/>
          <a:p>
            <a:r>
              <a:rPr lang="en-US" sz="2400">
                <a:latin typeface="Futura Medium" panose="020B0602020204020303" pitchFamily="34" charset="-79"/>
                <a:cs typeface="Futura Medium" panose="020B0602020204020303" pitchFamily="34" charset="-79"/>
              </a:rPr>
              <a:t>#</a:t>
            </a:r>
            <a:r>
              <a:rPr lang="en-US" sz="2400" err="1">
                <a:latin typeface="Futura Medium" panose="020B0602020204020303" pitchFamily="34" charset="-79"/>
                <a:cs typeface="Futura Medium" panose="020B0602020204020303" pitchFamily="34" charset="-79"/>
              </a:rPr>
              <a:t>reimaginingourtomorrows</a:t>
            </a:r>
            <a:endParaRPr lang="en-US" sz="2400">
              <a:latin typeface="Futura Medium" panose="020B0602020204020303" pitchFamily="34" charset="-79"/>
              <a:cs typeface="Futura Medium" panose="020B0602020204020303" pitchFamily="34" charset="-79"/>
            </a:endParaRPr>
          </a:p>
        </p:txBody>
      </p:sp>
      <p:sp>
        <p:nvSpPr>
          <p:cNvPr id="3" name="TextBox 2">
            <a:extLst>
              <a:ext uri="{FF2B5EF4-FFF2-40B4-BE49-F238E27FC236}">
                <a16:creationId xmlns:a16="http://schemas.microsoft.com/office/drawing/2014/main" id="{C13831FB-1114-F542-ADB7-6EA983900CAA}"/>
              </a:ext>
            </a:extLst>
          </p:cNvPr>
          <p:cNvSpPr txBox="1"/>
          <p:nvPr/>
        </p:nvSpPr>
        <p:spPr>
          <a:xfrm>
            <a:off x="319077" y="2571305"/>
            <a:ext cx="4800610" cy="2523768"/>
          </a:xfrm>
          <a:prstGeom prst="rect">
            <a:avLst/>
          </a:prstGeom>
          <a:noFill/>
        </p:spPr>
        <p:txBody>
          <a:bodyPr wrap="none" rtlCol="0">
            <a:spAutoFit/>
          </a:bodyPr>
          <a:lstStyle/>
          <a:p>
            <a:pPr marL="342900" indent="-342900">
              <a:buAutoNum type="arabicPeriod"/>
            </a:pPr>
            <a:r>
              <a:rPr lang="en-US" sz="2000">
                <a:latin typeface="Futura Medium" panose="020B0602020204020303" pitchFamily="34" charset="-79"/>
                <a:cs typeface="Futura Medium" panose="020B0602020204020303" pitchFamily="34" charset="-79"/>
              </a:rPr>
              <a:t>Select someone you know</a:t>
            </a:r>
          </a:p>
          <a:p>
            <a:pPr marL="342900" indent="-342900">
              <a:buAutoNum type="arabicPeriod"/>
            </a:pPr>
            <a:r>
              <a:rPr lang="en-US" sz="2000">
                <a:latin typeface="Futura Medium" panose="020B0602020204020303" pitchFamily="34" charset="-79"/>
                <a:cs typeface="Futura Medium" panose="020B0602020204020303" pitchFamily="34" charset="-79"/>
              </a:rPr>
              <a:t>Imagine it is their birthday in 2040</a:t>
            </a:r>
          </a:p>
          <a:p>
            <a:pPr marL="342900" indent="-342900">
              <a:buAutoNum type="arabicPeriod"/>
            </a:pPr>
            <a:r>
              <a:rPr lang="en-US" sz="2000">
                <a:latin typeface="Futura Medium" panose="020B0602020204020303" pitchFamily="34" charset="-79"/>
                <a:cs typeface="Futura Medium" panose="020B0602020204020303" pitchFamily="34" charset="-79"/>
              </a:rPr>
              <a:t>Create the perfect gift</a:t>
            </a:r>
          </a:p>
          <a:p>
            <a:r>
              <a:rPr lang="en-US" sz="2000">
                <a:latin typeface="Futura Medium" panose="020B0602020204020303" pitchFamily="34" charset="-79"/>
                <a:cs typeface="Futura Medium" panose="020B0602020204020303" pitchFamily="34" charset="-79"/>
              </a:rPr>
              <a:t>       object or experience</a:t>
            </a:r>
          </a:p>
          <a:p>
            <a:r>
              <a:rPr lang="en-US" sz="2000">
                <a:latin typeface="Futura Medium" panose="020B0602020204020303" pitchFamily="34" charset="-79"/>
                <a:cs typeface="Futura Medium" panose="020B0602020204020303" pitchFamily="34" charset="-79"/>
              </a:rPr>
              <a:t>       not currently available </a:t>
            </a:r>
          </a:p>
          <a:p>
            <a:r>
              <a:rPr lang="en-US" sz="2000">
                <a:latin typeface="Futura Medium" panose="020B0602020204020303" pitchFamily="34" charset="-79"/>
                <a:cs typeface="Futura Medium" panose="020B0602020204020303" pitchFamily="34" charset="-79"/>
              </a:rPr>
              <a:t>4.  Why is this the perfect gift for them?</a:t>
            </a:r>
          </a:p>
          <a:p>
            <a:r>
              <a:rPr lang="en-US" sz="2000"/>
              <a:t>     </a:t>
            </a:r>
          </a:p>
          <a:p>
            <a:r>
              <a:rPr lang="en-US"/>
              <a:t>		</a:t>
            </a:r>
          </a:p>
        </p:txBody>
      </p:sp>
      <p:sp>
        <p:nvSpPr>
          <p:cNvPr id="7" name="Content Placeholder 6">
            <a:extLst>
              <a:ext uri="{FF2B5EF4-FFF2-40B4-BE49-F238E27FC236}">
                <a16:creationId xmlns:a16="http://schemas.microsoft.com/office/drawing/2014/main" id="{8644BEAF-C2B5-3540-9B2E-264A65B89B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86208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06F42B7-068C-C14C-ADA7-CC7696E701D3}"/>
              </a:ext>
            </a:extLst>
          </p:cNvPr>
          <p:cNvSpPr txBox="1">
            <a:spLocks/>
          </p:cNvSpPr>
          <p:nvPr/>
        </p:nvSpPr>
        <p:spPr>
          <a:xfrm>
            <a:off x="673100" y="2313643"/>
            <a:ext cx="10845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400"/>
              </a:spcAft>
              <a:buFont typeface="Arial" panose="020B0604020202020204" pitchFamily="34" charset="0"/>
              <a:buNone/>
            </a:pPr>
            <a:r>
              <a:rPr lang="en-US" b="1" dirty="0">
                <a:latin typeface="+mj-lt"/>
              </a:rPr>
              <a:t>Purpose: </a:t>
            </a:r>
            <a:r>
              <a:rPr lang="en-US" dirty="0">
                <a:latin typeface="+mj-lt"/>
              </a:rPr>
              <a:t>Support museums and similar cultural organizations in their efforts to integrate sustainability into their program and operations.</a:t>
            </a:r>
          </a:p>
          <a:p>
            <a:pPr marL="0" indent="0">
              <a:lnSpc>
                <a:spcPct val="100000"/>
              </a:lnSpc>
              <a:spcBef>
                <a:spcPts val="0"/>
              </a:spcBef>
              <a:spcAft>
                <a:spcPts val="1400"/>
              </a:spcAft>
              <a:buFont typeface="Arial" panose="020B0604020202020204" pitchFamily="34" charset="0"/>
              <a:buNone/>
            </a:pPr>
            <a:r>
              <a:rPr lang="en-US" b="1" dirty="0">
                <a:latin typeface="+mj-lt"/>
              </a:rPr>
              <a:t>Approach: </a:t>
            </a:r>
            <a:r>
              <a:rPr lang="en-US" dirty="0">
                <a:latin typeface="+mj-lt"/>
              </a:rPr>
              <a:t>Provide professional development and programmatic resources that share and develop sustainability science and practice.</a:t>
            </a:r>
          </a:p>
          <a:p>
            <a:pPr marL="0" indent="0">
              <a:buFont typeface="Arial" panose="020B0604020202020204" pitchFamily="34" charset="0"/>
              <a:buNone/>
            </a:pPr>
            <a:r>
              <a:rPr lang="en-US" b="1" dirty="0">
                <a:latin typeface="+mj-lt"/>
              </a:rPr>
              <a:t>Strategic outcome: </a:t>
            </a:r>
            <a:r>
              <a:rPr lang="en-US" dirty="0">
                <a:latin typeface="+mj-lt"/>
              </a:rPr>
              <a:t>Leverage the power of museums around the world to help millions of people understand the social, environmental, and economic impact of human behavior on the planet’s future. </a:t>
            </a:r>
          </a:p>
          <a:p>
            <a:pPr marL="0" indent="0">
              <a:buFont typeface="Arial" panose="020B0604020202020204" pitchFamily="34" charset="0"/>
              <a:buNone/>
            </a:pPr>
            <a:endParaRPr lang="en-US" dirty="0"/>
          </a:p>
        </p:txBody>
      </p:sp>
      <p:pic>
        <p:nvPicPr>
          <p:cNvPr id="7" name="Picture 6" descr="ASU_Center for Innovation in Informal STEM Learning_Horiz_CMYK_Print_Black.eps">
            <a:extLst>
              <a:ext uri="{FF2B5EF4-FFF2-40B4-BE49-F238E27FC236}">
                <a16:creationId xmlns:a16="http://schemas.microsoft.com/office/drawing/2014/main" id="{F1F896F3-78D8-CA4E-A107-5C07C773F0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17370"/>
            <a:ext cx="3200400" cy="840630"/>
          </a:xfrm>
          <a:prstGeom prst="rect">
            <a:avLst/>
          </a:prstGeom>
        </p:spPr>
      </p:pic>
      <p:pic>
        <p:nvPicPr>
          <p:cNvPr id="8" name="Picture 7" descr="NISE_Network_national_logo_H_black.png">
            <a:extLst>
              <a:ext uri="{FF2B5EF4-FFF2-40B4-BE49-F238E27FC236}">
                <a16:creationId xmlns:a16="http://schemas.microsoft.com/office/drawing/2014/main" id="{6971BCB8-31DE-D848-A158-C706982AB6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5296" y="6152682"/>
            <a:ext cx="2286000" cy="444746"/>
          </a:xfrm>
          <a:prstGeom prst="rect">
            <a:avLst/>
          </a:prstGeom>
        </p:spPr>
      </p:pic>
      <p:pic>
        <p:nvPicPr>
          <p:cNvPr id="9" name="Picture 8" descr=" SusFutures_logo_V_color@500px.png">
            <a:extLst>
              <a:ext uri="{FF2B5EF4-FFF2-40B4-BE49-F238E27FC236}">
                <a16:creationId xmlns:a16="http://schemas.microsoft.com/office/drawing/2014/main" id="{5AB2FFD7-4197-D640-AA81-B7E1BC7F4B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100" y="216996"/>
            <a:ext cx="2612571" cy="1828800"/>
          </a:xfrm>
          <a:prstGeom prst="rect">
            <a:avLst/>
          </a:prstGeom>
        </p:spPr>
      </p:pic>
      <p:pic>
        <p:nvPicPr>
          <p:cNvPr id="11" name="Picture 10">
            <a:extLst>
              <a:ext uri="{FF2B5EF4-FFF2-40B4-BE49-F238E27FC236}">
                <a16:creationId xmlns:a16="http://schemas.microsoft.com/office/drawing/2014/main" id="{30182341-7E33-5A4B-9FB7-C93E0E4ED5FC}"/>
              </a:ext>
            </a:extLst>
          </p:cNvPr>
          <p:cNvPicPr>
            <a:picLocks noChangeAspect="1"/>
          </p:cNvPicPr>
          <p:nvPr/>
        </p:nvPicPr>
        <p:blipFill rotWithShape="1">
          <a:blip r:embed="rId5"/>
          <a:srcRect r="26699" b="61761"/>
          <a:stretch/>
        </p:blipFill>
        <p:spPr>
          <a:xfrm rot="16779529">
            <a:off x="11026560" y="1354563"/>
            <a:ext cx="1589900" cy="1347033"/>
          </a:xfrm>
          <a:prstGeom prst="rect">
            <a:avLst/>
          </a:prstGeom>
        </p:spPr>
      </p:pic>
    </p:spTree>
    <p:extLst>
      <p:ext uri="{BB962C8B-B14F-4D97-AF65-F5344CB8AC3E}">
        <p14:creationId xmlns:p14="http://schemas.microsoft.com/office/powerpoint/2010/main" val="119869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389AC71-E58D-F94D-8FDF-175EECCC4B07}"/>
              </a:ext>
            </a:extLst>
          </p:cNvPr>
          <p:cNvSpPr txBox="1">
            <a:spLocks/>
          </p:cNvSpPr>
          <p:nvPr/>
        </p:nvSpPr>
        <p:spPr>
          <a:xfrm>
            <a:off x="1393478" y="575652"/>
            <a:ext cx="9253072" cy="57269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Public learning objectives</a:t>
            </a:r>
          </a:p>
        </p:txBody>
      </p:sp>
      <p:sp>
        <p:nvSpPr>
          <p:cNvPr id="9" name="Content Placeholder 2">
            <a:extLst>
              <a:ext uri="{FF2B5EF4-FFF2-40B4-BE49-F238E27FC236}">
                <a16:creationId xmlns:a16="http://schemas.microsoft.com/office/drawing/2014/main" id="{676513D2-8335-6D4D-8F6A-0740DD67FC06}"/>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mj-lt"/>
              </a:rPr>
              <a:t>Participants will demonstrate an increased:</a:t>
            </a:r>
          </a:p>
          <a:p>
            <a:r>
              <a:rPr lang="en-US" b="1" dirty="0">
                <a:latin typeface="+mj-lt"/>
              </a:rPr>
              <a:t>Understanding of big ideas </a:t>
            </a:r>
            <a:r>
              <a:rPr lang="en-US" dirty="0">
                <a:latin typeface="+mj-lt"/>
              </a:rPr>
              <a:t>related to sustainable futures and key concepts in sustainability science and practice (“sustainability”)</a:t>
            </a:r>
          </a:p>
          <a:p>
            <a:r>
              <a:rPr lang="en-US" b="1" dirty="0">
                <a:latin typeface="+mj-lt"/>
              </a:rPr>
              <a:t>Awareness of the relevance </a:t>
            </a:r>
            <a:r>
              <a:rPr lang="en-US" dirty="0">
                <a:latin typeface="+mj-lt"/>
              </a:rPr>
              <a:t>of sustainability to their lives and issues they care about</a:t>
            </a:r>
          </a:p>
          <a:p>
            <a:r>
              <a:rPr lang="en-US" b="1" dirty="0">
                <a:latin typeface="+mj-lt"/>
              </a:rPr>
              <a:t>Sense of self-efficacy </a:t>
            </a:r>
            <a:r>
              <a:rPr lang="en-US" dirty="0">
                <a:latin typeface="+mj-lt"/>
              </a:rPr>
              <a:t>related to sustainability, including the ability to take sustainable actions and participate in conversations about sustainable futures</a:t>
            </a: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p:txBody>
      </p:sp>
      <p:pic>
        <p:nvPicPr>
          <p:cNvPr id="13" name="Picture 12">
            <a:extLst>
              <a:ext uri="{FF2B5EF4-FFF2-40B4-BE49-F238E27FC236}">
                <a16:creationId xmlns:a16="http://schemas.microsoft.com/office/drawing/2014/main" id="{497D6DE8-6346-FA4B-83CA-2400007447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H="1">
            <a:off x="10424909" y="5670942"/>
            <a:ext cx="2212713" cy="2276663"/>
          </a:xfrm>
          <a:prstGeom prst="rect">
            <a:avLst/>
          </a:prstGeom>
        </p:spPr>
      </p:pic>
      <p:pic>
        <p:nvPicPr>
          <p:cNvPr id="15" name="Picture 14">
            <a:extLst>
              <a:ext uri="{FF2B5EF4-FFF2-40B4-BE49-F238E27FC236}">
                <a16:creationId xmlns:a16="http://schemas.microsoft.com/office/drawing/2014/main" id="{D08BDC20-8EC5-AE4F-BC7B-5D2806F05405}"/>
              </a:ext>
            </a:extLst>
          </p:cNvPr>
          <p:cNvPicPr>
            <a:picLocks noChangeAspect="1"/>
          </p:cNvPicPr>
          <p:nvPr/>
        </p:nvPicPr>
        <p:blipFill rotWithShape="1">
          <a:blip r:embed="rId4"/>
          <a:srcRect r="26699" b="61761"/>
          <a:stretch/>
        </p:blipFill>
        <p:spPr>
          <a:xfrm rot="2495063">
            <a:off x="-475758" y="-97865"/>
            <a:ext cx="1589900" cy="1347033"/>
          </a:xfrm>
          <a:prstGeom prst="rect">
            <a:avLst/>
          </a:prstGeom>
        </p:spPr>
      </p:pic>
    </p:spTree>
    <p:extLst>
      <p:ext uri="{BB962C8B-B14F-4D97-AF65-F5344CB8AC3E}">
        <p14:creationId xmlns:p14="http://schemas.microsoft.com/office/powerpoint/2010/main" val="8051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393478" y="575652"/>
            <a:ext cx="9253072" cy="572699"/>
          </a:xfrm>
        </p:spPr>
        <p:txBody>
          <a:bodyPr>
            <a:normAutofit fontScale="90000"/>
          </a:bodyPr>
          <a:lstStyle/>
          <a:p>
            <a:r>
              <a:rPr lang="en-US" dirty="0"/>
              <a:t>Sustainability</a:t>
            </a:r>
          </a:p>
        </p:txBody>
      </p:sp>
      <p:sp>
        <p:nvSpPr>
          <p:cNvPr id="9" name="Text Placeholder 2"/>
          <p:cNvSpPr txBox="1">
            <a:spLocks/>
          </p:cNvSpPr>
          <p:nvPr/>
        </p:nvSpPr>
        <p:spPr>
          <a:xfrm>
            <a:off x="5511768" y="437623"/>
            <a:ext cx="6473873" cy="2330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111125">
              <a:lnSpc>
                <a:spcPct val="120000"/>
              </a:lnSpc>
              <a:buNone/>
            </a:pPr>
            <a:r>
              <a:rPr lang="en-US" altLang="ja-JP" sz="2400" dirty="0">
                <a:latin typeface="+mj-lt"/>
                <a:ea typeface="MS PGothic" panose="020B0600070205080204" pitchFamily="34" charset="-128"/>
                <a:sym typeface="Arial" panose="020B0604020202020204" pitchFamily="34" charset="0"/>
              </a:rPr>
              <a:t>“</a:t>
            </a:r>
            <a:r>
              <a:rPr lang="en-US" altLang="ja-JP" sz="2400" dirty="0">
                <a:latin typeface="+mj-lt"/>
                <a:sym typeface="Lucida Grande" charset="0"/>
              </a:rPr>
              <a:t>meets the needs of the present without compromising the ability of future generations to meet their own needs.</a:t>
            </a:r>
            <a:r>
              <a:rPr lang="en-US" altLang="ja-JP" sz="2400" dirty="0">
                <a:latin typeface="+mj-lt"/>
                <a:ea typeface="MS PGothic" panose="020B0600070205080204" pitchFamily="34" charset="-128"/>
                <a:sym typeface="Arial" panose="020B0604020202020204" pitchFamily="34" charset="0"/>
              </a:rPr>
              <a:t>”</a:t>
            </a:r>
            <a:endParaRPr lang="en-US" sz="2400" dirty="0">
              <a:latin typeface="+mj-lt"/>
            </a:endParaRPr>
          </a:p>
        </p:txBody>
      </p:sp>
      <p:sp>
        <p:nvSpPr>
          <p:cNvPr id="10" name="Rectangle 4"/>
          <p:cNvSpPr>
            <a:spLocks/>
          </p:cNvSpPr>
          <p:nvPr/>
        </p:nvSpPr>
        <p:spPr bwMode="auto">
          <a:xfrm>
            <a:off x="5733142" y="2127677"/>
            <a:ext cx="7343171" cy="612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600" dirty="0">
                <a:solidFill>
                  <a:schemeClr val="tx1"/>
                </a:solidFill>
                <a:latin typeface="+mj-lt"/>
                <a:ea typeface="MS PGothic" panose="020B0600070205080204" pitchFamily="34" charset="-128"/>
                <a:sym typeface="Arial" panose="020B0604020202020204" pitchFamily="34" charset="0"/>
              </a:rPr>
              <a:t>United Nations. Our common future, </a:t>
            </a:r>
            <a:r>
              <a:rPr lang="en-US" altLang="en-US" sz="1600" i="1" dirty="0" err="1">
                <a:solidFill>
                  <a:schemeClr val="tx1"/>
                </a:solidFill>
                <a:latin typeface="+mj-lt"/>
                <a:ea typeface="MS PGothic" panose="020B0600070205080204" pitchFamily="34" charset="-128"/>
                <a:sym typeface="Arial" panose="020B0604020202020204" pitchFamily="34" charset="0"/>
              </a:rPr>
              <a:t>Brundtland</a:t>
            </a:r>
            <a:r>
              <a:rPr lang="en-US" altLang="en-US" sz="1600" i="1" dirty="0">
                <a:solidFill>
                  <a:schemeClr val="tx1"/>
                </a:solidFill>
                <a:latin typeface="+mj-lt"/>
                <a:ea typeface="MS PGothic" panose="020B0600070205080204" pitchFamily="34" charset="-128"/>
                <a:sym typeface="Arial" panose="020B0604020202020204" pitchFamily="34" charset="0"/>
              </a:rPr>
              <a:t> Report, </a:t>
            </a:r>
            <a:r>
              <a:rPr lang="en-US" altLang="ja-JP" sz="1600" dirty="0">
                <a:solidFill>
                  <a:schemeClr val="tx1"/>
                </a:solidFill>
                <a:latin typeface="+mj-lt"/>
                <a:ea typeface="MS PGothic" panose="020B0600070205080204" pitchFamily="34" charset="-128"/>
                <a:sym typeface="Arial" panose="020B0604020202020204" pitchFamily="34" charset="0"/>
              </a:rPr>
              <a:t>(1987)</a:t>
            </a:r>
            <a:r>
              <a:rPr lang="en-US" altLang="ja-JP" sz="1400" dirty="0">
                <a:solidFill>
                  <a:schemeClr val="tx1"/>
                </a:solidFill>
                <a:latin typeface="+mj-lt"/>
                <a:ea typeface="MS PGothic" panose="020B0600070205080204" pitchFamily="34" charset="-128"/>
                <a:sym typeface="Arial" panose="020B0604020202020204" pitchFamily="34" charset="0"/>
              </a:rPr>
              <a:t>.</a:t>
            </a:r>
            <a:r>
              <a:rPr lang="en-US" altLang="ja-JP" sz="1400" dirty="0">
                <a:solidFill>
                  <a:schemeClr val="tx1"/>
                </a:solidFill>
                <a:latin typeface="+mj-lt"/>
                <a:cs typeface="Arial" panose="020B0604020202020204" pitchFamily="34" charset="0"/>
                <a:sym typeface="Arial" panose="020B0604020202020204" pitchFamily="34" charset="0"/>
              </a:rPr>
              <a:t> </a:t>
            </a:r>
            <a:endParaRPr lang="en-US" altLang="en-US" sz="1400" dirty="0">
              <a:solidFill>
                <a:schemeClr val="tx1"/>
              </a:solidFill>
              <a:latin typeface="+mj-lt"/>
              <a:cs typeface="Arial" panose="020B0604020202020204" pitchFamily="34" charset="0"/>
              <a:sym typeface="Arial" panose="020B0604020202020204" pitchFamily="34" charset="0"/>
            </a:endParaRPr>
          </a:p>
        </p:txBody>
      </p:sp>
      <p:sp>
        <p:nvSpPr>
          <p:cNvPr id="17" name="Title 1">
            <a:extLst>
              <a:ext uri="{FF2B5EF4-FFF2-40B4-BE49-F238E27FC236}">
                <a16:creationId xmlns:a16="http://schemas.microsoft.com/office/drawing/2014/main" id="{55868DC0-2CCC-F844-8F90-91876D334828}"/>
              </a:ext>
            </a:extLst>
          </p:cNvPr>
          <p:cNvSpPr txBox="1">
            <a:spLocks/>
          </p:cNvSpPr>
          <p:nvPr/>
        </p:nvSpPr>
        <p:spPr>
          <a:xfrm>
            <a:off x="1588306" y="3925084"/>
            <a:ext cx="3738435" cy="9796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Education </a:t>
            </a:r>
            <a:br>
              <a:rPr lang="en-US" sz="4000" dirty="0"/>
            </a:br>
            <a:r>
              <a:rPr lang="en-US" sz="4000" dirty="0"/>
              <a:t>for sustainability</a:t>
            </a:r>
          </a:p>
        </p:txBody>
      </p:sp>
      <p:sp>
        <p:nvSpPr>
          <p:cNvPr id="18" name="Text Placeholder 2">
            <a:extLst>
              <a:ext uri="{FF2B5EF4-FFF2-40B4-BE49-F238E27FC236}">
                <a16:creationId xmlns:a16="http://schemas.microsoft.com/office/drawing/2014/main" id="{F7C07A92-52C3-DF4A-9C59-207F9AD67221}"/>
              </a:ext>
            </a:extLst>
          </p:cNvPr>
          <p:cNvSpPr txBox="1">
            <a:spLocks/>
          </p:cNvSpPr>
          <p:nvPr/>
        </p:nvSpPr>
        <p:spPr>
          <a:xfrm>
            <a:off x="5469465" y="3736496"/>
            <a:ext cx="6473873" cy="18128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111125">
              <a:lnSpc>
                <a:spcPct val="120000"/>
              </a:lnSpc>
              <a:buNone/>
            </a:pPr>
            <a:r>
              <a:rPr lang="en-US" sz="2400" dirty="0">
                <a:latin typeface="+mj-lt"/>
              </a:rPr>
              <a:t>“cultivates individual and collective potential … to increase the possibility that humans and other life can flourish on Earth now and into the future.”</a:t>
            </a:r>
          </a:p>
        </p:txBody>
      </p:sp>
      <p:sp>
        <p:nvSpPr>
          <p:cNvPr id="19" name="Rectangle 4">
            <a:extLst>
              <a:ext uri="{FF2B5EF4-FFF2-40B4-BE49-F238E27FC236}">
                <a16:creationId xmlns:a16="http://schemas.microsoft.com/office/drawing/2014/main" id="{A8E735F4-95F5-C240-9C18-0CAE8C526C9E}"/>
              </a:ext>
            </a:extLst>
          </p:cNvPr>
          <p:cNvSpPr>
            <a:spLocks/>
          </p:cNvSpPr>
          <p:nvPr/>
        </p:nvSpPr>
        <p:spPr bwMode="auto">
          <a:xfrm>
            <a:off x="5710786" y="5454476"/>
            <a:ext cx="6274855" cy="649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600" dirty="0">
                <a:solidFill>
                  <a:schemeClr val="tx1"/>
                </a:solidFill>
                <a:latin typeface="+mj-lt"/>
                <a:ea typeface="MS PGothic" panose="020B0600070205080204" pitchFamily="34" charset="-128"/>
                <a:sym typeface="Arial" panose="020B0604020202020204" pitchFamily="34" charset="0"/>
              </a:rPr>
              <a:t>J. Cloud, ed. </a:t>
            </a:r>
            <a:r>
              <a:rPr lang="en-US" altLang="ja-JP" sz="1600" dirty="0">
                <a:solidFill>
                  <a:schemeClr val="tx1"/>
                </a:solidFill>
                <a:latin typeface="+mj-lt"/>
                <a:sym typeface="Arial Italic" panose="020B0604020202090204" pitchFamily="34" charset="0"/>
              </a:rPr>
              <a:t>Education for a sustainable future: Benchmarks for individual and social learning,</a:t>
            </a:r>
            <a:r>
              <a:rPr lang="en-US" altLang="ja-JP" sz="1600" dirty="0">
                <a:solidFill>
                  <a:schemeClr val="tx1"/>
                </a:solidFill>
                <a:latin typeface="+mj-lt"/>
                <a:ea typeface="MS PGothic" panose="020B0600070205080204" pitchFamily="34" charset="-128"/>
                <a:sym typeface="Arial" panose="020B0604020202020204" pitchFamily="34" charset="0"/>
              </a:rPr>
              <a:t> </a:t>
            </a:r>
            <a:r>
              <a:rPr lang="en-US" altLang="ja-JP" sz="1600" i="1" dirty="0">
                <a:solidFill>
                  <a:schemeClr val="tx1"/>
                </a:solidFill>
                <a:latin typeface="+mj-lt"/>
                <a:ea typeface="MS PGothic" panose="020B0600070205080204" pitchFamily="34" charset="-128"/>
                <a:sym typeface="Arial" panose="020B0604020202020204" pitchFamily="34" charset="0"/>
              </a:rPr>
              <a:t>Journal of Sustainability Education</a:t>
            </a:r>
            <a:r>
              <a:rPr lang="en-US" altLang="en-US" sz="1600" i="1" dirty="0">
                <a:solidFill>
                  <a:schemeClr val="tx1"/>
                </a:solidFill>
                <a:latin typeface="+mj-lt"/>
                <a:ea typeface="MS PGothic" panose="020B0600070205080204" pitchFamily="34" charset="-128"/>
                <a:sym typeface="Arial" panose="020B0604020202020204" pitchFamily="34" charset="0"/>
              </a:rPr>
              <a:t>, </a:t>
            </a:r>
            <a:r>
              <a:rPr lang="en-US" altLang="ja-JP" sz="1600" dirty="0">
                <a:solidFill>
                  <a:schemeClr val="tx1"/>
                </a:solidFill>
                <a:latin typeface="+mj-lt"/>
                <a:ea typeface="MS PGothic" panose="020B0600070205080204" pitchFamily="34" charset="-128"/>
                <a:sym typeface="Arial" panose="020B0604020202020204" pitchFamily="34" charset="0"/>
              </a:rPr>
              <a:t>(2017).</a:t>
            </a:r>
            <a:r>
              <a:rPr lang="en-US" altLang="ja-JP" sz="1600" dirty="0">
                <a:solidFill>
                  <a:schemeClr val="tx1"/>
                </a:solidFill>
                <a:latin typeface="+mj-lt"/>
                <a:cs typeface="Arial" panose="020B0604020202020204" pitchFamily="34" charset="0"/>
                <a:sym typeface="Arial" panose="020B0604020202020204" pitchFamily="34" charset="0"/>
              </a:rPr>
              <a:t> </a:t>
            </a:r>
            <a:endParaRPr lang="en-US" altLang="en-US" sz="1600" dirty="0">
              <a:solidFill>
                <a:schemeClr val="tx1"/>
              </a:solidFill>
              <a:latin typeface="+mj-lt"/>
              <a:cs typeface="Arial" panose="020B0604020202020204" pitchFamily="34" charset="0"/>
              <a:sym typeface="Arial" panose="020B0604020202020204" pitchFamily="34" charset="0"/>
            </a:endParaRPr>
          </a:p>
        </p:txBody>
      </p:sp>
      <p:pic>
        <p:nvPicPr>
          <p:cNvPr id="20" name="Picture 19">
            <a:extLst>
              <a:ext uri="{FF2B5EF4-FFF2-40B4-BE49-F238E27FC236}">
                <a16:creationId xmlns:a16="http://schemas.microsoft.com/office/drawing/2014/main" id="{3D21AE56-84AD-354E-9072-B0566C049F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754970" flipH="1">
            <a:off x="-653795" y="5345690"/>
            <a:ext cx="1603937" cy="1650293"/>
          </a:xfrm>
          <a:prstGeom prst="rect">
            <a:avLst/>
          </a:prstGeom>
        </p:spPr>
      </p:pic>
      <p:pic>
        <p:nvPicPr>
          <p:cNvPr id="21" name="Picture 20">
            <a:extLst>
              <a:ext uri="{FF2B5EF4-FFF2-40B4-BE49-F238E27FC236}">
                <a16:creationId xmlns:a16="http://schemas.microsoft.com/office/drawing/2014/main" id="{8B71FFBF-4F65-6549-B2DC-9152B97A0F4B}"/>
              </a:ext>
            </a:extLst>
          </p:cNvPr>
          <p:cNvPicPr>
            <a:picLocks noChangeAspect="1"/>
          </p:cNvPicPr>
          <p:nvPr/>
        </p:nvPicPr>
        <p:blipFill rotWithShape="1">
          <a:blip r:embed="rId3"/>
          <a:srcRect t="46001"/>
          <a:stretch/>
        </p:blipFill>
        <p:spPr>
          <a:xfrm rot="8200080">
            <a:off x="3334634" y="1551307"/>
            <a:ext cx="1869429" cy="1639456"/>
          </a:xfrm>
          <a:prstGeom prst="rect">
            <a:avLst/>
          </a:prstGeom>
        </p:spPr>
      </p:pic>
    </p:spTree>
    <p:extLst>
      <p:ext uri="{BB962C8B-B14F-4D97-AF65-F5344CB8AC3E}">
        <p14:creationId xmlns:p14="http://schemas.microsoft.com/office/powerpoint/2010/main" val="5926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a:spLocks noChangeAspect="1"/>
          </p:cNvSpPr>
          <p:nvPr/>
        </p:nvSpPr>
        <p:spPr>
          <a:xfrm>
            <a:off x="958591" y="3429001"/>
            <a:ext cx="2468880" cy="2468880"/>
          </a:xfrm>
          <a:prstGeom prst="ellipse">
            <a:avLst/>
          </a:prstGeom>
          <a:solidFill>
            <a:srgbClr val="6BA542">
              <a:alpha val="75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000000"/>
                </a:solidFill>
              </a:rPr>
              <a:t>Economy</a:t>
            </a:r>
          </a:p>
        </p:txBody>
      </p:sp>
      <p:sp>
        <p:nvSpPr>
          <p:cNvPr id="2" name="Rectangle 1"/>
          <p:cNvSpPr/>
          <p:nvPr/>
        </p:nvSpPr>
        <p:spPr>
          <a:xfrm>
            <a:off x="601134" y="1178885"/>
            <a:ext cx="10941511" cy="417956"/>
          </a:xfrm>
          <a:prstGeom prst="rect">
            <a:avLst/>
          </a:prstGeom>
        </p:spPr>
        <p:txBody>
          <a:bodyPr wrap="square">
            <a:spAutoFit/>
          </a:bodyPr>
          <a:lstStyle/>
          <a:p>
            <a:pPr fontAlgn="auto">
              <a:lnSpc>
                <a:spcPts val="2375"/>
              </a:lnSpc>
              <a:spcBef>
                <a:spcPts val="0"/>
              </a:spcBef>
              <a:spcAft>
                <a:spcPts val="0"/>
              </a:spcAft>
            </a:pPr>
            <a:endParaRPr lang="en-US" sz="2800" b="1" dirty="0">
              <a:solidFill>
                <a:srgbClr val="404040"/>
              </a:solidFill>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1892069820"/>
              </p:ext>
            </p:extLst>
          </p:nvPr>
        </p:nvGraphicFramePr>
        <p:xfrm>
          <a:off x="6101206" y="1416484"/>
          <a:ext cx="6463320" cy="4431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926F025-A1A8-1442-89C4-5CF0FE88D4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46876" flipH="1">
            <a:off x="4155746" y="-280176"/>
            <a:ext cx="1751019" cy="1801626"/>
          </a:xfrm>
          <a:prstGeom prst="rect">
            <a:avLst/>
          </a:prstGeom>
        </p:spPr>
      </p:pic>
      <p:sp>
        <p:nvSpPr>
          <p:cNvPr id="11" name="Oval 10"/>
          <p:cNvSpPr>
            <a:spLocks noChangeAspect="1"/>
          </p:cNvSpPr>
          <p:nvPr/>
        </p:nvSpPr>
        <p:spPr>
          <a:xfrm>
            <a:off x="1793026" y="1995328"/>
            <a:ext cx="2468880" cy="2468880"/>
          </a:xfrm>
          <a:prstGeom prst="ellipse">
            <a:avLst/>
          </a:prstGeom>
          <a:solidFill>
            <a:srgbClr val="A8CB97">
              <a:alpha val="75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000000"/>
                </a:solidFill>
              </a:rPr>
              <a:t>Society</a:t>
            </a:r>
          </a:p>
        </p:txBody>
      </p:sp>
      <p:sp>
        <p:nvSpPr>
          <p:cNvPr id="12" name="Oval 11"/>
          <p:cNvSpPr>
            <a:spLocks noChangeAspect="1"/>
          </p:cNvSpPr>
          <p:nvPr/>
        </p:nvSpPr>
        <p:spPr>
          <a:xfrm>
            <a:off x="2635420" y="3429001"/>
            <a:ext cx="2468880" cy="2468880"/>
          </a:xfrm>
          <a:prstGeom prst="ellipse">
            <a:avLst/>
          </a:prstGeom>
          <a:solidFill>
            <a:schemeClr val="accent6">
              <a:lumMod val="40000"/>
              <a:lumOff val="60000"/>
              <a:alpha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      </a:t>
            </a:r>
            <a:r>
              <a:rPr lang="en-US" dirty="0">
                <a:solidFill>
                  <a:srgbClr val="000000"/>
                </a:solidFill>
              </a:rPr>
              <a:t>Environment</a:t>
            </a:r>
          </a:p>
        </p:txBody>
      </p:sp>
      <p:sp>
        <p:nvSpPr>
          <p:cNvPr id="14" name="Title 1">
            <a:extLst>
              <a:ext uri="{FF2B5EF4-FFF2-40B4-BE49-F238E27FC236}">
                <a16:creationId xmlns:a16="http://schemas.microsoft.com/office/drawing/2014/main" id="{B389AC71-E58D-F94D-8FDF-175EECCC4B07}"/>
              </a:ext>
            </a:extLst>
          </p:cNvPr>
          <p:cNvSpPr txBox="1">
            <a:spLocks/>
          </p:cNvSpPr>
          <p:nvPr/>
        </p:nvSpPr>
        <p:spPr>
          <a:xfrm>
            <a:off x="1393478" y="575652"/>
            <a:ext cx="9253072" cy="57269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Sustainability</a:t>
            </a:r>
          </a:p>
        </p:txBody>
      </p:sp>
    </p:spTree>
    <p:extLst>
      <p:ext uri="{BB962C8B-B14F-4D97-AF65-F5344CB8AC3E}">
        <p14:creationId xmlns:p14="http://schemas.microsoft.com/office/powerpoint/2010/main" val="3907067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_2018_SDG_Poster_without_UN_emblem_Letter US.png"/>
          <p:cNvPicPr>
            <a:picLocks noChangeAspect="1"/>
          </p:cNvPicPr>
          <p:nvPr/>
        </p:nvPicPr>
        <p:blipFill rotWithShape="1">
          <a:blip r:embed="rId2" cstate="screen">
            <a:extLst>
              <a:ext uri="{28A0092B-C50C-407E-A947-70E740481C1C}">
                <a14:useLocalDpi xmlns:a14="http://schemas.microsoft.com/office/drawing/2010/main"/>
              </a:ext>
            </a:extLst>
          </a:blip>
          <a:srcRect l="2100" t="25185" r="1548" b="11111"/>
          <a:stretch/>
        </p:blipFill>
        <p:spPr>
          <a:xfrm>
            <a:off x="-21611" y="650325"/>
            <a:ext cx="12202765" cy="6234284"/>
          </a:xfrm>
          <a:prstGeom prst="rect">
            <a:avLst/>
          </a:prstGeom>
        </p:spPr>
      </p:pic>
      <p:sp>
        <p:nvSpPr>
          <p:cNvPr id="3" name="Title 1">
            <a:extLst>
              <a:ext uri="{FF2B5EF4-FFF2-40B4-BE49-F238E27FC236}">
                <a16:creationId xmlns:a16="http://schemas.microsoft.com/office/drawing/2014/main" id="{EC9E5556-03EF-9245-A344-A461AA7ED309}"/>
              </a:ext>
            </a:extLst>
          </p:cNvPr>
          <p:cNvSpPr txBox="1">
            <a:spLocks/>
          </p:cNvSpPr>
          <p:nvPr/>
        </p:nvSpPr>
        <p:spPr>
          <a:xfrm>
            <a:off x="169332" y="177794"/>
            <a:ext cx="11338392" cy="730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United Nations – Sustainable Development Goals</a:t>
            </a:r>
          </a:p>
        </p:txBody>
      </p:sp>
    </p:spTree>
    <p:extLst>
      <p:ext uri="{BB962C8B-B14F-4D97-AF65-F5344CB8AC3E}">
        <p14:creationId xmlns:p14="http://schemas.microsoft.com/office/powerpoint/2010/main" val="1893384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title" idx="4294967295"/>
          </p:nvPr>
        </p:nvSpPr>
        <p:spPr>
          <a:xfrm>
            <a:off x="585579" y="223023"/>
            <a:ext cx="8880154" cy="3119438"/>
          </a:xfrm>
          <a:prstGeom prst="rect">
            <a:avLst/>
          </a:prstGeom>
          <a:noFill/>
          <a:ln>
            <a:noFill/>
          </a:ln>
        </p:spPr>
        <p:txBody>
          <a:bodyPr lIns="121897" tIns="121897" rIns="121897" bIns="121897" anchor="t" anchorCtr="0">
            <a:noAutofit/>
          </a:bodyPr>
          <a:lstStyle/>
          <a:p>
            <a:pPr lvl="0">
              <a:buSzPct val="25000"/>
            </a:pPr>
            <a:r>
              <a:rPr lang="en-US" sz="3700" b="1" dirty="0" err="1"/>
              <a:t>Mirakan</a:t>
            </a:r>
            <a:r>
              <a:rPr lang="en-US" sz="3700" b="1" dirty="0"/>
              <a:t>, Japan</a:t>
            </a:r>
            <a:br>
              <a:rPr lang="en-US" sz="3700" dirty="0"/>
            </a:br>
            <a:r>
              <a:rPr lang="en-US" sz="3700" dirty="0"/>
              <a:t>Future building workshop</a:t>
            </a:r>
            <a:endParaRPr lang="en" sz="3700" dirty="0"/>
          </a:p>
        </p:txBody>
      </p:sp>
      <p:pic>
        <p:nvPicPr>
          <p:cNvPr id="6" name="Picture 5" descr="E_SDG goals_icons-individual-rgb-0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2601" y="1782742"/>
            <a:ext cx="1828800" cy="1828800"/>
          </a:xfrm>
          <a:prstGeom prst="rect">
            <a:avLst/>
          </a:prstGeom>
        </p:spPr>
      </p:pic>
      <p:pic>
        <p:nvPicPr>
          <p:cNvPr id="8" name="Picture 7">
            <a:extLst>
              <a:ext uri="{FF2B5EF4-FFF2-40B4-BE49-F238E27FC236}">
                <a16:creationId xmlns:a16="http://schemas.microsoft.com/office/drawing/2014/main" id="{E230859D-7CB9-B244-9A4B-1192416FE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37341" flipH="1">
            <a:off x="9995101" y="-1370720"/>
            <a:ext cx="2201856" cy="2265493"/>
          </a:xfrm>
          <a:prstGeom prst="rect">
            <a:avLst/>
          </a:prstGeom>
        </p:spPr>
      </p:pic>
      <p:pic>
        <p:nvPicPr>
          <p:cNvPr id="9" name="Picture 8">
            <a:extLst>
              <a:ext uri="{FF2B5EF4-FFF2-40B4-BE49-F238E27FC236}">
                <a16:creationId xmlns:a16="http://schemas.microsoft.com/office/drawing/2014/main" id="{FFCCFFB6-F719-6C4A-81EC-9D9D783DF3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37341" flipH="1">
            <a:off x="-1363363" y="5648409"/>
            <a:ext cx="2999022" cy="3085698"/>
          </a:xfrm>
          <a:prstGeom prst="rect">
            <a:avLst/>
          </a:prstGeom>
        </p:spPr>
      </p:pic>
      <p:pic>
        <p:nvPicPr>
          <p:cNvPr id="11" name="Picture 10" descr="E_SDG goals_icons-individual-rgb-11.png">
            <a:extLst>
              <a:ext uri="{FF2B5EF4-FFF2-40B4-BE49-F238E27FC236}">
                <a16:creationId xmlns:a16="http://schemas.microsoft.com/office/drawing/2014/main" id="{9810F8AF-B238-D547-A667-C5C9E7A0DB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1637" y="4540484"/>
            <a:ext cx="1789764" cy="1789764"/>
          </a:xfrm>
          <a:prstGeom prst="rect">
            <a:avLst/>
          </a:prstGeom>
        </p:spPr>
      </p:pic>
      <p:pic>
        <p:nvPicPr>
          <p:cNvPr id="12" name="Picture 11">
            <a:extLst>
              <a:ext uri="{FF2B5EF4-FFF2-40B4-BE49-F238E27FC236}">
                <a16:creationId xmlns:a16="http://schemas.microsoft.com/office/drawing/2014/main" id="{9122B2B5-0328-4845-A54F-5FB9D8C232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662628" flipH="1">
            <a:off x="3455209" y="-1187298"/>
            <a:ext cx="1834323" cy="1887338"/>
          </a:xfrm>
          <a:prstGeom prst="rect">
            <a:avLst/>
          </a:prstGeom>
        </p:spPr>
      </p:pic>
    </p:spTree>
    <p:extLst>
      <p:ext uri="{BB962C8B-B14F-4D97-AF65-F5344CB8AC3E}">
        <p14:creationId xmlns:p14="http://schemas.microsoft.com/office/powerpoint/2010/main" val="38134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0" name="Picture 9">
            <a:extLst>
              <a:ext uri="{FF2B5EF4-FFF2-40B4-BE49-F238E27FC236}">
                <a16:creationId xmlns:a16="http://schemas.microsoft.com/office/drawing/2014/main" id="{0C7F3783-EBDF-A040-8B16-02309B5F4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47" flipH="1">
            <a:off x="9799151" y="-1119973"/>
            <a:ext cx="2258092" cy="2323354"/>
          </a:xfrm>
          <a:prstGeom prst="rect">
            <a:avLst/>
          </a:prstGeom>
        </p:spPr>
      </p:pic>
      <p:sp>
        <p:nvSpPr>
          <p:cNvPr id="139" name="Shape 139"/>
          <p:cNvSpPr txBox="1">
            <a:spLocks noGrp="1"/>
          </p:cNvSpPr>
          <p:nvPr>
            <p:ph type="title" idx="4294967295"/>
          </p:nvPr>
        </p:nvSpPr>
        <p:spPr>
          <a:xfrm>
            <a:off x="391666" y="251063"/>
            <a:ext cx="11039602" cy="1335922"/>
          </a:xfrm>
          <a:prstGeom prst="rect">
            <a:avLst/>
          </a:prstGeom>
          <a:noFill/>
          <a:ln>
            <a:noFill/>
          </a:ln>
        </p:spPr>
        <p:txBody>
          <a:bodyPr lIns="121897" tIns="121897" rIns="121897" bIns="121897" anchor="t" anchorCtr="0">
            <a:noAutofit/>
          </a:bodyPr>
          <a:lstStyle/>
          <a:p>
            <a:pPr lvl="0">
              <a:buSzPct val="25000"/>
            </a:pPr>
            <a:r>
              <a:rPr lang="en-US" sz="3700" b="1" dirty="0">
                <a:solidFill>
                  <a:srgbClr val="000000"/>
                </a:solidFill>
              </a:rPr>
              <a:t>Museum of Life and Science</a:t>
            </a:r>
            <a:r>
              <a:rPr lang="en" sz="3700" b="1" dirty="0">
                <a:solidFill>
                  <a:srgbClr val="000000"/>
                </a:solidFill>
              </a:rPr>
              <a:t>, </a:t>
            </a:r>
            <a:r>
              <a:rPr lang="en-US" sz="3700" b="1" dirty="0">
                <a:solidFill>
                  <a:srgbClr val="000000"/>
                </a:solidFill>
              </a:rPr>
              <a:t>USA (in development)</a:t>
            </a:r>
            <a:br>
              <a:rPr lang="en-US" sz="3700" dirty="0">
                <a:solidFill>
                  <a:srgbClr val="000000"/>
                </a:solidFill>
              </a:rPr>
            </a:br>
            <a:r>
              <a:rPr lang="en-US" sz="3700" dirty="0">
                <a:solidFill>
                  <a:srgbClr val="000000"/>
                </a:solidFill>
              </a:rPr>
              <a:t>Science and society forum</a:t>
            </a:r>
            <a:endParaRPr lang="en" sz="3700" dirty="0">
              <a:solidFill>
                <a:srgbClr val="000000"/>
              </a:solidFill>
            </a:endParaRPr>
          </a:p>
        </p:txBody>
      </p:sp>
      <p:pic>
        <p:nvPicPr>
          <p:cNvPr id="9" name="Picture 8">
            <a:extLst>
              <a:ext uri="{FF2B5EF4-FFF2-40B4-BE49-F238E27FC236}">
                <a16:creationId xmlns:a16="http://schemas.microsoft.com/office/drawing/2014/main" id="{61498B10-68D2-9543-83DB-E1444A503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37341" flipH="1">
            <a:off x="-511483" y="6228868"/>
            <a:ext cx="1603937" cy="1650293"/>
          </a:xfrm>
          <a:prstGeom prst="rect">
            <a:avLst/>
          </a:prstGeom>
        </p:spPr>
      </p:pic>
      <p:pic>
        <p:nvPicPr>
          <p:cNvPr id="13" name="Picture 12" descr="E_SDG goals_icons-individual-rgb-09.png">
            <a:extLst>
              <a:ext uri="{FF2B5EF4-FFF2-40B4-BE49-F238E27FC236}">
                <a16:creationId xmlns:a16="http://schemas.microsoft.com/office/drawing/2014/main" id="{68B82F7E-936F-4944-A061-1ECAF1F0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2468" y="1698713"/>
            <a:ext cx="1828800" cy="1828800"/>
          </a:xfrm>
          <a:prstGeom prst="rect">
            <a:avLst/>
          </a:prstGeom>
        </p:spPr>
      </p:pic>
      <p:pic>
        <p:nvPicPr>
          <p:cNvPr id="14" name="Picture 13" descr="E_SDG goals_icons-individual-rgb-11.png">
            <a:extLst>
              <a:ext uri="{FF2B5EF4-FFF2-40B4-BE49-F238E27FC236}">
                <a16:creationId xmlns:a16="http://schemas.microsoft.com/office/drawing/2014/main" id="{6A861A9F-0386-0449-808F-4441C2C686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1504" y="4499440"/>
            <a:ext cx="1789764" cy="1789764"/>
          </a:xfrm>
          <a:prstGeom prst="rect">
            <a:avLst/>
          </a:prstGeom>
        </p:spPr>
      </p:pic>
    </p:spTree>
    <p:extLst>
      <p:ext uri="{BB962C8B-B14F-4D97-AF65-F5344CB8AC3E}">
        <p14:creationId xmlns:p14="http://schemas.microsoft.com/office/powerpoint/2010/main" val="402631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9" name="Picture 8" descr="E_SDG goals_icons-individual-rgb-12.png">
            <a:extLst>
              <a:ext uri="{FF2B5EF4-FFF2-40B4-BE49-F238E27FC236}">
                <a16:creationId xmlns:a16="http://schemas.microsoft.com/office/drawing/2014/main" id="{0120F071-3407-2540-BCCC-37502AC845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5096" y="4473874"/>
            <a:ext cx="1828800" cy="1828800"/>
          </a:xfrm>
          <a:prstGeom prst="rect">
            <a:avLst/>
          </a:prstGeom>
        </p:spPr>
      </p:pic>
      <p:sp>
        <p:nvSpPr>
          <p:cNvPr id="139" name="Shape 139"/>
          <p:cNvSpPr txBox="1">
            <a:spLocks noGrp="1"/>
          </p:cNvSpPr>
          <p:nvPr>
            <p:ph type="title" idx="4294967295"/>
          </p:nvPr>
        </p:nvSpPr>
        <p:spPr>
          <a:xfrm>
            <a:off x="490654" y="289930"/>
            <a:ext cx="11409246" cy="1440744"/>
          </a:xfrm>
          <a:prstGeom prst="rect">
            <a:avLst/>
          </a:prstGeom>
          <a:noFill/>
          <a:ln>
            <a:noFill/>
          </a:ln>
        </p:spPr>
        <p:txBody>
          <a:bodyPr lIns="121897" tIns="121897" rIns="121897" bIns="121897" anchor="t" anchorCtr="0">
            <a:noAutofit/>
          </a:bodyPr>
          <a:lstStyle/>
          <a:p>
            <a:pPr lvl="0">
              <a:buSzPct val="25000"/>
            </a:pPr>
            <a:r>
              <a:rPr lang="en-US" sz="3700" b="1" dirty="0"/>
              <a:t>Walking Mountains Science Center, USA</a:t>
            </a:r>
            <a:br>
              <a:rPr lang="en-US" sz="3700" dirty="0"/>
            </a:br>
            <a:r>
              <a:rPr lang="en-US" sz="3700" dirty="0">
                <a:solidFill>
                  <a:srgbClr val="000000"/>
                </a:solidFill>
              </a:rPr>
              <a:t>Climate action plan</a:t>
            </a:r>
            <a:endParaRPr lang="en" sz="3700" dirty="0"/>
          </a:p>
        </p:txBody>
      </p:sp>
      <p:pic>
        <p:nvPicPr>
          <p:cNvPr id="12" name="Picture 11">
            <a:extLst>
              <a:ext uri="{FF2B5EF4-FFF2-40B4-BE49-F238E27FC236}">
                <a16:creationId xmlns:a16="http://schemas.microsoft.com/office/drawing/2014/main" id="{5972971A-00D6-8149-8530-93A215437E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37341" flipH="1">
            <a:off x="10060077" y="5728824"/>
            <a:ext cx="2451631" cy="2522487"/>
          </a:xfrm>
          <a:prstGeom prst="rect">
            <a:avLst/>
          </a:prstGeom>
        </p:spPr>
      </p:pic>
      <p:pic>
        <p:nvPicPr>
          <p:cNvPr id="14" name="Picture 13">
            <a:extLst>
              <a:ext uri="{FF2B5EF4-FFF2-40B4-BE49-F238E27FC236}">
                <a16:creationId xmlns:a16="http://schemas.microsoft.com/office/drawing/2014/main" id="{A1442AA5-9B01-5147-9434-3AC727C5238C}"/>
              </a:ext>
            </a:extLst>
          </p:cNvPr>
          <p:cNvPicPr>
            <a:picLocks noChangeAspect="1"/>
          </p:cNvPicPr>
          <p:nvPr/>
        </p:nvPicPr>
        <p:blipFill rotWithShape="1">
          <a:blip r:embed="rId5"/>
          <a:srcRect r="26699" b="61761"/>
          <a:stretch/>
        </p:blipFill>
        <p:spPr>
          <a:xfrm rot="10800000">
            <a:off x="-304296" y="-906910"/>
            <a:ext cx="1589900" cy="1347033"/>
          </a:xfrm>
          <a:prstGeom prst="rect">
            <a:avLst/>
          </a:prstGeom>
        </p:spPr>
      </p:pic>
      <p:pic>
        <p:nvPicPr>
          <p:cNvPr id="11" name="Picture 10" descr="E_SDG goals_icons-individual-rgb-09.png">
            <a:extLst>
              <a:ext uri="{FF2B5EF4-FFF2-40B4-BE49-F238E27FC236}">
                <a16:creationId xmlns:a16="http://schemas.microsoft.com/office/drawing/2014/main" id="{63D368E2-D564-3349-9070-14253383ED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35096" y="1730674"/>
            <a:ext cx="1828800" cy="1828800"/>
          </a:xfrm>
          <a:prstGeom prst="rect">
            <a:avLst/>
          </a:prstGeom>
        </p:spPr>
      </p:pic>
    </p:spTree>
    <p:extLst>
      <p:ext uri="{BB962C8B-B14F-4D97-AF65-F5344CB8AC3E}">
        <p14:creationId xmlns:p14="http://schemas.microsoft.com/office/powerpoint/2010/main" val="25568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title" idx="4294967295"/>
          </p:nvPr>
        </p:nvSpPr>
        <p:spPr>
          <a:xfrm>
            <a:off x="708929" y="264957"/>
            <a:ext cx="11190971" cy="3119438"/>
          </a:xfrm>
          <a:prstGeom prst="rect">
            <a:avLst/>
          </a:prstGeom>
          <a:noFill/>
          <a:ln>
            <a:noFill/>
          </a:ln>
        </p:spPr>
        <p:txBody>
          <a:bodyPr lIns="121897" tIns="121897" rIns="121897" bIns="121897" anchor="t" anchorCtr="0">
            <a:noAutofit/>
          </a:bodyPr>
          <a:lstStyle/>
          <a:p>
            <a:pPr lvl="0">
              <a:buSzPct val="25000"/>
            </a:pPr>
            <a:r>
              <a:rPr lang="en-US" sz="3700" b="1" dirty="0"/>
              <a:t>TELUS Spark Science Centre</a:t>
            </a:r>
            <a:r>
              <a:rPr lang="en" sz="3700" b="1" dirty="0"/>
              <a:t>, </a:t>
            </a:r>
            <a:r>
              <a:rPr lang="en-US" sz="3700" b="1" dirty="0"/>
              <a:t>Canada</a:t>
            </a:r>
            <a:br>
              <a:rPr lang="en-US" sz="3700" dirty="0">
                <a:solidFill>
                  <a:srgbClr val="000000"/>
                </a:solidFill>
              </a:rPr>
            </a:br>
            <a:r>
              <a:rPr lang="en-US" sz="3700" dirty="0">
                <a:solidFill>
                  <a:srgbClr val="000000"/>
                </a:solidFill>
              </a:rPr>
              <a:t>Energy transitions</a:t>
            </a:r>
            <a:endParaRPr lang="en" sz="3700" dirty="0">
              <a:solidFill>
                <a:srgbClr val="000000"/>
              </a:solidFill>
            </a:endParaRPr>
          </a:p>
        </p:txBody>
      </p:sp>
      <p:pic>
        <p:nvPicPr>
          <p:cNvPr id="2" name="Picture 1" descr="E_SDG goals_icons-individual-rgb-1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7457" y="4250265"/>
            <a:ext cx="1828800" cy="1828800"/>
          </a:xfrm>
          <a:prstGeom prst="rect">
            <a:avLst/>
          </a:prstGeom>
        </p:spPr>
      </p:pic>
      <p:pic>
        <p:nvPicPr>
          <p:cNvPr id="6" name="Picture 5" descr="E_SDG goals_icons-individual-rgb-0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47457" y="1693335"/>
            <a:ext cx="1828800" cy="1828800"/>
          </a:xfrm>
          <a:prstGeom prst="rect">
            <a:avLst/>
          </a:prstGeom>
        </p:spPr>
      </p:pic>
      <p:pic>
        <p:nvPicPr>
          <p:cNvPr id="8" name="Picture 7">
            <a:extLst>
              <a:ext uri="{FF2B5EF4-FFF2-40B4-BE49-F238E27FC236}">
                <a16:creationId xmlns:a16="http://schemas.microsoft.com/office/drawing/2014/main" id="{18C63BDE-613E-004F-90C9-70B3EF437E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898329" flipH="1">
            <a:off x="8387235" y="-859504"/>
            <a:ext cx="2181668" cy="2244721"/>
          </a:xfrm>
          <a:prstGeom prst="rect">
            <a:avLst/>
          </a:prstGeom>
        </p:spPr>
      </p:pic>
      <p:pic>
        <p:nvPicPr>
          <p:cNvPr id="9" name="Picture 8">
            <a:extLst>
              <a:ext uri="{FF2B5EF4-FFF2-40B4-BE49-F238E27FC236}">
                <a16:creationId xmlns:a16="http://schemas.microsoft.com/office/drawing/2014/main" id="{A93EF010-854F-DD4E-AE26-016F7F1C0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flipH="1">
            <a:off x="1365329" y="6521775"/>
            <a:ext cx="2181668" cy="2244721"/>
          </a:xfrm>
          <a:prstGeom prst="rect">
            <a:avLst/>
          </a:prstGeom>
        </p:spPr>
      </p:pic>
    </p:spTree>
    <p:extLst>
      <p:ext uri="{BB962C8B-B14F-4D97-AF65-F5344CB8AC3E}">
        <p14:creationId xmlns:p14="http://schemas.microsoft.com/office/powerpoint/2010/main" val="76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805986" y="2293167"/>
            <a:ext cx="8235401" cy="68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rPr>
              <a:t>Identifying and solving problems in our community</a:t>
            </a:r>
          </a:p>
          <a:p>
            <a:endParaRPr lang="en-US" sz="2400" b="1" dirty="0">
              <a:latin typeface="+mj-lt"/>
            </a:endParaRPr>
          </a:p>
          <a:p>
            <a:endParaRPr lang="en-US" sz="2400" b="1" dirty="0">
              <a:latin typeface="+mj-lt"/>
            </a:endParaRPr>
          </a:p>
        </p:txBody>
      </p:sp>
      <p:sp>
        <p:nvSpPr>
          <p:cNvPr id="8" name="Text Placeholder 2"/>
          <p:cNvSpPr txBox="1">
            <a:spLocks/>
          </p:cNvSpPr>
          <p:nvPr/>
        </p:nvSpPr>
        <p:spPr>
          <a:xfrm>
            <a:off x="1220388" y="2761917"/>
            <a:ext cx="8260800" cy="75162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ea typeface="Wingdings"/>
                <a:cs typeface="Wingdings"/>
                <a:sym typeface="Wingdings"/>
              </a:rPr>
              <a:t></a:t>
            </a:r>
            <a:r>
              <a:rPr lang="en-US" sz="2400" b="1" dirty="0">
                <a:solidFill>
                  <a:schemeClr val="tx1"/>
                </a:solidFill>
                <a:latin typeface="+mj-lt"/>
              </a:rPr>
              <a:t> What problem do you want to solve?</a:t>
            </a:r>
          </a:p>
          <a:p>
            <a:endParaRPr lang="en-US" sz="2400" b="1" dirty="0">
              <a:solidFill>
                <a:schemeClr val="tx1"/>
              </a:solidFill>
              <a:latin typeface="+mj-lt"/>
            </a:endParaRPr>
          </a:p>
        </p:txBody>
      </p:sp>
      <p:sp>
        <p:nvSpPr>
          <p:cNvPr id="9" name="Text Placeholder 2"/>
          <p:cNvSpPr txBox="1">
            <a:spLocks/>
          </p:cNvSpPr>
          <p:nvPr/>
        </p:nvSpPr>
        <p:spPr>
          <a:xfrm>
            <a:off x="805986" y="3974682"/>
            <a:ext cx="8520599" cy="59517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rPr>
              <a:t>Creating the future we want to live in</a:t>
            </a:r>
          </a:p>
          <a:p>
            <a:endParaRPr lang="en-US" sz="2400" b="1" dirty="0">
              <a:solidFill>
                <a:schemeClr val="tx1"/>
              </a:solidFill>
              <a:latin typeface="+mj-lt"/>
            </a:endParaRPr>
          </a:p>
          <a:p>
            <a:endParaRPr lang="en-US" sz="2400" b="1" dirty="0">
              <a:solidFill>
                <a:schemeClr val="tx1"/>
              </a:solidFill>
              <a:latin typeface="+mj-lt"/>
            </a:endParaRPr>
          </a:p>
          <a:p>
            <a:endParaRPr lang="en-US" sz="2400" b="1" dirty="0">
              <a:solidFill>
                <a:schemeClr val="tx1"/>
              </a:solidFill>
              <a:latin typeface="+mj-lt"/>
            </a:endParaRPr>
          </a:p>
          <a:p>
            <a:endParaRPr lang="en-US" sz="2400" b="1" dirty="0">
              <a:solidFill>
                <a:schemeClr val="tx1"/>
              </a:solidFill>
              <a:latin typeface="+mj-lt"/>
            </a:endParaRPr>
          </a:p>
        </p:txBody>
      </p:sp>
      <p:sp>
        <p:nvSpPr>
          <p:cNvPr id="10" name="Text Placeholder 2"/>
          <p:cNvSpPr txBox="1">
            <a:spLocks/>
          </p:cNvSpPr>
          <p:nvPr/>
        </p:nvSpPr>
        <p:spPr>
          <a:xfrm>
            <a:off x="1220388" y="4454720"/>
            <a:ext cx="8520599" cy="7128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ea typeface="Wingdings"/>
                <a:cs typeface="Wingdings"/>
                <a:sym typeface="Wingdings"/>
              </a:rPr>
              <a:t></a:t>
            </a:r>
            <a:r>
              <a:rPr lang="en-US" sz="2400" b="1" dirty="0">
                <a:solidFill>
                  <a:schemeClr val="tx1"/>
                </a:solidFill>
                <a:latin typeface="+mj-lt"/>
              </a:rPr>
              <a:t> What change do you want to see? </a:t>
            </a:r>
          </a:p>
        </p:txBody>
      </p:sp>
      <p:sp>
        <p:nvSpPr>
          <p:cNvPr id="11" name="Text Placeholder 2"/>
          <p:cNvSpPr txBox="1">
            <a:spLocks/>
          </p:cNvSpPr>
          <p:nvPr/>
        </p:nvSpPr>
        <p:spPr>
          <a:xfrm>
            <a:off x="805986" y="5624416"/>
            <a:ext cx="8337001" cy="5731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rPr>
              <a:t>Doing things that are good for people and nature</a:t>
            </a:r>
          </a:p>
          <a:p>
            <a:endParaRPr lang="en-US" sz="2400" b="1" dirty="0">
              <a:solidFill>
                <a:schemeClr val="tx1"/>
              </a:solidFill>
              <a:latin typeface="+mj-lt"/>
            </a:endParaRPr>
          </a:p>
          <a:p>
            <a:endParaRPr lang="en-US" sz="2400" b="1" dirty="0">
              <a:solidFill>
                <a:schemeClr val="tx1"/>
              </a:solidFill>
              <a:latin typeface="+mj-lt"/>
            </a:endParaRPr>
          </a:p>
          <a:p>
            <a:endParaRPr lang="en-US" sz="2400" b="1" dirty="0">
              <a:solidFill>
                <a:schemeClr val="tx1"/>
              </a:solidFill>
              <a:latin typeface="+mj-lt"/>
            </a:endParaRPr>
          </a:p>
        </p:txBody>
      </p:sp>
      <p:sp>
        <p:nvSpPr>
          <p:cNvPr id="12" name="Text Placeholder 2"/>
          <p:cNvSpPr txBox="1">
            <a:spLocks/>
          </p:cNvSpPr>
          <p:nvPr/>
        </p:nvSpPr>
        <p:spPr>
          <a:xfrm>
            <a:off x="1220388" y="6084128"/>
            <a:ext cx="8215800" cy="7382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2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ea typeface="Wingdings"/>
                <a:cs typeface="Wingdings"/>
                <a:sym typeface="Wingdings"/>
              </a:rPr>
              <a:t></a:t>
            </a:r>
            <a:r>
              <a:rPr lang="en-US" sz="2400" b="1" dirty="0">
                <a:solidFill>
                  <a:schemeClr val="tx1"/>
                </a:solidFill>
                <a:latin typeface="+mj-lt"/>
              </a:rPr>
              <a:t> What can you do? </a:t>
            </a:r>
          </a:p>
          <a:p>
            <a:endParaRPr lang="en-US" sz="2400" b="1" dirty="0">
              <a:solidFill>
                <a:schemeClr val="tx1"/>
              </a:solidFill>
              <a:latin typeface="+mj-lt"/>
            </a:endParaRPr>
          </a:p>
        </p:txBody>
      </p:sp>
      <p:pic>
        <p:nvPicPr>
          <p:cNvPr id="13" name="Picture 12" descr=" SusFutures_logo_V_color@500px.png">
            <a:extLst>
              <a:ext uri="{FF2B5EF4-FFF2-40B4-BE49-F238E27FC236}">
                <a16:creationId xmlns:a16="http://schemas.microsoft.com/office/drawing/2014/main" id="{1728EBBB-2C78-2642-8965-C590B0F735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100" y="216996"/>
            <a:ext cx="2612571" cy="1828800"/>
          </a:xfrm>
          <a:prstGeom prst="rect">
            <a:avLst/>
          </a:prstGeom>
        </p:spPr>
      </p:pic>
      <p:pic>
        <p:nvPicPr>
          <p:cNvPr id="14" name="Picture 13">
            <a:extLst>
              <a:ext uri="{FF2B5EF4-FFF2-40B4-BE49-F238E27FC236}">
                <a16:creationId xmlns:a16="http://schemas.microsoft.com/office/drawing/2014/main" id="{86922D58-CE57-5D44-AF1C-72C946837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711229" flipH="1">
            <a:off x="9965421" y="2073442"/>
            <a:ext cx="3167887" cy="3259443"/>
          </a:xfrm>
          <a:prstGeom prst="rect">
            <a:avLst/>
          </a:prstGeom>
        </p:spPr>
      </p:pic>
    </p:spTree>
    <p:extLst>
      <p:ext uri="{BB962C8B-B14F-4D97-AF65-F5344CB8AC3E}">
        <p14:creationId xmlns:p14="http://schemas.microsoft.com/office/powerpoint/2010/main" val="401076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8ED1D4-33E8-E84C-A8F5-A7718F72E034}"/>
              </a:ext>
            </a:extLst>
          </p:cNvPr>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145CB64-788D-D047-9947-BB66EAB67A76}"/>
              </a:ext>
            </a:extLst>
          </p:cNvPr>
          <p:cNvSpPr txBox="1"/>
          <p:nvPr/>
        </p:nvSpPr>
        <p:spPr>
          <a:xfrm>
            <a:off x="1013477" y="0"/>
            <a:ext cx="10165046" cy="1569660"/>
          </a:xfrm>
          <a:prstGeom prst="rect">
            <a:avLst/>
          </a:prstGeom>
          <a:noFill/>
        </p:spPr>
        <p:txBody>
          <a:bodyPr wrap="square" rtlCol="0">
            <a:spAutoFit/>
          </a:bodyPr>
          <a:lstStyle/>
          <a:p>
            <a:r>
              <a:rPr lang="en-US" sz="9600">
                <a:ln>
                  <a:solidFill>
                    <a:schemeClr val="bg1"/>
                  </a:solidFill>
                </a:ln>
                <a:solidFill>
                  <a:srgbClr val="D41A51"/>
                </a:solidFill>
                <a:latin typeface="Bauhaus 93" pitchFamily="82" charset="77"/>
              </a:rPr>
              <a:t>Perfect Gift 2040</a:t>
            </a:r>
          </a:p>
        </p:txBody>
      </p:sp>
      <p:sp>
        <p:nvSpPr>
          <p:cNvPr id="2" name="TextBox 1">
            <a:extLst>
              <a:ext uri="{FF2B5EF4-FFF2-40B4-BE49-F238E27FC236}">
                <a16:creationId xmlns:a16="http://schemas.microsoft.com/office/drawing/2014/main" id="{73DFA64A-D154-5048-A4F1-71EE7FD718A8}"/>
              </a:ext>
            </a:extLst>
          </p:cNvPr>
          <p:cNvSpPr txBox="1"/>
          <p:nvPr/>
        </p:nvSpPr>
        <p:spPr>
          <a:xfrm>
            <a:off x="319077" y="6096719"/>
            <a:ext cx="3976601" cy="461665"/>
          </a:xfrm>
          <a:prstGeom prst="rect">
            <a:avLst/>
          </a:prstGeom>
          <a:noFill/>
        </p:spPr>
        <p:txBody>
          <a:bodyPr wrap="none" rtlCol="0">
            <a:spAutoFit/>
          </a:bodyPr>
          <a:lstStyle/>
          <a:p>
            <a:r>
              <a:rPr lang="en-US" sz="2400">
                <a:latin typeface="Futura Medium" panose="020B0602020204020303" pitchFamily="34" charset="-79"/>
                <a:cs typeface="Futura Medium" panose="020B0602020204020303" pitchFamily="34" charset="-79"/>
              </a:rPr>
              <a:t>#</a:t>
            </a:r>
            <a:r>
              <a:rPr lang="en-US" sz="2400" err="1">
                <a:latin typeface="Futura Medium" panose="020B0602020204020303" pitchFamily="34" charset="-79"/>
                <a:cs typeface="Futura Medium" panose="020B0602020204020303" pitchFamily="34" charset="-79"/>
              </a:rPr>
              <a:t>reimaginingourtomorrows</a:t>
            </a:r>
            <a:endParaRPr lang="en-US" sz="2400">
              <a:latin typeface="Futura Medium" panose="020B0602020204020303" pitchFamily="34" charset="-79"/>
              <a:cs typeface="Futura Medium" panose="020B0602020204020303" pitchFamily="34" charset="-79"/>
            </a:endParaRPr>
          </a:p>
        </p:txBody>
      </p:sp>
      <p:sp>
        <p:nvSpPr>
          <p:cNvPr id="10" name="TextBox 9">
            <a:extLst>
              <a:ext uri="{FF2B5EF4-FFF2-40B4-BE49-F238E27FC236}">
                <a16:creationId xmlns:a16="http://schemas.microsoft.com/office/drawing/2014/main" id="{2DECA7D8-13A0-BC40-AB81-06DA1844F742}"/>
              </a:ext>
            </a:extLst>
          </p:cNvPr>
          <p:cNvSpPr txBox="1"/>
          <p:nvPr/>
        </p:nvSpPr>
        <p:spPr>
          <a:xfrm>
            <a:off x="1609510" y="1534172"/>
            <a:ext cx="4078514" cy="5078313"/>
          </a:xfrm>
          <a:prstGeom prst="rect">
            <a:avLst/>
          </a:prstGeom>
          <a:noFill/>
        </p:spPr>
        <p:txBody>
          <a:bodyPr wrap="square" rtlCol="0">
            <a:spAutoFit/>
          </a:bodyPr>
          <a:lstStyle/>
          <a:p>
            <a:r>
              <a:rPr lang="en-US" dirty="0"/>
              <a:t> </a:t>
            </a:r>
            <a:r>
              <a:rPr lang="en-US" b="1" dirty="0"/>
              <a:t>X-lenses subscription </a:t>
            </a:r>
            <a:r>
              <a:rPr lang="en-US" dirty="0"/>
              <a:t>for my daughter Allison, 44.</a:t>
            </a:r>
          </a:p>
          <a:p>
            <a:endParaRPr lang="en-US" dirty="0"/>
          </a:p>
          <a:p>
            <a:r>
              <a:rPr lang="en-US" dirty="0"/>
              <a:t>These mixed reality soft contacts are easy to wear and recyclable. Access AR or VR with a simple blink.</a:t>
            </a:r>
          </a:p>
          <a:p>
            <a:endParaRPr lang="en-US" dirty="0"/>
          </a:p>
          <a:p>
            <a:r>
              <a:rPr lang="en-US" dirty="0"/>
              <a:t>Perfect gift because: She hates the clunky look of her Facebook/Gucci AR glasses.</a:t>
            </a:r>
          </a:p>
          <a:p>
            <a:endParaRPr lang="en-US" dirty="0"/>
          </a:p>
          <a:p>
            <a:r>
              <a:rPr lang="en-US" dirty="0"/>
              <a:t>Uses: As a fundraiser for nonprofits she can instantly call up names and donor stats of everyone she meets.</a:t>
            </a:r>
          </a:p>
          <a:p>
            <a:endParaRPr lang="en-US" dirty="0"/>
          </a:p>
          <a:p>
            <a:r>
              <a:rPr lang="en-US" dirty="0"/>
              <a:t>Or access her favorite virtual worlds when she needs a little down time.</a:t>
            </a:r>
          </a:p>
          <a:p>
            <a:endParaRPr lang="en-US" dirty="0"/>
          </a:p>
          <a:p>
            <a:endParaRPr lang="en-US" dirty="0"/>
          </a:p>
        </p:txBody>
      </p:sp>
    </p:spTree>
    <p:extLst>
      <p:ext uri="{BB962C8B-B14F-4D97-AF65-F5344CB8AC3E}">
        <p14:creationId xmlns:p14="http://schemas.microsoft.com/office/powerpoint/2010/main" val="1839915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B609-309B-0645-AAB0-1CCE0BAA148A}"/>
              </a:ext>
            </a:extLst>
          </p:cNvPr>
          <p:cNvSpPr txBox="1">
            <a:spLocks/>
          </p:cNvSpPr>
          <p:nvPr/>
        </p:nvSpPr>
        <p:spPr>
          <a:xfrm>
            <a:off x="713678" y="766575"/>
            <a:ext cx="1077207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Acknowledgements</a:t>
            </a:r>
          </a:p>
        </p:txBody>
      </p:sp>
      <p:sp>
        <p:nvSpPr>
          <p:cNvPr id="3" name="Content Placeholder 2">
            <a:extLst>
              <a:ext uri="{FF2B5EF4-FFF2-40B4-BE49-F238E27FC236}">
                <a16:creationId xmlns:a16="http://schemas.microsoft.com/office/drawing/2014/main" id="{63B73549-E644-EA4D-A367-C39289268916}"/>
              </a:ext>
            </a:extLst>
          </p:cNvPr>
          <p:cNvSpPr txBox="1">
            <a:spLocks/>
          </p:cNvSpPr>
          <p:nvPr/>
        </p:nvSpPr>
        <p:spPr>
          <a:xfrm>
            <a:off x="713678" y="1803331"/>
            <a:ext cx="1077207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mj-lt"/>
              </a:rPr>
              <a:t>The </a:t>
            </a:r>
            <a:r>
              <a:rPr lang="en-US" i="1" dirty="0">
                <a:latin typeface="+mj-lt"/>
              </a:rPr>
              <a:t>Rob and </a:t>
            </a:r>
            <a:r>
              <a:rPr lang="en-US" i="1" dirty="0" err="1">
                <a:latin typeface="+mj-lt"/>
              </a:rPr>
              <a:t>Melani</a:t>
            </a:r>
            <a:r>
              <a:rPr lang="en-US" i="1" dirty="0">
                <a:latin typeface="+mj-lt"/>
              </a:rPr>
              <a:t> Walton Sustainability in Science and Technology Museums</a:t>
            </a:r>
            <a:r>
              <a:rPr lang="en-US" dirty="0">
                <a:latin typeface="+mj-lt"/>
              </a:rPr>
              <a:t> program is supported through funding from The Rob and </a:t>
            </a:r>
            <a:r>
              <a:rPr lang="en-US" dirty="0" err="1">
                <a:latin typeface="+mj-lt"/>
              </a:rPr>
              <a:t>Melani</a:t>
            </a:r>
            <a:r>
              <a:rPr lang="en-US" dirty="0">
                <a:latin typeface="+mj-lt"/>
              </a:rPr>
              <a:t> Walton Foundation.</a:t>
            </a: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p:txBody>
      </p:sp>
      <p:pic>
        <p:nvPicPr>
          <p:cNvPr id="5" name="Picture 4">
            <a:extLst>
              <a:ext uri="{FF2B5EF4-FFF2-40B4-BE49-F238E27FC236}">
                <a16:creationId xmlns:a16="http://schemas.microsoft.com/office/drawing/2014/main" id="{22939564-0B01-B845-892B-76C19FC62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92470" flipH="1">
            <a:off x="9493916" y="5228279"/>
            <a:ext cx="3167887" cy="3259443"/>
          </a:xfrm>
          <a:prstGeom prst="rect">
            <a:avLst/>
          </a:prstGeom>
        </p:spPr>
      </p:pic>
      <p:pic>
        <p:nvPicPr>
          <p:cNvPr id="6" name="Picture 5">
            <a:extLst>
              <a:ext uri="{FF2B5EF4-FFF2-40B4-BE49-F238E27FC236}">
                <a16:creationId xmlns:a16="http://schemas.microsoft.com/office/drawing/2014/main" id="{665578F5-7025-314F-8C5B-3286C43518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188204" flipH="1">
            <a:off x="10951191" y="-1124612"/>
            <a:ext cx="1603937" cy="1650293"/>
          </a:xfrm>
          <a:prstGeom prst="rect">
            <a:avLst/>
          </a:prstGeom>
        </p:spPr>
      </p:pic>
      <p:pic>
        <p:nvPicPr>
          <p:cNvPr id="7" name="Picture 6">
            <a:extLst>
              <a:ext uri="{FF2B5EF4-FFF2-40B4-BE49-F238E27FC236}">
                <a16:creationId xmlns:a16="http://schemas.microsoft.com/office/drawing/2014/main" id="{25F07674-5659-0745-914A-409A6685B78E}"/>
              </a:ext>
            </a:extLst>
          </p:cNvPr>
          <p:cNvPicPr>
            <a:picLocks noChangeAspect="1"/>
          </p:cNvPicPr>
          <p:nvPr/>
        </p:nvPicPr>
        <p:blipFill rotWithShape="1">
          <a:blip r:embed="rId3"/>
          <a:srcRect t="46001"/>
          <a:stretch/>
        </p:blipFill>
        <p:spPr>
          <a:xfrm rot="8200080">
            <a:off x="958891" y="4441227"/>
            <a:ext cx="3276164" cy="2873138"/>
          </a:xfrm>
          <a:prstGeom prst="rect">
            <a:avLst/>
          </a:prstGeom>
        </p:spPr>
      </p:pic>
    </p:spTree>
    <p:extLst>
      <p:ext uri="{BB962C8B-B14F-4D97-AF65-F5344CB8AC3E}">
        <p14:creationId xmlns:p14="http://schemas.microsoft.com/office/powerpoint/2010/main" val="2232325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638024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73549-E644-EA4D-A367-C39289268916}"/>
              </a:ext>
            </a:extLst>
          </p:cNvPr>
          <p:cNvSpPr txBox="1">
            <a:spLocks/>
          </p:cNvSpPr>
          <p:nvPr/>
        </p:nvSpPr>
        <p:spPr>
          <a:xfrm>
            <a:off x="713678" y="957511"/>
            <a:ext cx="1077207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American Alliance of Museums, Center for the Future of Museums: </a:t>
            </a:r>
            <a:r>
              <a:rPr lang="en-US" dirty="0">
                <a:hlinkClick r:id="rId2"/>
              </a:rPr>
              <a:t>https://www.aam-us.org/programs/center-for-the-future-of-museums/</a:t>
            </a:r>
            <a:r>
              <a:rPr lang="en-US" dirty="0">
                <a:latin typeface="+mj-lt"/>
              </a:rPr>
              <a:t> </a:t>
            </a:r>
          </a:p>
          <a:p>
            <a:pPr marL="0" indent="0">
              <a:buFont typeface="Arial" panose="020B0604020202020204" pitchFamily="34" charset="0"/>
              <a:buNone/>
            </a:pPr>
            <a:endParaRPr lang="en-US" dirty="0">
              <a:latin typeface="+mj-lt"/>
            </a:endParaRPr>
          </a:p>
          <a:p>
            <a:pPr marL="0" indent="0">
              <a:buNone/>
            </a:pPr>
            <a:r>
              <a:rPr lang="en-US" dirty="0">
                <a:latin typeface="+mj-lt"/>
              </a:rPr>
              <a:t>Teach the Future: </a:t>
            </a:r>
            <a:r>
              <a:rPr lang="en-US" dirty="0">
                <a:hlinkClick r:id="rId3"/>
              </a:rPr>
              <a:t>http://www.teachthefuture.org/</a:t>
            </a:r>
            <a:endParaRPr lang="en-US" dirty="0">
              <a:latin typeface="+mj-lt"/>
            </a:endParaRPr>
          </a:p>
          <a:p>
            <a:pPr marL="0" indent="0">
              <a:buFont typeface="Arial" panose="020B0604020202020204" pitchFamily="34" charset="0"/>
              <a:buNone/>
            </a:pPr>
            <a:endParaRPr lang="en-US" dirty="0">
              <a:latin typeface="+mj-lt"/>
            </a:endParaRPr>
          </a:p>
          <a:p>
            <a:pPr marL="0" indent="0">
              <a:buFont typeface="Arial" panose="020B0604020202020204" pitchFamily="34" charset="0"/>
              <a:buNone/>
            </a:pPr>
            <a:endParaRPr lang="en-US" dirty="0">
              <a:latin typeface="+mj-lt"/>
            </a:endParaRPr>
          </a:p>
        </p:txBody>
      </p:sp>
      <p:pic>
        <p:nvPicPr>
          <p:cNvPr id="5" name="Picture 4">
            <a:extLst>
              <a:ext uri="{FF2B5EF4-FFF2-40B4-BE49-F238E27FC236}">
                <a16:creationId xmlns:a16="http://schemas.microsoft.com/office/drawing/2014/main" id="{22939564-0B01-B845-892B-76C19FC62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402055" flipH="1">
            <a:off x="10625976" y="5720072"/>
            <a:ext cx="2453133" cy="2524032"/>
          </a:xfrm>
          <a:prstGeom prst="rect">
            <a:avLst/>
          </a:prstGeom>
        </p:spPr>
      </p:pic>
      <p:pic>
        <p:nvPicPr>
          <p:cNvPr id="6" name="Picture 5">
            <a:extLst>
              <a:ext uri="{FF2B5EF4-FFF2-40B4-BE49-F238E27FC236}">
                <a16:creationId xmlns:a16="http://schemas.microsoft.com/office/drawing/2014/main" id="{665578F5-7025-314F-8C5B-3286C43518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113513" flipH="1">
            <a:off x="10683788" y="-897334"/>
            <a:ext cx="1603937" cy="1650293"/>
          </a:xfrm>
          <a:prstGeom prst="rect">
            <a:avLst/>
          </a:prstGeom>
        </p:spPr>
      </p:pic>
      <p:pic>
        <p:nvPicPr>
          <p:cNvPr id="7" name="Picture 6">
            <a:extLst>
              <a:ext uri="{FF2B5EF4-FFF2-40B4-BE49-F238E27FC236}">
                <a16:creationId xmlns:a16="http://schemas.microsoft.com/office/drawing/2014/main" id="{25F07674-5659-0745-914A-409A6685B78E}"/>
              </a:ext>
            </a:extLst>
          </p:cNvPr>
          <p:cNvPicPr>
            <a:picLocks noChangeAspect="1"/>
          </p:cNvPicPr>
          <p:nvPr/>
        </p:nvPicPr>
        <p:blipFill rotWithShape="1">
          <a:blip r:embed="rId5"/>
          <a:srcRect t="46001"/>
          <a:stretch/>
        </p:blipFill>
        <p:spPr>
          <a:xfrm rot="15768829">
            <a:off x="1076088" y="4966060"/>
            <a:ext cx="1819089" cy="1595309"/>
          </a:xfrm>
          <a:prstGeom prst="rect">
            <a:avLst/>
          </a:prstGeom>
        </p:spPr>
      </p:pic>
    </p:spTree>
    <p:extLst>
      <p:ext uri="{BB962C8B-B14F-4D97-AF65-F5344CB8AC3E}">
        <p14:creationId xmlns:p14="http://schemas.microsoft.com/office/powerpoint/2010/main" val="3145334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CONCEPTUALIZATION </a:t>
            </a:r>
            <a:br>
              <a:rPr lang="en-US" dirty="0"/>
            </a:br>
            <a:r>
              <a:rPr lang="en-US" dirty="0"/>
              <a:t>&amp; PROTOTYPING</a:t>
            </a:r>
          </a:p>
        </p:txBody>
      </p:sp>
    </p:spTree>
    <p:extLst>
      <p:ext uri="{BB962C8B-B14F-4D97-AF65-F5344CB8AC3E}">
        <p14:creationId xmlns:p14="http://schemas.microsoft.com/office/powerpoint/2010/main" val="4001768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1070"/>
            <a:ext cx="12192000" cy="5266929"/>
          </a:xfrm>
          <a:prstGeom prst="rect">
            <a:avLst/>
          </a:prstGeom>
          <a:solidFill>
            <a:srgbClr val="9466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26F025-A1A8-1442-89C4-5CF0FE88D421}"/>
              </a:ext>
            </a:extLst>
          </p:cNvPr>
          <p:cNvPicPr>
            <a:picLocks noChangeAspect="1"/>
          </p:cNvPicPr>
          <p:nvPr/>
        </p:nvPicPr>
        <p:blipFill>
          <a:blip r:embed="rId2" cstate="screen">
            <a:biLevel thresh="50000"/>
            <a:extLst>
              <a:ext uri="{28A0092B-C50C-407E-A947-70E740481C1C}">
                <a14:useLocalDpi xmlns:a14="http://schemas.microsoft.com/office/drawing/2010/main"/>
              </a:ext>
            </a:extLst>
          </a:blip>
          <a:stretch>
            <a:fillRect/>
          </a:stretch>
        </p:blipFill>
        <p:spPr>
          <a:xfrm>
            <a:off x="10196174" y="4230241"/>
            <a:ext cx="2197100" cy="2260600"/>
          </a:xfrm>
          <a:prstGeom prst="rect">
            <a:avLst/>
          </a:prstGeom>
        </p:spPr>
      </p:pic>
      <p:sp>
        <p:nvSpPr>
          <p:cNvPr id="2" name="Title 1"/>
          <p:cNvSpPr>
            <a:spLocks noGrp="1"/>
          </p:cNvSpPr>
          <p:nvPr>
            <p:ph type="title"/>
          </p:nvPr>
        </p:nvSpPr>
        <p:spPr/>
        <p:txBody>
          <a:bodyPr/>
          <a:lstStyle/>
          <a:p>
            <a:r>
              <a:rPr lang="en-US" dirty="0"/>
              <a:t>Rapid prototyping</a:t>
            </a:r>
          </a:p>
        </p:txBody>
      </p:sp>
      <p:sp>
        <p:nvSpPr>
          <p:cNvPr id="3" name="Content Placeholder 2"/>
          <p:cNvSpPr>
            <a:spLocks noGrp="1"/>
          </p:cNvSpPr>
          <p:nvPr>
            <p:ph idx="1"/>
          </p:nvPr>
        </p:nvSpPr>
        <p:spPr>
          <a:xfrm>
            <a:off x="838200" y="1825625"/>
            <a:ext cx="10287000" cy="4665216"/>
          </a:xfrm>
        </p:spPr>
        <p:txBody>
          <a:bodyPr>
            <a:normAutofit/>
          </a:bodyPr>
          <a:lstStyle/>
          <a:p>
            <a:pPr marL="0" indent="0">
              <a:buNone/>
            </a:pPr>
            <a:r>
              <a:rPr lang="en-US" sz="3200" dirty="0">
                <a:solidFill>
                  <a:srgbClr val="FFFFFF"/>
                </a:solidFill>
              </a:rPr>
              <a:t>Work with others at your table to develop a concept for a </a:t>
            </a:r>
            <a:r>
              <a:rPr lang="en-US" sz="3200">
                <a:solidFill>
                  <a:srgbClr val="FFFFFF"/>
                </a:solidFill>
              </a:rPr>
              <a:t>futures-related experience:</a:t>
            </a:r>
            <a:endParaRPr lang="en-US" sz="3200" dirty="0">
              <a:solidFill>
                <a:srgbClr val="FFFFFF"/>
              </a:solidFill>
            </a:endParaRPr>
          </a:p>
          <a:p>
            <a:pPr marL="0" indent="0">
              <a:buNone/>
            </a:pPr>
            <a:endParaRPr lang="en-US" sz="3200" dirty="0">
              <a:solidFill>
                <a:srgbClr val="FFFFFF"/>
              </a:solidFill>
            </a:endParaRPr>
          </a:p>
          <a:p>
            <a:pPr marL="0" indent="0">
              <a:buNone/>
            </a:pPr>
            <a:r>
              <a:rPr lang="en-US" sz="3200" dirty="0">
                <a:solidFill>
                  <a:srgbClr val="FFFFFF"/>
                </a:solidFill>
              </a:rPr>
              <a:t>Consider:</a:t>
            </a:r>
          </a:p>
          <a:p>
            <a:r>
              <a:rPr lang="en-US" sz="3200" dirty="0">
                <a:solidFill>
                  <a:srgbClr val="FFFFFF"/>
                </a:solidFill>
              </a:rPr>
              <a:t>Your purpose or mission</a:t>
            </a:r>
          </a:p>
          <a:p>
            <a:r>
              <a:rPr lang="en-US" sz="3200" dirty="0">
                <a:solidFill>
                  <a:srgbClr val="FFFFFF"/>
                </a:solidFill>
              </a:rPr>
              <a:t>Your participant learning objectives </a:t>
            </a:r>
          </a:p>
          <a:p>
            <a:r>
              <a:rPr lang="en-US" sz="3200" dirty="0">
                <a:solidFill>
                  <a:srgbClr val="FFFFFF"/>
                </a:solidFill>
              </a:rPr>
              <a:t>The experience you imagine</a:t>
            </a:r>
          </a:p>
          <a:p>
            <a:pPr marL="0" indent="0">
              <a:buNone/>
            </a:pPr>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1621213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1070"/>
            <a:ext cx="12192000" cy="5266929"/>
          </a:xfrm>
          <a:prstGeom prst="rect">
            <a:avLst/>
          </a:prstGeom>
          <a:solidFill>
            <a:srgbClr val="9466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26F025-A1A8-1442-89C4-5CF0FE88D421}"/>
              </a:ext>
            </a:extLst>
          </p:cNvPr>
          <p:cNvPicPr>
            <a:picLocks noChangeAspect="1"/>
          </p:cNvPicPr>
          <p:nvPr/>
        </p:nvPicPr>
        <p:blipFill>
          <a:blip r:embed="rId2" cstate="screen">
            <a:biLevel thresh="50000"/>
            <a:extLst>
              <a:ext uri="{28A0092B-C50C-407E-A947-70E740481C1C}">
                <a14:useLocalDpi xmlns:a14="http://schemas.microsoft.com/office/drawing/2010/main"/>
              </a:ext>
            </a:extLst>
          </a:blip>
          <a:stretch>
            <a:fillRect/>
          </a:stretch>
        </p:blipFill>
        <p:spPr>
          <a:xfrm>
            <a:off x="10196174" y="4230241"/>
            <a:ext cx="2197100" cy="2260600"/>
          </a:xfrm>
          <a:prstGeom prst="rect">
            <a:avLst/>
          </a:prstGeom>
        </p:spPr>
      </p:pic>
      <p:sp>
        <p:nvSpPr>
          <p:cNvPr id="2" name="Title 1"/>
          <p:cNvSpPr>
            <a:spLocks noGrp="1"/>
          </p:cNvSpPr>
          <p:nvPr>
            <p:ph type="title"/>
          </p:nvPr>
        </p:nvSpPr>
        <p:spPr/>
        <p:txBody>
          <a:bodyPr/>
          <a:lstStyle/>
          <a:p>
            <a:r>
              <a:rPr lang="en-US" dirty="0"/>
              <a:t>Rapid prototyping</a:t>
            </a:r>
          </a:p>
        </p:txBody>
      </p:sp>
      <p:sp>
        <p:nvSpPr>
          <p:cNvPr id="3" name="Content Placeholder 2"/>
          <p:cNvSpPr>
            <a:spLocks noGrp="1"/>
          </p:cNvSpPr>
          <p:nvPr>
            <p:ph idx="1"/>
          </p:nvPr>
        </p:nvSpPr>
        <p:spPr>
          <a:xfrm>
            <a:off x="838200" y="1825625"/>
            <a:ext cx="10287000" cy="4665216"/>
          </a:xfrm>
        </p:spPr>
        <p:txBody>
          <a:bodyPr>
            <a:normAutofit/>
          </a:bodyPr>
          <a:lstStyle/>
          <a:p>
            <a:pPr marL="0" indent="0">
              <a:buNone/>
            </a:pPr>
            <a:r>
              <a:rPr lang="en-US" dirty="0">
                <a:solidFill>
                  <a:srgbClr val="FFFFFF"/>
                </a:solidFill>
              </a:rPr>
              <a:t>Work with others at your table to develop a storyboard, prototype, rich description</a:t>
            </a:r>
            <a:r>
              <a:rPr lang="mr-IN" dirty="0">
                <a:solidFill>
                  <a:srgbClr val="FFFFFF"/>
                </a:solidFill>
              </a:rPr>
              <a:t>…</a:t>
            </a:r>
            <a:r>
              <a:rPr lang="en-US" dirty="0">
                <a:solidFill>
                  <a:srgbClr val="FFFFFF"/>
                </a:solidFill>
              </a:rPr>
              <a:t>or some other way to engage us in an aspect of your concept.</a:t>
            </a:r>
          </a:p>
          <a:p>
            <a:pPr marL="0" indent="0">
              <a:buNone/>
            </a:pPr>
            <a:endParaRPr lang="en-US" sz="1000" dirty="0">
              <a:solidFill>
                <a:srgbClr val="FFFFFF"/>
              </a:solidFill>
            </a:endParaRPr>
          </a:p>
          <a:p>
            <a:pPr marL="0" indent="0">
              <a:buNone/>
            </a:pPr>
            <a:r>
              <a:rPr lang="en-US" dirty="0">
                <a:solidFill>
                  <a:srgbClr val="FFFFFF"/>
                </a:solidFill>
              </a:rPr>
              <a:t>At 4:45, each group will present their work. We’ll spend around five minutes total on each idea. Aim for:</a:t>
            </a:r>
          </a:p>
          <a:p>
            <a:r>
              <a:rPr lang="en-US" dirty="0">
                <a:solidFill>
                  <a:srgbClr val="FFFFFF"/>
                </a:solidFill>
              </a:rPr>
              <a:t>3 minutes presenting</a:t>
            </a:r>
          </a:p>
          <a:p>
            <a:r>
              <a:rPr lang="en-US" dirty="0">
                <a:solidFill>
                  <a:srgbClr val="FFFFFF"/>
                </a:solidFill>
              </a:rPr>
              <a:t>2 minutes to hear from the rest of us</a:t>
            </a:r>
          </a:p>
          <a:p>
            <a:pPr marL="0" indent="0">
              <a:buNone/>
            </a:pPr>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34510902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1070"/>
            <a:ext cx="12192000" cy="5266929"/>
          </a:xfrm>
          <a:prstGeom prst="rect">
            <a:avLst/>
          </a:prstGeom>
          <a:solidFill>
            <a:srgbClr val="9466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26F025-A1A8-1442-89C4-5CF0FE88D421}"/>
              </a:ext>
            </a:extLst>
          </p:cNvPr>
          <p:cNvPicPr>
            <a:picLocks noChangeAspect="1"/>
          </p:cNvPicPr>
          <p:nvPr/>
        </p:nvPicPr>
        <p:blipFill>
          <a:blip r:embed="rId2" cstate="screen">
            <a:biLevel thresh="50000"/>
            <a:extLst>
              <a:ext uri="{28A0092B-C50C-407E-A947-70E740481C1C}">
                <a14:useLocalDpi xmlns:a14="http://schemas.microsoft.com/office/drawing/2010/main"/>
              </a:ext>
            </a:extLst>
          </a:blip>
          <a:stretch>
            <a:fillRect/>
          </a:stretch>
        </p:blipFill>
        <p:spPr>
          <a:xfrm>
            <a:off x="10196174" y="4230241"/>
            <a:ext cx="2197100" cy="2260600"/>
          </a:xfrm>
          <a:prstGeom prst="rect">
            <a:avLst/>
          </a:prstGeom>
        </p:spPr>
      </p:pic>
      <p:sp>
        <p:nvSpPr>
          <p:cNvPr id="2" name="Title 1"/>
          <p:cNvSpPr>
            <a:spLocks noGrp="1"/>
          </p:cNvSpPr>
          <p:nvPr>
            <p:ph type="title"/>
          </p:nvPr>
        </p:nvSpPr>
        <p:spPr/>
        <p:txBody>
          <a:bodyPr/>
          <a:lstStyle/>
          <a:p>
            <a:r>
              <a:rPr lang="en-US" dirty="0"/>
              <a:t>Report back</a:t>
            </a:r>
          </a:p>
        </p:txBody>
      </p:sp>
      <p:sp>
        <p:nvSpPr>
          <p:cNvPr id="3" name="Content Placeholder 2"/>
          <p:cNvSpPr>
            <a:spLocks noGrp="1"/>
          </p:cNvSpPr>
          <p:nvPr>
            <p:ph idx="1"/>
          </p:nvPr>
        </p:nvSpPr>
        <p:spPr>
          <a:xfrm>
            <a:off x="838200" y="1825625"/>
            <a:ext cx="10287000" cy="4665216"/>
          </a:xfrm>
        </p:spPr>
        <p:txBody>
          <a:bodyPr>
            <a:normAutofit/>
          </a:bodyPr>
          <a:lstStyle/>
          <a:p>
            <a:pPr marL="0" indent="0">
              <a:buNone/>
            </a:pPr>
            <a:r>
              <a:rPr lang="en-US" dirty="0">
                <a:solidFill>
                  <a:srgbClr val="FFFFFF"/>
                </a:solidFill>
              </a:rPr>
              <a:t>Choose 2-3 people who are going to act as though they’ve just gone through your experience. What did they do? What were they excited about and what did they learn? </a:t>
            </a:r>
          </a:p>
          <a:p>
            <a:pPr marL="0" indent="0">
              <a:buNone/>
            </a:pPr>
            <a:endParaRPr lang="en-US" dirty="0">
              <a:solidFill>
                <a:srgbClr val="FFFFFF"/>
              </a:solidFill>
            </a:endParaRPr>
          </a:p>
          <a:p>
            <a:pPr marL="0" indent="0">
              <a:buNone/>
            </a:pPr>
            <a:r>
              <a:rPr lang="en-US" dirty="0">
                <a:solidFill>
                  <a:srgbClr val="FFFFFF"/>
                </a:solidFill>
              </a:rPr>
              <a:t>For our debrief, we’ll interview you as though you’re on </a:t>
            </a:r>
            <a:r>
              <a:rPr lang="en-US" dirty="0" err="1">
                <a:solidFill>
                  <a:srgbClr val="FFFFFF"/>
                </a:solidFill>
              </a:rPr>
              <a:t>FuturesTV</a:t>
            </a:r>
            <a:r>
              <a:rPr lang="en-US" dirty="0">
                <a:solidFill>
                  <a:srgbClr val="FFFFFF"/>
                </a:solidFill>
              </a:rPr>
              <a:t>.</a:t>
            </a:r>
          </a:p>
        </p:txBody>
      </p:sp>
    </p:spTree>
    <p:extLst>
      <p:ext uri="{BB962C8B-B14F-4D97-AF65-F5344CB8AC3E}">
        <p14:creationId xmlns:p14="http://schemas.microsoft.com/office/powerpoint/2010/main" val="3535149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1070"/>
            <a:ext cx="12192000" cy="5266929"/>
          </a:xfrm>
          <a:prstGeom prst="rect">
            <a:avLst/>
          </a:prstGeom>
          <a:solidFill>
            <a:srgbClr val="9466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26F025-A1A8-1442-89C4-5CF0FE88D421}"/>
              </a:ext>
            </a:extLst>
          </p:cNvPr>
          <p:cNvPicPr>
            <a:picLocks noChangeAspect="1"/>
          </p:cNvPicPr>
          <p:nvPr/>
        </p:nvPicPr>
        <p:blipFill>
          <a:blip r:embed="rId2" cstate="screen">
            <a:biLevel thresh="50000"/>
            <a:extLst>
              <a:ext uri="{28A0092B-C50C-407E-A947-70E740481C1C}">
                <a14:useLocalDpi xmlns:a14="http://schemas.microsoft.com/office/drawing/2010/main"/>
              </a:ext>
            </a:extLst>
          </a:blip>
          <a:stretch>
            <a:fillRect/>
          </a:stretch>
        </p:blipFill>
        <p:spPr>
          <a:xfrm>
            <a:off x="10196174" y="4230241"/>
            <a:ext cx="2197100" cy="2260600"/>
          </a:xfrm>
          <a:prstGeom prst="rect">
            <a:avLst/>
          </a:prstGeom>
        </p:spPr>
      </p:pic>
      <p:sp>
        <p:nvSpPr>
          <p:cNvPr id="2" name="Title 1"/>
          <p:cNvSpPr>
            <a:spLocks noGrp="1"/>
          </p:cNvSpPr>
          <p:nvPr>
            <p:ph type="title"/>
          </p:nvPr>
        </p:nvSpPr>
        <p:spPr>
          <a:xfrm>
            <a:off x="838200" y="365125"/>
            <a:ext cx="11353800" cy="1325563"/>
          </a:xfrm>
        </p:spPr>
        <p:txBody>
          <a:bodyPr/>
          <a:lstStyle/>
          <a:p>
            <a:r>
              <a:rPr lang="en-US" dirty="0"/>
              <a:t>Closing thoughts</a:t>
            </a:r>
          </a:p>
        </p:txBody>
      </p:sp>
      <p:sp>
        <p:nvSpPr>
          <p:cNvPr id="3" name="Content Placeholder 2"/>
          <p:cNvSpPr>
            <a:spLocks noGrp="1"/>
          </p:cNvSpPr>
          <p:nvPr>
            <p:ph idx="1"/>
          </p:nvPr>
        </p:nvSpPr>
        <p:spPr>
          <a:xfrm>
            <a:off x="838200" y="1825625"/>
            <a:ext cx="11353800" cy="4351338"/>
          </a:xfrm>
        </p:spPr>
        <p:txBody>
          <a:bodyPr/>
          <a:lstStyle/>
          <a:p>
            <a:pPr marL="0" indent="0">
              <a:buNone/>
            </a:pPr>
            <a:r>
              <a:rPr lang="en-US" dirty="0">
                <a:solidFill>
                  <a:schemeClr val="bg1"/>
                </a:solidFill>
              </a:rPr>
              <a:t>Share final thoughts such as:</a:t>
            </a:r>
          </a:p>
          <a:p>
            <a:r>
              <a:rPr lang="en-US" dirty="0">
                <a:solidFill>
                  <a:schemeClr val="bg1"/>
                </a:solidFill>
              </a:rPr>
              <a:t>How you will take what you’ve learned back to your organization </a:t>
            </a:r>
          </a:p>
          <a:p>
            <a:r>
              <a:rPr lang="en-US" dirty="0">
                <a:solidFill>
                  <a:schemeClr val="bg1"/>
                </a:solidFill>
              </a:rPr>
              <a:t>How your ideas have changed or developed as a result of this workshop</a:t>
            </a:r>
          </a:p>
          <a:p>
            <a:r>
              <a:rPr lang="en-US" dirty="0">
                <a:solidFill>
                  <a:schemeClr val="bg1"/>
                </a:solidFill>
              </a:rPr>
              <a:t>What you now feel empowered or motivated to do</a:t>
            </a:r>
          </a:p>
          <a:p>
            <a:r>
              <a:rPr lang="en-US" dirty="0">
                <a:solidFill>
                  <a:srgbClr val="FFFFFF"/>
                </a:solidFill>
              </a:rPr>
              <a:t>What are some challenges you can see? What barriers might you run into</a:t>
            </a:r>
          </a:p>
        </p:txBody>
      </p:sp>
    </p:spTree>
    <p:extLst>
      <p:ext uri="{BB962C8B-B14F-4D97-AF65-F5344CB8AC3E}">
        <p14:creationId xmlns:p14="http://schemas.microsoft.com/office/powerpoint/2010/main" val="2144964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752725"/>
            <a:ext cx="10515600" cy="1325563"/>
          </a:xfrm>
        </p:spPr>
        <p:txBody>
          <a:bodyPr>
            <a:normAutofit/>
          </a:bodyPr>
          <a:lstStyle/>
          <a:p>
            <a:pPr algn="ctr"/>
            <a:r>
              <a:rPr lang="en-US" sz="6000" b="1" dirty="0"/>
              <a:t>Thank you!</a:t>
            </a:r>
          </a:p>
        </p:txBody>
      </p:sp>
    </p:spTree>
    <p:extLst>
      <p:ext uri="{BB962C8B-B14F-4D97-AF65-F5344CB8AC3E}">
        <p14:creationId xmlns:p14="http://schemas.microsoft.com/office/powerpoint/2010/main" val="179603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PETER BISHOP</a:t>
            </a:r>
          </a:p>
        </p:txBody>
      </p:sp>
      <p:sp>
        <p:nvSpPr>
          <p:cNvPr id="5" name="Text Placeholder 4"/>
          <p:cNvSpPr>
            <a:spLocks noGrp="1"/>
          </p:cNvSpPr>
          <p:nvPr>
            <p:ph type="body" idx="1"/>
          </p:nvPr>
        </p:nvSpPr>
        <p:spPr/>
        <p:txBody>
          <a:bodyPr/>
          <a:lstStyle/>
          <a:p>
            <a:r>
              <a:rPr lang="en-US" dirty="0">
                <a:solidFill>
                  <a:schemeClr val="tx1">
                    <a:lumMod val="75000"/>
                    <a:lumOff val="25000"/>
                  </a:schemeClr>
                </a:solidFill>
              </a:rPr>
              <a:t>Founder and Executive Director, Teach the Future</a:t>
            </a:r>
          </a:p>
          <a:p>
            <a:r>
              <a:rPr lang="en-US" dirty="0">
                <a:solidFill>
                  <a:schemeClr val="tx1">
                    <a:lumMod val="75000"/>
                    <a:lumOff val="25000"/>
                  </a:schemeClr>
                </a:solidFill>
              </a:rPr>
              <a:t>Retired Associate Professor of Strategic Foresight and former Director of the graduate program in Futures Studies, University of Houston</a:t>
            </a:r>
          </a:p>
        </p:txBody>
      </p:sp>
    </p:spTree>
    <p:extLst>
      <p:ext uri="{BB962C8B-B14F-4D97-AF65-F5344CB8AC3E}">
        <p14:creationId xmlns:p14="http://schemas.microsoft.com/office/powerpoint/2010/main" val="19127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D9ACE0-511C-45E9-970F-AA1568D70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193" y="411376"/>
            <a:ext cx="3785616" cy="1633728"/>
          </a:xfrm>
          <a:prstGeom prst="rect">
            <a:avLst/>
          </a:prstGeom>
        </p:spPr>
      </p:pic>
      <p:sp>
        <p:nvSpPr>
          <p:cNvPr id="10" name="Rectangle 9">
            <a:extLst>
              <a:ext uri="{FF2B5EF4-FFF2-40B4-BE49-F238E27FC236}">
                <a16:creationId xmlns:a16="http://schemas.microsoft.com/office/drawing/2014/main" id="{14377E91-E69C-4628-AFCE-8B34D8555CE3}"/>
              </a:ext>
            </a:extLst>
          </p:cNvPr>
          <p:cNvSpPr/>
          <p:nvPr/>
        </p:nvSpPr>
        <p:spPr>
          <a:xfrm>
            <a:off x="1717732" y="2151727"/>
            <a:ext cx="4114799" cy="2554545"/>
          </a:xfrm>
          <a:prstGeom prst="rect">
            <a:avLst/>
          </a:prstGeom>
        </p:spPr>
        <p:txBody>
          <a:bodyPr wrap="square">
            <a:spAutoFit/>
          </a:bodyPr>
          <a:lstStyle/>
          <a:p>
            <a:pPr algn="ctr" defTabSz="914396"/>
            <a:r>
              <a:rPr lang="en-US" sz="3200" b="1" dirty="0">
                <a:solidFill>
                  <a:srgbClr val="C00000"/>
                </a:solidFill>
                <a:latin typeface="Calibri"/>
              </a:rPr>
              <a:t>Preparing Students </a:t>
            </a:r>
          </a:p>
          <a:p>
            <a:pPr algn="ctr" defTabSz="914396"/>
            <a:r>
              <a:rPr lang="en-US" sz="3200" b="1" dirty="0">
                <a:solidFill>
                  <a:srgbClr val="C00000"/>
                </a:solidFill>
                <a:latin typeface="Calibri"/>
              </a:rPr>
              <a:t>for the Future</a:t>
            </a:r>
            <a:br>
              <a:rPr lang="en-US" sz="3200" b="1" dirty="0">
                <a:solidFill>
                  <a:srgbClr val="C00000"/>
                </a:solidFill>
                <a:latin typeface="Calibri"/>
              </a:rPr>
            </a:br>
            <a:r>
              <a:rPr lang="en-US" sz="3200" b="1" dirty="0">
                <a:solidFill>
                  <a:srgbClr val="C00000"/>
                </a:solidFill>
                <a:latin typeface="Calibri"/>
              </a:rPr>
              <a:t>by Actually </a:t>
            </a:r>
          </a:p>
          <a:p>
            <a:pPr algn="ctr" defTabSz="914396"/>
            <a:r>
              <a:rPr lang="en-US" sz="3200" b="1" i="1" dirty="0">
                <a:solidFill>
                  <a:srgbClr val="C00000"/>
                </a:solidFill>
                <a:latin typeface="Calibri"/>
              </a:rPr>
              <a:t>Teaching</a:t>
            </a:r>
            <a:r>
              <a:rPr lang="en-US" sz="3200" b="1" dirty="0">
                <a:solidFill>
                  <a:srgbClr val="C00000"/>
                </a:solidFill>
                <a:latin typeface="Calibri"/>
              </a:rPr>
              <a:t> Them </a:t>
            </a:r>
            <a:br>
              <a:rPr lang="en-US" sz="3200" b="1" dirty="0">
                <a:solidFill>
                  <a:srgbClr val="C00000"/>
                </a:solidFill>
                <a:latin typeface="Calibri"/>
              </a:rPr>
            </a:br>
            <a:r>
              <a:rPr lang="en-US" sz="3200" b="1" dirty="0">
                <a:solidFill>
                  <a:srgbClr val="C00000"/>
                </a:solidFill>
                <a:latin typeface="Calibri"/>
              </a:rPr>
              <a:t>about the Future!</a:t>
            </a:r>
            <a:endParaRPr lang="en-US" sz="3200" dirty="0">
              <a:solidFill>
                <a:prstClr val="black"/>
              </a:solidFill>
              <a:latin typeface="Calibri"/>
            </a:endParaRPr>
          </a:p>
        </p:txBody>
      </p:sp>
      <p:sp>
        <p:nvSpPr>
          <p:cNvPr id="11" name="TextBox 10">
            <a:extLst>
              <a:ext uri="{FF2B5EF4-FFF2-40B4-BE49-F238E27FC236}">
                <a16:creationId xmlns:a16="http://schemas.microsoft.com/office/drawing/2014/main" id="{70578F26-F316-4162-9B7A-7B3F461664E3}"/>
              </a:ext>
            </a:extLst>
          </p:cNvPr>
          <p:cNvSpPr txBox="1"/>
          <p:nvPr/>
        </p:nvSpPr>
        <p:spPr>
          <a:xfrm>
            <a:off x="2574254" y="5061521"/>
            <a:ext cx="2401748" cy="1384995"/>
          </a:xfrm>
          <a:prstGeom prst="rect">
            <a:avLst/>
          </a:prstGeom>
          <a:noFill/>
        </p:spPr>
        <p:txBody>
          <a:bodyPr wrap="none" rtlCol="0">
            <a:spAutoFit/>
          </a:bodyPr>
          <a:lstStyle/>
          <a:p>
            <a:pPr algn="ctr" defTabSz="914396"/>
            <a:r>
              <a:rPr lang="en-US" sz="2800" i="1" dirty="0">
                <a:solidFill>
                  <a:prstClr val="black"/>
                </a:solidFill>
                <a:latin typeface="Calibri"/>
              </a:rPr>
              <a:t>Peter Bishop</a:t>
            </a:r>
          </a:p>
          <a:p>
            <a:pPr algn="ctr" defTabSz="914396"/>
            <a:r>
              <a:rPr lang="en-US" sz="2800" i="1" dirty="0">
                <a:solidFill>
                  <a:prstClr val="black"/>
                </a:solidFill>
                <a:latin typeface="Calibri"/>
              </a:rPr>
              <a:t>Exec Director</a:t>
            </a:r>
          </a:p>
          <a:p>
            <a:pPr algn="ctr" defTabSz="914396"/>
            <a:r>
              <a:rPr lang="en-US" sz="2800" i="1" dirty="0">
                <a:solidFill>
                  <a:prstClr val="black"/>
                </a:solidFill>
                <a:latin typeface="Calibri"/>
              </a:rPr>
              <a:t>Sacramento CA</a:t>
            </a:r>
          </a:p>
        </p:txBody>
      </p:sp>
    </p:spTree>
    <p:extLst>
      <p:ext uri="{BB962C8B-B14F-4D97-AF65-F5344CB8AC3E}">
        <p14:creationId xmlns:p14="http://schemas.microsoft.com/office/powerpoint/2010/main" val="3140424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2755</TotalTime>
  <Words>3793</Words>
  <Application>Microsoft Macintosh PowerPoint</Application>
  <PresentationFormat>Widescreen</PresentationFormat>
  <Paragraphs>409</Paragraphs>
  <Slides>78</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2" baseType="lpstr">
      <vt:lpstr>Aharoni</vt:lpstr>
      <vt:lpstr>Arial</vt:lpstr>
      <vt:lpstr>Australia Skate</vt:lpstr>
      <vt:lpstr>Avenir LT Std 45 Book</vt:lpstr>
      <vt:lpstr>Avenir LT Std 65 Medium</vt:lpstr>
      <vt:lpstr>Avenir LT Std 85 Heavy</vt:lpstr>
      <vt:lpstr>Bauhaus 93</vt:lpstr>
      <vt:lpstr>Calibri</vt:lpstr>
      <vt:lpstr>Calibri Light</vt:lpstr>
      <vt:lpstr>Futura Medium</vt:lpstr>
      <vt:lpstr>Times New Roman</vt:lpstr>
      <vt:lpstr>Wingdings</vt:lpstr>
      <vt:lpstr>Office Theme</vt:lpstr>
      <vt:lpstr>Clip</vt:lpstr>
      <vt:lpstr>Playing with the Future: Creating exhibits and programs that immerse visitors in futures thinking</vt:lpstr>
      <vt:lpstr>Presenters</vt:lpstr>
      <vt:lpstr>Workshop agenda</vt:lpstr>
      <vt:lpstr>Learning objectives for workshop</vt:lpstr>
      <vt:lpstr>JOE TANKERSLEY</vt:lpstr>
      <vt:lpstr>PowerPoint Presentation</vt:lpstr>
      <vt:lpstr>PowerPoint Presentation</vt:lpstr>
      <vt:lpstr>PETER BISHOP</vt:lpstr>
      <vt:lpstr>PowerPoint Presentation</vt:lpstr>
      <vt:lpstr>Learning about the Future</vt:lpstr>
      <vt:lpstr>The Predictable Future</vt:lpstr>
      <vt:lpstr>The Inevitable Future</vt:lpstr>
      <vt:lpstr>The Uncertain Future</vt:lpstr>
      <vt:lpstr>The Contingent Future</vt:lpstr>
      <vt:lpstr>The Chosen Future</vt:lpstr>
      <vt:lpstr>Confused?</vt:lpstr>
      <vt:lpstr>The future is many, not one.</vt:lpstr>
      <vt:lpstr>The Cone of Plausibility</vt:lpstr>
      <vt:lpstr>The Changing Conditions of Change</vt:lpstr>
      <vt:lpstr>Is the Traditional Approach  to the Future Adequate?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Questions</vt:lpstr>
      <vt:lpstr>What do students learn or experience at a science center?</vt:lpstr>
      <vt:lpstr>What do students learn or experience at a science center?</vt:lpstr>
      <vt:lpstr>We teach the future  as well as the past.</vt:lpstr>
      <vt:lpstr>JOE TANKERSLEY</vt:lpstr>
      <vt:lpstr>From Flying Pigs to the Future of Work</vt:lpstr>
      <vt:lpstr>PowerPoint Presentation</vt:lpstr>
      <vt:lpstr>Keep the Message Simple</vt:lpstr>
      <vt:lpstr>Apply Learning Immediately</vt:lpstr>
      <vt:lpstr>Encourage Creative Collaboration</vt:lpstr>
      <vt:lpstr>The Future is About People</vt:lpstr>
      <vt:lpstr>Guiding Principles for Creating Immersive Futures</vt:lpstr>
      <vt:lpstr>MEREDITH DOBY</vt:lpstr>
      <vt:lpstr>PowerPoint Presentation</vt:lpstr>
      <vt:lpstr>PowerPoint Presentation</vt:lpstr>
      <vt:lpstr>Future Focus in Children’s Museums</vt:lpstr>
      <vt:lpstr>Community Involvement Brainstorming Session</vt:lpstr>
      <vt:lpstr>Mission</vt:lpstr>
      <vt:lpstr>Educational Goals</vt:lpstr>
      <vt:lpstr>Community Involvement Community Conversations</vt:lpstr>
      <vt:lpstr>Time Machine</vt:lpstr>
      <vt:lpstr>Imagine the Possibilities!</vt:lpstr>
      <vt:lpstr>Sliding Through  a Fruit Field</vt:lpstr>
      <vt:lpstr>Sketch Town</vt:lpstr>
      <vt:lpstr>Be your Future Career</vt:lpstr>
      <vt:lpstr>PowerPoint Presentation</vt:lpstr>
      <vt:lpstr>Design Lab Designed by Artist in Residence Gregorio Mannino</vt:lpstr>
      <vt:lpstr>PowerPoint Presentation</vt:lpstr>
      <vt:lpstr>Call to Action Cards connect kids to local community partners to make their first step towards their future!</vt:lpstr>
      <vt:lpstr>PowerPoint Presentation</vt:lpstr>
      <vt:lpstr>PowerPoint Presentation</vt:lpstr>
      <vt:lpstr>RAE OSTMAN</vt:lpstr>
      <vt:lpstr>PowerPoint Presentation</vt:lpstr>
      <vt:lpstr>PowerPoint Presentation</vt:lpstr>
      <vt:lpstr>Sustainability</vt:lpstr>
      <vt:lpstr>PowerPoint Presentation</vt:lpstr>
      <vt:lpstr>PowerPoint Presentation</vt:lpstr>
      <vt:lpstr>Mirakan, Japan Future building workshop</vt:lpstr>
      <vt:lpstr>Museum of Life and Science, USA (in development) Science and society forum</vt:lpstr>
      <vt:lpstr>Walking Mountains Science Center, USA Climate action plan</vt:lpstr>
      <vt:lpstr>TELUS Spark Science Centre, Canada Energy transitions</vt:lpstr>
      <vt:lpstr>PowerPoint Presentation</vt:lpstr>
      <vt:lpstr>PowerPoint Presentation</vt:lpstr>
      <vt:lpstr>RESOURCES</vt:lpstr>
      <vt:lpstr>PowerPoint Presentation</vt:lpstr>
      <vt:lpstr>PROJECT CONCEPTUALIZATION  &amp; PROTOTYPING</vt:lpstr>
      <vt:lpstr>Rapid prototyping</vt:lpstr>
      <vt:lpstr>Rapid prototyping</vt:lpstr>
      <vt:lpstr>Report back</vt:lpstr>
      <vt:lpstr>Closing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Maletz</dc:creator>
  <cp:lastModifiedBy>Microsoft Office User</cp:lastModifiedBy>
  <cp:revision>86</cp:revision>
  <dcterms:created xsi:type="dcterms:W3CDTF">2019-07-29T15:34:01Z</dcterms:created>
  <dcterms:modified xsi:type="dcterms:W3CDTF">2019-09-30T15:10:15Z</dcterms:modified>
</cp:coreProperties>
</file>