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1"/>
  </p:notesMasterIdLst>
  <p:sldIdLst>
    <p:sldId id="741" r:id="rId3"/>
    <p:sldId id="638" r:id="rId4"/>
    <p:sldId id="740" r:id="rId5"/>
    <p:sldId id="797" r:id="rId6"/>
    <p:sldId id="742" r:id="rId7"/>
    <p:sldId id="743" r:id="rId8"/>
    <p:sldId id="744" r:id="rId9"/>
    <p:sldId id="745" r:id="rId10"/>
    <p:sldId id="748" r:id="rId11"/>
    <p:sldId id="746" r:id="rId12"/>
    <p:sldId id="747" r:id="rId13"/>
    <p:sldId id="749" r:id="rId14"/>
    <p:sldId id="756" r:id="rId15"/>
    <p:sldId id="812" r:id="rId16"/>
    <p:sldId id="801" r:id="rId17"/>
    <p:sldId id="758" r:id="rId18"/>
    <p:sldId id="759" r:id="rId19"/>
    <p:sldId id="813" r:id="rId20"/>
    <p:sldId id="804" r:id="rId21"/>
    <p:sldId id="803" r:id="rId22"/>
    <p:sldId id="806" r:id="rId23"/>
    <p:sldId id="807" r:id="rId24"/>
    <p:sldId id="808" r:id="rId25"/>
    <p:sldId id="793" r:id="rId26"/>
    <p:sldId id="260" r:id="rId27"/>
    <p:sldId id="261" r:id="rId28"/>
    <p:sldId id="259" r:id="rId29"/>
    <p:sldId id="703" r:id="rId30"/>
    <p:sldId id="799" r:id="rId31"/>
    <p:sldId id="809" r:id="rId32"/>
    <p:sldId id="791" r:id="rId33"/>
    <p:sldId id="800" r:id="rId34"/>
    <p:sldId id="811" r:id="rId35"/>
    <p:sldId id="810" r:id="rId36"/>
    <p:sldId id="736" r:id="rId37"/>
    <p:sldId id="570" r:id="rId38"/>
    <p:sldId id="732" r:id="rId39"/>
    <p:sldId id="78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9BDAF"/>
    <a:srgbClr val="00858B"/>
    <a:srgbClr val="000005"/>
    <a:srgbClr val="57C9EA"/>
    <a:srgbClr val="25858B"/>
    <a:srgbClr val="5CBEEC"/>
    <a:srgbClr val="64A8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71" autoAdjust="0"/>
    <p:restoredTop sz="94748" autoAdjust="0"/>
  </p:normalViewPr>
  <p:slideViewPr>
    <p:cSldViewPr snapToGrid="0" snapToObjects="1">
      <p:cViewPr>
        <p:scale>
          <a:sx n="90" d="100"/>
          <a:sy n="90" d="100"/>
        </p:scale>
        <p:origin x="216" y="14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AD738-4824-7144-BCB9-158208FB2D52}" type="datetimeFigureOut">
              <a:rPr lang="en-US" smtClean="0"/>
              <a:t>9/30/19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D94B6-39A1-0D44-B772-2E43CAE02935}" type="slidenum">
              <a:rPr lang="en-US" smtClean="0"/>
              <a:t>‹#›</a:t>
            </a:fld>
            <a:endParaRPr lang="en-US"/>
          </a:p>
        </p:txBody>
      </p:sp>
    </p:spTree>
    <p:extLst>
      <p:ext uri="{BB962C8B-B14F-4D97-AF65-F5344CB8AC3E}">
        <p14:creationId xmlns:p14="http://schemas.microsoft.com/office/powerpoint/2010/main" val="2488828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403069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C11E37F-6F67-6248-AB2A-FEDF52C198CB}"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290792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403069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350 kits</a:t>
            </a:r>
            <a:r>
              <a:rPr lang="en-US" baseline="0" dirty="0"/>
              <a:t> shipped in 2019!</a:t>
            </a:r>
          </a:p>
          <a:p>
            <a:r>
              <a:rPr lang="en-US" baseline="0" dirty="0"/>
              <a:t>52 exhibit copies being shipped 2018-2019</a:t>
            </a:r>
          </a:p>
        </p:txBody>
      </p:sp>
      <p:sp>
        <p:nvSpPr>
          <p:cNvPr id="4" name="Slide Number Placeholder 3"/>
          <p:cNvSpPr>
            <a:spLocks noGrp="1"/>
          </p:cNvSpPr>
          <p:nvPr>
            <p:ph type="sldNum" sz="quarter" idx="10"/>
          </p:nvPr>
        </p:nvSpPr>
        <p:spPr/>
        <p:txBody>
          <a:bodyPr/>
          <a:lstStyle/>
          <a:p>
            <a:fld id="{8E2D94B6-39A1-0D44-B772-2E43CAE02935}"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00290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000000"/>
                </a:solidFill>
                <a:latin typeface="Century Gothic"/>
                <a:cs typeface="Century Gothic"/>
              </a:rPr>
              <a:t>250 toolkits in 2017 + 250 toolkits in 2018 + 350 toolkits in 2019</a:t>
            </a:r>
          </a:p>
          <a:p>
            <a:pPr algn="l"/>
            <a:r>
              <a:rPr lang="en-US" sz="1200" b="1" dirty="0">
                <a:solidFill>
                  <a:srgbClr val="000000"/>
                </a:solidFill>
                <a:latin typeface="Century Gothic"/>
                <a:cs typeface="Century Gothic"/>
              </a:rPr>
              <a:t>1.5 million people in 2017 + 1.9 million people in 2018 + 2.9 million people in 2019 with toolkits</a:t>
            </a:r>
          </a:p>
          <a:p>
            <a:pPr algn="l"/>
            <a:r>
              <a:rPr lang="en-US" sz="1200" b="0" dirty="0">
                <a:solidFill>
                  <a:srgbClr val="000000"/>
                </a:solidFill>
                <a:latin typeface="Century Gothic"/>
                <a:cs typeface="Century Gothic"/>
              </a:rPr>
              <a:t>52 exhibits</a:t>
            </a:r>
          </a:p>
          <a:p>
            <a:pPr algn="l"/>
            <a:r>
              <a:rPr lang="en-US" sz="1200" b="1" dirty="0">
                <a:solidFill>
                  <a:srgbClr val="000000"/>
                </a:solidFill>
                <a:latin typeface="Century Gothic"/>
                <a:cs typeface="Century Gothic"/>
              </a:rPr>
              <a:t>??? with exhibits</a:t>
            </a:r>
            <a:endParaRPr lang="en-US" b="1" dirty="0">
              <a:solidFill>
                <a:srgbClr val="000000"/>
              </a:solidFill>
              <a:latin typeface="Century Gothic"/>
              <a:cs typeface="Century Gothic"/>
            </a:endParaRPr>
          </a:p>
          <a:p>
            <a:r>
              <a:rPr lang="en-US" sz="2800" dirty="0">
                <a:solidFill>
                  <a:prstClr val="black"/>
                </a:solidFill>
                <a:latin typeface="Avenir Heavy"/>
                <a:cs typeface="Avenir Heavy"/>
              </a:rPr>
              <a:t>90% </a:t>
            </a:r>
            <a:r>
              <a:rPr lang="en-US" dirty="0">
                <a:solidFill>
                  <a:prstClr val="black"/>
                </a:solidFill>
                <a:latin typeface="Avenir Book"/>
                <a:cs typeface="Avenir Book"/>
              </a:rPr>
              <a:t>of partners reached underrepresented groups through Earth &amp; Space events</a:t>
            </a:r>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589118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15</a:t>
            </a:fld>
            <a:endParaRPr lang="en-US"/>
          </a:p>
        </p:txBody>
      </p:sp>
    </p:spTree>
    <p:extLst>
      <p:ext uri="{BB962C8B-B14F-4D97-AF65-F5344CB8AC3E}">
        <p14:creationId xmlns:p14="http://schemas.microsoft.com/office/powerpoint/2010/main" val="58869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250 kits shipped in 2018</a:t>
            </a:r>
          </a:p>
        </p:txBody>
      </p:sp>
      <p:sp>
        <p:nvSpPr>
          <p:cNvPr id="4" name="Slide Number Placeholder 3"/>
          <p:cNvSpPr>
            <a:spLocks noGrp="1"/>
          </p:cNvSpPr>
          <p:nvPr>
            <p:ph type="sldNum" sz="quarter" idx="10"/>
          </p:nvPr>
        </p:nvSpPr>
        <p:spPr/>
        <p:txBody>
          <a:bodyPr/>
          <a:lstStyle/>
          <a:p>
            <a:fld id="{8E2D94B6-39A1-0D44-B772-2E43CAE02935}"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00290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groups underrepresented in STEM fields, e.g.:</a:t>
            </a:r>
          </a:p>
          <a:p>
            <a:r>
              <a:rPr lang="en-US" dirty="0"/>
              <a:t>89% girls</a:t>
            </a:r>
          </a:p>
          <a:p>
            <a:r>
              <a:rPr lang="en-US" dirty="0"/>
              <a:t>87% low-income</a:t>
            </a:r>
          </a:p>
          <a:p>
            <a:r>
              <a:rPr lang="en-US" dirty="0"/>
              <a:t>84% racial</a:t>
            </a:r>
            <a:r>
              <a:rPr lang="en-US" baseline="0" dirty="0"/>
              <a:t> and ethnic minorities</a:t>
            </a:r>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002908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18</a:t>
            </a:fld>
            <a:endParaRPr lang="en-US"/>
          </a:p>
        </p:txBody>
      </p:sp>
    </p:spTree>
    <p:extLst>
      <p:ext uri="{BB962C8B-B14F-4D97-AF65-F5344CB8AC3E}">
        <p14:creationId xmlns:p14="http://schemas.microsoft.com/office/powerpoint/2010/main" val="620054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00290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20</a:t>
            </a:fld>
            <a:endParaRPr lang="en-US"/>
          </a:p>
        </p:txBody>
      </p:sp>
    </p:spTree>
    <p:extLst>
      <p:ext uri="{BB962C8B-B14F-4D97-AF65-F5344CB8AC3E}">
        <p14:creationId xmlns:p14="http://schemas.microsoft.com/office/powerpoint/2010/main" val="58869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2</a:t>
            </a:fld>
            <a:endParaRPr lang="en-US"/>
          </a:p>
        </p:txBody>
      </p:sp>
    </p:spTree>
    <p:extLst>
      <p:ext uri="{BB962C8B-B14F-4D97-AF65-F5344CB8AC3E}">
        <p14:creationId xmlns:p14="http://schemas.microsoft.com/office/powerpoint/2010/main" val="1778635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Citizen Science, Civics, and Resilient Communities (CSCRC) </a:t>
            </a:r>
            <a:endParaRPr lang="en-US" dirty="0"/>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926295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852720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23</a:t>
            </a:fld>
            <a:endParaRPr lang="en-US"/>
          </a:p>
        </p:txBody>
      </p:sp>
    </p:spTree>
    <p:extLst>
      <p:ext uri="{BB962C8B-B14F-4D97-AF65-F5344CB8AC3E}">
        <p14:creationId xmlns:p14="http://schemas.microsoft.com/office/powerpoint/2010/main" val="2021456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0518F-A577-43C7-932C-24D28FC90F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930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COVES currently has 30 participating institutions collecting, sharing, and comparing visitor data and is actively seeking new members. If you want to learn more about their work or how you can join, you can find more information on </a:t>
            </a:r>
            <a:r>
              <a:rPr lang="en-US" dirty="0" err="1"/>
              <a:t>understandingvistiors.org</a:t>
            </a:r>
            <a:r>
              <a:rPr lang="en-US" dirty="0"/>
              <a:t> or talk to Alex, Ryan, or Sarah. [Ask them to wave.]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B9AB5-4874-44EC-B2CB-839AFF484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951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28</a:t>
            </a:fld>
            <a:endParaRPr lang="en-US"/>
          </a:p>
        </p:txBody>
      </p:sp>
    </p:spTree>
    <p:extLst>
      <p:ext uri="{BB962C8B-B14F-4D97-AF65-F5344CB8AC3E}">
        <p14:creationId xmlns:p14="http://schemas.microsoft.com/office/powerpoint/2010/main" val="4030696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29</a:t>
            </a:fld>
            <a:endParaRPr lang="en-US"/>
          </a:p>
        </p:txBody>
      </p:sp>
    </p:spTree>
    <p:extLst>
      <p:ext uri="{BB962C8B-B14F-4D97-AF65-F5344CB8AC3E}">
        <p14:creationId xmlns:p14="http://schemas.microsoft.com/office/powerpoint/2010/main" val="588691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30</a:t>
            </a:fld>
            <a:endParaRPr lang="en-US"/>
          </a:p>
        </p:txBody>
      </p:sp>
    </p:spTree>
    <p:extLst>
      <p:ext uri="{BB962C8B-B14F-4D97-AF65-F5344CB8AC3E}">
        <p14:creationId xmlns:p14="http://schemas.microsoft.com/office/powerpoint/2010/main" val="1596487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31</a:t>
            </a:fld>
            <a:endParaRPr lang="en-US"/>
          </a:p>
        </p:txBody>
      </p:sp>
    </p:spTree>
    <p:extLst>
      <p:ext uri="{BB962C8B-B14F-4D97-AF65-F5344CB8AC3E}">
        <p14:creationId xmlns:p14="http://schemas.microsoft.com/office/powerpoint/2010/main" val="588691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32</a:t>
            </a:fld>
            <a:endParaRPr lang="en-US"/>
          </a:p>
        </p:txBody>
      </p:sp>
    </p:spTree>
    <p:extLst>
      <p:ext uri="{BB962C8B-B14F-4D97-AF65-F5344CB8AC3E}">
        <p14:creationId xmlns:p14="http://schemas.microsoft.com/office/powerpoint/2010/main" val="58869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2D94B6-39A1-0D44-B772-2E43CAE02935}" type="slidenum">
              <a:rPr lang="en-US" smtClean="0"/>
              <a:t>3</a:t>
            </a:fld>
            <a:endParaRPr lang="en-US"/>
          </a:p>
        </p:txBody>
      </p:sp>
    </p:spTree>
    <p:extLst>
      <p:ext uri="{BB962C8B-B14F-4D97-AF65-F5344CB8AC3E}">
        <p14:creationId xmlns:p14="http://schemas.microsoft.com/office/powerpoint/2010/main" val="3848919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33</a:t>
            </a:fld>
            <a:endParaRPr lang="en-US"/>
          </a:p>
        </p:txBody>
      </p:sp>
    </p:spTree>
    <p:extLst>
      <p:ext uri="{BB962C8B-B14F-4D97-AF65-F5344CB8AC3E}">
        <p14:creationId xmlns:p14="http://schemas.microsoft.com/office/powerpoint/2010/main" val="1884675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34</a:t>
            </a:fld>
            <a:endParaRPr lang="en-US"/>
          </a:p>
        </p:txBody>
      </p:sp>
    </p:spTree>
    <p:extLst>
      <p:ext uri="{BB962C8B-B14F-4D97-AF65-F5344CB8AC3E}">
        <p14:creationId xmlns:p14="http://schemas.microsoft.com/office/powerpoint/2010/main" val="4016103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35</a:t>
            </a:fld>
            <a:endParaRPr lang="en-US"/>
          </a:p>
        </p:txBody>
      </p:sp>
    </p:spTree>
    <p:extLst>
      <p:ext uri="{BB962C8B-B14F-4D97-AF65-F5344CB8AC3E}">
        <p14:creationId xmlns:p14="http://schemas.microsoft.com/office/powerpoint/2010/main" val="588691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403069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403069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19831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19831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C11E37F-6F67-6248-AB2A-FEDF52C198CB}"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17330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19831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19831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E3362A-19CE-BB41-A2E9-74C103F018F4}"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260250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3362A-19CE-BB41-A2E9-74C103F018F4}"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105472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3362A-19CE-BB41-A2E9-74C103F018F4}"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3455216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250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060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5148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3315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6882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3637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831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001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3362A-19CE-BB41-A2E9-74C103F018F4}"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1010608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6423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4727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521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E3362A-19CE-BB41-A2E9-74C103F018F4}"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111514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E3362A-19CE-BB41-A2E9-74C103F018F4}" type="datetimeFigureOut">
              <a:rPr lang="en-US" smtClean="0"/>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80331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E3362A-19CE-BB41-A2E9-74C103F018F4}" type="datetimeFigureOut">
              <a:rPr lang="en-US" smtClean="0"/>
              <a:t>9/30/19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13668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E3362A-19CE-BB41-A2E9-74C103F018F4}" type="datetimeFigureOut">
              <a:rPr lang="en-US" smtClean="0"/>
              <a:t>9/30/19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337363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3362A-19CE-BB41-A2E9-74C103F018F4}" type="datetimeFigureOut">
              <a:rPr lang="en-US" smtClean="0"/>
              <a:t>9/30/19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345831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E3362A-19CE-BB41-A2E9-74C103F018F4}" type="datetimeFigureOut">
              <a:rPr lang="en-US" smtClean="0"/>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117001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E3362A-19CE-BB41-A2E9-74C103F018F4}" type="datetimeFigureOut">
              <a:rPr lang="en-US" smtClean="0"/>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214642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3362A-19CE-BB41-A2E9-74C103F018F4}" type="datetimeFigureOut">
              <a:rPr lang="en-US" smtClean="0"/>
              <a:t>9/30/19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1DCC6-2AEE-D94B-A221-5E53ED79561E}" type="slidenum">
              <a:rPr lang="en-US" smtClean="0"/>
              <a:t>‹#›</a:t>
            </a:fld>
            <a:endParaRPr lang="en-US"/>
          </a:p>
        </p:txBody>
      </p:sp>
    </p:spTree>
    <p:extLst>
      <p:ext uri="{BB962C8B-B14F-4D97-AF65-F5344CB8AC3E}">
        <p14:creationId xmlns:p14="http://schemas.microsoft.com/office/powerpoint/2010/main" val="3601206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3362A-19CE-BB41-A2E9-74C103F018F4}" type="datetimeFigureOut">
              <a:rPr lang="en-US" smtClean="0">
                <a:solidFill>
                  <a:prstClr val="black">
                    <a:tint val="75000"/>
                  </a:prstClr>
                </a:solidFill>
                <a:latin typeface="Calibri"/>
              </a:rPr>
              <a:pPr/>
              <a:t>9/30/19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1206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7.tiff"/></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3" Type="http://schemas.openxmlformats.org/officeDocument/2006/relationships/image" Target="../media/image45.jpe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png"/><Relationship Id="rId21" Type="http://schemas.openxmlformats.org/officeDocument/2006/relationships/image" Target="../media/image53.png"/><Relationship Id="rId34" Type="http://schemas.openxmlformats.org/officeDocument/2006/relationships/image" Target="../media/image66.jpeg"/><Relationship Id="rId7" Type="http://schemas.openxmlformats.org/officeDocument/2006/relationships/image" Target="../media/image39.jpe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jpeg"/><Relationship Id="rId33" Type="http://schemas.openxmlformats.org/officeDocument/2006/relationships/image" Target="../media/image65.png"/><Relationship Id="rId2" Type="http://schemas.openxmlformats.org/officeDocument/2006/relationships/notesSlide" Target="../notesSlides/notesSlide24.xml"/><Relationship Id="rId16" Type="http://schemas.openxmlformats.org/officeDocument/2006/relationships/image" Target="../media/image48.jpeg"/><Relationship Id="rId20" Type="http://schemas.openxmlformats.org/officeDocument/2006/relationships/image" Target="../media/image52.jpeg"/><Relationship Id="rId29"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24" Type="http://schemas.openxmlformats.org/officeDocument/2006/relationships/image" Target="../media/image56.png"/><Relationship Id="rId32" Type="http://schemas.openxmlformats.org/officeDocument/2006/relationships/image" Target="../media/image64.jpeg"/><Relationship Id="rId5" Type="http://schemas.openxmlformats.org/officeDocument/2006/relationships/image" Target="../media/image37.jpeg"/><Relationship Id="rId15" Type="http://schemas.openxmlformats.org/officeDocument/2006/relationships/image" Target="../media/image47.jpeg"/><Relationship Id="rId23" Type="http://schemas.openxmlformats.org/officeDocument/2006/relationships/image" Target="../media/image55.jpeg"/><Relationship Id="rId28" Type="http://schemas.openxmlformats.org/officeDocument/2006/relationships/image" Target="../media/image60.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 Type="http://schemas.openxmlformats.org/officeDocument/2006/relationships/image" Target="../media/image36.png"/><Relationship Id="rId9" Type="http://schemas.openxmlformats.org/officeDocument/2006/relationships/image" Target="../media/image41.jpeg"/><Relationship Id="rId14" Type="http://schemas.openxmlformats.org/officeDocument/2006/relationships/image" Target="../media/image46.png"/><Relationship Id="rId22" Type="http://schemas.openxmlformats.org/officeDocument/2006/relationships/image" Target="../media/image54.jpeg"/><Relationship Id="rId27" Type="http://schemas.openxmlformats.org/officeDocument/2006/relationships/image" Target="../media/image59.jpeg"/><Relationship Id="rId30" Type="http://schemas.openxmlformats.org/officeDocument/2006/relationships/image" Target="../media/image62.jpeg"/><Relationship Id="rId35" Type="http://schemas.openxmlformats.org/officeDocument/2006/relationships/hyperlink" Target="http://www.understandingvisitors.org/" TargetMode="External"/><Relationship Id="rId8"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33.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1.xml"/><Relationship Id="rId5" Type="http://schemas.openxmlformats.org/officeDocument/2006/relationships/image" Target="../media/image79.emf"/><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58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589054"/>
            <a:ext cx="9144000" cy="1362075"/>
          </a:xfrm>
        </p:spPr>
        <p:txBody>
          <a:bodyPr>
            <a:noAutofit/>
          </a:bodyPr>
          <a:lstStyle/>
          <a:p>
            <a:pPr algn="ctr"/>
            <a:r>
              <a:rPr lang="en-US" sz="6000" cap="none" dirty="0">
                <a:solidFill>
                  <a:srgbClr val="FFFFFF"/>
                </a:solidFill>
                <a:latin typeface="Century Gothic"/>
                <a:cs typeface="Century Gothic"/>
              </a:rPr>
              <a:t>PARTNER BREAKFAST</a:t>
            </a:r>
            <a:br>
              <a:rPr lang="en-US" sz="6000" cap="none" dirty="0">
                <a:solidFill>
                  <a:srgbClr val="FFFFFF"/>
                </a:solidFill>
                <a:latin typeface="Century Gothic"/>
                <a:cs typeface="Century Gothic"/>
              </a:rPr>
            </a:br>
            <a:r>
              <a:rPr lang="en-US" sz="6000" b="0" cap="none" dirty="0">
                <a:solidFill>
                  <a:srgbClr val="FFFFFF"/>
                </a:solidFill>
                <a:latin typeface="Century Gothic"/>
                <a:cs typeface="Century Gothic"/>
              </a:rPr>
              <a:t>ASTC 2019 </a:t>
            </a:r>
            <a:endParaRPr lang="en-US" sz="7200" b="0" dirty="0">
              <a:solidFill>
                <a:srgbClr val="FF0000"/>
              </a:solidFill>
              <a:latin typeface="Century Gothic"/>
              <a:cs typeface="Century Gothic"/>
            </a:endParaRPr>
          </a:p>
        </p:txBody>
      </p:sp>
      <p:pic>
        <p:nvPicPr>
          <p:cNvPr id="2" name="Picture 1" descr="NISE_Network_national_logo_white_clea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0211" y="1072447"/>
            <a:ext cx="5486400" cy="1067393"/>
          </a:xfrm>
          <a:prstGeom prst="rect">
            <a:avLst/>
          </a:prstGeom>
        </p:spPr>
      </p:pic>
    </p:spTree>
    <p:extLst>
      <p:ext uri="{BB962C8B-B14F-4D97-AF65-F5344CB8AC3E}">
        <p14:creationId xmlns:p14="http://schemas.microsoft.com/office/powerpoint/2010/main" val="4995434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0130922gh_11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1321464"/>
            <a:ext cx="9144000" cy="5536535"/>
          </a:xfrm>
          <a:prstGeom prst="rect">
            <a:avLst/>
          </a:prstGeom>
        </p:spPr>
      </p:pic>
      <p:sp>
        <p:nvSpPr>
          <p:cNvPr id="9" name="Rectangle 8"/>
          <p:cNvSpPr/>
          <p:nvPr/>
        </p:nvSpPr>
        <p:spPr>
          <a:xfrm>
            <a:off x="239060" y="305802"/>
            <a:ext cx="8904939" cy="1015663"/>
          </a:xfrm>
          <a:prstGeom prst="rect">
            <a:avLst/>
          </a:prstGeom>
        </p:spPr>
        <p:txBody>
          <a:bodyPr wrap="square">
            <a:spAutoFit/>
          </a:bodyPr>
          <a:lstStyle/>
          <a:p>
            <a:r>
              <a:rPr lang="en-US" sz="3000" dirty="0">
                <a:solidFill>
                  <a:srgbClr val="000000"/>
                </a:solidFill>
                <a:latin typeface="Century Gothic"/>
                <a:cs typeface="Century Gothic"/>
              </a:rPr>
              <a:t>Together we reach </a:t>
            </a:r>
            <a:r>
              <a:rPr lang="en-US" sz="3000" b="1" dirty="0">
                <a:solidFill>
                  <a:srgbClr val="000000"/>
                </a:solidFill>
                <a:latin typeface="Century Gothic"/>
                <a:cs typeface="Century Gothic"/>
              </a:rPr>
              <a:t>millions of people </a:t>
            </a:r>
            <a:r>
              <a:rPr lang="en-US" sz="3000" dirty="0">
                <a:solidFill>
                  <a:srgbClr val="000000"/>
                </a:solidFill>
                <a:latin typeface="Century Gothic"/>
                <a:cs typeface="Century Gothic"/>
              </a:rPr>
              <a:t>each year!</a:t>
            </a:r>
          </a:p>
        </p:txBody>
      </p:sp>
      <p:grpSp>
        <p:nvGrpSpPr>
          <p:cNvPr id="2" name="Group 1"/>
          <p:cNvGrpSpPr/>
          <p:nvPr/>
        </p:nvGrpSpPr>
        <p:grpSpPr>
          <a:xfrm>
            <a:off x="0" y="3942686"/>
            <a:ext cx="3246120" cy="2560320"/>
            <a:chOff x="0" y="3942686"/>
            <a:chExt cx="3246120" cy="2560320"/>
          </a:xfrm>
        </p:grpSpPr>
        <p:sp>
          <p:nvSpPr>
            <p:cNvPr id="6" name="Rectangle 5"/>
            <p:cNvSpPr/>
            <p:nvPr/>
          </p:nvSpPr>
          <p:spPr>
            <a:xfrm>
              <a:off x="0" y="3942686"/>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198120" y="4361368"/>
              <a:ext cx="3047998" cy="1785104"/>
            </a:xfrm>
            <a:prstGeom prst="rect">
              <a:avLst/>
            </a:prstGeom>
            <a:noFill/>
          </p:spPr>
          <p:txBody>
            <a:bodyPr wrap="square" rtlCol="0">
              <a:spAutoFit/>
            </a:bodyPr>
            <a:lstStyle/>
            <a:p>
              <a:pPr algn="r"/>
              <a:r>
                <a:rPr lang="en-US" sz="3000" b="1" dirty="0">
                  <a:solidFill>
                    <a:prstClr val="black"/>
                  </a:solidFill>
                  <a:latin typeface="Century Gothic"/>
                  <a:cs typeface="Century Gothic"/>
                </a:rPr>
                <a:t>Our impact</a:t>
              </a:r>
            </a:p>
            <a:p>
              <a:pPr algn="r"/>
              <a:r>
                <a:rPr lang="en-US" sz="2000" dirty="0">
                  <a:solidFill>
                    <a:prstClr val="black"/>
                  </a:solidFill>
                  <a:latin typeface="Century Gothic"/>
                  <a:cs typeface="Century Gothic"/>
                </a:rPr>
                <a:t>grows each year through the efforts of our partner organizations.</a:t>
              </a:r>
            </a:p>
          </p:txBody>
        </p:sp>
      </p:grpSp>
    </p:spTree>
    <p:extLst>
      <p:ext uri="{BB962C8B-B14F-4D97-AF65-F5344CB8AC3E}">
        <p14:creationId xmlns:p14="http://schemas.microsoft.com/office/powerpoint/2010/main" val="34992882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58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613623"/>
            <a:ext cx="9144000" cy="1362075"/>
          </a:xfrm>
        </p:spPr>
        <p:txBody>
          <a:bodyPr>
            <a:noAutofit/>
          </a:bodyPr>
          <a:lstStyle/>
          <a:p>
            <a:pPr algn="ctr"/>
            <a:r>
              <a:rPr lang="en-US" sz="7200" cap="none" dirty="0">
                <a:solidFill>
                  <a:srgbClr val="FFFFFF"/>
                </a:solidFill>
                <a:latin typeface="Century Gothic"/>
                <a:cs typeface="Century Gothic"/>
              </a:rPr>
              <a:t> CURRENT PROJECTS </a:t>
            </a:r>
            <a:br>
              <a:rPr lang="en-US" sz="7200" cap="none" dirty="0">
                <a:solidFill>
                  <a:srgbClr val="FFFFFF"/>
                </a:solidFill>
                <a:latin typeface="Century Gothic"/>
                <a:cs typeface="Century Gothic"/>
              </a:rPr>
            </a:br>
            <a:r>
              <a:rPr lang="en-US" sz="7200" cap="none" dirty="0">
                <a:solidFill>
                  <a:srgbClr val="FFFFFF"/>
                </a:solidFill>
                <a:latin typeface="Century Gothic"/>
                <a:cs typeface="Century Gothic"/>
              </a:rPr>
              <a:t> &amp;</a:t>
            </a:r>
            <a:br>
              <a:rPr lang="en-US" sz="7200" cap="none" dirty="0">
                <a:solidFill>
                  <a:srgbClr val="FFFFFF"/>
                </a:solidFill>
                <a:latin typeface="Century Gothic"/>
                <a:cs typeface="Century Gothic"/>
              </a:rPr>
            </a:br>
            <a:r>
              <a:rPr lang="en-US" sz="7200" cap="none" dirty="0">
                <a:solidFill>
                  <a:srgbClr val="FFFFFF"/>
                </a:solidFill>
                <a:latin typeface="Century Gothic"/>
                <a:cs typeface="Century Gothic"/>
              </a:rPr>
              <a:t>NEW OPPORTUNITIES</a:t>
            </a:r>
            <a:endParaRPr lang="en-US" sz="7200" dirty="0">
              <a:solidFill>
                <a:srgbClr val="FF0000"/>
              </a:solidFill>
              <a:latin typeface="Century Gothic"/>
              <a:cs typeface="Century Gothic"/>
            </a:endParaRPr>
          </a:p>
        </p:txBody>
      </p:sp>
    </p:spTree>
    <p:extLst>
      <p:ext uri="{BB962C8B-B14F-4D97-AF65-F5344CB8AC3E}">
        <p14:creationId xmlns:p14="http://schemas.microsoft.com/office/powerpoint/2010/main" val="4712290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38100" y="26181"/>
            <a:ext cx="9319686" cy="2523768"/>
          </a:xfrm>
          <a:prstGeom prst="rect">
            <a:avLst/>
          </a:prstGeom>
        </p:spPr>
        <p:txBody>
          <a:bodyPr wrap="square">
            <a:spAutoFit/>
          </a:bodyPr>
          <a:lstStyle/>
          <a:p>
            <a:r>
              <a:rPr lang="en-US" sz="3000" b="1" dirty="0">
                <a:solidFill>
                  <a:srgbClr val="000000"/>
                </a:solidFill>
                <a:latin typeface="Century Gothic"/>
                <a:cs typeface="Century Gothic"/>
              </a:rPr>
              <a:t>NISE Network projects </a:t>
            </a:r>
            <a:r>
              <a:rPr lang="en-US" sz="3000" dirty="0">
                <a:solidFill>
                  <a:srgbClr val="000000"/>
                </a:solidFill>
                <a:latin typeface="Century Gothic"/>
                <a:cs typeface="Century Gothic"/>
              </a:rPr>
              <a:t>explore many STEM topics!</a:t>
            </a:r>
            <a:endParaRPr lang="en-US" sz="3200" dirty="0">
              <a:solidFill>
                <a:srgbClr val="000000"/>
              </a:solidFill>
              <a:latin typeface="Century Gothic"/>
              <a:cs typeface="Century Gothic"/>
            </a:endParaRPr>
          </a:p>
          <a:p>
            <a:endParaRPr lang="en-US" sz="3200" dirty="0">
              <a:solidFill>
                <a:srgbClr val="000000"/>
              </a:solidFill>
              <a:latin typeface="Century Gothic"/>
              <a:cs typeface="Century Gothic"/>
            </a:endParaRPr>
          </a:p>
          <a:p>
            <a:endParaRPr lang="en-US" sz="3200" dirty="0">
              <a:solidFill>
                <a:srgbClr val="000000"/>
              </a:solidFill>
              <a:latin typeface="Century Gothic"/>
              <a:cs typeface="Century Gothic"/>
            </a:endParaRPr>
          </a:p>
          <a:p>
            <a:endParaRPr lang="en-US" sz="3200" dirty="0">
              <a:solidFill>
                <a:srgbClr val="000000"/>
              </a:solidFill>
              <a:latin typeface="Century Gothic"/>
              <a:cs typeface="Century Gothic"/>
            </a:endParaRPr>
          </a:p>
          <a:p>
            <a:endParaRPr lang="en-US" sz="3200" i="1" dirty="0">
              <a:solidFill>
                <a:srgbClr val="000000"/>
              </a:solidFill>
              <a:latin typeface="Century Gothic"/>
              <a:cs typeface="Century Gothic"/>
            </a:endParaRPr>
          </a:p>
        </p:txBody>
      </p:sp>
      <p:cxnSp>
        <p:nvCxnSpPr>
          <p:cNvPr id="3" name="Straight Connector 2"/>
          <p:cNvCxnSpPr/>
          <p:nvPr/>
        </p:nvCxnSpPr>
        <p:spPr>
          <a:xfrm>
            <a:off x="656166" y="3759200"/>
            <a:ext cx="7900416" cy="1956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8100" y="3561834"/>
            <a:ext cx="774700" cy="369332"/>
          </a:xfrm>
          <a:prstGeom prst="rect">
            <a:avLst/>
          </a:prstGeom>
          <a:noFill/>
        </p:spPr>
        <p:txBody>
          <a:bodyPr wrap="square" rtlCol="0">
            <a:spAutoFit/>
          </a:bodyPr>
          <a:lstStyle/>
          <a:p>
            <a:r>
              <a:rPr lang="en-US" dirty="0">
                <a:solidFill>
                  <a:prstClr val="black"/>
                </a:solidFill>
                <a:latin typeface="Century Gothic"/>
                <a:cs typeface="Century Gothic"/>
              </a:rPr>
              <a:t>2005</a:t>
            </a:r>
          </a:p>
        </p:txBody>
      </p:sp>
      <p:sp>
        <p:nvSpPr>
          <p:cNvPr id="5" name="TextBox 4"/>
          <p:cNvSpPr txBox="1"/>
          <p:nvPr/>
        </p:nvSpPr>
        <p:spPr>
          <a:xfrm>
            <a:off x="8506886" y="3587234"/>
            <a:ext cx="774700" cy="369332"/>
          </a:xfrm>
          <a:prstGeom prst="rect">
            <a:avLst/>
          </a:prstGeom>
          <a:noFill/>
        </p:spPr>
        <p:txBody>
          <a:bodyPr wrap="square" rtlCol="0">
            <a:spAutoFit/>
          </a:bodyPr>
          <a:lstStyle/>
          <a:p>
            <a:r>
              <a:rPr lang="en-US" dirty="0">
                <a:solidFill>
                  <a:prstClr val="black"/>
                </a:solidFill>
                <a:latin typeface="Century Gothic"/>
                <a:cs typeface="Century Gothic"/>
              </a:rPr>
              <a:t>2020</a:t>
            </a:r>
          </a:p>
        </p:txBody>
      </p:sp>
      <p:cxnSp>
        <p:nvCxnSpPr>
          <p:cNvPr id="34" name="Straight Connector 33"/>
          <p:cNvCxnSpPr/>
          <p:nvPr/>
        </p:nvCxnSpPr>
        <p:spPr>
          <a:xfrm flipH="1" flipV="1">
            <a:off x="664634" y="3791466"/>
            <a:ext cx="579966" cy="2286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descr="20111219-09191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2600" y="4020066"/>
            <a:ext cx="1524000" cy="2286000"/>
          </a:xfrm>
          <a:prstGeom prst="rect">
            <a:avLst/>
          </a:prstGeom>
        </p:spPr>
      </p:pic>
      <p:sp>
        <p:nvSpPr>
          <p:cNvPr id="13" name="TextBox 12"/>
          <p:cNvSpPr txBox="1"/>
          <p:nvPr/>
        </p:nvSpPr>
        <p:spPr>
          <a:xfrm>
            <a:off x="127000" y="6306066"/>
            <a:ext cx="2184400" cy="615553"/>
          </a:xfrm>
          <a:prstGeom prst="rect">
            <a:avLst/>
          </a:prstGeom>
          <a:noFill/>
        </p:spPr>
        <p:txBody>
          <a:bodyPr wrap="square" rtlCol="0">
            <a:spAutoFit/>
          </a:bodyPr>
          <a:lstStyle/>
          <a:p>
            <a:pPr algn="ctr"/>
            <a:r>
              <a:rPr lang="en-US" b="1" dirty="0">
                <a:solidFill>
                  <a:prstClr val="black"/>
                </a:solidFill>
                <a:latin typeface="Century Gothic"/>
                <a:cs typeface="Century Gothic"/>
              </a:rPr>
              <a:t>Nanotechnology</a:t>
            </a:r>
          </a:p>
          <a:p>
            <a:pPr algn="ctr"/>
            <a:r>
              <a:rPr lang="en-US" sz="1600" dirty="0">
                <a:solidFill>
                  <a:prstClr val="black"/>
                </a:solidFill>
                <a:latin typeface="Century Gothic"/>
                <a:cs typeface="Century Gothic"/>
              </a:rPr>
              <a:t>2005-2017</a:t>
            </a:r>
          </a:p>
        </p:txBody>
      </p:sp>
      <p:cxnSp>
        <p:nvCxnSpPr>
          <p:cNvPr id="36" name="Straight Connector 35"/>
          <p:cNvCxnSpPr>
            <a:stCxn id="7" idx="2"/>
            <a:endCxn id="25" idx="6"/>
          </p:cNvCxnSpPr>
          <p:nvPr/>
        </p:nvCxnSpPr>
        <p:spPr>
          <a:xfrm>
            <a:off x="4008979" y="3581400"/>
            <a:ext cx="1536688" cy="1905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20160321_1121_edit.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0045" y="1295400"/>
            <a:ext cx="1557867" cy="2286000"/>
          </a:xfrm>
          <a:prstGeom prst="rect">
            <a:avLst/>
          </a:prstGeom>
        </p:spPr>
      </p:pic>
      <p:sp>
        <p:nvSpPr>
          <p:cNvPr id="14" name="TextBox 13"/>
          <p:cNvSpPr txBox="1"/>
          <p:nvPr/>
        </p:nvSpPr>
        <p:spPr>
          <a:xfrm>
            <a:off x="2785544" y="674469"/>
            <a:ext cx="2370666" cy="615553"/>
          </a:xfrm>
          <a:prstGeom prst="rect">
            <a:avLst/>
          </a:prstGeom>
          <a:noFill/>
        </p:spPr>
        <p:txBody>
          <a:bodyPr wrap="square" rtlCol="0">
            <a:spAutoFit/>
          </a:bodyPr>
          <a:lstStyle/>
          <a:p>
            <a:pPr algn="ctr"/>
            <a:r>
              <a:rPr lang="en-US" b="1" dirty="0">
                <a:solidFill>
                  <a:prstClr val="black"/>
                </a:solidFill>
                <a:latin typeface="Century Gothic"/>
                <a:cs typeface="Century Gothic"/>
              </a:rPr>
              <a:t>Synthetic biology</a:t>
            </a:r>
          </a:p>
          <a:p>
            <a:pPr algn="ctr"/>
            <a:r>
              <a:rPr lang="en-US" sz="1600" dirty="0">
                <a:solidFill>
                  <a:prstClr val="black"/>
                </a:solidFill>
                <a:latin typeface="Century Gothic"/>
                <a:cs typeface="Century Gothic"/>
              </a:rPr>
              <a:t>2014-2018</a:t>
            </a:r>
          </a:p>
        </p:txBody>
      </p:sp>
      <p:cxnSp>
        <p:nvCxnSpPr>
          <p:cNvPr id="39" name="Straight Connector 38"/>
          <p:cNvCxnSpPr>
            <a:stCxn id="8" idx="0"/>
            <a:endCxn id="26" idx="3"/>
          </p:cNvCxnSpPr>
          <p:nvPr/>
        </p:nvCxnSpPr>
        <p:spPr>
          <a:xfrm flipV="1">
            <a:off x="4022943" y="3816801"/>
            <a:ext cx="1931213" cy="19960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3X5C4243.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68563" y="4016402"/>
            <a:ext cx="1508760" cy="2274369"/>
          </a:xfrm>
          <a:prstGeom prst="rect">
            <a:avLst/>
          </a:prstGeom>
        </p:spPr>
      </p:pic>
      <p:sp>
        <p:nvSpPr>
          <p:cNvPr id="15" name="TextBox 14"/>
          <p:cNvSpPr txBox="1"/>
          <p:nvPr/>
        </p:nvSpPr>
        <p:spPr>
          <a:xfrm>
            <a:off x="3118792" y="6284730"/>
            <a:ext cx="1807635" cy="615553"/>
          </a:xfrm>
          <a:prstGeom prst="rect">
            <a:avLst/>
          </a:prstGeom>
          <a:noFill/>
        </p:spPr>
        <p:txBody>
          <a:bodyPr wrap="square" rtlCol="0">
            <a:spAutoFit/>
          </a:bodyPr>
          <a:lstStyle/>
          <a:p>
            <a:pPr algn="ctr"/>
            <a:r>
              <a:rPr lang="en-US" b="1" dirty="0">
                <a:solidFill>
                  <a:prstClr val="black"/>
                </a:solidFill>
                <a:latin typeface="Century Gothic"/>
                <a:cs typeface="Century Gothic"/>
              </a:rPr>
              <a:t>Innovation</a:t>
            </a:r>
          </a:p>
          <a:p>
            <a:pPr algn="ctr"/>
            <a:r>
              <a:rPr lang="en-US" sz="1600" dirty="0">
                <a:solidFill>
                  <a:prstClr val="black"/>
                </a:solidFill>
                <a:latin typeface="Century Gothic"/>
                <a:cs typeface="Century Gothic"/>
              </a:rPr>
              <a:t>2015-2019</a:t>
            </a:r>
          </a:p>
        </p:txBody>
      </p:sp>
      <p:sp>
        <p:nvSpPr>
          <p:cNvPr id="2" name="Oval 1"/>
          <p:cNvSpPr/>
          <p:nvPr/>
        </p:nvSpPr>
        <p:spPr>
          <a:xfrm>
            <a:off x="592666" y="36957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Oval 17"/>
          <p:cNvSpPr/>
          <p:nvPr/>
        </p:nvSpPr>
        <p:spPr>
          <a:xfrm>
            <a:off x="1130300" y="36957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Oval 18"/>
          <p:cNvSpPr/>
          <p:nvPr/>
        </p:nvSpPr>
        <p:spPr>
          <a:xfrm>
            <a:off x="6946905" y="37084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Oval 19"/>
          <p:cNvSpPr/>
          <p:nvPr/>
        </p:nvSpPr>
        <p:spPr>
          <a:xfrm>
            <a:off x="1701800" y="36957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Oval 20"/>
          <p:cNvSpPr/>
          <p:nvPr/>
        </p:nvSpPr>
        <p:spPr>
          <a:xfrm>
            <a:off x="3302000" y="36957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Oval 21"/>
          <p:cNvSpPr/>
          <p:nvPr/>
        </p:nvSpPr>
        <p:spPr>
          <a:xfrm>
            <a:off x="3831167" y="36957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Oval 22"/>
          <p:cNvSpPr/>
          <p:nvPr/>
        </p:nvSpPr>
        <p:spPr>
          <a:xfrm>
            <a:off x="4326467" y="36957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Oval 23"/>
          <p:cNvSpPr/>
          <p:nvPr/>
        </p:nvSpPr>
        <p:spPr>
          <a:xfrm>
            <a:off x="4855634" y="37084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Oval 24"/>
          <p:cNvSpPr/>
          <p:nvPr/>
        </p:nvSpPr>
        <p:spPr>
          <a:xfrm>
            <a:off x="5418667" y="37084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Oval 25"/>
          <p:cNvSpPr/>
          <p:nvPr/>
        </p:nvSpPr>
        <p:spPr>
          <a:xfrm>
            <a:off x="5935557" y="37084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Oval 26"/>
          <p:cNvSpPr/>
          <p:nvPr/>
        </p:nvSpPr>
        <p:spPr>
          <a:xfrm>
            <a:off x="6440686" y="37084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Oval 27"/>
          <p:cNvSpPr/>
          <p:nvPr/>
        </p:nvSpPr>
        <p:spPr>
          <a:xfrm>
            <a:off x="2247900" y="36957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9" name="Oval 28"/>
          <p:cNvSpPr/>
          <p:nvPr/>
        </p:nvSpPr>
        <p:spPr>
          <a:xfrm>
            <a:off x="2781300" y="36957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TextBox 15"/>
          <p:cNvSpPr txBox="1"/>
          <p:nvPr/>
        </p:nvSpPr>
        <p:spPr>
          <a:xfrm>
            <a:off x="5156210" y="6317319"/>
            <a:ext cx="1917696" cy="615553"/>
          </a:xfrm>
          <a:prstGeom prst="rect">
            <a:avLst/>
          </a:prstGeom>
          <a:noFill/>
        </p:spPr>
        <p:txBody>
          <a:bodyPr wrap="square" rtlCol="0">
            <a:spAutoFit/>
          </a:bodyPr>
          <a:lstStyle/>
          <a:p>
            <a:pPr algn="ctr"/>
            <a:r>
              <a:rPr lang="en-US" b="1" dirty="0">
                <a:solidFill>
                  <a:prstClr val="black"/>
                </a:solidFill>
                <a:latin typeface="Century Gothic"/>
                <a:cs typeface="Century Gothic"/>
              </a:rPr>
              <a:t>Earth + space</a:t>
            </a:r>
          </a:p>
          <a:p>
            <a:pPr algn="ctr"/>
            <a:r>
              <a:rPr lang="en-US" sz="1600" dirty="0">
                <a:solidFill>
                  <a:prstClr val="black"/>
                </a:solidFill>
                <a:latin typeface="Century Gothic"/>
                <a:cs typeface="Century Gothic"/>
              </a:rPr>
              <a:t>2016-2021</a:t>
            </a:r>
          </a:p>
        </p:txBody>
      </p:sp>
      <p:cxnSp>
        <p:nvCxnSpPr>
          <p:cNvPr id="46" name="Straight Connector 45"/>
          <p:cNvCxnSpPr>
            <a:cxnSpLocks/>
            <a:stCxn id="27" idx="6"/>
            <a:endCxn id="38" idx="0"/>
          </p:cNvCxnSpPr>
          <p:nvPr/>
        </p:nvCxnSpPr>
        <p:spPr>
          <a:xfrm flipH="1">
            <a:off x="6121287" y="3771900"/>
            <a:ext cx="446399" cy="24450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8" name="Picture 37" descr="ExSci_Space_Promo_20160717_1608.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76051" y="4016402"/>
            <a:ext cx="1490472" cy="2284399"/>
          </a:xfrm>
          <a:prstGeom prst="rect">
            <a:avLst/>
          </a:prstGeom>
        </p:spPr>
      </p:pic>
      <p:sp>
        <p:nvSpPr>
          <p:cNvPr id="65" name="Oval 64"/>
          <p:cNvSpPr/>
          <p:nvPr/>
        </p:nvSpPr>
        <p:spPr>
          <a:xfrm>
            <a:off x="7948086" y="3715266"/>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6" name="Oval 65"/>
          <p:cNvSpPr/>
          <p:nvPr/>
        </p:nvSpPr>
        <p:spPr>
          <a:xfrm>
            <a:off x="7459556" y="3708400"/>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2" name="Oval 71"/>
          <p:cNvSpPr/>
          <p:nvPr/>
        </p:nvSpPr>
        <p:spPr>
          <a:xfrm>
            <a:off x="8443386" y="3715266"/>
            <a:ext cx="127000" cy="127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44" name="Straight Connector 43"/>
          <p:cNvCxnSpPr/>
          <p:nvPr/>
        </p:nvCxnSpPr>
        <p:spPr>
          <a:xfrm>
            <a:off x="6013893" y="3536434"/>
            <a:ext cx="484394" cy="2295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283643" y="674469"/>
            <a:ext cx="1562100" cy="615553"/>
          </a:xfrm>
          <a:prstGeom prst="rect">
            <a:avLst/>
          </a:prstGeom>
          <a:noFill/>
        </p:spPr>
        <p:txBody>
          <a:bodyPr wrap="square" rtlCol="0">
            <a:spAutoFit/>
          </a:bodyPr>
          <a:lstStyle/>
          <a:p>
            <a:pPr algn="ctr"/>
            <a:r>
              <a:rPr lang="en-US" b="1" dirty="0">
                <a:solidFill>
                  <a:prstClr val="black"/>
                </a:solidFill>
                <a:latin typeface="Century Gothic"/>
                <a:cs typeface="Century Gothic"/>
              </a:rPr>
              <a:t>Chemistry</a:t>
            </a:r>
          </a:p>
          <a:p>
            <a:pPr algn="ctr"/>
            <a:r>
              <a:rPr lang="en-US" sz="1600" dirty="0">
                <a:solidFill>
                  <a:prstClr val="black"/>
                </a:solidFill>
                <a:latin typeface="Century Gothic"/>
                <a:cs typeface="Century Gothic"/>
              </a:rPr>
              <a:t>2016-2019</a:t>
            </a:r>
          </a:p>
        </p:txBody>
      </p:sp>
      <p:pic>
        <p:nvPicPr>
          <p:cNvPr id="40" name="Picture 39" descr="ExiSci_Chem_20180219_1718.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76051" y="1250434"/>
            <a:ext cx="1494354" cy="2286000"/>
          </a:xfrm>
          <a:prstGeom prst="rect">
            <a:avLst/>
          </a:prstGeom>
        </p:spPr>
      </p:pic>
      <p:cxnSp>
        <p:nvCxnSpPr>
          <p:cNvPr id="42" name="Straight Connector 41"/>
          <p:cNvCxnSpPr>
            <a:cxnSpLocks/>
            <a:stCxn id="9" idx="2"/>
            <a:endCxn id="27" idx="6"/>
          </p:cNvCxnSpPr>
          <p:nvPr/>
        </p:nvCxnSpPr>
        <p:spPr>
          <a:xfrm flipH="1">
            <a:off x="6567686" y="3587234"/>
            <a:ext cx="1486238" cy="18466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h5tQpfmI.jpeg"/>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7306747" y="1301234"/>
            <a:ext cx="1494354" cy="2286000"/>
          </a:xfrm>
          <a:prstGeom prst="rect">
            <a:avLst/>
          </a:prstGeom>
        </p:spPr>
      </p:pic>
      <p:sp>
        <p:nvSpPr>
          <p:cNvPr id="41" name="TextBox 40"/>
          <p:cNvSpPr txBox="1"/>
          <p:nvPr/>
        </p:nvSpPr>
        <p:spPr>
          <a:xfrm>
            <a:off x="7175505" y="688461"/>
            <a:ext cx="1849962" cy="615553"/>
          </a:xfrm>
          <a:prstGeom prst="rect">
            <a:avLst/>
          </a:prstGeom>
          <a:noFill/>
        </p:spPr>
        <p:txBody>
          <a:bodyPr wrap="square" rtlCol="0">
            <a:spAutoFit/>
          </a:bodyPr>
          <a:lstStyle/>
          <a:p>
            <a:pPr algn="ctr"/>
            <a:r>
              <a:rPr lang="en-US" b="1" dirty="0">
                <a:solidFill>
                  <a:prstClr val="black"/>
                </a:solidFill>
                <a:latin typeface="Century Gothic"/>
                <a:cs typeface="Century Gothic"/>
              </a:rPr>
              <a:t>Sustainability</a:t>
            </a:r>
          </a:p>
          <a:p>
            <a:pPr algn="ctr"/>
            <a:r>
              <a:rPr lang="en-US" sz="1600" dirty="0">
                <a:solidFill>
                  <a:prstClr val="black"/>
                </a:solidFill>
                <a:latin typeface="Century Gothic"/>
                <a:cs typeface="Century Gothic"/>
              </a:rPr>
              <a:t>2016-2020</a:t>
            </a:r>
          </a:p>
        </p:txBody>
      </p:sp>
      <p:sp>
        <p:nvSpPr>
          <p:cNvPr id="51" name="TextBox 50"/>
          <p:cNvSpPr txBox="1"/>
          <p:nvPr/>
        </p:nvSpPr>
        <p:spPr>
          <a:xfrm>
            <a:off x="7375888" y="6228265"/>
            <a:ext cx="1425213" cy="615553"/>
          </a:xfrm>
          <a:prstGeom prst="rect">
            <a:avLst/>
          </a:prstGeom>
          <a:noFill/>
        </p:spPr>
        <p:txBody>
          <a:bodyPr wrap="square" rtlCol="0">
            <a:spAutoFit/>
          </a:bodyPr>
          <a:lstStyle/>
          <a:p>
            <a:pPr algn="ctr"/>
            <a:r>
              <a:rPr lang="en-US" b="1" dirty="0">
                <a:solidFill>
                  <a:prstClr val="black"/>
                </a:solidFill>
                <a:latin typeface="Century Gothic"/>
                <a:cs typeface="Century Gothic"/>
              </a:rPr>
              <a:t>Climate </a:t>
            </a:r>
            <a:r>
              <a:rPr lang="en-US" sz="1600" dirty="0">
                <a:solidFill>
                  <a:prstClr val="black"/>
                </a:solidFill>
                <a:latin typeface="Century Gothic"/>
                <a:cs typeface="Century Gothic"/>
              </a:rPr>
              <a:t>2019-2021</a:t>
            </a:r>
          </a:p>
        </p:txBody>
      </p:sp>
      <p:cxnSp>
        <p:nvCxnSpPr>
          <p:cNvPr id="50" name="Straight Connector 49">
            <a:extLst>
              <a:ext uri="{FF2B5EF4-FFF2-40B4-BE49-F238E27FC236}">
                <a16:creationId xmlns:a16="http://schemas.microsoft.com/office/drawing/2014/main" id="{DFF278D0-B66A-B643-A9B5-FCB0DD2FA67B}"/>
              </a:ext>
            </a:extLst>
          </p:cNvPr>
          <p:cNvCxnSpPr>
            <a:cxnSpLocks/>
            <a:stCxn id="65" idx="4"/>
          </p:cNvCxnSpPr>
          <p:nvPr/>
        </p:nvCxnSpPr>
        <p:spPr>
          <a:xfrm>
            <a:off x="8011586" y="3842266"/>
            <a:ext cx="42338" cy="18645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9CF7EDD6-2402-9C48-8336-7B7BAE698B1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316147" y="4028721"/>
            <a:ext cx="1484954" cy="2212848"/>
          </a:xfrm>
          <a:prstGeom prst="rect">
            <a:avLst/>
          </a:prstGeom>
        </p:spPr>
      </p:pic>
    </p:spTree>
    <p:extLst>
      <p:ext uri="{BB962C8B-B14F-4D97-AF65-F5344CB8AC3E}">
        <p14:creationId xmlns:p14="http://schemas.microsoft.com/office/powerpoint/2010/main" val="2231238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2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200"/>
                                        <p:tgtEl>
                                          <p:spTgt spid="39"/>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200"/>
                                        <p:tgtEl>
                                          <p:spTgt spid="46"/>
                                        </p:tgtEl>
                                      </p:cBhvr>
                                    </p:animEffec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2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2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2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200"/>
                                        <p:tgtEl>
                                          <p:spTgt spid="42"/>
                                        </p:tgtEl>
                                      </p:cBhvr>
                                    </p:animEffect>
                                  </p:childTnLst>
                                </p:cTn>
                              </p:par>
                              <p:par>
                                <p:cTn id="63" presetID="10"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2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2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2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41"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U_75.jpg">
            <a:extLst>
              <a:ext uri="{FF2B5EF4-FFF2-40B4-BE49-F238E27FC236}">
                <a16:creationId xmlns:a16="http://schemas.microsoft.com/office/drawing/2014/main" id="{777CB24A-802E-C547-85A9-CE7E1D2A84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77900"/>
            <a:ext cx="9144000" cy="5880100"/>
          </a:xfrm>
          <a:prstGeom prst="rect">
            <a:avLst/>
          </a:prstGeom>
        </p:spPr>
      </p:pic>
      <p:sp>
        <p:nvSpPr>
          <p:cNvPr id="6" name="Rectangle 5"/>
          <p:cNvSpPr/>
          <p:nvPr/>
        </p:nvSpPr>
        <p:spPr>
          <a:xfrm>
            <a:off x="241300" y="177800"/>
            <a:ext cx="8902700" cy="553998"/>
          </a:xfrm>
          <a:prstGeom prst="rect">
            <a:avLst/>
          </a:prstGeom>
        </p:spPr>
        <p:txBody>
          <a:bodyPr wrap="square">
            <a:spAutoFit/>
          </a:bodyPr>
          <a:lstStyle/>
          <a:p>
            <a:r>
              <a:rPr lang="en-US" sz="3000" b="1" dirty="0">
                <a:solidFill>
                  <a:prstClr val="black"/>
                </a:solidFill>
                <a:latin typeface="Century Gothic"/>
                <a:cs typeface="Century Gothic"/>
              </a:rPr>
              <a:t>Space &amp; Earth Informal STEM Education</a:t>
            </a:r>
            <a:endParaRPr lang="en-US" sz="3000" b="1" i="1" dirty="0">
              <a:solidFill>
                <a:srgbClr val="00858B"/>
              </a:solidFill>
              <a:latin typeface="Century Gothic"/>
              <a:cs typeface="Century Gothic"/>
            </a:endParaRPr>
          </a:p>
        </p:txBody>
      </p:sp>
      <p:grpSp>
        <p:nvGrpSpPr>
          <p:cNvPr id="2" name="Group 1"/>
          <p:cNvGrpSpPr/>
          <p:nvPr/>
        </p:nvGrpSpPr>
        <p:grpSpPr>
          <a:xfrm>
            <a:off x="5897880" y="2509648"/>
            <a:ext cx="3246120" cy="2560320"/>
            <a:chOff x="5897880" y="2509648"/>
            <a:chExt cx="3246120" cy="2560320"/>
          </a:xfrm>
        </p:grpSpPr>
        <p:sp>
          <p:nvSpPr>
            <p:cNvPr id="5" name="Rectangle 4"/>
            <p:cNvSpPr/>
            <p:nvPr/>
          </p:nvSpPr>
          <p:spPr>
            <a:xfrm>
              <a:off x="5897880" y="2509648"/>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6134100" y="2843577"/>
              <a:ext cx="3009900" cy="1877437"/>
            </a:xfrm>
            <a:prstGeom prst="rect">
              <a:avLst/>
            </a:prstGeom>
            <a:noFill/>
          </p:spPr>
          <p:txBody>
            <a:bodyPr wrap="square" rtlCol="0">
              <a:spAutoFit/>
            </a:bodyPr>
            <a:lstStyle/>
            <a:p>
              <a:r>
                <a:rPr lang="en-US" sz="2800" b="1" dirty="0">
                  <a:solidFill>
                    <a:prstClr val="black"/>
                  </a:solidFill>
                  <a:latin typeface="Century Gothic"/>
                  <a:cs typeface="Century Gothic"/>
                </a:rPr>
                <a:t>Connecting learners </a:t>
              </a:r>
            </a:p>
            <a:p>
              <a:r>
                <a:rPr lang="en-US" sz="2000" dirty="0">
                  <a:solidFill>
                    <a:prstClr val="black"/>
                  </a:solidFill>
                  <a:latin typeface="Century Gothic"/>
                  <a:cs typeface="Century Gothic"/>
                </a:rPr>
                <a:t>to authentic </a:t>
              </a:r>
            </a:p>
            <a:p>
              <a:r>
                <a:rPr lang="en-US" sz="2000" dirty="0">
                  <a:solidFill>
                    <a:prstClr val="black"/>
                  </a:solidFill>
                  <a:latin typeface="Century Gothic"/>
                  <a:cs typeface="Century Gothic"/>
                </a:rPr>
                <a:t>Earth and space science and experts</a:t>
              </a:r>
            </a:p>
          </p:txBody>
        </p:sp>
      </p:grpSp>
    </p:spTree>
    <p:extLst>
      <p:ext uri="{BB962C8B-B14F-4D97-AF65-F5344CB8AC3E}">
        <p14:creationId xmlns:p14="http://schemas.microsoft.com/office/powerpoint/2010/main" val="37694479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_T3B4952EarthSpace2018.jpg">
            <a:extLst>
              <a:ext uri="{FF2B5EF4-FFF2-40B4-BE49-F238E27FC236}">
                <a16:creationId xmlns:a16="http://schemas.microsoft.com/office/drawing/2014/main" id="{00A575AA-FC70-5449-90E0-B69102D809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97" y="889001"/>
            <a:ext cx="9149997" cy="5969000"/>
          </a:xfrm>
          <a:prstGeom prst="rect">
            <a:avLst/>
          </a:prstGeom>
        </p:spPr>
      </p:pic>
      <p:grpSp>
        <p:nvGrpSpPr>
          <p:cNvPr id="2" name="Group 1"/>
          <p:cNvGrpSpPr/>
          <p:nvPr/>
        </p:nvGrpSpPr>
        <p:grpSpPr>
          <a:xfrm>
            <a:off x="5897880" y="3705108"/>
            <a:ext cx="3246120" cy="2560320"/>
            <a:chOff x="5897880" y="3705108"/>
            <a:chExt cx="3246120" cy="2560320"/>
          </a:xfrm>
        </p:grpSpPr>
        <p:sp>
          <p:nvSpPr>
            <p:cNvPr id="3" name="Rectangle 2"/>
            <p:cNvSpPr/>
            <p:nvPr/>
          </p:nvSpPr>
          <p:spPr>
            <a:xfrm>
              <a:off x="5897880" y="3705108"/>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TextBox 3"/>
            <p:cNvSpPr txBox="1"/>
            <p:nvPr/>
          </p:nvSpPr>
          <p:spPr>
            <a:xfrm>
              <a:off x="6121400" y="4219913"/>
              <a:ext cx="2926080" cy="1538883"/>
            </a:xfrm>
            <a:prstGeom prst="rect">
              <a:avLst/>
            </a:prstGeom>
            <a:noFill/>
          </p:spPr>
          <p:txBody>
            <a:bodyPr wrap="square" rtlCol="0">
              <a:spAutoFit/>
            </a:bodyPr>
            <a:lstStyle/>
            <a:p>
              <a:r>
                <a:rPr lang="en-US" sz="4000" b="1" dirty="0">
                  <a:solidFill>
                    <a:prstClr val="black"/>
                  </a:solidFill>
                  <a:latin typeface="Century Gothic"/>
                  <a:cs typeface="Century Gothic"/>
                </a:rPr>
                <a:t>6,300,000+</a:t>
              </a:r>
            </a:p>
            <a:p>
              <a:r>
                <a:rPr lang="en-US" dirty="0">
                  <a:solidFill>
                    <a:prstClr val="black"/>
                  </a:solidFill>
                  <a:latin typeface="Century Gothic"/>
                  <a:cs typeface="Century Gothic"/>
                </a:rPr>
                <a:t>people have participated  in events so far!</a:t>
              </a:r>
            </a:p>
          </p:txBody>
        </p:sp>
      </p:grpSp>
      <p:sp>
        <p:nvSpPr>
          <p:cNvPr id="5" name="Rectangle 4"/>
          <p:cNvSpPr/>
          <p:nvPr/>
        </p:nvSpPr>
        <p:spPr>
          <a:xfrm>
            <a:off x="241300" y="177800"/>
            <a:ext cx="8902700" cy="553998"/>
          </a:xfrm>
          <a:prstGeom prst="rect">
            <a:avLst/>
          </a:prstGeom>
        </p:spPr>
        <p:txBody>
          <a:bodyPr wrap="square">
            <a:spAutoFit/>
          </a:bodyPr>
          <a:lstStyle/>
          <a:p>
            <a:r>
              <a:rPr lang="en-US" sz="3000" b="1" dirty="0">
                <a:solidFill>
                  <a:prstClr val="black"/>
                </a:solidFill>
                <a:latin typeface="Century Gothic"/>
                <a:cs typeface="Century Gothic"/>
              </a:rPr>
              <a:t>Space &amp; Earth Informal STEM Education</a:t>
            </a:r>
            <a:endParaRPr lang="en-US" sz="3000" b="1" i="1" dirty="0">
              <a:solidFill>
                <a:srgbClr val="00858B"/>
              </a:solidFill>
              <a:latin typeface="Century Gothic"/>
              <a:cs typeface="Century Gothic"/>
            </a:endParaRPr>
          </a:p>
        </p:txBody>
      </p:sp>
    </p:spTree>
    <p:extLst>
      <p:ext uri="{BB962C8B-B14F-4D97-AF65-F5344CB8AC3E}">
        <p14:creationId xmlns:p14="http://schemas.microsoft.com/office/powerpoint/2010/main" val="7849358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6AE97B-8CD2-E747-A03F-221FD2222A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85862"/>
            <a:ext cx="9120745" cy="5672138"/>
          </a:xfrm>
          <a:prstGeom prst="rect">
            <a:avLst/>
          </a:prstGeom>
        </p:spPr>
      </p:pic>
      <p:sp>
        <p:nvSpPr>
          <p:cNvPr id="6" name="Rectangle 5"/>
          <p:cNvSpPr/>
          <p:nvPr/>
        </p:nvSpPr>
        <p:spPr>
          <a:xfrm>
            <a:off x="224117" y="191281"/>
            <a:ext cx="8546354" cy="830997"/>
          </a:xfrm>
          <a:prstGeom prst="rect">
            <a:avLst/>
          </a:prstGeom>
        </p:spPr>
        <p:txBody>
          <a:bodyPr wrap="square">
            <a:spAutoFit/>
          </a:bodyPr>
          <a:lstStyle/>
          <a:p>
            <a:r>
              <a:rPr lang="en-US" sz="2400" b="1" dirty="0">
                <a:latin typeface="Century Gothic"/>
                <a:cs typeface="Century Gothic"/>
              </a:rPr>
              <a:t>Earth and Space toolkits – November 1, 2019</a:t>
            </a:r>
          </a:p>
          <a:p>
            <a:r>
              <a:rPr lang="en-US" sz="2400" dirty="0">
                <a:latin typeface="Century Gothic"/>
                <a:cs typeface="Century Gothic"/>
              </a:rPr>
              <a:t>Applications for 2020 toolkit A and B</a:t>
            </a:r>
          </a:p>
        </p:txBody>
      </p:sp>
      <p:grpSp>
        <p:nvGrpSpPr>
          <p:cNvPr id="4" name="Group 3"/>
          <p:cNvGrpSpPr/>
          <p:nvPr/>
        </p:nvGrpSpPr>
        <p:grpSpPr>
          <a:xfrm>
            <a:off x="5874625" y="3742320"/>
            <a:ext cx="3246120" cy="2560320"/>
            <a:chOff x="5874625" y="3742320"/>
            <a:chExt cx="3246120" cy="2560320"/>
          </a:xfrm>
        </p:grpSpPr>
        <p:sp>
          <p:nvSpPr>
            <p:cNvPr id="9" name="Rectangle 8"/>
            <p:cNvSpPr/>
            <p:nvPr/>
          </p:nvSpPr>
          <p:spPr>
            <a:xfrm>
              <a:off x="5874625" y="3742320"/>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5996066" y="4443725"/>
              <a:ext cx="3011225" cy="1138773"/>
            </a:xfrm>
            <a:prstGeom prst="rect">
              <a:avLst/>
            </a:prstGeom>
            <a:noFill/>
          </p:spPr>
          <p:txBody>
            <a:bodyPr wrap="square" rtlCol="0">
              <a:spAutoFit/>
            </a:bodyPr>
            <a:lstStyle/>
            <a:p>
              <a:r>
                <a:rPr lang="en-US" sz="2800" b="1" dirty="0">
                  <a:solidFill>
                    <a:prstClr val="black"/>
                  </a:solidFill>
                  <a:latin typeface="Century Gothic"/>
                  <a:cs typeface="Century Gothic"/>
                </a:rPr>
                <a:t>Application</a:t>
              </a:r>
              <a:endParaRPr lang="en-US" sz="1000" b="1" dirty="0">
                <a:solidFill>
                  <a:prstClr val="black"/>
                </a:solidFill>
                <a:latin typeface="Century Gothic"/>
                <a:cs typeface="Century Gothic"/>
              </a:endParaRPr>
            </a:p>
            <a:p>
              <a:r>
                <a:rPr lang="en-US" sz="2000" dirty="0">
                  <a:solidFill>
                    <a:prstClr val="black"/>
                  </a:solidFill>
                  <a:latin typeface="Century Gothic"/>
                  <a:cs typeface="Century Gothic"/>
                </a:rPr>
                <a:t>information on</a:t>
              </a:r>
            </a:p>
            <a:p>
              <a:r>
                <a:rPr lang="en-US" sz="2000" dirty="0" err="1">
                  <a:solidFill>
                    <a:prstClr val="black"/>
                  </a:solidFill>
                  <a:latin typeface="Century Gothic"/>
                  <a:cs typeface="Century Gothic"/>
                </a:rPr>
                <a:t>nisenet.org</a:t>
              </a:r>
              <a:endParaRPr lang="en-US" sz="600" b="1" dirty="0">
                <a:solidFill>
                  <a:prstClr val="black"/>
                </a:solidFill>
                <a:latin typeface="Century Gothic"/>
                <a:cs typeface="Century Gothic"/>
              </a:endParaRPr>
            </a:p>
          </p:txBody>
        </p:sp>
      </p:grpSp>
    </p:spTree>
    <p:extLst>
      <p:ext uri="{BB962C8B-B14F-4D97-AF65-F5344CB8AC3E}">
        <p14:creationId xmlns:p14="http://schemas.microsoft.com/office/powerpoint/2010/main" val="24860150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5F5C3B-A57A-A443-945C-05B5C0962C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55308"/>
            <a:ext cx="9144000" cy="5502692"/>
          </a:xfrm>
          <a:prstGeom prst="rect">
            <a:avLst/>
          </a:prstGeom>
        </p:spPr>
      </p:pic>
      <p:sp>
        <p:nvSpPr>
          <p:cNvPr id="6" name="Rectangle 5"/>
          <p:cNvSpPr/>
          <p:nvPr/>
        </p:nvSpPr>
        <p:spPr>
          <a:xfrm>
            <a:off x="241300" y="191281"/>
            <a:ext cx="8902700" cy="553998"/>
          </a:xfrm>
          <a:prstGeom prst="rect">
            <a:avLst/>
          </a:prstGeom>
        </p:spPr>
        <p:txBody>
          <a:bodyPr wrap="square">
            <a:spAutoFit/>
          </a:bodyPr>
          <a:lstStyle/>
          <a:p>
            <a:r>
              <a:rPr lang="en-US" sz="3000" b="1" dirty="0">
                <a:solidFill>
                  <a:prstClr val="black"/>
                </a:solidFill>
                <a:latin typeface="Century Gothic"/>
                <a:cs typeface="Century Gothic"/>
              </a:rPr>
              <a:t>Explore Science: Let’s Do Chemistry </a:t>
            </a:r>
          </a:p>
        </p:txBody>
      </p:sp>
      <p:grpSp>
        <p:nvGrpSpPr>
          <p:cNvPr id="4" name="Group 3"/>
          <p:cNvGrpSpPr/>
          <p:nvPr/>
        </p:nvGrpSpPr>
        <p:grpSpPr>
          <a:xfrm>
            <a:off x="0" y="3230217"/>
            <a:ext cx="3246120" cy="2560320"/>
            <a:chOff x="0" y="3230217"/>
            <a:chExt cx="3246120" cy="2560320"/>
          </a:xfrm>
        </p:grpSpPr>
        <p:sp>
          <p:nvSpPr>
            <p:cNvPr id="5" name="Rectangle 4"/>
            <p:cNvSpPr/>
            <p:nvPr/>
          </p:nvSpPr>
          <p:spPr>
            <a:xfrm>
              <a:off x="0" y="3230217"/>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0" y="3754127"/>
              <a:ext cx="3101009" cy="1569660"/>
            </a:xfrm>
            <a:prstGeom prst="rect">
              <a:avLst/>
            </a:prstGeom>
            <a:noFill/>
          </p:spPr>
          <p:txBody>
            <a:bodyPr wrap="square" rtlCol="0">
              <a:spAutoFit/>
            </a:bodyPr>
            <a:lstStyle/>
            <a:p>
              <a:pPr algn="r"/>
              <a:r>
                <a:rPr lang="en-US" sz="2800" b="1" dirty="0">
                  <a:solidFill>
                    <a:prstClr val="black"/>
                  </a:solidFill>
                  <a:latin typeface="Century Gothic"/>
                  <a:cs typeface="Century Gothic"/>
                </a:rPr>
                <a:t>Promoting positive attitudes </a:t>
              </a:r>
            </a:p>
            <a:p>
              <a:pPr algn="r"/>
              <a:r>
                <a:rPr lang="en-US" sz="2000" dirty="0">
                  <a:solidFill>
                    <a:prstClr val="black"/>
                  </a:solidFill>
                  <a:latin typeface="Century Gothic"/>
                  <a:cs typeface="Century Gothic"/>
                </a:rPr>
                <a:t>toward learning chemistry </a:t>
              </a:r>
            </a:p>
          </p:txBody>
        </p:sp>
      </p:grpSp>
    </p:spTree>
    <p:extLst>
      <p:ext uri="{BB962C8B-B14F-4D97-AF65-F5344CB8AC3E}">
        <p14:creationId xmlns:p14="http://schemas.microsoft.com/office/powerpoint/2010/main" val="1561859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xSci_Chem_20180530_2096.jpg"/>
          <p:cNvPicPr>
            <a:picLocks noChangeAspect="1"/>
          </p:cNvPicPr>
          <p:nvPr/>
        </p:nvPicPr>
        <p:blipFill rotWithShape="1">
          <a:blip r:embed="rId3" cstate="email">
            <a:extLst>
              <a:ext uri="{28A0092B-C50C-407E-A947-70E740481C1C}">
                <a14:useLocalDpi xmlns:a14="http://schemas.microsoft.com/office/drawing/2010/main"/>
              </a:ext>
            </a:extLst>
          </a:blip>
          <a:srcRect l="-85"/>
          <a:stretch/>
        </p:blipFill>
        <p:spPr>
          <a:xfrm>
            <a:off x="0" y="1357468"/>
            <a:ext cx="9144000" cy="5500532"/>
          </a:xfrm>
          <a:prstGeom prst="rect">
            <a:avLst/>
          </a:prstGeom>
        </p:spPr>
      </p:pic>
      <p:grpSp>
        <p:nvGrpSpPr>
          <p:cNvPr id="4" name="Group 3"/>
          <p:cNvGrpSpPr/>
          <p:nvPr/>
        </p:nvGrpSpPr>
        <p:grpSpPr>
          <a:xfrm>
            <a:off x="0" y="3727178"/>
            <a:ext cx="3246120" cy="2560320"/>
            <a:chOff x="0" y="3727178"/>
            <a:chExt cx="3246120" cy="2560320"/>
          </a:xfrm>
        </p:grpSpPr>
        <p:sp>
          <p:nvSpPr>
            <p:cNvPr id="5" name="Rectangle 4"/>
            <p:cNvSpPr/>
            <p:nvPr/>
          </p:nvSpPr>
          <p:spPr>
            <a:xfrm>
              <a:off x="0" y="3727178"/>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147316" y="4171258"/>
              <a:ext cx="3098803" cy="1631216"/>
            </a:xfrm>
            <a:prstGeom prst="rect">
              <a:avLst/>
            </a:prstGeom>
            <a:noFill/>
          </p:spPr>
          <p:txBody>
            <a:bodyPr wrap="square" rtlCol="0">
              <a:spAutoFit/>
            </a:bodyPr>
            <a:lstStyle/>
            <a:p>
              <a:pPr algn="r"/>
              <a:r>
                <a:rPr lang="en-US" sz="2800" b="1" dirty="0">
                  <a:solidFill>
                    <a:prstClr val="black"/>
                  </a:solidFill>
                  <a:latin typeface="Century Gothic"/>
                  <a:cs typeface="Century Gothic"/>
                </a:rPr>
                <a:t>89%</a:t>
              </a:r>
            </a:p>
            <a:p>
              <a:pPr algn="r"/>
              <a:r>
                <a:rPr lang="en-US" dirty="0">
                  <a:solidFill>
                    <a:prstClr val="black"/>
                  </a:solidFill>
                  <a:latin typeface="Century Gothic"/>
                  <a:cs typeface="Century Gothic"/>
                </a:rPr>
                <a:t>of National Chemistry Week events engaged underserved </a:t>
              </a:r>
            </a:p>
            <a:p>
              <a:pPr algn="r"/>
              <a:r>
                <a:rPr lang="en-US" dirty="0">
                  <a:solidFill>
                    <a:prstClr val="black"/>
                  </a:solidFill>
                  <a:latin typeface="Century Gothic"/>
                  <a:cs typeface="Century Gothic"/>
                </a:rPr>
                <a:t>audiences</a:t>
              </a:r>
            </a:p>
          </p:txBody>
        </p:sp>
      </p:grpSp>
      <p:sp>
        <p:nvSpPr>
          <p:cNvPr id="8" name="Rectangle 7"/>
          <p:cNvSpPr/>
          <p:nvPr/>
        </p:nvSpPr>
        <p:spPr>
          <a:xfrm>
            <a:off x="241300" y="191281"/>
            <a:ext cx="8902700" cy="553998"/>
          </a:xfrm>
          <a:prstGeom prst="rect">
            <a:avLst/>
          </a:prstGeom>
        </p:spPr>
        <p:txBody>
          <a:bodyPr wrap="square">
            <a:spAutoFit/>
          </a:bodyPr>
          <a:lstStyle/>
          <a:p>
            <a:r>
              <a:rPr lang="en-US" sz="3000" b="1" dirty="0">
                <a:solidFill>
                  <a:prstClr val="black"/>
                </a:solidFill>
                <a:latin typeface="Century Gothic"/>
                <a:cs typeface="Century Gothic"/>
              </a:rPr>
              <a:t>Explore Science: Let’s Do Chemistry </a:t>
            </a:r>
          </a:p>
        </p:txBody>
      </p:sp>
    </p:spTree>
    <p:extLst>
      <p:ext uri="{BB962C8B-B14F-4D97-AF65-F5344CB8AC3E}">
        <p14:creationId xmlns:p14="http://schemas.microsoft.com/office/powerpoint/2010/main" val="37642589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675C2D1B-D3D4-CB40-ACFC-7022B751AD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1525090"/>
            <a:ext cx="9144550" cy="726222"/>
          </a:xfrm>
          <a:prstGeom prst="rect">
            <a:avLst/>
          </a:prstGeom>
        </p:spPr>
      </p:pic>
      <p:pic>
        <p:nvPicPr>
          <p:cNvPr id="8" name="Content Placeholder 4">
            <a:extLst>
              <a:ext uri="{FF2B5EF4-FFF2-40B4-BE49-F238E27FC236}">
                <a16:creationId xmlns:a16="http://schemas.microsoft.com/office/drawing/2014/main" id="{AF92C945-3EE3-0147-BFAC-E0B4541290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0" y="2252114"/>
            <a:ext cx="9144550" cy="4605886"/>
          </a:xfrm>
          <a:prstGeom prst="rect">
            <a:avLst/>
          </a:prstGeom>
        </p:spPr>
      </p:pic>
      <p:sp>
        <p:nvSpPr>
          <p:cNvPr id="6" name="Rectangle 5"/>
          <p:cNvSpPr/>
          <p:nvPr/>
        </p:nvSpPr>
        <p:spPr>
          <a:xfrm>
            <a:off x="224117" y="191281"/>
            <a:ext cx="8546354" cy="830997"/>
          </a:xfrm>
          <a:prstGeom prst="rect">
            <a:avLst/>
          </a:prstGeom>
        </p:spPr>
        <p:txBody>
          <a:bodyPr wrap="square">
            <a:spAutoFit/>
          </a:bodyPr>
          <a:lstStyle/>
          <a:p>
            <a:r>
              <a:rPr lang="en-US" sz="2400" b="1" dirty="0">
                <a:latin typeface="Century Gothic"/>
                <a:cs typeface="Century Gothic"/>
              </a:rPr>
              <a:t>National Chemistry Week – October, 2020</a:t>
            </a:r>
          </a:p>
          <a:p>
            <a:r>
              <a:rPr lang="en-US" sz="2400" dirty="0">
                <a:latin typeface="Century Gothic"/>
                <a:cs typeface="Century Gothic"/>
              </a:rPr>
              <a:t>International Year of the Periodic Table – 2020 </a:t>
            </a:r>
            <a:endParaRPr lang="en-US" sz="2400" b="1" dirty="0">
              <a:latin typeface="Century Gothic"/>
              <a:cs typeface="Century Gothic"/>
            </a:endParaRPr>
          </a:p>
        </p:txBody>
      </p:sp>
      <p:sp>
        <p:nvSpPr>
          <p:cNvPr id="9" name="Rectangle 8"/>
          <p:cNvSpPr/>
          <p:nvPr/>
        </p:nvSpPr>
        <p:spPr>
          <a:xfrm>
            <a:off x="-1100" y="4052750"/>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a:extLst>
              <a:ext uri="{FF2B5EF4-FFF2-40B4-BE49-F238E27FC236}">
                <a16:creationId xmlns:a16="http://schemas.microsoft.com/office/drawing/2014/main" id="{877FC0B2-52F0-C446-88CE-9785B9E03DD4}"/>
              </a:ext>
            </a:extLst>
          </p:cNvPr>
          <p:cNvSpPr txBox="1"/>
          <p:nvPr/>
        </p:nvSpPr>
        <p:spPr>
          <a:xfrm>
            <a:off x="0" y="4895197"/>
            <a:ext cx="3001617" cy="830997"/>
          </a:xfrm>
          <a:prstGeom prst="rect">
            <a:avLst/>
          </a:prstGeom>
          <a:noFill/>
        </p:spPr>
        <p:txBody>
          <a:bodyPr wrap="square" rtlCol="0">
            <a:spAutoFit/>
          </a:bodyPr>
          <a:lstStyle/>
          <a:p>
            <a:pPr algn="r"/>
            <a:r>
              <a:rPr lang="en-US" sz="2800" b="1" dirty="0">
                <a:solidFill>
                  <a:prstClr val="black"/>
                </a:solidFill>
                <a:latin typeface="Century Gothic"/>
                <a:cs typeface="Century Gothic"/>
              </a:rPr>
              <a:t>Events</a:t>
            </a:r>
          </a:p>
          <a:p>
            <a:pPr algn="r"/>
            <a:r>
              <a:rPr lang="en-US" sz="2000" dirty="0">
                <a:solidFill>
                  <a:prstClr val="black"/>
                </a:solidFill>
                <a:latin typeface="Century Gothic"/>
                <a:cs typeface="Century Gothic"/>
              </a:rPr>
              <a:t>on </a:t>
            </a:r>
            <a:r>
              <a:rPr lang="en-US" sz="2000" dirty="0" err="1">
                <a:solidFill>
                  <a:prstClr val="black"/>
                </a:solidFill>
                <a:latin typeface="Century Gothic"/>
                <a:cs typeface="Century Gothic"/>
              </a:rPr>
              <a:t>nisenet.org</a:t>
            </a:r>
            <a:endParaRPr lang="en-US" sz="600" b="1" dirty="0">
              <a:solidFill>
                <a:prstClr val="black"/>
              </a:solidFill>
              <a:latin typeface="Century Gothic"/>
              <a:cs typeface="Century Gothic"/>
            </a:endParaRPr>
          </a:p>
        </p:txBody>
      </p:sp>
    </p:spTree>
    <p:extLst>
      <p:ext uri="{BB962C8B-B14F-4D97-AF65-F5344CB8AC3E}">
        <p14:creationId xmlns:p14="http://schemas.microsoft.com/office/powerpoint/2010/main" val="11420151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5012.jpg">
            <a:extLst>
              <a:ext uri="{FF2B5EF4-FFF2-40B4-BE49-F238E27FC236}">
                <a16:creationId xmlns:a16="http://schemas.microsoft.com/office/drawing/2014/main" id="{FBE44013-8340-AC4B-A57E-663F7E540C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762000"/>
            <a:ext cx="9144000" cy="6096000"/>
          </a:xfrm>
          <a:prstGeom prst="rect">
            <a:avLst/>
          </a:prstGeom>
        </p:spPr>
      </p:pic>
      <p:sp>
        <p:nvSpPr>
          <p:cNvPr id="6" name="Rectangle 5"/>
          <p:cNvSpPr/>
          <p:nvPr/>
        </p:nvSpPr>
        <p:spPr>
          <a:xfrm>
            <a:off x="241300" y="60106"/>
            <a:ext cx="8916138" cy="523220"/>
          </a:xfrm>
          <a:prstGeom prst="rect">
            <a:avLst/>
          </a:prstGeom>
        </p:spPr>
        <p:txBody>
          <a:bodyPr wrap="square">
            <a:spAutoFit/>
          </a:bodyPr>
          <a:lstStyle/>
          <a:p>
            <a:r>
              <a:rPr lang="en-US" sz="2800" b="1" dirty="0">
                <a:solidFill>
                  <a:prstClr val="black"/>
                </a:solidFill>
                <a:latin typeface="Century Gothic"/>
                <a:cs typeface="Century Gothic"/>
              </a:rPr>
              <a:t> </a:t>
            </a:r>
            <a:r>
              <a:rPr lang="en-US" sz="2800" b="1" dirty="0">
                <a:solidFill>
                  <a:srgbClr val="78BE20"/>
                </a:solidFill>
                <a:latin typeface="Century Gothic"/>
                <a:cs typeface="Century Gothic"/>
              </a:rPr>
              <a:t>NEW! </a:t>
            </a:r>
            <a:r>
              <a:rPr lang="en-US" sz="2800" b="1" dirty="0">
                <a:solidFill>
                  <a:prstClr val="black"/>
                </a:solidFill>
                <a:latin typeface="Century Gothic"/>
                <a:cs typeface="Century Gothic"/>
              </a:rPr>
              <a:t>Sustainable Futures</a:t>
            </a:r>
          </a:p>
        </p:txBody>
      </p:sp>
      <p:grpSp>
        <p:nvGrpSpPr>
          <p:cNvPr id="2" name="Group 1"/>
          <p:cNvGrpSpPr/>
          <p:nvPr/>
        </p:nvGrpSpPr>
        <p:grpSpPr>
          <a:xfrm>
            <a:off x="5911318" y="3429000"/>
            <a:ext cx="3246120" cy="2560320"/>
            <a:chOff x="5897879" y="3302418"/>
            <a:chExt cx="3246120" cy="2560320"/>
          </a:xfrm>
        </p:grpSpPr>
        <p:sp>
          <p:nvSpPr>
            <p:cNvPr id="5" name="Rectangle 4"/>
            <p:cNvSpPr/>
            <p:nvPr/>
          </p:nvSpPr>
          <p:spPr>
            <a:xfrm>
              <a:off x="5897879" y="3302418"/>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6062131" y="3992870"/>
              <a:ext cx="3068429" cy="1138773"/>
            </a:xfrm>
            <a:prstGeom prst="rect">
              <a:avLst/>
            </a:prstGeom>
            <a:noFill/>
          </p:spPr>
          <p:txBody>
            <a:bodyPr wrap="square" rtlCol="0">
              <a:spAutoFit/>
            </a:bodyPr>
            <a:lstStyle/>
            <a:p>
              <a:r>
                <a:rPr lang="en-US" sz="2800" b="1" dirty="0">
                  <a:solidFill>
                    <a:prstClr val="black"/>
                  </a:solidFill>
                  <a:latin typeface="Century Gothic"/>
                  <a:cs typeface="Century Gothic"/>
                </a:rPr>
                <a:t>Empowering</a:t>
              </a:r>
            </a:p>
            <a:p>
              <a:r>
                <a:rPr lang="en-US" sz="2000" dirty="0">
                  <a:solidFill>
                    <a:prstClr val="black"/>
                  </a:solidFill>
                  <a:latin typeface="Century Gothic"/>
                  <a:cs typeface="Century Gothic"/>
                </a:rPr>
                <a:t>museums to create sustainability projects </a:t>
              </a:r>
            </a:p>
          </p:txBody>
        </p:sp>
      </p:grpSp>
    </p:spTree>
    <p:extLst>
      <p:ext uri="{BB962C8B-B14F-4D97-AF65-F5344CB8AC3E}">
        <p14:creationId xmlns:p14="http://schemas.microsoft.com/office/powerpoint/2010/main" val="2462857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365760"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365759" y="868614"/>
            <a:ext cx="8817576" cy="4837221"/>
          </a:xfrm>
          <a:prstGeom prst="rect">
            <a:avLst/>
          </a:prstGeom>
        </p:spPr>
        <p:txBody>
          <a:bodyPr wrap="square">
            <a:spAutoFit/>
          </a:bodyPr>
          <a:lstStyle/>
          <a:p>
            <a:pPr>
              <a:spcAft>
                <a:spcPts val="800"/>
              </a:spcAft>
            </a:pPr>
            <a:r>
              <a:rPr lang="en-US" sz="8000" b="1" dirty="0">
                <a:latin typeface="Century Gothic"/>
                <a:cs typeface="Century Gothic"/>
              </a:rPr>
              <a:t>WELCOME!</a:t>
            </a:r>
          </a:p>
          <a:p>
            <a:pPr>
              <a:spcAft>
                <a:spcPts val="800"/>
              </a:spcAft>
            </a:pPr>
            <a:endParaRPr lang="en-US" sz="3200" b="1" dirty="0">
              <a:latin typeface="Century Gothic"/>
              <a:cs typeface="Century Gothic"/>
            </a:endParaRPr>
          </a:p>
          <a:p>
            <a:pPr>
              <a:spcAft>
                <a:spcPts val="800"/>
              </a:spcAft>
            </a:pPr>
            <a:r>
              <a:rPr lang="en-US" sz="4800" b="1" dirty="0">
                <a:latin typeface="Century Gothic"/>
                <a:cs typeface="Century Gothic"/>
              </a:rPr>
              <a:t>Rae Ostman </a:t>
            </a:r>
          </a:p>
          <a:p>
            <a:pPr>
              <a:spcAft>
                <a:spcPts val="200"/>
              </a:spcAft>
            </a:pPr>
            <a:r>
              <a:rPr lang="en-US" sz="2200" dirty="0">
                <a:latin typeface="Century Gothic"/>
                <a:cs typeface="Century Gothic"/>
              </a:rPr>
              <a:t>Director</a:t>
            </a:r>
          </a:p>
          <a:p>
            <a:pPr>
              <a:spcAft>
                <a:spcPts val="800"/>
              </a:spcAft>
            </a:pPr>
            <a:r>
              <a:rPr lang="en-US" sz="2200" b="1" dirty="0">
                <a:latin typeface="Century Gothic"/>
                <a:cs typeface="Century Gothic"/>
              </a:rPr>
              <a:t>NISE Network</a:t>
            </a:r>
          </a:p>
          <a:p>
            <a:pPr>
              <a:spcAft>
                <a:spcPts val="200"/>
              </a:spcAft>
            </a:pPr>
            <a:r>
              <a:rPr lang="en-US" sz="2200" dirty="0">
                <a:latin typeface="Century Gothic"/>
                <a:cs typeface="Century Gothic"/>
              </a:rPr>
              <a:t>Co-Director, Center for Innovation in Informal STEM Learning</a:t>
            </a:r>
          </a:p>
          <a:p>
            <a:pPr>
              <a:spcAft>
                <a:spcPts val="1000"/>
              </a:spcAft>
            </a:pPr>
            <a:r>
              <a:rPr lang="en-US" sz="2200" b="1" dirty="0">
                <a:latin typeface="Century Gothic"/>
                <a:cs typeface="Century Gothic"/>
              </a:rPr>
              <a:t>Arizona State University</a:t>
            </a:r>
          </a:p>
          <a:p>
            <a:pPr>
              <a:spcAft>
                <a:spcPts val="800"/>
              </a:spcAft>
            </a:pPr>
            <a:endParaRPr lang="en-US" sz="2200" b="1" dirty="0">
              <a:latin typeface="Century Gothic"/>
              <a:cs typeface="Century Gothic"/>
            </a:endParaRPr>
          </a:p>
        </p:txBody>
      </p:sp>
      <p:pic>
        <p:nvPicPr>
          <p:cNvPr id="8" name="Picture 14" descr="logo_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5424" y="6166473"/>
            <a:ext cx="10969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8494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BFB0FA-3993-D046-941B-81F694063B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05259"/>
            <a:ext cx="9144000" cy="5352741"/>
          </a:xfrm>
          <a:prstGeom prst="rect">
            <a:avLst/>
          </a:prstGeom>
        </p:spPr>
      </p:pic>
      <p:sp>
        <p:nvSpPr>
          <p:cNvPr id="6" name="Rectangle 5"/>
          <p:cNvSpPr/>
          <p:nvPr/>
        </p:nvSpPr>
        <p:spPr>
          <a:xfrm>
            <a:off x="224117" y="191281"/>
            <a:ext cx="8546354" cy="1200329"/>
          </a:xfrm>
          <a:prstGeom prst="rect">
            <a:avLst/>
          </a:prstGeom>
        </p:spPr>
        <p:txBody>
          <a:bodyPr wrap="square">
            <a:spAutoFit/>
          </a:bodyPr>
          <a:lstStyle/>
          <a:p>
            <a:r>
              <a:rPr lang="en-US" sz="2400" b="1" dirty="0">
                <a:latin typeface="Century Gothic"/>
                <a:cs typeface="Century Gothic"/>
              </a:rPr>
              <a:t>50</a:t>
            </a:r>
            <a:r>
              <a:rPr lang="en-US" sz="2400" b="1" baseline="30000" dirty="0">
                <a:latin typeface="Century Gothic"/>
                <a:cs typeface="Century Gothic"/>
              </a:rPr>
              <a:t>th</a:t>
            </a:r>
            <a:r>
              <a:rPr lang="en-US" sz="2400" b="1" dirty="0">
                <a:latin typeface="Century Gothic"/>
                <a:cs typeface="Century Gothic"/>
              </a:rPr>
              <a:t> anniversary of Earth Day – April, 2020</a:t>
            </a:r>
          </a:p>
          <a:p>
            <a:r>
              <a:rPr lang="en-US" sz="2400" dirty="0">
                <a:latin typeface="Century Gothic"/>
                <a:cs typeface="Century Gothic"/>
              </a:rPr>
              <a:t>New Sustainable Futures programs available to download in February, 2020</a:t>
            </a:r>
            <a:endParaRPr lang="en-US" sz="2400" b="1" dirty="0">
              <a:latin typeface="Century Gothic"/>
              <a:cs typeface="Century Gothic"/>
            </a:endParaRPr>
          </a:p>
        </p:txBody>
      </p:sp>
      <p:sp>
        <p:nvSpPr>
          <p:cNvPr id="9" name="Rectangle 8"/>
          <p:cNvSpPr/>
          <p:nvPr/>
        </p:nvSpPr>
        <p:spPr>
          <a:xfrm>
            <a:off x="5897880" y="3691182"/>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a:extLst>
              <a:ext uri="{FF2B5EF4-FFF2-40B4-BE49-F238E27FC236}">
                <a16:creationId xmlns:a16="http://schemas.microsoft.com/office/drawing/2014/main" id="{877FC0B2-52F0-C446-88CE-9785B9E03DD4}"/>
              </a:ext>
            </a:extLst>
          </p:cNvPr>
          <p:cNvSpPr txBox="1"/>
          <p:nvPr/>
        </p:nvSpPr>
        <p:spPr>
          <a:xfrm>
            <a:off x="6049926" y="4388864"/>
            <a:ext cx="2980621" cy="1138773"/>
          </a:xfrm>
          <a:prstGeom prst="rect">
            <a:avLst/>
          </a:prstGeom>
          <a:noFill/>
        </p:spPr>
        <p:txBody>
          <a:bodyPr wrap="square" rtlCol="0">
            <a:spAutoFit/>
          </a:bodyPr>
          <a:lstStyle/>
          <a:p>
            <a:r>
              <a:rPr lang="en-US" sz="2800" b="1" dirty="0">
                <a:solidFill>
                  <a:prstClr val="black"/>
                </a:solidFill>
                <a:latin typeface="Century Gothic"/>
                <a:cs typeface="Century Gothic"/>
              </a:rPr>
              <a:t>Digital library </a:t>
            </a:r>
          </a:p>
          <a:p>
            <a:r>
              <a:rPr lang="en-US" sz="2000" dirty="0">
                <a:solidFill>
                  <a:prstClr val="black"/>
                </a:solidFill>
                <a:latin typeface="Century Gothic"/>
                <a:cs typeface="Century Gothic"/>
              </a:rPr>
              <a:t>of free resources on </a:t>
            </a:r>
            <a:r>
              <a:rPr lang="en-US" sz="2000" dirty="0" err="1">
                <a:solidFill>
                  <a:prstClr val="black"/>
                </a:solidFill>
                <a:latin typeface="Century Gothic"/>
                <a:cs typeface="Century Gothic"/>
              </a:rPr>
              <a:t>nisenet.org</a:t>
            </a:r>
            <a:endParaRPr lang="en-US" sz="600" b="1" dirty="0">
              <a:solidFill>
                <a:prstClr val="black"/>
              </a:solidFill>
              <a:latin typeface="Century Gothic"/>
              <a:cs typeface="Century Gothic"/>
            </a:endParaRPr>
          </a:p>
        </p:txBody>
      </p:sp>
    </p:spTree>
    <p:extLst>
      <p:ext uri="{BB962C8B-B14F-4D97-AF65-F5344CB8AC3E}">
        <p14:creationId xmlns:p14="http://schemas.microsoft.com/office/powerpoint/2010/main" val="5766976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67496A-2A15-674D-B459-88BADD8F83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30441"/>
            <a:ext cx="9143999" cy="5827560"/>
          </a:xfrm>
          <a:prstGeom prst="rect">
            <a:avLst/>
          </a:prstGeom>
        </p:spPr>
      </p:pic>
      <p:sp>
        <p:nvSpPr>
          <p:cNvPr id="6" name="Rectangle 5"/>
          <p:cNvSpPr/>
          <p:nvPr/>
        </p:nvSpPr>
        <p:spPr>
          <a:xfrm>
            <a:off x="241300" y="60106"/>
            <a:ext cx="8916138" cy="523220"/>
          </a:xfrm>
          <a:prstGeom prst="rect">
            <a:avLst/>
          </a:prstGeom>
        </p:spPr>
        <p:txBody>
          <a:bodyPr wrap="square">
            <a:spAutoFit/>
          </a:bodyPr>
          <a:lstStyle/>
          <a:p>
            <a:r>
              <a:rPr lang="en-US" sz="2800" b="1" dirty="0">
                <a:solidFill>
                  <a:prstClr val="black"/>
                </a:solidFill>
                <a:latin typeface="Century Gothic"/>
                <a:cs typeface="Century Gothic"/>
              </a:rPr>
              <a:t> </a:t>
            </a:r>
            <a:r>
              <a:rPr lang="en-US" sz="2800" b="1" dirty="0">
                <a:solidFill>
                  <a:srgbClr val="00B0F0"/>
                </a:solidFill>
                <a:latin typeface="Century Gothic"/>
                <a:cs typeface="Century Gothic"/>
              </a:rPr>
              <a:t>NEW! </a:t>
            </a:r>
            <a:r>
              <a:rPr lang="en-US" sz="2800" b="1" dirty="0">
                <a:solidFill>
                  <a:prstClr val="black"/>
                </a:solidFill>
                <a:latin typeface="Century Gothic"/>
                <a:cs typeface="Century Gothic"/>
              </a:rPr>
              <a:t>Resilient Communities</a:t>
            </a:r>
          </a:p>
        </p:txBody>
      </p:sp>
      <p:grpSp>
        <p:nvGrpSpPr>
          <p:cNvPr id="2" name="Group 1"/>
          <p:cNvGrpSpPr/>
          <p:nvPr/>
        </p:nvGrpSpPr>
        <p:grpSpPr>
          <a:xfrm>
            <a:off x="5897880" y="3718803"/>
            <a:ext cx="3246120" cy="2560320"/>
            <a:chOff x="5884441" y="3592221"/>
            <a:chExt cx="3246120" cy="2560320"/>
          </a:xfrm>
        </p:grpSpPr>
        <p:sp>
          <p:nvSpPr>
            <p:cNvPr id="5" name="Rectangle 4"/>
            <p:cNvSpPr/>
            <p:nvPr/>
          </p:nvSpPr>
          <p:spPr>
            <a:xfrm>
              <a:off x="5884441" y="3592221"/>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6048693" y="4018018"/>
              <a:ext cx="3081867" cy="1754326"/>
            </a:xfrm>
            <a:prstGeom prst="rect">
              <a:avLst/>
            </a:prstGeom>
            <a:noFill/>
          </p:spPr>
          <p:txBody>
            <a:bodyPr wrap="square" rtlCol="0">
              <a:spAutoFit/>
            </a:bodyPr>
            <a:lstStyle/>
            <a:p>
              <a:r>
                <a:rPr lang="en-US" sz="2800" b="1" dirty="0">
                  <a:solidFill>
                    <a:prstClr val="black"/>
                  </a:solidFill>
                  <a:latin typeface="Century Gothic"/>
                  <a:cs typeface="Century Gothic"/>
                </a:rPr>
                <a:t>Supporting</a:t>
              </a:r>
            </a:p>
            <a:p>
              <a:r>
                <a:rPr lang="en-US" sz="2000" dirty="0">
                  <a:solidFill>
                    <a:prstClr val="black"/>
                  </a:solidFill>
                  <a:latin typeface="Century Gothic"/>
                  <a:cs typeface="Century Gothic"/>
                </a:rPr>
                <a:t>extended engagement </a:t>
              </a:r>
            </a:p>
            <a:p>
              <a:r>
                <a:rPr lang="en-US" sz="2000" dirty="0">
                  <a:solidFill>
                    <a:prstClr val="black"/>
                  </a:solidFill>
                  <a:latin typeface="Century Gothic"/>
                  <a:cs typeface="Century Gothic"/>
                </a:rPr>
                <a:t>through forums and citizen science</a:t>
              </a:r>
            </a:p>
          </p:txBody>
        </p:sp>
      </p:grpSp>
    </p:spTree>
    <p:extLst>
      <p:ext uri="{BB962C8B-B14F-4D97-AF65-F5344CB8AC3E}">
        <p14:creationId xmlns:p14="http://schemas.microsoft.com/office/powerpoint/2010/main" val="28201315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FDF40E-11BA-FD4F-81AF-C71252AFBF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69707"/>
            <a:ext cx="9144000" cy="5888293"/>
          </a:xfrm>
          <a:prstGeom prst="rect">
            <a:avLst/>
          </a:prstGeom>
        </p:spPr>
      </p:pic>
      <p:sp>
        <p:nvSpPr>
          <p:cNvPr id="6" name="Rectangle 5"/>
          <p:cNvSpPr/>
          <p:nvPr/>
        </p:nvSpPr>
        <p:spPr>
          <a:xfrm>
            <a:off x="241300" y="60106"/>
            <a:ext cx="8916138" cy="523220"/>
          </a:xfrm>
          <a:prstGeom prst="rect">
            <a:avLst/>
          </a:prstGeom>
        </p:spPr>
        <p:txBody>
          <a:bodyPr wrap="square">
            <a:spAutoFit/>
          </a:bodyPr>
          <a:lstStyle/>
          <a:p>
            <a:r>
              <a:rPr lang="en-US" sz="2800" b="1" dirty="0">
                <a:solidFill>
                  <a:prstClr val="black"/>
                </a:solidFill>
                <a:latin typeface="Century Gothic"/>
                <a:cs typeface="Century Gothic"/>
              </a:rPr>
              <a:t>Resilient Communities</a:t>
            </a:r>
          </a:p>
        </p:txBody>
      </p:sp>
      <p:grpSp>
        <p:nvGrpSpPr>
          <p:cNvPr id="2" name="Group 1"/>
          <p:cNvGrpSpPr/>
          <p:nvPr/>
        </p:nvGrpSpPr>
        <p:grpSpPr>
          <a:xfrm>
            <a:off x="5897880" y="3718803"/>
            <a:ext cx="3246120" cy="2560320"/>
            <a:chOff x="5884441" y="3592221"/>
            <a:chExt cx="3246120" cy="2560320"/>
          </a:xfrm>
        </p:grpSpPr>
        <p:sp>
          <p:nvSpPr>
            <p:cNvPr id="5" name="Rectangle 4"/>
            <p:cNvSpPr/>
            <p:nvPr/>
          </p:nvSpPr>
          <p:spPr>
            <a:xfrm>
              <a:off x="5884441" y="3592221"/>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6048693" y="4007385"/>
              <a:ext cx="3081867" cy="1754326"/>
            </a:xfrm>
            <a:prstGeom prst="rect">
              <a:avLst/>
            </a:prstGeom>
            <a:noFill/>
          </p:spPr>
          <p:txBody>
            <a:bodyPr wrap="square" rtlCol="0">
              <a:spAutoFit/>
            </a:bodyPr>
            <a:lstStyle/>
            <a:p>
              <a:r>
                <a:rPr lang="en-US" sz="2800" b="1" dirty="0">
                  <a:solidFill>
                    <a:prstClr val="black"/>
                  </a:solidFill>
                  <a:latin typeface="Century Gothic"/>
                  <a:cs typeface="Century Gothic"/>
                </a:rPr>
                <a:t>Local impacts</a:t>
              </a:r>
            </a:p>
            <a:p>
              <a:r>
                <a:rPr lang="en-US" sz="2000" dirty="0">
                  <a:solidFill>
                    <a:prstClr val="black"/>
                  </a:solidFill>
                  <a:latin typeface="Century Gothic"/>
                  <a:cs typeface="Century Gothic"/>
                </a:rPr>
                <a:t>of heat waves, </a:t>
              </a:r>
            </a:p>
            <a:p>
              <a:r>
                <a:rPr lang="en-US" sz="2000" dirty="0">
                  <a:solidFill>
                    <a:prstClr val="black"/>
                  </a:solidFill>
                  <a:latin typeface="Century Gothic"/>
                  <a:cs typeface="Century Gothic"/>
                </a:rPr>
                <a:t>sea level rise, </a:t>
              </a:r>
            </a:p>
            <a:p>
              <a:r>
                <a:rPr lang="en-US" sz="2000" dirty="0">
                  <a:solidFill>
                    <a:prstClr val="black"/>
                  </a:solidFill>
                  <a:latin typeface="Century Gothic"/>
                  <a:cs typeface="Century Gothic"/>
                </a:rPr>
                <a:t>extreme precipitation, and drought</a:t>
              </a:r>
            </a:p>
          </p:txBody>
        </p:sp>
      </p:grpSp>
    </p:spTree>
    <p:extLst>
      <p:ext uri="{BB962C8B-B14F-4D97-AF65-F5344CB8AC3E}">
        <p14:creationId xmlns:p14="http://schemas.microsoft.com/office/powerpoint/2010/main" val="40728787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62;p2">
            <a:extLst>
              <a:ext uri="{FF2B5EF4-FFF2-40B4-BE49-F238E27FC236}">
                <a16:creationId xmlns:a16="http://schemas.microsoft.com/office/drawing/2014/main" id="{074203D4-CA39-A34F-8A14-F8913BE915D1}"/>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0" y="1263535"/>
            <a:ext cx="9144000" cy="5594465"/>
          </a:xfrm>
          <a:prstGeom prst="rect">
            <a:avLst/>
          </a:prstGeom>
          <a:noFill/>
          <a:ln>
            <a:noFill/>
          </a:ln>
        </p:spPr>
      </p:pic>
      <p:sp>
        <p:nvSpPr>
          <p:cNvPr id="6" name="Rectangle 5"/>
          <p:cNvSpPr/>
          <p:nvPr/>
        </p:nvSpPr>
        <p:spPr>
          <a:xfrm>
            <a:off x="224117" y="191281"/>
            <a:ext cx="8933994" cy="830997"/>
          </a:xfrm>
          <a:prstGeom prst="rect">
            <a:avLst/>
          </a:prstGeom>
        </p:spPr>
        <p:txBody>
          <a:bodyPr wrap="square">
            <a:spAutoFit/>
          </a:bodyPr>
          <a:lstStyle/>
          <a:p>
            <a:r>
              <a:rPr lang="en-US" sz="2400" b="1" dirty="0">
                <a:latin typeface="Century Gothic"/>
                <a:cs typeface="Century Gothic"/>
              </a:rPr>
              <a:t>Resilient Communities applications – Fall, 2020</a:t>
            </a:r>
          </a:p>
          <a:p>
            <a:r>
              <a:rPr lang="en-US" sz="2400" dirty="0">
                <a:latin typeface="Century Gothic"/>
                <a:cs typeface="Century Gothic"/>
              </a:rPr>
              <a:t>More information available summer 2020</a:t>
            </a:r>
          </a:p>
        </p:txBody>
      </p:sp>
      <p:grpSp>
        <p:nvGrpSpPr>
          <p:cNvPr id="4" name="Group 3"/>
          <p:cNvGrpSpPr/>
          <p:nvPr/>
        </p:nvGrpSpPr>
        <p:grpSpPr>
          <a:xfrm>
            <a:off x="5911991" y="3169994"/>
            <a:ext cx="3246120" cy="2560320"/>
            <a:chOff x="-14111" y="4159345"/>
            <a:chExt cx="3246120" cy="2560320"/>
          </a:xfrm>
        </p:grpSpPr>
        <p:sp>
          <p:nvSpPr>
            <p:cNvPr id="9" name="Rectangle 8"/>
            <p:cNvSpPr/>
            <p:nvPr/>
          </p:nvSpPr>
          <p:spPr>
            <a:xfrm>
              <a:off x="-14111" y="4159345"/>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114934" y="4787867"/>
              <a:ext cx="3017733" cy="1261884"/>
            </a:xfrm>
            <a:prstGeom prst="rect">
              <a:avLst/>
            </a:prstGeom>
            <a:noFill/>
          </p:spPr>
          <p:txBody>
            <a:bodyPr wrap="square" rtlCol="0">
              <a:spAutoFit/>
            </a:bodyPr>
            <a:lstStyle/>
            <a:p>
              <a:r>
                <a:rPr lang="en-US" sz="2800" b="1" dirty="0">
                  <a:solidFill>
                    <a:prstClr val="black"/>
                  </a:solidFill>
                  <a:latin typeface="Century Gothic"/>
                  <a:cs typeface="Century Gothic"/>
                </a:rPr>
                <a:t>Sign up for the newsletter</a:t>
              </a:r>
            </a:p>
            <a:p>
              <a:r>
                <a:rPr lang="en-US" sz="2000" dirty="0">
                  <a:solidFill>
                    <a:prstClr val="black"/>
                  </a:solidFill>
                  <a:latin typeface="Century Gothic"/>
                  <a:cs typeface="Century Gothic"/>
                </a:rPr>
                <a:t>on </a:t>
              </a:r>
              <a:r>
                <a:rPr lang="en-US" sz="2000" dirty="0" err="1">
                  <a:solidFill>
                    <a:prstClr val="black"/>
                  </a:solidFill>
                  <a:latin typeface="Century Gothic"/>
                  <a:cs typeface="Century Gothic"/>
                </a:rPr>
                <a:t>nisenet.org</a:t>
              </a:r>
              <a:endParaRPr lang="en-US" sz="2000" dirty="0">
                <a:solidFill>
                  <a:prstClr val="black"/>
                </a:solidFill>
                <a:latin typeface="Century Gothic"/>
                <a:cs typeface="Century Gothic"/>
              </a:endParaRPr>
            </a:p>
          </p:txBody>
        </p:sp>
      </p:grpSp>
    </p:spTree>
    <p:extLst>
      <p:ext uri="{BB962C8B-B14F-4D97-AF65-F5344CB8AC3E}">
        <p14:creationId xmlns:p14="http://schemas.microsoft.com/office/powerpoint/2010/main" val="36309802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1331842"/>
            <a:ext cx="9143999" cy="5585791"/>
          </a:xfrm>
          <a:prstGeom prst="rect">
            <a:avLst/>
          </a:prstGeom>
          <a:solidFill>
            <a:srgbClr val="5CBEE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spcAft>
                <a:spcPts val="600"/>
              </a:spcAft>
            </a:pPr>
            <a:endParaRPr lang="en-US" b="1" dirty="0">
              <a:solidFill>
                <a:srgbClr val="FF0000"/>
              </a:solidFill>
              <a:latin typeface="Century Gothic"/>
              <a:cs typeface="Century Gothic"/>
            </a:endParaRPr>
          </a:p>
        </p:txBody>
      </p:sp>
      <p:sp>
        <p:nvSpPr>
          <p:cNvPr id="6" name="Rectangle 5"/>
          <p:cNvSpPr/>
          <p:nvPr/>
        </p:nvSpPr>
        <p:spPr>
          <a:xfrm>
            <a:off x="136615" y="6188604"/>
            <a:ext cx="8870770" cy="271869"/>
          </a:xfrm>
          <a:prstGeom prst="rect">
            <a:avLst/>
          </a:prstGeom>
          <a:ln>
            <a:noFill/>
          </a:ln>
        </p:spPr>
        <p:txBody>
          <a:bodyPr wrap="square">
            <a:spAutoFit/>
          </a:bodyPr>
          <a:lstStyle/>
          <a:p>
            <a:pPr algn="ctr">
              <a:lnSpc>
                <a:spcPct val="80000"/>
              </a:lnSpc>
              <a:spcAft>
                <a:spcPts val="600"/>
              </a:spcAft>
            </a:pPr>
            <a:endParaRPr lang="en-US" sz="1400" b="1" dirty="0">
              <a:solidFill>
                <a:srgbClr val="FF0000"/>
              </a:solidFill>
              <a:latin typeface="Century Gothic"/>
              <a:cs typeface="Century Gothic"/>
            </a:endParaRPr>
          </a:p>
        </p:txBody>
      </p:sp>
      <p:grpSp>
        <p:nvGrpSpPr>
          <p:cNvPr id="10" name="Group 9"/>
          <p:cNvGrpSpPr>
            <a:grpSpLocks noChangeAspect="1"/>
          </p:cNvGrpSpPr>
          <p:nvPr/>
        </p:nvGrpSpPr>
        <p:grpSpPr>
          <a:xfrm>
            <a:off x="735113" y="5984438"/>
            <a:ext cx="1817722" cy="497537"/>
            <a:chOff x="3271273" y="4326128"/>
            <a:chExt cx="2806192" cy="768096"/>
          </a:xfrm>
        </p:grpSpPr>
        <p:pic>
          <p:nvPicPr>
            <p:cNvPr id="7" name="Picture 6" descr="social_f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8337" y="4326128"/>
              <a:ext cx="402336" cy="768096"/>
            </a:xfrm>
            <a:prstGeom prst="rect">
              <a:avLst/>
            </a:prstGeom>
          </p:spPr>
        </p:pic>
        <p:pic>
          <p:nvPicPr>
            <p:cNvPr id="8" name="Picture 7" descr="social_linkedi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1273" y="4393184"/>
              <a:ext cx="664464" cy="633984"/>
            </a:xfrm>
            <a:prstGeom prst="rect">
              <a:avLst/>
            </a:prstGeom>
          </p:spPr>
        </p:pic>
        <p:pic>
          <p:nvPicPr>
            <p:cNvPr id="9" name="Picture 8" descr="social_twitt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6905" y="4489704"/>
              <a:ext cx="670560" cy="542544"/>
            </a:xfrm>
            <a:prstGeom prst="rect">
              <a:avLst/>
            </a:prstGeom>
          </p:spPr>
        </p:pic>
      </p:grpSp>
      <p:pic>
        <p:nvPicPr>
          <p:cNvPr id="11" name="Picture 10" descr="newsletter_icon_1000px copy.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028" y="4105558"/>
            <a:ext cx="1600200" cy="1600200"/>
          </a:xfrm>
          <a:prstGeom prst="rect">
            <a:avLst/>
          </a:prstGeom>
        </p:spPr>
      </p:pic>
      <p:sp>
        <p:nvSpPr>
          <p:cNvPr id="2" name="TextBox 1">
            <a:extLst>
              <a:ext uri="{FF2B5EF4-FFF2-40B4-BE49-F238E27FC236}">
                <a16:creationId xmlns:a16="http://schemas.microsoft.com/office/drawing/2014/main" id="{A2640186-4D27-FF4C-B775-DBB51FE474D2}"/>
              </a:ext>
            </a:extLst>
          </p:cNvPr>
          <p:cNvSpPr txBox="1"/>
          <p:nvPr/>
        </p:nvSpPr>
        <p:spPr>
          <a:xfrm>
            <a:off x="241300" y="1531925"/>
            <a:ext cx="9143998" cy="1292662"/>
          </a:xfrm>
          <a:prstGeom prst="rect">
            <a:avLst/>
          </a:prstGeom>
          <a:noFill/>
        </p:spPr>
        <p:txBody>
          <a:bodyPr wrap="square" rtlCol="0">
            <a:spAutoFit/>
          </a:bodyPr>
          <a:lstStyle/>
          <a:p>
            <a:pPr algn="ctr"/>
            <a:r>
              <a:rPr lang="en-US" sz="6000" b="1" dirty="0" err="1">
                <a:solidFill>
                  <a:srgbClr val="0D686C"/>
                </a:solidFill>
                <a:latin typeface="Century Gothic"/>
                <a:cs typeface="Century Gothic"/>
              </a:rPr>
              <a:t>nisenet.org</a:t>
            </a:r>
            <a:r>
              <a:rPr lang="en-US" sz="6000" b="1" dirty="0">
                <a:solidFill>
                  <a:srgbClr val="FF0000"/>
                </a:solidFill>
                <a:latin typeface="Century Gothic"/>
                <a:cs typeface="Century Gothic"/>
              </a:rPr>
              <a:t> </a:t>
            </a:r>
          </a:p>
          <a:p>
            <a:pPr algn="ctr"/>
            <a:endParaRPr lang="en-US" dirty="0"/>
          </a:p>
        </p:txBody>
      </p:sp>
      <p:sp>
        <p:nvSpPr>
          <p:cNvPr id="16" name="Rectangle 15">
            <a:extLst>
              <a:ext uri="{FF2B5EF4-FFF2-40B4-BE49-F238E27FC236}">
                <a16:creationId xmlns:a16="http://schemas.microsoft.com/office/drawing/2014/main" id="{2F0155DC-9908-2B46-9A34-1E9C232E503D}"/>
              </a:ext>
            </a:extLst>
          </p:cNvPr>
          <p:cNvSpPr/>
          <p:nvPr/>
        </p:nvSpPr>
        <p:spPr>
          <a:xfrm>
            <a:off x="5892800" y="3042394"/>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16">
            <a:extLst>
              <a:ext uri="{FF2B5EF4-FFF2-40B4-BE49-F238E27FC236}">
                <a16:creationId xmlns:a16="http://schemas.microsoft.com/office/drawing/2014/main" id="{9592217E-28C7-FA4E-8436-BD210B87DD99}"/>
              </a:ext>
            </a:extLst>
          </p:cNvPr>
          <p:cNvSpPr txBox="1"/>
          <p:nvPr/>
        </p:nvSpPr>
        <p:spPr>
          <a:xfrm>
            <a:off x="5892800" y="3108654"/>
            <a:ext cx="3009900" cy="2400657"/>
          </a:xfrm>
          <a:prstGeom prst="rect">
            <a:avLst/>
          </a:prstGeom>
          <a:noFill/>
        </p:spPr>
        <p:txBody>
          <a:bodyPr wrap="square" rtlCol="0">
            <a:spAutoFit/>
          </a:bodyPr>
          <a:lstStyle/>
          <a:p>
            <a:pPr algn="r"/>
            <a:r>
              <a:rPr lang="en-US" sz="2800" b="1" dirty="0">
                <a:solidFill>
                  <a:prstClr val="black"/>
                </a:solidFill>
                <a:latin typeface="Century Gothic"/>
                <a:cs typeface="Century Gothic"/>
              </a:rPr>
              <a:t>Sign in sheets</a:t>
            </a:r>
          </a:p>
          <a:p>
            <a:pPr algn="r"/>
            <a:r>
              <a:rPr lang="en-US" sz="2000" dirty="0">
                <a:solidFill>
                  <a:prstClr val="black"/>
                </a:solidFill>
                <a:latin typeface="Century Gothic"/>
                <a:cs typeface="Century Gothic"/>
              </a:rPr>
              <a:t>on the tables</a:t>
            </a:r>
            <a:endParaRPr lang="en-US" sz="1000" b="1" dirty="0">
              <a:solidFill>
                <a:prstClr val="black"/>
              </a:solidFill>
              <a:latin typeface="Century Gothic"/>
              <a:cs typeface="Century Gothic"/>
            </a:endParaRPr>
          </a:p>
          <a:p>
            <a:pPr algn="r"/>
            <a:endParaRPr lang="en-US" sz="1000" b="1" dirty="0">
              <a:solidFill>
                <a:prstClr val="black"/>
              </a:solidFill>
              <a:latin typeface="Century Gothic"/>
              <a:cs typeface="Century Gothic"/>
            </a:endParaRPr>
          </a:p>
          <a:p>
            <a:pPr algn="r"/>
            <a:r>
              <a:rPr lang="en-US" sz="2800" b="1" dirty="0">
                <a:solidFill>
                  <a:prstClr val="black"/>
                </a:solidFill>
                <a:latin typeface="Century Gothic"/>
                <a:cs typeface="Century Gothic"/>
              </a:rPr>
              <a:t>Hub leaders</a:t>
            </a:r>
            <a:r>
              <a:rPr lang="en-US" sz="2000" b="1" dirty="0">
                <a:solidFill>
                  <a:prstClr val="black"/>
                </a:solidFill>
                <a:latin typeface="Century Gothic"/>
                <a:cs typeface="Century Gothic"/>
              </a:rPr>
              <a:t> </a:t>
            </a:r>
            <a:r>
              <a:rPr lang="en-US" sz="2000" dirty="0" err="1">
                <a:solidFill>
                  <a:prstClr val="black"/>
                </a:solidFill>
                <a:latin typeface="Century Gothic"/>
                <a:cs typeface="Century Gothic"/>
              </a:rPr>
              <a:t>nisenet.org</a:t>
            </a:r>
            <a:r>
              <a:rPr lang="en-US" sz="2000" dirty="0">
                <a:solidFill>
                  <a:prstClr val="black"/>
                </a:solidFill>
                <a:latin typeface="Century Gothic"/>
                <a:cs typeface="Century Gothic"/>
              </a:rPr>
              <a:t>/contact</a:t>
            </a:r>
          </a:p>
          <a:p>
            <a:pPr algn="r"/>
            <a:endParaRPr lang="en-US" sz="1000" dirty="0">
              <a:solidFill>
                <a:prstClr val="black"/>
              </a:solidFill>
              <a:latin typeface="Century Gothic"/>
              <a:cs typeface="Century Gothic"/>
            </a:endParaRPr>
          </a:p>
          <a:p>
            <a:pPr algn="r"/>
            <a:r>
              <a:rPr lang="en-US" sz="2800" b="1" dirty="0">
                <a:solidFill>
                  <a:prstClr val="black"/>
                </a:solidFill>
                <a:latin typeface="Century Gothic"/>
                <a:cs typeface="Century Gothic"/>
              </a:rPr>
              <a:t>Take a flyer</a:t>
            </a:r>
            <a:r>
              <a:rPr lang="en-US" sz="2800" dirty="0">
                <a:solidFill>
                  <a:prstClr val="black"/>
                </a:solidFill>
                <a:latin typeface="Century Gothic"/>
                <a:cs typeface="Century Gothic"/>
              </a:rPr>
              <a:t>!</a:t>
            </a:r>
          </a:p>
          <a:p>
            <a:pPr algn="r"/>
            <a:endParaRPr lang="en-US" sz="600" b="1" dirty="0">
              <a:solidFill>
                <a:prstClr val="black"/>
              </a:solidFill>
              <a:latin typeface="Century Gothic"/>
              <a:cs typeface="Century Gothic"/>
            </a:endParaRPr>
          </a:p>
        </p:txBody>
      </p:sp>
      <p:sp>
        <p:nvSpPr>
          <p:cNvPr id="18" name="Rectangle 17">
            <a:extLst>
              <a:ext uri="{FF2B5EF4-FFF2-40B4-BE49-F238E27FC236}">
                <a16:creationId xmlns:a16="http://schemas.microsoft.com/office/drawing/2014/main" id="{150184A7-836B-384A-B1B7-AF93890FD04F}"/>
              </a:ext>
            </a:extLst>
          </p:cNvPr>
          <p:cNvSpPr/>
          <p:nvPr/>
        </p:nvSpPr>
        <p:spPr>
          <a:xfrm>
            <a:off x="136615" y="182768"/>
            <a:ext cx="9007385" cy="1015663"/>
          </a:xfrm>
          <a:prstGeom prst="rect">
            <a:avLst/>
          </a:prstGeom>
        </p:spPr>
        <p:txBody>
          <a:bodyPr wrap="square">
            <a:spAutoFit/>
          </a:bodyPr>
          <a:lstStyle/>
          <a:p>
            <a:r>
              <a:rPr lang="en-US" sz="3000" b="1" dirty="0">
                <a:solidFill>
                  <a:prstClr val="black"/>
                </a:solidFill>
                <a:latin typeface="Century Gothic"/>
                <a:cs typeface="Century Gothic"/>
              </a:rPr>
              <a:t>Stay connected, </a:t>
            </a:r>
            <a:r>
              <a:rPr lang="en-US" sz="3000" dirty="0">
                <a:solidFill>
                  <a:prstClr val="black"/>
                </a:solidFill>
                <a:latin typeface="Century Gothic"/>
                <a:cs typeface="Century Gothic"/>
              </a:rPr>
              <a:t>learn about Network activities, and download our free resources!</a:t>
            </a:r>
          </a:p>
        </p:txBody>
      </p:sp>
      <p:sp>
        <p:nvSpPr>
          <p:cNvPr id="3" name="TextBox 2">
            <a:extLst>
              <a:ext uri="{FF2B5EF4-FFF2-40B4-BE49-F238E27FC236}">
                <a16:creationId xmlns:a16="http://schemas.microsoft.com/office/drawing/2014/main" id="{EEC89A26-0E31-D54D-9738-7CC23AEE93B1}"/>
              </a:ext>
            </a:extLst>
          </p:cNvPr>
          <p:cNvSpPr txBox="1"/>
          <p:nvPr/>
        </p:nvSpPr>
        <p:spPr>
          <a:xfrm>
            <a:off x="735113" y="2824587"/>
            <a:ext cx="2306261" cy="646331"/>
          </a:xfrm>
          <a:prstGeom prst="rect">
            <a:avLst/>
          </a:prstGeom>
          <a:noFill/>
        </p:spPr>
        <p:txBody>
          <a:bodyPr wrap="square" rtlCol="0">
            <a:spAutoFit/>
          </a:bodyPr>
          <a:lstStyle/>
          <a:p>
            <a:r>
              <a:rPr lang="en-US" dirty="0">
                <a:solidFill>
                  <a:prstClr val="black"/>
                </a:solidFill>
                <a:latin typeface="Century Gothic"/>
                <a:cs typeface="Century Gothic"/>
              </a:rPr>
              <a:t>Digital library</a:t>
            </a:r>
          </a:p>
          <a:p>
            <a:endParaRPr lang="en-US" dirty="0"/>
          </a:p>
        </p:txBody>
      </p:sp>
    </p:spTree>
    <p:extLst>
      <p:ext uri="{BB962C8B-B14F-4D97-AF65-F5344CB8AC3E}">
        <p14:creationId xmlns:p14="http://schemas.microsoft.com/office/powerpoint/2010/main" val="755872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9608" y="4034752"/>
            <a:ext cx="7886700" cy="1385780"/>
          </a:xfrm>
        </p:spPr>
        <p:txBody>
          <a:bodyPr>
            <a:noAutofit/>
          </a:bodyPr>
          <a:lstStyle/>
          <a:p>
            <a:pPr algn="ctr"/>
            <a:r>
              <a:rPr lang="en-US" sz="4950" dirty="0">
                <a:solidFill>
                  <a:srgbClr val="1F5CAB"/>
                </a:solidFill>
                <a:latin typeface="Gill Sans MT" panose="020B0502020104020203" pitchFamily="34" charset="0"/>
              </a:rPr>
              <a:t>Collaboration for Ongoing Visitor Experience Studies</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6702" y="1497879"/>
            <a:ext cx="5612513" cy="172180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259179" y="3111423"/>
                <a:ext cx="607559" cy="923330"/>
              </a:xfrm>
              <a:prstGeom prst="rect">
                <a:avLst/>
              </a:prstGeom>
              <a:noFill/>
            </p:spPr>
            <p:txBody>
              <a:bodyPr wrap="square" lIns="0" tIns="0" rIns="0" bIns="0" rtlCol="0">
                <a:spAutoFit/>
              </a:bodyPr>
              <a:lstStyle/>
              <a:p>
                <a:pPr defTabSz="685800"/>
                <a14:m>
                  <m:oMathPara xmlns:m="http://schemas.openxmlformats.org/officeDocument/2006/math">
                    <m:oMathParaPr>
                      <m:jc m:val="centerGroup"/>
                    </m:oMathParaPr>
                    <m:oMath xmlns:m="http://schemas.openxmlformats.org/officeDocument/2006/math">
                      <m:r>
                        <a:rPr lang="en-US" sz="6000" i="1">
                          <a:solidFill>
                            <a:srgbClr val="49688F"/>
                          </a:solidFill>
                          <a:latin typeface="Cambria Math" panose="02040503050406030204" pitchFamily="18" charset="0"/>
                        </a:rPr>
                        <m:t>=</m:t>
                      </m:r>
                    </m:oMath>
                  </m:oMathPara>
                </a14:m>
                <a:endParaRPr lang="en-US" sz="6000" dirty="0">
                  <a:solidFill>
                    <a:prstClr val="black"/>
                  </a:solidFill>
                  <a:latin typeface="Calibri" panose="020F0502020204030204"/>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259179" y="3111423"/>
                <a:ext cx="607559" cy="92333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97129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563" y="3584790"/>
            <a:ext cx="8313718" cy="2136812"/>
          </a:xfrm>
        </p:spPr>
        <p:txBody>
          <a:bodyPr>
            <a:normAutofit fontScale="90000"/>
          </a:bodyPr>
          <a:lstStyle/>
          <a:p>
            <a:r>
              <a:rPr lang="en-US" sz="3600" dirty="0">
                <a:solidFill>
                  <a:srgbClr val="1F5CAB"/>
                </a:solidFill>
                <a:latin typeface="Gill Sans MT" panose="020B0502020104020203" pitchFamily="34" charset="0"/>
              </a:rPr>
              <a:t>COVES is designed to unite museums in systematically collecting audience-level data, with a focus on institutional and field-wide improvement.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56702" y="1291402"/>
            <a:ext cx="5612513" cy="1721803"/>
          </a:xfrm>
          <a:prstGeom prst="rect">
            <a:avLst/>
          </a:prstGeom>
        </p:spPr>
      </p:pic>
    </p:spTree>
    <p:extLst>
      <p:ext uri="{BB962C8B-B14F-4D97-AF65-F5344CB8AC3E}">
        <p14:creationId xmlns:p14="http://schemas.microsoft.com/office/powerpoint/2010/main" val="4115641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0205" y="355246"/>
            <a:ext cx="9102747" cy="5053540"/>
            <a:chOff x="-50113" y="51771"/>
            <a:chExt cx="12136996" cy="6738053"/>
          </a:xfrm>
        </p:grpSpPr>
        <p:grpSp>
          <p:nvGrpSpPr>
            <p:cNvPr id="45" name="Group 44"/>
            <p:cNvGrpSpPr/>
            <p:nvPr/>
          </p:nvGrpSpPr>
          <p:grpSpPr>
            <a:xfrm>
              <a:off x="-50113" y="51771"/>
              <a:ext cx="12136996" cy="6738053"/>
              <a:chOff x="-50113" y="51771"/>
              <a:chExt cx="12136996" cy="6738053"/>
            </a:xfrm>
          </p:grpSpPr>
          <p:grpSp>
            <p:nvGrpSpPr>
              <p:cNvPr id="2" name="Group 1"/>
              <p:cNvGrpSpPr/>
              <p:nvPr/>
            </p:nvGrpSpPr>
            <p:grpSpPr>
              <a:xfrm>
                <a:off x="-50113" y="113718"/>
                <a:ext cx="12136996" cy="6676106"/>
                <a:chOff x="1309139" y="1902101"/>
                <a:chExt cx="7892196" cy="4585540"/>
              </a:xfrm>
            </p:grpSpPr>
            <p:pic>
              <p:nvPicPr>
                <p:cNvPr id="3" name="Picture 4" descr="http://libremap.org/data/boundary/united_states/contig_us_utm_zone_14_600px.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37" t="5346" r="399" b="9131"/>
                <a:stretch/>
              </p:blipFill>
              <p:spPr bwMode="auto">
                <a:xfrm>
                  <a:off x="2286000" y="2438400"/>
                  <a:ext cx="5791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0890" y="4844551"/>
                  <a:ext cx="864247" cy="374769"/>
                </a:xfrm>
                <a:prstGeom prst="rect">
                  <a:avLst/>
                </a:prstGeom>
              </p:spPr>
            </p:pic>
            <p:sp>
              <p:nvSpPr>
                <p:cNvPr id="5" name="Oval 4"/>
                <p:cNvSpPr/>
                <p:nvPr/>
              </p:nvSpPr>
              <p:spPr>
                <a:xfrm>
                  <a:off x="2743200" y="3886200"/>
                  <a:ext cx="76200" cy="762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Oval 5"/>
                <p:cNvSpPr/>
                <p:nvPr/>
              </p:nvSpPr>
              <p:spPr>
                <a:xfrm>
                  <a:off x="5867400" y="3657600"/>
                  <a:ext cx="76200" cy="762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 name="Oval 6"/>
                <p:cNvSpPr/>
                <p:nvPr/>
              </p:nvSpPr>
              <p:spPr>
                <a:xfrm>
                  <a:off x="7696200" y="3200400"/>
                  <a:ext cx="76200" cy="762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 name="Oval 8"/>
                <p:cNvSpPr/>
                <p:nvPr/>
              </p:nvSpPr>
              <p:spPr>
                <a:xfrm>
                  <a:off x="7467600" y="3429000"/>
                  <a:ext cx="76200" cy="762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 name="Oval 9"/>
                <p:cNvSpPr/>
                <p:nvPr/>
              </p:nvSpPr>
              <p:spPr>
                <a:xfrm>
                  <a:off x="6553200" y="3819525"/>
                  <a:ext cx="76200" cy="762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Oval 10"/>
                <p:cNvSpPr/>
                <p:nvPr/>
              </p:nvSpPr>
              <p:spPr>
                <a:xfrm>
                  <a:off x="5410200" y="3276600"/>
                  <a:ext cx="76200" cy="762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Oval 11"/>
                <p:cNvSpPr/>
                <p:nvPr/>
              </p:nvSpPr>
              <p:spPr>
                <a:xfrm>
                  <a:off x="5791200" y="4114799"/>
                  <a:ext cx="76200" cy="762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3" name="Picture 12"/>
                <p:cNvPicPr/>
                <p:nvPr/>
              </p:nvPicPr>
              <p:blipFill>
                <a:blip r:embed="rId5" cstate="email">
                  <a:extLst>
                    <a:ext uri="{28A0092B-C50C-407E-A947-70E740481C1C}">
                      <a14:useLocalDpi xmlns:a14="http://schemas.microsoft.com/office/drawing/2010/main"/>
                    </a:ext>
                  </a:extLst>
                </a:blip>
                <a:stretch>
                  <a:fillRect/>
                </a:stretch>
              </p:blipFill>
              <p:spPr>
                <a:xfrm>
                  <a:off x="3016162" y="1902101"/>
                  <a:ext cx="530841" cy="624068"/>
                </a:xfrm>
                <a:prstGeom prst="rect">
                  <a:avLst/>
                </a:prstGeom>
              </p:spPr>
            </p:pic>
            <p:pic>
              <p:nvPicPr>
                <p:cNvPr id="15" name="Picture 14"/>
                <p:cNvPicPr/>
                <p:nvPr/>
              </p:nvPicPr>
              <p:blipFill>
                <a:blip r:embed="rId6" cstate="email">
                  <a:extLst>
                    <a:ext uri="{28A0092B-C50C-407E-A947-70E740481C1C}">
                      <a14:useLocalDpi xmlns:a14="http://schemas.microsoft.com/office/drawing/2010/main"/>
                    </a:ext>
                  </a:extLst>
                </a:blip>
                <a:stretch>
                  <a:fillRect/>
                </a:stretch>
              </p:blipFill>
              <p:spPr>
                <a:xfrm>
                  <a:off x="4455316" y="1945194"/>
                  <a:ext cx="782595" cy="451545"/>
                </a:xfrm>
                <a:prstGeom prst="rect">
                  <a:avLst/>
                </a:prstGeom>
              </p:spPr>
            </p:pic>
            <p:pic>
              <p:nvPicPr>
                <p:cNvPr id="18" name="Picture 17"/>
                <p:cNvPicPr/>
                <p:nvPr/>
              </p:nvPicPr>
              <p:blipFill rotWithShape="1">
                <a:blip r:embed="rId7" cstate="email">
                  <a:extLst>
                    <a:ext uri="{28A0092B-C50C-407E-A947-70E740481C1C}">
                      <a14:useLocalDpi xmlns:a14="http://schemas.microsoft.com/office/drawing/2010/main"/>
                    </a:ext>
                  </a:extLst>
                </a:blip>
                <a:srcRect/>
                <a:stretch/>
              </p:blipFill>
              <p:spPr bwMode="auto">
                <a:xfrm>
                  <a:off x="7792356" y="3779032"/>
                  <a:ext cx="557944" cy="368753"/>
                </a:xfrm>
                <a:prstGeom prst="rect">
                  <a:avLst/>
                </a:prstGeom>
                <a:ln>
                  <a:noFill/>
                </a:ln>
                <a:extLst>
                  <a:ext uri="{53640926-AAD7-44D8-BBD7-CCE9431645EC}">
                    <a14:shadowObscured xmlns:a14="http://schemas.microsoft.com/office/drawing/2010/main"/>
                  </a:ext>
                </a:extLst>
              </p:spPr>
            </p:pic>
            <p:pic>
              <p:nvPicPr>
                <p:cNvPr id="19" name="Picture 18"/>
                <p:cNvPicPr/>
                <p:nvPr/>
              </p:nvPicPr>
              <p:blipFill>
                <a:blip r:embed="rId8" cstate="email">
                  <a:extLst>
                    <a:ext uri="{28A0092B-C50C-407E-A947-70E740481C1C}">
                      <a14:useLocalDpi xmlns:a14="http://schemas.microsoft.com/office/drawing/2010/main"/>
                    </a:ext>
                  </a:extLst>
                </a:blip>
                <a:stretch>
                  <a:fillRect/>
                </a:stretch>
              </p:blipFill>
              <p:spPr>
                <a:xfrm>
                  <a:off x="8019357" y="2508629"/>
                  <a:ext cx="883129" cy="437186"/>
                </a:xfrm>
                <a:prstGeom prst="rect">
                  <a:avLst/>
                </a:prstGeom>
              </p:spPr>
            </p:pic>
            <p:pic>
              <p:nvPicPr>
                <p:cNvPr id="20" name="Picture 6" descr="http://www.astc.org/wp-content/uploads/2014/01/ASTC_full_color_CMYK_icon_o.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336573" y="6022000"/>
                  <a:ext cx="864762" cy="4656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transact.exploratorium.edu/Logo.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09139" y="4064468"/>
                  <a:ext cx="1121105" cy="35539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a:endCxn id="5" idx="3"/>
                </p:cNvCxnSpPr>
                <p:nvPr/>
              </p:nvCxnSpPr>
              <p:spPr>
                <a:xfrm flipV="1">
                  <a:off x="2318697" y="3951241"/>
                  <a:ext cx="435663" cy="1042642"/>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flipV="1">
                  <a:off x="5827089" y="4236448"/>
                  <a:ext cx="25248" cy="1332559"/>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3544882" y="2518686"/>
                  <a:ext cx="1899026" cy="750175"/>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 idx="0"/>
                  <a:endCxn id="15" idx="2"/>
                </p:cNvCxnSpPr>
                <p:nvPr/>
              </p:nvCxnSpPr>
              <p:spPr>
                <a:xfrm flipH="1" flipV="1">
                  <a:off x="4846613" y="2396739"/>
                  <a:ext cx="1058887" cy="1260861"/>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7565176" y="3519763"/>
                  <a:ext cx="269589" cy="274957"/>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7" idx="7"/>
                </p:cNvCxnSpPr>
                <p:nvPr/>
              </p:nvCxnSpPr>
              <p:spPr>
                <a:xfrm flipH="1">
                  <a:off x="7761241" y="2989359"/>
                  <a:ext cx="349559" cy="222201"/>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52" idx="3"/>
                </p:cNvCxnSpPr>
                <p:nvPr/>
              </p:nvCxnSpPr>
              <p:spPr>
                <a:xfrm flipV="1">
                  <a:off x="3647964" y="4734762"/>
                  <a:ext cx="484034" cy="515133"/>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54" idx="3"/>
                </p:cNvCxnSpPr>
                <p:nvPr/>
              </p:nvCxnSpPr>
              <p:spPr>
                <a:xfrm flipH="1">
                  <a:off x="1921787" y="4085402"/>
                  <a:ext cx="444733" cy="73271"/>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99095" y="5183506"/>
                  <a:ext cx="483591" cy="967182"/>
                </a:xfrm>
                <a:prstGeom prst="rect">
                  <a:avLst/>
                </a:prstGeom>
              </p:spPr>
            </p:pic>
          </p:grpSp>
          <p:sp>
            <p:nvSpPr>
              <p:cNvPr id="52" name="Oval 51"/>
              <p:cNvSpPr/>
              <p:nvPr/>
            </p:nvSpPr>
            <p:spPr>
              <a:xfrm>
                <a:off x="4273853" y="4143108"/>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4" name="Oval 53"/>
              <p:cNvSpPr/>
              <p:nvPr/>
            </p:nvSpPr>
            <p:spPr>
              <a:xfrm>
                <a:off x="1558817" y="3197702"/>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5" name="Picture 24"/>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023589" y="316119"/>
                <a:ext cx="1849303" cy="522081"/>
              </a:xfrm>
              <a:prstGeom prst="rect">
                <a:avLst/>
              </a:prstGeom>
            </p:spPr>
          </p:pic>
          <p:pic>
            <p:nvPicPr>
              <p:cNvPr id="56" name="Picture 5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53640" y="87429"/>
                <a:ext cx="2602625" cy="659966"/>
              </a:xfrm>
              <a:prstGeom prst="rect">
                <a:avLst/>
              </a:prstGeom>
            </p:spPr>
          </p:pic>
          <p:cxnSp>
            <p:nvCxnSpPr>
              <p:cNvPr id="74" name="Straight Connector 73"/>
              <p:cNvCxnSpPr/>
              <p:nvPr/>
            </p:nvCxnSpPr>
            <p:spPr>
              <a:xfrm flipV="1">
                <a:off x="8207320" y="747396"/>
                <a:ext cx="163565" cy="1922161"/>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9764477" y="922075"/>
                <a:ext cx="285073" cy="1101737"/>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8140557" y="2690647"/>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0" name="Oval 69"/>
              <p:cNvSpPr/>
              <p:nvPr/>
            </p:nvSpPr>
            <p:spPr>
              <a:xfrm>
                <a:off x="9720543" y="2046689"/>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050" name="Picture 2" descr="Image result for science world british columbia log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01160" y="204896"/>
                <a:ext cx="1747369" cy="5963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franklin institute log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780065" y="51771"/>
                <a:ext cx="833919" cy="93045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p:cNvCxnSpPr>
                <a:stCxn id="91" idx="6"/>
              </p:cNvCxnSpPr>
              <p:nvPr/>
            </p:nvCxnSpPr>
            <p:spPr>
              <a:xfrm flipH="1" flipV="1">
                <a:off x="1691444" y="626865"/>
                <a:ext cx="637662" cy="285296"/>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90" idx="0"/>
              </p:cNvCxnSpPr>
              <p:nvPr/>
            </p:nvCxnSpPr>
            <p:spPr>
              <a:xfrm flipH="1" flipV="1">
                <a:off x="9189607" y="1022301"/>
                <a:ext cx="175440" cy="1625380"/>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8849652" y="5136985"/>
                <a:ext cx="339955" cy="165129"/>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6273999" y="2806717"/>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80" name="Picture 4" descr="Image result for sciowa logo"/>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563144" y="5027023"/>
                <a:ext cx="1504626" cy="673751"/>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p:cNvCxnSpPr/>
              <p:nvPr/>
            </p:nvCxnSpPr>
            <p:spPr>
              <a:xfrm flipV="1">
                <a:off x="4497977" y="2882305"/>
                <a:ext cx="1823316" cy="2086794"/>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pic>
            <p:nvPicPr>
              <p:cNvPr id="84" name="Picture 2" descr="City of Rosevill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45216" y="3794145"/>
                <a:ext cx="1379098" cy="581619"/>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Connector 84"/>
              <p:cNvCxnSpPr/>
              <p:nvPr/>
            </p:nvCxnSpPr>
            <p:spPr>
              <a:xfrm flipV="1">
                <a:off x="1350550" y="3167224"/>
                <a:ext cx="539453" cy="645188"/>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1888549" y="3061167"/>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49" name="Picture 48"/>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9079570" y="4884096"/>
                <a:ext cx="2871485" cy="403688"/>
              </a:xfrm>
              <a:prstGeom prst="rect">
                <a:avLst/>
              </a:prstGeom>
            </p:spPr>
          </p:pic>
          <p:sp>
            <p:nvSpPr>
              <p:cNvPr id="90" name="Oval 89"/>
              <p:cNvSpPr/>
              <p:nvPr/>
            </p:nvSpPr>
            <p:spPr>
              <a:xfrm>
                <a:off x="9306455" y="2647681"/>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1" name="Oval 90"/>
              <p:cNvSpPr/>
              <p:nvPr/>
            </p:nvSpPr>
            <p:spPr>
              <a:xfrm>
                <a:off x="2211922" y="856691"/>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09" name="Picture 2" descr="Image result for omsi logo"/>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29693" y="967569"/>
                <a:ext cx="1447594" cy="446583"/>
              </a:xfrm>
              <a:prstGeom prst="rect">
                <a:avLst/>
              </a:prstGeom>
              <a:noFill/>
              <a:extLst>
                <a:ext uri="{909E8E84-426E-40DD-AFC4-6F175D3DCCD1}">
                  <a14:hiddenFill xmlns:a14="http://schemas.microsoft.com/office/drawing/2010/main">
                    <a:solidFill>
                      <a:srgbClr val="FFFFFF"/>
                    </a:solidFill>
                  </a14:hiddenFill>
                </a:ext>
              </a:extLst>
            </p:spPr>
          </p:pic>
          <p:sp>
            <p:nvSpPr>
              <p:cNvPr id="110" name="Oval 109"/>
              <p:cNvSpPr/>
              <p:nvPr/>
            </p:nvSpPr>
            <p:spPr>
              <a:xfrm>
                <a:off x="2002855" y="1661257"/>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cxnSp>
            <p:nvCxnSpPr>
              <p:cNvPr id="111" name="Straight Connector 110"/>
              <p:cNvCxnSpPr>
                <a:stCxn id="110" idx="1"/>
              </p:cNvCxnSpPr>
              <p:nvPr/>
            </p:nvCxnSpPr>
            <p:spPr>
              <a:xfrm flipH="1" flipV="1">
                <a:off x="1647359" y="1278469"/>
                <a:ext cx="372657" cy="399035"/>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pic>
            <p:nvPicPr>
              <p:cNvPr id="117" name="Picture 116"/>
              <p:cNvPicPr/>
              <p:nvPr/>
            </p:nvPicPr>
            <p:blipFill>
              <a:blip r:embed="rId20" cstate="email">
                <a:extLst>
                  <a:ext uri="{28A0092B-C50C-407E-A947-70E740481C1C}">
                    <a14:useLocalDpi xmlns:a14="http://schemas.microsoft.com/office/drawing/2010/main"/>
                  </a:ext>
                </a:extLst>
              </a:blip>
              <a:stretch>
                <a:fillRect/>
              </a:stretch>
            </p:blipFill>
            <p:spPr>
              <a:xfrm>
                <a:off x="9579875" y="3616577"/>
                <a:ext cx="996064" cy="527889"/>
              </a:xfrm>
              <a:prstGeom prst="rect">
                <a:avLst/>
              </a:prstGeom>
            </p:spPr>
          </p:pic>
          <p:cxnSp>
            <p:nvCxnSpPr>
              <p:cNvPr id="118" name="Straight Connector 117"/>
              <p:cNvCxnSpPr/>
              <p:nvPr/>
            </p:nvCxnSpPr>
            <p:spPr>
              <a:xfrm flipH="1" flipV="1">
                <a:off x="8113379" y="2967769"/>
                <a:ext cx="1547120" cy="671462"/>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121" idx="0"/>
              </p:cNvCxnSpPr>
              <p:nvPr/>
            </p:nvCxnSpPr>
            <p:spPr>
              <a:xfrm flipH="1">
                <a:off x="7694494" y="2733241"/>
                <a:ext cx="250733" cy="2630657"/>
              </a:xfrm>
              <a:prstGeom prst="line">
                <a:avLst/>
              </a:prstGeom>
              <a:ln w="28575">
                <a:prstDash val="sysDot"/>
              </a:ln>
            </p:spPr>
            <p:style>
              <a:lnRef idx="2">
                <a:schemeClr val="accent1"/>
              </a:lnRef>
              <a:fillRef idx="0">
                <a:schemeClr val="accent1"/>
              </a:fillRef>
              <a:effectRef idx="1">
                <a:schemeClr val="accent1"/>
              </a:effectRef>
              <a:fontRef idx="minor">
                <a:schemeClr val="tx1"/>
              </a:fontRef>
            </p:style>
          </p:cxnSp>
          <p:pic>
            <p:nvPicPr>
              <p:cNvPr id="120" name="Picture 2" descr="Image result for imagination station toledo logo"/>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413483" y="5429428"/>
                <a:ext cx="1016794" cy="703935"/>
              </a:xfrm>
              <a:prstGeom prst="rect">
                <a:avLst/>
              </a:prstGeom>
              <a:noFill/>
              <a:extLst>
                <a:ext uri="{909E8E84-426E-40DD-AFC4-6F175D3DCCD1}">
                  <a14:hiddenFill xmlns:a14="http://schemas.microsoft.com/office/drawing/2010/main">
                    <a:solidFill>
                      <a:srgbClr val="FFFFFF"/>
                    </a:solidFill>
                  </a14:hiddenFill>
                </a:ext>
              </a:extLst>
            </p:spPr>
          </p:pic>
          <p:sp>
            <p:nvSpPr>
              <p:cNvPr id="121" name="Oval 120"/>
              <p:cNvSpPr/>
              <p:nvPr/>
            </p:nvSpPr>
            <p:spPr>
              <a:xfrm>
                <a:off x="7886635" y="2733241"/>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22" name="Picture 12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563369" y="4184656"/>
                <a:ext cx="1521975" cy="591991"/>
              </a:xfrm>
              <a:prstGeom prst="rect">
                <a:avLst/>
              </a:prstGeom>
            </p:spPr>
          </p:pic>
          <p:sp>
            <p:nvSpPr>
              <p:cNvPr id="123" name="Oval 122"/>
              <p:cNvSpPr/>
              <p:nvPr/>
            </p:nvSpPr>
            <p:spPr>
              <a:xfrm>
                <a:off x="8693450" y="3798205"/>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cxnSp>
            <p:nvCxnSpPr>
              <p:cNvPr id="124" name="Straight Connector 123"/>
              <p:cNvCxnSpPr/>
              <p:nvPr/>
            </p:nvCxnSpPr>
            <p:spPr>
              <a:xfrm flipH="1" flipV="1">
                <a:off x="8795085" y="3847177"/>
                <a:ext cx="1190222" cy="526705"/>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flipV="1">
                <a:off x="9121124" y="5810611"/>
                <a:ext cx="449596" cy="359929"/>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pic>
            <p:nvPicPr>
              <p:cNvPr id="93" name="Picture 92"/>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590883" y="5894636"/>
                <a:ext cx="852038" cy="781745"/>
              </a:xfrm>
              <a:prstGeom prst="rect">
                <a:avLst/>
              </a:prstGeom>
            </p:spPr>
          </p:pic>
          <p:pic>
            <p:nvPicPr>
              <p:cNvPr id="92" name="Picture 6" descr="https://www.thedoseum.org/SiteFiles/2475/css/images/logo-no-text.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127962" y="5975722"/>
                <a:ext cx="1149081" cy="700659"/>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Connector 93"/>
              <p:cNvCxnSpPr>
                <a:stCxn id="95" idx="3"/>
              </p:cNvCxnSpPr>
              <p:nvPr/>
            </p:nvCxnSpPr>
            <p:spPr>
              <a:xfrm flipH="1">
                <a:off x="5120545" y="5241335"/>
                <a:ext cx="458807" cy="766323"/>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5562191" y="5146642"/>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6" name="Picture 15"/>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534674" y="5483518"/>
                <a:ext cx="743517" cy="1241369"/>
              </a:xfrm>
              <a:prstGeom prst="rect">
                <a:avLst/>
              </a:prstGeom>
            </p:spPr>
          </p:pic>
          <p:pic>
            <p:nvPicPr>
              <p:cNvPr id="23" name="Picture 2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5782135" y="876050"/>
                <a:ext cx="2501935" cy="346101"/>
              </a:xfrm>
              <a:prstGeom prst="rect">
                <a:avLst/>
              </a:prstGeom>
            </p:spPr>
          </p:pic>
          <p:cxnSp>
            <p:nvCxnSpPr>
              <p:cNvPr id="89" name="Straight Connector 88"/>
              <p:cNvCxnSpPr>
                <a:stCxn id="103" idx="7"/>
              </p:cNvCxnSpPr>
              <p:nvPr/>
            </p:nvCxnSpPr>
            <p:spPr>
              <a:xfrm flipH="1" flipV="1">
                <a:off x="7195734" y="1253290"/>
                <a:ext cx="46968" cy="1158193"/>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3332679" y="2959117"/>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7" name="Oval 96"/>
              <p:cNvSpPr/>
              <p:nvPr/>
            </p:nvSpPr>
            <p:spPr>
              <a:xfrm>
                <a:off x="8727639" y="5275597"/>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8" name="Oval 97"/>
              <p:cNvSpPr/>
              <p:nvPr/>
            </p:nvSpPr>
            <p:spPr>
              <a:xfrm>
                <a:off x="9001959" y="5702317"/>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8" name="Picture 7"/>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86923" y="6198843"/>
                <a:ext cx="1454839" cy="498684"/>
              </a:xfrm>
              <a:prstGeom prst="rect">
                <a:avLst/>
              </a:prstGeom>
            </p:spPr>
          </p:pic>
          <p:cxnSp>
            <p:nvCxnSpPr>
              <p:cNvPr id="75" name="Straight Connector 74"/>
              <p:cNvCxnSpPr>
                <a:endCxn id="8" idx="0"/>
              </p:cNvCxnSpPr>
              <p:nvPr/>
            </p:nvCxnSpPr>
            <p:spPr>
              <a:xfrm flipH="1">
                <a:off x="1814343" y="3040749"/>
                <a:ext cx="1533700" cy="3158094"/>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pic>
            <p:nvPicPr>
              <p:cNvPr id="1026" name="Picture 2" descr="Image result for lawrence hall of science logo"/>
              <p:cNvPicPr>
                <a:picLocks noChangeAspect="1" noChangeArrowheads="1"/>
              </p:cNvPicPr>
              <p:nvPr/>
            </p:nvPicPr>
            <p:blipFill rotWithShape="1">
              <a:blip r:embed="rId28" cstate="email">
                <a:extLst>
                  <a:ext uri="{28A0092B-C50C-407E-A947-70E740481C1C}">
                    <a14:useLocalDpi xmlns:a14="http://schemas.microsoft.com/office/drawing/2010/main"/>
                  </a:ext>
                </a:extLst>
              </a:blip>
              <a:srcRect/>
              <a:stretch/>
            </p:blipFill>
            <p:spPr bwMode="auto">
              <a:xfrm>
                <a:off x="320040" y="1569720"/>
                <a:ext cx="914400" cy="777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ildren's discovery museum of san jose logo"/>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63353" y="2637493"/>
                <a:ext cx="1319294" cy="568616"/>
              </a:xfrm>
              <a:prstGeom prst="rect">
                <a:avLst/>
              </a:prstGeom>
              <a:noFill/>
              <a:extLst>
                <a:ext uri="{909E8E84-426E-40DD-AFC4-6F175D3DCCD1}">
                  <a14:hiddenFill xmlns:a14="http://schemas.microsoft.com/office/drawing/2010/main">
                    <a:solidFill>
                      <a:srgbClr val="FFFFFF"/>
                    </a:solidFill>
                  </a14:hiddenFill>
                </a:ext>
              </a:extLst>
            </p:spPr>
          </p:pic>
          <p:sp>
            <p:nvSpPr>
              <p:cNvPr id="99" name="5-Point Star 98"/>
              <p:cNvSpPr/>
              <p:nvPr/>
            </p:nvSpPr>
            <p:spPr>
              <a:xfrm>
                <a:off x="6286625" y="2074401"/>
                <a:ext cx="174508" cy="159950"/>
              </a:xfrm>
              <a:prstGeom prst="star5">
                <a:avLst/>
              </a:prstGeom>
              <a:solidFill>
                <a:srgbClr val="FF0066"/>
              </a:solidFill>
              <a:ln>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cxnSp>
            <p:nvCxnSpPr>
              <p:cNvPr id="101" name="Straight Connector 100"/>
              <p:cNvCxnSpPr/>
              <p:nvPr/>
            </p:nvCxnSpPr>
            <p:spPr>
              <a:xfrm flipH="1" flipV="1">
                <a:off x="1278999" y="2083598"/>
                <a:ext cx="364441" cy="1037996"/>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a:endCxn id="1028" idx="3"/>
              </p:cNvCxnSpPr>
              <p:nvPr/>
            </p:nvCxnSpPr>
            <p:spPr>
              <a:xfrm flipH="1" flipV="1">
                <a:off x="1382647" y="2921801"/>
                <a:ext cx="323495" cy="218213"/>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7142679" y="2395236"/>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pic>
          <p:nvPicPr>
            <p:cNvPr id="26" name="Picture 25"/>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281729" y="5006641"/>
              <a:ext cx="774754" cy="774754"/>
            </a:xfrm>
            <a:prstGeom prst="rect">
              <a:avLst/>
            </a:prstGeom>
          </p:spPr>
        </p:pic>
        <p:pic>
          <p:nvPicPr>
            <p:cNvPr id="27" name="Picture 26"/>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0427639" y="1815214"/>
              <a:ext cx="1219380" cy="464797"/>
            </a:xfrm>
            <a:prstGeom prst="rect">
              <a:avLst/>
            </a:prstGeom>
          </p:spPr>
        </p:pic>
        <p:pic>
          <p:nvPicPr>
            <p:cNvPr id="28" name="Picture 27"/>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636714" y="6044752"/>
              <a:ext cx="737165" cy="737165"/>
            </a:xfrm>
            <a:prstGeom prst="rect">
              <a:avLst/>
            </a:prstGeom>
          </p:spPr>
        </p:pic>
        <p:cxnSp>
          <p:nvCxnSpPr>
            <p:cNvPr id="107" name="Straight Connector 106"/>
            <p:cNvCxnSpPr/>
            <p:nvPr/>
          </p:nvCxnSpPr>
          <p:spPr>
            <a:xfrm>
              <a:off x="5879654" y="4869732"/>
              <a:ext cx="100888" cy="1148188"/>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26" idx="3"/>
            </p:cNvCxnSpPr>
            <p:nvPr/>
          </p:nvCxnSpPr>
          <p:spPr>
            <a:xfrm flipV="1">
              <a:off x="1056483" y="4196061"/>
              <a:ext cx="1105497" cy="1197957"/>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16" name="Oval 115"/>
            <p:cNvSpPr/>
            <p:nvPr/>
          </p:nvSpPr>
          <p:spPr>
            <a:xfrm>
              <a:off x="1602455" y="3090810"/>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5" name="Oval 124"/>
            <p:cNvSpPr/>
            <p:nvPr/>
          </p:nvSpPr>
          <p:spPr>
            <a:xfrm>
              <a:off x="1544842" y="3123319"/>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cxnSp>
          <p:nvCxnSpPr>
            <p:cNvPr id="126" name="Straight Connector 125"/>
            <p:cNvCxnSpPr/>
            <p:nvPr/>
          </p:nvCxnSpPr>
          <p:spPr>
            <a:xfrm flipV="1">
              <a:off x="9693564" y="2225796"/>
              <a:ext cx="716243" cy="67840"/>
            </a:xfrm>
            <a:prstGeom prst="line">
              <a:avLst/>
            </a:prstGeom>
            <a:ln w="28575">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5822848" y="4758792"/>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4" name="Oval 103"/>
            <p:cNvSpPr/>
            <p:nvPr/>
          </p:nvSpPr>
          <p:spPr>
            <a:xfrm>
              <a:off x="2113824" y="4045072"/>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5" name="Oval 104"/>
            <p:cNvSpPr/>
            <p:nvPr/>
          </p:nvSpPr>
          <p:spPr>
            <a:xfrm>
              <a:off x="9611467" y="2225796"/>
              <a:ext cx="117184" cy="1109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cxnSp>
          <p:nvCxnSpPr>
            <p:cNvPr id="106" name="Straight Connector 105"/>
            <p:cNvCxnSpPr/>
            <p:nvPr/>
          </p:nvCxnSpPr>
          <p:spPr>
            <a:xfrm flipH="1" flipV="1">
              <a:off x="4583626" y="920331"/>
              <a:ext cx="1737271" cy="1145055"/>
            </a:xfrm>
            <a:prstGeom prst="line">
              <a:avLst/>
            </a:prstGeom>
            <a:ln w="28575">
              <a:solidFill>
                <a:srgbClr val="FF0066"/>
              </a:solidFill>
              <a:prstDash val="sysDot"/>
            </a:ln>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3551507" y="611712"/>
              <a:ext cx="1233631" cy="290664"/>
            </a:xfrm>
            <a:prstGeom prst="rect">
              <a:avLst/>
            </a:prstGeom>
          </p:spPr>
        </p:pic>
        <p:pic>
          <p:nvPicPr>
            <p:cNvPr id="14" name="Picture 2" descr="Image result for fleet science center"/>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203254" y="5967930"/>
              <a:ext cx="620082" cy="620082"/>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Straight Connector 107"/>
            <p:cNvCxnSpPr/>
            <p:nvPr/>
          </p:nvCxnSpPr>
          <p:spPr>
            <a:xfrm flipH="1">
              <a:off x="801015" y="4454947"/>
              <a:ext cx="1467457" cy="1760054"/>
            </a:xfrm>
            <a:prstGeom prst="line">
              <a:avLst/>
            </a:prstGeom>
            <a:ln w="28575">
              <a:solidFill>
                <a:srgbClr val="FF0066"/>
              </a:solidFill>
              <a:prstDash val="sysDot"/>
            </a:ln>
          </p:spPr>
          <p:style>
            <a:lnRef idx="2">
              <a:schemeClr val="accent1"/>
            </a:lnRef>
            <a:fillRef idx="0">
              <a:schemeClr val="accent1"/>
            </a:fillRef>
            <a:effectRef idx="1">
              <a:schemeClr val="accent1"/>
            </a:effectRef>
            <a:fontRef idx="minor">
              <a:schemeClr val="tx1"/>
            </a:fontRef>
          </p:style>
        </p:cxnSp>
        <p:sp>
          <p:nvSpPr>
            <p:cNvPr id="112" name="5-Point Star 111"/>
            <p:cNvSpPr/>
            <p:nvPr/>
          </p:nvSpPr>
          <p:spPr>
            <a:xfrm>
              <a:off x="2229895" y="4277640"/>
              <a:ext cx="174508" cy="159950"/>
            </a:xfrm>
            <a:prstGeom prst="star5">
              <a:avLst/>
            </a:prstGeom>
            <a:solidFill>
              <a:srgbClr val="FF0066"/>
            </a:solidFill>
            <a:ln>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sp>
        <p:nvSpPr>
          <p:cNvPr id="17" name="TextBox 16"/>
          <p:cNvSpPr txBox="1"/>
          <p:nvPr/>
        </p:nvSpPr>
        <p:spPr>
          <a:xfrm>
            <a:off x="1461015" y="5773121"/>
            <a:ext cx="6439007" cy="584775"/>
          </a:xfrm>
          <a:prstGeom prst="rect">
            <a:avLst/>
          </a:prstGeom>
          <a:noFill/>
        </p:spPr>
        <p:txBody>
          <a:bodyPr wrap="none" rtlCol="0">
            <a:spAutoFit/>
          </a:bodyPr>
          <a:lstStyle/>
          <a:p>
            <a:r>
              <a:rPr lang="en-US" sz="3200" dirty="0">
                <a:latin typeface="Gill Sans MT" panose="020B0502020104020203" pitchFamily="34" charset="0"/>
                <a:cs typeface="Arial" panose="020B0604020202020204" pitchFamily="34" charset="0"/>
                <a:hlinkClick r:id="rId35"/>
              </a:rPr>
              <a:t>http://www.understandingvisitors.org</a:t>
            </a:r>
            <a:r>
              <a:rPr lang="en-US" sz="3200" dirty="0">
                <a:latin typeface="Gill Sans MT" panose="020B0502020104020203" pitchFamily="34" charset="0"/>
                <a:cs typeface="Arial" panose="020B0604020202020204" pitchFamily="34" charset="0"/>
              </a:rPr>
              <a:t> </a:t>
            </a:r>
          </a:p>
        </p:txBody>
      </p:sp>
    </p:spTree>
    <p:extLst>
      <p:ext uri="{BB962C8B-B14F-4D97-AF65-F5344CB8AC3E}">
        <p14:creationId xmlns:p14="http://schemas.microsoft.com/office/powerpoint/2010/main" val="3879653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858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99017" y="2807302"/>
            <a:ext cx="7772400" cy="2361598"/>
          </a:xfrm>
        </p:spPr>
        <p:txBody>
          <a:bodyPr>
            <a:noAutofit/>
          </a:bodyPr>
          <a:lstStyle/>
          <a:p>
            <a:pPr algn="ctr"/>
            <a:r>
              <a:rPr lang="en-US" sz="7200" cap="none" dirty="0">
                <a:solidFill>
                  <a:srgbClr val="FFFFFF"/>
                </a:solidFill>
                <a:latin typeface="Century Gothic"/>
                <a:cs typeface="Century Gothic"/>
              </a:rPr>
              <a:t>WHAT’S NEXT</a:t>
            </a:r>
            <a:endParaRPr lang="en-US" sz="7200" dirty="0">
              <a:solidFill>
                <a:srgbClr val="FF0000"/>
              </a:solidFill>
              <a:latin typeface="Century Gothic"/>
              <a:cs typeface="Century Gothic"/>
            </a:endParaRPr>
          </a:p>
        </p:txBody>
      </p:sp>
    </p:spTree>
    <p:extLst>
      <p:ext uri="{BB962C8B-B14F-4D97-AF65-F5344CB8AC3E}">
        <p14:creationId xmlns:p14="http://schemas.microsoft.com/office/powerpoint/2010/main" val="42263482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Sci_Space_20180929_113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35100"/>
            <a:ext cx="9144000" cy="5422900"/>
          </a:xfrm>
          <a:prstGeom prst="rect">
            <a:avLst/>
          </a:prstGeom>
        </p:spPr>
      </p:pic>
      <p:sp>
        <p:nvSpPr>
          <p:cNvPr id="6" name="Rectangle 5"/>
          <p:cNvSpPr/>
          <p:nvPr/>
        </p:nvSpPr>
        <p:spPr>
          <a:xfrm>
            <a:off x="224116" y="191281"/>
            <a:ext cx="8919883" cy="1015663"/>
          </a:xfrm>
          <a:prstGeom prst="rect">
            <a:avLst/>
          </a:prstGeom>
        </p:spPr>
        <p:txBody>
          <a:bodyPr wrap="square">
            <a:spAutoFit/>
          </a:bodyPr>
          <a:lstStyle/>
          <a:p>
            <a:r>
              <a:rPr lang="en-US" sz="3200" b="1" dirty="0">
                <a:latin typeface="Century Gothic"/>
                <a:cs typeface="Century Gothic"/>
              </a:rPr>
              <a:t>Earth and space science </a:t>
            </a:r>
            <a:r>
              <a:rPr lang="en-US" sz="3200" dirty="0">
                <a:latin typeface="Century Gothic"/>
                <a:cs typeface="Century Gothic"/>
              </a:rPr>
              <a:t>2021–2025 </a:t>
            </a:r>
          </a:p>
          <a:p>
            <a:r>
              <a:rPr lang="en-US" sz="2800" dirty="0">
                <a:latin typeface="Century Gothic"/>
                <a:cs typeface="Century Gothic"/>
              </a:rPr>
              <a:t>Inclusion, diversity, equity, and access</a:t>
            </a:r>
          </a:p>
        </p:txBody>
      </p:sp>
      <p:grpSp>
        <p:nvGrpSpPr>
          <p:cNvPr id="3" name="Group 2"/>
          <p:cNvGrpSpPr/>
          <p:nvPr/>
        </p:nvGrpSpPr>
        <p:grpSpPr>
          <a:xfrm>
            <a:off x="5897879" y="3884111"/>
            <a:ext cx="3246120" cy="2560320"/>
            <a:chOff x="5897879" y="3884111"/>
            <a:chExt cx="3246120" cy="2560320"/>
          </a:xfrm>
        </p:grpSpPr>
        <p:sp>
          <p:nvSpPr>
            <p:cNvPr id="8" name="Rectangle 7"/>
            <p:cNvSpPr/>
            <p:nvPr/>
          </p:nvSpPr>
          <p:spPr>
            <a:xfrm>
              <a:off x="5897879" y="3884111"/>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p:cNvSpPr txBox="1"/>
            <p:nvPr/>
          </p:nvSpPr>
          <p:spPr>
            <a:xfrm>
              <a:off x="6086007" y="4036876"/>
              <a:ext cx="3057992" cy="2169825"/>
            </a:xfrm>
            <a:prstGeom prst="rect">
              <a:avLst/>
            </a:prstGeom>
            <a:noFill/>
          </p:spPr>
          <p:txBody>
            <a:bodyPr wrap="square" rtlCol="0">
              <a:spAutoFit/>
            </a:bodyPr>
            <a:lstStyle/>
            <a:p>
              <a:r>
                <a:rPr lang="en-US" sz="2700" dirty="0">
                  <a:solidFill>
                    <a:prstClr val="black"/>
                  </a:solidFill>
                  <a:latin typeface="Century Gothic"/>
                  <a:cs typeface="Century Gothic"/>
                </a:rPr>
                <a:t>Developing </a:t>
              </a:r>
            </a:p>
            <a:p>
              <a:r>
                <a:rPr lang="en-US" sz="2700" dirty="0">
                  <a:solidFill>
                    <a:prstClr val="black"/>
                  </a:solidFill>
                  <a:latin typeface="Century Gothic"/>
                  <a:cs typeface="Century Gothic"/>
                </a:rPr>
                <a:t>and sharing </a:t>
              </a:r>
            </a:p>
            <a:p>
              <a:r>
                <a:rPr lang="en-US" sz="2700" b="1" dirty="0">
                  <a:solidFill>
                    <a:prstClr val="black"/>
                  </a:solidFill>
                  <a:latin typeface="Century Gothic"/>
                  <a:cs typeface="Century Gothic"/>
                </a:rPr>
                <a:t>best practices and effective resources</a:t>
              </a:r>
              <a:endParaRPr lang="en-US" sz="600" b="1" dirty="0">
                <a:solidFill>
                  <a:prstClr val="black"/>
                </a:solidFill>
                <a:latin typeface="Century Gothic"/>
                <a:cs typeface="Century Gothic"/>
              </a:endParaRPr>
            </a:p>
          </p:txBody>
        </p:sp>
      </p:grpSp>
    </p:spTree>
    <p:extLst>
      <p:ext uri="{BB962C8B-B14F-4D97-AF65-F5344CB8AC3E}">
        <p14:creationId xmlns:p14="http://schemas.microsoft.com/office/powerpoint/2010/main" val="12957344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xSci_Chem_20180530_190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9" name="Picture 8" descr="New_NISENET_logo_V.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524" y="3693278"/>
            <a:ext cx="3246832" cy="2592595"/>
          </a:xfrm>
          <a:prstGeom prst="rect">
            <a:avLst/>
          </a:prstGeom>
        </p:spPr>
      </p:pic>
      <p:sp>
        <p:nvSpPr>
          <p:cNvPr id="7" name="Rectangle 6"/>
          <p:cNvSpPr/>
          <p:nvPr/>
        </p:nvSpPr>
        <p:spPr>
          <a:xfrm>
            <a:off x="-1" y="0"/>
            <a:ext cx="364525"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3" name="Rectangle 12"/>
          <p:cNvSpPr/>
          <p:nvPr/>
        </p:nvSpPr>
        <p:spPr>
          <a:xfrm>
            <a:off x="364524" y="63500"/>
            <a:ext cx="1467172" cy="276999"/>
          </a:xfrm>
          <a:prstGeom prst="rect">
            <a:avLst/>
          </a:prstGeom>
        </p:spPr>
        <p:txBody>
          <a:bodyPr wrap="square" lIns="0" tIns="0" rIns="0" bIns="0">
            <a:spAutoFit/>
          </a:bodyPr>
          <a:lstStyle/>
          <a:p>
            <a:pPr algn="ctr"/>
            <a:r>
              <a:rPr lang="en-US" dirty="0" err="1">
                <a:solidFill>
                  <a:prstClr val="black"/>
                </a:solidFill>
                <a:latin typeface="Century Gothic"/>
                <a:cs typeface="Century Gothic"/>
              </a:rPr>
              <a:t>nisenet.org</a:t>
            </a:r>
            <a:endParaRPr lang="en-US" dirty="0">
              <a:solidFill>
                <a:prstClr val="black"/>
              </a:solidFill>
              <a:latin typeface="Century Gothic"/>
              <a:cs typeface="Century Gothic"/>
            </a:endParaRPr>
          </a:p>
        </p:txBody>
      </p:sp>
      <p:grpSp>
        <p:nvGrpSpPr>
          <p:cNvPr id="2" name="Group 1"/>
          <p:cNvGrpSpPr/>
          <p:nvPr/>
        </p:nvGrpSpPr>
        <p:grpSpPr>
          <a:xfrm>
            <a:off x="364524" y="3693278"/>
            <a:ext cx="3258820" cy="2591845"/>
            <a:chOff x="805045" y="3427955"/>
            <a:chExt cx="3258820" cy="2591845"/>
          </a:xfrm>
        </p:grpSpPr>
        <p:sp>
          <p:nvSpPr>
            <p:cNvPr id="8" name="Rectangle 7"/>
            <p:cNvSpPr/>
            <p:nvPr/>
          </p:nvSpPr>
          <p:spPr>
            <a:xfrm>
              <a:off x="805045" y="3427955"/>
              <a:ext cx="3246120" cy="2591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0"/>
            <p:cNvSpPr txBox="1"/>
            <p:nvPr/>
          </p:nvSpPr>
          <p:spPr>
            <a:xfrm>
              <a:off x="1032933" y="3643855"/>
              <a:ext cx="3030932" cy="1785104"/>
            </a:xfrm>
            <a:prstGeom prst="rect">
              <a:avLst/>
            </a:prstGeom>
            <a:noFill/>
          </p:spPr>
          <p:txBody>
            <a:bodyPr wrap="square" rtlCol="0">
              <a:spAutoFit/>
            </a:bodyPr>
            <a:lstStyle/>
            <a:p>
              <a:r>
                <a:rPr lang="en-US" sz="3000" b="1" dirty="0">
                  <a:solidFill>
                    <a:prstClr val="black"/>
                  </a:solidFill>
                  <a:latin typeface="Century Gothic"/>
                  <a:cs typeface="Century Gothic"/>
                </a:rPr>
                <a:t>Contents</a:t>
              </a:r>
            </a:p>
            <a:p>
              <a:r>
                <a:rPr lang="en-US" sz="2000" dirty="0">
                  <a:solidFill>
                    <a:prstClr val="black"/>
                  </a:solidFill>
                  <a:latin typeface="Century Gothic"/>
                  <a:cs typeface="Century Gothic"/>
                </a:rPr>
                <a:t>Overview</a:t>
              </a:r>
            </a:p>
            <a:p>
              <a:r>
                <a:rPr lang="en-US" sz="2000" dirty="0">
                  <a:solidFill>
                    <a:prstClr val="black"/>
                  </a:solidFill>
                  <a:latin typeface="Century Gothic"/>
                  <a:cs typeface="Century Gothic"/>
                </a:rPr>
                <a:t>Current projects +</a:t>
              </a:r>
            </a:p>
            <a:p>
              <a:r>
                <a:rPr lang="en-US" sz="2000" dirty="0">
                  <a:solidFill>
                    <a:prstClr val="black"/>
                  </a:solidFill>
                  <a:latin typeface="Century Gothic"/>
                  <a:cs typeface="Century Gothic"/>
                </a:rPr>
                <a:t>opportunities</a:t>
              </a:r>
            </a:p>
            <a:p>
              <a:r>
                <a:rPr lang="en-US" sz="2000" dirty="0">
                  <a:solidFill>
                    <a:prstClr val="black"/>
                  </a:solidFill>
                  <a:latin typeface="Century Gothic"/>
                  <a:cs typeface="Century Gothic"/>
                </a:rPr>
                <a:t>What’s next</a:t>
              </a:r>
            </a:p>
          </p:txBody>
        </p:sp>
      </p:grpSp>
    </p:spTree>
    <p:extLst>
      <p:ext uri="{BB962C8B-B14F-4D97-AF65-F5344CB8AC3E}">
        <p14:creationId xmlns:p14="http://schemas.microsoft.com/office/powerpoint/2010/main" val="29712462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A27E73-348A-234E-8FD2-F32EDCD2C6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08176"/>
            <a:ext cx="9144000" cy="5449824"/>
          </a:xfrm>
          <a:prstGeom prst="rect">
            <a:avLst/>
          </a:prstGeom>
        </p:spPr>
      </p:pic>
      <p:sp>
        <p:nvSpPr>
          <p:cNvPr id="6" name="Rectangle 5"/>
          <p:cNvSpPr/>
          <p:nvPr/>
        </p:nvSpPr>
        <p:spPr>
          <a:xfrm>
            <a:off x="224116" y="191281"/>
            <a:ext cx="8919883" cy="1015663"/>
          </a:xfrm>
          <a:prstGeom prst="rect">
            <a:avLst/>
          </a:prstGeom>
        </p:spPr>
        <p:txBody>
          <a:bodyPr wrap="square">
            <a:spAutoFit/>
          </a:bodyPr>
          <a:lstStyle/>
          <a:p>
            <a:r>
              <a:rPr lang="en-US" sz="3200" b="1" dirty="0">
                <a:latin typeface="Century Gothic"/>
                <a:cs typeface="Century Gothic"/>
              </a:rPr>
              <a:t>Chemistry </a:t>
            </a:r>
            <a:endParaRPr lang="en-US" sz="3200" dirty="0">
              <a:latin typeface="Century Gothic"/>
              <a:cs typeface="Century Gothic"/>
            </a:endParaRPr>
          </a:p>
          <a:p>
            <a:r>
              <a:rPr lang="en-US" sz="2800" dirty="0">
                <a:latin typeface="Century Gothic"/>
                <a:cs typeface="Century Gothic"/>
              </a:rPr>
              <a:t>Interest, relevance, and self-efficacy</a:t>
            </a:r>
          </a:p>
        </p:txBody>
      </p:sp>
      <p:grpSp>
        <p:nvGrpSpPr>
          <p:cNvPr id="2" name="Group 1"/>
          <p:cNvGrpSpPr/>
          <p:nvPr/>
        </p:nvGrpSpPr>
        <p:grpSpPr>
          <a:xfrm>
            <a:off x="5897880" y="2999691"/>
            <a:ext cx="3246120" cy="2560320"/>
            <a:chOff x="5897880" y="2999691"/>
            <a:chExt cx="3246120" cy="2560320"/>
          </a:xfrm>
        </p:grpSpPr>
        <p:sp>
          <p:nvSpPr>
            <p:cNvPr id="5" name="Rectangle 4"/>
            <p:cNvSpPr/>
            <p:nvPr/>
          </p:nvSpPr>
          <p:spPr>
            <a:xfrm>
              <a:off x="5897880" y="2999691"/>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6026046" y="3530595"/>
              <a:ext cx="3117952" cy="1569660"/>
            </a:xfrm>
            <a:prstGeom prst="rect">
              <a:avLst/>
            </a:prstGeom>
            <a:noFill/>
          </p:spPr>
          <p:txBody>
            <a:bodyPr wrap="square" rtlCol="0">
              <a:spAutoFit/>
            </a:bodyPr>
            <a:lstStyle/>
            <a:p>
              <a:r>
                <a:rPr lang="en-US" sz="2800" b="1" dirty="0">
                  <a:solidFill>
                    <a:prstClr val="black"/>
                  </a:solidFill>
                  <a:latin typeface="Century Gothic"/>
                  <a:cs typeface="Century Gothic"/>
                </a:rPr>
                <a:t>Professional development</a:t>
              </a:r>
            </a:p>
            <a:p>
              <a:r>
                <a:rPr lang="en-US" sz="2000" dirty="0">
                  <a:solidFill>
                    <a:prstClr val="black"/>
                  </a:solidFill>
                  <a:latin typeface="Century Gothic"/>
                  <a:cs typeface="Century Gothic"/>
                </a:rPr>
                <a:t>for educators and chemists</a:t>
              </a:r>
              <a:endParaRPr lang="en-US" sz="2000" b="1" dirty="0">
                <a:solidFill>
                  <a:prstClr val="black"/>
                </a:solidFill>
                <a:latin typeface="Century Gothic"/>
                <a:cs typeface="Century Gothic"/>
              </a:endParaRPr>
            </a:p>
          </p:txBody>
        </p:sp>
      </p:grpSp>
    </p:spTree>
    <p:extLst>
      <p:ext uri="{BB962C8B-B14F-4D97-AF65-F5344CB8AC3E}">
        <p14:creationId xmlns:p14="http://schemas.microsoft.com/office/powerpoint/2010/main" val="8339920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_003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58900"/>
            <a:ext cx="9144000" cy="5499100"/>
          </a:xfrm>
          <a:prstGeom prst="rect">
            <a:avLst/>
          </a:prstGeom>
        </p:spPr>
      </p:pic>
      <p:sp>
        <p:nvSpPr>
          <p:cNvPr id="6" name="Rectangle 5"/>
          <p:cNvSpPr/>
          <p:nvPr/>
        </p:nvSpPr>
        <p:spPr>
          <a:xfrm>
            <a:off x="224116" y="191281"/>
            <a:ext cx="8919883" cy="1015663"/>
          </a:xfrm>
          <a:prstGeom prst="rect">
            <a:avLst/>
          </a:prstGeom>
        </p:spPr>
        <p:txBody>
          <a:bodyPr wrap="square">
            <a:spAutoFit/>
          </a:bodyPr>
          <a:lstStyle/>
          <a:p>
            <a:r>
              <a:rPr lang="en-US" sz="3200" b="1" dirty="0">
                <a:latin typeface="Century Gothic"/>
                <a:cs typeface="Century Gothic"/>
              </a:rPr>
              <a:t>Human origins</a:t>
            </a:r>
          </a:p>
          <a:p>
            <a:r>
              <a:rPr lang="en-US" sz="2800" dirty="0">
                <a:latin typeface="Century Gothic"/>
                <a:cs typeface="Century Gothic"/>
              </a:rPr>
              <a:t>Biological, cultural, and environmental change</a:t>
            </a:r>
          </a:p>
        </p:txBody>
      </p:sp>
      <p:grpSp>
        <p:nvGrpSpPr>
          <p:cNvPr id="2" name="Group 1"/>
          <p:cNvGrpSpPr/>
          <p:nvPr/>
        </p:nvGrpSpPr>
        <p:grpSpPr>
          <a:xfrm>
            <a:off x="5897880" y="2729868"/>
            <a:ext cx="3246120" cy="2560320"/>
            <a:chOff x="5897880" y="2729868"/>
            <a:chExt cx="3246120" cy="2560320"/>
          </a:xfrm>
        </p:grpSpPr>
        <p:sp>
          <p:nvSpPr>
            <p:cNvPr id="5" name="Rectangle 4"/>
            <p:cNvSpPr/>
            <p:nvPr/>
          </p:nvSpPr>
          <p:spPr>
            <a:xfrm>
              <a:off x="5897880" y="2729868"/>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6056025" y="3339833"/>
              <a:ext cx="3087973" cy="1384995"/>
            </a:xfrm>
            <a:prstGeom prst="rect">
              <a:avLst/>
            </a:prstGeom>
            <a:noFill/>
          </p:spPr>
          <p:txBody>
            <a:bodyPr wrap="square" rtlCol="0">
              <a:spAutoFit/>
            </a:bodyPr>
            <a:lstStyle/>
            <a:p>
              <a:r>
                <a:rPr lang="en-US" sz="2800" dirty="0">
                  <a:solidFill>
                    <a:prstClr val="black"/>
                  </a:solidFill>
                  <a:latin typeface="Century Gothic"/>
                  <a:cs typeface="Century Gothic"/>
                </a:rPr>
                <a:t>Investigating what makes us </a:t>
              </a:r>
              <a:r>
                <a:rPr lang="en-US" sz="2800" b="1" dirty="0">
                  <a:solidFill>
                    <a:prstClr val="black"/>
                  </a:solidFill>
                  <a:latin typeface="Century Gothic"/>
                  <a:cs typeface="Century Gothic"/>
                </a:rPr>
                <a:t>human</a:t>
              </a:r>
              <a:endParaRPr lang="en-US" sz="1000" b="1" dirty="0">
                <a:solidFill>
                  <a:prstClr val="black"/>
                </a:solidFill>
                <a:latin typeface="Century Gothic"/>
                <a:cs typeface="Century Gothic"/>
              </a:endParaRPr>
            </a:p>
          </p:txBody>
        </p:sp>
      </p:grpSp>
    </p:spTree>
    <p:extLst>
      <p:ext uri="{BB962C8B-B14F-4D97-AF65-F5344CB8AC3E}">
        <p14:creationId xmlns:p14="http://schemas.microsoft.com/office/powerpoint/2010/main" val="14077804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B0B802-C2F8-364E-8A28-B213930DFE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84300"/>
            <a:ext cx="9144000" cy="5486400"/>
          </a:xfrm>
          <a:prstGeom prst="rect">
            <a:avLst/>
          </a:prstGeom>
        </p:spPr>
      </p:pic>
      <p:sp>
        <p:nvSpPr>
          <p:cNvPr id="6" name="Rectangle 5"/>
          <p:cNvSpPr/>
          <p:nvPr/>
        </p:nvSpPr>
        <p:spPr>
          <a:xfrm>
            <a:off x="224117" y="191281"/>
            <a:ext cx="8546354" cy="1015663"/>
          </a:xfrm>
          <a:prstGeom prst="rect">
            <a:avLst/>
          </a:prstGeom>
        </p:spPr>
        <p:txBody>
          <a:bodyPr wrap="square">
            <a:spAutoFit/>
          </a:bodyPr>
          <a:lstStyle/>
          <a:p>
            <a:r>
              <a:rPr lang="en-US" sz="3200" b="1" dirty="0">
                <a:latin typeface="Century Gothic"/>
                <a:cs typeface="Century Gothic"/>
              </a:rPr>
              <a:t>Brain science and technologies </a:t>
            </a:r>
          </a:p>
          <a:p>
            <a:r>
              <a:rPr lang="en-US" sz="2800" dirty="0">
                <a:latin typeface="Century Gothic"/>
                <a:cs typeface="Century Gothic"/>
              </a:rPr>
              <a:t>Societal context and implications</a:t>
            </a:r>
          </a:p>
        </p:txBody>
      </p:sp>
      <p:grpSp>
        <p:nvGrpSpPr>
          <p:cNvPr id="2" name="Group 1"/>
          <p:cNvGrpSpPr/>
          <p:nvPr/>
        </p:nvGrpSpPr>
        <p:grpSpPr>
          <a:xfrm>
            <a:off x="0" y="2148840"/>
            <a:ext cx="3246120" cy="2560320"/>
            <a:chOff x="0" y="2148840"/>
            <a:chExt cx="3246120" cy="2560320"/>
          </a:xfrm>
        </p:grpSpPr>
        <p:sp>
          <p:nvSpPr>
            <p:cNvPr id="5" name="Rectangle 4"/>
            <p:cNvSpPr/>
            <p:nvPr/>
          </p:nvSpPr>
          <p:spPr>
            <a:xfrm>
              <a:off x="0" y="2148840"/>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TextBox 7"/>
            <p:cNvSpPr txBox="1"/>
            <p:nvPr/>
          </p:nvSpPr>
          <p:spPr>
            <a:xfrm>
              <a:off x="1" y="2283317"/>
              <a:ext cx="3102964" cy="2339102"/>
            </a:xfrm>
            <a:prstGeom prst="rect">
              <a:avLst/>
            </a:prstGeom>
            <a:noFill/>
          </p:spPr>
          <p:txBody>
            <a:bodyPr wrap="square" rtlCol="0">
              <a:spAutoFit/>
            </a:bodyPr>
            <a:lstStyle/>
            <a:p>
              <a:pPr algn="r"/>
              <a:r>
                <a:rPr lang="en-US" sz="2800" dirty="0">
                  <a:solidFill>
                    <a:prstClr val="black"/>
                  </a:solidFill>
                  <a:latin typeface="Century Gothic"/>
                  <a:cs typeface="Century Gothic"/>
                </a:rPr>
                <a:t>Creating opportunities for</a:t>
              </a:r>
            </a:p>
            <a:p>
              <a:pPr algn="r"/>
              <a:r>
                <a:rPr lang="en-US" sz="2800" b="1" dirty="0">
                  <a:solidFill>
                    <a:prstClr val="black"/>
                  </a:solidFill>
                  <a:latin typeface="Century Gothic"/>
                  <a:cs typeface="Century Gothic"/>
                </a:rPr>
                <a:t>public engagement with science</a:t>
              </a:r>
              <a:endParaRPr lang="en-US" sz="2000" dirty="0">
                <a:solidFill>
                  <a:prstClr val="black"/>
                </a:solidFill>
                <a:latin typeface="Century Gothic"/>
                <a:cs typeface="Century Gothic"/>
              </a:endParaRPr>
            </a:p>
            <a:p>
              <a:endParaRPr lang="en-US" sz="600" b="1" dirty="0">
                <a:solidFill>
                  <a:prstClr val="black"/>
                </a:solidFill>
                <a:latin typeface="Century Gothic"/>
                <a:cs typeface="Century Gothic"/>
              </a:endParaRPr>
            </a:p>
          </p:txBody>
        </p:sp>
      </p:grpSp>
    </p:spTree>
    <p:extLst>
      <p:ext uri="{BB962C8B-B14F-4D97-AF65-F5344CB8AC3E}">
        <p14:creationId xmlns:p14="http://schemas.microsoft.com/office/powerpoint/2010/main" val="33115101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88BD6E-27EC-2149-8074-20F750783B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488985"/>
            <a:ext cx="9143999" cy="5342326"/>
          </a:xfrm>
          <a:prstGeom prst="rect">
            <a:avLst/>
          </a:prstGeom>
        </p:spPr>
      </p:pic>
      <p:sp>
        <p:nvSpPr>
          <p:cNvPr id="6" name="Rectangle 5"/>
          <p:cNvSpPr/>
          <p:nvPr/>
        </p:nvSpPr>
        <p:spPr>
          <a:xfrm>
            <a:off x="224116" y="191281"/>
            <a:ext cx="8919881" cy="1015663"/>
          </a:xfrm>
          <a:prstGeom prst="rect">
            <a:avLst/>
          </a:prstGeom>
        </p:spPr>
        <p:txBody>
          <a:bodyPr wrap="square">
            <a:spAutoFit/>
          </a:bodyPr>
          <a:lstStyle/>
          <a:p>
            <a:r>
              <a:rPr lang="en-US" sz="3200" b="1" dirty="0">
                <a:latin typeface="Century Gothic"/>
                <a:cs typeface="Century Gothic"/>
              </a:rPr>
              <a:t>Energy transitions</a:t>
            </a:r>
          </a:p>
          <a:p>
            <a:r>
              <a:rPr lang="en-US" sz="2800" dirty="0">
                <a:latin typeface="Century Gothic"/>
                <a:cs typeface="Century Gothic"/>
              </a:rPr>
              <a:t>Technological, social, political, economic change</a:t>
            </a:r>
          </a:p>
        </p:txBody>
      </p:sp>
      <p:grpSp>
        <p:nvGrpSpPr>
          <p:cNvPr id="3" name="Group 2"/>
          <p:cNvGrpSpPr/>
          <p:nvPr/>
        </p:nvGrpSpPr>
        <p:grpSpPr>
          <a:xfrm>
            <a:off x="5897877" y="3719218"/>
            <a:ext cx="3246120" cy="2560320"/>
            <a:chOff x="5897877" y="3719218"/>
            <a:chExt cx="3246120" cy="2560320"/>
          </a:xfrm>
        </p:grpSpPr>
        <p:sp>
          <p:nvSpPr>
            <p:cNvPr id="8" name="Rectangle 7"/>
            <p:cNvSpPr/>
            <p:nvPr/>
          </p:nvSpPr>
          <p:spPr>
            <a:xfrm>
              <a:off x="5897877" y="3719218"/>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p:cNvSpPr txBox="1"/>
            <p:nvPr/>
          </p:nvSpPr>
          <p:spPr>
            <a:xfrm>
              <a:off x="6041035" y="4109727"/>
              <a:ext cx="3102962" cy="1815882"/>
            </a:xfrm>
            <a:prstGeom prst="rect">
              <a:avLst/>
            </a:prstGeom>
            <a:noFill/>
          </p:spPr>
          <p:txBody>
            <a:bodyPr wrap="square" rtlCol="0">
              <a:spAutoFit/>
            </a:bodyPr>
            <a:lstStyle/>
            <a:p>
              <a:r>
                <a:rPr lang="en-US" sz="2800" dirty="0">
                  <a:latin typeface="Century Gothic"/>
                  <a:cs typeface="Century Gothic"/>
                </a:rPr>
                <a:t>Engaging communities in </a:t>
              </a:r>
              <a:r>
                <a:rPr lang="en-US" sz="2800" b="1" dirty="0">
                  <a:latin typeface="Century Gothic"/>
                  <a:cs typeface="Century Gothic"/>
                </a:rPr>
                <a:t>shaping </a:t>
              </a:r>
              <a:r>
                <a:rPr lang="en-US" sz="2800" b="1" dirty="0">
                  <a:solidFill>
                    <a:prstClr val="black"/>
                  </a:solidFill>
                  <a:latin typeface="Century Gothic"/>
                  <a:cs typeface="Century Gothic"/>
                </a:rPr>
                <a:t>innovation</a:t>
              </a:r>
              <a:endParaRPr lang="en-US" sz="600" b="1" dirty="0">
                <a:solidFill>
                  <a:prstClr val="black"/>
                </a:solidFill>
                <a:latin typeface="Century Gothic"/>
                <a:cs typeface="Century Gothic"/>
              </a:endParaRPr>
            </a:p>
          </p:txBody>
        </p:sp>
      </p:grpSp>
    </p:spTree>
    <p:extLst>
      <p:ext uri="{BB962C8B-B14F-4D97-AF65-F5344CB8AC3E}">
        <p14:creationId xmlns:p14="http://schemas.microsoft.com/office/powerpoint/2010/main" val="25752829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9-06-07 at 11.31.03 PM.png">
            <a:extLst>
              <a:ext uri="{FF2B5EF4-FFF2-40B4-BE49-F238E27FC236}">
                <a16:creationId xmlns:a16="http://schemas.microsoft.com/office/drawing/2014/main" id="{9F5C04A0-2562-1E49-B736-80D3611610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14475"/>
            <a:ext cx="9144000" cy="5343525"/>
          </a:xfrm>
          <a:prstGeom prst="rect">
            <a:avLst/>
          </a:prstGeom>
        </p:spPr>
      </p:pic>
      <p:sp>
        <p:nvSpPr>
          <p:cNvPr id="6" name="Rectangle 5"/>
          <p:cNvSpPr/>
          <p:nvPr/>
        </p:nvSpPr>
        <p:spPr>
          <a:xfrm>
            <a:off x="224116" y="301009"/>
            <a:ext cx="8919883" cy="1015663"/>
          </a:xfrm>
          <a:prstGeom prst="rect">
            <a:avLst/>
          </a:prstGeom>
        </p:spPr>
        <p:txBody>
          <a:bodyPr wrap="square">
            <a:spAutoFit/>
          </a:bodyPr>
          <a:lstStyle/>
          <a:p>
            <a:r>
              <a:rPr lang="en-US" sz="3200" b="1" dirty="0">
                <a:latin typeface="Century Gothic"/>
                <a:cs typeface="Century Gothic"/>
              </a:rPr>
              <a:t>Sustainability</a:t>
            </a:r>
          </a:p>
          <a:p>
            <a:r>
              <a:rPr lang="en-US" sz="2800" dirty="0">
                <a:latin typeface="Century Gothic"/>
                <a:cs typeface="Century Gothic"/>
              </a:rPr>
              <a:t>Global network for sustainable futures</a:t>
            </a:r>
          </a:p>
        </p:txBody>
      </p:sp>
      <p:grpSp>
        <p:nvGrpSpPr>
          <p:cNvPr id="2" name="Group 1"/>
          <p:cNvGrpSpPr/>
          <p:nvPr/>
        </p:nvGrpSpPr>
        <p:grpSpPr>
          <a:xfrm>
            <a:off x="0" y="2939730"/>
            <a:ext cx="3246120" cy="2560320"/>
            <a:chOff x="0" y="2939730"/>
            <a:chExt cx="3246120" cy="2560320"/>
          </a:xfrm>
        </p:grpSpPr>
        <p:sp>
          <p:nvSpPr>
            <p:cNvPr id="5" name="Rectangle 4"/>
            <p:cNvSpPr/>
            <p:nvPr/>
          </p:nvSpPr>
          <p:spPr>
            <a:xfrm>
              <a:off x="0" y="2939730"/>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0" y="3531407"/>
              <a:ext cx="3246120" cy="1384995"/>
            </a:xfrm>
            <a:prstGeom prst="rect">
              <a:avLst/>
            </a:prstGeom>
            <a:noFill/>
          </p:spPr>
          <p:txBody>
            <a:bodyPr wrap="square" rtlCol="0">
              <a:spAutoFit/>
            </a:bodyPr>
            <a:lstStyle/>
            <a:p>
              <a:pPr algn="r"/>
              <a:r>
                <a:rPr lang="en-US" sz="2800" dirty="0">
                  <a:solidFill>
                    <a:prstClr val="black"/>
                  </a:solidFill>
                  <a:latin typeface="Century Gothic"/>
                  <a:cs typeface="Century Gothic"/>
                </a:rPr>
                <a:t>Collaborating to </a:t>
              </a:r>
              <a:r>
                <a:rPr lang="en-US" sz="2800" b="1" dirty="0">
                  <a:solidFill>
                    <a:prstClr val="black"/>
                  </a:solidFill>
                  <a:latin typeface="Century Gothic"/>
                  <a:cs typeface="Century Gothic"/>
                </a:rPr>
                <a:t>build the future </a:t>
              </a:r>
              <a:r>
                <a:rPr lang="en-US" sz="2800" dirty="0">
                  <a:solidFill>
                    <a:prstClr val="black"/>
                  </a:solidFill>
                  <a:latin typeface="Century Gothic"/>
                  <a:cs typeface="Century Gothic"/>
                </a:rPr>
                <a:t>we want to live in</a:t>
              </a:r>
              <a:endParaRPr lang="en-US" sz="2000" dirty="0">
                <a:solidFill>
                  <a:prstClr val="black"/>
                </a:solidFill>
                <a:latin typeface="Century Gothic"/>
                <a:cs typeface="Century Gothic"/>
              </a:endParaRPr>
            </a:p>
          </p:txBody>
        </p:sp>
      </p:grpSp>
    </p:spTree>
    <p:extLst>
      <p:ext uri="{BB962C8B-B14F-4D97-AF65-F5344CB8AC3E}">
        <p14:creationId xmlns:p14="http://schemas.microsoft.com/office/powerpoint/2010/main" val="9532323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17" y="139072"/>
            <a:ext cx="8546354" cy="584776"/>
          </a:xfrm>
          <a:prstGeom prst="rect">
            <a:avLst/>
          </a:prstGeom>
        </p:spPr>
        <p:txBody>
          <a:bodyPr wrap="square">
            <a:spAutoFit/>
          </a:bodyPr>
          <a:lstStyle/>
          <a:p>
            <a:r>
              <a:rPr lang="en-US" sz="3200" b="1" dirty="0">
                <a:latin typeface="Century Gothic"/>
                <a:cs typeface="Century Gothic"/>
              </a:rPr>
              <a:t>Let us know!</a:t>
            </a:r>
          </a:p>
        </p:txBody>
      </p:sp>
      <p:sp>
        <p:nvSpPr>
          <p:cNvPr id="21" name="Subtitle 2"/>
          <p:cNvSpPr>
            <a:spLocks noGrp="1"/>
          </p:cNvSpPr>
          <p:nvPr>
            <p:ph type="subTitle" idx="1"/>
          </p:nvPr>
        </p:nvSpPr>
        <p:spPr>
          <a:xfrm>
            <a:off x="0" y="1384300"/>
            <a:ext cx="5905500" cy="1498600"/>
          </a:xfrm>
        </p:spPr>
        <p:txBody>
          <a:bodyPr>
            <a:normAutofit/>
          </a:bodyPr>
          <a:lstStyle/>
          <a:p>
            <a:pPr algn="l"/>
            <a:r>
              <a:rPr lang="en-US" sz="2400" dirty="0">
                <a:solidFill>
                  <a:srgbClr val="FFFFFF"/>
                </a:solidFill>
                <a:latin typeface="Century Gothic"/>
                <a:cs typeface="Century Gothic"/>
              </a:rPr>
              <a:t>In early stages</a:t>
            </a:r>
          </a:p>
        </p:txBody>
      </p:sp>
      <p:pic>
        <p:nvPicPr>
          <p:cNvPr id="3" name="Picture 2" descr="20121003_140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03113"/>
            <a:ext cx="9144000" cy="5954887"/>
          </a:xfrm>
          <a:prstGeom prst="rect">
            <a:avLst/>
          </a:prstGeom>
        </p:spPr>
      </p:pic>
      <p:sp>
        <p:nvSpPr>
          <p:cNvPr id="7" name="Subtitle 2"/>
          <p:cNvSpPr txBox="1">
            <a:spLocks/>
          </p:cNvSpPr>
          <p:nvPr/>
        </p:nvSpPr>
        <p:spPr>
          <a:xfrm>
            <a:off x="7620" y="5803899"/>
            <a:ext cx="9144000" cy="1041400"/>
          </a:xfrm>
          <a:prstGeom prst="rect">
            <a:avLst/>
          </a:prstGeom>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a:solidFill>
                  <a:srgbClr val="FFFFFF"/>
                </a:solidFill>
                <a:latin typeface="Century Gothic"/>
                <a:cs typeface="Century Gothic"/>
              </a:rPr>
              <a:t>How do these topics connect to your museum?</a:t>
            </a:r>
          </a:p>
          <a:p>
            <a:pPr algn="l"/>
            <a:r>
              <a:rPr lang="en-US" sz="2400" dirty="0">
                <a:solidFill>
                  <a:srgbClr val="FFFFFF"/>
                </a:solidFill>
                <a:latin typeface="Century Gothic"/>
                <a:cs typeface="Century Gothic"/>
              </a:rPr>
              <a:t>What do you need and want? What do you have to share?</a:t>
            </a:r>
          </a:p>
          <a:p>
            <a:pPr algn="l"/>
            <a:r>
              <a:rPr lang="en-US" sz="2400" dirty="0">
                <a:solidFill>
                  <a:srgbClr val="FFFFFF"/>
                </a:solidFill>
                <a:latin typeface="Century Gothic"/>
                <a:cs typeface="Century Gothic"/>
              </a:rPr>
              <a:t>Do you have other ideas for new projects we can work on together? </a:t>
            </a:r>
          </a:p>
        </p:txBody>
      </p:sp>
      <p:grpSp>
        <p:nvGrpSpPr>
          <p:cNvPr id="2" name="Group 1"/>
          <p:cNvGrpSpPr/>
          <p:nvPr/>
        </p:nvGrpSpPr>
        <p:grpSpPr>
          <a:xfrm>
            <a:off x="5905500" y="2095462"/>
            <a:ext cx="3246120" cy="3005734"/>
            <a:chOff x="5905500" y="2095462"/>
            <a:chExt cx="3246120" cy="3005734"/>
          </a:xfrm>
        </p:grpSpPr>
        <p:sp>
          <p:nvSpPr>
            <p:cNvPr id="8" name="Rectangle 7"/>
            <p:cNvSpPr/>
            <p:nvPr/>
          </p:nvSpPr>
          <p:spPr>
            <a:xfrm>
              <a:off x="5905500" y="2095462"/>
              <a:ext cx="3246120" cy="3005733"/>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p:cNvSpPr txBox="1"/>
            <p:nvPr/>
          </p:nvSpPr>
          <p:spPr>
            <a:xfrm>
              <a:off x="6096000" y="2151671"/>
              <a:ext cx="3055620" cy="2949525"/>
            </a:xfrm>
            <a:prstGeom prst="rect">
              <a:avLst/>
            </a:prstGeom>
            <a:noFill/>
          </p:spPr>
          <p:txBody>
            <a:bodyPr wrap="square" rtlCol="0">
              <a:spAutoFit/>
            </a:bodyPr>
            <a:lstStyle/>
            <a:p>
              <a:pPr>
                <a:spcAft>
                  <a:spcPts val="1000"/>
                </a:spcAft>
              </a:pPr>
              <a:r>
                <a:rPr lang="en-US" sz="2400" dirty="0">
                  <a:solidFill>
                    <a:prstClr val="black"/>
                  </a:solidFill>
                  <a:latin typeface="Century Gothic"/>
                  <a:cs typeface="Century Gothic"/>
                </a:rPr>
                <a:t>Brain</a:t>
              </a:r>
            </a:p>
            <a:p>
              <a:pPr>
                <a:spcAft>
                  <a:spcPts val="1000"/>
                </a:spcAft>
              </a:pPr>
              <a:r>
                <a:rPr lang="en-US" sz="2400" dirty="0">
                  <a:solidFill>
                    <a:prstClr val="black"/>
                  </a:solidFill>
                  <a:latin typeface="Century Gothic"/>
                  <a:cs typeface="Century Gothic"/>
                </a:rPr>
                <a:t>Chemistry</a:t>
              </a:r>
            </a:p>
            <a:p>
              <a:pPr>
                <a:spcAft>
                  <a:spcPts val="1000"/>
                </a:spcAft>
              </a:pPr>
              <a:r>
                <a:rPr lang="en-US" sz="2400" dirty="0">
                  <a:solidFill>
                    <a:prstClr val="black"/>
                  </a:solidFill>
                  <a:latin typeface="Century Gothic"/>
                  <a:cs typeface="Century Gothic"/>
                </a:rPr>
                <a:t>Earth and space</a:t>
              </a:r>
            </a:p>
            <a:p>
              <a:pPr>
                <a:spcAft>
                  <a:spcPts val="1000"/>
                </a:spcAft>
              </a:pPr>
              <a:r>
                <a:rPr lang="en-US" sz="2400" dirty="0">
                  <a:solidFill>
                    <a:prstClr val="black"/>
                  </a:solidFill>
                  <a:latin typeface="Century Gothic"/>
                  <a:cs typeface="Century Gothic"/>
                </a:rPr>
                <a:t>Energy transitions</a:t>
              </a:r>
            </a:p>
            <a:p>
              <a:pPr>
                <a:spcAft>
                  <a:spcPts val="1000"/>
                </a:spcAft>
              </a:pPr>
              <a:r>
                <a:rPr lang="en-US" sz="2400" dirty="0">
                  <a:solidFill>
                    <a:prstClr val="black"/>
                  </a:solidFill>
                  <a:latin typeface="Century Gothic"/>
                  <a:cs typeface="Century Gothic"/>
                </a:rPr>
                <a:t>Human origins</a:t>
              </a:r>
            </a:p>
            <a:p>
              <a:pPr>
                <a:spcAft>
                  <a:spcPts val="1000"/>
                </a:spcAft>
              </a:pPr>
              <a:r>
                <a:rPr lang="en-US" sz="2400" dirty="0">
                  <a:solidFill>
                    <a:prstClr val="black"/>
                  </a:solidFill>
                  <a:latin typeface="Century Gothic"/>
                  <a:cs typeface="Century Gothic"/>
                </a:rPr>
                <a:t>Sustainable futures</a:t>
              </a:r>
            </a:p>
          </p:txBody>
        </p:sp>
      </p:grpSp>
    </p:spTree>
    <p:extLst>
      <p:ext uri="{BB962C8B-B14F-4D97-AF65-F5344CB8AC3E}">
        <p14:creationId xmlns:p14="http://schemas.microsoft.com/office/powerpoint/2010/main" val="2134066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858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99017" y="2756502"/>
            <a:ext cx="7772400" cy="1362075"/>
          </a:xfrm>
        </p:spPr>
        <p:txBody>
          <a:bodyPr>
            <a:noAutofit/>
          </a:bodyPr>
          <a:lstStyle/>
          <a:p>
            <a:pPr algn="ctr"/>
            <a:r>
              <a:rPr lang="en-US" sz="7200" cap="none" dirty="0">
                <a:solidFill>
                  <a:srgbClr val="FFFFFF"/>
                </a:solidFill>
                <a:latin typeface="Century Gothic"/>
                <a:cs typeface="Century Gothic"/>
              </a:rPr>
              <a:t>THANK YOU</a:t>
            </a:r>
            <a:endParaRPr lang="en-US" sz="7200" dirty="0">
              <a:solidFill>
                <a:srgbClr val="FF0000"/>
              </a:solidFill>
              <a:latin typeface="Century Gothic"/>
              <a:cs typeface="Century Gothic"/>
            </a:endParaRPr>
          </a:p>
        </p:txBody>
      </p:sp>
    </p:spTree>
    <p:extLst>
      <p:ext uri="{BB962C8B-B14F-4D97-AF65-F5344CB8AC3E}">
        <p14:creationId xmlns:p14="http://schemas.microsoft.com/office/powerpoint/2010/main" val="6443112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9143999" cy="6858000"/>
          </a:xfrm>
          <a:prstGeom prst="rect">
            <a:avLst/>
          </a:prstGeom>
          <a:solidFill>
            <a:srgbClr val="5CBEE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entury Gothic"/>
              <a:cs typeface="Century Gothic"/>
            </a:endParaRPr>
          </a:p>
        </p:txBody>
      </p:sp>
      <p:sp>
        <p:nvSpPr>
          <p:cNvPr id="5" name="Rectangle 4"/>
          <p:cNvSpPr/>
          <p:nvPr/>
        </p:nvSpPr>
        <p:spPr>
          <a:xfrm>
            <a:off x="2763893" y="722933"/>
            <a:ext cx="6688724" cy="3200876"/>
          </a:xfrm>
          <a:prstGeom prst="rect">
            <a:avLst/>
          </a:prstGeom>
          <a:ln>
            <a:noFill/>
          </a:ln>
        </p:spPr>
        <p:txBody>
          <a:bodyPr wrap="square">
            <a:spAutoFit/>
          </a:bodyPr>
          <a:lstStyle/>
          <a:p>
            <a:pPr>
              <a:lnSpc>
                <a:spcPct val="80000"/>
              </a:lnSpc>
              <a:spcAft>
                <a:spcPts val="600"/>
              </a:spcAft>
            </a:pPr>
            <a:r>
              <a:rPr lang="en-US" sz="3500" dirty="0">
                <a:solidFill>
                  <a:srgbClr val="000000"/>
                </a:solidFill>
                <a:latin typeface="Century Gothic"/>
                <a:cs typeface="Century Gothic"/>
              </a:rPr>
              <a:t>Online digital library:</a:t>
            </a:r>
          </a:p>
          <a:p>
            <a:pPr>
              <a:lnSpc>
                <a:spcPct val="80000"/>
              </a:lnSpc>
              <a:spcAft>
                <a:spcPts val="600"/>
              </a:spcAft>
            </a:pPr>
            <a:r>
              <a:rPr lang="en-US" sz="6000" b="1" dirty="0" err="1">
                <a:solidFill>
                  <a:srgbClr val="0D686C"/>
                </a:solidFill>
                <a:latin typeface="Century Gothic"/>
                <a:cs typeface="Century Gothic"/>
              </a:rPr>
              <a:t>nisenet.org</a:t>
            </a:r>
            <a:r>
              <a:rPr lang="en-US" sz="6000" b="1" dirty="0">
                <a:solidFill>
                  <a:srgbClr val="FF0000"/>
                </a:solidFill>
                <a:latin typeface="Century Gothic"/>
                <a:cs typeface="Century Gothic"/>
              </a:rPr>
              <a:t> </a:t>
            </a:r>
          </a:p>
          <a:p>
            <a:pPr algn="ctr">
              <a:lnSpc>
                <a:spcPct val="80000"/>
              </a:lnSpc>
              <a:spcAft>
                <a:spcPts val="600"/>
              </a:spcAft>
            </a:pPr>
            <a:endParaRPr lang="en-US" sz="3500" dirty="0">
              <a:solidFill>
                <a:srgbClr val="000000"/>
              </a:solidFill>
              <a:latin typeface="Century Gothic"/>
              <a:cs typeface="Century Gothic"/>
            </a:endParaRPr>
          </a:p>
          <a:p>
            <a:pPr algn="ctr">
              <a:lnSpc>
                <a:spcPct val="80000"/>
              </a:lnSpc>
              <a:spcAft>
                <a:spcPts val="600"/>
              </a:spcAft>
            </a:pPr>
            <a:endParaRPr lang="en-US" sz="3500" dirty="0">
              <a:solidFill>
                <a:srgbClr val="000000"/>
              </a:solidFill>
              <a:latin typeface="Century Gothic"/>
              <a:cs typeface="Century Gothic"/>
            </a:endParaRPr>
          </a:p>
          <a:p>
            <a:pPr algn="ctr">
              <a:lnSpc>
                <a:spcPct val="80000"/>
              </a:lnSpc>
              <a:spcAft>
                <a:spcPts val="600"/>
              </a:spcAft>
            </a:pPr>
            <a:endParaRPr lang="en-US" sz="6000" b="1" dirty="0">
              <a:solidFill>
                <a:srgbClr val="FF0000"/>
              </a:solidFill>
              <a:latin typeface="Century Gothic"/>
              <a:cs typeface="Century Gothic"/>
            </a:endParaRPr>
          </a:p>
        </p:txBody>
      </p:sp>
      <p:sp>
        <p:nvSpPr>
          <p:cNvPr id="6" name="Rectangle 5"/>
          <p:cNvSpPr/>
          <p:nvPr/>
        </p:nvSpPr>
        <p:spPr>
          <a:xfrm>
            <a:off x="136615" y="6188604"/>
            <a:ext cx="8870770" cy="271869"/>
          </a:xfrm>
          <a:prstGeom prst="rect">
            <a:avLst/>
          </a:prstGeom>
          <a:ln>
            <a:noFill/>
          </a:ln>
        </p:spPr>
        <p:txBody>
          <a:bodyPr wrap="square">
            <a:spAutoFit/>
          </a:bodyPr>
          <a:lstStyle/>
          <a:p>
            <a:pPr algn="ctr">
              <a:lnSpc>
                <a:spcPct val="80000"/>
              </a:lnSpc>
              <a:spcAft>
                <a:spcPts val="600"/>
              </a:spcAft>
            </a:pPr>
            <a:endParaRPr lang="en-US" sz="1400" b="1" dirty="0">
              <a:solidFill>
                <a:srgbClr val="FF0000"/>
              </a:solidFill>
              <a:latin typeface="Century Gothic"/>
              <a:cs typeface="Century Gothic"/>
            </a:endParaRPr>
          </a:p>
        </p:txBody>
      </p:sp>
      <p:grpSp>
        <p:nvGrpSpPr>
          <p:cNvPr id="10" name="Group 9"/>
          <p:cNvGrpSpPr>
            <a:grpSpLocks noChangeAspect="1"/>
          </p:cNvGrpSpPr>
          <p:nvPr/>
        </p:nvGrpSpPr>
        <p:grpSpPr>
          <a:xfrm>
            <a:off x="636920" y="5465291"/>
            <a:ext cx="1600200" cy="437998"/>
            <a:chOff x="3271273" y="4326128"/>
            <a:chExt cx="2806192" cy="768096"/>
          </a:xfrm>
        </p:grpSpPr>
        <p:pic>
          <p:nvPicPr>
            <p:cNvPr id="7" name="Picture 6" descr="social_f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8337" y="4326128"/>
              <a:ext cx="402336" cy="768096"/>
            </a:xfrm>
            <a:prstGeom prst="rect">
              <a:avLst/>
            </a:prstGeom>
          </p:spPr>
        </p:pic>
        <p:pic>
          <p:nvPicPr>
            <p:cNvPr id="8" name="Picture 7" descr="social_linkedi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1273" y="4393184"/>
              <a:ext cx="664464" cy="633984"/>
            </a:xfrm>
            <a:prstGeom prst="rect">
              <a:avLst/>
            </a:prstGeom>
          </p:spPr>
        </p:pic>
        <p:pic>
          <p:nvPicPr>
            <p:cNvPr id="9" name="Picture 8" descr="social_twitt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6905" y="4489704"/>
              <a:ext cx="670560" cy="542544"/>
            </a:xfrm>
            <a:prstGeom prst="rect">
              <a:avLst/>
            </a:prstGeom>
          </p:spPr>
        </p:pic>
      </p:grpSp>
      <p:pic>
        <p:nvPicPr>
          <p:cNvPr id="11" name="Picture 10" descr="newsletter_icon_1000px copy.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847" y="2814208"/>
            <a:ext cx="1600200" cy="1600200"/>
          </a:xfrm>
          <a:prstGeom prst="rect">
            <a:avLst/>
          </a:prstGeom>
        </p:spPr>
      </p:pic>
      <p:sp>
        <p:nvSpPr>
          <p:cNvPr id="12" name="Rectangle 11"/>
          <p:cNvSpPr/>
          <p:nvPr/>
        </p:nvSpPr>
        <p:spPr>
          <a:xfrm>
            <a:off x="2763893" y="5315200"/>
            <a:ext cx="4067084" cy="796115"/>
          </a:xfrm>
          <a:prstGeom prst="rect">
            <a:avLst/>
          </a:prstGeom>
        </p:spPr>
        <p:txBody>
          <a:bodyPr wrap="square">
            <a:spAutoFit/>
          </a:bodyPr>
          <a:lstStyle/>
          <a:p>
            <a:pPr>
              <a:lnSpc>
                <a:spcPct val="80000"/>
              </a:lnSpc>
              <a:spcAft>
                <a:spcPts val="600"/>
              </a:spcAft>
            </a:pPr>
            <a:r>
              <a:rPr lang="en-US" sz="2800" dirty="0">
                <a:solidFill>
                  <a:srgbClr val="000000"/>
                </a:solidFill>
                <a:latin typeface="Century Gothic"/>
                <a:cs typeface="Century Gothic"/>
              </a:rPr>
              <a:t>Social networking: </a:t>
            </a:r>
            <a:r>
              <a:rPr lang="en-US" sz="2800" dirty="0" err="1">
                <a:solidFill>
                  <a:srgbClr val="000000"/>
                </a:solidFill>
                <a:latin typeface="Century Gothic"/>
                <a:cs typeface="Century Gothic"/>
              </a:rPr>
              <a:t>nisenet.org</a:t>
            </a:r>
            <a:r>
              <a:rPr lang="en-US" sz="2800" dirty="0">
                <a:solidFill>
                  <a:srgbClr val="000000"/>
                </a:solidFill>
                <a:latin typeface="Century Gothic"/>
                <a:cs typeface="Century Gothic"/>
              </a:rPr>
              <a:t>/social</a:t>
            </a:r>
          </a:p>
        </p:txBody>
      </p:sp>
      <p:sp>
        <p:nvSpPr>
          <p:cNvPr id="13" name="Rectangle 12"/>
          <p:cNvSpPr/>
          <p:nvPr/>
        </p:nvSpPr>
        <p:spPr>
          <a:xfrm>
            <a:off x="2763893" y="3177778"/>
            <a:ext cx="4689385" cy="873059"/>
          </a:xfrm>
          <a:prstGeom prst="rect">
            <a:avLst/>
          </a:prstGeom>
        </p:spPr>
        <p:txBody>
          <a:bodyPr wrap="square">
            <a:spAutoFit/>
          </a:bodyPr>
          <a:lstStyle/>
          <a:p>
            <a:pPr>
              <a:lnSpc>
                <a:spcPct val="80000"/>
              </a:lnSpc>
              <a:spcAft>
                <a:spcPts val="600"/>
              </a:spcAft>
            </a:pPr>
            <a:r>
              <a:rPr lang="en-US" sz="2800" dirty="0">
                <a:solidFill>
                  <a:srgbClr val="000000"/>
                </a:solidFill>
                <a:latin typeface="Century Gothic"/>
                <a:cs typeface="Century Gothic"/>
              </a:rPr>
              <a:t>Monthly newsletter</a:t>
            </a:r>
          </a:p>
          <a:p>
            <a:pPr>
              <a:lnSpc>
                <a:spcPct val="80000"/>
              </a:lnSpc>
              <a:spcAft>
                <a:spcPts val="600"/>
              </a:spcAft>
            </a:pPr>
            <a:r>
              <a:rPr lang="en-US" sz="2800" dirty="0" err="1">
                <a:solidFill>
                  <a:srgbClr val="000000"/>
                </a:solidFill>
                <a:latin typeface="Century Gothic"/>
                <a:cs typeface="Century Gothic"/>
              </a:rPr>
              <a:t>nisenet.org</a:t>
            </a:r>
            <a:r>
              <a:rPr lang="en-US" sz="2800" dirty="0">
                <a:solidFill>
                  <a:srgbClr val="000000"/>
                </a:solidFill>
                <a:latin typeface="Century Gothic"/>
                <a:cs typeface="Century Gothic"/>
              </a:rPr>
              <a:t>/newsletter</a:t>
            </a:r>
          </a:p>
        </p:txBody>
      </p:sp>
      <p:pic>
        <p:nvPicPr>
          <p:cNvPr id="3" name="Picture 2">
            <a:extLst>
              <a:ext uri="{FF2B5EF4-FFF2-40B4-BE49-F238E27FC236}">
                <a16:creationId xmlns:a16="http://schemas.microsoft.com/office/drawing/2014/main" id="{1F6DD32E-91F4-4547-B7ED-9471E901F7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847" y="729802"/>
            <a:ext cx="1600200" cy="1216152"/>
          </a:xfrm>
          <a:prstGeom prst="rect">
            <a:avLst/>
          </a:prstGeom>
        </p:spPr>
      </p:pic>
    </p:spTree>
    <p:extLst>
      <p:ext uri="{BB962C8B-B14F-4D97-AF65-F5344CB8AC3E}">
        <p14:creationId xmlns:p14="http://schemas.microsoft.com/office/powerpoint/2010/main" val="15256251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3500" y="1005150"/>
            <a:ext cx="908586"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466124" y="852750"/>
            <a:ext cx="7191976" cy="1342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defTabSz="914400" eaLnBrk="1" hangingPunct="1">
              <a:lnSpc>
                <a:spcPct val="90000"/>
              </a:lnSpc>
              <a:spcBef>
                <a:spcPct val="20000"/>
              </a:spcBef>
            </a:pPr>
            <a:r>
              <a:rPr lang="en-US" sz="1200" dirty="0">
                <a:solidFill>
                  <a:prstClr val="black"/>
                </a:solidFill>
                <a:latin typeface="Century Gothic"/>
                <a:cs typeface="Century Gothic"/>
              </a:rPr>
              <a:t>The </a:t>
            </a:r>
            <a:r>
              <a:rPr lang="en-US" sz="1200" b="1" dirty="0" err="1">
                <a:solidFill>
                  <a:prstClr val="black"/>
                </a:solidFill>
                <a:latin typeface="Century Gothic"/>
                <a:cs typeface="Century Gothic"/>
              </a:rPr>
              <a:t>Nanoscale</a:t>
            </a:r>
            <a:r>
              <a:rPr lang="en-US" sz="1200" b="1" dirty="0">
                <a:solidFill>
                  <a:prstClr val="black"/>
                </a:solidFill>
                <a:latin typeface="Century Gothic"/>
                <a:cs typeface="Century Gothic"/>
              </a:rPr>
              <a:t> Informal Science Education Network </a:t>
            </a:r>
            <a:r>
              <a:rPr lang="en-US" sz="1200" dirty="0">
                <a:solidFill>
                  <a:prstClr val="black"/>
                </a:solidFill>
                <a:latin typeface="Century Gothic"/>
                <a:cs typeface="Century Gothic"/>
              </a:rPr>
              <a:t>was supported by the National Science Foundation under award numbers 0532536 and 0940143. </a:t>
            </a:r>
            <a:r>
              <a:rPr lang="en-US" sz="1200" b="1" dirty="0">
                <a:solidFill>
                  <a:prstClr val="black"/>
                </a:solidFill>
                <a:latin typeface="Century Gothic"/>
                <a:cs typeface="Century Gothic"/>
              </a:rPr>
              <a:t>Multi-Site Public Engagement in Science </a:t>
            </a:r>
            <a:r>
              <a:rPr lang="en-US" sz="1200" dirty="0">
                <a:solidFill>
                  <a:prstClr val="black"/>
                </a:solidFill>
                <a:latin typeface="Century Gothic"/>
                <a:cs typeface="Century Gothic"/>
              </a:rPr>
              <a:t>is supported by the National Science Foundation under award number 1421179. </a:t>
            </a:r>
            <a:r>
              <a:rPr lang="en-US" sz="1200" b="1" dirty="0">
                <a:solidFill>
                  <a:prstClr val="black"/>
                </a:solidFill>
                <a:latin typeface="Century Gothic"/>
                <a:cs typeface="Century Gothic"/>
              </a:rPr>
              <a:t>Increasing Learning and Efficacy </a:t>
            </a:r>
            <a:r>
              <a:rPr lang="en-US" sz="1200" dirty="0">
                <a:solidFill>
                  <a:prstClr val="black"/>
                </a:solidFill>
                <a:latin typeface="Century Gothic"/>
                <a:cs typeface="Century Gothic"/>
              </a:rPr>
              <a:t>is supported by the National Science Foundation under award number </a:t>
            </a:r>
            <a:r>
              <a:rPr lang="is-IS" sz="1200" dirty="0">
                <a:solidFill>
                  <a:prstClr val="black"/>
                </a:solidFill>
                <a:latin typeface="Century Gothic"/>
                <a:cs typeface="Century Gothic"/>
              </a:rPr>
              <a:t>1516684</a:t>
            </a:r>
            <a:r>
              <a:rPr lang="en-US" sz="1200" dirty="0">
                <a:solidFill>
                  <a:prstClr val="black"/>
                </a:solidFill>
                <a:latin typeface="Century Gothic"/>
                <a:cs typeface="Century Gothic"/>
              </a:rPr>
              <a:t>. </a:t>
            </a:r>
            <a:r>
              <a:rPr lang="en-US" sz="1200" b="1" dirty="0" err="1">
                <a:solidFill>
                  <a:prstClr val="black"/>
                </a:solidFill>
                <a:latin typeface="Century Gothic"/>
                <a:cs typeface="Century Gothic"/>
              </a:rPr>
              <a:t>ChemAttitudes</a:t>
            </a:r>
            <a:r>
              <a:rPr lang="en-US" sz="1200" dirty="0">
                <a:solidFill>
                  <a:prstClr val="black"/>
                </a:solidFill>
                <a:latin typeface="Century Gothic"/>
                <a:cs typeface="Century Gothic"/>
              </a:rPr>
              <a:t> is supported by the National Science Foundation under award number 1612482. Any opinions, findings, and conclusions or recommendations expressed in this presentation are those of the authors and do not necessarily reflect the views of the Foundation. </a:t>
            </a:r>
          </a:p>
        </p:txBody>
      </p:sp>
      <p:sp>
        <p:nvSpPr>
          <p:cNvPr id="8" name="Rectangle 7"/>
          <p:cNvSpPr/>
          <p:nvPr/>
        </p:nvSpPr>
        <p:spPr>
          <a:xfrm>
            <a:off x="466124" y="2383568"/>
            <a:ext cx="7191976" cy="1015663"/>
          </a:xfrm>
          <a:prstGeom prst="rect">
            <a:avLst/>
          </a:prstGeom>
        </p:spPr>
        <p:txBody>
          <a:bodyPr wrap="square">
            <a:spAutoFit/>
          </a:bodyPr>
          <a:lstStyle/>
          <a:p>
            <a:pPr algn="just"/>
            <a:r>
              <a:rPr lang="en-US" sz="1200" b="1" dirty="0">
                <a:solidFill>
                  <a:srgbClr val="000000"/>
                </a:solidFill>
                <a:latin typeface="Century Gothic"/>
                <a:cs typeface="Century Gothic"/>
              </a:rPr>
              <a:t>Space and Earth Informal STEM Education </a:t>
            </a:r>
            <a:r>
              <a:rPr lang="en-US" sz="1200" dirty="0">
                <a:solidFill>
                  <a:srgbClr val="000000"/>
                </a:solidFill>
                <a:latin typeface="Century Gothic"/>
                <a:cs typeface="Century Gothic"/>
              </a:rPr>
              <a:t>is supported by NASA under cooperative agreement number NNX16AC67A and </a:t>
            </a:r>
            <a:r>
              <a:rPr lang="is-IS" sz="1200" dirty="0">
                <a:solidFill>
                  <a:srgbClr val="000000"/>
                </a:solidFill>
                <a:latin typeface="Century Gothic"/>
                <a:cs typeface="Century Gothic"/>
              </a:rPr>
              <a:t>80NSSC18M0061</a:t>
            </a:r>
            <a:r>
              <a:rPr lang="en-US" sz="1200" dirty="0">
                <a:solidFill>
                  <a:srgbClr val="000000"/>
                </a:solidFill>
                <a:latin typeface="Century Gothic"/>
                <a:cs typeface="Century Gothic"/>
              </a:rPr>
              <a:t>. </a:t>
            </a:r>
            <a:r>
              <a:rPr lang="en-US" sz="1200" b="1" dirty="0">
                <a:solidFill>
                  <a:srgbClr val="000000"/>
                </a:solidFill>
                <a:latin typeface="Century Gothic"/>
                <a:cs typeface="Century Gothic"/>
              </a:rPr>
              <a:t>Moon and Beyond </a:t>
            </a:r>
            <a:r>
              <a:rPr lang="en-US" sz="1200" dirty="0">
                <a:solidFill>
                  <a:srgbClr val="000000"/>
                </a:solidFill>
                <a:latin typeface="Century Gothic"/>
                <a:cs typeface="Century Gothic"/>
              </a:rPr>
              <a:t>is supported by NASA under grant number </a:t>
            </a:r>
            <a:r>
              <a:rPr lang="cs-CZ" sz="1200" dirty="0">
                <a:solidFill>
                  <a:srgbClr val="000000"/>
                </a:solidFill>
                <a:latin typeface="Century Gothic"/>
                <a:cs typeface="Century Gothic"/>
              </a:rPr>
              <a:t>80NSSC18K1219</a:t>
            </a:r>
            <a:r>
              <a:rPr lang="en-US" sz="1200" dirty="0">
                <a:solidFill>
                  <a:srgbClr val="000000"/>
                </a:solidFill>
                <a:latin typeface="Century Gothic"/>
                <a:cs typeface="Century Gothic"/>
              </a:rPr>
              <a:t>. Any opinions, findings, and conclusions or recommendations expressed in this material are those of the author(s) and do not necessarily reflect the view of the National Aeronautics and Space Administration (NASA).</a:t>
            </a:r>
          </a:p>
        </p:txBody>
      </p:sp>
      <p:pic>
        <p:nvPicPr>
          <p:cNvPr id="9" name="Picture 8" descr="New_NISENET_logo_V.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03157" y="2416961"/>
            <a:ext cx="1077877" cy="914400"/>
          </a:xfrm>
          <a:prstGeom prst="rect">
            <a:avLst/>
          </a:prstGeom>
        </p:spPr>
      </p:pic>
      <p:sp>
        <p:nvSpPr>
          <p:cNvPr id="10" name="Rectangle 9"/>
          <p:cNvSpPr/>
          <p:nvPr/>
        </p:nvSpPr>
        <p:spPr>
          <a:xfrm>
            <a:off x="-1" y="0"/>
            <a:ext cx="364525"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1" name="Rectangle 10"/>
          <p:cNvSpPr/>
          <p:nvPr/>
        </p:nvSpPr>
        <p:spPr>
          <a:xfrm>
            <a:off x="466124" y="203200"/>
            <a:ext cx="8465710" cy="1292662"/>
          </a:xfrm>
          <a:prstGeom prst="rect">
            <a:avLst/>
          </a:prstGeom>
        </p:spPr>
        <p:txBody>
          <a:bodyPr wrap="square">
            <a:spAutoFit/>
          </a:bodyPr>
          <a:lstStyle/>
          <a:p>
            <a:r>
              <a:rPr lang="en-US" sz="3200" b="1" dirty="0">
                <a:solidFill>
                  <a:prstClr val="black"/>
                </a:solidFill>
                <a:latin typeface="Century Gothic"/>
                <a:cs typeface="Century Gothic"/>
              </a:rPr>
              <a:t>Acknowledgements</a:t>
            </a:r>
          </a:p>
          <a:p>
            <a:endParaRPr lang="en-US" sz="600" dirty="0">
              <a:solidFill>
                <a:srgbClr val="000000"/>
              </a:solidFill>
              <a:latin typeface="Avenir Heavy"/>
              <a:cs typeface="Avenir Heavy"/>
            </a:endParaRPr>
          </a:p>
          <a:p>
            <a:endParaRPr lang="en-US" sz="2000" dirty="0">
              <a:solidFill>
                <a:srgbClr val="000000"/>
              </a:solidFill>
              <a:latin typeface="Avenir Book"/>
              <a:cs typeface="Avenir Book"/>
            </a:endParaRPr>
          </a:p>
          <a:p>
            <a:endParaRPr lang="en-US" sz="2000" dirty="0">
              <a:solidFill>
                <a:srgbClr val="000000"/>
              </a:solidFill>
              <a:latin typeface="Avenir Book"/>
              <a:cs typeface="Avenir Book"/>
            </a:endParaRPr>
          </a:p>
        </p:txBody>
      </p:sp>
      <p:pic>
        <p:nvPicPr>
          <p:cNvPr id="12" name="Picture 11">
            <a:extLst>
              <a:ext uri="{FF2B5EF4-FFF2-40B4-BE49-F238E27FC236}">
                <a16:creationId xmlns:a16="http://schemas.microsoft.com/office/drawing/2014/main" id="{2586F275-2D81-A34E-86E1-D5CD5B884A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2015" y="4209510"/>
            <a:ext cx="914400" cy="342261"/>
          </a:xfrm>
          <a:prstGeom prst="rect">
            <a:avLst/>
          </a:prstGeom>
        </p:spPr>
      </p:pic>
      <p:sp>
        <p:nvSpPr>
          <p:cNvPr id="13" name="Rectangle 12"/>
          <p:cNvSpPr/>
          <p:nvPr/>
        </p:nvSpPr>
        <p:spPr>
          <a:xfrm>
            <a:off x="467705" y="3540817"/>
            <a:ext cx="7191976" cy="461665"/>
          </a:xfrm>
          <a:prstGeom prst="rect">
            <a:avLst/>
          </a:prstGeom>
        </p:spPr>
        <p:txBody>
          <a:bodyPr wrap="square">
            <a:spAutoFit/>
          </a:bodyPr>
          <a:lstStyle/>
          <a:p>
            <a:pPr algn="just"/>
            <a:r>
              <a:rPr lang="en-US" sz="1200" b="1" dirty="0">
                <a:solidFill>
                  <a:prstClr val="black"/>
                </a:solidFill>
                <a:latin typeface="Century Gothic"/>
                <a:cs typeface="Century Gothic"/>
              </a:rPr>
              <a:t>Sustainability in Science &amp; Technology Museums </a:t>
            </a:r>
            <a:r>
              <a:rPr lang="en-US" sz="1200" dirty="0">
                <a:solidFill>
                  <a:prstClr val="black"/>
                </a:solidFill>
                <a:latin typeface="Century Gothic"/>
                <a:cs typeface="Century Gothic"/>
              </a:rPr>
              <a:t>is supported by the Rob and </a:t>
            </a:r>
            <a:r>
              <a:rPr lang="en-US" sz="1200" dirty="0" err="1">
                <a:solidFill>
                  <a:prstClr val="black"/>
                </a:solidFill>
                <a:latin typeface="Century Gothic"/>
                <a:cs typeface="Century Gothic"/>
              </a:rPr>
              <a:t>Melani</a:t>
            </a:r>
            <a:r>
              <a:rPr lang="en-US" sz="1200" dirty="0">
                <a:solidFill>
                  <a:prstClr val="black"/>
                </a:solidFill>
                <a:latin typeface="Century Gothic"/>
                <a:cs typeface="Century Gothic"/>
              </a:rPr>
              <a:t> Walton Foundation.</a:t>
            </a:r>
            <a:endParaRPr lang="en-US" sz="1200" dirty="0">
              <a:solidFill>
                <a:srgbClr val="000000"/>
              </a:solidFill>
              <a:latin typeface="Century Gothic"/>
              <a:cs typeface="Century Gothic"/>
            </a:endParaRPr>
          </a:p>
        </p:txBody>
      </p:sp>
      <p:sp>
        <p:nvSpPr>
          <p:cNvPr id="15" name="Rectangle 14"/>
          <p:cNvSpPr/>
          <p:nvPr/>
        </p:nvSpPr>
        <p:spPr>
          <a:xfrm>
            <a:off x="467705" y="4168730"/>
            <a:ext cx="7191976" cy="461665"/>
          </a:xfrm>
          <a:prstGeom prst="rect">
            <a:avLst/>
          </a:prstGeom>
        </p:spPr>
        <p:txBody>
          <a:bodyPr wrap="square">
            <a:spAutoFit/>
          </a:bodyPr>
          <a:lstStyle/>
          <a:p>
            <a:pPr algn="just"/>
            <a:r>
              <a:rPr lang="en-US" sz="1200" b="1" dirty="0">
                <a:solidFill>
                  <a:prstClr val="black"/>
                </a:solidFill>
                <a:latin typeface="Century Gothic"/>
                <a:cs typeface="Century Gothic"/>
              </a:rPr>
              <a:t>Public Engagement with Neuroscience and Society </a:t>
            </a:r>
            <a:r>
              <a:rPr lang="en-US" sz="1200" dirty="0">
                <a:solidFill>
                  <a:prstClr val="black"/>
                </a:solidFill>
                <a:latin typeface="Century Gothic"/>
                <a:cs typeface="Century Gothic"/>
              </a:rPr>
              <a:t>conference and landscape study is supported by The </a:t>
            </a:r>
            <a:r>
              <a:rPr lang="en-US" sz="1200" dirty="0" err="1">
                <a:solidFill>
                  <a:prstClr val="black"/>
                </a:solidFill>
                <a:latin typeface="Century Gothic"/>
                <a:cs typeface="Century Gothic"/>
              </a:rPr>
              <a:t>Kavli</a:t>
            </a:r>
            <a:r>
              <a:rPr lang="en-US" sz="1200" dirty="0">
                <a:solidFill>
                  <a:prstClr val="black"/>
                </a:solidFill>
                <a:latin typeface="Century Gothic"/>
                <a:cs typeface="Century Gothic"/>
              </a:rPr>
              <a:t> Foundation. </a:t>
            </a:r>
            <a:endParaRPr lang="en-US" sz="1200" dirty="0">
              <a:solidFill>
                <a:srgbClr val="000000"/>
              </a:solidFill>
              <a:latin typeface="Century Gothic"/>
              <a:cs typeface="Century Gothic"/>
            </a:endParaRPr>
          </a:p>
        </p:txBody>
      </p:sp>
      <p:pic>
        <p:nvPicPr>
          <p:cNvPr id="2" name="Picture 1" descr="asu_sunburst_cmyk_print_maroongold.pd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3156" y="3425105"/>
            <a:ext cx="1128677" cy="664666"/>
          </a:xfrm>
          <a:prstGeom prst="rect">
            <a:avLst/>
          </a:prstGeom>
        </p:spPr>
      </p:pic>
    </p:spTree>
    <p:extLst>
      <p:ext uri="{BB962C8B-B14F-4D97-AF65-F5344CB8AC3E}">
        <p14:creationId xmlns:p14="http://schemas.microsoft.com/office/powerpoint/2010/main" val="11185769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58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99017" y="2756502"/>
            <a:ext cx="7772400" cy="1362075"/>
          </a:xfrm>
        </p:spPr>
        <p:txBody>
          <a:bodyPr>
            <a:noAutofit/>
          </a:bodyPr>
          <a:lstStyle/>
          <a:p>
            <a:pPr algn="ctr"/>
            <a:r>
              <a:rPr lang="en-US" sz="7200" cap="none" dirty="0">
                <a:solidFill>
                  <a:srgbClr val="FFFFFF"/>
                </a:solidFill>
                <a:latin typeface="Century Gothic"/>
                <a:cs typeface="Century Gothic"/>
              </a:rPr>
              <a:t>NISE NETWORK </a:t>
            </a:r>
            <a:br>
              <a:rPr lang="en-US" sz="7200" b="0" cap="none" dirty="0">
                <a:solidFill>
                  <a:srgbClr val="FFFFFF"/>
                </a:solidFill>
                <a:latin typeface="Century Gothic"/>
                <a:cs typeface="Century Gothic"/>
              </a:rPr>
            </a:br>
            <a:endParaRPr lang="en-US" sz="7200" b="0" dirty="0">
              <a:solidFill>
                <a:srgbClr val="FF0000"/>
              </a:solidFill>
              <a:latin typeface="Century Gothic"/>
              <a:cs typeface="Century Gothic"/>
            </a:endParaRPr>
          </a:p>
        </p:txBody>
      </p:sp>
    </p:spTree>
    <p:extLst>
      <p:ext uri="{BB962C8B-B14F-4D97-AF65-F5344CB8AC3E}">
        <p14:creationId xmlns:p14="http://schemas.microsoft.com/office/powerpoint/2010/main" val="18756628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anoDays-0436-X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57337"/>
            <a:ext cx="9144000" cy="5300663"/>
          </a:xfrm>
          <a:prstGeom prst="rect">
            <a:avLst/>
          </a:prstGeom>
        </p:spPr>
      </p:pic>
      <p:sp>
        <p:nvSpPr>
          <p:cNvPr id="8" name="Rectangle 7"/>
          <p:cNvSpPr/>
          <p:nvPr/>
        </p:nvSpPr>
        <p:spPr>
          <a:xfrm>
            <a:off x="139700" y="25400"/>
            <a:ext cx="9004300" cy="1415772"/>
          </a:xfrm>
          <a:prstGeom prst="rect">
            <a:avLst/>
          </a:prstGeom>
        </p:spPr>
        <p:txBody>
          <a:bodyPr wrap="square">
            <a:spAutoFit/>
          </a:bodyPr>
          <a:lstStyle/>
          <a:p>
            <a:r>
              <a:rPr lang="en-US" sz="3000" b="1" dirty="0">
                <a:solidFill>
                  <a:prstClr val="black"/>
                </a:solidFill>
                <a:latin typeface="Century Gothic"/>
                <a:cs typeface="Century Gothic"/>
              </a:rPr>
              <a:t>The National Informal STEM Education Network </a:t>
            </a:r>
            <a:r>
              <a:rPr lang="en-US" sz="2800" dirty="0">
                <a:solidFill>
                  <a:prstClr val="black"/>
                </a:solidFill>
                <a:latin typeface="Century Gothic"/>
                <a:cs typeface="Century Gothic"/>
              </a:rPr>
              <a:t>is dedicated to supporting learning about science, technology, engineering, and math (STEM).</a:t>
            </a:r>
          </a:p>
        </p:txBody>
      </p:sp>
      <p:grpSp>
        <p:nvGrpSpPr>
          <p:cNvPr id="2" name="Group 1"/>
          <p:cNvGrpSpPr/>
          <p:nvPr/>
        </p:nvGrpSpPr>
        <p:grpSpPr>
          <a:xfrm>
            <a:off x="0" y="3462208"/>
            <a:ext cx="3246120" cy="2560320"/>
            <a:chOff x="0" y="3462208"/>
            <a:chExt cx="3246120" cy="2560320"/>
          </a:xfrm>
        </p:grpSpPr>
        <p:sp>
          <p:nvSpPr>
            <p:cNvPr id="4" name="Rectangle 3"/>
            <p:cNvSpPr/>
            <p:nvPr/>
          </p:nvSpPr>
          <p:spPr>
            <a:xfrm>
              <a:off x="0" y="3462208"/>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 name="TextBox 4"/>
            <p:cNvSpPr txBox="1"/>
            <p:nvPr/>
          </p:nvSpPr>
          <p:spPr>
            <a:xfrm>
              <a:off x="165100" y="4015280"/>
              <a:ext cx="3081020" cy="1169551"/>
            </a:xfrm>
            <a:prstGeom prst="rect">
              <a:avLst/>
            </a:prstGeom>
            <a:noFill/>
          </p:spPr>
          <p:txBody>
            <a:bodyPr wrap="square" rtlCol="0">
              <a:spAutoFit/>
            </a:bodyPr>
            <a:lstStyle/>
            <a:p>
              <a:pPr algn="r"/>
              <a:r>
                <a:rPr lang="en-US" sz="3000" b="1" dirty="0">
                  <a:solidFill>
                    <a:prstClr val="black"/>
                  </a:solidFill>
                  <a:latin typeface="Century Gothic"/>
                  <a:cs typeface="Century Gothic"/>
                </a:rPr>
                <a:t>Our activities</a:t>
              </a:r>
            </a:p>
            <a:p>
              <a:pPr algn="r"/>
              <a:r>
                <a:rPr lang="en-US" sz="2000" dirty="0">
                  <a:solidFill>
                    <a:prstClr val="black"/>
                  </a:solidFill>
                  <a:latin typeface="Century Gothic"/>
                  <a:cs typeface="Century Gothic"/>
                </a:rPr>
                <a:t>are fun and accessible</a:t>
              </a:r>
            </a:p>
            <a:p>
              <a:pPr algn="r"/>
              <a:r>
                <a:rPr lang="en-US" sz="2000" dirty="0">
                  <a:solidFill>
                    <a:prstClr val="black"/>
                  </a:solidFill>
                  <a:latin typeface="Century Gothic"/>
                  <a:cs typeface="Century Gothic"/>
                </a:rPr>
                <a:t>for everyone.</a:t>
              </a:r>
            </a:p>
          </p:txBody>
        </p:sp>
      </p:grpSp>
    </p:spTree>
    <p:extLst>
      <p:ext uri="{BB962C8B-B14F-4D97-AF65-F5344CB8AC3E}">
        <p14:creationId xmlns:p14="http://schemas.microsoft.com/office/powerpoint/2010/main" val="37741689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B309FA-7900-EA4C-8CAE-A70D224CE4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93" y="1290090"/>
            <a:ext cx="9144000" cy="5567910"/>
          </a:xfrm>
          <a:prstGeom prst="rect">
            <a:avLst/>
          </a:prstGeom>
        </p:spPr>
      </p:pic>
      <p:sp>
        <p:nvSpPr>
          <p:cNvPr id="8" name="Rectangle 7"/>
          <p:cNvSpPr/>
          <p:nvPr/>
        </p:nvSpPr>
        <p:spPr>
          <a:xfrm>
            <a:off x="224116" y="191281"/>
            <a:ext cx="8678583" cy="1015663"/>
          </a:xfrm>
          <a:prstGeom prst="rect">
            <a:avLst/>
          </a:prstGeom>
        </p:spPr>
        <p:txBody>
          <a:bodyPr wrap="square">
            <a:spAutoFit/>
          </a:bodyPr>
          <a:lstStyle/>
          <a:p>
            <a:r>
              <a:rPr lang="en-US" sz="3000" dirty="0">
                <a:solidFill>
                  <a:prstClr val="black"/>
                </a:solidFill>
                <a:latin typeface="Century Gothic"/>
                <a:cs typeface="Century Gothic"/>
              </a:rPr>
              <a:t>We create and share </a:t>
            </a:r>
            <a:r>
              <a:rPr lang="en-US" sz="3000" b="1" dirty="0">
                <a:solidFill>
                  <a:prstClr val="black"/>
                </a:solidFill>
                <a:latin typeface="Century Gothic"/>
                <a:cs typeface="Century Gothic"/>
              </a:rPr>
              <a:t>products and practices materials </a:t>
            </a:r>
            <a:r>
              <a:rPr lang="en-US" sz="3000" dirty="0">
                <a:solidFill>
                  <a:prstClr val="black"/>
                </a:solidFill>
                <a:latin typeface="Century Gothic"/>
                <a:cs typeface="Century Gothic"/>
              </a:rPr>
              <a:t>with partners around the world.</a:t>
            </a:r>
          </a:p>
        </p:txBody>
      </p:sp>
      <p:grpSp>
        <p:nvGrpSpPr>
          <p:cNvPr id="2" name="Group 1"/>
          <p:cNvGrpSpPr/>
          <p:nvPr/>
        </p:nvGrpSpPr>
        <p:grpSpPr>
          <a:xfrm>
            <a:off x="5889287" y="1599288"/>
            <a:ext cx="3246120" cy="2560320"/>
            <a:chOff x="5889287" y="1599288"/>
            <a:chExt cx="3246120" cy="2560320"/>
          </a:xfrm>
        </p:grpSpPr>
        <p:sp>
          <p:nvSpPr>
            <p:cNvPr id="9" name="Rectangle 8"/>
            <p:cNvSpPr/>
            <p:nvPr/>
          </p:nvSpPr>
          <p:spPr>
            <a:xfrm>
              <a:off x="5889287" y="1599288"/>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5901987" y="2017970"/>
              <a:ext cx="3086100" cy="1785104"/>
            </a:xfrm>
            <a:prstGeom prst="rect">
              <a:avLst/>
            </a:prstGeom>
            <a:noFill/>
          </p:spPr>
          <p:txBody>
            <a:bodyPr wrap="square" rtlCol="0">
              <a:spAutoFit/>
            </a:bodyPr>
            <a:lstStyle/>
            <a:p>
              <a:r>
                <a:rPr lang="en-US" sz="3000" b="1" dirty="0">
                  <a:solidFill>
                    <a:prstClr val="black"/>
                  </a:solidFill>
                  <a:latin typeface="Century Gothic"/>
                  <a:cs typeface="Century Gothic"/>
                </a:rPr>
                <a:t>Our resources</a:t>
              </a:r>
            </a:p>
            <a:p>
              <a:r>
                <a:rPr lang="en-US" sz="2000" dirty="0">
                  <a:solidFill>
                    <a:prstClr val="black"/>
                  </a:solidFill>
                  <a:latin typeface="Century Gothic"/>
                  <a:cs typeface="Century Gothic"/>
                </a:rPr>
                <a:t>are available to everyone for free download from </a:t>
              </a:r>
              <a:r>
                <a:rPr lang="en-US" sz="2000" dirty="0" err="1">
                  <a:solidFill>
                    <a:prstClr val="black"/>
                  </a:solidFill>
                  <a:latin typeface="Century Gothic"/>
                  <a:cs typeface="Century Gothic"/>
                </a:rPr>
                <a:t>nisenet.org</a:t>
              </a:r>
              <a:endParaRPr lang="en-US" sz="2000" dirty="0">
                <a:solidFill>
                  <a:prstClr val="black"/>
                </a:solidFill>
                <a:latin typeface="Century Gothic"/>
                <a:cs typeface="Century Gothic"/>
              </a:endParaRPr>
            </a:p>
          </p:txBody>
        </p:sp>
      </p:grpSp>
    </p:spTree>
    <p:extLst>
      <p:ext uri="{BB962C8B-B14F-4D97-AF65-F5344CB8AC3E}">
        <p14:creationId xmlns:p14="http://schemas.microsoft.com/office/powerpoint/2010/main" val="28446481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5CF62F-A8BD-6B47-AA2F-37345A2D75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69213"/>
            <a:ext cx="9144000" cy="5388787"/>
          </a:xfrm>
          <a:prstGeom prst="rect">
            <a:avLst/>
          </a:prstGeom>
        </p:spPr>
      </p:pic>
      <p:sp>
        <p:nvSpPr>
          <p:cNvPr id="9" name="Rectangle 8"/>
          <p:cNvSpPr/>
          <p:nvPr/>
        </p:nvSpPr>
        <p:spPr>
          <a:xfrm>
            <a:off x="0" y="127337"/>
            <a:ext cx="9217958" cy="1015663"/>
          </a:xfrm>
          <a:prstGeom prst="rect">
            <a:avLst/>
          </a:prstGeom>
        </p:spPr>
        <p:txBody>
          <a:bodyPr wrap="square">
            <a:spAutoFit/>
          </a:bodyPr>
          <a:lstStyle/>
          <a:p>
            <a:r>
              <a:rPr lang="en-US" sz="3000" b="1" dirty="0">
                <a:solidFill>
                  <a:prstClr val="black"/>
                </a:solidFill>
                <a:latin typeface="Century Gothic"/>
                <a:cs typeface="Century Gothic"/>
              </a:rPr>
              <a:t>Hundreds of organizations </a:t>
            </a:r>
            <a:r>
              <a:rPr lang="en-US" sz="3000" dirty="0">
                <a:solidFill>
                  <a:prstClr val="black"/>
                </a:solidFill>
                <a:latin typeface="Century Gothic"/>
                <a:cs typeface="Century Gothic"/>
              </a:rPr>
              <a:t>participate in the NISE Network, including museums and universities.</a:t>
            </a:r>
          </a:p>
        </p:txBody>
      </p:sp>
      <p:grpSp>
        <p:nvGrpSpPr>
          <p:cNvPr id="5" name="Group 4"/>
          <p:cNvGrpSpPr/>
          <p:nvPr/>
        </p:nvGrpSpPr>
        <p:grpSpPr>
          <a:xfrm>
            <a:off x="5971838" y="3937519"/>
            <a:ext cx="3246120" cy="2560320"/>
            <a:chOff x="5956896" y="3040380"/>
            <a:chExt cx="3246120" cy="2560320"/>
          </a:xfrm>
        </p:grpSpPr>
        <p:sp>
          <p:nvSpPr>
            <p:cNvPr id="6" name="Rectangle 5"/>
            <p:cNvSpPr/>
            <p:nvPr/>
          </p:nvSpPr>
          <p:spPr>
            <a:xfrm>
              <a:off x="5956896" y="3040380"/>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5969596" y="3293962"/>
              <a:ext cx="3060700" cy="2092881"/>
            </a:xfrm>
            <a:prstGeom prst="rect">
              <a:avLst/>
            </a:prstGeom>
            <a:noFill/>
          </p:spPr>
          <p:txBody>
            <a:bodyPr wrap="square" rtlCol="0">
              <a:spAutoFit/>
            </a:bodyPr>
            <a:lstStyle/>
            <a:p>
              <a:r>
                <a:rPr lang="en-US" sz="3000" b="1" dirty="0">
                  <a:solidFill>
                    <a:prstClr val="black"/>
                  </a:solidFill>
                  <a:latin typeface="Century Gothic"/>
                  <a:cs typeface="Century Gothic"/>
                </a:rPr>
                <a:t>Our community</a:t>
              </a:r>
            </a:p>
            <a:p>
              <a:r>
                <a:rPr lang="en-US" sz="2000" dirty="0">
                  <a:solidFill>
                    <a:prstClr val="black"/>
                  </a:solidFill>
                  <a:latin typeface="Century Gothic"/>
                  <a:cs typeface="Century Gothic"/>
                </a:rPr>
                <a:t>includes educators, researcher/evaluators, and scientists</a:t>
              </a:r>
            </a:p>
            <a:p>
              <a:r>
                <a:rPr lang="en-US" sz="2000" dirty="0">
                  <a:solidFill>
                    <a:prstClr val="black"/>
                  </a:solidFill>
                  <a:latin typeface="Century Gothic"/>
                  <a:cs typeface="Century Gothic"/>
                </a:rPr>
                <a:t>at museums</a:t>
              </a:r>
            </a:p>
            <a:p>
              <a:r>
                <a:rPr lang="en-US" sz="2000" dirty="0">
                  <a:solidFill>
                    <a:prstClr val="black"/>
                  </a:solidFill>
                  <a:latin typeface="Century Gothic"/>
                  <a:cs typeface="Century Gothic"/>
                </a:rPr>
                <a:t>and universities.</a:t>
              </a:r>
            </a:p>
          </p:txBody>
        </p:sp>
      </p:grpSp>
    </p:spTree>
    <p:extLst>
      <p:ext uri="{BB962C8B-B14F-4D97-AF65-F5344CB8AC3E}">
        <p14:creationId xmlns:p14="http://schemas.microsoft.com/office/powerpoint/2010/main" val="7576682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0180303GH_665.jpg"/>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0" y="1358900"/>
            <a:ext cx="9144000" cy="5499099"/>
          </a:xfrm>
          <a:prstGeom prst="rect">
            <a:avLst/>
          </a:prstGeom>
        </p:spPr>
      </p:pic>
      <p:sp>
        <p:nvSpPr>
          <p:cNvPr id="8" name="Rectangle 7"/>
          <p:cNvSpPr/>
          <p:nvPr/>
        </p:nvSpPr>
        <p:spPr>
          <a:xfrm>
            <a:off x="224117" y="330981"/>
            <a:ext cx="8665883" cy="1015663"/>
          </a:xfrm>
          <a:prstGeom prst="rect">
            <a:avLst/>
          </a:prstGeom>
        </p:spPr>
        <p:txBody>
          <a:bodyPr wrap="square">
            <a:spAutoFit/>
          </a:bodyPr>
          <a:lstStyle/>
          <a:p>
            <a:r>
              <a:rPr lang="en-US" sz="3000" b="1" dirty="0">
                <a:solidFill>
                  <a:srgbClr val="000000"/>
                </a:solidFill>
                <a:latin typeface="Century Gothic"/>
                <a:cs typeface="Century Gothic"/>
              </a:rPr>
              <a:t>Partner organizations </a:t>
            </a:r>
            <a:r>
              <a:rPr lang="en-US" sz="3000" dirty="0">
                <a:solidFill>
                  <a:srgbClr val="000000"/>
                </a:solidFill>
                <a:latin typeface="Century Gothic"/>
                <a:cs typeface="Century Gothic"/>
              </a:rPr>
              <a:t>use Network resources to engage audiences in their communities.</a:t>
            </a:r>
          </a:p>
        </p:txBody>
      </p:sp>
      <p:grpSp>
        <p:nvGrpSpPr>
          <p:cNvPr id="2" name="Group 1"/>
          <p:cNvGrpSpPr/>
          <p:nvPr/>
        </p:nvGrpSpPr>
        <p:grpSpPr>
          <a:xfrm>
            <a:off x="0" y="3319780"/>
            <a:ext cx="3246120" cy="2560320"/>
            <a:chOff x="0" y="3192780"/>
            <a:chExt cx="3246120" cy="2560320"/>
          </a:xfrm>
        </p:grpSpPr>
        <p:sp>
          <p:nvSpPr>
            <p:cNvPr id="6" name="Rectangle 5"/>
            <p:cNvSpPr/>
            <p:nvPr/>
          </p:nvSpPr>
          <p:spPr>
            <a:xfrm>
              <a:off x="0" y="3192780"/>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0" y="3535254"/>
              <a:ext cx="3193770" cy="1938992"/>
            </a:xfrm>
            <a:prstGeom prst="rect">
              <a:avLst/>
            </a:prstGeom>
            <a:noFill/>
          </p:spPr>
          <p:txBody>
            <a:bodyPr wrap="square" rtlCol="0">
              <a:spAutoFit/>
            </a:bodyPr>
            <a:lstStyle/>
            <a:p>
              <a:pPr algn="r"/>
              <a:r>
                <a:rPr lang="en-US" sz="3000" b="1" dirty="0">
                  <a:solidFill>
                    <a:prstClr val="black"/>
                  </a:solidFill>
                  <a:latin typeface="Century Gothic"/>
                  <a:cs typeface="Century Gothic"/>
                </a:rPr>
                <a:t>Local implementation</a:t>
              </a:r>
            </a:p>
            <a:p>
              <a:pPr algn="r"/>
              <a:r>
                <a:rPr lang="en-US" sz="2000" dirty="0">
                  <a:solidFill>
                    <a:prstClr val="black"/>
                  </a:solidFill>
                  <a:latin typeface="Century Gothic"/>
                  <a:cs typeface="Century Gothic"/>
                </a:rPr>
                <a:t>brings people together to share and learn </a:t>
              </a:r>
            </a:p>
            <a:p>
              <a:pPr algn="r"/>
              <a:r>
                <a:rPr lang="en-US" sz="2000" dirty="0">
                  <a:solidFill>
                    <a:prstClr val="black"/>
                  </a:solidFill>
                  <a:latin typeface="Century Gothic"/>
                  <a:cs typeface="Century Gothic"/>
                </a:rPr>
                <a:t>from each other.</a:t>
              </a:r>
            </a:p>
          </p:txBody>
        </p:sp>
      </p:grpSp>
    </p:spTree>
    <p:extLst>
      <p:ext uri="{BB962C8B-B14F-4D97-AF65-F5344CB8AC3E}">
        <p14:creationId xmlns:p14="http://schemas.microsoft.com/office/powerpoint/2010/main" val="35243211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Sci_Space_20180929_1598_edit.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516209"/>
            <a:ext cx="9144000" cy="5341791"/>
          </a:xfrm>
          <a:prstGeom prst="rect">
            <a:avLst/>
          </a:prstGeom>
        </p:spPr>
      </p:pic>
      <p:sp>
        <p:nvSpPr>
          <p:cNvPr id="8" name="Rectangle 7"/>
          <p:cNvSpPr/>
          <p:nvPr/>
        </p:nvSpPr>
        <p:spPr>
          <a:xfrm>
            <a:off x="241300" y="38881"/>
            <a:ext cx="8902699" cy="1477328"/>
          </a:xfrm>
          <a:prstGeom prst="rect">
            <a:avLst/>
          </a:prstGeom>
        </p:spPr>
        <p:txBody>
          <a:bodyPr wrap="square">
            <a:spAutoFit/>
          </a:bodyPr>
          <a:lstStyle/>
          <a:p>
            <a:r>
              <a:rPr lang="en-US" sz="3000" b="1" dirty="0">
                <a:solidFill>
                  <a:srgbClr val="000000"/>
                </a:solidFill>
                <a:latin typeface="Century Gothic"/>
                <a:cs typeface="Century Gothic"/>
              </a:rPr>
              <a:t>NISE Network projects </a:t>
            </a:r>
            <a:r>
              <a:rPr lang="en-US" sz="3000" dirty="0">
                <a:solidFill>
                  <a:srgbClr val="000000"/>
                </a:solidFill>
                <a:latin typeface="Century Gothic"/>
                <a:cs typeface="Century Gothic"/>
              </a:rPr>
              <a:t>tackle challenging problems and develop relevant knowledge, tools, and practices.</a:t>
            </a:r>
          </a:p>
        </p:txBody>
      </p:sp>
      <p:grpSp>
        <p:nvGrpSpPr>
          <p:cNvPr id="2" name="Group 1"/>
          <p:cNvGrpSpPr/>
          <p:nvPr/>
        </p:nvGrpSpPr>
        <p:grpSpPr>
          <a:xfrm>
            <a:off x="0" y="3968086"/>
            <a:ext cx="3246120" cy="2560320"/>
            <a:chOff x="0" y="3968086"/>
            <a:chExt cx="3246120" cy="2560320"/>
          </a:xfrm>
        </p:grpSpPr>
        <p:sp>
          <p:nvSpPr>
            <p:cNvPr id="5" name="Rectangle 4"/>
            <p:cNvSpPr/>
            <p:nvPr/>
          </p:nvSpPr>
          <p:spPr>
            <a:xfrm>
              <a:off x="0" y="3968086"/>
              <a:ext cx="32461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Box 5"/>
            <p:cNvSpPr txBox="1"/>
            <p:nvPr/>
          </p:nvSpPr>
          <p:spPr>
            <a:xfrm>
              <a:off x="58420" y="4361368"/>
              <a:ext cx="3187700" cy="1785104"/>
            </a:xfrm>
            <a:prstGeom prst="rect">
              <a:avLst/>
            </a:prstGeom>
            <a:noFill/>
          </p:spPr>
          <p:txBody>
            <a:bodyPr wrap="square" rtlCol="0">
              <a:spAutoFit/>
            </a:bodyPr>
            <a:lstStyle/>
            <a:p>
              <a:pPr algn="r"/>
              <a:r>
                <a:rPr lang="en-US" sz="3000" b="1" dirty="0">
                  <a:solidFill>
                    <a:prstClr val="black"/>
                  </a:solidFill>
                  <a:latin typeface="Century Gothic"/>
                  <a:cs typeface="Century Gothic"/>
                </a:rPr>
                <a:t>Network </a:t>
              </a:r>
              <a:r>
                <a:rPr lang="en-US" sz="2000" dirty="0">
                  <a:solidFill>
                    <a:prstClr val="black"/>
                  </a:solidFill>
                  <a:latin typeface="Century Gothic"/>
                  <a:cs typeface="Century Gothic"/>
                </a:rPr>
                <a:t>relationships,</a:t>
              </a:r>
            </a:p>
            <a:p>
              <a:pPr algn="r"/>
              <a:r>
                <a:rPr lang="en-US" sz="2000" dirty="0">
                  <a:solidFill>
                    <a:prstClr val="black"/>
                  </a:solidFill>
                  <a:latin typeface="Century Gothic"/>
                  <a:cs typeface="Century Gothic"/>
                </a:rPr>
                <a:t>knowledge, and infrastructure support a variety of projects.</a:t>
              </a:r>
            </a:p>
          </p:txBody>
        </p:sp>
      </p:grpSp>
    </p:spTree>
    <p:extLst>
      <p:ext uri="{BB962C8B-B14F-4D97-AF65-F5344CB8AC3E}">
        <p14:creationId xmlns:p14="http://schemas.microsoft.com/office/powerpoint/2010/main" val="18103105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19372</TotalTime>
  <Words>1060</Words>
  <Application>Microsoft Macintosh PowerPoint</Application>
  <PresentationFormat>On-screen Show (4:3)</PresentationFormat>
  <Paragraphs>206</Paragraphs>
  <Slides>38</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Avenir Book</vt:lpstr>
      <vt:lpstr>Avenir Heavy</vt:lpstr>
      <vt:lpstr>Calibri</vt:lpstr>
      <vt:lpstr>Cambria Math</vt:lpstr>
      <vt:lpstr>Century Gothic</vt:lpstr>
      <vt:lpstr>Gill Sans MT</vt:lpstr>
      <vt:lpstr>Office Theme</vt:lpstr>
      <vt:lpstr>1_Office Theme</vt:lpstr>
      <vt:lpstr>PARTNER BREAKFAST ASTC 2019 </vt:lpstr>
      <vt:lpstr>PowerPoint Presentation</vt:lpstr>
      <vt:lpstr>PowerPoint Presentation</vt:lpstr>
      <vt:lpstr>NISE NETWORK  </vt:lpstr>
      <vt:lpstr>PowerPoint Presentation</vt:lpstr>
      <vt:lpstr>PowerPoint Presentation</vt:lpstr>
      <vt:lpstr>PowerPoint Presentation</vt:lpstr>
      <vt:lpstr>PowerPoint Presentation</vt:lpstr>
      <vt:lpstr>PowerPoint Presentation</vt:lpstr>
      <vt:lpstr>PowerPoint Presentation</vt:lpstr>
      <vt:lpstr> CURRENT PROJECTS   &amp; NEW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Collaboration for Ongoing Visitor Experience Studies</vt:lpstr>
      <vt:lpstr>COVES is designed to unite museums in systematically collecting audience-level data, with a focus on institutional and field-wide improvement.</vt:lpstr>
      <vt:lpstr>PowerPoint Presentation</vt:lpstr>
      <vt:lpstr>WHAT’S NEXT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vector>
  </TitlesOfParts>
  <Company>The Science Museum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dc:title>
  <dc:creator>Catherine McCarthy</dc:creator>
  <cp:lastModifiedBy>Microsoft Office User</cp:lastModifiedBy>
  <cp:revision>585</cp:revision>
  <cp:lastPrinted>2016-05-17T17:05:07Z</cp:lastPrinted>
  <dcterms:created xsi:type="dcterms:W3CDTF">2016-02-24T18:23:28Z</dcterms:created>
  <dcterms:modified xsi:type="dcterms:W3CDTF">2019-09-30T15:23:38Z</dcterms:modified>
</cp:coreProperties>
</file>