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6" r:id="rId2"/>
    <p:sldId id="258" r:id="rId3"/>
    <p:sldId id="259" r:id="rId4"/>
    <p:sldId id="264" r:id="rId5"/>
    <p:sldId id="265" r:id="rId6"/>
    <p:sldId id="266" r:id="rId7"/>
    <p:sldId id="262" r:id="rId8"/>
    <p:sldId id="263"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CB8FAD4-325C-8FEC-7C0E-6FE12D3B22D1}" name="Becki Kipling" initials="BK" userId="S::rkipling@mos.org::c34e3df4-d3a8-441e-8c71-5028b48814a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F3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0" d="100"/>
          <a:sy n="60" d="100"/>
        </p:scale>
        <p:origin x="88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8/10/relationships/authors" Target="author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12AF1B-D07C-4ECB-B9C2-2E99F70C20AA}" type="datetimeFigureOut">
              <a:t>7/25/2024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81E21B-AE11-4713-990C-831CB04A7DFE}" type="slidenum">
              <a:t>‹#›</a:t>
            </a:fld>
            <a:endParaRPr lang="en-US"/>
          </a:p>
        </p:txBody>
      </p:sp>
    </p:spTree>
    <p:extLst>
      <p:ext uri="{BB962C8B-B14F-4D97-AF65-F5344CB8AC3E}">
        <p14:creationId xmlns:p14="http://schemas.microsoft.com/office/powerpoint/2010/main" val="23695821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may be more familiar with outcome or product evaluation, for example an exhibit or a program is developed and a front end, formative, remedial or summative evaluations is conducted that shares end-user outcomes. Process evaluation focuses on implementation. </a:t>
            </a:r>
          </a:p>
          <a:p>
            <a:endParaRPr lang="en-US"/>
          </a:p>
          <a:p>
            <a:r>
              <a:rPr lang="en-US"/>
              <a:t>What about the intersection of process evaluation and diversity, access, equity, and inclusion?</a:t>
            </a:r>
          </a:p>
          <a:p>
            <a:pPr marL="171450" indent="-171450">
              <a:buFont typeface="Arial" panose="020B0604020202020204" pitchFamily="34" charset="0"/>
              <a:buChar char="•"/>
            </a:pPr>
            <a:r>
              <a:rPr lang="en-US"/>
              <a:t>When you are conducting process evaluations you often find yourself focusing on the contexts in which core activities are happening</a:t>
            </a:r>
          </a:p>
          <a:p>
            <a:pPr marL="171450" indent="-171450">
              <a:buFont typeface="Arial" panose="020B0604020202020204" pitchFamily="34" charset="0"/>
              <a:buChar char="•"/>
            </a:pPr>
            <a:r>
              <a:rPr lang="en-US"/>
              <a:t>Some projects may have clearly defined DEAI values and goals, and monitoring how implementation unfolds allows us to check in with each other and stay accountable to those goals</a:t>
            </a:r>
          </a:p>
          <a:p>
            <a:pPr marL="171450" indent="-171450">
              <a:buFont typeface="Arial" panose="020B0604020202020204" pitchFamily="34" charset="0"/>
              <a:buChar char="•"/>
            </a:pPr>
            <a:r>
              <a:rPr lang="en-US"/>
              <a:t>At other times, groups may be interested in applying a DEAI lens to their work but not sure where to start. Process evaluation might support understanding gaps in the current implementation, as it happens </a:t>
            </a:r>
          </a:p>
          <a:p>
            <a:pPr marL="171450" indent="-171450">
              <a:buFont typeface="Arial" panose="020B0604020202020204" pitchFamily="34" charset="0"/>
              <a:buChar char="•"/>
            </a:pPr>
            <a:endParaRPr lang="en-US"/>
          </a:p>
          <a:p>
            <a:pPr marL="0" indent="0">
              <a:buFont typeface="Arial" panose="020B0604020202020204" pitchFamily="34" charset="0"/>
              <a:buNone/>
            </a:pPr>
            <a:r>
              <a:rPr lang="en-US"/>
              <a:t>At a meta-level there is also a bit of a process within a process. As an evaluator you’re paying attention to and evaluating project implementation while also attuned to how your own choices of methods, analysis and reporting can uplift, or if we’re not careful, undermine the DEAI values infused within a project team.</a:t>
            </a:r>
          </a:p>
          <a:p>
            <a:pPr marL="0" indent="0">
              <a:buFont typeface="Arial" panose="020B0604020202020204" pitchFamily="34" charset="0"/>
              <a:buNone/>
            </a:pPr>
            <a:endParaRPr lang="en-US"/>
          </a:p>
          <a:p>
            <a:pPr marL="0" indent="0">
              <a:buFont typeface="Arial" panose="020B0604020202020204" pitchFamily="34" charset="0"/>
              <a:buNone/>
            </a:pPr>
            <a:r>
              <a:rPr lang="en-US"/>
              <a:t>That was just the quickest intro to Process Evaluation, and I think it’s interesting to think how some of us are trying this out in practice. So I’d like to talk about (switch slide)</a:t>
            </a:r>
          </a:p>
        </p:txBody>
      </p:sp>
      <p:sp>
        <p:nvSpPr>
          <p:cNvPr id="4" name="Slide Number Placeholder 3"/>
          <p:cNvSpPr>
            <a:spLocks noGrp="1"/>
          </p:cNvSpPr>
          <p:nvPr>
            <p:ph type="sldNum" sz="quarter" idx="5"/>
          </p:nvPr>
        </p:nvSpPr>
        <p:spPr/>
        <p:txBody>
          <a:bodyPr/>
          <a:lstStyle/>
          <a:p>
            <a:fld id="{F281E21B-AE11-4713-990C-831CB04A7DFE}" type="slidenum">
              <a:rPr lang="en-US" smtClean="0"/>
              <a:t>2</a:t>
            </a:fld>
            <a:endParaRPr lang="en-US"/>
          </a:p>
        </p:txBody>
      </p:sp>
    </p:spTree>
    <p:extLst>
      <p:ext uri="{BB962C8B-B14F-4D97-AF65-F5344CB8AC3E}">
        <p14:creationId xmlns:p14="http://schemas.microsoft.com/office/powerpoint/2010/main" val="2313493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 Engaging Hispanic Communities in Authentic NASA Science project</a:t>
            </a:r>
          </a:p>
          <a:p>
            <a:pPr marL="171450" indent="-171450">
              <a:buFont typeface="Arial" panose="020B0604020202020204" pitchFamily="34" charset="0"/>
              <a:buChar char="•"/>
            </a:pPr>
            <a:r>
              <a:rPr lang="en-US"/>
              <a:t>The project has three pillars</a:t>
            </a:r>
          </a:p>
          <a:p>
            <a:pPr marL="628650" lvl="1" indent="-171450">
              <a:buFont typeface="Arial" panose="020B0604020202020204" pitchFamily="34" charset="0"/>
              <a:buChar char="•"/>
            </a:pPr>
            <a:r>
              <a:rPr lang="en-US"/>
              <a:t>Co-creation – working directly with community members and community based organizations to develop meaningful STEM experiences</a:t>
            </a:r>
          </a:p>
          <a:p>
            <a:pPr marL="628650" lvl="1" indent="-171450">
              <a:buFont typeface="Arial" panose="020B0604020202020204" pitchFamily="34" charset="0"/>
              <a:buChar char="•"/>
            </a:pPr>
            <a:r>
              <a:rPr lang="en-US"/>
              <a:t>Working locally but sharing nationally</a:t>
            </a:r>
          </a:p>
          <a:p>
            <a:pPr marL="628650" lvl="1" indent="-171450">
              <a:buFont typeface="Arial" panose="020B0604020202020204" pitchFamily="34" charset="0"/>
              <a:buChar char="•"/>
            </a:pPr>
            <a:r>
              <a:rPr lang="en-US"/>
              <a:t>Building leadership and STEM capacity, locally at the sites</a:t>
            </a:r>
          </a:p>
          <a:p>
            <a:pPr marL="171450" lvl="0" indent="-171450">
              <a:buFont typeface="Arial" panose="020B0604020202020204" pitchFamily="34" charset="0"/>
              <a:buChar char="•"/>
            </a:pPr>
            <a:r>
              <a:rPr lang="en-US"/>
              <a:t>Teams have a lot of flexibility to set up the project in a way that meet their needs at each of the six sites</a:t>
            </a:r>
          </a:p>
        </p:txBody>
      </p:sp>
      <p:sp>
        <p:nvSpPr>
          <p:cNvPr id="4" name="Slide Number Placeholder 3"/>
          <p:cNvSpPr>
            <a:spLocks noGrp="1"/>
          </p:cNvSpPr>
          <p:nvPr>
            <p:ph type="sldNum" sz="quarter" idx="5"/>
          </p:nvPr>
        </p:nvSpPr>
        <p:spPr/>
        <p:txBody>
          <a:bodyPr/>
          <a:lstStyle/>
          <a:p>
            <a:fld id="{F281E21B-AE11-4713-990C-831CB04A7DFE}" type="slidenum">
              <a:rPr lang="en-US" smtClean="0"/>
              <a:t>3</a:t>
            </a:fld>
            <a:endParaRPr lang="en-US"/>
          </a:p>
        </p:txBody>
      </p:sp>
    </p:spTree>
    <p:extLst>
      <p:ext uri="{BB962C8B-B14F-4D97-AF65-F5344CB8AC3E}">
        <p14:creationId xmlns:p14="http://schemas.microsoft.com/office/powerpoint/2010/main" val="2275173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am located in Boston and the locations where the work in happening are in the Southwest United States. Those six sites are doing the day to day work of understanding how to authentically engage their communities in informal science learning and create culturally sustaining STEM activities. Each site has community based organizations engaged in the work with museum professionals. So far, the process evaluation has focused on reflections which are with the whole team and also 1:1. Project teams have gotten to choose a way to reflect – Miro board for a whiteboard like approach and Google Doc for a running notes style approach. We also meet as an evaluation team at least biweekly and with project leadership at least monthly. </a:t>
            </a:r>
          </a:p>
          <a:p>
            <a:r>
              <a:rPr lang="en-US"/>
              <a:t>Building relationships – at the sites, across sites, and with the evaluation and leadership teams.</a:t>
            </a:r>
          </a:p>
        </p:txBody>
      </p:sp>
      <p:sp>
        <p:nvSpPr>
          <p:cNvPr id="4" name="Slide Number Placeholder 3"/>
          <p:cNvSpPr>
            <a:spLocks noGrp="1"/>
          </p:cNvSpPr>
          <p:nvPr>
            <p:ph type="sldNum" sz="quarter" idx="5"/>
          </p:nvPr>
        </p:nvSpPr>
        <p:spPr/>
        <p:txBody>
          <a:bodyPr/>
          <a:lstStyle/>
          <a:p>
            <a:fld id="{F281E21B-AE11-4713-990C-831CB04A7DFE}" type="slidenum">
              <a:rPr lang="en-US" smtClean="0"/>
              <a:t>4</a:t>
            </a:fld>
            <a:endParaRPr lang="en-US"/>
          </a:p>
        </p:txBody>
      </p:sp>
    </p:spTree>
    <p:extLst>
      <p:ext uri="{BB962C8B-B14F-4D97-AF65-F5344CB8AC3E}">
        <p14:creationId xmlns:p14="http://schemas.microsoft.com/office/powerpoint/2010/main" val="3201247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1467D-2FDB-5818-4517-A92B7DAADF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DFAB67-A003-D96C-9EE9-D5A54D93A2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4D808E-A190-88A2-B5B7-A24362D60988}"/>
              </a:ext>
            </a:extLst>
          </p:cNvPr>
          <p:cNvSpPr>
            <a:spLocks noGrp="1"/>
          </p:cNvSpPr>
          <p:nvPr>
            <p:ph type="dt" sz="half" idx="10"/>
          </p:nvPr>
        </p:nvSpPr>
        <p:spPr/>
        <p:txBody>
          <a:bodyPr/>
          <a:lstStyle/>
          <a:p>
            <a:fld id="{C3663892-9F13-405A-929C-6E5F958DB5A1}" type="datetimeFigureOut">
              <a:rPr lang="en-US" smtClean="0"/>
              <a:t>7/25/2024</a:t>
            </a:fld>
            <a:endParaRPr lang="en-US"/>
          </a:p>
        </p:txBody>
      </p:sp>
      <p:sp>
        <p:nvSpPr>
          <p:cNvPr id="5" name="Footer Placeholder 4">
            <a:extLst>
              <a:ext uri="{FF2B5EF4-FFF2-40B4-BE49-F238E27FC236}">
                <a16:creationId xmlns:a16="http://schemas.microsoft.com/office/drawing/2014/main" id="{935925AA-9C41-2A50-532F-22DEA80648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417C12-561A-FA25-BBA1-A4BD276B8469}"/>
              </a:ext>
            </a:extLst>
          </p:cNvPr>
          <p:cNvSpPr>
            <a:spLocks noGrp="1"/>
          </p:cNvSpPr>
          <p:nvPr>
            <p:ph type="sldNum" sz="quarter" idx="12"/>
          </p:nvPr>
        </p:nvSpPr>
        <p:spPr/>
        <p:txBody>
          <a:bodyPr/>
          <a:lstStyle/>
          <a:p>
            <a:fld id="{7ED18250-4D14-4E7E-91FF-1CE14A5F5D29}" type="slidenum">
              <a:rPr lang="en-US" smtClean="0"/>
              <a:t>‹#›</a:t>
            </a:fld>
            <a:endParaRPr lang="en-US"/>
          </a:p>
        </p:txBody>
      </p:sp>
    </p:spTree>
    <p:extLst>
      <p:ext uri="{BB962C8B-B14F-4D97-AF65-F5344CB8AC3E}">
        <p14:creationId xmlns:p14="http://schemas.microsoft.com/office/powerpoint/2010/main" val="3724994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809F9-E391-FF13-4AFD-FAC9AC8E17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1A4672-BD5F-61E2-7BC8-097BF4E3CC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84E330-9FFC-2D59-78DE-99F85077C132}"/>
              </a:ext>
            </a:extLst>
          </p:cNvPr>
          <p:cNvSpPr>
            <a:spLocks noGrp="1"/>
          </p:cNvSpPr>
          <p:nvPr>
            <p:ph type="dt" sz="half" idx="10"/>
          </p:nvPr>
        </p:nvSpPr>
        <p:spPr/>
        <p:txBody>
          <a:bodyPr/>
          <a:lstStyle/>
          <a:p>
            <a:fld id="{C3663892-9F13-405A-929C-6E5F958DB5A1}" type="datetimeFigureOut">
              <a:rPr lang="en-US" smtClean="0"/>
              <a:t>7/25/2024</a:t>
            </a:fld>
            <a:endParaRPr lang="en-US"/>
          </a:p>
        </p:txBody>
      </p:sp>
      <p:sp>
        <p:nvSpPr>
          <p:cNvPr id="5" name="Footer Placeholder 4">
            <a:extLst>
              <a:ext uri="{FF2B5EF4-FFF2-40B4-BE49-F238E27FC236}">
                <a16:creationId xmlns:a16="http://schemas.microsoft.com/office/drawing/2014/main" id="{42418919-1833-6494-D0EB-FBCC85866F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FDEF45-9D1D-61C3-FA78-26F8C0F19AF3}"/>
              </a:ext>
            </a:extLst>
          </p:cNvPr>
          <p:cNvSpPr>
            <a:spLocks noGrp="1"/>
          </p:cNvSpPr>
          <p:nvPr>
            <p:ph type="sldNum" sz="quarter" idx="12"/>
          </p:nvPr>
        </p:nvSpPr>
        <p:spPr/>
        <p:txBody>
          <a:bodyPr/>
          <a:lstStyle/>
          <a:p>
            <a:fld id="{7ED18250-4D14-4E7E-91FF-1CE14A5F5D29}" type="slidenum">
              <a:rPr lang="en-US" smtClean="0"/>
              <a:t>‹#›</a:t>
            </a:fld>
            <a:endParaRPr lang="en-US"/>
          </a:p>
        </p:txBody>
      </p:sp>
    </p:spTree>
    <p:extLst>
      <p:ext uri="{BB962C8B-B14F-4D97-AF65-F5344CB8AC3E}">
        <p14:creationId xmlns:p14="http://schemas.microsoft.com/office/powerpoint/2010/main" val="405023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2CBE50-688B-BD23-37FD-6AD7666F93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AD1600-E80F-DC7F-6DF4-11F1441ED5E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3F5DEC-1FC8-B8DF-6BBF-144EDAF737C2}"/>
              </a:ext>
            </a:extLst>
          </p:cNvPr>
          <p:cNvSpPr>
            <a:spLocks noGrp="1"/>
          </p:cNvSpPr>
          <p:nvPr>
            <p:ph type="dt" sz="half" idx="10"/>
          </p:nvPr>
        </p:nvSpPr>
        <p:spPr/>
        <p:txBody>
          <a:bodyPr/>
          <a:lstStyle/>
          <a:p>
            <a:fld id="{C3663892-9F13-405A-929C-6E5F958DB5A1}" type="datetimeFigureOut">
              <a:rPr lang="en-US" smtClean="0"/>
              <a:t>7/25/2024</a:t>
            </a:fld>
            <a:endParaRPr lang="en-US"/>
          </a:p>
        </p:txBody>
      </p:sp>
      <p:sp>
        <p:nvSpPr>
          <p:cNvPr id="5" name="Footer Placeholder 4">
            <a:extLst>
              <a:ext uri="{FF2B5EF4-FFF2-40B4-BE49-F238E27FC236}">
                <a16:creationId xmlns:a16="http://schemas.microsoft.com/office/drawing/2014/main" id="{F9CD31E2-0847-57B2-83B5-D46E8112DE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AF1B75-623B-9A57-70CE-9121668386DA}"/>
              </a:ext>
            </a:extLst>
          </p:cNvPr>
          <p:cNvSpPr>
            <a:spLocks noGrp="1"/>
          </p:cNvSpPr>
          <p:nvPr>
            <p:ph type="sldNum" sz="quarter" idx="12"/>
          </p:nvPr>
        </p:nvSpPr>
        <p:spPr/>
        <p:txBody>
          <a:bodyPr/>
          <a:lstStyle/>
          <a:p>
            <a:fld id="{7ED18250-4D14-4E7E-91FF-1CE14A5F5D29}" type="slidenum">
              <a:rPr lang="en-US" smtClean="0"/>
              <a:t>‹#›</a:t>
            </a:fld>
            <a:endParaRPr lang="en-US"/>
          </a:p>
        </p:txBody>
      </p:sp>
    </p:spTree>
    <p:extLst>
      <p:ext uri="{BB962C8B-B14F-4D97-AF65-F5344CB8AC3E}">
        <p14:creationId xmlns:p14="http://schemas.microsoft.com/office/powerpoint/2010/main" val="2342301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7AB24-ED58-F4DB-C990-A701765B50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C31356-1384-0368-D94E-5726AE16EA9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984782-6284-40C6-9631-96F6003599B0}"/>
              </a:ext>
            </a:extLst>
          </p:cNvPr>
          <p:cNvSpPr>
            <a:spLocks noGrp="1"/>
          </p:cNvSpPr>
          <p:nvPr>
            <p:ph type="dt" sz="half" idx="10"/>
          </p:nvPr>
        </p:nvSpPr>
        <p:spPr/>
        <p:txBody>
          <a:bodyPr/>
          <a:lstStyle/>
          <a:p>
            <a:fld id="{C3663892-9F13-405A-929C-6E5F958DB5A1}" type="datetimeFigureOut">
              <a:rPr lang="en-US" smtClean="0"/>
              <a:t>7/25/2024</a:t>
            </a:fld>
            <a:endParaRPr lang="en-US"/>
          </a:p>
        </p:txBody>
      </p:sp>
      <p:sp>
        <p:nvSpPr>
          <p:cNvPr id="5" name="Footer Placeholder 4">
            <a:extLst>
              <a:ext uri="{FF2B5EF4-FFF2-40B4-BE49-F238E27FC236}">
                <a16:creationId xmlns:a16="http://schemas.microsoft.com/office/drawing/2014/main" id="{73063BF6-DF98-A2C5-9798-EA04EEC930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DB59E-A934-E023-B6D9-2A55B7654746}"/>
              </a:ext>
            </a:extLst>
          </p:cNvPr>
          <p:cNvSpPr>
            <a:spLocks noGrp="1"/>
          </p:cNvSpPr>
          <p:nvPr>
            <p:ph type="sldNum" sz="quarter" idx="12"/>
          </p:nvPr>
        </p:nvSpPr>
        <p:spPr/>
        <p:txBody>
          <a:bodyPr/>
          <a:lstStyle/>
          <a:p>
            <a:fld id="{7ED18250-4D14-4E7E-91FF-1CE14A5F5D29}" type="slidenum">
              <a:rPr lang="en-US" smtClean="0"/>
              <a:t>‹#›</a:t>
            </a:fld>
            <a:endParaRPr lang="en-US"/>
          </a:p>
        </p:txBody>
      </p:sp>
    </p:spTree>
    <p:extLst>
      <p:ext uri="{BB962C8B-B14F-4D97-AF65-F5344CB8AC3E}">
        <p14:creationId xmlns:p14="http://schemas.microsoft.com/office/powerpoint/2010/main" val="1645273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CBF17-3FB5-9F87-6859-DDCB83FEB5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30ED90-ED89-4582-1A9A-46F12C5270A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E307FE-3821-A58C-2D16-F5C4681CCB84}"/>
              </a:ext>
            </a:extLst>
          </p:cNvPr>
          <p:cNvSpPr>
            <a:spLocks noGrp="1"/>
          </p:cNvSpPr>
          <p:nvPr>
            <p:ph type="dt" sz="half" idx="10"/>
          </p:nvPr>
        </p:nvSpPr>
        <p:spPr/>
        <p:txBody>
          <a:bodyPr/>
          <a:lstStyle/>
          <a:p>
            <a:fld id="{C3663892-9F13-405A-929C-6E5F958DB5A1}" type="datetimeFigureOut">
              <a:rPr lang="en-US" smtClean="0"/>
              <a:t>7/25/2024</a:t>
            </a:fld>
            <a:endParaRPr lang="en-US"/>
          </a:p>
        </p:txBody>
      </p:sp>
      <p:sp>
        <p:nvSpPr>
          <p:cNvPr id="5" name="Footer Placeholder 4">
            <a:extLst>
              <a:ext uri="{FF2B5EF4-FFF2-40B4-BE49-F238E27FC236}">
                <a16:creationId xmlns:a16="http://schemas.microsoft.com/office/drawing/2014/main" id="{CAD7865B-C261-3562-6B4F-F5C37B6E20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C64345-B407-7F80-B619-FF75146BEECE}"/>
              </a:ext>
            </a:extLst>
          </p:cNvPr>
          <p:cNvSpPr>
            <a:spLocks noGrp="1"/>
          </p:cNvSpPr>
          <p:nvPr>
            <p:ph type="sldNum" sz="quarter" idx="12"/>
          </p:nvPr>
        </p:nvSpPr>
        <p:spPr/>
        <p:txBody>
          <a:bodyPr/>
          <a:lstStyle/>
          <a:p>
            <a:fld id="{7ED18250-4D14-4E7E-91FF-1CE14A5F5D29}" type="slidenum">
              <a:rPr lang="en-US" smtClean="0"/>
              <a:t>‹#›</a:t>
            </a:fld>
            <a:endParaRPr lang="en-US"/>
          </a:p>
        </p:txBody>
      </p:sp>
    </p:spTree>
    <p:extLst>
      <p:ext uri="{BB962C8B-B14F-4D97-AF65-F5344CB8AC3E}">
        <p14:creationId xmlns:p14="http://schemas.microsoft.com/office/powerpoint/2010/main" val="422356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3DE41-FEBF-447F-AF17-BD4083DB61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7D29B5-796F-F043-8B70-E99DEAD131D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8A5A8B-B102-DAB3-7C99-3310BC52B6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0C8B78-3C7C-849D-0541-7027B62A7170}"/>
              </a:ext>
            </a:extLst>
          </p:cNvPr>
          <p:cNvSpPr>
            <a:spLocks noGrp="1"/>
          </p:cNvSpPr>
          <p:nvPr>
            <p:ph type="dt" sz="half" idx="10"/>
          </p:nvPr>
        </p:nvSpPr>
        <p:spPr/>
        <p:txBody>
          <a:bodyPr/>
          <a:lstStyle/>
          <a:p>
            <a:fld id="{C3663892-9F13-405A-929C-6E5F958DB5A1}" type="datetimeFigureOut">
              <a:rPr lang="en-US" smtClean="0"/>
              <a:t>7/25/2024</a:t>
            </a:fld>
            <a:endParaRPr lang="en-US"/>
          </a:p>
        </p:txBody>
      </p:sp>
      <p:sp>
        <p:nvSpPr>
          <p:cNvPr id="6" name="Footer Placeholder 5">
            <a:extLst>
              <a:ext uri="{FF2B5EF4-FFF2-40B4-BE49-F238E27FC236}">
                <a16:creationId xmlns:a16="http://schemas.microsoft.com/office/drawing/2014/main" id="{36E3F69A-24DE-7E1C-A804-3EE96B4804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04ED0B-24E4-2946-AC6B-EBCB89A2E68B}"/>
              </a:ext>
            </a:extLst>
          </p:cNvPr>
          <p:cNvSpPr>
            <a:spLocks noGrp="1"/>
          </p:cNvSpPr>
          <p:nvPr>
            <p:ph type="sldNum" sz="quarter" idx="12"/>
          </p:nvPr>
        </p:nvSpPr>
        <p:spPr/>
        <p:txBody>
          <a:bodyPr/>
          <a:lstStyle/>
          <a:p>
            <a:fld id="{7ED18250-4D14-4E7E-91FF-1CE14A5F5D29}" type="slidenum">
              <a:rPr lang="en-US" smtClean="0"/>
              <a:t>‹#›</a:t>
            </a:fld>
            <a:endParaRPr lang="en-US"/>
          </a:p>
        </p:txBody>
      </p:sp>
    </p:spTree>
    <p:extLst>
      <p:ext uri="{BB962C8B-B14F-4D97-AF65-F5344CB8AC3E}">
        <p14:creationId xmlns:p14="http://schemas.microsoft.com/office/powerpoint/2010/main" val="3468222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EB25F-D594-50A6-C6FD-E98E2C5186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018ABFA-7165-97EC-FC8F-DCB5BE8C76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69F256E-7A4E-E332-E475-99A839C37CE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DCE4BDB-D3CB-2A09-BE31-03849562A2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EC89DF4-7164-9870-CF67-3F34577388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7F52EE-8389-B307-78D6-96FFBBA2CA7E}"/>
              </a:ext>
            </a:extLst>
          </p:cNvPr>
          <p:cNvSpPr>
            <a:spLocks noGrp="1"/>
          </p:cNvSpPr>
          <p:nvPr>
            <p:ph type="dt" sz="half" idx="10"/>
          </p:nvPr>
        </p:nvSpPr>
        <p:spPr/>
        <p:txBody>
          <a:bodyPr/>
          <a:lstStyle/>
          <a:p>
            <a:fld id="{C3663892-9F13-405A-929C-6E5F958DB5A1}" type="datetimeFigureOut">
              <a:rPr lang="en-US" smtClean="0"/>
              <a:t>7/25/2024</a:t>
            </a:fld>
            <a:endParaRPr lang="en-US"/>
          </a:p>
        </p:txBody>
      </p:sp>
      <p:sp>
        <p:nvSpPr>
          <p:cNvPr id="8" name="Footer Placeholder 7">
            <a:extLst>
              <a:ext uri="{FF2B5EF4-FFF2-40B4-BE49-F238E27FC236}">
                <a16:creationId xmlns:a16="http://schemas.microsoft.com/office/drawing/2014/main" id="{054B57A1-CFDF-53C5-9BAB-79B29D0376C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C6D606-78ED-4DC3-0C6E-95F8EA85F370}"/>
              </a:ext>
            </a:extLst>
          </p:cNvPr>
          <p:cNvSpPr>
            <a:spLocks noGrp="1"/>
          </p:cNvSpPr>
          <p:nvPr>
            <p:ph type="sldNum" sz="quarter" idx="12"/>
          </p:nvPr>
        </p:nvSpPr>
        <p:spPr/>
        <p:txBody>
          <a:bodyPr/>
          <a:lstStyle/>
          <a:p>
            <a:fld id="{7ED18250-4D14-4E7E-91FF-1CE14A5F5D29}" type="slidenum">
              <a:rPr lang="en-US" smtClean="0"/>
              <a:t>‹#›</a:t>
            </a:fld>
            <a:endParaRPr lang="en-US"/>
          </a:p>
        </p:txBody>
      </p:sp>
    </p:spTree>
    <p:extLst>
      <p:ext uri="{BB962C8B-B14F-4D97-AF65-F5344CB8AC3E}">
        <p14:creationId xmlns:p14="http://schemas.microsoft.com/office/powerpoint/2010/main" val="427032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238A2-AA96-FC09-E848-EF11657C74C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E59721E-2F27-3A44-A29B-1A0791AD0279}"/>
              </a:ext>
            </a:extLst>
          </p:cNvPr>
          <p:cNvSpPr>
            <a:spLocks noGrp="1"/>
          </p:cNvSpPr>
          <p:nvPr>
            <p:ph type="dt" sz="half" idx="10"/>
          </p:nvPr>
        </p:nvSpPr>
        <p:spPr/>
        <p:txBody>
          <a:bodyPr/>
          <a:lstStyle/>
          <a:p>
            <a:fld id="{C3663892-9F13-405A-929C-6E5F958DB5A1}" type="datetimeFigureOut">
              <a:rPr lang="en-US" smtClean="0"/>
              <a:t>7/25/2024</a:t>
            </a:fld>
            <a:endParaRPr lang="en-US"/>
          </a:p>
        </p:txBody>
      </p:sp>
      <p:sp>
        <p:nvSpPr>
          <p:cNvPr id="4" name="Footer Placeholder 3">
            <a:extLst>
              <a:ext uri="{FF2B5EF4-FFF2-40B4-BE49-F238E27FC236}">
                <a16:creationId xmlns:a16="http://schemas.microsoft.com/office/drawing/2014/main" id="{D3724940-B930-D2AF-2358-A6FD8CF575E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6F16D80-9C3A-A53C-E929-44627B0445F3}"/>
              </a:ext>
            </a:extLst>
          </p:cNvPr>
          <p:cNvSpPr>
            <a:spLocks noGrp="1"/>
          </p:cNvSpPr>
          <p:nvPr>
            <p:ph type="sldNum" sz="quarter" idx="12"/>
          </p:nvPr>
        </p:nvSpPr>
        <p:spPr/>
        <p:txBody>
          <a:bodyPr/>
          <a:lstStyle/>
          <a:p>
            <a:fld id="{7ED18250-4D14-4E7E-91FF-1CE14A5F5D29}" type="slidenum">
              <a:rPr lang="en-US" smtClean="0"/>
              <a:t>‹#›</a:t>
            </a:fld>
            <a:endParaRPr lang="en-US"/>
          </a:p>
        </p:txBody>
      </p:sp>
    </p:spTree>
    <p:extLst>
      <p:ext uri="{BB962C8B-B14F-4D97-AF65-F5344CB8AC3E}">
        <p14:creationId xmlns:p14="http://schemas.microsoft.com/office/powerpoint/2010/main" val="765353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1527E7-1969-2684-0A15-F98830050413}"/>
              </a:ext>
            </a:extLst>
          </p:cNvPr>
          <p:cNvSpPr>
            <a:spLocks noGrp="1"/>
          </p:cNvSpPr>
          <p:nvPr>
            <p:ph type="dt" sz="half" idx="10"/>
          </p:nvPr>
        </p:nvSpPr>
        <p:spPr/>
        <p:txBody>
          <a:bodyPr/>
          <a:lstStyle/>
          <a:p>
            <a:fld id="{C3663892-9F13-405A-929C-6E5F958DB5A1}" type="datetimeFigureOut">
              <a:rPr lang="en-US" smtClean="0"/>
              <a:t>7/25/2024</a:t>
            </a:fld>
            <a:endParaRPr lang="en-US"/>
          </a:p>
        </p:txBody>
      </p:sp>
      <p:sp>
        <p:nvSpPr>
          <p:cNvPr id="3" name="Footer Placeholder 2">
            <a:extLst>
              <a:ext uri="{FF2B5EF4-FFF2-40B4-BE49-F238E27FC236}">
                <a16:creationId xmlns:a16="http://schemas.microsoft.com/office/drawing/2014/main" id="{27A92875-F563-4E72-6209-28BD98F251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3FF6FF7-3955-0E11-E94F-19031B7934B5}"/>
              </a:ext>
            </a:extLst>
          </p:cNvPr>
          <p:cNvSpPr>
            <a:spLocks noGrp="1"/>
          </p:cNvSpPr>
          <p:nvPr>
            <p:ph type="sldNum" sz="quarter" idx="12"/>
          </p:nvPr>
        </p:nvSpPr>
        <p:spPr/>
        <p:txBody>
          <a:bodyPr/>
          <a:lstStyle/>
          <a:p>
            <a:fld id="{7ED18250-4D14-4E7E-91FF-1CE14A5F5D29}" type="slidenum">
              <a:rPr lang="en-US" smtClean="0"/>
              <a:t>‹#›</a:t>
            </a:fld>
            <a:endParaRPr lang="en-US"/>
          </a:p>
        </p:txBody>
      </p:sp>
    </p:spTree>
    <p:extLst>
      <p:ext uri="{BB962C8B-B14F-4D97-AF65-F5344CB8AC3E}">
        <p14:creationId xmlns:p14="http://schemas.microsoft.com/office/powerpoint/2010/main" val="3674261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E3BFB-CD6E-1250-387B-D30B32723E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BFED17-471C-BA6B-51B3-8D88CD2D70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D70793-2B81-F14B-FAA6-D3600009A6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FCDA95-EF80-F79F-05B2-B4BC4C5BB5B9}"/>
              </a:ext>
            </a:extLst>
          </p:cNvPr>
          <p:cNvSpPr>
            <a:spLocks noGrp="1"/>
          </p:cNvSpPr>
          <p:nvPr>
            <p:ph type="dt" sz="half" idx="10"/>
          </p:nvPr>
        </p:nvSpPr>
        <p:spPr/>
        <p:txBody>
          <a:bodyPr/>
          <a:lstStyle/>
          <a:p>
            <a:fld id="{C3663892-9F13-405A-929C-6E5F958DB5A1}" type="datetimeFigureOut">
              <a:rPr lang="en-US" smtClean="0"/>
              <a:t>7/25/2024</a:t>
            </a:fld>
            <a:endParaRPr lang="en-US"/>
          </a:p>
        </p:txBody>
      </p:sp>
      <p:sp>
        <p:nvSpPr>
          <p:cNvPr id="6" name="Footer Placeholder 5">
            <a:extLst>
              <a:ext uri="{FF2B5EF4-FFF2-40B4-BE49-F238E27FC236}">
                <a16:creationId xmlns:a16="http://schemas.microsoft.com/office/drawing/2014/main" id="{D6A469A7-8AF3-881B-172D-EE8119C644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1B552-837E-0C1A-E974-DDFECF248185}"/>
              </a:ext>
            </a:extLst>
          </p:cNvPr>
          <p:cNvSpPr>
            <a:spLocks noGrp="1"/>
          </p:cNvSpPr>
          <p:nvPr>
            <p:ph type="sldNum" sz="quarter" idx="12"/>
          </p:nvPr>
        </p:nvSpPr>
        <p:spPr/>
        <p:txBody>
          <a:bodyPr/>
          <a:lstStyle/>
          <a:p>
            <a:fld id="{7ED18250-4D14-4E7E-91FF-1CE14A5F5D29}" type="slidenum">
              <a:rPr lang="en-US" smtClean="0"/>
              <a:t>‹#›</a:t>
            </a:fld>
            <a:endParaRPr lang="en-US"/>
          </a:p>
        </p:txBody>
      </p:sp>
    </p:spTree>
    <p:extLst>
      <p:ext uri="{BB962C8B-B14F-4D97-AF65-F5344CB8AC3E}">
        <p14:creationId xmlns:p14="http://schemas.microsoft.com/office/powerpoint/2010/main" val="1580058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4317F-F579-1BB3-B229-646E0BAC6B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14383A-B5C5-58D8-9A82-33EE5CBFA5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D6ABC7-5E84-4B93-3908-D9CA0C85FE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976D59-E834-7B60-DC2E-E9B39F07331E}"/>
              </a:ext>
            </a:extLst>
          </p:cNvPr>
          <p:cNvSpPr>
            <a:spLocks noGrp="1"/>
          </p:cNvSpPr>
          <p:nvPr>
            <p:ph type="dt" sz="half" idx="10"/>
          </p:nvPr>
        </p:nvSpPr>
        <p:spPr/>
        <p:txBody>
          <a:bodyPr/>
          <a:lstStyle/>
          <a:p>
            <a:fld id="{C3663892-9F13-405A-929C-6E5F958DB5A1}" type="datetimeFigureOut">
              <a:rPr lang="en-US" smtClean="0"/>
              <a:t>7/25/2024</a:t>
            </a:fld>
            <a:endParaRPr lang="en-US"/>
          </a:p>
        </p:txBody>
      </p:sp>
      <p:sp>
        <p:nvSpPr>
          <p:cNvPr id="6" name="Footer Placeholder 5">
            <a:extLst>
              <a:ext uri="{FF2B5EF4-FFF2-40B4-BE49-F238E27FC236}">
                <a16:creationId xmlns:a16="http://schemas.microsoft.com/office/drawing/2014/main" id="{721D9750-EE74-10E8-E735-E4C94B5150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E7752C-A600-E1CD-5402-EDA9483503F5}"/>
              </a:ext>
            </a:extLst>
          </p:cNvPr>
          <p:cNvSpPr>
            <a:spLocks noGrp="1"/>
          </p:cNvSpPr>
          <p:nvPr>
            <p:ph type="sldNum" sz="quarter" idx="12"/>
          </p:nvPr>
        </p:nvSpPr>
        <p:spPr/>
        <p:txBody>
          <a:bodyPr/>
          <a:lstStyle/>
          <a:p>
            <a:fld id="{7ED18250-4D14-4E7E-91FF-1CE14A5F5D29}" type="slidenum">
              <a:rPr lang="en-US" smtClean="0"/>
              <a:t>‹#›</a:t>
            </a:fld>
            <a:endParaRPr lang="en-US"/>
          </a:p>
        </p:txBody>
      </p:sp>
    </p:spTree>
    <p:extLst>
      <p:ext uri="{BB962C8B-B14F-4D97-AF65-F5344CB8AC3E}">
        <p14:creationId xmlns:p14="http://schemas.microsoft.com/office/powerpoint/2010/main" val="2700416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B909FC-80BD-E973-0F98-ABCC70884F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1305B84-BB07-0328-CE22-B57E78988E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C92C1E-C5E8-60C2-572C-0AACFEBAD1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3663892-9F13-405A-929C-6E5F958DB5A1}" type="datetimeFigureOut">
              <a:rPr lang="en-US" smtClean="0"/>
              <a:t>7/25/2024</a:t>
            </a:fld>
            <a:endParaRPr lang="en-US"/>
          </a:p>
        </p:txBody>
      </p:sp>
      <p:sp>
        <p:nvSpPr>
          <p:cNvPr id="5" name="Footer Placeholder 4">
            <a:extLst>
              <a:ext uri="{FF2B5EF4-FFF2-40B4-BE49-F238E27FC236}">
                <a16:creationId xmlns:a16="http://schemas.microsoft.com/office/drawing/2014/main" id="{6DB876FE-F05E-EBA1-6DAA-736DB68FC7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197870D-F556-F773-DED4-EE2A9A6D19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ED18250-4D14-4E7E-91FF-1CE14A5F5D29}" type="slidenum">
              <a:rPr lang="en-US" smtClean="0"/>
              <a:t>‹#›</a:t>
            </a:fld>
            <a:endParaRPr lang="en-US"/>
          </a:p>
        </p:txBody>
      </p:sp>
    </p:spTree>
    <p:extLst>
      <p:ext uri="{BB962C8B-B14F-4D97-AF65-F5344CB8AC3E}">
        <p14:creationId xmlns:p14="http://schemas.microsoft.com/office/powerpoint/2010/main" val="31822168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eople Planning">
            <a:extLst>
              <a:ext uri="{FF2B5EF4-FFF2-40B4-BE49-F238E27FC236}">
                <a16:creationId xmlns:a16="http://schemas.microsoft.com/office/drawing/2014/main" id="{99207E5D-F829-CC2F-8FA8-C6696748831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6250" b="6250"/>
          <a:stretch/>
        </p:blipFill>
        <p:spPr>
          <a:xfrm>
            <a:off x="20" y="-22"/>
            <a:ext cx="12191977" cy="6858022"/>
          </a:xfrm>
          <a:prstGeom prst="rect">
            <a:avLst/>
          </a:prstGeom>
        </p:spPr>
      </p:pic>
      <p:sp>
        <p:nvSpPr>
          <p:cNvPr id="11" name="Rectangle 10">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D6CCCB32-D3EB-68B9-C650-781C0E75298C}"/>
              </a:ext>
            </a:extLst>
          </p:cNvPr>
          <p:cNvSpPr>
            <a:spLocks noGrp="1"/>
          </p:cNvSpPr>
          <p:nvPr>
            <p:ph type="subTitle" idx="1"/>
          </p:nvPr>
        </p:nvSpPr>
        <p:spPr>
          <a:xfrm>
            <a:off x="643466" y="4551037"/>
            <a:ext cx="5449479" cy="1578054"/>
          </a:xfrm>
        </p:spPr>
        <p:txBody>
          <a:bodyPr anchor="b">
            <a:normAutofit/>
          </a:bodyPr>
          <a:lstStyle/>
          <a:p>
            <a:pPr algn="l"/>
            <a:r>
              <a:rPr lang="en-US">
                <a:solidFill>
                  <a:srgbClr val="FFFFFF"/>
                </a:solidFill>
              </a:rPr>
              <a:t>July 16, 2024</a:t>
            </a:r>
          </a:p>
          <a:p>
            <a:pPr algn="l"/>
            <a:r>
              <a:rPr lang="en-US">
                <a:solidFill>
                  <a:srgbClr val="FFFFFF"/>
                </a:solidFill>
              </a:rPr>
              <a:t>Visitor Studies Association Conference</a:t>
            </a:r>
          </a:p>
          <a:p>
            <a:pPr algn="l"/>
            <a:r>
              <a:rPr lang="en-US">
                <a:solidFill>
                  <a:srgbClr val="FFFFFF"/>
                </a:solidFill>
              </a:rPr>
              <a:t>Saint Paul, MN</a:t>
            </a:r>
          </a:p>
        </p:txBody>
      </p:sp>
      <p:sp>
        <p:nvSpPr>
          <p:cNvPr id="13" name="Rectangle 12">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411B982-1DDE-394F-B714-187FAC1585DA}"/>
              </a:ext>
            </a:extLst>
          </p:cNvPr>
          <p:cNvSpPr/>
          <p:nvPr/>
        </p:nvSpPr>
        <p:spPr>
          <a:xfrm>
            <a:off x="6939235" y="543926"/>
            <a:ext cx="5261428" cy="6531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640938E-B491-4B98-38C8-85C165B72918}"/>
              </a:ext>
            </a:extLst>
          </p:cNvPr>
          <p:cNvSpPr/>
          <p:nvPr/>
        </p:nvSpPr>
        <p:spPr>
          <a:xfrm>
            <a:off x="3588854" y="1197068"/>
            <a:ext cx="8611808" cy="6531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F6E04E1-C294-6A5C-9BC5-1BB80195DB1A}"/>
              </a:ext>
            </a:extLst>
          </p:cNvPr>
          <p:cNvSpPr/>
          <p:nvPr/>
        </p:nvSpPr>
        <p:spPr>
          <a:xfrm>
            <a:off x="5112854" y="1850211"/>
            <a:ext cx="7087808" cy="5805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4">
            <a:extLst>
              <a:ext uri="{FF2B5EF4-FFF2-40B4-BE49-F238E27FC236}">
                <a16:creationId xmlns:a16="http://schemas.microsoft.com/office/drawing/2014/main" id="{3F188D1A-6512-2E2D-2B89-1CC2F0CDA627}"/>
              </a:ext>
            </a:extLst>
          </p:cNvPr>
          <p:cNvSpPr>
            <a:spLocks noGrp="1"/>
          </p:cNvSpPr>
          <p:nvPr>
            <p:ph type="ctrTitle"/>
          </p:nvPr>
        </p:nvSpPr>
        <p:spPr>
          <a:xfrm>
            <a:off x="3048000" y="9601"/>
            <a:ext cx="9144000" cy="2387600"/>
          </a:xfrm>
        </p:spPr>
        <p:txBody>
          <a:bodyPr>
            <a:normAutofit/>
          </a:bodyPr>
          <a:lstStyle/>
          <a:p>
            <a:pPr algn="r"/>
            <a:r>
              <a:rPr lang="en-US" sz="4000"/>
              <a:t>Advancing DEAI through </a:t>
            </a:r>
            <a:br>
              <a:rPr lang="en-US" sz="4000"/>
            </a:br>
            <a:r>
              <a:rPr lang="en-US" sz="4000"/>
              <a:t>Process Evaluation and New Approaches for Evaluating Professional Impact</a:t>
            </a:r>
          </a:p>
        </p:txBody>
      </p:sp>
    </p:spTree>
    <p:extLst>
      <p:ext uri="{BB962C8B-B14F-4D97-AF65-F5344CB8AC3E}">
        <p14:creationId xmlns:p14="http://schemas.microsoft.com/office/powerpoint/2010/main" val="8489399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861014-E029-5580-DB31-8F51F6A89733}"/>
              </a:ext>
            </a:extLst>
          </p:cNvPr>
          <p:cNvSpPr>
            <a:spLocks noGrp="1"/>
          </p:cNvSpPr>
          <p:nvPr>
            <p:ph type="title"/>
          </p:nvPr>
        </p:nvSpPr>
        <p:spPr>
          <a:xfrm>
            <a:off x="640080" y="2074363"/>
            <a:ext cx="2223620" cy="2258296"/>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What is process evaluation?</a:t>
            </a:r>
          </a:p>
        </p:txBody>
      </p:sp>
      <p:pic>
        <p:nvPicPr>
          <p:cNvPr id="4" name="Picture 3" descr="A diagram of process evaluation&#10;&#10;Description automatically generated">
            <a:extLst>
              <a:ext uri="{FF2B5EF4-FFF2-40B4-BE49-F238E27FC236}">
                <a16:creationId xmlns:a16="http://schemas.microsoft.com/office/drawing/2014/main" id="{F9F819FD-1EB3-0FE8-520A-3DEF10EA4D4A}"/>
              </a:ext>
            </a:extLst>
          </p:cNvPr>
          <p:cNvPicPr>
            <a:picLocks noChangeAspect="1"/>
          </p:cNvPicPr>
          <p:nvPr/>
        </p:nvPicPr>
        <p:blipFill>
          <a:blip r:embed="rId3"/>
          <a:stretch>
            <a:fillRect/>
          </a:stretch>
        </p:blipFill>
        <p:spPr>
          <a:xfrm>
            <a:off x="3050141" y="145384"/>
            <a:ext cx="9087360" cy="6594945"/>
          </a:xfrm>
          <a:prstGeom prst="rect">
            <a:avLst/>
          </a:prstGeom>
        </p:spPr>
      </p:pic>
    </p:spTree>
    <p:extLst>
      <p:ext uri="{BB962C8B-B14F-4D97-AF65-F5344CB8AC3E}">
        <p14:creationId xmlns:p14="http://schemas.microsoft.com/office/powerpoint/2010/main" val="39752281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2E8473F-1BC1-1CD9-4F26-C8253734B547}"/>
              </a:ext>
            </a:extLst>
          </p:cNvPr>
          <p:cNvSpPr/>
          <p:nvPr/>
        </p:nvSpPr>
        <p:spPr>
          <a:xfrm>
            <a:off x="-1760" y="-6928"/>
            <a:ext cx="12205854" cy="2590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6B2285-2870-4DA0-CA3F-413D07E9AFD0}"/>
              </a:ext>
            </a:extLst>
          </p:cNvPr>
          <p:cNvSpPr>
            <a:spLocks noGrp="1"/>
          </p:cNvSpPr>
          <p:nvPr>
            <p:ph type="title"/>
          </p:nvPr>
        </p:nvSpPr>
        <p:spPr>
          <a:xfrm>
            <a:off x="3060591" y="183696"/>
            <a:ext cx="8956687" cy="2184544"/>
          </a:xfrm>
        </p:spPr>
        <p:txBody>
          <a:bodyPr>
            <a:normAutofit/>
          </a:bodyPr>
          <a:lstStyle/>
          <a:p>
            <a:r>
              <a:rPr lang="en-US" sz="3600">
                <a:solidFill>
                  <a:schemeClr val="bg1"/>
                </a:solidFill>
              </a:rPr>
              <a:t>Engaging Hispanic Communities in Authentic NASA Science: Broadening Participation in Science Activation through Local Partnerships and National Networks</a:t>
            </a:r>
          </a:p>
        </p:txBody>
      </p:sp>
      <p:sp>
        <p:nvSpPr>
          <p:cNvPr id="7" name="TextBox 6">
            <a:extLst>
              <a:ext uri="{FF2B5EF4-FFF2-40B4-BE49-F238E27FC236}">
                <a16:creationId xmlns:a16="http://schemas.microsoft.com/office/drawing/2014/main" id="{25EBE049-B806-1350-AAD8-35E430D743B7}"/>
              </a:ext>
            </a:extLst>
          </p:cNvPr>
          <p:cNvSpPr txBox="1"/>
          <p:nvPr/>
        </p:nvSpPr>
        <p:spPr>
          <a:xfrm>
            <a:off x="1458685" y="5619447"/>
            <a:ext cx="10738151" cy="12366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t>This material is based upon work supported by NASA under cooperative agreement award number 80NSSC22M0122. Any opinions, findings, and conclusions or recommendations expressed in this material are those of the author(s) and do not necessarily reflect the view of the National Aeronautics and Space Administration (NASA).</a:t>
            </a:r>
            <a:endParaRPr lang="en-US"/>
          </a:p>
        </p:txBody>
      </p:sp>
      <p:pic>
        <p:nvPicPr>
          <p:cNvPr id="10" name="Picture 9" descr="A blue circle with white text and red swoosh&#10;&#10;Description automatically generated">
            <a:extLst>
              <a:ext uri="{FF2B5EF4-FFF2-40B4-BE49-F238E27FC236}">
                <a16:creationId xmlns:a16="http://schemas.microsoft.com/office/drawing/2014/main" id="{C053B264-B4CE-C995-34AB-365A54E1D0F0}"/>
              </a:ext>
            </a:extLst>
          </p:cNvPr>
          <p:cNvPicPr>
            <a:picLocks noChangeAspect="1"/>
          </p:cNvPicPr>
          <p:nvPr/>
        </p:nvPicPr>
        <p:blipFill>
          <a:blip r:embed="rId3"/>
          <a:stretch>
            <a:fillRect/>
          </a:stretch>
        </p:blipFill>
        <p:spPr>
          <a:xfrm>
            <a:off x="34990" y="5617030"/>
            <a:ext cx="1393545" cy="1224038"/>
          </a:xfrm>
          <a:prstGeom prst="rect">
            <a:avLst/>
          </a:prstGeom>
        </p:spPr>
      </p:pic>
      <p:sp>
        <p:nvSpPr>
          <p:cNvPr id="28" name="Rectangle 27">
            <a:extLst>
              <a:ext uri="{FF2B5EF4-FFF2-40B4-BE49-F238E27FC236}">
                <a16:creationId xmlns:a16="http://schemas.microsoft.com/office/drawing/2014/main" id="{A7E6F31E-495D-F5A6-B672-BF9B38A56C26}"/>
              </a:ext>
            </a:extLst>
          </p:cNvPr>
          <p:cNvSpPr/>
          <p:nvPr/>
        </p:nvSpPr>
        <p:spPr>
          <a:xfrm>
            <a:off x="435212" y="362677"/>
            <a:ext cx="2322285" cy="195942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ack and blue text with white text&#10;&#10;Description automatically generated">
            <a:extLst>
              <a:ext uri="{FF2B5EF4-FFF2-40B4-BE49-F238E27FC236}">
                <a16:creationId xmlns:a16="http://schemas.microsoft.com/office/drawing/2014/main" id="{6ABBBED4-C571-58AB-C563-549FFC6C372F}"/>
              </a:ext>
            </a:extLst>
          </p:cNvPr>
          <p:cNvPicPr>
            <a:picLocks noChangeAspect="1"/>
          </p:cNvPicPr>
          <p:nvPr/>
        </p:nvPicPr>
        <p:blipFill>
          <a:blip r:embed="rId4"/>
          <a:stretch>
            <a:fillRect/>
          </a:stretch>
        </p:blipFill>
        <p:spPr>
          <a:xfrm>
            <a:off x="560675" y="475816"/>
            <a:ext cx="2092902" cy="1583747"/>
          </a:xfrm>
          <a:prstGeom prst="rect">
            <a:avLst/>
          </a:prstGeom>
        </p:spPr>
      </p:pic>
      <p:sp>
        <p:nvSpPr>
          <p:cNvPr id="45" name="Rectangle: Rounded Corners 44">
            <a:extLst>
              <a:ext uri="{FF2B5EF4-FFF2-40B4-BE49-F238E27FC236}">
                <a16:creationId xmlns:a16="http://schemas.microsoft.com/office/drawing/2014/main" id="{44AD8677-611D-F680-DC19-CFD46A3CE1FA}"/>
              </a:ext>
            </a:extLst>
          </p:cNvPr>
          <p:cNvSpPr/>
          <p:nvPr/>
        </p:nvSpPr>
        <p:spPr>
          <a:xfrm>
            <a:off x="175491" y="3075709"/>
            <a:ext cx="3865418" cy="1620981"/>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Rounded Corners 45">
            <a:extLst>
              <a:ext uri="{FF2B5EF4-FFF2-40B4-BE49-F238E27FC236}">
                <a16:creationId xmlns:a16="http://schemas.microsoft.com/office/drawing/2014/main" id="{0A33F8FB-F176-C01A-A64B-334419462AF3}"/>
              </a:ext>
            </a:extLst>
          </p:cNvPr>
          <p:cNvSpPr/>
          <p:nvPr/>
        </p:nvSpPr>
        <p:spPr>
          <a:xfrm>
            <a:off x="4163729" y="3075709"/>
            <a:ext cx="3865418" cy="1620981"/>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Rounded Corners 46">
            <a:extLst>
              <a:ext uri="{FF2B5EF4-FFF2-40B4-BE49-F238E27FC236}">
                <a16:creationId xmlns:a16="http://schemas.microsoft.com/office/drawing/2014/main" id="{575257AC-89F8-9FA7-FE7A-03D285F3354E}"/>
              </a:ext>
            </a:extLst>
          </p:cNvPr>
          <p:cNvSpPr/>
          <p:nvPr/>
        </p:nvSpPr>
        <p:spPr>
          <a:xfrm>
            <a:off x="8164063" y="3075708"/>
            <a:ext cx="3865418" cy="1620981"/>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188C344C-1410-C6BF-7F64-5603627D8087}"/>
              </a:ext>
            </a:extLst>
          </p:cNvPr>
          <p:cNvSpPr txBox="1"/>
          <p:nvPr/>
        </p:nvSpPr>
        <p:spPr>
          <a:xfrm>
            <a:off x="435212" y="3022332"/>
            <a:ext cx="3481703"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a:t>Co-Creation /</a:t>
            </a:r>
          </a:p>
          <a:p>
            <a:pPr algn="ctr"/>
            <a:r>
              <a:rPr lang="en-US" sz="3600"/>
              <a:t>Community Informed Design</a:t>
            </a:r>
            <a:endParaRPr lang="en-US"/>
          </a:p>
        </p:txBody>
      </p:sp>
      <p:sp>
        <p:nvSpPr>
          <p:cNvPr id="49" name="TextBox 48">
            <a:extLst>
              <a:ext uri="{FF2B5EF4-FFF2-40B4-BE49-F238E27FC236}">
                <a16:creationId xmlns:a16="http://schemas.microsoft.com/office/drawing/2014/main" id="{E4DD6791-0AEE-3209-7B59-542D879C712E}"/>
              </a:ext>
            </a:extLst>
          </p:cNvPr>
          <p:cNvSpPr txBox="1"/>
          <p:nvPr/>
        </p:nvSpPr>
        <p:spPr>
          <a:xfrm>
            <a:off x="4160582" y="3282193"/>
            <a:ext cx="385665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a:t>Local Partners, National Network</a:t>
            </a:r>
          </a:p>
        </p:txBody>
      </p:sp>
      <p:sp>
        <p:nvSpPr>
          <p:cNvPr id="50" name="TextBox 49">
            <a:extLst>
              <a:ext uri="{FF2B5EF4-FFF2-40B4-BE49-F238E27FC236}">
                <a16:creationId xmlns:a16="http://schemas.microsoft.com/office/drawing/2014/main" id="{2B086508-DB77-2A56-71FF-CAA72275F5E5}"/>
              </a:ext>
            </a:extLst>
          </p:cNvPr>
          <p:cNvSpPr txBox="1"/>
          <p:nvPr/>
        </p:nvSpPr>
        <p:spPr>
          <a:xfrm>
            <a:off x="8176200" y="3282192"/>
            <a:ext cx="385665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a:t>Capacity </a:t>
            </a:r>
            <a:endParaRPr lang="en-US"/>
          </a:p>
          <a:p>
            <a:pPr algn="ctr"/>
            <a:r>
              <a:rPr lang="en-US" sz="3600"/>
              <a:t>Building</a:t>
            </a:r>
          </a:p>
        </p:txBody>
      </p:sp>
    </p:spTree>
    <p:extLst>
      <p:ext uri="{BB962C8B-B14F-4D97-AF65-F5344CB8AC3E}">
        <p14:creationId xmlns:p14="http://schemas.microsoft.com/office/powerpoint/2010/main" val="42350235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B2285-2870-4DA0-CA3F-413D07E9AFD0}"/>
              </a:ext>
            </a:extLst>
          </p:cNvPr>
          <p:cNvSpPr>
            <a:spLocks noGrp="1"/>
          </p:cNvSpPr>
          <p:nvPr>
            <p:ph type="title"/>
          </p:nvPr>
        </p:nvSpPr>
        <p:spPr/>
        <p:txBody>
          <a:bodyPr>
            <a:normAutofit/>
          </a:bodyPr>
          <a:lstStyle/>
          <a:p>
            <a:r>
              <a:rPr lang="en-US"/>
              <a:t>EHC Project</a:t>
            </a:r>
          </a:p>
        </p:txBody>
      </p:sp>
      <p:sp>
        <p:nvSpPr>
          <p:cNvPr id="3" name="Content Placeholder 2">
            <a:extLst>
              <a:ext uri="{FF2B5EF4-FFF2-40B4-BE49-F238E27FC236}">
                <a16:creationId xmlns:a16="http://schemas.microsoft.com/office/drawing/2014/main" id="{2511FF58-FD9B-1C6A-C50F-84387989D047}"/>
              </a:ext>
            </a:extLst>
          </p:cNvPr>
          <p:cNvSpPr>
            <a:spLocks noGrp="1"/>
          </p:cNvSpPr>
          <p:nvPr>
            <p:ph sz="half" idx="1"/>
          </p:nvPr>
        </p:nvSpPr>
        <p:spPr>
          <a:xfrm>
            <a:off x="838200" y="1756353"/>
            <a:ext cx="4100946" cy="4420610"/>
          </a:xfrm>
        </p:spPr>
        <p:txBody>
          <a:bodyPr vert="horz" lIns="91440" tIns="45720" rIns="91440" bIns="45720" rtlCol="0" anchor="t">
            <a:normAutofit/>
          </a:bodyPr>
          <a:lstStyle/>
          <a:p>
            <a:r>
              <a:rPr lang="en-US"/>
              <a:t>Partners and positionality</a:t>
            </a:r>
          </a:p>
          <a:p>
            <a:pPr lvl="1">
              <a:buFont typeface="Courier New" panose="020B0604020202020204" pitchFamily="34" charset="0"/>
              <a:buChar char="o"/>
            </a:pPr>
            <a:r>
              <a:rPr lang="en-US"/>
              <a:t>External to project sites</a:t>
            </a:r>
          </a:p>
          <a:p>
            <a:pPr lvl="1">
              <a:buFont typeface="Courier New" panose="020B0604020202020204" pitchFamily="34" charset="0"/>
              <a:buChar char="o"/>
            </a:pPr>
            <a:r>
              <a:rPr lang="en-US"/>
              <a:t>Working with museum leaders and community leaders</a:t>
            </a:r>
          </a:p>
          <a:p>
            <a:pPr lvl="1">
              <a:buFont typeface="Courier New" panose="020B0604020202020204" pitchFamily="34" charset="0"/>
              <a:buChar char="o"/>
            </a:pPr>
            <a:r>
              <a:rPr lang="en-US"/>
              <a:t>Understanding shared values around diversity, equity and inclusion</a:t>
            </a:r>
          </a:p>
          <a:p>
            <a:pPr lvl="1">
              <a:buFont typeface="Courier New" panose="020B0604020202020204" pitchFamily="34" charset="0"/>
              <a:buChar char="o"/>
            </a:pPr>
            <a:r>
              <a:rPr lang="en-US"/>
              <a:t>We meet in groups and 1:1 reflections</a:t>
            </a:r>
          </a:p>
          <a:p>
            <a:pPr marL="457200" lvl="1" indent="0">
              <a:buNone/>
            </a:pPr>
            <a:endParaRPr lang="en-US"/>
          </a:p>
          <a:p>
            <a:pPr marL="0" indent="0">
              <a:buNone/>
            </a:pPr>
            <a:endParaRPr lang="en-US"/>
          </a:p>
        </p:txBody>
      </p:sp>
      <p:pic>
        <p:nvPicPr>
          <p:cNvPr id="4" name="Picture 3" descr="United States Outline Drawing at PaintingValley.com | Explore ...">
            <a:extLst>
              <a:ext uri="{FF2B5EF4-FFF2-40B4-BE49-F238E27FC236}">
                <a16:creationId xmlns:a16="http://schemas.microsoft.com/office/drawing/2014/main" id="{E8DE1C06-E33F-D3BF-529F-296CF20495A3}"/>
              </a:ext>
            </a:extLst>
          </p:cNvPr>
          <p:cNvPicPr>
            <a:picLocks noChangeAspect="1"/>
          </p:cNvPicPr>
          <p:nvPr/>
        </p:nvPicPr>
        <p:blipFill>
          <a:blip r:embed="rId3"/>
          <a:stretch>
            <a:fillRect/>
          </a:stretch>
        </p:blipFill>
        <p:spPr>
          <a:xfrm>
            <a:off x="4953977" y="1501466"/>
            <a:ext cx="6745431" cy="5210174"/>
          </a:xfrm>
          <a:prstGeom prst="rect">
            <a:avLst/>
          </a:prstGeom>
        </p:spPr>
      </p:pic>
      <p:sp>
        <p:nvSpPr>
          <p:cNvPr id="8" name="Star: 5 Points 7">
            <a:extLst>
              <a:ext uri="{FF2B5EF4-FFF2-40B4-BE49-F238E27FC236}">
                <a16:creationId xmlns:a16="http://schemas.microsoft.com/office/drawing/2014/main" id="{E8D4831C-FFC3-DED9-4529-2D3D44583A08}"/>
              </a:ext>
            </a:extLst>
          </p:cNvPr>
          <p:cNvSpPr/>
          <p:nvPr/>
        </p:nvSpPr>
        <p:spPr>
          <a:xfrm>
            <a:off x="5612124" y="4214676"/>
            <a:ext cx="415636" cy="360218"/>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5 Points 8">
            <a:extLst>
              <a:ext uri="{FF2B5EF4-FFF2-40B4-BE49-F238E27FC236}">
                <a16:creationId xmlns:a16="http://schemas.microsoft.com/office/drawing/2014/main" id="{D6E1957B-1150-D43E-0DBE-AE78CAD4081A}"/>
              </a:ext>
            </a:extLst>
          </p:cNvPr>
          <p:cNvSpPr/>
          <p:nvPr/>
        </p:nvSpPr>
        <p:spPr>
          <a:xfrm>
            <a:off x="5206383" y="3360870"/>
            <a:ext cx="415636" cy="360218"/>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tar: 5 Points 9">
            <a:extLst>
              <a:ext uri="{FF2B5EF4-FFF2-40B4-BE49-F238E27FC236}">
                <a16:creationId xmlns:a16="http://schemas.microsoft.com/office/drawing/2014/main" id="{A7036ECF-E73C-E2C3-DAEF-A6E7610CFD47}"/>
              </a:ext>
            </a:extLst>
          </p:cNvPr>
          <p:cNvSpPr/>
          <p:nvPr/>
        </p:nvSpPr>
        <p:spPr>
          <a:xfrm>
            <a:off x="7911383" y="5424822"/>
            <a:ext cx="415636" cy="360218"/>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tar: 5 Points 10">
            <a:extLst>
              <a:ext uri="{FF2B5EF4-FFF2-40B4-BE49-F238E27FC236}">
                <a16:creationId xmlns:a16="http://schemas.microsoft.com/office/drawing/2014/main" id="{8BE80211-6DA5-FADB-0F60-D1ED42D3FDB2}"/>
              </a:ext>
            </a:extLst>
          </p:cNvPr>
          <p:cNvSpPr/>
          <p:nvPr/>
        </p:nvSpPr>
        <p:spPr>
          <a:xfrm>
            <a:off x="8321717" y="4841361"/>
            <a:ext cx="415636" cy="360218"/>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tar: 5 Points 11">
            <a:extLst>
              <a:ext uri="{FF2B5EF4-FFF2-40B4-BE49-F238E27FC236}">
                <a16:creationId xmlns:a16="http://schemas.microsoft.com/office/drawing/2014/main" id="{2AC66139-7C93-EC7C-4826-7DDDAB5E9D06}"/>
              </a:ext>
            </a:extLst>
          </p:cNvPr>
          <p:cNvSpPr/>
          <p:nvPr/>
        </p:nvSpPr>
        <p:spPr>
          <a:xfrm>
            <a:off x="6281413" y="4151932"/>
            <a:ext cx="415636" cy="360218"/>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tar: 5 Points 12">
            <a:extLst>
              <a:ext uri="{FF2B5EF4-FFF2-40B4-BE49-F238E27FC236}">
                <a16:creationId xmlns:a16="http://schemas.microsoft.com/office/drawing/2014/main" id="{4819173B-1EED-FF22-CE94-EFB30F9892EF}"/>
              </a:ext>
            </a:extLst>
          </p:cNvPr>
          <p:cNvSpPr/>
          <p:nvPr/>
        </p:nvSpPr>
        <p:spPr>
          <a:xfrm>
            <a:off x="6877688" y="4061668"/>
            <a:ext cx="415636" cy="360218"/>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tar: 5 Points 13">
            <a:extLst>
              <a:ext uri="{FF2B5EF4-FFF2-40B4-BE49-F238E27FC236}">
                <a16:creationId xmlns:a16="http://schemas.microsoft.com/office/drawing/2014/main" id="{E1EA369D-AAFC-0437-EE4B-E1B2A32A491A}"/>
              </a:ext>
            </a:extLst>
          </p:cNvPr>
          <p:cNvSpPr/>
          <p:nvPr/>
        </p:nvSpPr>
        <p:spPr>
          <a:xfrm>
            <a:off x="10947285" y="2715487"/>
            <a:ext cx="415636" cy="360218"/>
          </a:xfrm>
          <a:prstGeom prst="star5">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56070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6B2285-2870-4DA0-CA3F-413D07E9AFD0}"/>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600"/>
              <a:t>Goals of Process Evaluation</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511FF58-FD9B-1C6A-C50F-84387989D047}"/>
              </a:ext>
            </a:extLst>
          </p:cNvPr>
          <p:cNvSpPr>
            <a:spLocks noGrp="1"/>
          </p:cNvSpPr>
          <p:nvPr>
            <p:ph sz="half" idx="1"/>
          </p:nvPr>
        </p:nvSpPr>
        <p:spPr>
          <a:xfrm>
            <a:off x="640080" y="2872899"/>
            <a:ext cx="4243589" cy="3320668"/>
          </a:xfrm>
        </p:spPr>
        <p:txBody>
          <a:bodyPr vert="horz" lIns="91440" tIns="45720" rIns="91440" bIns="45720" rtlCol="0" anchor="t">
            <a:noAutofit/>
          </a:bodyPr>
          <a:lstStyle/>
          <a:p>
            <a:pPr marL="285750" indent="-285750"/>
            <a:r>
              <a:rPr lang="en-US" sz="2000"/>
              <a:t>Understand in real-time how teams are working together; what voices are being uplifted?, what are the challenges?</a:t>
            </a:r>
          </a:p>
          <a:p>
            <a:pPr marL="285750" indent="-285750"/>
            <a:r>
              <a:rPr lang="en-US" sz="2000"/>
              <a:t>Document the work of under-taking co-development or community informed work, as it happens</a:t>
            </a:r>
          </a:p>
          <a:p>
            <a:pPr marL="285750" indent="-285750"/>
            <a:r>
              <a:rPr lang="en-US" sz="2000"/>
              <a:t>Evaluate the professional impact of being involved in co-creation work</a:t>
            </a:r>
          </a:p>
          <a:p>
            <a:pPr marL="285750" indent="-285750"/>
            <a:endParaRPr lang="en-US" sz="2000"/>
          </a:p>
          <a:p>
            <a:endParaRPr lang="en-US" sz="1700"/>
          </a:p>
          <a:p>
            <a:pPr marL="0"/>
            <a:endParaRPr lang="en-US" sz="1700"/>
          </a:p>
        </p:txBody>
      </p:sp>
      <p:pic>
        <p:nvPicPr>
          <p:cNvPr id="6" name="Content Placeholder 5" descr="Two men standing next to a table&#10;&#10;Description automatically generated">
            <a:extLst>
              <a:ext uri="{FF2B5EF4-FFF2-40B4-BE49-F238E27FC236}">
                <a16:creationId xmlns:a16="http://schemas.microsoft.com/office/drawing/2014/main" id="{69208CA0-F372-0A25-85C0-FE00899D3010}"/>
              </a:ext>
            </a:extLst>
          </p:cNvPr>
          <p:cNvPicPr>
            <a:picLocks noGrp="1" noChangeAspect="1"/>
          </p:cNvPicPr>
          <p:nvPr>
            <p:ph sz="half" idx="2"/>
          </p:nvPr>
        </p:nvPicPr>
        <p:blipFill rotWithShape="1">
          <a:blip r:embed="rId2"/>
          <a:srcRect l="29163" r="1441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9648121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A132026-F42C-3D75-771B-F5C77997021E}"/>
              </a:ext>
            </a:extLst>
          </p:cNvPr>
          <p:cNvSpPr/>
          <p:nvPr/>
        </p:nvSpPr>
        <p:spPr>
          <a:xfrm>
            <a:off x="411058" y="4575954"/>
            <a:ext cx="5442857" cy="1898952"/>
          </a:xfrm>
          <a:prstGeom prst="round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6B2285-2870-4DA0-CA3F-413D07E9AFD0}"/>
              </a:ext>
            </a:extLst>
          </p:cNvPr>
          <p:cNvSpPr>
            <a:spLocks noGrp="1"/>
          </p:cNvSpPr>
          <p:nvPr>
            <p:ph type="title"/>
          </p:nvPr>
        </p:nvSpPr>
        <p:spPr/>
        <p:txBody>
          <a:bodyPr>
            <a:normAutofit/>
          </a:bodyPr>
          <a:lstStyle/>
          <a:p>
            <a:r>
              <a:rPr lang="en-US"/>
              <a:t>Problem of Practice</a:t>
            </a:r>
          </a:p>
        </p:txBody>
      </p:sp>
      <p:sp>
        <p:nvSpPr>
          <p:cNvPr id="3" name="Content Placeholder 2">
            <a:extLst>
              <a:ext uri="{FF2B5EF4-FFF2-40B4-BE49-F238E27FC236}">
                <a16:creationId xmlns:a16="http://schemas.microsoft.com/office/drawing/2014/main" id="{2511FF58-FD9B-1C6A-C50F-84387989D047}"/>
              </a:ext>
            </a:extLst>
          </p:cNvPr>
          <p:cNvSpPr>
            <a:spLocks noGrp="1"/>
          </p:cNvSpPr>
          <p:nvPr>
            <p:ph idx="1"/>
          </p:nvPr>
        </p:nvSpPr>
        <p:spPr/>
        <p:txBody>
          <a:bodyPr vert="horz" lIns="91440" tIns="45720" rIns="91440" bIns="45720" rtlCol="0" anchor="t">
            <a:normAutofit/>
          </a:bodyPr>
          <a:lstStyle/>
          <a:p>
            <a:r>
              <a:rPr lang="en-US"/>
              <a:t>Teams are navigating their own stories of community informed design and co-creation </a:t>
            </a:r>
          </a:p>
          <a:p>
            <a:r>
              <a:rPr lang="en-US"/>
              <a:t>As an evaluator, challenges in:</a:t>
            </a:r>
          </a:p>
          <a:p>
            <a:pPr lvl="1">
              <a:buFont typeface="Courier New" panose="020B0604020202020204" pitchFamily="34" charset="0"/>
              <a:buChar char="o"/>
            </a:pPr>
            <a:r>
              <a:rPr lang="en-US"/>
              <a:t>Staying authentic to practitioner and community leader voice (e.g., Do we have to call it STEM capital?)</a:t>
            </a:r>
          </a:p>
          <a:p>
            <a:pPr lvl="1">
              <a:buFont typeface="Courier New" panose="020B0604020202020204" pitchFamily="34" charset="0"/>
              <a:buChar char="o"/>
            </a:pPr>
            <a:r>
              <a:rPr lang="en-US"/>
              <a:t>Balancing confidentiality and just-in-time feedback for teams</a:t>
            </a:r>
          </a:p>
        </p:txBody>
      </p:sp>
      <p:sp>
        <p:nvSpPr>
          <p:cNvPr id="4" name="TextBox 3">
            <a:extLst>
              <a:ext uri="{FF2B5EF4-FFF2-40B4-BE49-F238E27FC236}">
                <a16:creationId xmlns:a16="http://schemas.microsoft.com/office/drawing/2014/main" id="{CE2BFCF7-45DC-A3BD-BC6C-7CCE5F06CE66}"/>
              </a:ext>
            </a:extLst>
          </p:cNvPr>
          <p:cNvSpPr txBox="1"/>
          <p:nvPr/>
        </p:nvSpPr>
        <p:spPr>
          <a:xfrm>
            <a:off x="494485" y="4932557"/>
            <a:ext cx="527041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a:t>Intentionality in cycles of reflecting and planning</a:t>
            </a:r>
            <a:endParaRPr lang="en-US"/>
          </a:p>
        </p:txBody>
      </p:sp>
      <p:sp>
        <p:nvSpPr>
          <p:cNvPr id="7" name="Rectangle: Rounded Corners 6">
            <a:extLst>
              <a:ext uri="{FF2B5EF4-FFF2-40B4-BE49-F238E27FC236}">
                <a16:creationId xmlns:a16="http://schemas.microsoft.com/office/drawing/2014/main" id="{650BE6C6-7C5A-A1DA-6BBB-3260F586E4C2}"/>
              </a:ext>
            </a:extLst>
          </p:cNvPr>
          <p:cNvSpPr/>
          <p:nvPr/>
        </p:nvSpPr>
        <p:spPr>
          <a:xfrm>
            <a:off x="6095819" y="4406619"/>
            <a:ext cx="5745237" cy="2104572"/>
          </a:xfrm>
          <a:prstGeom prst="round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164BCC0-870B-B41A-1ECC-B7213A1675CB}"/>
              </a:ext>
            </a:extLst>
          </p:cNvPr>
          <p:cNvSpPr txBox="1"/>
          <p:nvPr/>
        </p:nvSpPr>
        <p:spPr>
          <a:xfrm>
            <a:off x="6082483" y="4400364"/>
            <a:ext cx="5742129" cy="20741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t>Checking in with each other about what equity </a:t>
            </a:r>
          </a:p>
          <a:p>
            <a:pPr algn="ctr"/>
            <a:r>
              <a:rPr lang="en-US" sz="3200"/>
              <a:t>(diversity, inclusion) means </a:t>
            </a:r>
          </a:p>
          <a:p>
            <a:pPr algn="ctr"/>
            <a:r>
              <a:rPr lang="en-US" sz="3200"/>
              <a:t>in our work together</a:t>
            </a:r>
          </a:p>
        </p:txBody>
      </p:sp>
    </p:spTree>
    <p:extLst>
      <p:ext uri="{BB962C8B-B14F-4D97-AF65-F5344CB8AC3E}">
        <p14:creationId xmlns:p14="http://schemas.microsoft.com/office/powerpoint/2010/main" val="35212485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19AED-344B-7F1E-8349-06708E65AA5B}"/>
              </a:ext>
            </a:extLst>
          </p:cNvPr>
          <p:cNvSpPr>
            <a:spLocks noGrp="1"/>
          </p:cNvSpPr>
          <p:nvPr>
            <p:ph type="title"/>
          </p:nvPr>
        </p:nvSpPr>
        <p:spPr/>
        <p:txBody>
          <a:bodyPr/>
          <a:lstStyle/>
          <a:p>
            <a:r>
              <a:rPr lang="en-US"/>
              <a:t>Breakout 1:</a:t>
            </a:r>
          </a:p>
        </p:txBody>
      </p:sp>
      <p:sp>
        <p:nvSpPr>
          <p:cNvPr id="3" name="Content Placeholder 2">
            <a:extLst>
              <a:ext uri="{FF2B5EF4-FFF2-40B4-BE49-F238E27FC236}">
                <a16:creationId xmlns:a16="http://schemas.microsoft.com/office/drawing/2014/main" id="{4F079BEB-EC08-C216-77D2-CFEB170FD595}"/>
              </a:ext>
            </a:extLst>
          </p:cNvPr>
          <p:cNvSpPr>
            <a:spLocks noGrp="1"/>
          </p:cNvSpPr>
          <p:nvPr>
            <p:ph idx="1"/>
          </p:nvPr>
        </p:nvSpPr>
        <p:spPr/>
        <p:txBody>
          <a:bodyPr>
            <a:normAutofit/>
          </a:bodyPr>
          <a:lstStyle/>
          <a:p>
            <a:pPr marL="0" indent="0" algn="ctr">
              <a:buNone/>
            </a:pPr>
            <a:r>
              <a:rPr lang="en-US" sz="6000" b="0" i="0">
                <a:solidFill>
                  <a:srgbClr val="000000"/>
                </a:solidFill>
                <a:effectLst/>
                <a:highlight>
                  <a:srgbClr val="FFFFFF"/>
                </a:highlight>
                <a:latin typeface="Aptos" panose="020B0004020202020204" pitchFamily="34" charset="0"/>
              </a:rPr>
              <a:t>How have you used evaluation to increase accountability </a:t>
            </a:r>
          </a:p>
          <a:p>
            <a:pPr marL="0" indent="0" algn="ctr">
              <a:buNone/>
            </a:pPr>
            <a:r>
              <a:rPr lang="en-US" sz="6000" b="0" i="0">
                <a:solidFill>
                  <a:srgbClr val="000000"/>
                </a:solidFill>
                <a:effectLst/>
                <a:highlight>
                  <a:srgbClr val="FFFFFF"/>
                </a:highlight>
                <a:latin typeface="Aptos" panose="020B0004020202020204" pitchFamily="34" charset="0"/>
              </a:rPr>
              <a:t>to DEAI goals or frameworks</a:t>
            </a:r>
          </a:p>
          <a:p>
            <a:pPr marL="0" indent="0" algn="ctr">
              <a:buNone/>
            </a:pPr>
            <a:r>
              <a:rPr lang="en-US" sz="6000" b="0" i="0">
                <a:solidFill>
                  <a:srgbClr val="000000"/>
                </a:solidFill>
                <a:effectLst/>
                <a:highlight>
                  <a:srgbClr val="FFFFFF"/>
                </a:highlight>
                <a:latin typeface="Aptos" panose="020B0004020202020204" pitchFamily="34" charset="0"/>
              </a:rPr>
              <a:t> on projects? </a:t>
            </a:r>
            <a:endParaRPr lang="en-US" sz="6000"/>
          </a:p>
        </p:txBody>
      </p:sp>
    </p:spTree>
    <p:extLst>
      <p:ext uri="{BB962C8B-B14F-4D97-AF65-F5344CB8AC3E}">
        <p14:creationId xmlns:p14="http://schemas.microsoft.com/office/powerpoint/2010/main" val="1620673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19AED-344B-7F1E-8349-06708E65AA5B}"/>
              </a:ext>
            </a:extLst>
          </p:cNvPr>
          <p:cNvSpPr>
            <a:spLocks noGrp="1"/>
          </p:cNvSpPr>
          <p:nvPr>
            <p:ph type="title"/>
          </p:nvPr>
        </p:nvSpPr>
        <p:spPr/>
        <p:txBody>
          <a:bodyPr/>
          <a:lstStyle/>
          <a:p>
            <a:r>
              <a:rPr lang="en-US"/>
              <a:t>Breakout 2:</a:t>
            </a:r>
          </a:p>
        </p:txBody>
      </p:sp>
      <p:sp>
        <p:nvSpPr>
          <p:cNvPr id="3" name="Content Placeholder 2">
            <a:extLst>
              <a:ext uri="{FF2B5EF4-FFF2-40B4-BE49-F238E27FC236}">
                <a16:creationId xmlns:a16="http://schemas.microsoft.com/office/drawing/2014/main" id="{4F079BEB-EC08-C216-77D2-CFEB170FD595}"/>
              </a:ext>
            </a:extLst>
          </p:cNvPr>
          <p:cNvSpPr>
            <a:spLocks noGrp="1"/>
          </p:cNvSpPr>
          <p:nvPr>
            <p:ph idx="1"/>
          </p:nvPr>
        </p:nvSpPr>
        <p:spPr/>
        <p:txBody>
          <a:bodyPr>
            <a:normAutofit/>
          </a:bodyPr>
          <a:lstStyle/>
          <a:p>
            <a:pPr marL="0" indent="0" algn="ctr">
              <a:buNone/>
            </a:pPr>
            <a:r>
              <a:rPr lang="en-US" sz="6000"/>
              <a:t>What are methods </a:t>
            </a:r>
          </a:p>
          <a:p>
            <a:pPr marL="0" indent="0" algn="ctr">
              <a:buNone/>
            </a:pPr>
            <a:r>
              <a:rPr lang="en-US" sz="6000"/>
              <a:t>you have found helpful </a:t>
            </a:r>
          </a:p>
          <a:p>
            <a:pPr marL="0" indent="0" algn="ctr">
              <a:buNone/>
            </a:pPr>
            <a:r>
              <a:rPr lang="en-US" sz="6000"/>
              <a:t>in embedding evaluation </a:t>
            </a:r>
          </a:p>
          <a:p>
            <a:pPr marL="0" indent="0" algn="ctr">
              <a:buNone/>
            </a:pPr>
            <a:r>
              <a:rPr lang="en-US" sz="6000"/>
              <a:t>into ‘in-process’ projects? </a:t>
            </a:r>
          </a:p>
        </p:txBody>
      </p:sp>
    </p:spTree>
    <p:extLst>
      <p:ext uri="{BB962C8B-B14F-4D97-AF65-F5344CB8AC3E}">
        <p14:creationId xmlns:p14="http://schemas.microsoft.com/office/powerpoint/2010/main" val="27133164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774</Words>
  <Application>Microsoft Office PowerPoint</Application>
  <PresentationFormat>Widescreen</PresentationFormat>
  <Paragraphs>62</Paragraphs>
  <Slides>8</Slides>
  <Notes>3</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Aptos</vt:lpstr>
      <vt:lpstr>Aptos Display</vt:lpstr>
      <vt:lpstr>Arial</vt:lpstr>
      <vt:lpstr>Calibri</vt:lpstr>
      <vt:lpstr>Courier New</vt:lpstr>
      <vt:lpstr>Office Theme</vt:lpstr>
      <vt:lpstr>Advancing DEAI through  Process Evaluation and New Approaches for Evaluating Professional Impact</vt:lpstr>
      <vt:lpstr>What is process evaluation?</vt:lpstr>
      <vt:lpstr>Engaging Hispanic Communities in Authentic NASA Science: Broadening Participation in Science Activation through Local Partnerships and National Networks</vt:lpstr>
      <vt:lpstr>EHC Project</vt:lpstr>
      <vt:lpstr>Goals of Process Evaluation</vt:lpstr>
      <vt:lpstr>Problem of Practice</vt:lpstr>
      <vt:lpstr>Breakout 1:</vt:lpstr>
      <vt:lpstr>Breakout 2:</vt:lpstr>
    </vt:vector>
  </TitlesOfParts>
  <Company>Museum of Science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Advancing DEAI through Process Evaluation  &amp; New Approaches for Evaluating Professional Impact  </dc:title>
  <dc:creator>Sarah Lukowski</dc:creator>
  <cp:lastModifiedBy>Sarah Lukowski</cp:lastModifiedBy>
  <cp:revision>3</cp:revision>
  <dcterms:created xsi:type="dcterms:W3CDTF">2024-06-10T13:11:47Z</dcterms:created>
  <dcterms:modified xsi:type="dcterms:W3CDTF">2024-07-25T12:20:16Z</dcterms:modified>
</cp:coreProperties>
</file>