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5" r:id="rId2"/>
    <p:sldId id="284" r:id="rId3"/>
    <p:sldId id="280" r:id="rId4"/>
    <p:sldId id="283" r:id="rId5"/>
    <p:sldId id="281" r:id="rId6"/>
    <p:sldId id="279" r:id="rId7"/>
    <p:sldId id="278" r:id="rId8"/>
    <p:sldId id="271" r:id="rId9"/>
    <p:sldId id="276" r:id="rId10"/>
    <p:sldId id="275" r:id="rId11"/>
  </p:sldIdLst>
  <p:sldSz cx="6400800" cy="4572000"/>
  <p:notesSz cx="6858000" cy="9144000"/>
  <p:defaultTextStyle>
    <a:defPPr>
      <a:defRPr lang="en-US"/>
    </a:defPPr>
    <a:lvl1pPr marL="0" algn="l" defTabSz="313493" rtl="0" eaLnBrk="1" latinLnBrk="0" hangingPunct="1">
      <a:defRPr sz="1200" kern="1200">
        <a:solidFill>
          <a:schemeClr val="tx1"/>
        </a:solidFill>
        <a:latin typeface="+mn-lt"/>
        <a:ea typeface="+mn-ea"/>
        <a:cs typeface="+mn-cs"/>
      </a:defRPr>
    </a:lvl1pPr>
    <a:lvl2pPr marL="313493" algn="l" defTabSz="313493" rtl="0" eaLnBrk="1" latinLnBrk="0" hangingPunct="1">
      <a:defRPr sz="1200" kern="1200">
        <a:solidFill>
          <a:schemeClr val="tx1"/>
        </a:solidFill>
        <a:latin typeface="+mn-lt"/>
        <a:ea typeface="+mn-ea"/>
        <a:cs typeface="+mn-cs"/>
      </a:defRPr>
    </a:lvl2pPr>
    <a:lvl3pPr marL="626986" algn="l" defTabSz="313493" rtl="0" eaLnBrk="1" latinLnBrk="0" hangingPunct="1">
      <a:defRPr sz="1200" kern="1200">
        <a:solidFill>
          <a:schemeClr val="tx1"/>
        </a:solidFill>
        <a:latin typeface="+mn-lt"/>
        <a:ea typeface="+mn-ea"/>
        <a:cs typeface="+mn-cs"/>
      </a:defRPr>
    </a:lvl3pPr>
    <a:lvl4pPr marL="940479" algn="l" defTabSz="313493" rtl="0" eaLnBrk="1" latinLnBrk="0" hangingPunct="1">
      <a:defRPr sz="1200" kern="1200">
        <a:solidFill>
          <a:schemeClr val="tx1"/>
        </a:solidFill>
        <a:latin typeface="+mn-lt"/>
        <a:ea typeface="+mn-ea"/>
        <a:cs typeface="+mn-cs"/>
      </a:defRPr>
    </a:lvl4pPr>
    <a:lvl5pPr marL="1253972" algn="l" defTabSz="313493" rtl="0" eaLnBrk="1" latinLnBrk="0" hangingPunct="1">
      <a:defRPr sz="1200" kern="1200">
        <a:solidFill>
          <a:schemeClr val="tx1"/>
        </a:solidFill>
        <a:latin typeface="+mn-lt"/>
        <a:ea typeface="+mn-ea"/>
        <a:cs typeface="+mn-cs"/>
      </a:defRPr>
    </a:lvl5pPr>
    <a:lvl6pPr marL="1567464" algn="l" defTabSz="313493" rtl="0" eaLnBrk="1" latinLnBrk="0" hangingPunct="1">
      <a:defRPr sz="1200" kern="1200">
        <a:solidFill>
          <a:schemeClr val="tx1"/>
        </a:solidFill>
        <a:latin typeface="+mn-lt"/>
        <a:ea typeface="+mn-ea"/>
        <a:cs typeface="+mn-cs"/>
      </a:defRPr>
    </a:lvl6pPr>
    <a:lvl7pPr marL="1880957" algn="l" defTabSz="313493" rtl="0" eaLnBrk="1" latinLnBrk="0" hangingPunct="1">
      <a:defRPr sz="1200" kern="1200">
        <a:solidFill>
          <a:schemeClr val="tx1"/>
        </a:solidFill>
        <a:latin typeface="+mn-lt"/>
        <a:ea typeface="+mn-ea"/>
        <a:cs typeface="+mn-cs"/>
      </a:defRPr>
    </a:lvl7pPr>
    <a:lvl8pPr marL="2194450" algn="l" defTabSz="313493" rtl="0" eaLnBrk="1" latinLnBrk="0" hangingPunct="1">
      <a:defRPr sz="1200" kern="1200">
        <a:solidFill>
          <a:schemeClr val="tx1"/>
        </a:solidFill>
        <a:latin typeface="+mn-lt"/>
        <a:ea typeface="+mn-ea"/>
        <a:cs typeface="+mn-cs"/>
      </a:defRPr>
    </a:lvl8pPr>
    <a:lvl9pPr marL="2507943" algn="l" defTabSz="313493" rtl="0" eaLnBrk="1" latinLnBrk="0" hangingPunct="1">
      <a:defRPr sz="1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33722"/>
    <a:srgbClr val="FFFF00"/>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8445" autoAdjust="0"/>
  </p:normalViewPr>
  <p:slideViewPr>
    <p:cSldViewPr snapToGrid="0" snapToObjects="1">
      <p:cViewPr varScale="1">
        <p:scale>
          <a:sx n="175" d="100"/>
          <a:sy n="175" d="100"/>
        </p:scale>
        <p:origin x="-216" y="-104"/>
      </p:cViewPr>
      <p:guideLst>
        <p:guide orient="horz" pos="1440"/>
        <p:guide pos="201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 y="1420284"/>
            <a:ext cx="5440680" cy="980016"/>
          </a:xfrm>
        </p:spPr>
        <p:txBody>
          <a:bodyPr/>
          <a:lstStyle/>
          <a:p>
            <a:r>
              <a:rPr lang="en-US" smtClean="0"/>
              <a:t>Click to edit Master title style</a:t>
            </a:r>
            <a:endParaRPr lang="en-US"/>
          </a:p>
        </p:txBody>
      </p:sp>
      <p:sp>
        <p:nvSpPr>
          <p:cNvPr id="3" name="Subtitle 2"/>
          <p:cNvSpPr>
            <a:spLocks noGrp="1"/>
          </p:cNvSpPr>
          <p:nvPr>
            <p:ph type="subTitle" idx="1"/>
          </p:nvPr>
        </p:nvSpPr>
        <p:spPr>
          <a:xfrm>
            <a:off x="960120" y="2590800"/>
            <a:ext cx="4480560" cy="1168400"/>
          </a:xfrm>
        </p:spPr>
        <p:txBody>
          <a:bodyPr/>
          <a:lstStyle>
            <a:lvl1pPr marL="0" indent="0" algn="ctr">
              <a:buNone/>
              <a:defRPr>
                <a:solidFill>
                  <a:schemeClr val="tx1">
                    <a:tint val="75000"/>
                  </a:schemeClr>
                </a:solidFill>
              </a:defRPr>
            </a:lvl1pPr>
            <a:lvl2pPr marL="313493" indent="0" algn="ctr">
              <a:buNone/>
              <a:defRPr>
                <a:solidFill>
                  <a:schemeClr val="tx1">
                    <a:tint val="75000"/>
                  </a:schemeClr>
                </a:solidFill>
              </a:defRPr>
            </a:lvl2pPr>
            <a:lvl3pPr marL="626986" indent="0" algn="ctr">
              <a:buNone/>
              <a:defRPr>
                <a:solidFill>
                  <a:schemeClr val="tx1">
                    <a:tint val="75000"/>
                  </a:schemeClr>
                </a:solidFill>
              </a:defRPr>
            </a:lvl3pPr>
            <a:lvl4pPr marL="940479" indent="0" algn="ctr">
              <a:buNone/>
              <a:defRPr>
                <a:solidFill>
                  <a:schemeClr val="tx1">
                    <a:tint val="75000"/>
                  </a:schemeClr>
                </a:solidFill>
              </a:defRPr>
            </a:lvl4pPr>
            <a:lvl5pPr marL="1253972" indent="0" algn="ctr">
              <a:buNone/>
              <a:defRPr>
                <a:solidFill>
                  <a:schemeClr val="tx1">
                    <a:tint val="75000"/>
                  </a:schemeClr>
                </a:solidFill>
              </a:defRPr>
            </a:lvl5pPr>
            <a:lvl6pPr marL="1567464" indent="0" algn="ctr">
              <a:buNone/>
              <a:defRPr>
                <a:solidFill>
                  <a:schemeClr val="tx1">
                    <a:tint val="75000"/>
                  </a:schemeClr>
                </a:solidFill>
              </a:defRPr>
            </a:lvl6pPr>
            <a:lvl7pPr marL="1880957" indent="0" algn="ctr">
              <a:buNone/>
              <a:defRPr>
                <a:solidFill>
                  <a:schemeClr val="tx1">
                    <a:tint val="75000"/>
                  </a:schemeClr>
                </a:solidFill>
              </a:defRPr>
            </a:lvl7pPr>
            <a:lvl8pPr marL="2194450" indent="0" algn="ctr">
              <a:buNone/>
              <a:defRPr>
                <a:solidFill>
                  <a:schemeClr val="tx1">
                    <a:tint val="75000"/>
                  </a:schemeClr>
                </a:solidFill>
              </a:defRPr>
            </a:lvl8pPr>
            <a:lvl9pPr marL="25079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BC9572-4060-9A42-82DC-B16E5620DFF1}" type="datetimeFigureOut">
              <a:rPr lang="en-US" smtClean="0"/>
              <a:t>9/3/17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3C4D3-EF62-2343-99C8-3CFEA1F27FA0}" type="slidenum">
              <a:rPr lang="en-US" smtClean="0"/>
              <a:t>‹#›</a:t>
            </a:fld>
            <a:endParaRPr lang="en-US"/>
          </a:p>
        </p:txBody>
      </p:sp>
    </p:spTree>
    <p:extLst>
      <p:ext uri="{BB962C8B-B14F-4D97-AF65-F5344CB8AC3E}">
        <p14:creationId xmlns:p14="http://schemas.microsoft.com/office/powerpoint/2010/main" val="3478145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BC9572-4060-9A42-82DC-B16E5620DFF1}" type="datetimeFigureOut">
              <a:rPr lang="en-US" smtClean="0"/>
              <a:t>9/3/17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3C4D3-EF62-2343-99C8-3CFEA1F27FA0}" type="slidenum">
              <a:rPr lang="en-US" smtClean="0"/>
              <a:t>‹#›</a:t>
            </a:fld>
            <a:endParaRPr lang="en-US"/>
          </a:p>
        </p:txBody>
      </p:sp>
    </p:spTree>
    <p:extLst>
      <p:ext uri="{BB962C8B-B14F-4D97-AF65-F5344CB8AC3E}">
        <p14:creationId xmlns:p14="http://schemas.microsoft.com/office/powerpoint/2010/main" val="3343463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40580" y="183093"/>
            <a:ext cx="1440180" cy="390101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0040" y="183093"/>
            <a:ext cx="4213860" cy="390101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BC9572-4060-9A42-82DC-B16E5620DFF1}" type="datetimeFigureOut">
              <a:rPr lang="en-US" smtClean="0"/>
              <a:t>9/3/17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3C4D3-EF62-2343-99C8-3CFEA1F27FA0}" type="slidenum">
              <a:rPr lang="en-US" smtClean="0"/>
              <a:t>‹#›</a:t>
            </a:fld>
            <a:endParaRPr lang="en-US"/>
          </a:p>
        </p:txBody>
      </p:sp>
    </p:spTree>
    <p:extLst>
      <p:ext uri="{BB962C8B-B14F-4D97-AF65-F5344CB8AC3E}">
        <p14:creationId xmlns:p14="http://schemas.microsoft.com/office/powerpoint/2010/main" val="1267785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BC9572-4060-9A42-82DC-B16E5620DFF1}" type="datetimeFigureOut">
              <a:rPr lang="en-US" smtClean="0"/>
              <a:t>9/3/17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3C4D3-EF62-2343-99C8-3CFEA1F27FA0}" type="slidenum">
              <a:rPr lang="en-US" smtClean="0"/>
              <a:t>‹#›</a:t>
            </a:fld>
            <a:endParaRPr lang="en-US"/>
          </a:p>
        </p:txBody>
      </p:sp>
    </p:spTree>
    <p:extLst>
      <p:ext uri="{BB962C8B-B14F-4D97-AF65-F5344CB8AC3E}">
        <p14:creationId xmlns:p14="http://schemas.microsoft.com/office/powerpoint/2010/main" val="3182325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5619" y="2937935"/>
            <a:ext cx="5440680"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505619" y="1937809"/>
            <a:ext cx="5440680" cy="1000125"/>
          </a:xfrm>
        </p:spPr>
        <p:txBody>
          <a:bodyPr anchor="b"/>
          <a:lstStyle>
            <a:lvl1pPr marL="0" indent="0">
              <a:buNone/>
              <a:defRPr sz="1400">
                <a:solidFill>
                  <a:schemeClr val="tx1">
                    <a:tint val="75000"/>
                  </a:schemeClr>
                </a:solidFill>
              </a:defRPr>
            </a:lvl1pPr>
            <a:lvl2pPr marL="313493" indent="0">
              <a:buNone/>
              <a:defRPr sz="1200">
                <a:solidFill>
                  <a:schemeClr val="tx1">
                    <a:tint val="75000"/>
                  </a:schemeClr>
                </a:solidFill>
              </a:defRPr>
            </a:lvl2pPr>
            <a:lvl3pPr marL="626986" indent="0">
              <a:buNone/>
              <a:defRPr sz="1100">
                <a:solidFill>
                  <a:schemeClr val="tx1">
                    <a:tint val="75000"/>
                  </a:schemeClr>
                </a:solidFill>
              </a:defRPr>
            </a:lvl3pPr>
            <a:lvl4pPr marL="940479" indent="0">
              <a:buNone/>
              <a:defRPr sz="900">
                <a:solidFill>
                  <a:schemeClr val="tx1">
                    <a:tint val="75000"/>
                  </a:schemeClr>
                </a:solidFill>
              </a:defRPr>
            </a:lvl4pPr>
            <a:lvl5pPr marL="1253972" indent="0">
              <a:buNone/>
              <a:defRPr sz="900">
                <a:solidFill>
                  <a:schemeClr val="tx1">
                    <a:tint val="75000"/>
                  </a:schemeClr>
                </a:solidFill>
              </a:defRPr>
            </a:lvl5pPr>
            <a:lvl6pPr marL="1567464" indent="0">
              <a:buNone/>
              <a:defRPr sz="900">
                <a:solidFill>
                  <a:schemeClr val="tx1">
                    <a:tint val="75000"/>
                  </a:schemeClr>
                </a:solidFill>
              </a:defRPr>
            </a:lvl6pPr>
            <a:lvl7pPr marL="1880957" indent="0">
              <a:buNone/>
              <a:defRPr sz="900">
                <a:solidFill>
                  <a:schemeClr val="tx1">
                    <a:tint val="75000"/>
                  </a:schemeClr>
                </a:solidFill>
              </a:defRPr>
            </a:lvl7pPr>
            <a:lvl8pPr marL="2194450" indent="0">
              <a:buNone/>
              <a:defRPr sz="900">
                <a:solidFill>
                  <a:schemeClr val="tx1">
                    <a:tint val="75000"/>
                  </a:schemeClr>
                </a:solidFill>
              </a:defRPr>
            </a:lvl8pPr>
            <a:lvl9pPr marL="2507943"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BC9572-4060-9A42-82DC-B16E5620DFF1}" type="datetimeFigureOut">
              <a:rPr lang="en-US" smtClean="0"/>
              <a:t>9/3/17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3C4D3-EF62-2343-99C8-3CFEA1F27FA0}" type="slidenum">
              <a:rPr lang="en-US" smtClean="0"/>
              <a:t>‹#›</a:t>
            </a:fld>
            <a:endParaRPr lang="en-US"/>
          </a:p>
        </p:txBody>
      </p:sp>
    </p:spTree>
    <p:extLst>
      <p:ext uri="{BB962C8B-B14F-4D97-AF65-F5344CB8AC3E}">
        <p14:creationId xmlns:p14="http://schemas.microsoft.com/office/powerpoint/2010/main" val="3372508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0040" y="1066800"/>
            <a:ext cx="2827020" cy="3017309"/>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253740" y="1066800"/>
            <a:ext cx="2827020" cy="3017309"/>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BC9572-4060-9A42-82DC-B16E5620DFF1}" type="datetimeFigureOut">
              <a:rPr lang="en-US" smtClean="0"/>
              <a:t>9/3/17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A3C4D3-EF62-2343-99C8-3CFEA1F27FA0}" type="slidenum">
              <a:rPr lang="en-US" smtClean="0"/>
              <a:t>‹#›</a:t>
            </a:fld>
            <a:endParaRPr lang="en-US"/>
          </a:p>
        </p:txBody>
      </p:sp>
    </p:spTree>
    <p:extLst>
      <p:ext uri="{BB962C8B-B14F-4D97-AF65-F5344CB8AC3E}">
        <p14:creationId xmlns:p14="http://schemas.microsoft.com/office/powerpoint/2010/main" val="1208566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20040" y="1023410"/>
            <a:ext cx="2828133" cy="426508"/>
          </a:xfrm>
        </p:spPr>
        <p:txBody>
          <a:bodyPr anchor="b"/>
          <a:lstStyle>
            <a:lvl1pPr marL="0" indent="0">
              <a:buNone/>
              <a:defRPr sz="1600" b="1"/>
            </a:lvl1pPr>
            <a:lvl2pPr marL="313493" indent="0">
              <a:buNone/>
              <a:defRPr sz="1400" b="1"/>
            </a:lvl2pPr>
            <a:lvl3pPr marL="626986" indent="0">
              <a:buNone/>
              <a:defRPr sz="1200" b="1"/>
            </a:lvl3pPr>
            <a:lvl4pPr marL="940479" indent="0">
              <a:buNone/>
              <a:defRPr sz="1100" b="1"/>
            </a:lvl4pPr>
            <a:lvl5pPr marL="1253972" indent="0">
              <a:buNone/>
              <a:defRPr sz="1100" b="1"/>
            </a:lvl5pPr>
            <a:lvl6pPr marL="1567464" indent="0">
              <a:buNone/>
              <a:defRPr sz="1100" b="1"/>
            </a:lvl6pPr>
            <a:lvl7pPr marL="1880957" indent="0">
              <a:buNone/>
              <a:defRPr sz="1100" b="1"/>
            </a:lvl7pPr>
            <a:lvl8pPr marL="2194450" indent="0">
              <a:buNone/>
              <a:defRPr sz="1100" b="1"/>
            </a:lvl8pPr>
            <a:lvl9pPr marL="2507943"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20040" y="1449918"/>
            <a:ext cx="2828133" cy="2634192"/>
          </a:xfrm>
        </p:spPr>
        <p:txBody>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251519" y="1023410"/>
            <a:ext cx="2829242" cy="426508"/>
          </a:xfrm>
        </p:spPr>
        <p:txBody>
          <a:bodyPr anchor="b"/>
          <a:lstStyle>
            <a:lvl1pPr marL="0" indent="0">
              <a:buNone/>
              <a:defRPr sz="1600" b="1"/>
            </a:lvl1pPr>
            <a:lvl2pPr marL="313493" indent="0">
              <a:buNone/>
              <a:defRPr sz="1400" b="1"/>
            </a:lvl2pPr>
            <a:lvl3pPr marL="626986" indent="0">
              <a:buNone/>
              <a:defRPr sz="1200" b="1"/>
            </a:lvl3pPr>
            <a:lvl4pPr marL="940479" indent="0">
              <a:buNone/>
              <a:defRPr sz="1100" b="1"/>
            </a:lvl4pPr>
            <a:lvl5pPr marL="1253972" indent="0">
              <a:buNone/>
              <a:defRPr sz="1100" b="1"/>
            </a:lvl5pPr>
            <a:lvl6pPr marL="1567464" indent="0">
              <a:buNone/>
              <a:defRPr sz="1100" b="1"/>
            </a:lvl6pPr>
            <a:lvl7pPr marL="1880957" indent="0">
              <a:buNone/>
              <a:defRPr sz="1100" b="1"/>
            </a:lvl7pPr>
            <a:lvl8pPr marL="2194450" indent="0">
              <a:buNone/>
              <a:defRPr sz="1100" b="1"/>
            </a:lvl8pPr>
            <a:lvl9pPr marL="2507943"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251519" y="1449918"/>
            <a:ext cx="2829242" cy="2634192"/>
          </a:xfrm>
        </p:spPr>
        <p:txBody>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BC9572-4060-9A42-82DC-B16E5620DFF1}" type="datetimeFigureOut">
              <a:rPr lang="en-US" smtClean="0"/>
              <a:t>9/3/17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A3C4D3-EF62-2343-99C8-3CFEA1F27FA0}" type="slidenum">
              <a:rPr lang="en-US" smtClean="0"/>
              <a:t>‹#›</a:t>
            </a:fld>
            <a:endParaRPr lang="en-US"/>
          </a:p>
        </p:txBody>
      </p:sp>
    </p:spTree>
    <p:extLst>
      <p:ext uri="{BB962C8B-B14F-4D97-AF65-F5344CB8AC3E}">
        <p14:creationId xmlns:p14="http://schemas.microsoft.com/office/powerpoint/2010/main" val="2568288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BC9572-4060-9A42-82DC-B16E5620DFF1}" type="datetimeFigureOut">
              <a:rPr lang="en-US" smtClean="0"/>
              <a:t>9/3/17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A3C4D3-EF62-2343-99C8-3CFEA1F27FA0}" type="slidenum">
              <a:rPr lang="en-US" smtClean="0"/>
              <a:t>‹#›</a:t>
            </a:fld>
            <a:endParaRPr lang="en-US"/>
          </a:p>
        </p:txBody>
      </p:sp>
    </p:spTree>
    <p:extLst>
      <p:ext uri="{BB962C8B-B14F-4D97-AF65-F5344CB8AC3E}">
        <p14:creationId xmlns:p14="http://schemas.microsoft.com/office/powerpoint/2010/main" val="4122424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BC9572-4060-9A42-82DC-B16E5620DFF1}" type="datetimeFigureOut">
              <a:rPr lang="en-US" smtClean="0"/>
              <a:t>9/3/17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A3C4D3-EF62-2343-99C8-3CFEA1F27FA0}" type="slidenum">
              <a:rPr lang="en-US" smtClean="0"/>
              <a:t>‹#›</a:t>
            </a:fld>
            <a:endParaRPr lang="en-US"/>
          </a:p>
        </p:txBody>
      </p:sp>
    </p:spTree>
    <p:extLst>
      <p:ext uri="{BB962C8B-B14F-4D97-AF65-F5344CB8AC3E}">
        <p14:creationId xmlns:p14="http://schemas.microsoft.com/office/powerpoint/2010/main" val="2210726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0040" y="182034"/>
            <a:ext cx="2105819" cy="774700"/>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2502536" y="182034"/>
            <a:ext cx="3578225" cy="3902075"/>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20040" y="956734"/>
            <a:ext cx="2105819" cy="3127375"/>
          </a:xfrm>
        </p:spPr>
        <p:txBody>
          <a:bodyPr/>
          <a:lstStyle>
            <a:lvl1pPr marL="0" indent="0">
              <a:buNone/>
              <a:defRPr sz="900"/>
            </a:lvl1pPr>
            <a:lvl2pPr marL="313493" indent="0">
              <a:buNone/>
              <a:defRPr sz="900"/>
            </a:lvl2pPr>
            <a:lvl3pPr marL="626986" indent="0">
              <a:buNone/>
              <a:defRPr sz="700"/>
            </a:lvl3pPr>
            <a:lvl4pPr marL="940479" indent="0">
              <a:buNone/>
              <a:defRPr sz="600"/>
            </a:lvl4pPr>
            <a:lvl5pPr marL="1253972" indent="0">
              <a:buNone/>
              <a:defRPr sz="600"/>
            </a:lvl5pPr>
            <a:lvl6pPr marL="1567464" indent="0">
              <a:buNone/>
              <a:defRPr sz="600"/>
            </a:lvl6pPr>
            <a:lvl7pPr marL="1880957" indent="0">
              <a:buNone/>
              <a:defRPr sz="600"/>
            </a:lvl7pPr>
            <a:lvl8pPr marL="2194450" indent="0">
              <a:buNone/>
              <a:defRPr sz="600"/>
            </a:lvl8pPr>
            <a:lvl9pPr marL="2507943"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BC9572-4060-9A42-82DC-B16E5620DFF1}" type="datetimeFigureOut">
              <a:rPr lang="en-US" smtClean="0"/>
              <a:t>9/3/17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A3C4D3-EF62-2343-99C8-3CFEA1F27FA0}" type="slidenum">
              <a:rPr lang="en-US" smtClean="0"/>
              <a:t>‹#›</a:t>
            </a:fld>
            <a:endParaRPr lang="en-US"/>
          </a:p>
        </p:txBody>
      </p:sp>
    </p:spTree>
    <p:extLst>
      <p:ext uri="{BB962C8B-B14F-4D97-AF65-F5344CB8AC3E}">
        <p14:creationId xmlns:p14="http://schemas.microsoft.com/office/powerpoint/2010/main" val="3631411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4603" y="3200400"/>
            <a:ext cx="3840480" cy="37782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254603" y="408516"/>
            <a:ext cx="3840480" cy="2743200"/>
          </a:xfrm>
        </p:spPr>
        <p:txBody>
          <a:bodyPr/>
          <a:lstStyle>
            <a:lvl1pPr marL="0" indent="0">
              <a:buNone/>
              <a:defRPr sz="2200"/>
            </a:lvl1pPr>
            <a:lvl2pPr marL="313493" indent="0">
              <a:buNone/>
              <a:defRPr sz="1900"/>
            </a:lvl2pPr>
            <a:lvl3pPr marL="626986" indent="0">
              <a:buNone/>
              <a:defRPr sz="1600"/>
            </a:lvl3pPr>
            <a:lvl4pPr marL="940479" indent="0">
              <a:buNone/>
              <a:defRPr sz="1400"/>
            </a:lvl4pPr>
            <a:lvl5pPr marL="1253972" indent="0">
              <a:buNone/>
              <a:defRPr sz="1400"/>
            </a:lvl5pPr>
            <a:lvl6pPr marL="1567464" indent="0">
              <a:buNone/>
              <a:defRPr sz="1400"/>
            </a:lvl6pPr>
            <a:lvl7pPr marL="1880957" indent="0">
              <a:buNone/>
              <a:defRPr sz="1400"/>
            </a:lvl7pPr>
            <a:lvl8pPr marL="2194450" indent="0">
              <a:buNone/>
              <a:defRPr sz="1400"/>
            </a:lvl8pPr>
            <a:lvl9pPr marL="2507943" indent="0">
              <a:buNone/>
              <a:defRPr sz="1400"/>
            </a:lvl9pPr>
          </a:lstStyle>
          <a:p>
            <a:endParaRPr lang="en-US"/>
          </a:p>
        </p:txBody>
      </p:sp>
      <p:sp>
        <p:nvSpPr>
          <p:cNvPr id="4" name="Text Placeholder 3"/>
          <p:cNvSpPr>
            <a:spLocks noGrp="1"/>
          </p:cNvSpPr>
          <p:nvPr>
            <p:ph type="body" sz="half" idx="2"/>
          </p:nvPr>
        </p:nvSpPr>
        <p:spPr>
          <a:xfrm>
            <a:off x="1254603" y="3578225"/>
            <a:ext cx="3840480" cy="536575"/>
          </a:xfrm>
        </p:spPr>
        <p:txBody>
          <a:bodyPr/>
          <a:lstStyle>
            <a:lvl1pPr marL="0" indent="0">
              <a:buNone/>
              <a:defRPr sz="900"/>
            </a:lvl1pPr>
            <a:lvl2pPr marL="313493" indent="0">
              <a:buNone/>
              <a:defRPr sz="900"/>
            </a:lvl2pPr>
            <a:lvl3pPr marL="626986" indent="0">
              <a:buNone/>
              <a:defRPr sz="700"/>
            </a:lvl3pPr>
            <a:lvl4pPr marL="940479" indent="0">
              <a:buNone/>
              <a:defRPr sz="600"/>
            </a:lvl4pPr>
            <a:lvl5pPr marL="1253972" indent="0">
              <a:buNone/>
              <a:defRPr sz="600"/>
            </a:lvl5pPr>
            <a:lvl6pPr marL="1567464" indent="0">
              <a:buNone/>
              <a:defRPr sz="600"/>
            </a:lvl6pPr>
            <a:lvl7pPr marL="1880957" indent="0">
              <a:buNone/>
              <a:defRPr sz="600"/>
            </a:lvl7pPr>
            <a:lvl8pPr marL="2194450" indent="0">
              <a:buNone/>
              <a:defRPr sz="600"/>
            </a:lvl8pPr>
            <a:lvl9pPr marL="2507943"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BC9572-4060-9A42-82DC-B16E5620DFF1}" type="datetimeFigureOut">
              <a:rPr lang="en-US" smtClean="0"/>
              <a:t>9/3/17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A3C4D3-EF62-2343-99C8-3CFEA1F27FA0}" type="slidenum">
              <a:rPr lang="en-US" smtClean="0"/>
              <a:t>‹#›</a:t>
            </a:fld>
            <a:endParaRPr lang="en-US"/>
          </a:p>
        </p:txBody>
      </p:sp>
    </p:spTree>
    <p:extLst>
      <p:ext uri="{BB962C8B-B14F-4D97-AF65-F5344CB8AC3E}">
        <p14:creationId xmlns:p14="http://schemas.microsoft.com/office/powerpoint/2010/main" val="26271120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0040" y="183092"/>
            <a:ext cx="5760720" cy="762000"/>
          </a:xfrm>
          <a:prstGeom prst="rect">
            <a:avLst/>
          </a:prstGeom>
        </p:spPr>
        <p:txBody>
          <a:bodyPr vert="horz" lIns="62699" tIns="31349" rIns="62699" bIns="313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20040" y="1066800"/>
            <a:ext cx="5760720" cy="3017309"/>
          </a:xfrm>
          <a:prstGeom prst="rect">
            <a:avLst/>
          </a:prstGeom>
        </p:spPr>
        <p:txBody>
          <a:bodyPr vert="horz" lIns="62699" tIns="31349" rIns="62699" bIns="313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20040" y="4237567"/>
            <a:ext cx="1493520" cy="243416"/>
          </a:xfrm>
          <a:prstGeom prst="rect">
            <a:avLst/>
          </a:prstGeom>
        </p:spPr>
        <p:txBody>
          <a:bodyPr vert="horz" lIns="62699" tIns="31349" rIns="62699" bIns="31349" rtlCol="0" anchor="ctr"/>
          <a:lstStyle>
            <a:lvl1pPr algn="l">
              <a:defRPr sz="900">
                <a:solidFill>
                  <a:schemeClr val="tx1">
                    <a:tint val="75000"/>
                  </a:schemeClr>
                </a:solidFill>
              </a:defRPr>
            </a:lvl1pPr>
          </a:lstStyle>
          <a:p>
            <a:fld id="{55BC9572-4060-9A42-82DC-B16E5620DFF1}" type="datetimeFigureOut">
              <a:rPr lang="en-US" smtClean="0"/>
              <a:t>9/3/17</a:t>
            </a:fld>
            <a:endParaRPr lang="en-US"/>
          </a:p>
        </p:txBody>
      </p:sp>
      <p:sp>
        <p:nvSpPr>
          <p:cNvPr id="5" name="Footer Placeholder 4"/>
          <p:cNvSpPr>
            <a:spLocks noGrp="1"/>
          </p:cNvSpPr>
          <p:nvPr>
            <p:ph type="ftr" sz="quarter" idx="3"/>
          </p:nvPr>
        </p:nvSpPr>
        <p:spPr>
          <a:xfrm>
            <a:off x="2186940" y="4237567"/>
            <a:ext cx="2026920" cy="243416"/>
          </a:xfrm>
          <a:prstGeom prst="rect">
            <a:avLst/>
          </a:prstGeom>
        </p:spPr>
        <p:txBody>
          <a:bodyPr vert="horz" lIns="62699" tIns="31349" rIns="62699" bIns="31349"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587240" y="4237567"/>
            <a:ext cx="1493520" cy="243416"/>
          </a:xfrm>
          <a:prstGeom prst="rect">
            <a:avLst/>
          </a:prstGeom>
        </p:spPr>
        <p:txBody>
          <a:bodyPr vert="horz" lIns="62699" tIns="31349" rIns="62699" bIns="31349" rtlCol="0" anchor="ctr"/>
          <a:lstStyle>
            <a:lvl1pPr algn="r">
              <a:defRPr sz="900">
                <a:solidFill>
                  <a:schemeClr val="tx1">
                    <a:tint val="75000"/>
                  </a:schemeClr>
                </a:solidFill>
              </a:defRPr>
            </a:lvl1pPr>
          </a:lstStyle>
          <a:p>
            <a:fld id="{C7A3C4D3-EF62-2343-99C8-3CFEA1F27FA0}" type="slidenum">
              <a:rPr lang="en-US" smtClean="0"/>
              <a:t>‹#›</a:t>
            </a:fld>
            <a:endParaRPr lang="en-US"/>
          </a:p>
        </p:txBody>
      </p:sp>
    </p:spTree>
    <p:extLst>
      <p:ext uri="{BB962C8B-B14F-4D97-AF65-F5344CB8AC3E}">
        <p14:creationId xmlns:p14="http://schemas.microsoft.com/office/powerpoint/2010/main" val="210580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13493" rtl="0" eaLnBrk="1" latinLnBrk="0" hangingPunct="1">
        <a:spcBef>
          <a:spcPct val="0"/>
        </a:spcBef>
        <a:buNone/>
        <a:defRPr sz="3000" kern="1200">
          <a:solidFill>
            <a:schemeClr val="tx1"/>
          </a:solidFill>
          <a:latin typeface="+mj-lt"/>
          <a:ea typeface="+mj-ea"/>
          <a:cs typeface="+mj-cs"/>
        </a:defRPr>
      </a:lvl1pPr>
    </p:titleStyle>
    <p:bodyStyle>
      <a:lvl1pPr marL="235120" indent="-235120" algn="l" defTabSz="313493" rtl="0" eaLnBrk="1" latinLnBrk="0" hangingPunct="1">
        <a:spcBef>
          <a:spcPct val="20000"/>
        </a:spcBef>
        <a:buFont typeface="Arial"/>
        <a:buChar char="•"/>
        <a:defRPr sz="2200" kern="1200">
          <a:solidFill>
            <a:schemeClr val="tx1"/>
          </a:solidFill>
          <a:latin typeface="+mn-lt"/>
          <a:ea typeface="+mn-ea"/>
          <a:cs typeface="+mn-cs"/>
        </a:defRPr>
      </a:lvl1pPr>
      <a:lvl2pPr marL="509426" indent="-195933" algn="l" defTabSz="313493" rtl="0" eaLnBrk="1" latinLnBrk="0" hangingPunct="1">
        <a:spcBef>
          <a:spcPct val="20000"/>
        </a:spcBef>
        <a:buFont typeface="Arial"/>
        <a:buChar char="–"/>
        <a:defRPr sz="1900" kern="1200">
          <a:solidFill>
            <a:schemeClr val="tx1"/>
          </a:solidFill>
          <a:latin typeface="+mn-lt"/>
          <a:ea typeface="+mn-ea"/>
          <a:cs typeface="+mn-cs"/>
        </a:defRPr>
      </a:lvl2pPr>
      <a:lvl3pPr marL="783732" indent="-156746" algn="l" defTabSz="313493" rtl="0" eaLnBrk="1" latinLnBrk="0" hangingPunct="1">
        <a:spcBef>
          <a:spcPct val="20000"/>
        </a:spcBef>
        <a:buFont typeface="Arial"/>
        <a:buChar char="•"/>
        <a:defRPr sz="1600" kern="1200">
          <a:solidFill>
            <a:schemeClr val="tx1"/>
          </a:solidFill>
          <a:latin typeface="+mn-lt"/>
          <a:ea typeface="+mn-ea"/>
          <a:cs typeface="+mn-cs"/>
        </a:defRPr>
      </a:lvl3pPr>
      <a:lvl4pPr marL="1097225" indent="-156746" algn="l" defTabSz="313493" rtl="0" eaLnBrk="1" latinLnBrk="0" hangingPunct="1">
        <a:spcBef>
          <a:spcPct val="20000"/>
        </a:spcBef>
        <a:buFont typeface="Arial"/>
        <a:buChar char="–"/>
        <a:defRPr sz="1400" kern="1200">
          <a:solidFill>
            <a:schemeClr val="tx1"/>
          </a:solidFill>
          <a:latin typeface="+mn-lt"/>
          <a:ea typeface="+mn-ea"/>
          <a:cs typeface="+mn-cs"/>
        </a:defRPr>
      </a:lvl4pPr>
      <a:lvl5pPr marL="1410718" indent="-156746" algn="l" defTabSz="313493" rtl="0" eaLnBrk="1" latinLnBrk="0" hangingPunct="1">
        <a:spcBef>
          <a:spcPct val="20000"/>
        </a:spcBef>
        <a:buFont typeface="Arial"/>
        <a:buChar char="»"/>
        <a:defRPr sz="1400" kern="1200">
          <a:solidFill>
            <a:schemeClr val="tx1"/>
          </a:solidFill>
          <a:latin typeface="+mn-lt"/>
          <a:ea typeface="+mn-ea"/>
          <a:cs typeface="+mn-cs"/>
        </a:defRPr>
      </a:lvl5pPr>
      <a:lvl6pPr marL="1724211" indent="-156746" algn="l" defTabSz="313493" rtl="0" eaLnBrk="1" latinLnBrk="0" hangingPunct="1">
        <a:spcBef>
          <a:spcPct val="20000"/>
        </a:spcBef>
        <a:buFont typeface="Arial"/>
        <a:buChar char="•"/>
        <a:defRPr sz="1400" kern="1200">
          <a:solidFill>
            <a:schemeClr val="tx1"/>
          </a:solidFill>
          <a:latin typeface="+mn-lt"/>
          <a:ea typeface="+mn-ea"/>
          <a:cs typeface="+mn-cs"/>
        </a:defRPr>
      </a:lvl6pPr>
      <a:lvl7pPr marL="2037704" indent="-156746" algn="l" defTabSz="313493" rtl="0" eaLnBrk="1" latinLnBrk="0" hangingPunct="1">
        <a:spcBef>
          <a:spcPct val="20000"/>
        </a:spcBef>
        <a:buFont typeface="Arial"/>
        <a:buChar char="•"/>
        <a:defRPr sz="1400" kern="1200">
          <a:solidFill>
            <a:schemeClr val="tx1"/>
          </a:solidFill>
          <a:latin typeface="+mn-lt"/>
          <a:ea typeface="+mn-ea"/>
          <a:cs typeface="+mn-cs"/>
        </a:defRPr>
      </a:lvl7pPr>
      <a:lvl8pPr marL="2351197" indent="-156746" algn="l" defTabSz="313493" rtl="0" eaLnBrk="1" latinLnBrk="0" hangingPunct="1">
        <a:spcBef>
          <a:spcPct val="20000"/>
        </a:spcBef>
        <a:buFont typeface="Arial"/>
        <a:buChar char="•"/>
        <a:defRPr sz="1400" kern="1200">
          <a:solidFill>
            <a:schemeClr val="tx1"/>
          </a:solidFill>
          <a:latin typeface="+mn-lt"/>
          <a:ea typeface="+mn-ea"/>
          <a:cs typeface="+mn-cs"/>
        </a:defRPr>
      </a:lvl8pPr>
      <a:lvl9pPr marL="2664690" indent="-156746" algn="l" defTabSz="313493" rtl="0" eaLnBrk="1" latinLnBrk="0" hangingPunct="1">
        <a:spcBef>
          <a:spcPct val="20000"/>
        </a:spcBef>
        <a:buFont typeface="Arial"/>
        <a:buChar char="•"/>
        <a:defRPr sz="1400" kern="1200">
          <a:solidFill>
            <a:schemeClr val="tx1"/>
          </a:solidFill>
          <a:latin typeface="+mn-lt"/>
          <a:ea typeface="+mn-ea"/>
          <a:cs typeface="+mn-cs"/>
        </a:defRPr>
      </a:lvl9pPr>
    </p:bodyStyle>
    <p:otherStyle>
      <a:defPPr>
        <a:defRPr lang="en-US"/>
      </a:defPPr>
      <a:lvl1pPr marL="0" algn="l" defTabSz="313493" rtl="0" eaLnBrk="1" latinLnBrk="0" hangingPunct="1">
        <a:defRPr sz="1200" kern="1200">
          <a:solidFill>
            <a:schemeClr val="tx1"/>
          </a:solidFill>
          <a:latin typeface="+mn-lt"/>
          <a:ea typeface="+mn-ea"/>
          <a:cs typeface="+mn-cs"/>
        </a:defRPr>
      </a:lvl1pPr>
      <a:lvl2pPr marL="313493" algn="l" defTabSz="313493" rtl="0" eaLnBrk="1" latinLnBrk="0" hangingPunct="1">
        <a:defRPr sz="1200" kern="1200">
          <a:solidFill>
            <a:schemeClr val="tx1"/>
          </a:solidFill>
          <a:latin typeface="+mn-lt"/>
          <a:ea typeface="+mn-ea"/>
          <a:cs typeface="+mn-cs"/>
        </a:defRPr>
      </a:lvl2pPr>
      <a:lvl3pPr marL="626986" algn="l" defTabSz="313493" rtl="0" eaLnBrk="1" latinLnBrk="0" hangingPunct="1">
        <a:defRPr sz="1200" kern="1200">
          <a:solidFill>
            <a:schemeClr val="tx1"/>
          </a:solidFill>
          <a:latin typeface="+mn-lt"/>
          <a:ea typeface="+mn-ea"/>
          <a:cs typeface="+mn-cs"/>
        </a:defRPr>
      </a:lvl3pPr>
      <a:lvl4pPr marL="940479" algn="l" defTabSz="313493" rtl="0" eaLnBrk="1" latinLnBrk="0" hangingPunct="1">
        <a:defRPr sz="1200" kern="1200">
          <a:solidFill>
            <a:schemeClr val="tx1"/>
          </a:solidFill>
          <a:latin typeface="+mn-lt"/>
          <a:ea typeface="+mn-ea"/>
          <a:cs typeface="+mn-cs"/>
        </a:defRPr>
      </a:lvl4pPr>
      <a:lvl5pPr marL="1253972" algn="l" defTabSz="313493" rtl="0" eaLnBrk="1" latinLnBrk="0" hangingPunct="1">
        <a:defRPr sz="1200" kern="1200">
          <a:solidFill>
            <a:schemeClr val="tx1"/>
          </a:solidFill>
          <a:latin typeface="+mn-lt"/>
          <a:ea typeface="+mn-ea"/>
          <a:cs typeface="+mn-cs"/>
        </a:defRPr>
      </a:lvl5pPr>
      <a:lvl6pPr marL="1567464" algn="l" defTabSz="313493" rtl="0" eaLnBrk="1" latinLnBrk="0" hangingPunct="1">
        <a:defRPr sz="1200" kern="1200">
          <a:solidFill>
            <a:schemeClr val="tx1"/>
          </a:solidFill>
          <a:latin typeface="+mn-lt"/>
          <a:ea typeface="+mn-ea"/>
          <a:cs typeface="+mn-cs"/>
        </a:defRPr>
      </a:lvl6pPr>
      <a:lvl7pPr marL="1880957" algn="l" defTabSz="313493" rtl="0" eaLnBrk="1" latinLnBrk="0" hangingPunct="1">
        <a:defRPr sz="1200" kern="1200">
          <a:solidFill>
            <a:schemeClr val="tx1"/>
          </a:solidFill>
          <a:latin typeface="+mn-lt"/>
          <a:ea typeface="+mn-ea"/>
          <a:cs typeface="+mn-cs"/>
        </a:defRPr>
      </a:lvl7pPr>
      <a:lvl8pPr marL="2194450" algn="l" defTabSz="313493" rtl="0" eaLnBrk="1" latinLnBrk="0" hangingPunct="1">
        <a:defRPr sz="1200" kern="1200">
          <a:solidFill>
            <a:schemeClr val="tx1"/>
          </a:solidFill>
          <a:latin typeface="+mn-lt"/>
          <a:ea typeface="+mn-ea"/>
          <a:cs typeface="+mn-cs"/>
        </a:defRPr>
      </a:lvl8pPr>
      <a:lvl9pPr marL="2507943" algn="l" defTabSz="313493"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JPG"/><Relationship Id="rId1" Type="http://schemas.openxmlformats.org/officeDocument/2006/relationships/slideLayout" Target="../slideLayouts/slideLayout7.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g"/><Relationship Id="rId1" Type="http://schemas.openxmlformats.org/officeDocument/2006/relationships/slideLayout" Target="../slideLayouts/slideLayout7.xml"/><Relationship Id="rId2" Type="http://schemas.openxmlformats.org/officeDocument/2006/relationships/image" Target="../media/image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emf"/><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emf"/><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7.xml"/><Relationship Id="rId2"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7.xml"/><Relationship Id="rId2" Type="http://schemas.openxmlformats.org/officeDocument/2006/relationships/image" Target="../media/image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emf"/><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emf"/><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emf"/><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ankenstein Background Pages.pdf"/>
          <p:cNvPicPr>
            <a:picLocks noChangeAspect="1"/>
          </p:cNvPicPr>
          <p:nvPr/>
        </p:nvPicPr>
        <p:blipFill rotWithShape="1">
          <a:blip r:embed="rId2" cstate="print">
            <a:extLst>
              <a:ext uri="{28A0092B-C50C-407E-A947-70E740481C1C}">
                <a14:useLocalDpi xmlns:a14="http://schemas.microsoft.com/office/drawing/2010/main"/>
              </a:ext>
            </a:extLst>
          </a:blip>
          <a:srcRect b="7809"/>
          <a:stretch/>
        </p:blipFill>
        <p:spPr>
          <a:xfrm>
            <a:off x="4221" y="1"/>
            <a:ext cx="6400800" cy="4572000"/>
          </a:xfrm>
          <a:prstGeom prst="rect">
            <a:avLst/>
          </a:prstGeom>
        </p:spPr>
      </p:pic>
      <p:sp>
        <p:nvSpPr>
          <p:cNvPr id="3" name="Title 1"/>
          <p:cNvSpPr txBox="1">
            <a:spLocks/>
          </p:cNvSpPr>
          <p:nvPr/>
        </p:nvSpPr>
        <p:spPr>
          <a:xfrm>
            <a:off x="460816" y="366227"/>
            <a:ext cx="5493079" cy="716871"/>
          </a:xfrm>
          <a:prstGeom prst="rect">
            <a:avLst/>
          </a:prstGeom>
        </p:spPr>
        <p:txBody>
          <a:bodyPr>
            <a:normAutofit/>
          </a:bodyPr>
          <a:lstStyle>
            <a:lvl1pPr algn="ctr" defTabSz="313493" rtl="0" eaLnBrk="1" latinLnBrk="0" hangingPunct="1">
              <a:spcBef>
                <a:spcPct val="0"/>
              </a:spcBef>
              <a:buNone/>
              <a:defRPr sz="3000" kern="1200">
                <a:solidFill>
                  <a:schemeClr val="tx1"/>
                </a:solidFill>
                <a:latin typeface="+mj-lt"/>
                <a:ea typeface="+mj-ea"/>
                <a:cs typeface="+mj-cs"/>
              </a:defRPr>
            </a:lvl1pPr>
          </a:lstStyle>
          <a:p>
            <a:r>
              <a:rPr lang="en-US" sz="2400" b="1" dirty="0" smtClean="0">
                <a:solidFill>
                  <a:schemeClr val="bg1"/>
                </a:solidFill>
                <a:latin typeface="Georgia"/>
                <a:cs typeface="Georgia"/>
              </a:rPr>
              <a:t>AUTOMATA</a:t>
            </a:r>
          </a:p>
          <a:p>
            <a:r>
              <a:rPr lang="en-US" sz="1400" dirty="0" smtClean="0">
                <a:solidFill>
                  <a:schemeClr val="bg1"/>
                </a:solidFill>
                <a:latin typeface="Georgia"/>
                <a:cs typeface="Georgia"/>
              </a:rPr>
              <a:t>What happens when your creature comes to life?</a:t>
            </a:r>
            <a:endParaRPr lang="en-US" sz="1400" dirty="0">
              <a:solidFill>
                <a:schemeClr val="bg1"/>
              </a:solidFill>
              <a:latin typeface="Georgia"/>
              <a:cs typeface="Georgia"/>
            </a:endParaRPr>
          </a:p>
        </p:txBody>
      </p:sp>
      <p:pic>
        <p:nvPicPr>
          <p:cNvPr id="5" name="Picture 4" descr="frankenstein200-W.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6129" y="4239811"/>
            <a:ext cx="1374906" cy="182880"/>
          </a:xfrm>
          <a:prstGeom prst="rect">
            <a:avLst/>
          </a:prstGeom>
        </p:spPr>
      </p:pic>
      <p:pic>
        <p:nvPicPr>
          <p:cNvPr id="6" name="Picture 5" descr="AutomataCover.JPG"/>
          <p:cNvPicPr>
            <a:picLocks noChangeAspect="1"/>
          </p:cNvPicPr>
          <p:nvPr/>
        </p:nvPicPr>
        <p:blipFill rotWithShape="1">
          <a:blip r:embed="rId4">
            <a:extLst>
              <a:ext uri="{28A0092B-C50C-407E-A947-70E740481C1C}">
                <a14:useLocalDpi xmlns:a14="http://schemas.microsoft.com/office/drawing/2010/main" val="0"/>
              </a:ext>
            </a:extLst>
          </a:blip>
          <a:srcRect b="16955"/>
          <a:stretch/>
        </p:blipFill>
        <p:spPr>
          <a:xfrm>
            <a:off x="467495" y="1083098"/>
            <a:ext cx="5486400" cy="3037480"/>
          </a:xfrm>
          <a:prstGeom prst="rect">
            <a:avLst/>
          </a:prstGeom>
          <a:ln w="12700" cmpd="sng">
            <a:solidFill>
              <a:srgbClr val="FFFFFF"/>
            </a:solidFill>
          </a:ln>
        </p:spPr>
      </p:pic>
    </p:spTree>
    <p:extLst>
      <p:ext uri="{BB962C8B-B14F-4D97-AF65-F5344CB8AC3E}">
        <p14:creationId xmlns:p14="http://schemas.microsoft.com/office/powerpoint/2010/main" val="582709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221" y="1"/>
            <a:ext cx="6400800" cy="4572000"/>
            <a:chOff x="4221" y="1"/>
            <a:chExt cx="6400800" cy="4572000"/>
          </a:xfrm>
        </p:grpSpPr>
        <p:pic>
          <p:nvPicPr>
            <p:cNvPr id="15" name="Picture 14" descr="Frankenstein Background Pages.pdf"/>
            <p:cNvPicPr>
              <a:picLocks noChangeAspect="1"/>
            </p:cNvPicPr>
            <p:nvPr/>
          </p:nvPicPr>
          <p:blipFill rotWithShape="1">
            <a:blip r:embed="rId2" cstate="print">
              <a:extLst>
                <a:ext uri="{28A0092B-C50C-407E-A947-70E740481C1C}">
                  <a14:useLocalDpi xmlns:a14="http://schemas.microsoft.com/office/drawing/2010/main"/>
                </a:ext>
              </a:extLst>
            </a:blip>
            <a:srcRect b="7809"/>
            <a:stretch/>
          </p:blipFill>
          <p:spPr>
            <a:xfrm>
              <a:off x="4221" y="1"/>
              <a:ext cx="6400800" cy="4572000"/>
            </a:xfrm>
            <a:prstGeom prst="rect">
              <a:avLst/>
            </a:prstGeom>
          </p:spPr>
        </p:pic>
        <p:sp>
          <p:nvSpPr>
            <p:cNvPr id="16" name="Rectangle 15"/>
            <p:cNvSpPr/>
            <p:nvPr/>
          </p:nvSpPr>
          <p:spPr>
            <a:xfrm>
              <a:off x="381783" y="459732"/>
              <a:ext cx="5669280" cy="3657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Rectangle 12"/>
          <p:cNvSpPr/>
          <p:nvPr/>
        </p:nvSpPr>
        <p:spPr>
          <a:xfrm>
            <a:off x="381783" y="459732"/>
            <a:ext cx="5669280" cy="3657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371322" y="2588644"/>
            <a:ext cx="4792738" cy="294583"/>
          </a:xfrm>
          <a:prstGeom prst="rect">
            <a:avLst/>
          </a:prstGeom>
          <a:noFill/>
        </p:spPr>
        <p:txBody>
          <a:bodyPr wrap="square" lIns="78373" tIns="39187" rIns="78373" bIns="39187" rtlCol="0">
            <a:spAutoFit/>
          </a:bodyPr>
          <a:lstStyle/>
          <a:p>
            <a:r>
              <a:rPr lang="en-US" sz="700" dirty="0">
                <a:latin typeface="Verdana"/>
                <a:cs typeface="Verdana"/>
              </a:rPr>
              <a:t>Copyright 2017, Arizona State University. Published under a Creative Commons Attribution-Noncommercial-</a:t>
            </a:r>
            <a:r>
              <a:rPr lang="en-US" sz="700" dirty="0" err="1">
                <a:latin typeface="Verdana"/>
                <a:cs typeface="Verdana"/>
              </a:rPr>
              <a:t>ShareAlike</a:t>
            </a:r>
            <a:r>
              <a:rPr lang="en-US" sz="700" dirty="0">
                <a:latin typeface="Verdana"/>
                <a:cs typeface="Verdana"/>
              </a:rPr>
              <a:t> license: </a:t>
            </a:r>
            <a:r>
              <a:rPr lang="en-US" sz="700" u="sng" dirty="0">
                <a:latin typeface="Verdana"/>
                <a:cs typeface="Verdana"/>
              </a:rPr>
              <a:t>http://creativecommons.org/licenses/by-nc-sa/3.0/us/</a:t>
            </a:r>
            <a:r>
              <a:rPr lang="en-US" sz="700" dirty="0">
                <a:latin typeface="Verdana"/>
                <a:cs typeface="Verdana"/>
              </a:rPr>
              <a:t> </a:t>
            </a:r>
          </a:p>
        </p:txBody>
      </p:sp>
      <p:sp>
        <p:nvSpPr>
          <p:cNvPr id="6" name="TextBox 5"/>
          <p:cNvSpPr txBox="1"/>
          <p:nvPr/>
        </p:nvSpPr>
        <p:spPr>
          <a:xfrm>
            <a:off x="1371322" y="3575470"/>
            <a:ext cx="4792738" cy="402305"/>
          </a:xfrm>
          <a:prstGeom prst="rect">
            <a:avLst/>
          </a:prstGeom>
          <a:noFill/>
        </p:spPr>
        <p:txBody>
          <a:bodyPr wrap="square" lIns="78373" tIns="39187" rIns="78373" bIns="39187" rtlCol="0">
            <a:spAutoFit/>
          </a:bodyPr>
          <a:lstStyle/>
          <a:p>
            <a:r>
              <a:rPr lang="en-US" sz="700" dirty="0">
                <a:latin typeface="Verdana"/>
                <a:cs typeface="Verdana"/>
              </a:rPr>
              <a:t>This project was supported by the National Science Foundation under Grant Number 1516684. Any opinions, findings, conclusions, or recommendations expressed in this program are those of the authors and do not necessarily reflect the views of the Foundation. </a:t>
            </a:r>
          </a:p>
        </p:txBody>
      </p:sp>
      <p:sp>
        <p:nvSpPr>
          <p:cNvPr id="7" name="TextBox 6"/>
          <p:cNvSpPr txBox="1"/>
          <p:nvPr/>
        </p:nvSpPr>
        <p:spPr>
          <a:xfrm>
            <a:off x="381783" y="795533"/>
            <a:ext cx="5669280" cy="1754213"/>
          </a:xfrm>
          <a:prstGeom prst="rect">
            <a:avLst/>
          </a:prstGeom>
          <a:noFill/>
        </p:spPr>
        <p:txBody>
          <a:bodyPr wrap="square" lIns="78373" tIns="39187" rIns="78373" bIns="39187" rtlCol="0">
            <a:spAutoFit/>
          </a:bodyPr>
          <a:lstStyle/>
          <a:p>
            <a:pPr>
              <a:lnSpc>
                <a:spcPct val="110000"/>
              </a:lnSpc>
              <a:spcBef>
                <a:spcPts val="600"/>
              </a:spcBef>
            </a:pPr>
            <a:r>
              <a:rPr lang="en-US" sz="900" dirty="0">
                <a:latin typeface="Verdana"/>
                <a:cs typeface="Verdana"/>
              </a:rPr>
              <a:t>Mary Shelley’s novel </a:t>
            </a:r>
            <a:r>
              <a:rPr lang="en-US" sz="900" i="1" dirty="0">
                <a:latin typeface="Verdana"/>
                <a:cs typeface="Verdana"/>
              </a:rPr>
              <a:t>Frankenstein </a:t>
            </a:r>
            <a:r>
              <a:rPr lang="en-US" sz="900" dirty="0">
                <a:latin typeface="Verdana"/>
                <a:cs typeface="Verdana"/>
              </a:rPr>
              <a:t>is a 200-year-old science fiction story that explores themes of human creativity and scientific ethics. The Frankenstein200 project allows people across the United to States to exercise their creativity and consider responsible innovation in fields such as artificial intelligence and genetic engineering. </a:t>
            </a:r>
            <a:endParaRPr lang="en-US" sz="700" dirty="0">
              <a:latin typeface="Verdana"/>
              <a:cs typeface="Verdana"/>
            </a:endParaRPr>
          </a:p>
          <a:p>
            <a:pPr>
              <a:lnSpc>
                <a:spcPct val="110000"/>
              </a:lnSpc>
              <a:spcBef>
                <a:spcPts val="600"/>
              </a:spcBef>
            </a:pPr>
            <a:r>
              <a:rPr lang="en-US" sz="900" dirty="0">
                <a:latin typeface="Verdana"/>
                <a:cs typeface="Verdana"/>
              </a:rPr>
              <a:t>Frankenstein200 is a national project led by Arizona State University. In addition to hands-on activities, Frankenstein200 includes an alternate reality game that immerses players in a modern-day Laboratory for Innovation and Fantastic Explorations (L.I.F.E.). This fictional story imagines what might happen if a character named Dr. Tori Frankenstein picked up where her ancestor Victor Frankenstein left off. </a:t>
            </a:r>
            <a:endParaRPr lang="en-US" sz="900" dirty="0" smtClean="0">
              <a:latin typeface="Verdana"/>
              <a:cs typeface="Verdana"/>
            </a:endParaRPr>
          </a:p>
          <a:p>
            <a:pPr>
              <a:lnSpc>
                <a:spcPct val="110000"/>
              </a:lnSpc>
              <a:spcBef>
                <a:spcPts val="600"/>
              </a:spcBef>
            </a:pPr>
            <a:r>
              <a:rPr lang="en-US" sz="900" dirty="0" smtClean="0">
                <a:latin typeface="Verdana"/>
                <a:cs typeface="Verdana"/>
              </a:rPr>
              <a:t>Visit </a:t>
            </a:r>
            <a:r>
              <a:rPr lang="en-US" sz="900" b="1" dirty="0">
                <a:latin typeface="Verdana"/>
                <a:cs typeface="Verdana"/>
              </a:rPr>
              <a:t>Frankenstein200.org</a:t>
            </a:r>
            <a:r>
              <a:rPr lang="en-US" sz="900" dirty="0">
                <a:latin typeface="Verdana"/>
                <a:cs typeface="Verdana"/>
              </a:rPr>
              <a:t> to play the game!</a:t>
            </a:r>
          </a:p>
        </p:txBody>
      </p:sp>
      <p:sp>
        <p:nvSpPr>
          <p:cNvPr id="10" name="TextBox 9"/>
          <p:cNvSpPr txBox="1"/>
          <p:nvPr/>
        </p:nvSpPr>
        <p:spPr>
          <a:xfrm>
            <a:off x="1371321" y="3162449"/>
            <a:ext cx="4795219" cy="186861"/>
          </a:xfrm>
          <a:prstGeom prst="rect">
            <a:avLst/>
          </a:prstGeom>
          <a:noFill/>
        </p:spPr>
        <p:txBody>
          <a:bodyPr wrap="square" lIns="78373" tIns="39187" rIns="78373" bIns="39187" rtlCol="0">
            <a:spAutoFit/>
          </a:bodyPr>
          <a:lstStyle/>
          <a:p>
            <a:r>
              <a:rPr lang="en-US" sz="700" dirty="0">
                <a:latin typeface="Verdana"/>
                <a:cs typeface="Verdana"/>
              </a:rPr>
              <a:t>Distributed in collaboration with the National Informal STEM Education Network: </a:t>
            </a:r>
            <a:r>
              <a:rPr lang="en-US" sz="700" u="sng" dirty="0" err="1">
                <a:latin typeface="Verdana"/>
                <a:cs typeface="Verdana"/>
              </a:rPr>
              <a:t>nisenet.org</a:t>
            </a:r>
            <a:r>
              <a:rPr lang="en-US" sz="700" u="sng" dirty="0">
                <a:latin typeface="Verdana"/>
                <a:cs typeface="Verdana"/>
              </a:rPr>
              <a:t> </a:t>
            </a:r>
            <a:endParaRPr lang="en-US" sz="700" u="sng" dirty="0"/>
          </a:p>
        </p:txBody>
      </p:sp>
      <p:pic>
        <p:nvPicPr>
          <p:cNvPr id="2" name="Picture 1" descr="frankenstein200-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119" y="498692"/>
            <a:ext cx="2268595" cy="301752"/>
          </a:xfrm>
          <a:prstGeom prst="rect">
            <a:avLst/>
          </a:prstGeom>
        </p:spPr>
      </p:pic>
      <p:pic>
        <p:nvPicPr>
          <p:cNvPr id="17" name="Picture 16" descr="Macintosh HD:Users:raeostman:Documents:ASU - logos and letterhead:logo_rgb-m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847" y="2549746"/>
            <a:ext cx="774915" cy="457200"/>
          </a:xfrm>
          <a:prstGeom prst="rect">
            <a:avLst/>
          </a:prstGeom>
          <a:noFill/>
          <a:ln>
            <a:noFill/>
          </a:ln>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9058" y="3563055"/>
            <a:ext cx="457200" cy="457200"/>
          </a:xfrm>
          <a:prstGeom prst="rect">
            <a:avLst/>
          </a:prstGeom>
          <a:noFill/>
          <a:ln>
            <a:noFill/>
          </a:ln>
        </p:spPr>
      </p:pic>
      <p:pic>
        <p:nvPicPr>
          <p:cNvPr id="19" name="Picture 18" descr="New_NISENET_logo_V.jpg"/>
          <p:cNvPicPr>
            <a:picLocks noChangeAspect="1"/>
          </p:cNvPicPr>
          <p:nvPr/>
        </p:nvPicPr>
        <p:blipFill rotWithShape="1">
          <a:blip r:embed="rId6">
            <a:extLst>
              <a:ext uri="{28A0092B-C50C-407E-A947-70E740481C1C}">
                <a14:useLocalDpi xmlns:a14="http://schemas.microsoft.com/office/drawing/2010/main" val="0"/>
              </a:ext>
            </a:extLst>
          </a:blip>
          <a:srcRect r="1170"/>
          <a:stretch/>
        </p:blipFill>
        <p:spPr>
          <a:xfrm>
            <a:off x="594929" y="3006946"/>
            <a:ext cx="565873" cy="457200"/>
          </a:xfrm>
          <a:prstGeom prst="rect">
            <a:avLst/>
          </a:prstGeom>
        </p:spPr>
      </p:pic>
    </p:spTree>
    <p:extLst>
      <p:ext uri="{BB962C8B-B14F-4D97-AF65-F5344CB8AC3E}">
        <p14:creationId xmlns:p14="http://schemas.microsoft.com/office/powerpoint/2010/main" val="688505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221" y="1"/>
            <a:ext cx="6400800" cy="4572000"/>
            <a:chOff x="4221" y="1"/>
            <a:chExt cx="6400800" cy="4572000"/>
          </a:xfrm>
        </p:grpSpPr>
        <p:pic>
          <p:nvPicPr>
            <p:cNvPr id="2" name="Picture 1" descr="Frankenstein Background Pages.pdf"/>
            <p:cNvPicPr>
              <a:picLocks noChangeAspect="1"/>
            </p:cNvPicPr>
            <p:nvPr/>
          </p:nvPicPr>
          <p:blipFill rotWithShape="1">
            <a:blip r:embed="rId2" cstate="print">
              <a:extLst>
                <a:ext uri="{28A0092B-C50C-407E-A947-70E740481C1C}">
                  <a14:useLocalDpi xmlns:a14="http://schemas.microsoft.com/office/drawing/2010/main"/>
                </a:ext>
              </a:extLst>
            </a:blip>
            <a:srcRect b="7809"/>
            <a:stretch/>
          </p:blipFill>
          <p:spPr>
            <a:xfrm>
              <a:off x="4221" y="1"/>
              <a:ext cx="6400800" cy="4572000"/>
            </a:xfrm>
            <a:prstGeom prst="rect">
              <a:avLst/>
            </a:prstGeom>
          </p:spPr>
        </p:pic>
        <p:sp>
          <p:nvSpPr>
            <p:cNvPr id="3" name="Rectangle 2"/>
            <p:cNvSpPr/>
            <p:nvPr/>
          </p:nvSpPr>
          <p:spPr>
            <a:xfrm>
              <a:off x="381783" y="459732"/>
              <a:ext cx="5669280" cy="3657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itle 1"/>
          <p:cNvSpPr txBox="1">
            <a:spLocks/>
          </p:cNvSpPr>
          <p:nvPr/>
        </p:nvSpPr>
        <p:spPr>
          <a:xfrm>
            <a:off x="381783" y="459732"/>
            <a:ext cx="3458199" cy="323215"/>
          </a:xfrm>
          <a:prstGeom prst="rect">
            <a:avLst/>
          </a:prstGeom>
        </p:spPr>
        <p:txBody>
          <a:bodyPr>
            <a:normAutofit lnSpcReduction="10000"/>
          </a:bodyPr>
          <a:lstStyle>
            <a:lvl1pPr algn="ctr" defTabSz="313493" rtl="0" eaLnBrk="1" latinLnBrk="0" hangingPunct="1">
              <a:spcBef>
                <a:spcPct val="0"/>
              </a:spcBef>
              <a:buNone/>
              <a:defRPr sz="3000" kern="1200">
                <a:solidFill>
                  <a:schemeClr val="tx1"/>
                </a:solidFill>
                <a:latin typeface="+mj-lt"/>
                <a:ea typeface="+mj-ea"/>
                <a:cs typeface="+mj-cs"/>
              </a:defRPr>
            </a:lvl1pPr>
          </a:lstStyle>
          <a:p>
            <a:pPr algn="l"/>
            <a:r>
              <a:rPr lang="en-US" sz="1600" b="1" dirty="0" smtClean="0">
                <a:solidFill>
                  <a:srgbClr val="B33722"/>
                </a:solidFill>
                <a:latin typeface="Georgia"/>
                <a:cs typeface="Georgia"/>
              </a:rPr>
              <a:t>WHO WAS FRANKENSTEIN?</a:t>
            </a:r>
            <a:endParaRPr lang="en-US" sz="1600" b="1" dirty="0">
              <a:solidFill>
                <a:srgbClr val="B33722"/>
              </a:solidFill>
              <a:latin typeface="Georgia"/>
              <a:cs typeface="Georgia"/>
            </a:endParaRPr>
          </a:p>
        </p:txBody>
      </p:sp>
      <p:sp>
        <p:nvSpPr>
          <p:cNvPr id="9" name="Text Placeholder 3"/>
          <p:cNvSpPr txBox="1">
            <a:spLocks/>
          </p:cNvSpPr>
          <p:nvPr/>
        </p:nvSpPr>
        <p:spPr>
          <a:xfrm>
            <a:off x="381782" y="778505"/>
            <a:ext cx="3288062" cy="3127375"/>
          </a:xfrm>
          <a:prstGeom prst="rect">
            <a:avLst/>
          </a:prstGeom>
        </p:spPr>
        <p:txBody>
          <a:bodyPr>
            <a:normAutofit/>
          </a:bodyPr>
          <a:lstStyle>
            <a:lvl1pPr marL="235120" indent="-235120" algn="l" defTabSz="313493" rtl="0" eaLnBrk="1" latinLnBrk="0" hangingPunct="1">
              <a:spcBef>
                <a:spcPct val="20000"/>
              </a:spcBef>
              <a:buFont typeface="Arial"/>
              <a:buChar char="•"/>
              <a:defRPr sz="2200" kern="1200">
                <a:solidFill>
                  <a:schemeClr val="tx1"/>
                </a:solidFill>
                <a:latin typeface="+mn-lt"/>
                <a:ea typeface="+mn-ea"/>
                <a:cs typeface="+mn-cs"/>
              </a:defRPr>
            </a:lvl1pPr>
            <a:lvl2pPr marL="509426" indent="-195933" algn="l" defTabSz="313493" rtl="0" eaLnBrk="1" latinLnBrk="0" hangingPunct="1">
              <a:spcBef>
                <a:spcPct val="20000"/>
              </a:spcBef>
              <a:buFont typeface="Arial"/>
              <a:buChar char="–"/>
              <a:defRPr sz="1900" kern="1200">
                <a:solidFill>
                  <a:schemeClr val="tx1"/>
                </a:solidFill>
                <a:latin typeface="+mn-lt"/>
                <a:ea typeface="+mn-ea"/>
                <a:cs typeface="+mn-cs"/>
              </a:defRPr>
            </a:lvl2pPr>
            <a:lvl3pPr marL="783732" indent="-156746" algn="l" defTabSz="313493" rtl="0" eaLnBrk="1" latinLnBrk="0" hangingPunct="1">
              <a:spcBef>
                <a:spcPct val="20000"/>
              </a:spcBef>
              <a:buFont typeface="Arial"/>
              <a:buChar char="•"/>
              <a:defRPr sz="1600" kern="1200">
                <a:solidFill>
                  <a:schemeClr val="tx1"/>
                </a:solidFill>
                <a:latin typeface="+mn-lt"/>
                <a:ea typeface="+mn-ea"/>
                <a:cs typeface="+mn-cs"/>
              </a:defRPr>
            </a:lvl3pPr>
            <a:lvl4pPr marL="1097225" indent="-156746" algn="l" defTabSz="313493" rtl="0" eaLnBrk="1" latinLnBrk="0" hangingPunct="1">
              <a:spcBef>
                <a:spcPct val="20000"/>
              </a:spcBef>
              <a:buFont typeface="Arial"/>
              <a:buChar char="–"/>
              <a:defRPr sz="1400" kern="1200">
                <a:solidFill>
                  <a:schemeClr val="tx1"/>
                </a:solidFill>
                <a:latin typeface="+mn-lt"/>
                <a:ea typeface="+mn-ea"/>
                <a:cs typeface="+mn-cs"/>
              </a:defRPr>
            </a:lvl4pPr>
            <a:lvl5pPr marL="1410718" indent="-156746" algn="l" defTabSz="313493" rtl="0" eaLnBrk="1" latinLnBrk="0" hangingPunct="1">
              <a:spcBef>
                <a:spcPct val="20000"/>
              </a:spcBef>
              <a:buFont typeface="Arial"/>
              <a:buChar char="»"/>
              <a:defRPr sz="1400" kern="1200">
                <a:solidFill>
                  <a:schemeClr val="tx1"/>
                </a:solidFill>
                <a:latin typeface="+mn-lt"/>
                <a:ea typeface="+mn-ea"/>
                <a:cs typeface="+mn-cs"/>
              </a:defRPr>
            </a:lvl5pPr>
            <a:lvl6pPr marL="1724211" indent="-156746" algn="l" defTabSz="313493" rtl="0" eaLnBrk="1" latinLnBrk="0" hangingPunct="1">
              <a:spcBef>
                <a:spcPct val="20000"/>
              </a:spcBef>
              <a:buFont typeface="Arial"/>
              <a:buChar char="•"/>
              <a:defRPr sz="1400" kern="1200">
                <a:solidFill>
                  <a:schemeClr val="tx1"/>
                </a:solidFill>
                <a:latin typeface="+mn-lt"/>
                <a:ea typeface="+mn-ea"/>
                <a:cs typeface="+mn-cs"/>
              </a:defRPr>
            </a:lvl6pPr>
            <a:lvl7pPr marL="2037704" indent="-156746" algn="l" defTabSz="313493" rtl="0" eaLnBrk="1" latinLnBrk="0" hangingPunct="1">
              <a:spcBef>
                <a:spcPct val="20000"/>
              </a:spcBef>
              <a:buFont typeface="Arial"/>
              <a:buChar char="•"/>
              <a:defRPr sz="1400" kern="1200">
                <a:solidFill>
                  <a:schemeClr val="tx1"/>
                </a:solidFill>
                <a:latin typeface="+mn-lt"/>
                <a:ea typeface="+mn-ea"/>
                <a:cs typeface="+mn-cs"/>
              </a:defRPr>
            </a:lvl7pPr>
            <a:lvl8pPr marL="2351197" indent="-156746" algn="l" defTabSz="313493" rtl="0" eaLnBrk="1" latinLnBrk="0" hangingPunct="1">
              <a:spcBef>
                <a:spcPct val="20000"/>
              </a:spcBef>
              <a:buFont typeface="Arial"/>
              <a:buChar char="•"/>
              <a:defRPr sz="1400" kern="1200">
                <a:solidFill>
                  <a:schemeClr val="tx1"/>
                </a:solidFill>
                <a:latin typeface="+mn-lt"/>
                <a:ea typeface="+mn-ea"/>
                <a:cs typeface="+mn-cs"/>
              </a:defRPr>
            </a:lvl8pPr>
            <a:lvl9pPr marL="2664690" indent="-156746" algn="l" defTabSz="313493" rtl="0" eaLnBrk="1" latinLnBrk="0" hangingPunct="1">
              <a:spcBef>
                <a:spcPct val="20000"/>
              </a:spcBef>
              <a:buFont typeface="Arial"/>
              <a:buChar char="•"/>
              <a:defRPr sz="1400" kern="1200">
                <a:solidFill>
                  <a:schemeClr val="tx1"/>
                </a:solidFill>
                <a:latin typeface="+mn-lt"/>
                <a:ea typeface="+mn-ea"/>
                <a:cs typeface="+mn-cs"/>
              </a:defRPr>
            </a:lvl9pPr>
          </a:lstStyle>
          <a:p>
            <a:pPr marL="0" indent="0">
              <a:lnSpc>
                <a:spcPct val="110000"/>
              </a:lnSpc>
              <a:spcBef>
                <a:spcPts val="600"/>
              </a:spcBef>
              <a:buNone/>
            </a:pPr>
            <a:r>
              <a:rPr lang="en-US" sz="1000" b="1" dirty="0" smtClean="0">
                <a:latin typeface="Verdana"/>
                <a:cs typeface="Verdana"/>
              </a:rPr>
              <a:t>What do you know about Victor Frankenstein and his creature? </a:t>
            </a:r>
          </a:p>
          <a:p>
            <a:pPr marL="0" indent="0">
              <a:lnSpc>
                <a:spcPct val="110000"/>
              </a:lnSpc>
              <a:spcBef>
                <a:spcPts val="600"/>
              </a:spcBef>
              <a:buNone/>
            </a:pPr>
            <a:r>
              <a:rPr lang="en-US" sz="1000" dirty="0" smtClean="0">
                <a:solidFill>
                  <a:srgbClr val="000000"/>
                </a:solidFill>
                <a:latin typeface="Verdana"/>
                <a:cs typeface="Verdana"/>
              </a:rPr>
              <a:t>Victor Frankenstein and the “monster” he created first appeared 200 years ago in Mary Shelley’s novel </a:t>
            </a:r>
            <a:r>
              <a:rPr lang="en-US" sz="1000" i="1" dirty="0" smtClean="0">
                <a:solidFill>
                  <a:srgbClr val="000000"/>
                </a:solidFill>
                <a:latin typeface="Verdana"/>
                <a:cs typeface="Verdana"/>
              </a:rPr>
              <a:t>Frankenstein</a:t>
            </a:r>
            <a:r>
              <a:rPr lang="en-US" sz="1000" dirty="0" smtClean="0">
                <a:solidFill>
                  <a:srgbClr val="000000"/>
                </a:solidFill>
                <a:latin typeface="Verdana"/>
                <a:cs typeface="Verdana"/>
              </a:rPr>
              <a:t>. Since then, these characters have appeared in plays, movies, TV shows, comic books, and many other places.</a:t>
            </a:r>
            <a:endParaRPr lang="en-US" sz="1000" dirty="0" smtClean="0">
              <a:latin typeface="Verdana"/>
              <a:cs typeface="Verdana"/>
            </a:endParaRPr>
          </a:p>
          <a:p>
            <a:pPr marL="0" indent="0">
              <a:lnSpc>
                <a:spcPct val="110000"/>
              </a:lnSpc>
              <a:spcBef>
                <a:spcPts val="600"/>
              </a:spcBef>
              <a:buNone/>
            </a:pPr>
            <a:r>
              <a:rPr lang="en-US" sz="1000" dirty="0" smtClean="0">
                <a:latin typeface="Verdana"/>
                <a:cs typeface="Verdana"/>
              </a:rPr>
              <a:t>You may recognize Frankenstein’s creature as a Halloween costume, a classic Hollywood monster, or the complex character in Shelley’s story. </a:t>
            </a:r>
          </a:p>
          <a:p>
            <a:pPr marL="0" indent="0">
              <a:buNone/>
            </a:pPr>
            <a:endParaRPr lang="en-US" sz="1000" dirty="0">
              <a:latin typeface="Verdana"/>
              <a:cs typeface="Verdana"/>
            </a:endParaRPr>
          </a:p>
        </p:txBody>
      </p:sp>
      <p:sp>
        <p:nvSpPr>
          <p:cNvPr id="10" name="TextBox 9"/>
          <p:cNvSpPr txBox="1"/>
          <p:nvPr/>
        </p:nvSpPr>
        <p:spPr>
          <a:xfrm>
            <a:off x="3840753" y="2675464"/>
            <a:ext cx="1821059" cy="694692"/>
          </a:xfrm>
          <a:prstGeom prst="rect">
            <a:avLst/>
          </a:prstGeom>
          <a:noFill/>
        </p:spPr>
        <p:txBody>
          <a:bodyPr wrap="square" lIns="78373" tIns="39187" rIns="78373" bIns="39187" rtlCol="0">
            <a:spAutoFit/>
          </a:bodyPr>
          <a:lstStyle/>
          <a:p>
            <a:r>
              <a:rPr lang="en-US" sz="800" dirty="0">
                <a:latin typeface="Verdana"/>
                <a:cs typeface="Verdana"/>
              </a:rPr>
              <a:t>Frankenstein’s creature inspired this wind-up toy.</a:t>
            </a:r>
            <a:r>
              <a:rPr lang="en-US" sz="800" i="1" dirty="0">
                <a:latin typeface="Verdana"/>
                <a:cs typeface="Verdana"/>
              </a:rPr>
              <a:t> </a:t>
            </a:r>
            <a:r>
              <a:rPr lang="en-US" sz="800" dirty="0">
                <a:latin typeface="Verdana"/>
                <a:cs typeface="Verdana"/>
              </a:rPr>
              <a:t>Many toys look like the character played by Boris Karloff in movies.</a:t>
            </a:r>
          </a:p>
          <a:p>
            <a:endParaRPr lang="en-US" sz="800" dirty="0">
              <a:latin typeface="Verdana"/>
              <a:cs typeface="Verdana"/>
            </a:endParaRPr>
          </a:p>
        </p:txBody>
      </p:sp>
      <p:pic>
        <p:nvPicPr>
          <p:cNvPr id="4" name="Picture 3" descr="wind-uptoy.jpg"/>
          <p:cNvPicPr>
            <a:picLocks noChangeAspect="1"/>
          </p:cNvPicPr>
          <p:nvPr/>
        </p:nvPicPr>
        <p:blipFill rotWithShape="1">
          <a:blip r:embed="rId3">
            <a:extLst>
              <a:ext uri="{28A0092B-C50C-407E-A947-70E740481C1C}">
                <a14:useLocalDpi xmlns:a14="http://schemas.microsoft.com/office/drawing/2010/main" val="0"/>
              </a:ext>
            </a:extLst>
          </a:blip>
          <a:srcRect l="9622" t="17125" r="8818" b="16438"/>
          <a:stretch/>
        </p:blipFill>
        <p:spPr>
          <a:xfrm>
            <a:off x="3885184" y="958155"/>
            <a:ext cx="1828800" cy="1717309"/>
          </a:xfrm>
          <a:prstGeom prst="rect">
            <a:avLst/>
          </a:prstGeom>
        </p:spPr>
      </p:pic>
    </p:spTree>
    <p:extLst>
      <p:ext uri="{BB962C8B-B14F-4D97-AF65-F5344CB8AC3E}">
        <p14:creationId xmlns:p14="http://schemas.microsoft.com/office/powerpoint/2010/main" val="1661258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221" y="1"/>
            <a:ext cx="6400800" cy="4572000"/>
            <a:chOff x="4221" y="1"/>
            <a:chExt cx="6400800" cy="4572000"/>
          </a:xfrm>
        </p:grpSpPr>
        <p:pic>
          <p:nvPicPr>
            <p:cNvPr id="2" name="Picture 1" descr="Frankenstein Background Pages.pdf"/>
            <p:cNvPicPr>
              <a:picLocks noChangeAspect="1"/>
            </p:cNvPicPr>
            <p:nvPr/>
          </p:nvPicPr>
          <p:blipFill rotWithShape="1">
            <a:blip r:embed="rId2" cstate="print">
              <a:extLst>
                <a:ext uri="{28A0092B-C50C-407E-A947-70E740481C1C}">
                  <a14:useLocalDpi xmlns:a14="http://schemas.microsoft.com/office/drawing/2010/main"/>
                </a:ext>
              </a:extLst>
            </a:blip>
            <a:srcRect b="7809"/>
            <a:stretch/>
          </p:blipFill>
          <p:spPr>
            <a:xfrm>
              <a:off x="4221" y="1"/>
              <a:ext cx="6400800" cy="4572000"/>
            </a:xfrm>
            <a:prstGeom prst="rect">
              <a:avLst/>
            </a:prstGeom>
          </p:spPr>
        </p:pic>
        <p:sp>
          <p:nvSpPr>
            <p:cNvPr id="3" name="Rectangle 2"/>
            <p:cNvSpPr/>
            <p:nvPr/>
          </p:nvSpPr>
          <p:spPr>
            <a:xfrm>
              <a:off x="381783" y="459732"/>
              <a:ext cx="5669280" cy="3657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 Placeholder 3"/>
          <p:cNvSpPr txBox="1">
            <a:spLocks/>
          </p:cNvSpPr>
          <p:nvPr/>
        </p:nvSpPr>
        <p:spPr>
          <a:xfrm>
            <a:off x="381782" y="463055"/>
            <a:ext cx="3288061" cy="3127375"/>
          </a:xfrm>
          <a:prstGeom prst="rect">
            <a:avLst/>
          </a:prstGeom>
        </p:spPr>
        <p:txBody>
          <a:bodyPr>
            <a:noAutofit/>
          </a:bodyPr>
          <a:lstStyle>
            <a:lvl1pPr marL="235120" indent="-235120" algn="l" defTabSz="313493" rtl="0" eaLnBrk="1" latinLnBrk="0" hangingPunct="1">
              <a:spcBef>
                <a:spcPct val="20000"/>
              </a:spcBef>
              <a:buFont typeface="Arial"/>
              <a:buChar char="•"/>
              <a:defRPr sz="2200" kern="1200">
                <a:solidFill>
                  <a:schemeClr val="tx1"/>
                </a:solidFill>
                <a:latin typeface="+mn-lt"/>
                <a:ea typeface="+mn-ea"/>
                <a:cs typeface="+mn-cs"/>
              </a:defRPr>
            </a:lvl1pPr>
            <a:lvl2pPr marL="509426" indent="-195933" algn="l" defTabSz="313493" rtl="0" eaLnBrk="1" latinLnBrk="0" hangingPunct="1">
              <a:spcBef>
                <a:spcPct val="20000"/>
              </a:spcBef>
              <a:buFont typeface="Arial"/>
              <a:buChar char="–"/>
              <a:defRPr sz="1900" kern="1200">
                <a:solidFill>
                  <a:schemeClr val="tx1"/>
                </a:solidFill>
                <a:latin typeface="+mn-lt"/>
                <a:ea typeface="+mn-ea"/>
                <a:cs typeface="+mn-cs"/>
              </a:defRPr>
            </a:lvl2pPr>
            <a:lvl3pPr marL="783732" indent="-156746" algn="l" defTabSz="313493" rtl="0" eaLnBrk="1" latinLnBrk="0" hangingPunct="1">
              <a:spcBef>
                <a:spcPct val="20000"/>
              </a:spcBef>
              <a:buFont typeface="Arial"/>
              <a:buChar char="•"/>
              <a:defRPr sz="1600" kern="1200">
                <a:solidFill>
                  <a:schemeClr val="tx1"/>
                </a:solidFill>
                <a:latin typeface="+mn-lt"/>
                <a:ea typeface="+mn-ea"/>
                <a:cs typeface="+mn-cs"/>
              </a:defRPr>
            </a:lvl3pPr>
            <a:lvl4pPr marL="1097225" indent="-156746" algn="l" defTabSz="313493" rtl="0" eaLnBrk="1" latinLnBrk="0" hangingPunct="1">
              <a:spcBef>
                <a:spcPct val="20000"/>
              </a:spcBef>
              <a:buFont typeface="Arial"/>
              <a:buChar char="–"/>
              <a:defRPr sz="1400" kern="1200">
                <a:solidFill>
                  <a:schemeClr val="tx1"/>
                </a:solidFill>
                <a:latin typeface="+mn-lt"/>
                <a:ea typeface="+mn-ea"/>
                <a:cs typeface="+mn-cs"/>
              </a:defRPr>
            </a:lvl4pPr>
            <a:lvl5pPr marL="1410718" indent="-156746" algn="l" defTabSz="313493" rtl="0" eaLnBrk="1" latinLnBrk="0" hangingPunct="1">
              <a:spcBef>
                <a:spcPct val="20000"/>
              </a:spcBef>
              <a:buFont typeface="Arial"/>
              <a:buChar char="»"/>
              <a:defRPr sz="1400" kern="1200">
                <a:solidFill>
                  <a:schemeClr val="tx1"/>
                </a:solidFill>
                <a:latin typeface="+mn-lt"/>
                <a:ea typeface="+mn-ea"/>
                <a:cs typeface="+mn-cs"/>
              </a:defRPr>
            </a:lvl5pPr>
            <a:lvl6pPr marL="1724211" indent="-156746" algn="l" defTabSz="313493" rtl="0" eaLnBrk="1" latinLnBrk="0" hangingPunct="1">
              <a:spcBef>
                <a:spcPct val="20000"/>
              </a:spcBef>
              <a:buFont typeface="Arial"/>
              <a:buChar char="•"/>
              <a:defRPr sz="1400" kern="1200">
                <a:solidFill>
                  <a:schemeClr val="tx1"/>
                </a:solidFill>
                <a:latin typeface="+mn-lt"/>
                <a:ea typeface="+mn-ea"/>
                <a:cs typeface="+mn-cs"/>
              </a:defRPr>
            </a:lvl6pPr>
            <a:lvl7pPr marL="2037704" indent="-156746" algn="l" defTabSz="313493" rtl="0" eaLnBrk="1" latinLnBrk="0" hangingPunct="1">
              <a:spcBef>
                <a:spcPct val="20000"/>
              </a:spcBef>
              <a:buFont typeface="Arial"/>
              <a:buChar char="•"/>
              <a:defRPr sz="1400" kern="1200">
                <a:solidFill>
                  <a:schemeClr val="tx1"/>
                </a:solidFill>
                <a:latin typeface="+mn-lt"/>
                <a:ea typeface="+mn-ea"/>
                <a:cs typeface="+mn-cs"/>
              </a:defRPr>
            </a:lvl7pPr>
            <a:lvl8pPr marL="2351197" indent="-156746" algn="l" defTabSz="313493" rtl="0" eaLnBrk="1" latinLnBrk="0" hangingPunct="1">
              <a:spcBef>
                <a:spcPct val="20000"/>
              </a:spcBef>
              <a:buFont typeface="Arial"/>
              <a:buChar char="•"/>
              <a:defRPr sz="1400" kern="1200">
                <a:solidFill>
                  <a:schemeClr val="tx1"/>
                </a:solidFill>
                <a:latin typeface="+mn-lt"/>
                <a:ea typeface="+mn-ea"/>
                <a:cs typeface="+mn-cs"/>
              </a:defRPr>
            </a:lvl8pPr>
            <a:lvl9pPr marL="2664690" indent="-156746" algn="l" defTabSz="313493" rtl="0" eaLnBrk="1" latinLnBrk="0" hangingPunct="1">
              <a:spcBef>
                <a:spcPct val="20000"/>
              </a:spcBef>
              <a:buFont typeface="Arial"/>
              <a:buChar char="•"/>
              <a:defRPr sz="1400" kern="1200">
                <a:solidFill>
                  <a:schemeClr val="tx1"/>
                </a:solidFill>
                <a:latin typeface="+mn-lt"/>
                <a:ea typeface="+mn-ea"/>
                <a:cs typeface="+mn-cs"/>
              </a:defRPr>
            </a:lvl9pPr>
          </a:lstStyle>
          <a:p>
            <a:pPr marL="0" indent="0">
              <a:lnSpc>
                <a:spcPct val="110000"/>
              </a:lnSpc>
              <a:spcBef>
                <a:spcPts val="600"/>
              </a:spcBef>
              <a:buNone/>
            </a:pPr>
            <a:r>
              <a:rPr lang="en-US" sz="1000" dirty="0" smtClean="0">
                <a:latin typeface="Verdana"/>
                <a:cs typeface="Verdana"/>
              </a:rPr>
              <a:t>In Mary Shelley’s original story, Victor Frankenstein was a science student with a secret project. He built a person out of dead body parts and brought it to life. </a:t>
            </a:r>
          </a:p>
          <a:p>
            <a:pPr marL="0" indent="0">
              <a:lnSpc>
                <a:spcPct val="110000"/>
              </a:lnSpc>
              <a:spcBef>
                <a:spcPts val="600"/>
              </a:spcBef>
              <a:buNone/>
            </a:pPr>
            <a:r>
              <a:rPr lang="en-US" sz="1000" dirty="0" smtClean="0">
                <a:latin typeface="Verdana"/>
                <a:cs typeface="Verdana"/>
              </a:rPr>
              <a:t>When his creature began to move, Victor became scared of it. He thought his creature looked like a monster, and he let it run away.</a:t>
            </a:r>
          </a:p>
          <a:p>
            <a:pPr marL="0" indent="0">
              <a:lnSpc>
                <a:spcPct val="110000"/>
              </a:lnSpc>
              <a:spcBef>
                <a:spcPts val="600"/>
              </a:spcBef>
              <a:buNone/>
            </a:pPr>
            <a:r>
              <a:rPr lang="en-US" sz="1000" b="1" dirty="0" smtClean="0">
                <a:latin typeface="Verdana"/>
                <a:cs typeface="Verdana"/>
              </a:rPr>
              <a:t>In this activity, you will make an </a:t>
            </a:r>
            <a:r>
              <a:rPr lang="en-US" sz="1000" b="1" i="1" dirty="0" smtClean="0">
                <a:latin typeface="Verdana"/>
                <a:cs typeface="Verdana"/>
              </a:rPr>
              <a:t>automaton—</a:t>
            </a:r>
            <a:r>
              <a:rPr lang="en-US" sz="1000" b="1" dirty="0" smtClean="0">
                <a:latin typeface="Verdana"/>
                <a:cs typeface="Verdana"/>
              </a:rPr>
              <a:t>a machine that seems to be alive!</a:t>
            </a:r>
            <a:endParaRPr lang="en-US" sz="1000" b="1" dirty="0">
              <a:latin typeface="Verdana"/>
              <a:cs typeface="Verdana"/>
            </a:endParaRPr>
          </a:p>
        </p:txBody>
      </p:sp>
      <p:pic>
        <p:nvPicPr>
          <p:cNvPr id="11" name="Picture 10" descr="Frankenstein,_pg_7.jpg"/>
          <p:cNvPicPr>
            <a:picLocks noChangeAspect="1"/>
          </p:cNvPicPr>
          <p:nvPr/>
        </p:nvPicPr>
        <p:blipFill rotWithShape="1">
          <a:blip r:embed="rId3">
            <a:extLst>
              <a:ext uri="{28A0092B-C50C-407E-A947-70E740481C1C}">
                <a14:useLocalDpi xmlns:a14="http://schemas.microsoft.com/office/drawing/2010/main" val="0"/>
              </a:ext>
            </a:extLst>
          </a:blip>
          <a:srcRect l="17848" t="14232" r="35913" b="8772"/>
          <a:stretch/>
        </p:blipFill>
        <p:spPr>
          <a:xfrm>
            <a:off x="3934761" y="748038"/>
            <a:ext cx="1828800" cy="2214418"/>
          </a:xfrm>
          <a:prstGeom prst="rect">
            <a:avLst/>
          </a:prstGeom>
        </p:spPr>
      </p:pic>
      <p:sp>
        <p:nvSpPr>
          <p:cNvPr id="12" name="TextBox 11"/>
          <p:cNvSpPr txBox="1"/>
          <p:nvPr/>
        </p:nvSpPr>
        <p:spPr>
          <a:xfrm>
            <a:off x="3856842" y="2962456"/>
            <a:ext cx="2002442" cy="940914"/>
          </a:xfrm>
          <a:prstGeom prst="rect">
            <a:avLst/>
          </a:prstGeom>
          <a:noFill/>
        </p:spPr>
        <p:txBody>
          <a:bodyPr wrap="square" lIns="78373" tIns="39187" rIns="78373" bIns="39187" rtlCol="0">
            <a:spAutoFit/>
          </a:bodyPr>
          <a:lstStyle/>
          <a:p>
            <a:r>
              <a:rPr lang="en-US" sz="800" dirty="0">
                <a:latin typeface="Verdana"/>
                <a:cs typeface="Verdana"/>
              </a:rPr>
              <a:t>Victor Frankenstein used surgery, chemistry, electricity, and other </a:t>
            </a:r>
            <a:r>
              <a:rPr lang="en-US" sz="800" dirty="0" smtClean="0">
                <a:latin typeface="Verdana"/>
                <a:cs typeface="Verdana"/>
              </a:rPr>
              <a:t>methods to build his creature and bring it to life. </a:t>
            </a:r>
            <a:r>
              <a:rPr lang="en-US" sz="800" dirty="0">
                <a:latin typeface="Verdana"/>
                <a:cs typeface="Verdana"/>
              </a:rPr>
              <a:t>This illustration is from an early edition of Mary Shelley’s 1818 novel.</a:t>
            </a:r>
          </a:p>
          <a:p>
            <a:endParaRPr lang="en-US" sz="800" dirty="0">
              <a:latin typeface="Verdana"/>
              <a:cs typeface="Verdana"/>
            </a:endParaRPr>
          </a:p>
        </p:txBody>
      </p:sp>
    </p:spTree>
    <p:extLst>
      <p:ext uri="{BB962C8B-B14F-4D97-AF65-F5344CB8AC3E}">
        <p14:creationId xmlns:p14="http://schemas.microsoft.com/office/powerpoint/2010/main" val="3621462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221" y="1"/>
            <a:ext cx="6400800" cy="4572000"/>
            <a:chOff x="4221" y="1"/>
            <a:chExt cx="6400800" cy="4572000"/>
          </a:xfrm>
        </p:grpSpPr>
        <p:pic>
          <p:nvPicPr>
            <p:cNvPr id="2" name="Picture 1" descr="Frankenstein Background Pages.pdf"/>
            <p:cNvPicPr>
              <a:picLocks noChangeAspect="1"/>
            </p:cNvPicPr>
            <p:nvPr/>
          </p:nvPicPr>
          <p:blipFill rotWithShape="1">
            <a:blip r:embed="rId2" cstate="print">
              <a:extLst>
                <a:ext uri="{28A0092B-C50C-407E-A947-70E740481C1C}">
                  <a14:useLocalDpi xmlns:a14="http://schemas.microsoft.com/office/drawing/2010/main"/>
                </a:ext>
              </a:extLst>
            </a:blip>
            <a:srcRect b="7809"/>
            <a:stretch/>
          </p:blipFill>
          <p:spPr>
            <a:xfrm>
              <a:off x="4221" y="1"/>
              <a:ext cx="6400800" cy="4572000"/>
            </a:xfrm>
            <a:prstGeom prst="rect">
              <a:avLst/>
            </a:prstGeom>
          </p:spPr>
        </p:pic>
        <p:sp>
          <p:nvSpPr>
            <p:cNvPr id="3" name="Rectangle 2"/>
            <p:cNvSpPr/>
            <p:nvPr/>
          </p:nvSpPr>
          <p:spPr>
            <a:xfrm>
              <a:off x="381783" y="459732"/>
              <a:ext cx="5669280" cy="3657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 Placeholder 3"/>
          <p:cNvSpPr txBox="1">
            <a:spLocks/>
          </p:cNvSpPr>
          <p:nvPr/>
        </p:nvSpPr>
        <p:spPr>
          <a:xfrm>
            <a:off x="376642" y="778505"/>
            <a:ext cx="3519158" cy="3436214"/>
          </a:xfrm>
          <a:prstGeom prst="rect">
            <a:avLst/>
          </a:prstGeom>
        </p:spPr>
        <p:txBody>
          <a:bodyPr>
            <a:normAutofit/>
          </a:bodyPr>
          <a:lstStyle>
            <a:lvl1pPr marL="235120" indent="-235120" algn="l" defTabSz="313493" rtl="0" eaLnBrk="1" latinLnBrk="0" hangingPunct="1">
              <a:spcBef>
                <a:spcPct val="20000"/>
              </a:spcBef>
              <a:buFont typeface="Arial"/>
              <a:buChar char="•"/>
              <a:defRPr sz="2200" kern="1200">
                <a:solidFill>
                  <a:schemeClr val="tx1"/>
                </a:solidFill>
                <a:latin typeface="+mn-lt"/>
                <a:ea typeface="+mn-ea"/>
                <a:cs typeface="+mn-cs"/>
              </a:defRPr>
            </a:lvl1pPr>
            <a:lvl2pPr marL="509426" indent="-195933" algn="l" defTabSz="313493" rtl="0" eaLnBrk="1" latinLnBrk="0" hangingPunct="1">
              <a:spcBef>
                <a:spcPct val="20000"/>
              </a:spcBef>
              <a:buFont typeface="Arial"/>
              <a:buChar char="–"/>
              <a:defRPr sz="1900" kern="1200">
                <a:solidFill>
                  <a:schemeClr val="tx1"/>
                </a:solidFill>
                <a:latin typeface="+mn-lt"/>
                <a:ea typeface="+mn-ea"/>
                <a:cs typeface="+mn-cs"/>
              </a:defRPr>
            </a:lvl2pPr>
            <a:lvl3pPr marL="783732" indent="-156746" algn="l" defTabSz="313493" rtl="0" eaLnBrk="1" latinLnBrk="0" hangingPunct="1">
              <a:spcBef>
                <a:spcPct val="20000"/>
              </a:spcBef>
              <a:buFont typeface="Arial"/>
              <a:buChar char="•"/>
              <a:defRPr sz="1600" kern="1200">
                <a:solidFill>
                  <a:schemeClr val="tx1"/>
                </a:solidFill>
                <a:latin typeface="+mn-lt"/>
                <a:ea typeface="+mn-ea"/>
                <a:cs typeface="+mn-cs"/>
              </a:defRPr>
            </a:lvl3pPr>
            <a:lvl4pPr marL="1097225" indent="-156746" algn="l" defTabSz="313493" rtl="0" eaLnBrk="1" latinLnBrk="0" hangingPunct="1">
              <a:spcBef>
                <a:spcPct val="20000"/>
              </a:spcBef>
              <a:buFont typeface="Arial"/>
              <a:buChar char="–"/>
              <a:defRPr sz="1400" kern="1200">
                <a:solidFill>
                  <a:schemeClr val="tx1"/>
                </a:solidFill>
                <a:latin typeface="+mn-lt"/>
                <a:ea typeface="+mn-ea"/>
                <a:cs typeface="+mn-cs"/>
              </a:defRPr>
            </a:lvl4pPr>
            <a:lvl5pPr marL="1410718" indent="-156746" algn="l" defTabSz="313493" rtl="0" eaLnBrk="1" latinLnBrk="0" hangingPunct="1">
              <a:spcBef>
                <a:spcPct val="20000"/>
              </a:spcBef>
              <a:buFont typeface="Arial"/>
              <a:buChar char="»"/>
              <a:defRPr sz="1400" kern="1200">
                <a:solidFill>
                  <a:schemeClr val="tx1"/>
                </a:solidFill>
                <a:latin typeface="+mn-lt"/>
                <a:ea typeface="+mn-ea"/>
                <a:cs typeface="+mn-cs"/>
              </a:defRPr>
            </a:lvl5pPr>
            <a:lvl6pPr marL="1724211" indent="-156746" algn="l" defTabSz="313493" rtl="0" eaLnBrk="1" latinLnBrk="0" hangingPunct="1">
              <a:spcBef>
                <a:spcPct val="20000"/>
              </a:spcBef>
              <a:buFont typeface="Arial"/>
              <a:buChar char="•"/>
              <a:defRPr sz="1400" kern="1200">
                <a:solidFill>
                  <a:schemeClr val="tx1"/>
                </a:solidFill>
                <a:latin typeface="+mn-lt"/>
                <a:ea typeface="+mn-ea"/>
                <a:cs typeface="+mn-cs"/>
              </a:defRPr>
            </a:lvl6pPr>
            <a:lvl7pPr marL="2037704" indent="-156746" algn="l" defTabSz="313493" rtl="0" eaLnBrk="1" latinLnBrk="0" hangingPunct="1">
              <a:spcBef>
                <a:spcPct val="20000"/>
              </a:spcBef>
              <a:buFont typeface="Arial"/>
              <a:buChar char="•"/>
              <a:defRPr sz="1400" kern="1200">
                <a:solidFill>
                  <a:schemeClr val="tx1"/>
                </a:solidFill>
                <a:latin typeface="+mn-lt"/>
                <a:ea typeface="+mn-ea"/>
                <a:cs typeface="+mn-cs"/>
              </a:defRPr>
            </a:lvl7pPr>
            <a:lvl8pPr marL="2351197" indent="-156746" algn="l" defTabSz="313493" rtl="0" eaLnBrk="1" latinLnBrk="0" hangingPunct="1">
              <a:spcBef>
                <a:spcPct val="20000"/>
              </a:spcBef>
              <a:buFont typeface="Arial"/>
              <a:buChar char="•"/>
              <a:defRPr sz="1400" kern="1200">
                <a:solidFill>
                  <a:schemeClr val="tx1"/>
                </a:solidFill>
                <a:latin typeface="+mn-lt"/>
                <a:ea typeface="+mn-ea"/>
                <a:cs typeface="+mn-cs"/>
              </a:defRPr>
            </a:lvl8pPr>
            <a:lvl9pPr marL="2664690" indent="-156746" algn="l" defTabSz="313493" rtl="0" eaLnBrk="1" latinLnBrk="0" hangingPunct="1">
              <a:spcBef>
                <a:spcPct val="20000"/>
              </a:spcBef>
              <a:buFont typeface="Arial"/>
              <a:buChar char="•"/>
              <a:defRPr sz="1400" kern="1200">
                <a:solidFill>
                  <a:schemeClr val="tx1"/>
                </a:solidFill>
                <a:latin typeface="+mn-lt"/>
                <a:ea typeface="+mn-ea"/>
                <a:cs typeface="+mn-cs"/>
              </a:defRPr>
            </a:lvl9pPr>
          </a:lstStyle>
          <a:p>
            <a:pPr marL="0" indent="0">
              <a:spcBef>
                <a:spcPts val="857"/>
              </a:spcBef>
              <a:buNone/>
            </a:pPr>
            <a:r>
              <a:rPr lang="en-US" sz="1000" b="1" dirty="0" smtClean="0">
                <a:latin typeface="Verdana"/>
                <a:cs typeface="Verdana"/>
              </a:rPr>
              <a:t>1. Plan your automaton.</a:t>
            </a:r>
            <a:endParaRPr lang="en-US" sz="1000" dirty="0" smtClean="0">
              <a:latin typeface="Verdana"/>
              <a:cs typeface="Verdana"/>
            </a:endParaRPr>
          </a:p>
          <a:p>
            <a:pPr marL="0" indent="0">
              <a:lnSpc>
                <a:spcPct val="110000"/>
              </a:lnSpc>
              <a:spcBef>
                <a:spcPts val="600"/>
              </a:spcBef>
              <a:buNone/>
            </a:pPr>
            <a:r>
              <a:rPr lang="en-US" sz="1000" dirty="0" smtClean="0">
                <a:latin typeface="Verdana"/>
                <a:cs typeface="Verdana"/>
              </a:rPr>
              <a:t>Play with the sample projects. When you turn the handle, look at how the foam circles work together to make the decoration on the top move. The foam circles are part of a cam system.</a:t>
            </a:r>
          </a:p>
          <a:p>
            <a:pPr marL="0" indent="0">
              <a:lnSpc>
                <a:spcPct val="110000"/>
              </a:lnSpc>
              <a:spcBef>
                <a:spcPts val="600"/>
              </a:spcBef>
              <a:buNone/>
            </a:pPr>
            <a:r>
              <a:rPr lang="en-US" sz="1000" i="1" dirty="0" smtClean="0">
                <a:latin typeface="Verdana"/>
                <a:cs typeface="Verdana"/>
              </a:rPr>
              <a:t>What will you put on top of your automaton? </a:t>
            </a:r>
          </a:p>
          <a:p>
            <a:pPr marL="0" indent="0">
              <a:lnSpc>
                <a:spcPct val="110000"/>
              </a:lnSpc>
              <a:spcBef>
                <a:spcPts val="600"/>
              </a:spcBef>
              <a:buNone/>
            </a:pPr>
            <a:r>
              <a:rPr lang="en-US" sz="1000" i="1" dirty="0" smtClean="0">
                <a:latin typeface="Verdana"/>
                <a:cs typeface="Verdana"/>
              </a:rPr>
              <a:t>Can you make something that looks like it’s alive?</a:t>
            </a:r>
          </a:p>
          <a:p>
            <a:pPr marL="0" indent="0">
              <a:lnSpc>
                <a:spcPct val="110000"/>
              </a:lnSpc>
              <a:spcBef>
                <a:spcPts val="600"/>
              </a:spcBef>
              <a:buNone/>
            </a:pPr>
            <a:r>
              <a:rPr lang="en-US" sz="1000" b="1" dirty="0" smtClean="0">
                <a:latin typeface="Verdana"/>
                <a:cs typeface="Verdana"/>
              </a:rPr>
              <a:t>2. Build a cam system.</a:t>
            </a:r>
            <a:endParaRPr lang="en-US" sz="1000" dirty="0" smtClean="0">
              <a:latin typeface="Verdana"/>
              <a:cs typeface="Verdana"/>
            </a:endParaRPr>
          </a:p>
          <a:p>
            <a:pPr marL="0" indent="0">
              <a:lnSpc>
                <a:spcPct val="110000"/>
              </a:lnSpc>
              <a:spcBef>
                <a:spcPts val="600"/>
              </a:spcBef>
              <a:buNone/>
            </a:pPr>
            <a:r>
              <a:rPr lang="en-US" sz="1000" dirty="0" smtClean="0">
                <a:latin typeface="Verdana"/>
                <a:cs typeface="Verdana"/>
              </a:rPr>
              <a:t>Take a plastic container and turn it upside down. Insert a small piece of straw into the hole on the top. Tape it into place. </a:t>
            </a:r>
          </a:p>
          <a:p>
            <a:pPr marL="0" indent="0">
              <a:lnSpc>
                <a:spcPct val="110000"/>
              </a:lnSpc>
              <a:spcBef>
                <a:spcPts val="600"/>
              </a:spcBef>
              <a:buNone/>
            </a:pPr>
            <a:r>
              <a:rPr lang="en-US" sz="1000" dirty="0" smtClean="0">
                <a:latin typeface="Verdana"/>
                <a:cs typeface="Verdana"/>
              </a:rPr>
              <a:t>Thread a skewer through the straw, then push it through the middle of a foam circle. Adjust everything so the foam circle is inside the container, near the top.</a:t>
            </a:r>
          </a:p>
          <a:p>
            <a:pPr marL="0" indent="0">
              <a:spcBef>
                <a:spcPts val="857"/>
              </a:spcBef>
              <a:buNone/>
            </a:pPr>
            <a:endParaRPr lang="en-US" sz="1000" i="1" dirty="0" smtClean="0">
              <a:latin typeface="Verdana"/>
              <a:cs typeface="Verdana"/>
            </a:endParaRPr>
          </a:p>
          <a:p>
            <a:pPr marL="0" indent="0">
              <a:buNone/>
            </a:pPr>
            <a:endParaRPr lang="en-US" sz="1000" dirty="0" smtClean="0">
              <a:latin typeface="Verdana"/>
              <a:cs typeface="Verdana"/>
            </a:endParaRPr>
          </a:p>
          <a:p>
            <a:pPr marL="0" indent="0">
              <a:buNone/>
            </a:pPr>
            <a:endParaRPr lang="en-US" sz="1000" dirty="0" smtClean="0">
              <a:latin typeface="Verdana"/>
              <a:cs typeface="Verdana"/>
            </a:endParaRPr>
          </a:p>
          <a:p>
            <a:pPr marL="0" indent="0">
              <a:buNone/>
            </a:pPr>
            <a:endParaRPr lang="en-US" sz="1000" dirty="0">
              <a:latin typeface="Verdana"/>
              <a:cs typeface="Verdana"/>
            </a:endParaRPr>
          </a:p>
        </p:txBody>
      </p:sp>
      <p:sp>
        <p:nvSpPr>
          <p:cNvPr id="8" name="Title 1"/>
          <p:cNvSpPr txBox="1">
            <a:spLocks/>
          </p:cNvSpPr>
          <p:nvPr/>
        </p:nvSpPr>
        <p:spPr>
          <a:xfrm>
            <a:off x="381783" y="459732"/>
            <a:ext cx="3458199" cy="323215"/>
          </a:xfrm>
          <a:prstGeom prst="rect">
            <a:avLst/>
          </a:prstGeom>
        </p:spPr>
        <p:txBody>
          <a:bodyPr>
            <a:normAutofit lnSpcReduction="10000"/>
          </a:bodyPr>
          <a:lstStyle>
            <a:lvl1pPr algn="ctr" defTabSz="313493" rtl="0" eaLnBrk="1" latinLnBrk="0" hangingPunct="1">
              <a:spcBef>
                <a:spcPct val="0"/>
              </a:spcBef>
              <a:buNone/>
              <a:defRPr sz="3000" kern="1200">
                <a:solidFill>
                  <a:schemeClr val="tx1"/>
                </a:solidFill>
                <a:latin typeface="+mj-lt"/>
                <a:ea typeface="+mj-ea"/>
                <a:cs typeface="+mj-cs"/>
              </a:defRPr>
            </a:lvl1pPr>
          </a:lstStyle>
          <a:p>
            <a:pPr algn="l"/>
            <a:r>
              <a:rPr lang="en-US" sz="1600" b="1" dirty="0" smtClean="0">
                <a:solidFill>
                  <a:srgbClr val="B33722"/>
                </a:solidFill>
                <a:latin typeface="Georgia"/>
                <a:cs typeface="Georgia"/>
              </a:rPr>
              <a:t>MAKE A CREATURE</a:t>
            </a:r>
            <a:endParaRPr lang="en-US" sz="1600" b="1" dirty="0">
              <a:solidFill>
                <a:srgbClr val="B33722"/>
              </a:solidFill>
              <a:latin typeface="Georgia"/>
              <a:cs typeface="Georgia"/>
            </a:endParaRPr>
          </a:p>
        </p:txBody>
      </p:sp>
      <p:pic>
        <p:nvPicPr>
          <p:cNvPr id="4" name="Picture 3" descr="Automata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623" y="788663"/>
            <a:ext cx="1828800" cy="1347131"/>
          </a:xfrm>
          <a:prstGeom prst="rect">
            <a:avLst/>
          </a:prstGeom>
        </p:spPr>
      </p:pic>
      <p:pic>
        <p:nvPicPr>
          <p:cNvPr id="10" name="Picture 9" descr="Automata2.JPG"/>
          <p:cNvPicPr>
            <a:picLocks noChangeAspect="1"/>
          </p:cNvPicPr>
          <p:nvPr/>
        </p:nvPicPr>
        <p:blipFill rotWithShape="1">
          <a:blip r:embed="rId4">
            <a:extLst>
              <a:ext uri="{28A0092B-C50C-407E-A947-70E740481C1C}">
                <a14:useLocalDpi xmlns:a14="http://schemas.microsoft.com/office/drawing/2010/main" val="0"/>
              </a:ext>
            </a:extLst>
          </a:blip>
          <a:srcRect l="15840" b="6446"/>
          <a:stretch/>
        </p:blipFill>
        <p:spPr>
          <a:xfrm>
            <a:off x="3942382" y="2482449"/>
            <a:ext cx="1828800" cy="1317521"/>
          </a:xfrm>
          <a:prstGeom prst="rect">
            <a:avLst/>
          </a:prstGeom>
        </p:spPr>
      </p:pic>
    </p:spTree>
    <p:extLst>
      <p:ext uri="{BB962C8B-B14F-4D97-AF65-F5344CB8AC3E}">
        <p14:creationId xmlns:p14="http://schemas.microsoft.com/office/powerpoint/2010/main" val="2141504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221" y="1"/>
            <a:ext cx="6400800" cy="4572000"/>
            <a:chOff x="4221" y="1"/>
            <a:chExt cx="6400800" cy="4572000"/>
          </a:xfrm>
        </p:grpSpPr>
        <p:pic>
          <p:nvPicPr>
            <p:cNvPr id="2" name="Picture 1" descr="Frankenstein Background Pages.pdf"/>
            <p:cNvPicPr>
              <a:picLocks noChangeAspect="1"/>
            </p:cNvPicPr>
            <p:nvPr/>
          </p:nvPicPr>
          <p:blipFill rotWithShape="1">
            <a:blip r:embed="rId2" cstate="print">
              <a:extLst>
                <a:ext uri="{28A0092B-C50C-407E-A947-70E740481C1C}">
                  <a14:useLocalDpi xmlns:a14="http://schemas.microsoft.com/office/drawing/2010/main"/>
                </a:ext>
              </a:extLst>
            </a:blip>
            <a:srcRect b="7809"/>
            <a:stretch/>
          </p:blipFill>
          <p:spPr>
            <a:xfrm>
              <a:off x="4221" y="1"/>
              <a:ext cx="6400800" cy="4572000"/>
            </a:xfrm>
            <a:prstGeom prst="rect">
              <a:avLst/>
            </a:prstGeom>
          </p:spPr>
        </p:pic>
        <p:sp>
          <p:nvSpPr>
            <p:cNvPr id="3" name="Rectangle 2"/>
            <p:cNvSpPr/>
            <p:nvPr/>
          </p:nvSpPr>
          <p:spPr>
            <a:xfrm>
              <a:off x="381783" y="459732"/>
              <a:ext cx="5669280" cy="3657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 Placeholder 3"/>
          <p:cNvSpPr txBox="1">
            <a:spLocks/>
          </p:cNvSpPr>
          <p:nvPr/>
        </p:nvSpPr>
        <p:spPr>
          <a:xfrm>
            <a:off x="381782" y="459732"/>
            <a:ext cx="3514018" cy="3963344"/>
          </a:xfrm>
          <a:prstGeom prst="rect">
            <a:avLst/>
          </a:prstGeom>
        </p:spPr>
        <p:txBody>
          <a:bodyPr>
            <a:normAutofit/>
          </a:bodyPr>
          <a:lstStyle>
            <a:lvl1pPr marL="235120" indent="-235120" algn="l" defTabSz="313493" rtl="0" eaLnBrk="1" latinLnBrk="0" hangingPunct="1">
              <a:spcBef>
                <a:spcPct val="20000"/>
              </a:spcBef>
              <a:buFont typeface="Arial"/>
              <a:buChar char="•"/>
              <a:defRPr sz="2200" kern="1200">
                <a:solidFill>
                  <a:schemeClr val="tx1"/>
                </a:solidFill>
                <a:latin typeface="+mn-lt"/>
                <a:ea typeface="+mn-ea"/>
                <a:cs typeface="+mn-cs"/>
              </a:defRPr>
            </a:lvl1pPr>
            <a:lvl2pPr marL="509426" indent="-195933" algn="l" defTabSz="313493" rtl="0" eaLnBrk="1" latinLnBrk="0" hangingPunct="1">
              <a:spcBef>
                <a:spcPct val="20000"/>
              </a:spcBef>
              <a:buFont typeface="Arial"/>
              <a:buChar char="–"/>
              <a:defRPr sz="1900" kern="1200">
                <a:solidFill>
                  <a:schemeClr val="tx1"/>
                </a:solidFill>
                <a:latin typeface="+mn-lt"/>
                <a:ea typeface="+mn-ea"/>
                <a:cs typeface="+mn-cs"/>
              </a:defRPr>
            </a:lvl2pPr>
            <a:lvl3pPr marL="783732" indent="-156746" algn="l" defTabSz="313493" rtl="0" eaLnBrk="1" latinLnBrk="0" hangingPunct="1">
              <a:spcBef>
                <a:spcPct val="20000"/>
              </a:spcBef>
              <a:buFont typeface="Arial"/>
              <a:buChar char="•"/>
              <a:defRPr sz="1600" kern="1200">
                <a:solidFill>
                  <a:schemeClr val="tx1"/>
                </a:solidFill>
                <a:latin typeface="+mn-lt"/>
                <a:ea typeface="+mn-ea"/>
                <a:cs typeface="+mn-cs"/>
              </a:defRPr>
            </a:lvl3pPr>
            <a:lvl4pPr marL="1097225" indent="-156746" algn="l" defTabSz="313493" rtl="0" eaLnBrk="1" latinLnBrk="0" hangingPunct="1">
              <a:spcBef>
                <a:spcPct val="20000"/>
              </a:spcBef>
              <a:buFont typeface="Arial"/>
              <a:buChar char="–"/>
              <a:defRPr sz="1400" kern="1200">
                <a:solidFill>
                  <a:schemeClr val="tx1"/>
                </a:solidFill>
                <a:latin typeface="+mn-lt"/>
                <a:ea typeface="+mn-ea"/>
                <a:cs typeface="+mn-cs"/>
              </a:defRPr>
            </a:lvl4pPr>
            <a:lvl5pPr marL="1410718" indent="-156746" algn="l" defTabSz="313493" rtl="0" eaLnBrk="1" latinLnBrk="0" hangingPunct="1">
              <a:spcBef>
                <a:spcPct val="20000"/>
              </a:spcBef>
              <a:buFont typeface="Arial"/>
              <a:buChar char="»"/>
              <a:defRPr sz="1400" kern="1200">
                <a:solidFill>
                  <a:schemeClr val="tx1"/>
                </a:solidFill>
                <a:latin typeface="+mn-lt"/>
                <a:ea typeface="+mn-ea"/>
                <a:cs typeface="+mn-cs"/>
              </a:defRPr>
            </a:lvl5pPr>
            <a:lvl6pPr marL="1724211" indent="-156746" algn="l" defTabSz="313493" rtl="0" eaLnBrk="1" latinLnBrk="0" hangingPunct="1">
              <a:spcBef>
                <a:spcPct val="20000"/>
              </a:spcBef>
              <a:buFont typeface="Arial"/>
              <a:buChar char="•"/>
              <a:defRPr sz="1400" kern="1200">
                <a:solidFill>
                  <a:schemeClr val="tx1"/>
                </a:solidFill>
                <a:latin typeface="+mn-lt"/>
                <a:ea typeface="+mn-ea"/>
                <a:cs typeface="+mn-cs"/>
              </a:defRPr>
            </a:lvl6pPr>
            <a:lvl7pPr marL="2037704" indent="-156746" algn="l" defTabSz="313493" rtl="0" eaLnBrk="1" latinLnBrk="0" hangingPunct="1">
              <a:spcBef>
                <a:spcPct val="20000"/>
              </a:spcBef>
              <a:buFont typeface="Arial"/>
              <a:buChar char="•"/>
              <a:defRPr sz="1400" kern="1200">
                <a:solidFill>
                  <a:schemeClr val="tx1"/>
                </a:solidFill>
                <a:latin typeface="+mn-lt"/>
                <a:ea typeface="+mn-ea"/>
                <a:cs typeface="+mn-cs"/>
              </a:defRPr>
            </a:lvl7pPr>
            <a:lvl8pPr marL="2351197" indent="-156746" algn="l" defTabSz="313493" rtl="0" eaLnBrk="1" latinLnBrk="0" hangingPunct="1">
              <a:spcBef>
                <a:spcPct val="20000"/>
              </a:spcBef>
              <a:buFont typeface="Arial"/>
              <a:buChar char="•"/>
              <a:defRPr sz="1400" kern="1200">
                <a:solidFill>
                  <a:schemeClr val="tx1"/>
                </a:solidFill>
                <a:latin typeface="+mn-lt"/>
                <a:ea typeface="+mn-ea"/>
                <a:cs typeface="+mn-cs"/>
              </a:defRPr>
            </a:lvl8pPr>
            <a:lvl9pPr marL="2664690" indent="-156746" algn="l" defTabSz="313493" rtl="0" eaLnBrk="1" latinLnBrk="0" hangingPunct="1">
              <a:spcBef>
                <a:spcPct val="20000"/>
              </a:spcBef>
              <a:buFont typeface="Arial"/>
              <a:buChar char="•"/>
              <a:defRPr sz="1400" kern="1200">
                <a:solidFill>
                  <a:schemeClr val="tx1"/>
                </a:solidFill>
                <a:latin typeface="+mn-lt"/>
                <a:ea typeface="+mn-ea"/>
                <a:cs typeface="+mn-cs"/>
              </a:defRPr>
            </a:lvl9pPr>
          </a:lstStyle>
          <a:p>
            <a:pPr marL="0" indent="0">
              <a:lnSpc>
                <a:spcPct val="110000"/>
              </a:lnSpc>
              <a:spcBef>
                <a:spcPts val="0"/>
              </a:spcBef>
              <a:buNone/>
            </a:pPr>
            <a:r>
              <a:rPr lang="en-US" sz="1000" dirty="0" smtClean="0">
                <a:latin typeface="Verdana"/>
                <a:cs typeface="Verdana"/>
              </a:rPr>
              <a:t>Insert a skewer through the hole in the side of the container. Push the skewer through the center of a second foam circle and out the hole in the other side of the container. </a:t>
            </a:r>
          </a:p>
          <a:p>
            <a:pPr marL="0" indent="0">
              <a:lnSpc>
                <a:spcPct val="110000"/>
              </a:lnSpc>
              <a:spcBef>
                <a:spcPts val="600"/>
              </a:spcBef>
              <a:buNone/>
            </a:pPr>
            <a:r>
              <a:rPr lang="en-US" sz="1000" dirty="0" smtClean="0">
                <a:latin typeface="Verdana"/>
                <a:cs typeface="Verdana"/>
              </a:rPr>
              <a:t>Adjust the foam circles so they are at right angles, with the flat surface of the top one resting on the edge of the bottom one. </a:t>
            </a:r>
          </a:p>
          <a:p>
            <a:pPr marL="0" indent="0">
              <a:lnSpc>
                <a:spcPct val="110000"/>
              </a:lnSpc>
              <a:spcBef>
                <a:spcPts val="600"/>
              </a:spcBef>
              <a:buNone/>
            </a:pPr>
            <a:r>
              <a:rPr lang="en-US" sz="1000" b="1" dirty="0" smtClean="0">
                <a:latin typeface="Verdana"/>
                <a:cs typeface="Verdana"/>
              </a:rPr>
              <a:t>3. Add handles. </a:t>
            </a:r>
          </a:p>
          <a:p>
            <a:pPr marL="0" indent="0">
              <a:lnSpc>
                <a:spcPct val="110000"/>
              </a:lnSpc>
              <a:spcBef>
                <a:spcPts val="343"/>
              </a:spcBef>
              <a:buNone/>
            </a:pPr>
            <a:r>
              <a:rPr lang="en-US" sz="1000" dirty="0" smtClean="0">
                <a:latin typeface="Verdana"/>
                <a:cs typeface="Verdana"/>
              </a:rPr>
              <a:t>Double a piece of tape over both ends of the side skewer. This will give you a handle on either side.</a:t>
            </a:r>
          </a:p>
          <a:p>
            <a:pPr marL="0" indent="0">
              <a:lnSpc>
                <a:spcPct val="110000"/>
              </a:lnSpc>
              <a:spcBef>
                <a:spcPts val="600"/>
              </a:spcBef>
              <a:buNone/>
            </a:pPr>
            <a:r>
              <a:rPr lang="en-US" sz="1000" dirty="0" smtClean="0">
                <a:latin typeface="Verdana"/>
                <a:cs typeface="Verdana"/>
              </a:rPr>
              <a:t>Turn the handle! What happens to the top skewer? How could you change the motion?</a:t>
            </a:r>
          </a:p>
          <a:p>
            <a:pPr marL="0" indent="0">
              <a:lnSpc>
                <a:spcPct val="110000"/>
              </a:lnSpc>
              <a:spcBef>
                <a:spcPts val="600"/>
              </a:spcBef>
              <a:buNone/>
            </a:pPr>
            <a:r>
              <a:rPr lang="en-US" sz="1000" b="1" dirty="0" smtClean="0">
                <a:latin typeface="Verdana"/>
                <a:cs typeface="Verdana"/>
              </a:rPr>
              <a:t>4. Bring it to life!</a:t>
            </a:r>
          </a:p>
          <a:p>
            <a:pPr marL="0" indent="0">
              <a:lnSpc>
                <a:spcPct val="110000"/>
              </a:lnSpc>
              <a:spcBef>
                <a:spcPts val="343"/>
              </a:spcBef>
              <a:buNone/>
            </a:pPr>
            <a:r>
              <a:rPr lang="en-US" sz="1000" dirty="0" smtClean="0">
                <a:latin typeface="Verdana"/>
                <a:cs typeface="Verdana"/>
              </a:rPr>
              <a:t>Now decorate your automaton. You can put whatever you want on top. Turn the handle.</a:t>
            </a:r>
          </a:p>
          <a:p>
            <a:pPr marL="0" indent="0">
              <a:lnSpc>
                <a:spcPct val="110000"/>
              </a:lnSpc>
              <a:spcBef>
                <a:spcPts val="600"/>
              </a:spcBef>
              <a:buNone/>
            </a:pPr>
            <a:r>
              <a:rPr lang="en-US" sz="1000" i="1" dirty="0" smtClean="0">
                <a:latin typeface="Verdana"/>
                <a:cs typeface="Verdana"/>
              </a:rPr>
              <a:t>Is it alive? </a:t>
            </a:r>
          </a:p>
          <a:p>
            <a:pPr marL="0" indent="0">
              <a:lnSpc>
                <a:spcPct val="110000"/>
              </a:lnSpc>
              <a:spcBef>
                <a:spcPts val="600"/>
              </a:spcBef>
              <a:buNone/>
            </a:pPr>
            <a:r>
              <a:rPr lang="en-US" sz="1000" i="1" dirty="0" smtClean="0">
                <a:latin typeface="Verdana"/>
                <a:cs typeface="Verdana"/>
              </a:rPr>
              <a:t>How can you tell the difference between a machine and a living creature?</a:t>
            </a:r>
            <a:endParaRPr lang="en-US" sz="1000" dirty="0" smtClean="0">
              <a:latin typeface="Verdana"/>
              <a:cs typeface="Verdana"/>
            </a:endParaRPr>
          </a:p>
          <a:p>
            <a:endParaRPr lang="en-US" sz="1000" dirty="0" smtClean="0">
              <a:latin typeface="Verdana"/>
              <a:cs typeface="Verdana"/>
            </a:endParaRPr>
          </a:p>
          <a:p>
            <a:endParaRPr lang="en-US" sz="1000" dirty="0">
              <a:latin typeface="Verdana"/>
              <a:cs typeface="Verdana"/>
            </a:endParaRPr>
          </a:p>
        </p:txBody>
      </p:sp>
      <p:pic>
        <p:nvPicPr>
          <p:cNvPr id="4" name="Picture 3" descr="Automata3.JPG"/>
          <p:cNvPicPr>
            <a:picLocks noChangeAspect="1"/>
          </p:cNvPicPr>
          <p:nvPr/>
        </p:nvPicPr>
        <p:blipFill rotWithShape="1">
          <a:blip r:embed="rId3">
            <a:extLst>
              <a:ext uri="{28A0092B-C50C-407E-A947-70E740481C1C}">
                <a14:useLocalDpi xmlns:a14="http://schemas.microsoft.com/office/drawing/2010/main" val="0"/>
              </a:ext>
            </a:extLst>
          </a:blip>
          <a:srcRect l="18880" t="6134" b="5273"/>
          <a:stretch/>
        </p:blipFill>
        <p:spPr>
          <a:xfrm>
            <a:off x="3942896" y="768194"/>
            <a:ext cx="1828800" cy="1331526"/>
          </a:xfrm>
          <a:prstGeom prst="rect">
            <a:avLst/>
          </a:prstGeom>
        </p:spPr>
      </p:pic>
      <p:pic>
        <p:nvPicPr>
          <p:cNvPr id="7" name="Picture 6" descr="Automata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896" y="2406991"/>
            <a:ext cx="1828800" cy="1405080"/>
          </a:xfrm>
          <a:prstGeom prst="rect">
            <a:avLst/>
          </a:prstGeom>
        </p:spPr>
      </p:pic>
    </p:spTree>
    <p:extLst>
      <p:ext uri="{BB962C8B-B14F-4D97-AF65-F5344CB8AC3E}">
        <p14:creationId xmlns:p14="http://schemas.microsoft.com/office/powerpoint/2010/main" val="411648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221" y="1"/>
            <a:ext cx="6400800" cy="4572000"/>
            <a:chOff x="4221" y="1"/>
            <a:chExt cx="6400800" cy="4572000"/>
          </a:xfrm>
        </p:grpSpPr>
        <p:pic>
          <p:nvPicPr>
            <p:cNvPr id="2" name="Picture 1" descr="Frankenstein Background Pages.pdf"/>
            <p:cNvPicPr>
              <a:picLocks noChangeAspect="1"/>
            </p:cNvPicPr>
            <p:nvPr/>
          </p:nvPicPr>
          <p:blipFill rotWithShape="1">
            <a:blip r:embed="rId2" cstate="print">
              <a:extLst>
                <a:ext uri="{28A0092B-C50C-407E-A947-70E740481C1C}">
                  <a14:useLocalDpi xmlns:a14="http://schemas.microsoft.com/office/drawing/2010/main"/>
                </a:ext>
              </a:extLst>
            </a:blip>
            <a:srcRect b="7809"/>
            <a:stretch/>
          </p:blipFill>
          <p:spPr>
            <a:xfrm>
              <a:off x="4221" y="1"/>
              <a:ext cx="6400800" cy="4572000"/>
            </a:xfrm>
            <a:prstGeom prst="rect">
              <a:avLst/>
            </a:prstGeom>
          </p:spPr>
        </p:pic>
        <p:sp>
          <p:nvSpPr>
            <p:cNvPr id="3" name="Rectangle 2"/>
            <p:cNvSpPr/>
            <p:nvPr/>
          </p:nvSpPr>
          <p:spPr>
            <a:xfrm>
              <a:off x="381783" y="459732"/>
              <a:ext cx="5669280" cy="3657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b="10250"/>
          <a:stretch/>
        </p:blipFill>
        <p:spPr bwMode="auto">
          <a:xfrm>
            <a:off x="3912603" y="751779"/>
            <a:ext cx="1828800" cy="2462022"/>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381783" y="782947"/>
            <a:ext cx="3288061" cy="2584953"/>
          </a:xfrm>
          <a:prstGeom prst="rect">
            <a:avLst/>
          </a:prstGeom>
          <a:noFill/>
        </p:spPr>
        <p:txBody>
          <a:bodyPr wrap="square" lIns="78373" tIns="39187" rIns="78373" bIns="39187" rtlCol="0">
            <a:spAutoFit/>
          </a:bodyPr>
          <a:lstStyle/>
          <a:p>
            <a:pPr>
              <a:lnSpc>
                <a:spcPct val="110000"/>
              </a:lnSpc>
              <a:spcBef>
                <a:spcPts val="600"/>
              </a:spcBef>
            </a:pPr>
            <a:r>
              <a:rPr lang="en-US" sz="1000" b="1" dirty="0">
                <a:latin typeface="Verdana"/>
                <a:cs typeface="Verdana"/>
              </a:rPr>
              <a:t>We’re always learning more about the world and inventing new things. </a:t>
            </a:r>
          </a:p>
          <a:p>
            <a:pPr>
              <a:lnSpc>
                <a:spcPct val="110000"/>
              </a:lnSpc>
              <a:spcBef>
                <a:spcPts val="600"/>
              </a:spcBef>
            </a:pPr>
            <a:r>
              <a:rPr lang="en-US" sz="1000" i="1" dirty="0">
                <a:latin typeface="Verdana"/>
                <a:cs typeface="Verdana"/>
              </a:rPr>
              <a:t>Automata </a:t>
            </a:r>
            <a:r>
              <a:rPr lang="en-US" sz="1000" dirty="0">
                <a:latin typeface="Verdana"/>
                <a:cs typeface="Verdana"/>
              </a:rPr>
              <a:t>are mechanical devices that imitate people, animals, or other living things. Sometimes they almost seem to be alive!</a:t>
            </a:r>
          </a:p>
          <a:p>
            <a:pPr>
              <a:lnSpc>
                <a:spcPct val="110000"/>
              </a:lnSpc>
              <a:spcBef>
                <a:spcPts val="600"/>
              </a:spcBef>
            </a:pPr>
            <a:r>
              <a:rPr lang="en-US" sz="1000" dirty="0">
                <a:latin typeface="Verdana"/>
                <a:cs typeface="Verdana"/>
              </a:rPr>
              <a:t>Automata aren’t new—they’ve been around for hundreds of years. Many different cultures have built them to provide entertainment and serve useful functions. </a:t>
            </a:r>
          </a:p>
          <a:p>
            <a:pPr>
              <a:lnSpc>
                <a:spcPct val="110000"/>
              </a:lnSpc>
              <a:spcBef>
                <a:spcPts val="600"/>
              </a:spcBef>
            </a:pPr>
            <a:r>
              <a:rPr lang="en-US" sz="1000" i="1" dirty="0">
                <a:latin typeface="Verdana"/>
                <a:cs typeface="Verdana"/>
              </a:rPr>
              <a:t>How do you feel about automata? Are they cool or creepy? </a:t>
            </a:r>
          </a:p>
          <a:p>
            <a:pPr>
              <a:lnSpc>
                <a:spcPct val="110000"/>
              </a:lnSpc>
              <a:spcBef>
                <a:spcPts val="600"/>
              </a:spcBef>
            </a:pPr>
            <a:r>
              <a:rPr lang="en-US" sz="1000" i="1" dirty="0">
                <a:latin typeface="Verdana"/>
                <a:cs typeface="Verdana"/>
              </a:rPr>
              <a:t>What is the difference between people and machines?</a:t>
            </a:r>
            <a:endParaRPr lang="en-US" sz="1000" dirty="0">
              <a:latin typeface="Verdana"/>
              <a:cs typeface="Verdana"/>
            </a:endParaRPr>
          </a:p>
        </p:txBody>
      </p:sp>
      <p:sp>
        <p:nvSpPr>
          <p:cNvPr id="8" name="TextBox 7"/>
          <p:cNvSpPr txBox="1"/>
          <p:nvPr/>
        </p:nvSpPr>
        <p:spPr>
          <a:xfrm>
            <a:off x="3878777" y="3222733"/>
            <a:ext cx="1862625" cy="817803"/>
          </a:xfrm>
          <a:prstGeom prst="rect">
            <a:avLst/>
          </a:prstGeom>
          <a:noFill/>
        </p:spPr>
        <p:txBody>
          <a:bodyPr wrap="square" lIns="78373" tIns="39187" rIns="78373" bIns="39187" rtlCol="0">
            <a:spAutoFit/>
          </a:bodyPr>
          <a:lstStyle/>
          <a:p>
            <a:r>
              <a:rPr lang="en-US" sz="800" dirty="0">
                <a:latin typeface="Verdana"/>
                <a:cs typeface="Verdana"/>
              </a:rPr>
              <a:t>An eighteenth century Swiss automaton writes on its own. </a:t>
            </a:r>
            <a:r>
              <a:rPr lang="en-US" sz="800" dirty="0" smtClean="0">
                <a:latin typeface="Verdana"/>
                <a:cs typeface="Verdana"/>
              </a:rPr>
              <a:t>Mary </a:t>
            </a:r>
            <a:r>
              <a:rPr lang="en-US" sz="800" dirty="0">
                <a:latin typeface="Verdana"/>
                <a:cs typeface="Verdana"/>
              </a:rPr>
              <a:t>Shelley may have seen similar automata when she was in Switzerland.</a:t>
            </a:r>
          </a:p>
          <a:p>
            <a:endParaRPr lang="en-US" sz="800" dirty="0">
              <a:latin typeface="Verdana"/>
              <a:cs typeface="Verdana"/>
            </a:endParaRPr>
          </a:p>
        </p:txBody>
      </p:sp>
      <p:sp>
        <p:nvSpPr>
          <p:cNvPr id="9" name="Title 1"/>
          <p:cNvSpPr txBox="1">
            <a:spLocks/>
          </p:cNvSpPr>
          <p:nvPr/>
        </p:nvSpPr>
        <p:spPr>
          <a:xfrm>
            <a:off x="381783" y="459732"/>
            <a:ext cx="3458199" cy="323215"/>
          </a:xfrm>
          <a:prstGeom prst="rect">
            <a:avLst/>
          </a:prstGeom>
        </p:spPr>
        <p:txBody>
          <a:bodyPr>
            <a:normAutofit lnSpcReduction="10000"/>
          </a:bodyPr>
          <a:lstStyle>
            <a:lvl1pPr algn="ctr" defTabSz="313493" rtl="0" eaLnBrk="1" latinLnBrk="0" hangingPunct="1">
              <a:spcBef>
                <a:spcPct val="0"/>
              </a:spcBef>
              <a:buNone/>
              <a:defRPr sz="3000" kern="1200">
                <a:solidFill>
                  <a:schemeClr val="tx1"/>
                </a:solidFill>
                <a:latin typeface="+mj-lt"/>
                <a:ea typeface="+mj-ea"/>
                <a:cs typeface="+mj-cs"/>
              </a:defRPr>
            </a:lvl1pPr>
          </a:lstStyle>
          <a:p>
            <a:pPr algn="l"/>
            <a:r>
              <a:rPr lang="en-US" sz="1600" b="1" dirty="0" smtClean="0">
                <a:solidFill>
                  <a:srgbClr val="B33722"/>
                </a:solidFill>
                <a:latin typeface="Georgia"/>
                <a:cs typeface="Georgia"/>
              </a:rPr>
              <a:t>PEOPLE ARE CREATIVE</a:t>
            </a:r>
            <a:endParaRPr lang="en-US" sz="1600" b="1" dirty="0">
              <a:solidFill>
                <a:srgbClr val="B33722"/>
              </a:solidFill>
              <a:latin typeface="Georgia"/>
              <a:cs typeface="Georgia"/>
            </a:endParaRPr>
          </a:p>
        </p:txBody>
      </p:sp>
    </p:spTree>
    <p:extLst>
      <p:ext uri="{BB962C8B-B14F-4D97-AF65-F5344CB8AC3E}">
        <p14:creationId xmlns:p14="http://schemas.microsoft.com/office/powerpoint/2010/main" val="2689813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221" y="1"/>
            <a:ext cx="6400800" cy="4572000"/>
            <a:chOff x="4221" y="1"/>
            <a:chExt cx="6400800" cy="4572000"/>
          </a:xfrm>
        </p:grpSpPr>
        <p:pic>
          <p:nvPicPr>
            <p:cNvPr id="2" name="Picture 1" descr="Frankenstein Background Pages.pdf"/>
            <p:cNvPicPr>
              <a:picLocks noChangeAspect="1"/>
            </p:cNvPicPr>
            <p:nvPr/>
          </p:nvPicPr>
          <p:blipFill rotWithShape="1">
            <a:blip r:embed="rId2" cstate="print">
              <a:extLst>
                <a:ext uri="{28A0092B-C50C-407E-A947-70E740481C1C}">
                  <a14:useLocalDpi xmlns:a14="http://schemas.microsoft.com/office/drawing/2010/main"/>
                </a:ext>
              </a:extLst>
            </a:blip>
            <a:srcRect b="7809"/>
            <a:stretch/>
          </p:blipFill>
          <p:spPr>
            <a:xfrm>
              <a:off x="4221" y="1"/>
              <a:ext cx="6400800" cy="4572000"/>
            </a:xfrm>
            <a:prstGeom prst="rect">
              <a:avLst/>
            </a:prstGeom>
          </p:spPr>
        </p:pic>
        <p:sp>
          <p:nvSpPr>
            <p:cNvPr id="3" name="Rectangle 2"/>
            <p:cNvSpPr/>
            <p:nvPr/>
          </p:nvSpPr>
          <p:spPr>
            <a:xfrm>
              <a:off x="381783" y="459732"/>
              <a:ext cx="5669280" cy="3657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p:cNvSpPr txBox="1"/>
          <p:nvPr/>
        </p:nvSpPr>
        <p:spPr>
          <a:xfrm>
            <a:off x="381782" y="782947"/>
            <a:ext cx="3391932" cy="2987628"/>
          </a:xfrm>
          <a:prstGeom prst="rect">
            <a:avLst/>
          </a:prstGeom>
          <a:noFill/>
        </p:spPr>
        <p:txBody>
          <a:bodyPr wrap="square" lIns="78373" tIns="39187" rIns="78373" bIns="39187" rtlCol="0">
            <a:spAutoFit/>
          </a:bodyPr>
          <a:lstStyle/>
          <a:p>
            <a:pPr>
              <a:lnSpc>
                <a:spcPct val="110000"/>
              </a:lnSpc>
              <a:spcBef>
                <a:spcPts val="600"/>
              </a:spcBef>
            </a:pPr>
            <a:r>
              <a:rPr lang="en-US" sz="1000" b="1" dirty="0">
                <a:latin typeface="Verdana"/>
                <a:cs typeface="Verdana"/>
              </a:rPr>
              <a:t>Mary Shelley’s novel </a:t>
            </a:r>
            <a:r>
              <a:rPr lang="en-US" sz="1000" b="1" i="1" dirty="0">
                <a:latin typeface="Verdana"/>
                <a:cs typeface="Verdana"/>
              </a:rPr>
              <a:t>Frankenstein</a:t>
            </a:r>
            <a:r>
              <a:rPr lang="en-US" sz="1000" b="1" dirty="0">
                <a:latin typeface="Verdana"/>
                <a:cs typeface="Verdana"/>
              </a:rPr>
              <a:t> tells the story of a man who builds a creature and brings it to life—but doesn’t take responsibility for it. </a:t>
            </a:r>
            <a:endParaRPr lang="en-US" sz="1000" dirty="0">
              <a:latin typeface="Verdana"/>
              <a:cs typeface="Verdana"/>
            </a:endParaRPr>
          </a:p>
          <a:p>
            <a:pPr>
              <a:lnSpc>
                <a:spcPct val="110000"/>
              </a:lnSpc>
              <a:spcBef>
                <a:spcPts val="600"/>
              </a:spcBef>
            </a:pPr>
            <a:r>
              <a:rPr lang="en-US" sz="1000" dirty="0">
                <a:latin typeface="Verdana"/>
                <a:cs typeface="Verdana"/>
              </a:rPr>
              <a:t>The creature learns to survive on his own, but he has a difficult time. He blames his misery on his creator, Victor Frankenstein. He says Victor made him, but didn’t help him or take care of him.</a:t>
            </a:r>
          </a:p>
          <a:p>
            <a:pPr>
              <a:lnSpc>
                <a:spcPct val="110000"/>
              </a:lnSpc>
              <a:spcBef>
                <a:spcPts val="600"/>
              </a:spcBef>
            </a:pPr>
            <a:r>
              <a:rPr lang="en-US" sz="1000" dirty="0">
                <a:latin typeface="Verdana"/>
                <a:cs typeface="Verdana"/>
              </a:rPr>
              <a:t>The creature vows revenge, and kills Victor’s friend and then his bride. When Victor himself finally dies, the creature runs off and disappears forever. </a:t>
            </a:r>
          </a:p>
          <a:p>
            <a:pPr>
              <a:lnSpc>
                <a:spcPct val="110000"/>
              </a:lnSpc>
              <a:spcBef>
                <a:spcPts val="600"/>
              </a:spcBef>
            </a:pPr>
            <a:r>
              <a:rPr lang="en-US" sz="1000" i="1" dirty="0">
                <a:latin typeface="Verdana"/>
                <a:cs typeface="Verdana"/>
              </a:rPr>
              <a:t>Is the creature to blame for his crimes?</a:t>
            </a:r>
          </a:p>
          <a:p>
            <a:pPr>
              <a:lnSpc>
                <a:spcPct val="110000"/>
              </a:lnSpc>
              <a:spcBef>
                <a:spcPts val="600"/>
              </a:spcBef>
            </a:pPr>
            <a:r>
              <a:rPr lang="en-US" sz="1000" i="1" dirty="0">
                <a:latin typeface="Verdana"/>
                <a:cs typeface="Verdana"/>
              </a:rPr>
              <a:t>Should he blame Victor for his suffering? </a:t>
            </a:r>
          </a:p>
          <a:p>
            <a:pPr>
              <a:spcBef>
                <a:spcPts val="600"/>
              </a:spcBef>
            </a:pPr>
            <a:endParaRPr lang="en-US" sz="1000" i="1" dirty="0">
              <a:latin typeface="Verdana"/>
              <a:cs typeface="Verdana"/>
            </a:endParaRPr>
          </a:p>
        </p:txBody>
      </p:sp>
      <p:sp>
        <p:nvSpPr>
          <p:cNvPr id="7" name="Title 1"/>
          <p:cNvSpPr txBox="1">
            <a:spLocks/>
          </p:cNvSpPr>
          <p:nvPr/>
        </p:nvSpPr>
        <p:spPr>
          <a:xfrm>
            <a:off x="381783" y="459732"/>
            <a:ext cx="3458199" cy="323215"/>
          </a:xfrm>
          <a:prstGeom prst="rect">
            <a:avLst/>
          </a:prstGeom>
        </p:spPr>
        <p:txBody>
          <a:bodyPr>
            <a:normAutofit lnSpcReduction="10000"/>
          </a:bodyPr>
          <a:lstStyle>
            <a:lvl1pPr algn="ctr" defTabSz="313493" rtl="0" eaLnBrk="1" latinLnBrk="0" hangingPunct="1">
              <a:spcBef>
                <a:spcPct val="0"/>
              </a:spcBef>
              <a:buNone/>
              <a:defRPr sz="3000" kern="1200">
                <a:solidFill>
                  <a:schemeClr val="tx1"/>
                </a:solidFill>
                <a:latin typeface="+mj-lt"/>
                <a:ea typeface="+mj-ea"/>
                <a:cs typeface="+mj-cs"/>
              </a:defRPr>
            </a:lvl1pPr>
          </a:lstStyle>
          <a:p>
            <a:pPr algn="l"/>
            <a:r>
              <a:rPr lang="en-US" sz="1600" b="1" dirty="0" smtClean="0">
                <a:solidFill>
                  <a:srgbClr val="B33722"/>
                </a:solidFill>
                <a:latin typeface="Georgia"/>
                <a:cs typeface="Georgia"/>
              </a:rPr>
              <a:t>MONSTER OR MISTREATED?</a:t>
            </a:r>
            <a:endParaRPr lang="en-US" sz="1600" b="1" dirty="0">
              <a:solidFill>
                <a:srgbClr val="B33722"/>
              </a:solidFill>
              <a:latin typeface="Georgia"/>
              <a:cs typeface="Georgia"/>
            </a:endParaRPr>
          </a:p>
        </p:txBody>
      </p:sp>
      <p:pic>
        <p:nvPicPr>
          <p:cNvPr id="8" name="Picture 7" descr="Macintosh HD:Users:raeostman:Documents:ASU - Frankenstein:Footlocker kits:activity development:z images:wikimedia and public domain:800px-Frankenstein's_monster_Boris_Karloff_public domain.jpg"/>
          <p:cNvPicPr>
            <a:picLocks noChangeAspect="1"/>
          </p:cNvPicPr>
          <p:nvPr/>
        </p:nvPicPr>
        <p:blipFill rotWithShape="1">
          <a:blip r:embed="rId3">
            <a:extLst>
              <a:ext uri="{28A0092B-C50C-407E-A947-70E740481C1C}">
                <a14:useLocalDpi xmlns:a14="http://schemas.microsoft.com/office/drawing/2010/main" val="0"/>
              </a:ext>
            </a:extLst>
          </a:blip>
          <a:srcRect l="6452" r="11142" b="15920"/>
          <a:stretch/>
        </p:blipFill>
        <p:spPr bwMode="auto">
          <a:xfrm>
            <a:off x="3917902" y="806513"/>
            <a:ext cx="1828800" cy="2341485"/>
          </a:xfrm>
          <a:prstGeom prst="rect">
            <a:avLst/>
          </a:prstGeom>
          <a:noFill/>
          <a:ln>
            <a:noFill/>
          </a:ln>
        </p:spPr>
      </p:pic>
      <p:sp>
        <p:nvSpPr>
          <p:cNvPr id="9" name="TextBox 8"/>
          <p:cNvSpPr txBox="1"/>
          <p:nvPr/>
        </p:nvSpPr>
        <p:spPr>
          <a:xfrm>
            <a:off x="3839982" y="3163576"/>
            <a:ext cx="1965732" cy="817803"/>
          </a:xfrm>
          <a:prstGeom prst="rect">
            <a:avLst/>
          </a:prstGeom>
          <a:noFill/>
        </p:spPr>
        <p:txBody>
          <a:bodyPr wrap="square" lIns="78373" tIns="39187" rIns="78373" bIns="39187" rtlCol="0">
            <a:spAutoFit/>
          </a:bodyPr>
          <a:lstStyle/>
          <a:p>
            <a:r>
              <a:rPr lang="en-US" sz="800" dirty="0">
                <a:latin typeface="Verdana"/>
                <a:cs typeface="Verdana"/>
              </a:rPr>
              <a:t>Actor Boris Karloff tried to show the humanity of Frankenstein’s creature. Karloff played the character in many Hollywood movies.</a:t>
            </a:r>
          </a:p>
          <a:p>
            <a:endParaRPr lang="en-US" sz="800" dirty="0">
              <a:latin typeface="Verdana"/>
              <a:cs typeface="Verdana"/>
            </a:endParaRPr>
          </a:p>
        </p:txBody>
      </p:sp>
    </p:spTree>
    <p:extLst>
      <p:ext uri="{BB962C8B-B14F-4D97-AF65-F5344CB8AC3E}">
        <p14:creationId xmlns:p14="http://schemas.microsoft.com/office/powerpoint/2010/main" val="700505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rankenstein Background Pages.pdf"/>
          <p:cNvPicPr>
            <a:picLocks noChangeAspect="1"/>
          </p:cNvPicPr>
          <p:nvPr/>
        </p:nvPicPr>
        <p:blipFill rotWithShape="1">
          <a:blip r:embed="rId2" cstate="print">
            <a:extLst>
              <a:ext uri="{28A0092B-C50C-407E-A947-70E740481C1C}">
                <a14:useLocalDpi xmlns:a14="http://schemas.microsoft.com/office/drawing/2010/main"/>
              </a:ext>
            </a:extLst>
          </a:blip>
          <a:srcRect b="7809"/>
          <a:stretch/>
        </p:blipFill>
        <p:spPr>
          <a:xfrm>
            <a:off x="4221" y="1"/>
            <a:ext cx="6400800" cy="4572000"/>
          </a:xfrm>
          <a:prstGeom prst="rect">
            <a:avLst/>
          </a:prstGeom>
        </p:spPr>
      </p:pic>
      <p:sp>
        <p:nvSpPr>
          <p:cNvPr id="6" name="Rectangle 5"/>
          <p:cNvSpPr/>
          <p:nvPr/>
        </p:nvSpPr>
        <p:spPr>
          <a:xfrm>
            <a:off x="381783" y="459732"/>
            <a:ext cx="5669280" cy="3657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783" y="459731"/>
            <a:ext cx="3288062" cy="324979"/>
          </a:xfrm>
        </p:spPr>
        <p:txBody>
          <a:bodyPr>
            <a:normAutofit/>
          </a:bodyPr>
          <a:lstStyle/>
          <a:p>
            <a:r>
              <a:rPr lang="en-US" sz="1600" dirty="0" smtClean="0">
                <a:solidFill>
                  <a:srgbClr val="B33722"/>
                </a:solidFill>
                <a:latin typeface="Georgia"/>
                <a:cs typeface="Georgia"/>
              </a:rPr>
              <a:t>RESPONSIBLE INNOVATION</a:t>
            </a:r>
            <a:endParaRPr lang="en-US" sz="1600" dirty="0">
              <a:solidFill>
                <a:srgbClr val="B33722"/>
              </a:solidFill>
              <a:latin typeface="Georgia"/>
              <a:cs typeface="Georgia"/>
            </a:endParaRPr>
          </a:p>
        </p:txBody>
      </p:sp>
      <p:sp>
        <p:nvSpPr>
          <p:cNvPr id="7" name="TextBox 6"/>
          <p:cNvSpPr txBox="1"/>
          <p:nvPr/>
        </p:nvSpPr>
        <p:spPr>
          <a:xfrm>
            <a:off x="381783" y="808727"/>
            <a:ext cx="3288062" cy="3495459"/>
          </a:xfrm>
          <a:prstGeom prst="rect">
            <a:avLst/>
          </a:prstGeom>
          <a:noFill/>
        </p:spPr>
        <p:txBody>
          <a:bodyPr wrap="square" lIns="78373" tIns="39187" rIns="78373" bIns="39187" rtlCol="0">
            <a:spAutoFit/>
          </a:bodyPr>
          <a:lstStyle/>
          <a:p>
            <a:pPr>
              <a:lnSpc>
                <a:spcPct val="110000"/>
              </a:lnSpc>
              <a:spcBef>
                <a:spcPts val="600"/>
              </a:spcBef>
            </a:pPr>
            <a:r>
              <a:rPr lang="en-US" sz="1000" b="1" i="1" dirty="0">
                <a:latin typeface="Verdana"/>
                <a:cs typeface="Verdana"/>
              </a:rPr>
              <a:t>Frankenstein</a:t>
            </a:r>
            <a:r>
              <a:rPr lang="en-US" sz="1000" b="1" dirty="0">
                <a:latin typeface="Verdana"/>
                <a:cs typeface="Verdana"/>
              </a:rPr>
              <a:t> suggests that as we study science and make new technologies, it’s important to think ahead. </a:t>
            </a:r>
            <a:endParaRPr lang="en-US" sz="1000" dirty="0">
              <a:latin typeface="Verdana"/>
              <a:cs typeface="Verdana"/>
            </a:endParaRPr>
          </a:p>
          <a:p>
            <a:pPr>
              <a:lnSpc>
                <a:spcPct val="110000"/>
              </a:lnSpc>
              <a:spcBef>
                <a:spcPts val="600"/>
              </a:spcBef>
            </a:pPr>
            <a:r>
              <a:rPr lang="en-US" sz="1000" dirty="0">
                <a:latin typeface="Verdana"/>
                <a:cs typeface="Verdana"/>
              </a:rPr>
              <a:t>Researchers who study </a:t>
            </a:r>
            <a:r>
              <a:rPr lang="en-US" sz="1000" i="1" dirty="0">
                <a:latin typeface="Verdana"/>
                <a:cs typeface="Verdana"/>
              </a:rPr>
              <a:t>artificial intelligence</a:t>
            </a:r>
            <a:r>
              <a:rPr lang="en-US" sz="1000" dirty="0">
                <a:latin typeface="Verdana"/>
                <a:cs typeface="Verdana"/>
              </a:rPr>
              <a:t> make machines that can reason and learn over time. For example, self-driving cars navigate and drive on their own. </a:t>
            </a:r>
          </a:p>
          <a:p>
            <a:pPr>
              <a:lnSpc>
                <a:spcPct val="110000"/>
              </a:lnSpc>
              <a:spcBef>
                <a:spcPts val="600"/>
              </a:spcBef>
            </a:pPr>
            <a:r>
              <a:rPr lang="en-US" sz="1000" dirty="0">
                <a:latin typeface="Verdana"/>
                <a:cs typeface="Verdana"/>
              </a:rPr>
              <a:t>Manufacturers say self-driving cars are safer than human-driven vehicles, and provide mobility to people who are unable to operate a car. But some people are concerned that hackers could get into the cars’ computer systems, while others simply don’t like the idea of giving up control. </a:t>
            </a:r>
          </a:p>
          <a:p>
            <a:pPr>
              <a:lnSpc>
                <a:spcPct val="110000"/>
              </a:lnSpc>
              <a:spcBef>
                <a:spcPts val="600"/>
              </a:spcBef>
            </a:pPr>
            <a:r>
              <a:rPr lang="en-US" sz="1000" i="1" dirty="0">
                <a:latin typeface="Verdana"/>
                <a:cs typeface="Verdana"/>
              </a:rPr>
              <a:t>Would you ride in a car driven by a computer rather than a human? </a:t>
            </a:r>
          </a:p>
          <a:p>
            <a:pPr>
              <a:lnSpc>
                <a:spcPct val="110000"/>
              </a:lnSpc>
              <a:spcBef>
                <a:spcPts val="600"/>
              </a:spcBef>
            </a:pPr>
            <a:r>
              <a:rPr lang="en-US" sz="1000" i="1" dirty="0">
                <a:latin typeface="Verdana"/>
                <a:cs typeface="Verdana"/>
              </a:rPr>
              <a:t>Would you buy a driverless car?</a:t>
            </a:r>
          </a:p>
          <a:p>
            <a:pPr>
              <a:spcBef>
                <a:spcPts val="600"/>
              </a:spcBef>
            </a:pPr>
            <a:endParaRPr lang="en-US" sz="1000" b="1" dirty="0">
              <a:latin typeface="Verdana"/>
              <a:cs typeface="Verdana"/>
            </a:endParaRPr>
          </a:p>
        </p:txBody>
      </p:sp>
      <p:sp>
        <p:nvSpPr>
          <p:cNvPr id="8" name="TextBox 7"/>
          <p:cNvSpPr txBox="1"/>
          <p:nvPr/>
        </p:nvSpPr>
        <p:spPr>
          <a:xfrm>
            <a:off x="3860800" y="2853555"/>
            <a:ext cx="1937657" cy="571582"/>
          </a:xfrm>
          <a:prstGeom prst="rect">
            <a:avLst/>
          </a:prstGeom>
          <a:noFill/>
        </p:spPr>
        <p:txBody>
          <a:bodyPr wrap="square" lIns="78373" tIns="39187" rIns="78373" bIns="39187" rtlCol="0">
            <a:spAutoFit/>
          </a:bodyPr>
          <a:lstStyle/>
          <a:p>
            <a:r>
              <a:rPr lang="en-US" sz="800" dirty="0">
                <a:latin typeface="Verdana"/>
                <a:cs typeface="Verdana"/>
              </a:rPr>
              <a:t>Many companies are working on self-driving cars. The cars are being tested on streets all over the United States. </a:t>
            </a:r>
          </a:p>
        </p:txBody>
      </p:sp>
      <p:pic>
        <p:nvPicPr>
          <p:cNvPr id="11" name="Picture 10" descr="Macintosh HD:Users:raeostman:Documents:ASU - Frankenstein:Footlocker kits:activity development:z images:wikimedia and public domain:Waymo_self-driving_car_front_view.gk.jpg"/>
          <p:cNvPicPr>
            <a:picLocks noChangeAspect="1"/>
          </p:cNvPicPr>
          <p:nvPr/>
        </p:nvPicPr>
        <p:blipFill rotWithShape="1">
          <a:blip r:embed="rId3">
            <a:extLst>
              <a:ext uri="{28A0092B-C50C-407E-A947-70E740481C1C}">
                <a14:useLocalDpi xmlns:a14="http://schemas.microsoft.com/office/drawing/2010/main" val="0"/>
              </a:ext>
            </a:extLst>
          </a:blip>
          <a:srcRect l="11579" r="9270"/>
          <a:stretch/>
        </p:blipFill>
        <p:spPr bwMode="auto">
          <a:xfrm>
            <a:off x="3917059" y="1313201"/>
            <a:ext cx="1828800" cy="154035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2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ankenstein Background Pages.pdf"/>
          <p:cNvPicPr>
            <a:picLocks noChangeAspect="1"/>
          </p:cNvPicPr>
          <p:nvPr/>
        </p:nvPicPr>
        <p:blipFill rotWithShape="1">
          <a:blip r:embed="rId2" cstate="print">
            <a:extLst>
              <a:ext uri="{28A0092B-C50C-407E-A947-70E740481C1C}">
                <a14:useLocalDpi xmlns:a14="http://schemas.microsoft.com/office/drawing/2010/main"/>
              </a:ext>
            </a:extLst>
          </a:blip>
          <a:srcRect b="7809"/>
          <a:stretch/>
        </p:blipFill>
        <p:spPr>
          <a:xfrm>
            <a:off x="4221" y="1"/>
            <a:ext cx="6400800" cy="4572000"/>
          </a:xfrm>
          <a:prstGeom prst="rect">
            <a:avLst/>
          </a:prstGeom>
        </p:spPr>
      </p:pic>
    </p:spTree>
    <p:extLst>
      <p:ext uri="{BB962C8B-B14F-4D97-AF65-F5344CB8AC3E}">
        <p14:creationId xmlns:p14="http://schemas.microsoft.com/office/powerpoint/2010/main" val="20281386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3414</TotalTime>
  <Words>1136</Words>
  <Application>Microsoft Macintosh PowerPoint</Application>
  <PresentationFormat>Custom</PresentationFormat>
  <Paragraphs>57</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RESPONSIBLE INNOVATION</vt:lpstr>
      <vt:lpstr>PowerPoint Presentation</vt:lpstr>
      <vt:lpstr>PowerPoint Presentation</vt:lpstr>
    </vt:vector>
  </TitlesOfParts>
  <Company>Arizona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Rae Ostman</dc:creator>
  <cp:lastModifiedBy>Rae Ostman</cp:lastModifiedBy>
  <cp:revision>110</cp:revision>
  <dcterms:created xsi:type="dcterms:W3CDTF">2017-04-08T18:32:38Z</dcterms:created>
  <dcterms:modified xsi:type="dcterms:W3CDTF">2017-09-03T13:15:14Z</dcterms:modified>
</cp:coreProperties>
</file>