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84" r:id="rId3"/>
    <p:sldId id="280" r:id="rId4"/>
    <p:sldId id="283" r:id="rId5"/>
    <p:sldId id="281" r:id="rId6"/>
    <p:sldId id="279" r:id="rId7"/>
    <p:sldId id="278" r:id="rId8"/>
    <p:sldId id="271" r:id="rId9"/>
    <p:sldId id="286" r:id="rId10"/>
    <p:sldId id="275" r:id="rId11"/>
  </p:sldIdLst>
  <p:sldSz cx="6400800" cy="4572000"/>
  <p:notesSz cx="6858000" cy="9144000"/>
  <p:defaultText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59E37"/>
    <a:srgbClr val="B33722"/>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45" autoAdjust="0"/>
  </p:normalViewPr>
  <p:slideViewPr>
    <p:cSldViewPr snapToGrid="0" snapToObjects="1">
      <p:cViewPr>
        <p:scale>
          <a:sx n="150" d="100"/>
          <a:sy n="150" d="100"/>
        </p:scale>
        <p:origin x="-1000" y="-256"/>
      </p:cViewPr>
      <p:guideLst>
        <p:guide orient="horz" pos="1440"/>
        <p:guide pos="20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 y="1420284"/>
            <a:ext cx="5440680" cy="980016"/>
          </a:xfrm>
        </p:spPr>
        <p:txBody>
          <a:bodyPr/>
          <a:lstStyle/>
          <a:p>
            <a:r>
              <a:rPr lang="en-US" smtClean="0"/>
              <a:t>Click to edit Master title style</a:t>
            </a:r>
            <a:endParaRPr lang="en-US"/>
          </a:p>
        </p:txBody>
      </p:sp>
      <p:sp>
        <p:nvSpPr>
          <p:cNvPr id="3" name="Subtitle 2"/>
          <p:cNvSpPr>
            <a:spLocks noGrp="1"/>
          </p:cNvSpPr>
          <p:nvPr>
            <p:ph type="subTitle" idx="1"/>
          </p:nvPr>
        </p:nvSpPr>
        <p:spPr>
          <a:xfrm>
            <a:off x="960120" y="2590800"/>
            <a:ext cx="4480560" cy="1168400"/>
          </a:xfrm>
        </p:spPr>
        <p:txBody>
          <a:bodyPr/>
          <a:lstStyle>
            <a:lvl1pPr marL="0" indent="0" algn="ctr">
              <a:buNone/>
              <a:defRPr>
                <a:solidFill>
                  <a:schemeClr val="tx1">
                    <a:tint val="75000"/>
                  </a:schemeClr>
                </a:solidFill>
              </a:defRPr>
            </a:lvl1pPr>
            <a:lvl2pPr marL="313493" indent="0" algn="ctr">
              <a:buNone/>
              <a:defRPr>
                <a:solidFill>
                  <a:schemeClr val="tx1">
                    <a:tint val="75000"/>
                  </a:schemeClr>
                </a:solidFill>
              </a:defRPr>
            </a:lvl2pPr>
            <a:lvl3pPr marL="626986" indent="0" algn="ctr">
              <a:buNone/>
              <a:defRPr>
                <a:solidFill>
                  <a:schemeClr val="tx1">
                    <a:tint val="75000"/>
                  </a:schemeClr>
                </a:solidFill>
              </a:defRPr>
            </a:lvl3pPr>
            <a:lvl4pPr marL="940479" indent="0" algn="ctr">
              <a:buNone/>
              <a:defRPr>
                <a:solidFill>
                  <a:schemeClr val="tx1">
                    <a:tint val="75000"/>
                  </a:schemeClr>
                </a:solidFill>
              </a:defRPr>
            </a:lvl4pPr>
            <a:lvl5pPr marL="1253972" indent="0" algn="ctr">
              <a:buNone/>
              <a:defRPr>
                <a:solidFill>
                  <a:schemeClr val="tx1">
                    <a:tint val="75000"/>
                  </a:schemeClr>
                </a:solidFill>
              </a:defRPr>
            </a:lvl5pPr>
            <a:lvl6pPr marL="1567464" indent="0" algn="ctr">
              <a:buNone/>
              <a:defRPr>
                <a:solidFill>
                  <a:schemeClr val="tx1">
                    <a:tint val="75000"/>
                  </a:schemeClr>
                </a:solidFill>
              </a:defRPr>
            </a:lvl6pPr>
            <a:lvl7pPr marL="1880957" indent="0" algn="ctr">
              <a:buNone/>
              <a:defRPr>
                <a:solidFill>
                  <a:schemeClr val="tx1">
                    <a:tint val="75000"/>
                  </a:schemeClr>
                </a:solidFill>
              </a:defRPr>
            </a:lvl7pPr>
            <a:lvl8pPr marL="2194450" indent="0" algn="ctr">
              <a:buNone/>
              <a:defRPr>
                <a:solidFill>
                  <a:schemeClr val="tx1">
                    <a:tint val="75000"/>
                  </a:schemeClr>
                </a:solidFill>
              </a:defRPr>
            </a:lvl8pPr>
            <a:lvl9pPr marL="25079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47814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434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40580" y="183093"/>
            <a:ext cx="1440180" cy="3901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040" y="183093"/>
            <a:ext cx="4213860" cy="3901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677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1823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5619" y="2937935"/>
            <a:ext cx="544068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05619" y="1937809"/>
            <a:ext cx="5440680" cy="1000125"/>
          </a:xfrm>
        </p:spPr>
        <p:txBody>
          <a:bodyPr anchor="b"/>
          <a:lstStyle>
            <a:lvl1pPr marL="0" indent="0">
              <a:buNone/>
              <a:defRPr sz="1400">
                <a:solidFill>
                  <a:schemeClr val="tx1">
                    <a:tint val="75000"/>
                  </a:schemeClr>
                </a:solidFill>
              </a:defRPr>
            </a:lvl1pPr>
            <a:lvl2pPr marL="313493" indent="0">
              <a:buNone/>
              <a:defRPr sz="1200">
                <a:solidFill>
                  <a:schemeClr val="tx1">
                    <a:tint val="75000"/>
                  </a:schemeClr>
                </a:solidFill>
              </a:defRPr>
            </a:lvl2pPr>
            <a:lvl3pPr marL="626986" indent="0">
              <a:buNone/>
              <a:defRPr sz="1100">
                <a:solidFill>
                  <a:schemeClr val="tx1">
                    <a:tint val="75000"/>
                  </a:schemeClr>
                </a:solidFill>
              </a:defRPr>
            </a:lvl3pPr>
            <a:lvl4pPr marL="940479" indent="0">
              <a:buNone/>
              <a:defRPr sz="900">
                <a:solidFill>
                  <a:schemeClr val="tx1">
                    <a:tint val="75000"/>
                  </a:schemeClr>
                </a:solidFill>
              </a:defRPr>
            </a:lvl4pPr>
            <a:lvl5pPr marL="1253972" indent="0">
              <a:buNone/>
              <a:defRPr sz="900">
                <a:solidFill>
                  <a:schemeClr val="tx1">
                    <a:tint val="75000"/>
                  </a:schemeClr>
                </a:solidFill>
              </a:defRPr>
            </a:lvl5pPr>
            <a:lvl6pPr marL="1567464" indent="0">
              <a:buNone/>
              <a:defRPr sz="900">
                <a:solidFill>
                  <a:schemeClr val="tx1">
                    <a:tint val="75000"/>
                  </a:schemeClr>
                </a:solidFill>
              </a:defRPr>
            </a:lvl6pPr>
            <a:lvl7pPr marL="1880957" indent="0">
              <a:buNone/>
              <a:defRPr sz="900">
                <a:solidFill>
                  <a:schemeClr val="tx1">
                    <a:tint val="75000"/>
                  </a:schemeClr>
                </a:solidFill>
              </a:defRPr>
            </a:lvl7pPr>
            <a:lvl8pPr marL="2194450" indent="0">
              <a:buNone/>
              <a:defRPr sz="900">
                <a:solidFill>
                  <a:schemeClr val="tx1">
                    <a:tint val="75000"/>
                  </a:schemeClr>
                </a:solidFill>
              </a:defRPr>
            </a:lvl8pPr>
            <a:lvl9pPr marL="2507943"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7250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0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37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085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0040" y="1023410"/>
            <a:ext cx="2828133"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20040" y="1449918"/>
            <a:ext cx="2828133"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251519" y="1023410"/>
            <a:ext cx="2829242"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251519" y="1449918"/>
            <a:ext cx="2829242"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C9572-4060-9A42-82DC-B16E5620DFF1}" type="datetimeFigureOut">
              <a:rPr lang="en-US" smtClean="0"/>
              <a:t>9/3/17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56828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C9572-4060-9A42-82DC-B16E5620DFF1}" type="datetimeFigureOut">
              <a:rPr lang="en-US" smtClean="0"/>
              <a:t>9/3/17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412242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9572-4060-9A42-82DC-B16E5620DFF1}" type="datetimeFigureOut">
              <a:rPr lang="en-US" smtClean="0"/>
              <a:t>9/3/17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21072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 y="182034"/>
            <a:ext cx="2105819" cy="77470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502536" y="182034"/>
            <a:ext cx="3578225" cy="3902075"/>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0040" y="956734"/>
            <a:ext cx="2105819" cy="31273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6314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4603" y="3200400"/>
            <a:ext cx="3840480" cy="37782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254603" y="408516"/>
            <a:ext cx="3840480" cy="2743200"/>
          </a:xfrm>
        </p:spPr>
        <p:txBody>
          <a:bodyPr/>
          <a:lstStyle>
            <a:lvl1pPr marL="0" indent="0">
              <a:buNone/>
              <a:defRPr sz="2200"/>
            </a:lvl1pPr>
            <a:lvl2pPr marL="313493" indent="0">
              <a:buNone/>
              <a:defRPr sz="1900"/>
            </a:lvl2pPr>
            <a:lvl3pPr marL="626986" indent="0">
              <a:buNone/>
              <a:defRPr sz="1600"/>
            </a:lvl3pPr>
            <a:lvl4pPr marL="940479" indent="0">
              <a:buNone/>
              <a:defRPr sz="1400"/>
            </a:lvl4pPr>
            <a:lvl5pPr marL="1253972" indent="0">
              <a:buNone/>
              <a:defRPr sz="1400"/>
            </a:lvl5pPr>
            <a:lvl6pPr marL="1567464" indent="0">
              <a:buNone/>
              <a:defRPr sz="1400"/>
            </a:lvl6pPr>
            <a:lvl7pPr marL="1880957" indent="0">
              <a:buNone/>
              <a:defRPr sz="1400"/>
            </a:lvl7pPr>
            <a:lvl8pPr marL="2194450" indent="0">
              <a:buNone/>
              <a:defRPr sz="1400"/>
            </a:lvl8pPr>
            <a:lvl9pPr marL="2507943" indent="0">
              <a:buNone/>
              <a:defRPr sz="1400"/>
            </a:lvl9pPr>
          </a:lstStyle>
          <a:p>
            <a:endParaRPr lang="en-US"/>
          </a:p>
        </p:txBody>
      </p:sp>
      <p:sp>
        <p:nvSpPr>
          <p:cNvPr id="4" name="Text Placeholder 3"/>
          <p:cNvSpPr>
            <a:spLocks noGrp="1"/>
          </p:cNvSpPr>
          <p:nvPr>
            <p:ph type="body" sz="half" idx="2"/>
          </p:nvPr>
        </p:nvSpPr>
        <p:spPr>
          <a:xfrm>
            <a:off x="1254603" y="3578225"/>
            <a:ext cx="3840480" cy="5365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627112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183092"/>
            <a:ext cx="5760720" cy="762000"/>
          </a:xfrm>
          <a:prstGeom prst="rect">
            <a:avLst/>
          </a:prstGeom>
        </p:spPr>
        <p:txBody>
          <a:bodyPr vert="horz" lIns="62699" tIns="31349" rIns="62699" bIns="313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20040" y="1066800"/>
            <a:ext cx="5760720" cy="3017309"/>
          </a:xfrm>
          <a:prstGeom prst="rect">
            <a:avLst/>
          </a:prstGeom>
        </p:spPr>
        <p:txBody>
          <a:bodyPr vert="horz" lIns="62699" tIns="31349" rIns="62699" bIns="313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20040" y="4237567"/>
            <a:ext cx="1493520" cy="243416"/>
          </a:xfrm>
          <a:prstGeom prst="rect">
            <a:avLst/>
          </a:prstGeom>
        </p:spPr>
        <p:txBody>
          <a:bodyPr vert="horz" lIns="62699" tIns="31349" rIns="62699" bIns="31349" rtlCol="0" anchor="ctr"/>
          <a:lstStyle>
            <a:lvl1pPr algn="l">
              <a:defRPr sz="900">
                <a:solidFill>
                  <a:schemeClr val="tx1">
                    <a:tint val="75000"/>
                  </a:schemeClr>
                </a:solidFill>
              </a:defRPr>
            </a:lvl1pPr>
          </a:lstStyle>
          <a:p>
            <a:fld id="{55BC9572-4060-9A42-82DC-B16E5620DFF1}" type="datetimeFigureOut">
              <a:rPr lang="en-US" smtClean="0"/>
              <a:t>9/3/17</a:t>
            </a:fld>
            <a:endParaRPr lang="en-US"/>
          </a:p>
        </p:txBody>
      </p:sp>
      <p:sp>
        <p:nvSpPr>
          <p:cNvPr id="5" name="Footer Placeholder 4"/>
          <p:cNvSpPr>
            <a:spLocks noGrp="1"/>
          </p:cNvSpPr>
          <p:nvPr>
            <p:ph type="ftr" sz="quarter" idx="3"/>
          </p:nvPr>
        </p:nvSpPr>
        <p:spPr>
          <a:xfrm>
            <a:off x="2186940" y="4237567"/>
            <a:ext cx="2026920" cy="243416"/>
          </a:xfrm>
          <a:prstGeom prst="rect">
            <a:avLst/>
          </a:prstGeom>
        </p:spPr>
        <p:txBody>
          <a:bodyPr vert="horz" lIns="62699" tIns="31349" rIns="62699" bIns="31349"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87240" y="4237567"/>
            <a:ext cx="1493520" cy="243416"/>
          </a:xfrm>
          <a:prstGeom prst="rect">
            <a:avLst/>
          </a:prstGeom>
        </p:spPr>
        <p:txBody>
          <a:bodyPr vert="horz" lIns="62699" tIns="31349" rIns="62699" bIns="31349" rtlCol="0" anchor="ctr"/>
          <a:lstStyle>
            <a:lvl1pPr algn="r">
              <a:defRPr sz="900">
                <a:solidFill>
                  <a:schemeClr val="tx1">
                    <a:tint val="75000"/>
                  </a:schemeClr>
                </a:solidFill>
              </a:defRPr>
            </a:lvl1pPr>
          </a:lstStyle>
          <a:p>
            <a:fld id="{C7A3C4D3-EF62-2343-99C8-3CFEA1F27FA0}" type="slidenum">
              <a:rPr lang="en-US" smtClean="0"/>
              <a:t>‹#›</a:t>
            </a:fld>
            <a:endParaRPr lang="en-US"/>
          </a:p>
        </p:txBody>
      </p:sp>
    </p:spTree>
    <p:extLst>
      <p:ext uri="{BB962C8B-B14F-4D97-AF65-F5344CB8AC3E}">
        <p14:creationId xmlns:p14="http://schemas.microsoft.com/office/powerpoint/2010/main" val="21058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93" rtl="0" eaLnBrk="1" latinLnBrk="0" hangingPunct="1">
        <a:spcBef>
          <a:spcPct val="0"/>
        </a:spcBef>
        <a:buNone/>
        <a:defRPr sz="3000" kern="1200">
          <a:solidFill>
            <a:schemeClr val="tx1"/>
          </a:solidFill>
          <a:latin typeface="+mj-lt"/>
          <a:ea typeface="+mj-ea"/>
          <a:cs typeface="+mj-cs"/>
        </a:defRPr>
      </a:lvl1pPr>
    </p:titleStyle>
    <p:body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3" name="Title 1"/>
          <p:cNvSpPr txBox="1">
            <a:spLocks/>
          </p:cNvSpPr>
          <p:nvPr/>
        </p:nvSpPr>
        <p:spPr>
          <a:xfrm>
            <a:off x="460816" y="366227"/>
            <a:ext cx="5493079" cy="716871"/>
          </a:xfrm>
          <a:prstGeom prst="rect">
            <a:avLst/>
          </a:prstGeom>
        </p:spPr>
        <p:txBody>
          <a:bodyPr>
            <a:normAutofit/>
          </a:bodyPr>
          <a:lstStyle>
            <a:lvl1pPr algn="ctr" defTabSz="313493" rtl="0" eaLnBrk="1" latinLnBrk="0" hangingPunct="1">
              <a:spcBef>
                <a:spcPct val="0"/>
              </a:spcBef>
              <a:buNone/>
              <a:defRPr sz="3000" kern="1200">
                <a:solidFill>
                  <a:schemeClr val="tx1"/>
                </a:solidFill>
                <a:latin typeface="+mj-lt"/>
                <a:ea typeface="+mj-ea"/>
                <a:cs typeface="+mj-cs"/>
              </a:defRPr>
            </a:lvl1pPr>
          </a:lstStyle>
          <a:p>
            <a:r>
              <a:rPr lang="en-US" sz="2400" b="1" dirty="0" smtClean="0">
                <a:solidFill>
                  <a:schemeClr val="bg1"/>
                </a:solidFill>
                <a:latin typeface="Georgia"/>
                <a:cs typeface="Georgia"/>
              </a:rPr>
              <a:t>BATTERY STACK</a:t>
            </a:r>
          </a:p>
          <a:p>
            <a:r>
              <a:rPr lang="en-US" sz="1400" dirty="0">
                <a:solidFill>
                  <a:schemeClr val="bg1"/>
                </a:solidFill>
                <a:latin typeface="Georgia"/>
                <a:cs typeface="Georgia"/>
              </a:rPr>
              <a:t>Can an invention be both negative and positive?</a:t>
            </a:r>
          </a:p>
        </p:txBody>
      </p:sp>
      <p:pic>
        <p:nvPicPr>
          <p:cNvPr id="5" name="Picture 4" descr="frankenstein200-W.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96129" y="4239811"/>
            <a:ext cx="1374906" cy="182880"/>
          </a:xfrm>
          <a:prstGeom prst="rect">
            <a:avLst/>
          </a:prstGeom>
        </p:spPr>
      </p:pic>
      <p:pic>
        <p:nvPicPr>
          <p:cNvPr id="4" name="Picture 3" descr="BatteryCover.JPG"/>
          <p:cNvPicPr>
            <a:picLocks noChangeAspect="1"/>
          </p:cNvPicPr>
          <p:nvPr/>
        </p:nvPicPr>
        <p:blipFill rotWithShape="1">
          <a:blip r:embed="rId4" cstate="print">
            <a:extLst>
              <a:ext uri="{28A0092B-C50C-407E-A947-70E740481C1C}">
                <a14:useLocalDpi xmlns:a14="http://schemas.microsoft.com/office/drawing/2010/main"/>
              </a:ext>
            </a:extLst>
          </a:blip>
          <a:srcRect t="8565" b="8102"/>
          <a:stretch/>
        </p:blipFill>
        <p:spPr>
          <a:xfrm>
            <a:off x="460816" y="1083098"/>
            <a:ext cx="5486400" cy="3048001"/>
          </a:xfrm>
          <a:prstGeom prst="rect">
            <a:avLst/>
          </a:prstGeom>
          <a:ln w="12700" cmpd="sng">
            <a:solidFill>
              <a:schemeClr val="bg1"/>
            </a:solidFill>
          </a:ln>
        </p:spPr>
      </p:pic>
    </p:spTree>
    <p:extLst>
      <p:ext uri="{BB962C8B-B14F-4D97-AF65-F5344CB8AC3E}">
        <p14:creationId xmlns:p14="http://schemas.microsoft.com/office/powerpoint/2010/main" val="58270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13" name="Rectangle 12"/>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71322" y="2588644"/>
            <a:ext cx="4792738" cy="294583"/>
          </a:xfrm>
          <a:prstGeom prst="rect">
            <a:avLst/>
          </a:prstGeom>
          <a:noFill/>
        </p:spPr>
        <p:txBody>
          <a:bodyPr wrap="square" lIns="78373" tIns="39187" rIns="78373" bIns="39187" rtlCol="0">
            <a:spAutoFit/>
          </a:bodyPr>
          <a:lstStyle/>
          <a:p>
            <a:r>
              <a:rPr lang="en-US" sz="700" dirty="0">
                <a:latin typeface="Verdana"/>
                <a:cs typeface="Verdana"/>
              </a:rPr>
              <a:t>Copyright 2017, Arizona State University. Published under a Creative Commons Attribution-Noncommercial-</a:t>
            </a:r>
            <a:r>
              <a:rPr lang="en-US" sz="700" dirty="0" err="1">
                <a:latin typeface="Verdana"/>
                <a:cs typeface="Verdana"/>
              </a:rPr>
              <a:t>ShareAlike</a:t>
            </a:r>
            <a:r>
              <a:rPr lang="en-US" sz="700" dirty="0">
                <a:latin typeface="Verdana"/>
                <a:cs typeface="Verdana"/>
              </a:rPr>
              <a:t> license: </a:t>
            </a:r>
            <a:r>
              <a:rPr lang="en-US" sz="700" u="sng" dirty="0">
                <a:latin typeface="Verdana"/>
                <a:cs typeface="Verdana"/>
              </a:rPr>
              <a:t>http://creativecommons.org/licenses/by-nc-sa/3.0/us/</a:t>
            </a:r>
            <a:r>
              <a:rPr lang="en-US" sz="700" dirty="0">
                <a:latin typeface="Verdana"/>
                <a:cs typeface="Verdana"/>
              </a:rPr>
              <a:t> </a:t>
            </a:r>
          </a:p>
        </p:txBody>
      </p:sp>
      <p:sp>
        <p:nvSpPr>
          <p:cNvPr id="6" name="TextBox 5"/>
          <p:cNvSpPr txBox="1"/>
          <p:nvPr/>
        </p:nvSpPr>
        <p:spPr>
          <a:xfrm>
            <a:off x="1371322" y="3575470"/>
            <a:ext cx="4792738" cy="402305"/>
          </a:xfrm>
          <a:prstGeom prst="rect">
            <a:avLst/>
          </a:prstGeom>
          <a:noFill/>
        </p:spPr>
        <p:txBody>
          <a:bodyPr wrap="square" lIns="78373" tIns="39187" rIns="78373" bIns="39187" rtlCol="0">
            <a:spAutoFit/>
          </a:bodyPr>
          <a:lstStyle/>
          <a:p>
            <a:r>
              <a:rPr lang="en-US" sz="700" dirty="0">
                <a:latin typeface="Verdana"/>
                <a:cs typeface="Verdana"/>
              </a:rPr>
              <a:t>This project was supported by the National Science Foundation under Grant Number 1516684. Any opinions, findings, conclusions, or recommendations expressed in this program are those of the authors and do not necessarily reflect the views of the Foundation. </a:t>
            </a:r>
          </a:p>
        </p:txBody>
      </p:sp>
      <p:sp>
        <p:nvSpPr>
          <p:cNvPr id="7" name="TextBox 6"/>
          <p:cNvSpPr txBox="1"/>
          <p:nvPr/>
        </p:nvSpPr>
        <p:spPr>
          <a:xfrm>
            <a:off x="381783" y="795533"/>
            <a:ext cx="5669280" cy="1754213"/>
          </a:xfrm>
          <a:prstGeom prst="rect">
            <a:avLst/>
          </a:prstGeom>
          <a:noFill/>
        </p:spPr>
        <p:txBody>
          <a:bodyPr wrap="square" lIns="78373" tIns="39187" rIns="78373" bIns="39187" rtlCol="0">
            <a:spAutoFit/>
          </a:bodyPr>
          <a:lstStyle/>
          <a:p>
            <a:pPr>
              <a:lnSpc>
                <a:spcPct val="110000"/>
              </a:lnSpc>
              <a:spcBef>
                <a:spcPts val="600"/>
              </a:spcBef>
            </a:pPr>
            <a:r>
              <a:rPr lang="en-US" sz="900" dirty="0">
                <a:latin typeface="Verdana"/>
                <a:cs typeface="Verdana"/>
              </a:rPr>
              <a:t>Mary Shelley’s novel </a:t>
            </a:r>
            <a:r>
              <a:rPr lang="en-US" sz="900" i="1" dirty="0">
                <a:latin typeface="Verdana"/>
                <a:cs typeface="Verdana"/>
              </a:rPr>
              <a:t>Frankenstein </a:t>
            </a:r>
            <a:r>
              <a:rPr lang="en-US" sz="900" dirty="0">
                <a:latin typeface="Verdana"/>
                <a:cs typeface="Verdana"/>
              </a:rPr>
              <a:t>is a 200-year-old science fiction story that explores themes of human creativity and scientific ethics. The Frankenstein200 project allows people across the United to States to exercise their creativity and consider responsible innovation in fields such as artificial intelligence and genetic engineering. </a:t>
            </a:r>
            <a:endParaRPr lang="en-US" sz="700" dirty="0">
              <a:latin typeface="Verdana"/>
              <a:cs typeface="Verdana"/>
            </a:endParaRPr>
          </a:p>
          <a:p>
            <a:pPr>
              <a:lnSpc>
                <a:spcPct val="110000"/>
              </a:lnSpc>
              <a:spcBef>
                <a:spcPts val="600"/>
              </a:spcBef>
            </a:pPr>
            <a:r>
              <a:rPr lang="en-US" sz="900" dirty="0">
                <a:latin typeface="Verdana"/>
                <a:cs typeface="Verdana"/>
              </a:rPr>
              <a:t>Frankenstein200 is a national project led by Arizona State University. In addition to hands-on activities, Frankenstein200 includes an alternate reality game that immerses players in a modern-day Laboratory for Innovation and Fantastic Explorations (L.I.F.E.). This fictional story imagines what might happen if a character named Dr. Tori Frankenstein picked up where her ancestor Victor Frankenstein left off. </a:t>
            </a:r>
            <a:endParaRPr lang="en-US" sz="900" dirty="0" smtClean="0">
              <a:latin typeface="Verdana"/>
              <a:cs typeface="Verdana"/>
            </a:endParaRPr>
          </a:p>
          <a:p>
            <a:pPr>
              <a:lnSpc>
                <a:spcPct val="110000"/>
              </a:lnSpc>
              <a:spcBef>
                <a:spcPts val="600"/>
              </a:spcBef>
            </a:pPr>
            <a:r>
              <a:rPr lang="en-US" sz="900" dirty="0" smtClean="0">
                <a:latin typeface="Verdana"/>
                <a:cs typeface="Verdana"/>
              </a:rPr>
              <a:t>Visit </a:t>
            </a:r>
            <a:r>
              <a:rPr lang="en-US" sz="900" b="1" dirty="0">
                <a:latin typeface="Verdana"/>
                <a:cs typeface="Verdana"/>
              </a:rPr>
              <a:t>Frankenstein200.org</a:t>
            </a:r>
            <a:r>
              <a:rPr lang="en-US" sz="900" dirty="0">
                <a:latin typeface="Verdana"/>
                <a:cs typeface="Verdana"/>
              </a:rPr>
              <a:t> to play the game!</a:t>
            </a:r>
          </a:p>
        </p:txBody>
      </p:sp>
      <p:sp>
        <p:nvSpPr>
          <p:cNvPr id="10" name="TextBox 9"/>
          <p:cNvSpPr txBox="1"/>
          <p:nvPr/>
        </p:nvSpPr>
        <p:spPr>
          <a:xfrm>
            <a:off x="1371321" y="3162449"/>
            <a:ext cx="4795219" cy="186861"/>
          </a:xfrm>
          <a:prstGeom prst="rect">
            <a:avLst/>
          </a:prstGeom>
          <a:noFill/>
        </p:spPr>
        <p:txBody>
          <a:bodyPr wrap="square" lIns="78373" tIns="39187" rIns="78373" bIns="39187" rtlCol="0">
            <a:spAutoFit/>
          </a:bodyPr>
          <a:lstStyle/>
          <a:p>
            <a:r>
              <a:rPr lang="en-US" sz="700" dirty="0">
                <a:latin typeface="Verdana"/>
                <a:cs typeface="Verdana"/>
              </a:rPr>
              <a:t>Distributed in collaboration with the National Informal STEM Education Network: </a:t>
            </a:r>
            <a:r>
              <a:rPr lang="en-US" sz="700" u="sng" dirty="0" err="1">
                <a:latin typeface="Verdana"/>
                <a:cs typeface="Verdana"/>
              </a:rPr>
              <a:t>nisenet.org</a:t>
            </a:r>
            <a:r>
              <a:rPr lang="en-US" sz="700" u="sng" dirty="0">
                <a:latin typeface="Verdana"/>
                <a:cs typeface="Verdana"/>
              </a:rPr>
              <a:t> </a:t>
            </a:r>
            <a:endParaRPr lang="en-US" sz="700" u="sng" dirty="0"/>
          </a:p>
        </p:txBody>
      </p:sp>
      <p:pic>
        <p:nvPicPr>
          <p:cNvPr id="2" name="Picture 1" descr="frankenstein200-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119" y="498692"/>
            <a:ext cx="2268595" cy="301752"/>
          </a:xfrm>
          <a:prstGeom prst="rect">
            <a:avLst/>
          </a:prstGeom>
        </p:spPr>
      </p:pic>
      <p:pic>
        <p:nvPicPr>
          <p:cNvPr id="17" name="Picture 16" descr="Macintosh HD:Users:raeostman:Documents:ASU - logos and letterhead:logo_rgb-mg.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5847" y="2549746"/>
            <a:ext cx="774915" cy="457200"/>
          </a:xfrm>
          <a:prstGeom prst="rect">
            <a:avLst/>
          </a:prstGeom>
          <a:noFill/>
          <a:ln>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9058" y="3563055"/>
            <a:ext cx="457200" cy="457200"/>
          </a:xfrm>
          <a:prstGeom prst="rect">
            <a:avLst/>
          </a:prstGeom>
          <a:noFill/>
          <a:ln>
            <a:noFill/>
          </a:ln>
        </p:spPr>
      </p:pic>
      <p:pic>
        <p:nvPicPr>
          <p:cNvPr id="19" name="Picture 18" descr="New_NISENET_logo_V.jpg"/>
          <p:cNvPicPr>
            <a:picLocks noChangeAspect="1"/>
          </p:cNvPicPr>
          <p:nvPr/>
        </p:nvPicPr>
        <p:blipFill rotWithShape="1">
          <a:blip r:embed="rId6" cstate="print">
            <a:extLst>
              <a:ext uri="{28A0092B-C50C-407E-A947-70E740481C1C}">
                <a14:useLocalDpi xmlns:a14="http://schemas.microsoft.com/office/drawing/2010/main"/>
              </a:ext>
            </a:extLst>
          </a:blip>
          <a:srcRect r="1170"/>
          <a:stretch/>
        </p:blipFill>
        <p:spPr>
          <a:xfrm>
            <a:off x="594929" y="3006946"/>
            <a:ext cx="565873" cy="457200"/>
          </a:xfrm>
          <a:prstGeom prst="rect">
            <a:avLst/>
          </a:prstGeom>
        </p:spPr>
      </p:pic>
    </p:spTree>
    <p:extLst>
      <p:ext uri="{BB962C8B-B14F-4D97-AF65-F5344CB8AC3E}">
        <p14:creationId xmlns:p14="http://schemas.microsoft.com/office/powerpoint/2010/main" val="6885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D59E37"/>
                </a:solidFill>
                <a:latin typeface="Georgia"/>
                <a:cs typeface="Georgia"/>
              </a:rPr>
              <a:t>WHO WAS FRANKENSTEIN?</a:t>
            </a:r>
            <a:endParaRPr lang="en-US" sz="1600" b="1" dirty="0">
              <a:solidFill>
                <a:srgbClr val="D59E37"/>
              </a:solidFill>
              <a:latin typeface="Georgia"/>
              <a:cs typeface="Georgia"/>
            </a:endParaRPr>
          </a:p>
        </p:txBody>
      </p:sp>
      <p:sp>
        <p:nvSpPr>
          <p:cNvPr id="9" name="Text Placeholder 3"/>
          <p:cNvSpPr txBox="1">
            <a:spLocks/>
          </p:cNvSpPr>
          <p:nvPr/>
        </p:nvSpPr>
        <p:spPr>
          <a:xfrm>
            <a:off x="381782" y="778505"/>
            <a:ext cx="3288062" cy="3127375"/>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b="1" dirty="0" smtClean="0">
                <a:latin typeface="Verdana"/>
                <a:cs typeface="Verdana"/>
              </a:rPr>
              <a:t>What do you know about Victor Frankenstein and his creature? </a:t>
            </a:r>
          </a:p>
          <a:p>
            <a:pPr marL="0" indent="0">
              <a:lnSpc>
                <a:spcPct val="110000"/>
              </a:lnSpc>
              <a:spcBef>
                <a:spcPts val="600"/>
              </a:spcBef>
              <a:buNone/>
            </a:pPr>
            <a:r>
              <a:rPr lang="en-US" sz="1000" dirty="0" smtClean="0">
                <a:solidFill>
                  <a:srgbClr val="000000"/>
                </a:solidFill>
                <a:latin typeface="Verdana"/>
                <a:cs typeface="Verdana"/>
              </a:rPr>
              <a:t>Victor Frankenstein and the “monster” he created first appeared 200 years ago in Mary Shelley’s novel </a:t>
            </a:r>
            <a:r>
              <a:rPr lang="en-US" sz="1000" i="1" dirty="0" smtClean="0">
                <a:solidFill>
                  <a:srgbClr val="000000"/>
                </a:solidFill>
                <a:latin typeface="Verdana"/>
                <a:cs typeface="Verdana"/>
              </a:rPr>
              <a:t>Frankenstein</a:t>
            </a:r>
            <a:r>
              <a:rPr lang="en-US" sz="1000" dirty="0" smtClean="0">
                <a:solidFill>
                  <a:srgbClr val="000000"/>
                </a:solidFill>
                <a:latin typeface="Verdana"/>
                <a:cs typeface="Verdana"/>
              </a:rPr>
              <a:t>. Since then, these characters have appeared in plays, movies, TV shows, comic books, and many other places.</a:t>
            </a:r>
            <a:endParaRPr lang="en-US" sz="1000" dirty="0" smtClean="0">
              <a:latin typeface="Verdana"/>
              <a:cs typeface="Verdana"/>
            </a:endParaRPr>
          </a:p>
          <a:p>
            <a:pPr marL="0" indent="0">
              <a:lnSpc>
                <a:spcPct val="110000"/>
              </a:lnSpc>
              <a:spcBef>
                <a:spcPts val="600"/>
              </a:spcBef>
              <a:buNone/>
            </a:pPr>
            <a:r>
              <a:rPr lang="en-US" sz="1000" dirty="0" smtClean="0">
                <a:latin typeface="Verdana"/>
                <a:cs typeface="Verdana"/>
              </a:rPr>
              <a:t>You may recognize Frankenstein’s creature as a Halloween costume, a classic Hollywood monster, or the complex character in Shelley’s story. </a:t>
            </a:r>
          </a:p>
          <a:p>
            <a:pPr marL="0" indent="0">
              <a:buNone/>
            </a:pPr>
            <a:endParaRPr lang="en-US" sz="1000" dirty="0">
              <a:latin typeface="Verdana"/>
              <a:cs typeface="Verdana"/>
            </a:endParaRPr>
          </a:p>
        </p:txBody>
      </p:sp>
      <p:sp>
        <p:nvSpPr>
          <p:cNvPr id="10" name="TextBox 9"/>
          <p:cNvSpPr txBox="1"/>
          <p:nvPr/>
        </p:nvSpPr>
        <p:spPr>
          <a:xfrm>
            <a:off x="3789179" y="3225274"/>
            <a:ext cx="1872633" cy="448471"/>
          </a:xfrm>
          <a:prstGeom prst="rect">
            <a:avLst/>
          </a:prstGeom>
          <a:noFill/>
        </p:spPr>
        <p:txBody>
          <a:bodyPr wrap="square" lIns="78373" tIns="39187" rIns="78373" bIns="39187" rtlCol="0">
            <a:spAutoFit/>
          </a:bodyPr>
          <a:lstStyle/>
          <a:p>
            <a:r>
              <a:rPr lang="en-US" sz="800" dirty="0">
                <a:latin typeface="Verdana"/>
                <a:cs typeface="Verdana"/>
              </a:rPr>
              <a:t>Mary Shelley published </a:t>
            </a:r>
            <a:r>
              <a:rPr lang="en-US" sz="800" i="1" dirty="0">
                <a:latin typeface="Verdana"/>
                <a:cs typeface="Verdana"/>
              </a:rPr>
              <a:t>Frankenstein</a:t>
            </a:r>
            <a:r>
              <a:rPr lang="en-US" sz="800" dirty="0">
                <a:latin typeface="Verdana"/>
                <a:cs typeface="Verdana"/>
              </a:rPr>
              <a:t> in 1818.</a:t>
            </a:r>
          </a:p>
          <a:p>
            <a:r>
              <a:rPr lang="en-US" sz="800" dirty="0">
                <a:latin typeface="Verdana"/>
                <a:cs typeface="Verdana"/>
              </a:rPr>
              <a:t>She was only 20 years old.</a:t>
            </a:r>
          </a:p>
        </p:txBody>
      </p:sp>
      <p:pic>
        <p:nvPicPr>
          <p:cNvPr id="13" name="Picture 12" descr="MaryShelleyEaston2.jpg"/>
          <p:cNvPicPr>
            <a:picLocks noChangeAspect="1"/>
          </p:cNvPicPr>
          <p:nvPr/>
        </p:nvPicPr>
        <p:blipFill rotWithShape="1">
          <a:blip r:embed="rId3" cstate="print">
            <a:extLst>
              <a:ext uri="{28A0092B-C50C-407E-A947-70E740481C1C}">
                <a14:useLocalDpi xmlns:a14="http://schemas.microsoft.com/office/drawing/2010/main"/>
              </a:ext>
            </a:extLst>
          </a:blip>
          <a:srcRect l="14958" t="18377" r="14971" b="19586"/>
          <a:stretch/>
        </p:blipFill>
        <p:spPr>
          <a:xfrm>
            <a:off x="3839981" y="935353"/>
            <a:ext cx="1821831" cy="2269067"/>
          </a:xfrm>
          <a:prstGeom prst="rect">
            <a:avLst/>
          </a:prstGeom>
        </p:spPr>
      </p:pic>
    </p:spTree>
    <p:extLst>
      <p:ext uri="{BB962C8B-B14F-4D97-AF65-F5344CB8AC3E}">
        <p14:creationId xmlns:p14="http://schemas.microsoft.com/office/powerpoint/2010/main" val="166125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381782" y="463055"/>
            <a:ext cx="3288061" cy="3127375"/>
          </a:xfrm>
          <a:prstGeom prst="rect">
            <a:avLst/>
          </a:prstGeom>
        </p:spPr>
        <p:txBody>
          <a:bodyPr>
            <a:no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dirty="0" smtClean="0">
                <a:latin typeface="Verdana"/>
                <a:cs typeface="Verdana"/>
              </a:rPr>
              <a:t>In Mary Shelley’s original story, Victor Frankenstein was a science student with a secret project. He built a person out of dead body parts and brought it to life. </a:t>
            </a:r>
          </a:p>
          <a:p>
            <a:pPr marL="0" indent="0">
              <a:lnSpc>
                <a:spcPct val="110000"/>
              </a:lnSpc>
              <a:spcBef>
                <a:spcPts val="600"/>
              </a:spcBef>
              <a:buNone/>
            </a:pPr>
            <a:r>
              <a:rPr lang="en-US" sz="1000" dirty="0">
                <a:latin typeface="Verdana"/>
                <a:cs typeface="Verdana"/>
              </a:rPr>
              <a:t>Victor Frankenstein used surgery, chemistry, electricity, and other methods. In describing Victor’s research, Mary Shelley was inspired by </a:t>
            </a:r>
            <a:r>
              <a:rPr lang="en-US" sz="1000" dirty="0" smtClean="0">
                <a:latin typeface="Verdana"/>
                <a:cs typeface="Verdana"/>
              </a:rPr>
              <a:t>scientific </a:t>
            </a:r>
            <a:r>
              <a:rPr lang="en-US" sz="1000" dirty="0">
                <a:latin typeface="Verdana"/>
                <a:cs typeface="Verdana"/>
              </a:rPr>
              <a:t>experiments taking place in England and Europe</a:t>
            </a:r>
            <a:r>
              <a:rPr lang="en-US" sz="1000" dirty="0" smtClean="0">
                <a:latin typeface="Verdana"/>
                <a:cs typeface="Verdana"/>
              </a:rPr>
              <a:t>.</a:t>
            </a:r>
          </a:p>
          <a:p>
            <a:pPr marL="0" indent="0">
              <a:lnSpc>
                <a:spcPct val="110000"/>
              </a:lnSpc>
              <a:spcBef>
                <a:spcPts val="600"/>
              </a:spcBef>
              <a:buNone/>
            </a:pPr>
            <a:endParaRPr lang="en-US" sz="1000" dirty="0" smtClean="0">
              <a:latin typeface="Verdana"/>
              <a:cs typeface="Verdana"/>
            </a:endParaRPr>
          </a:p>
          <a:p>
            <a:pPr marL="0" indent="0">
              <a:lnSpc>
                <a:spcPct val="110000"/>
              </a:lnSpc>
              <a:spcBef>
                <a:spcPts val="600"/>
              </a:spcBef>
              <a:buNone/>
            </a:pPr>
            <a:r>
              <a:rPr lang="en-US" sz="1000" b="1" dirty="0" smtClean="0">
                <a:latin typeface="Verdana"/>
                <a:cs typeface="Verdana"/>
              </a:rPr>
              <a:t>In </a:t>
            </a:r>
            <a:r>
              <a:rPr lang="en-US" sz="1000" b="1" dirty="0">
                <a:latin typeface="Verdana"/>
                <a:cs typeface="Verdana"/>
              </a:rPr>
              <a:t>this activity, you will replicate an early electrical experiment!</a:t>
            </a:r>
          </a:p>
        </p:txBody>
      </p:sp>
      <p:sp>
        <p:nvSpPr>
          <p:cNvPr id="12" name="TextBox 11"/>
          <p:cNvSpPr txBox="1"/>
          <p:nvPr/>
        </p:nvSpPr>
        <p:spPr>
          <a:xfrm>
            <a:off x="3814506" y="2701681"/>
            <a:ext cx="1871135" cy="940914"/>
          </a:xfrm>
          <a:prstGeom prst="rect">
            <a:avLst/>
          </a:prstGeom>
          <a:noFill/>
        </p:spPr>
        <p:txBody>
          <a:bodyPr wrap="square" lIns="78373" tIns="39187" rIns="78373" bIns="39187" rtlCol="0">
            <a:spAutoFit/>
          </a:bodyPr>
          <a:lstStyle/>
          <a:p>
            <a:r>
              <a:rPr lang="en-US" sz="800" dirty="0">
                <a:latin typeface="Verdana"/>
                <a:cs typeface="Verdana"/>
              </a:rPr>
              <a:t>During Mary Shelley’s time, people could watch experiments that applied electricity to dead bodies. This image shows a scientist shocking the corpse of a condemned criminal to see what would happen.</a:t>
            </a:r>
          </a:p>
        </p:txBody>
      </p:sp>
      <p:pic>
        <p:nvPicPr>
          <p:cNvPr id="13" name="Picture 12" descr="Houghton_Typ_815.67.3922_-_Les_merveilles_de_la_science,_Figuier,_fig._333.jpg"/>
          <p:cNvPicPr>
            <a:picLocks noChangeAspect="1"/>
          </p:cNvPicPr>
          <p:nvPr/>
        </p:nvPicPr>
        <p:blipFill rotWithShape="1">
          <a:blip r:embed="rId3" cstate="print">
            <a:extLst>
              <a:ext uri="{28A0092B-C50C-407E-A947-70E740481C1C}">
                <a14:useLocalDpi xmlns:a14="http://schemas.microsoft.com/office/drawing/2010/main"/>
              </a:ext>
            </a:extLst>
          </a:blip>
          <a:srcRect l="3052" t="3863" r="30809" b="8989"/>
          <a:stretch/>
        </p:blipFill>
        <p:spPr>
          <a:xfrm>
            <a:off x="3856842" y="770468"/>
            <a:ext cx="1828800" cy="1931213"/>
          </a:xfrm>
          <a:prstGeom prst="rect">
            <a:avLst/>
          </a:prstGeom>
        </p:spPr>
      </p:pic>
    </p:spTree>
    <p:extLst>
      <p:ext uri="{BB962C8B-B14F-4D97-AF65-F5344CB8AC3E}">
        <p14:creationId xmlns:p14="http://schemas.microsoft.com/office/powerpoint/2010/main" val="362146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76642" y="778505"/>
            <a:ext cx="3519158" cy="343621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spcBef>
                <a:spcPts val="857"/>
              </a:spcBef>
              <a:buNone/>
            </a:pPr>
            <a:r>
              <a:rPr lang="en-US" sz="1000" b="1" dirty="0">
                <a:latin typeface="Verdana"/>
                <a:cs typeface="Verdana"/>
              </a:rPr>
              <a:t>1. Make a pile of washers.</a:t>
            </a:r>
          </a:p>
          <a:p>
            <a:pPr marL="0" indent="0">
              <a:spcBef>
                <a:spcPts val="857"/>
              </a:spcBef>
              <a:buNone/>
            </a:pPr>
            <a:r>
              <a:rPr lang="en-US" sz="1000" dirty="0">
                <a:latin typeface="Verdana"/>
                <a:cs typeface="Verdana"/>
              </a:rPr>
              <a:t>Find a copper washer that has a wire attached. Slide it onto the clear acrylic rod.</a:t>
            </a:r>
          </a:p>
          <a:p>
            <a:pPr marL="0" indent="0">
              <a:spcBef>
                <a:spcPts val="857"/>
              </a:spcBef>
              <a:buNone/>
            </a:pPr>
            <a:r>
              <a:rPr lang="en-US" sz="1000" dirty="0">
                <a:latin typeface="Verdana"/>
                <a:cs typeface="Verdana"/>
              </a:rPr>
              <a:t>Take a felt washer out of the bowl of vinegar and slide it onto the rod.</a:t>
            </a:r>
          </a:p>
          <a:p>
            <a:pPr marL="0" indent="0">
              <a:spcBef>
                <a:spcPts val="857"/>
              </a:spcBef>
              <a:buNone/>
            </a:pPr>
            <a:r>
              <a:rPr lang="en-US" sz="1000" dirty="0">
                <a:latin typeface="Verdana"/>
                <a:cs typeface="Verdana"/>
              </a:rPr>
              <a:t>Finally, slide a zinc washer onto the rod. You’ve made a pile!</a:t>
            </a:r>
          </a:p>
          <a:p>
            <a:pPr marL="0" indent="0">
              <a:spcBef>
                <a:spcPts val="857"/>
              </a:spcBef>
              <a:buNone/>
            </a:pPr>
            <a:r>
              <a:rPr lang="en-US" sz="1000" b="1" dirty="0">
                <a:latin typeface="Verdana"/>
                <a:cs typeface="Verdana"/>
              </a:rPr>
              <a:t>2. Test it.</a:t>
            </a:r>
          </a:p>
          <a:p>
            <a:pPr marL="0" indent="0">
              <a:spcBef>
                <a:spcPts val="857"/>
              </a:spcBef>
              <a:buNone/>
            </a:pPr>
            <a:r>
              <a:rPr lang="en-US" sz="1000" dirty="0">
                <a:latin typeface="Verdana"/>
                <a:cs typeface="Verdana"/>
              </a:rPr>
              <a:t>Choose the buzzer or LED. Clip the red wire attached to the bottom washer to the buzzer’s red wire (</a:t>
            </a:r>
            <a:r>
              <a:rPr lang="en-US" sz="1000" dirty="0" smtClean="0">
                <a:latin typeface="Verdana"/>
                <a:cs typeface="Verdana"/>
              </a:rPr>
              <a:t>or to </a:t>
            </a:r>
            <a:r>
              <a:rPr lang="en-US" sz="1000" dirty="0">
                <a:latin typeface="Verdana"/>
                <a:cs typeface="Verdana"/>
              </a:rPr>
              <a:t>the LED’s longer leg). Attach another clip to the buzzer’s black wire (or to the LED’s shorter leg), then touch the free end of the clip to the zinc washer at the top of the pile. What happens?</a:t>
            </a:r>
          </a:p>
          <a:p>
            <a:pPr marL="0" indent="0">
              <a:spcBef>
                <a:spcPts val="857"/>
              </a:spcBef>
              <a:buNone/>
            </a:pPr>
            <a:r>
              <a:rPr lang="en-US" sz="1000" i="1" dirty="0">
                <a:latin typeface="Verdana"/>
                <a:cs typeface="Verdana"/>
              </a:rPr>
              <a:t>Tip: You’ll probably need to add more washers to get the buzzer or bulb to work!</a:t>
            </a:r>
            <a:endParaRPr lang="en-US" sz="1000" i="1" dirty="0" smtClean="0">
              <a:latin typeface="Verdana"/>
              <a:cs typeface="Verdana"/>
            </a:endParaRPr>
          </a:p>
          <a:p>
            <a:pPr marL="0" indent="0">
              <a:buNone/>
            </a:pPr>
            <a:endParaRPr lang="en-US" sz="1000" dirty="0" smtClean="0">
              <a:latin typeface="Verdana"/>
              <a:cs typeface="Verdana"/>
            </a:endParaRPr>
          </a:p>
          <a:p>
            <a:pPr marL="0" indent="0">
              <a:buNone/>
            </a:pPr>
            <a:endParaRPr lang="en-US" sz="1000" dirty="0" smtClean="0">
              <a:latin typeface="Verdana"/>
              <a:cs typeface="Verdana"/>
            </a:endParaRPr>
          </a:p>
          <a:p>
            <a:pPr marL="0" indent="0">
              <a:buNone/>
            </a:pPr>
            <a:endParaRPr lang="en-US" sz="1000" dirty="0">
              <a:latin typeface="Verdana"/>
              <a:cs typeface="Verdana"/>
            </a:endParaRPr>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D59E37"/>
                </a:solidFill>
                <a:latin typeface="Georgia"/>
                <a:cs typeface="Georgia"/>
              </a:rPr>
              <a:t>EXPLORE ELECTRICITY</a:t>
            </a:r>
            <a:endParaRPr lang="en-US" sz="1600" b="1" dirty="0">
              <a:solidFill>
                <a:srgbClr val="D59E37"/>
              </a:solidFill>
              <a:latin typeface="Georgia"/>
              <a:cs typeface="Georgia"/>
            </a:endParaRPr>
          </a:p>
        </p:txBody>
      </p:sp>
      <p:pic>
        <p:nvPicPr>
          <p:cNvPr id="13" name="Picture 12" descr="Battery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2382" y="851025"/>
            <a:ext cx="1828800" cy="1325890"/>
          </a:xfrm>
          <a:prstGeom prst="rect">
            <a:avLst/>
          </a:prstGeom>
        </p:spPr>
      </p:pic>
      <p:pic>
        <p:nvPicPr>
          <p:cNvPr id="14" name="Picture 13" descr="Battery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42382" y="2531534"/>
            <a:ext cx="1828800" cy="1219200"/>
          </a:xfrm>
          <a:prstGeom prst="rect">
            <a:avLst/>
          </a:prstGeom>
        </p:spPr>
      </p:pic>
    </p:spTree>
    <p:extLst>
      <p:ext uri="{BB962C8B-B14F-4D97-AF65-F5344CB8AC3E}">
        <p14:creationId xmlns:p14="http://schemas.microsoft.com/office/powerpoint/2010/main" val="214150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txBox="1">
            <a:spLocks/>
          </p:cNvSpPr>
          <p:nvPr/>
        </p:nvSpPr>
        <p:spPr>
          <a:xfrm>
            <a:off x="381782" y="459732"/>
            <a:ext cx="3514018" cy="396334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0"/>
              </a:spcBef>
              <a:buNone/>
            </a:pPr>
            <a:r>
              <a:rPr lang="en-US" sz="1000" b="1" dirty="0" smtClean="0">
                <a:latin typeface="Verdana"/>
                <a:cs typeface="Verdana"/>
              </a:rPr>
              <a:t>3. </a:t>
            </a:r>
            <a:r>
              <a:rPr lang="en-US" sz="1000" b="1" dirty="0">
                <a:latin typeface="Verdana"/>
                <a:cs typeface="Verdana"/>
              </a:rPr>
              <a:t>Add on to your pile</a:t>
            </a:r>
            <a:r>
              <a:rPr lang="en-US" sz="1000" b="1" dirty="0" smtClean="0">
                <a:latin typeface="Verdana"/>
                <a:cs typeface="Verdana"/>
              </a:rPr>
              <a:t>!</a:t>
            </a:r>
            <a:endParaRPr lang="en-US" sz="1000" dirty="0">
              <a:latin typeface="Verdana"/>
              <a:cs typeface="Verdana"/>
            </a:endParaRPr>
          </a:p>
          <a:p>
            <a:pPr marL="0" indent="0">
              <a:lnSpc>
                <a:spcPct val="110000"/>
              </a:lnSpc>
              <a:spcBef>
                <a:spcPts val="0"/>
              </a:spcBef>
              <a:buNone/>
            </a:pPr>
            <a:r>
              <a:rPr lang="en-US" sz="1000" dirty="0">
                <a:latin typeface="Verdana"/>
                <a:cs typeface="Verdana"/>
              </a:rPr>
              <a:t>Slide a copper washer onto the rod so it sits</a:t>
            </a:r>
          </a:p>
          <a:p>
            <a:pPr marL="0" indent="0">
              <a:lnSpc>
                <a:spcPct val="110000"/>
              </a:lnSpc>
              <a:spcBef>
                <a:spcPts val="0"/>
              </a:spcBef>
              <a:buNone/>
            </a:pPr>
            <a:r>
              <a:rPr lang="en-US" sz="1000" dirty="0">
                <a:latin typeface="Verdana"/>
                <a:cs typeface="Verdana"/>
              </a:rPr>
              <a:t>on top of the pile. (This time, the copper washer doesn’t need a wire.</a:t>
            </a:r>
            <a:r>
              <a:rPr lang="en-US" sz="1000" dirty="0" smtClean="0">
                <a:latin typeface="Verdana"/>
                <a:cs typeface="Verdana"/>
              </a:rPr>
              <a:t>) Slide </a:t>
            </a:r>
            <a:r>
              <a:rPr lang="en-US" sz="1000" dirty="0">
                <a:latin typeface="Verdana"/>
                <a:cs typeface="Verdana"/>
              </a:rPr>
              <a:t>a felt washer onto the rod, and </a:t>
            </a:r>
            <a:r>
              <a:rPr lang="en-US" sz="1000" dirty="0" smtClean="0">
                <a:latin typeface="Verdana"/>
                <a:cs typeface="Verdana"/>
              </a:rPr>
              <a:t>then a </a:t>
            </a:r>
            <a:r>
              <a:rPr lang="en-US" sz="1000" dirty="0">
                <a:latin typeface="Verdana"/>
                <a:cs typeface="Verdana"/>
              </a:rPr>
              <a:t>zinc washer. Now your pile is twice as big!</a:t>
            </a:r>
          </a:p>
          <a:p>
            <a:pPr marL="0" indent="0">
              <a:lnSpc>
                <a:spcPct val="110000"/>
              </a:lnSpc>
              <a:spcBef>
                <a:spcPts val="600"/>
              </a:spcBef>
              <a:buNone/>
            </a:pPr>
            <a:r>
              <a:rPr lang="en-US" sz="1000" i="1" dirty="0">
                <a:latin typeface="Verdana"/>
                <a:cs typeface="Verdana"/>
              </a:rPr>
              <a:t>Does the bulb or buzzer work now?</a:t>
            </a:r>
          </a:p>
          <a:p>
            <a:pPr marL="0" indent="0">
              <a:lnSpc>
                <a:spcPct val="110000"/>
              </a:lnSpc>
              <a:spcBef>
                <a:spcPts val="600"/>
              </a:spcBef>
              <a:buNone/>
            </a:pPr>
            <a:r>
              <a:rPr lang="en-US" sz="1000" i="1" dirty="0">
                <a:latin typeface="Verdana"/>
                <a:cs typeface="Verdana"/>
              </a:rPr>
              <a:t>What happens to the buzzer when your pile gets bigger?</a:t>
            </a:r>
          </a:p>
          <a:p>
            <a:pPr marL="0" indent="0">
              <a:lnSpc>
                <a:spcPct val="110000"/>
              </a:lnSpc>
              <a:spcBef>
                <a:spcPts val="600"/>
              </a:spcBef>
              <a:buNone/>
            </a:pPr>
            <a:r>
              <a:rPr lang="en-US" sz="1000" i="1" dirty="0">
                <a:latin typeface="Verdana"/>
                <a:cs typeface="Verdana"/>
              </a:rPr>
              <a:t>Tip: To make the pile bigger, keep adding washers in the same </a:t>
            </a:r>
            <a:r>
              <a:rPr lang="en-US" sz="1000" i="1" dirty="0" smtClean="0">
                <a:latin typeface="Verdana"/>
                <a:cs typeface="Verdana"/>
              </a:rPr>
              <a:t>order: first </a:t>
            </a:r>
            <a:r>
              <a:rPr lang="en-US" sz="1000" i="1" dirty="0">
                <a:latin typeface="Verdana"/>
                <a:cs typeface="Verdana"/>
              </a:rPr>
              <a:t>copper, then felt, then zinc.</a:t>
            </a:r>
          </a:p>
          <a:p>
            <a:pPr marL="0" indent="0">
              <a:lnSpc>
                <a:spcPct val="110000"/>
              </a:lnSpc>
              <a:spcBef>
                <a:spcPts val="0"/>
              </a:spcBef>
              <a:buNone/>
            </a:pPr>
            <a:endParaRPr lang="en-US" sz="1000" dirty="0" smtClean="0">
              <a:latin typeface="Verdana"/>
              <a:cs typeface="Verdana"/>
            </a:endParaRPr>
          </a:p>
          <a:p>
            <a:pPr marL="0" indent="0">
              <a:lnSpc>
                <a:spcPct val="110000"/>
              </a:lnSpc>
              <a:spcBef>
                <a:spcPts val="0"/>
              </a:spcBef>
              <a:buNone/>
            </a:pPr>
            <a:r>
              <a:rPr lang="en-US" sz="1000" b="1" dirty="0" smtClean="0">
                <a:latin typeface="Verdana"/>
                <a:cs typeface="Verdana"/>
              </a:rPr>
              <a:t>4</a:t>
            </a:r>
            <a:r>
              <a:rPr lang="en-US" sz="1000" b="1" dirty="0">
                <a:latin typeface="Verdana"/>
                <a:cs typeface="Verdana"/>
              </a:rPr>
              <a:t>. Measure the volts.</a:t>
            </a:r>
          </a:p>
          <a:p>
            <a:pPr marL="0" indent="0">
              <a:lnSpc>
                <a:spcPct val="110000"/>
              </a:lnSpc>
              <a:spcBef>
                <a:spcPts val="0"/>
              </a:spcBef>
              <a:buNone/>
            </a:pPr>
            <a:r>
              <a:rPr lang="en-US" sz="1000" dirty="0">
                <a:latin typeface="Verdana"/>
                <a:cs typeface="Verdana"/>
              </a:rPr>
              <a:t>You can also use the meter to test your pile. Attach the red wire of the meter to the wire on the bottom washer, and touch the meter’s black wire to the top washer.</a:t>
            </a:r>
          </a:p>
          <a:p>
            <a:pPr marL="0" indent="0">
              <a:lnSpc>
                <a:spcPct val="110000"/>
              </a:lnSpc>
              <a:spcBef>
                <a:spcPts val="600"/>
              </a:spcBef>
              <a:buNone/>
            </a:pPr>
            <a:r>
              <a:rPr lang="en-US" sz="1000" i="1" dirty="0">
                <a:latin typeface="Verdana"/>
                <a:cs typeface="Verdana"/>
              </a:rPr>
              <a:t>How many volts of electricity does your pile generate?</a:t>
            </a:r>
            <a:endParaRPr lang="en-US" sz="1000" i="1" dirty="0" smtClean="0">
              <a:latin typeface="Verdana"/>
              <a:cs typeface="Verdana"/>
            </a:endParaRPr>
          </a:p>
          <a:p>
            <a:endParaRPr lang="en-US" sz="1000" dirty="0">
              <a:latin typeface="Verdana"/>
              <a:cs typeface="Verdana"/>
            </a:endParaRPr>
          </a:p>
        </p:txBody>
      </p:sp>
      <p:pic>
        <p:nvPicPr>
          <p:cNvPr id="10" name="Picture 9" descr="Battery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2896" y="863597"/>
            <a:ext cx="1828800" cy="1219200"/>
          </a:xfrm>
          <a:prstGeom prst="rect">
            <a:avLst/>
          </a:prstGeom>
        </p:spPr>
      </p:pic>
      <p:pic>
        <p:nvPicPr>
          <p:cNvPr id="11" name="Picture 10" descr="Battery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42896" y="2446867"/>
            <a:ext cx="1828800" cy="1219200"/>
          </a:xfrm>
          <a:prstGeom prst="rect">
            <a:avLst/>
          </a:prstGeom>
        </p:spPr>
      </p:pic>
    </p:spTree>
    <p:extLst>
      <p:ext uri="{BB962C8B-B14F-4D97-AF65-F5344CB8AC3E}">
        <p14:creationId xmlns:p14="http://schemas.microsoft.com/office/powerpoint/2010/main" val="41164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1783" y="469668"/>
            <a:ext cx="3288061" cy="3303098"/>
          </a:xfrm>
          <a:prstGeom prst="rect">
            <a:avLst/>
          </a:prstGeom>
          <a:noFill/>
        </p:spPr>
        <p:txBody>
          <a:bodyPr wrap="square" lIns="78373" tIns="39187" rIns="78373" bIns="39187" rtlCol="0">
            <a:spAutoFit/>
          </a:bodyPr>
          <a:lstStyle/>
          <a:p>
            <a:pPr>
              <a:lnSpc>
                <a:spcPct val="110000"/>
              </a:lnSpc>
              <a:spcBef>
                <a:spcPts val="700"/>
              </a:spcBef>
            </a:pPr>
            <a:r>
              <a:rPr lang="en-US" sz="1000" b="1" dirty="0">
                <a:latin typeface="Verdana"/>
                <a:cs typeface="Verdana"/>
              </a:rPr>
              <a:t>You made a battery that converts chemical energy to electrical energy! </a:t>
            </a:r>
          </a:p>
          <a:p>
            <a:pPr>
              <a:lnSpc>
                <a:spcPct val="110000"/>
              </a:lnSpc>
              <a:spcBef>
                <a:spcPts val="700"/>
              </a:spcBef>
            </a:pPr>
            <a:r>
              <a:rPr lang="en-US" sz="1000" dirty="0">
                <a:latin typeface="Verdana"/>
                <a:cs typeface="Verdana"/>
              </a:rPr>
              <a:t>The zinc loses electrons, which flow through the wire to the buzzer or light, and then back through the other wire to the copper washer. The copper gains electrons, which then join the acid in the vinegar to create hydrogen gas. This process will continue and produce energy until the vinegar dries up.</a:t>
            </a:r>
          </a:p>
          <a:p>
            <a:pPr>
              <a:lnSpc>
                <a:spcPct val="110000"/>
              </a:lnSpc>
              <a:spcBef>
                <a:spcPts val="700"/>
              </a:spcBef>
            </a:pPr>
            <a:r>
              <a:rPr lang="en-US" sz="1000" dirty="0">
                <a:latin typeface="Verdana"/>
                <a:cs typeface="Verdana"/>
              </a:rPr>
              <a:t>Commercial batteries work in a similar way. They use two different materials and an electrolyte </a:t>
            </a:r>
            <a:r>
              <a:rPr lang="en-US" sz="1000" dirty="0">
                <a:solidFill>
                  <a:srgbClr val="000000"/>
                </a:solidFill>
                <a:latin typeface="Verdana"/>
                <a:cs typeface="Verdana"/>
              </a:rPr>
              <a:t>solution</a:t>
            </a:r>
            <a:r>
              <a:rPr lang="en-US" sz="1000" dirty="0">
                <a:solidFill>
                  <a:srgbClr val="FF0000"/>
                </a:solidFill>
                <a:latin typeface="Verdana"/>
                <a:cs typeface="Verdana"/>
              </a:rPr>
              <a:t> </a:t>
            </a:r>
            <a:r>
              <a:rPr lang="en-US" sz="1000" dirty="0">
                <a:latin typeface="Verdana"/>
                <a:cs typeface="Verdana"/>
              </a:rPr>
              <a:t>to create an imbalance of charge and thus voltage. When the ends of the battery are connected with a wire, the voltage produces an electrical current. One AA battery produces around 1.5 volts, about the same amount as a pile made of three washers (one copper, one felt, and one zinc).</a:t>
            </a:r>
          </a:p>
        </p:txBody>
      </p:sp>
      <p:sp>
        <p:nvSpPr>
          <p:cNvPr id="8" name="TextBox 7"/>
          <p:cNvSpPr txBox="1"/>
          <p:nvPr/>
        </p:nvSpPr>
        <p:spPr>
          <a:xfrm>
            <a:off x="3996267" y="3631129"/>
            <a:ext cx="2054796" cy="571582"/>
          </a:xfrm>
          <a:prstGeom prst="rect">
            <a:avLst/>
          </a:prstGeom>
          <a:noFill/>
        </p:spPr>
        <p:txBody>
          <a:bodyPr wrap="square" lIns="78373" tIns="39187" rIns="78373" bIns="39187" rtlCol="0">
            <a:spAutoFit/>
          </a:bodyPr>
          <a:lstStyle/>
          <a:p>
            <a:r>
              <a:rPr lang="en-US" sz="800" dirty="0" smtClean="0">
                <a:latin typeface="Verdana"/>
                <a:cs typeface="Verdana"/>
              </a:rPr>
              <a:t>In a modern battery, electrons flow from the negative terminal to the positive terminal.</a:t>
            </a:r>
            <a:endParaRPr lang="en-US" sz="800" dirty="0">
              <a:latin typeface="Verdana"/>
              <a:cs typeface="Verdana"/>
            </a:endParaRPr>
          </a:p>
          <a:p>
            <a:endParaRPr lang="en-US" sz="800" dirty="0">
              <a:latin typeface="Verdana"/>
              <a:cs typeface="Verdana"/>
            </a:endParaRPr>
          </a:p>
        </p:txBody>
      </p:sp>
      <p:pic>
        <p:nvPicPr>
          <p:cNvPr id="12" name="Picture 11" descr="batterystackillu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56539" y="564662"/>
            <a:ext cx="1371600" cy="1008220"/>
          </a:xfrm>
          <a:prstGeom prst="rect">
            <a:avLst/>
          </a:prstGeom>
        </p:spPr>
      </p:pic>
      <p:sp>
        <p:nvSpPr>
          <p:cNvPr id="14" name="TextBox 13"/>
          <p:cNvSpPr txBox="1"/>
          <p:nvPr/>
        </p:nvSpPr>
        <p:spPr>
          <a:xfrm>
            <a:off x="3996267" y="1587902"/>
            <a:ext cx="2054796" cy="448471"/>
          </a:xfrm>
          <a:prstGeom prst="rect">
            <a:avLst/>
          </a:prstGeom>
          <a:noFill/>
        </p:spPr>
        <p:txBody>
          <a:bodyPr wrap="square" lIns="78373" tIns="39187" rIns="78373" bIns="39187" rtlCol="0">
            <a:spAutoFit/>
          </a:bodyPr>
          <a:lstStyle/>
          <a:p>
            <a:r>
              <a:rPr lang="en-US" sz="800" dirty="0" smtClean="0">
                <a:latin typeface="Verdana"/>
                <a:cs typeface="Verdana"/>
              </a:rPr>
              <a:t>In a voltaic pile, electrons flow from zinc to copper.</a:t>
            </a:r>
            <a:endParaRPr lang="en-US" sz="800" dirty="0">
              <a:latin typeface="Verdana"/>
              <a:cs typeface="Verdana"/>
            </a:endParaRPr>
          </a:p>
          <a:p>
            <a:endParaRPr lang="en-US" sz="800" dirty="0">
              <a:latin typeface="Verdana"/>
              <a:cs typeface="Verdana"/>
            </a:endParaRPr>
          </a:p>
        </p:txBody>
      </p:sp>
      <p:pic>
        <p:nvPicPr>
          <p:cNvPr id="15" name="Picture 14" descr="ModernBatteryillu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6539" y="2243088"/>
            <a:ext cx="1371600" cy="1380109"/>
          </a:xfrm>
          <a:prstGeom prst="rect">
            <a:avLst/>
          </a:prstGeom>
        </p:spPr>
      </p:pic>
    </p:spTree>
    <p:extLst>
      <p:ext uri="{BB962C8B-B14F-4D97-AF65-F5344CB8AC3E}">
        <p14:creationId xmlns:p14="http://schemas.microsoft.com/office/powerpoint/2010/main" val="268981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3287710"/>
          </a:xfrm>
          <a:prstGeom prst="rect">
            <a:avLst/>
          </a:prstGeom>
          <a:noFill/>
        </p:spPr>
        <p:txBody>
          <a:bodyPr wrap="square" lIns="78373" tIns="39187" rIns="78373" bIns="39187" rtlCol="0">
            <a:spAutoFit/>
          </a:bodyPr>
          <a:lstStyle/>
          <a:p>
            <a:pPr>
              <a:lnSpc>
                <a:spcPct val="110000"/>
              </a:lnSpc>
              <a:spcBef>
                <a:spcPts val="700"/>
              </a:spcBef>
            </a:pPr>
            <a:r>
              <a:rPr lang="en-US" sz="1000" b="1" dirty="0">
                <a:latin typeface="Verdana"/>
                <a:cs typeface="Verdana"/>
              </a:rPr>
              <a:t>We’re always learning more about the world and inventing new things. </a:t>
            </a:r>
          </a:p>
          <a:p>
            <a:pPr>
              <a:lnSpc>
                <a:spcPct val="110000"/>
              </a:lnSpc>
              <a:spcBef>
                <a:spcPts val="700"/>
              </a:spcBef>
            </a:pPr>
            <a:r>
              <a:rPr lang="en-US" sz="1000" dirty="0">
                <a:latin typeface="Verdana"/>
                <a:cs typeface="Verdana"/>
              </a:rPr>
              <a:t>The first battery ever invented used a pile of metallic disks separated by salty cloth, similar to the one you made in this activity. This kind of battery is called a </a:t>
            </a:r>
            <a:r>
              <a:rPr lang="en-US" sz="1000" i="1" dirty="0">
                <a:latin typeface="Verdana"/>
                <a:cs typeface="Verdana"/>
              </a:rPr>
              <a:t>voltaic pile,</a:t>
            </a:r>
            <a:r>
              <a:rPr lang="en-US" sz="1000" dirty="0">
                <a:latin typeface="Verdana"/>
                <a:cs typeface="Verdana"/>
              </a:rPr>
              <a:t> after its inventor, Alessandro Volta. </a:t>
            </a:r>
          </a:p>
          <a:p>
            <a:pPr>
              <a:lnSpc>
                <a:spcPct val="110000"/>
              </a:lnSpc>
              <a:spcBef>
                <a:spcPts val="700"/>
              </a:spcBef>
            </a:pPr>
            <a:r>
              <a:rPr lang="en-US" sz="1000" dirty="0">
                <a:latin typeface="Verdana"/>
                <a:cs typeface="Verdana"/>
              </a:rPr>
              <a:t>Around 1800, Volta realized that electricity could be generated through a chemical reaction. At the time, many scientists thought that only animals produced electricity, and Volta proved them wrong. </a:t>
            </a:r>
            <a:r>
              <a:rPr lang="en-US" sz="1000" dirty="0">
                <a:solidFill>
                  <a:srgbClr val="000000"/>
                </a:solidFill>
                <a:latin typeface="Verdana"/>
                <a:cs typeface="Verdana"/>
              </a:rPr>
              <a:t>He invented the battery before there were light bulbs or anything else that ran on electricity! </a:t>
            </a:r>
          </a:p>
          <a:p>
            <a:pPr>
              <a:lnSpc>
                <a:spcPct val="110000"/>
              </a:lnSpc>
              <a:spcBef>
                <a:spcPts val="700"/>
              </a:spcBef>
            </a:pPr>
            <a:r>
              <a:rPr lang="en-US" sz="1000" i="1" dirty="0">
                <a:latin typeface="Verdana"/>
                <a:cs typeface="Verdana"/>
              </a:rPr>
              <a:t>Why do you think Volta may have wanted to investigate electricity? </a:t>
            </a:r>
          </a:p>
          <a:p>
            <a:pPr>
              <a:spcBef>
                <a:spcPts val="600"/>
              </a:spcBef>
            </a:pPr>
            <a:endParaRPr lang="en-US" sz="1000" i="1" dirty="0">
              <a:latin typeface="Verdana"/>
              <a:cs typeface="Verdana"/>
            </a:endParaRP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D59E37"/>
                </a:solidFill>
                <a:latin typeface="Georgia"/>
                <a:cs typeface="Georgia"/>
              </a:rPr>
              <a:t>PEOPLE ARE CREATIVE</a:t>
            </a:r>
            <a:endParaRPr lang="en-US" sz="1600" b="1" dirty="0">
              <a:solidFill>
                <a:srgbClr val="D59E37"/>
              </a:solidFill>
              <a:latin typeface="Georgia"/>
              <a:cs typeface="Georgia"/>
            </a:endParaRPr>
          </a:p>
        </p:txBody>
      </p:sp>
      <p:sp>
        <p:nvSpPr>
          <p:cNvPr id="9" name="TextBox 8"/>
          <p:cNvSpPr txBox="1"/>
          <p:nvPr/>
        </p:nvSpPr>
        <p:spPr>
          <a:xfrm>
            <a:off x="3790896" y="3112774"/>
            <a:ext cx="1917195" cy="694692"/>
          </a:xfrm>
          <a:prstGeom prst="rect">
            <a:avLst/>
          </a:prstGeom>
          <a:noFill/>
        </p:spPr>
        <p:txBody>
          <a:bodyPr wrap="square" lIns="78373" tIns="39187" rIns="78373" bIns="39187" rtlCol="0">
            <a:spAutoFit/>
          </a:bodyPr>
          <a:lstStyle/>
          <a:p>
            <a:r>
              <a:rPr lang="en-US" sz="800" dirty="0">
                <a:latin typeface="Verdana"/>
                <a:cs typeface="Verdana"/>
              </a:rPr>
              <a:t>The voltaic pile was the first kind of battery. It was invented by Alessandro Volta around 1800. The word volt comes from Volta’s name. </a:t>
            </a:r>
          </a:p>
        </p:txBody>
      </p:sp>
      <p:grpSp>
        <p:nvGrpSpPr>
          <p:cNvPr id="12" name="Group 11"/>
          <p:cNvGrpSpPr>
            <a:grpSpLocks noChangeAspect="1"/>
          </p:cNvGrpSpPr>
          <p:nvPr/>
        </p:nvGrpSpPr>
        <p:grpSpPr>
          <a:xfrm>
            <a:off x="3828490" y="861485"/>
            <a:ext cx="1828800" cy="2251289"/>
            <a:chOff x="4411134" y="657107"/>
            <a:chExt cx="2726266" cy="3356087"/>
          </a:xfrm>
        </p:grpSpPr>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211" y="780057"/>
              <a:ext cx="1502682" cy="3200400"/>
            </a:xfrm>
            <a:prstGeom prst="rect">
              <a:avLst/>
            </a:prstGeom>
          </p:spPr>
        </p:pic>
        <p:sp>
          <p:nvSpPr>
            <p:cNvPr id="14" name="Rectangle 13"/>
            <p:cNvSpPr/>
            <p:nvPr/>
          </p:nvSpPr>
          <p:spPr>
            <a:xfrm>
              <a:off x="4411134" y="657107"/>
              <a:ext cx="2726266" cy="3356087"/>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05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6" name="Rectangle 5"/>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3" y="459731"/>
            <a:ext cx="3851550" cy="324979"/>
          </a:xfrm>
        </p:spPr>
        <p:txBody>
          <a:bodyPr>
            <a:normAutofit/>
          </a:bodyPr>
          <a:lstStyle/>
          <a:p>
            <a:r>
              <a:rPr lang="en-US" sz="1600" dirty="0" smtClean="0">
                <a:solidFill>
                  <a:srgbClr val="D59E37"/>
                </a:solidFill>
                <a:latin typeface="Georgia"/>
                <a:cs typeface="Georgia"/>
              </a:rPr>
              <a:t>FRANKENSTEIN &amp; ELECTRICITY</a:t>
            </a:r>
            <a:endParaRPr lang="en-US" sz="1600" dirty="0">
              <a:solidFill>
                <a:srgbClr val="D59E37"/>
              </a:solidFill>
              <a:latin typeface="Georgia"/>
              <a:cs typeface="Georgia"/>
            </a:endParaRPr>
          </a:p>
        </p:txBody>
      </p:sp>
      <p:sp>
        <p:nvSpPr>
          <p:cNvPr id="7" name="TextBox 6"/>
          <p:cNvSpPr txBox="1"/>
          <p:nvPr/>
        </p:nvSpPr>
        <p:spPr>
          <a:xfrm>
            <a:off x="381783" y="808727"/>
            <a:ext cx="3288062" cy="3546755"/>
          </a:xfrm>
          <a:prstGeom prst="rect">
            <a:avLst/>
          </a:prstGeom>
          <a:noFill/>
        </p:spPr>
        <p:txBody>
          <a:bodyPr wrap="square" lIns="78373" tIns="39187" rIns="78373" bIns="39187" rtlCol="0">
            <a:spAutoFit/>
          </a:bodyPr>
          <a:lstStyle/>
          <a:p>
            <a:pPr>
              <a:lnSpc>
                <a:spcPct val="110000"/>
              </a:lnSpc>
              <a:spcBef>
                <a:spcPts val="700"/>
              </a:spcBef>
            </a:pPr>
            <a:r>
              <a:rPr lang="en-US" sz="1000" b="1" dirty="0">
                <a:latin typeface="Verdana"/>
                <a:cs typeface="Verdana"/>
              </a:rPr>
              <a:t>Mary Shelley’s novel </a:t>
            </a:r>
            <a:r>
              <a:rPr lang="en-US" sz="1000" b="1" i="1" dirty="0">
                <a:latin typeface="Verdana"/>
                <a:cs typeface="Verdana"/>
              </a:rPr>
              <a:t>Frankenstein</a:t>
            </a:r>
            <a:r>
              <a:rPr lang="en-US" sz="1000" b="1" dirty="0">
                <a:latin typeface="Verdana"/>
                <a:cs typeface="Verdana"/>
              </a:rPr>
              <a:t> was inspired by early scientists who studied electricity.</a:t>
            </a:r>
            <a:endParaRPr lang="en-US" sz="1000" dirty="0">
              <a:latin typeface="Verdana"/>
              <a:cs typeface="Verdana"/>
            </a:endParaRPr>
          </a:p>
          <a:p>
            <a:pPr>
              <a:lnSpc>
                <a:spcPct val="110000"/>
              </a:lnSpc>
              <a:spcBef>
                <a:spcPts val="700"/>
              </a:spcBef>
            </a:pPr>
            <a:r>
              <a:rPr lang="en-US" sz="1000" dirty="0">
                <a:solidFill>
                  <a:srgbClr val="000000"/>
                </a:solidFill>
                <a:latin typeface="Verdana"/>
                <a:ea typeface="Calibri"/>
                <a:cs typeface="Verdana"/>
              </a:rPr>
              <a:t>In 1803, a famous experiment took place in London, using the body of a hanged man. A scientist took a pair of conducting rods that were connected to a powerful battery and applied them to the dead man’s body. The electrical current made the corpse’s body move, and one eye opened! </a:t>
            </a:r>
          </a:p>
          <a:p>
            <a:pPr>
              <a:lnSpc>
                <a:spcPct val="110000"/>
              </a:lnSpc>
              <a:spcBef>
                <a:spcPts val="700"/>
              </a:spcBef>
            </a:pPr>
            <a:r>
              <a:rPr lang="en-US" sz="1000" dirty="0" smtClean="0">
                <a:solidFill>
                  <a:srgbClr val="000000"/>
                </a:solidFill>
                <a:latin typeface="Verdana"/>
                <a:ea typeface="Calibri"/>
                <a:cs typeface="Verdana"/>
              </a:rPr>
              <a:t>Shelley </a:t>
            </a:r>
            <a:r>
              <a:rPr lang="en-US" sz="1000" dirty="0">
                <a:solidFill>
                  <a:srgbClr val="000000"/>
                </a:solidFill>
                <a:latin typeface="Verdana"/>
                <a:ea typeface="Calibri"/>
                <a:cs typeface="Verdana"/>
              </a:rPr>
              <a:t>wrote that this type of experiment made her think that one day it might be possible to reanimate a corpse.</a:t>
            </a:r>
          </a:p>
          <a:p>
            <a:pPr>
              <a:lnSpc>
                <a:spcPct val="110000"/>
              </a:lnSpc>
              <a:spcBef>
                <a:spcPts val="700"/>
              </a:spcBef>
            </a:pPr>
            <a:r>
              <a:rPr lang="en-US" sz="1000" i="1" dirty="0">
                <a:solidFill>
                  <a:srgbClr val="000000"/>
                </a:solidFill>
                <a:latin typeface="Verdana"/>
                <a:ea typeface="Calibri"/>
                <a:cs typeface="Verdana"/>
              </a:rPr>
              <a:t>How do you think Shelley may have felt about the electrical experiments going on during her lifetime? </a:t>
            </a:r>
          </a:p>
          <a:p>
            <a:pPr>
              <a:lnSpc>
                <a:spcPct val="110000"/>
              </a:lnSpc>
              <a:spcBef>
                <a:spcPts val="700"/>
              </a:spcBef>
            </a:pPr>
            <a:r>
              <a:rPr lang="en-US" sz="1000" i="1" dirty="0">
                <a:solidFill>
                  <a:srgbClr val="000000"/>
                </a:solidFill>
                <a:latin typeface="Verdana"/>
                <a:ea typeface="Calibri"/>
                <a:cs typeface="Verdana"/>
              </a:rPr>
              <a:t>How would you have felt about them?</a:t>
            </a:r>
            <a:endParaRPr lang="en-US" sz="1000" i="1" dirty="0">
              <a:latin typeface="Verdana"/>
              <a:cs typeface="Verdana"/>
            </a:endParaRPr>
          </a:p>
          <a:p>
            <a:pPr>
              <a:spcBef>
                <a:spcPts val="600"/>
              </a:spcBef>
            </a:pPr>
            <a:endParaRPr lang="en-US" sz="1000" b="1" dirty="0">
              <a:latin typeface="Verdana"/>
              <a:cs typeface="Verdana"/>
            </a:endParaRPr>
          </a:p>
        </p:txBody>
      </p:sp>
      <p:sp>
        <p:nvSpPr>
          <p:cNvPr id="8" name="TextBox 7"/>
          <p:cNvSpPr txBox="1"/>
          <p:nvPr/>
        </p:nvSpPr>
        <p:spPr>
          <a:xfrm>
            <a:off x="3784599" y="2584368"/>
            <a:ext cx="1972733" cy="817803"/>
          </a:xfrm>
          <a:prstGeom prst="rect">
            <a:avLst/>
          </a:prstGeom>
          <a:noFill/>
        </p:spPr>
        <p:txBody>
          <a:bodyPr wrap="square" lIns="78373" tIns="39187" rIns="78373" bIns="39187" rtlCol="0">
            <a:spAutoFit/>
          </a:bodyPr>
          <a:lstStyle/>
          <a:p>
            <a:r>
              <a:rPr lang="en-US" sz="800" dirty="0">
                <a:latin typeface="Verdana"/>
                <a:cs typeface="Verdana"/>
              </a:rPr>
              <a:t>Luigi Galvani discovered that a frog’s leg would twitch in response to an electrical spark. Mary Shelley thought “Galvanism” showed that it might be possible to bring a dead body back to life. </a:t>
            </a:r>
          </a:p>
        </p:txBody>
      </p:sp>
      <p:pic>
        <p:nvPicPr>
          <p:cNvPr id="12" name="Picture 11" descr="Macintosh HD:Users:raeostman:Desktop:Galvani-frogs-legs-electricity.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57790" y="1087385"/>
            <a:ext cx="1828800" cy="1496695"/>
          </a:xfrm>
          <a:prstGeom prst="rect">
            <a:avLst/>
          </a:prstGeom>
          <a:noFill/>
          <a:ln>
            <a:solidFill>
              <a:schemeClr val="bg1">
                <a:lumMod val="85000"/>
              </a:schemeClr>
            </a:solidFill>
          </a:ln>
        </p:spPr>
      </p:pic>
    </p:spTree>
    <p:extLst>
      <p:ext uri="{BB962C8B-B14F-4D97-AF65-F5344CB8AC3E}">
        <p14:creationId xmlns:p14="http://schemas.microsoft.com/office/powerpoint/2010/main" val="379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sp>
        <p:nvSpPr>
          <p:cNvPr id="6" name="Rectangle 5"/>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3" y="459731"/>
            <a:ext cx="3851550" cy="324979"/>
          </a:xfrm>
        </p:spPr>
        <p:txBody>
          <a:bodyPr>
            <a:normAutofit/>
          </a:bodyPr>
          <a:lstStyle/>
          <a:p>
            <a:r>
              <a:rPr lang="en-US" sz="1600" dirty="0" smtClean="0">
                <a:solidFill>
                  <a:srgbClr val="D59E37"/>
                </a:solidFill>
                <a:latin typeface="Georgia"/>
                <a:cs typeface="Georgia"/>
              </a:rPr>
              <a:t>RESPONSIBLE INNOVATION</a:t>
            </a:r>
            <a:endParaRPr lang="en-US" sz="1600" dirty="0">
              <a:solidFill>
                <a:srgbClr val="D59E37"/>
              </a:solidFill>
              <a:latin typeface="Georgia"/>
              <a:cs typeface="Georgia"/>
            </a:endParaRPr>
          </a:p>
        </p:txBody>
      </p:sp>
      <p:sp>
        <p:nvSpPr>
          <p:cNvPr id="7" name="TextBox 6"/>
          <p:cNvSpPr txBox="1"/>
          <p:nvPr/>
        </p:nvSpPr>
        <p:spPr>
          <a:xfrm>
            <a:off x="381783" y="808727"/>
            <a:ext cx="3288062" cy="2974804"/>
          </a:xfrm>
          <a:prstGeom prst="rect">
            <a:avLst/>
          </a:prstGeom>
          <a:noFill/>
        </p:spPr>
        <p:txBody>
          <a:bodyPr wrap="square" lIns="78373" tIns="39187" rIns="78373" bIns="39187" rtlCol="0">
            <a:spAutoFit/>
          </a:bodyPr>
          <a:lstStyle/>
          <a:p>
            <a:pPr>
              <a:lnSpc>
                <a:spcPct val="110000"/>
              </a:lnSpc>
              <a:spcBef>
                <a:spcPts val="700"/>
              </a:spcBef>
            </a:pPr>
            <a:r>
              <a:rPr lang="en-US" sz="1000" b="1" i="1" dirty="0">
                <a:latin typeface="Verdana"/>
                <a:cs typeface="Verdana"/>
              </a:rPr>
              <a:t>Frankenstein</a:t>
            </a:r>
            <a:r>
              <a:rPr lang="en-US" sz="1000" b="1" dirty="0">
                <a:latin typeface="Verdana"/>
                <a:cs typeface="Verdana"/>
              </a:rPr>
              <a:t> suggests that as we study science and make new technologies, it’s important to think ahead. </a:t>
            </a:r>
            <a:endParaRPr lang="en-US" sz="1000" dirty="0">
              <a:latin typeface="Verdana"/>
              <a:cs typeface="Verdana"/>
            </a:endParaRPr>
          </a:p>
          <a:p>
            <a:pPr>
              <a:lnSpc>
                <a:spcPct val="110000"/>
              </a:lnSpc>
              <a:spcBef>
                <a:spcPts val="700"/>
              </a:spcBef>
            </a:pPr>
            <a:r>
              <a:rPr lang="en-US" sz="1000" dirty="0">
                <a:latin typeface="Verdana"/>
                <a:cs typeface="Verdana"/>
              </a:rPr>
              <a:t>Volta’s invention has had a big impact on our lives. We use batteries every day! They provide electricity for our mobile phones, cars, and many other things. </a:t>
            </a:r>
          </a:p>
          <a:p>
            <a:pPr>
              <a:lnSpc>
                <a:spcPct val="110000"/>
              </a:lnSpc>
              <a:spcBef>
                <a:spcPts val="700"/>
              </a:spcBef>
            </a:pPr>
            <a:r>
              <a:rPr lang="en-US" sz="1000" dirty="0">
                <a:latin typeface="Verdana"/>
                <a:cs typeface="Verdana"/>
              </a:rPr>
              <a:t>But we might not like some of the ways people use batteries. For example, batteries can also be used to detonate explosives, for purposes that may be helpful or harmful.</a:t>
            </a:r>
          </a:p>
          <a:p>
            <a:pPr>
              <a:lnSpc>
                <a:spcPct val="110000"/>
              </a:lnSpc>
              <a:spcBef>
                <a:spcPts val="700"/>
              </a:spcBef>
            </a:pPr>
            <a:r>
              <a:rPr lang="en-US" sz="1000" i="1" dirty="0">
                <a:latin typeface="Verdana"/>
                <a:cs typeface="Verdana"/>
              </a:rPr>
              <a:t>Are inventors responsible for the ways people use their inventions? </a:t>
            </a:r>
          </a:p>
          <a:p>
            <a:pPr>
              <a:lnSpc>
                <a:spcPct val="110000"/>
              </a:lnSpc>
              <a:spcBef>
                <a:spcPts val="700"/>
              </a:spcBef>
            </a:pPr>
            <a:r>
              <a:rPr lang="en-US" sz="1000" i="1" dirty="0">
                <a:latin typeface="Verdana"/>
                <a:cs typeface="Verdana"/>
              </a:rPr>
              <a:t>Is an invention itself good or bad, or does it depend how people use it</a:t>
            </a:r>
            <a:r>
              <a:rPr lang="en-US" sz="1000" i="1" dirty="0" smtClean="0">
                <a:latin typeface="Verdana"/>
                <a:cs typeface="Verdana"/>
              </a:rPr>
              <a:t>?</a:t>
            </a:r>
            <a:endParaRPr lang="en-US" sz="1000" i="1" dirty="0">
              <a:latin typeface="Verdana"/>
              <a:cs typeface="Verdana"/>
            </a:endParaRPr>
          </a:p>
        </p:txBody>
      </p:sp>
      <p:sp>
        <p:nvSpPr>
          <p:cNvPr id="8" name="TextBox 7"/>
          <p:cNvSpPr txBox="1"/>
          <p:nvPr/>
        </p:nvSpPr>
        <p:spPr>
          <a:xfrm>
            <a:off x="3857790" y="2584368"/>
            <a:ext cx="1828800" cy="448471"/>
          </a:xfrm>
          <a:prstGeom prst="rect">
            <a:avLst/>
          </a:prstGeom>
          <a:noFill/>
        </p:spPr>
        <p:txBody>
          <a:bodyPr wrap="square" lIns="78373" tIns="39187" rIns="78373" bIns="39187" rtlCol="0">
            <a:spAutoFit/>
          </a:bodyPr>
          <a:lstStyle/>
          <a:p>
            <a:r>
              <a:rPr lang="en-US" sz="800" dirty="0">
                <a:latin typeface="Verdana"/>
                <a:cs typeface="Verdana"/>
              </a:rPr>
              <a:t>Batteries power many things. For example, many drones use small, high-capacity batteries.</a:t>
            </a:r>
          </a:p>
        </p:txBody>
      </p:sp>
      <p:pic>
        <p:nvPicPr>
          <p:cNvPr id="10" name="Picture 9" descr="Drone_First_Test_Fligh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57790" y="1366127"/>
            <a:ext cx="1828800" cy="1218241"/>
          </a:xfrm>
          <a:prstGeom prst="rect">
            <a:avLst/>
          </a:prstGeom>
        </p:spPr>
      </p:pic>
    </p:spTree>
    <p:extLst>
      <p:ext uri="{BB962C8B-B14F-4D97-AF65-F5344CB8AC3E}">
        <p14:creationId xmlns:p14="http://schemas.microsoft.com/office/powerpoint/2010/main" val="3337042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3451</TotalTime>
  <Words>1359</Words>
  <Application>Microsoft Macintosh PowerPoint</Application>
  <PresentationFormat>Custom</PresentationFormat>
  <Paragraphs>63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FRANKENSTEIN &amp; ELECTRICITY</vt:lpstr>
      <vt:lpstr>RESPONSIBLE INNOVATION</vt:lpstr>
      <vt:lpstr>PowerPoint Presentation</vt:lpstr>
    </vt:vector>
  </TitlesOfParts>
  <Company>Arizona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Ostman</dc:creator>
  <cp:lastModifiedBy>Rae Ostman</cp:lastModifiedBy>
  <cp:revision>123</cp:revision>
  <dcterms:created xsi:type="dcterms:W3CDTF">2017-04-08T18:32:38Z</dcterms:created>
  <dcterms:modified xsi:type="dcterms:W3CDTF">2017-09-03T13:17:45Z</dcterms:modified>
</cp:coreProperties>
</file>