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</p:sldMasterIdLst>
  <p:notesMasterIdLst>
    <p:notesMasterId r:id="rId5"/>
  </p:notesMasterIdLst>
  <p:sldIdLst>
    <p:sldId id="276" r:id="rId2"/>
    <p:sldId id="297" r:id="rId3"/>
    <p:sldId id="298" r:id="rId4"/>
  </p:sldIdLst>
  <p:sldSz cx="6858000" cy="9144000" type="letter"/>
  <p:notesSz cx="7019925" cy="93059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E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C6E4A938-D1C3-4592-8C55-291578F1BC3D}">
  <a:tblStyle styleId="{C6E4A938-D1C3-4592-8C55-291578F1BC3D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11"/>
    <p:restoredTop sz="50067" autoAdjust="0"/>
  </p:normalViewPr>
  <p:slideViewPr>
    <p:cSldViewPr snapToGrid="0" snapToObjects="1">
      <p:cViewPr>
        <p:scale>
          <a:sx n="100" d="100"/>
          <a:sy n="100" d="100"/>
        </p:scale>
        <p:origin x="-1760" y="7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2201863" y="698500"/>
            <a:ext cx="2616200" cy="3489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  <a:noFill/>
          <a:ln>
            <a:noFill/>
          </a:ln>
        </p:spPr>
        <p:txBody>
          <a:bodyPr lIns="93272" tIns="93272" rIns="93272" bIns="9327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40869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435">
              <a:defRPr/>
            </a:pPr>
            <a:r>
              <a:rPr lang="en-US" dirty="0" smtClean="0"/>
              <a:t>-I had a lot more to say about human and chimp hands here, but I ran out of room! Also, I know the red text</a:t>
            </a:r>
            <a:r>
              <a:rPr lang="en-US" baseline="0" dirty="0" smtClean="0"/>
              <a:t> is probably too long which is why I had to shrink the font size. I’m happy to talk about phrasing and cutting down that </a:t>
            </a:r>
            <a:r>
              <a:rPr lang="en-US" baseline="0" dirty="0" err="1" smtClean="0"/>
              <a:t>ino</a:t>
            </a:r>
            <a:r>
              <a:rPr lang="en-US" baseline="0" dirty="0" smtClean="0"/>
              <a:t> there. </a:t>
            </a:r>
            <a:r>
              <a:rPr lang="en-US" baseline="0" smtClean="0"/>
              <a:t>(ALP)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938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 and intro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33781" y="3762089"/>
            <a:ext cx="6390450" cy="3649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5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5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233775" y="7476844"/>
            <a:ext cx="6113700" cy="1409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Shape 11" descr="ASU_Horiz_RGB_Digital_MaroonGold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3801" y="332528"/>
            <a:ext cx="2883727" cy="1897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 2">
    <p:bg>
      <p:bgPr>
        <a:solidFill>
          <a:schemeClr val="accent1"/>
        </a:solid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33775" y="2281289"/>
            <a:ext cx="6390450" cy="1018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7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327619" y="1787244"/>
            <a:ext cx="5631525" cy="634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 1">
    <p:bg>
      <p:bgPr>
        <a:solidFill>
          <a:schemeClr val="accen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33775" y="1468489"/>
            <a:ext cx="4684725" cy="1018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sz="6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break ba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2336800"/>
            <a:ext cx="6858000" cy="2743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286378" y="2844800"/>
            <a:ext cx="6084675" cy="18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break maroon ba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2336800"/>
            <a:ext cx="6858000" cy="27434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7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286378" y="2844800"/>
            <a:ext cx="6084675" cy="181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2pPr>
            <a:lvl3pPr marL="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3pPr>
            <a:lvl4pPr marL="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4pPr>
            <a:lvl5pPr marL="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5pPr>
            <a:lvl6pPr marL="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6pPr>
            <a:lvl7pPr marL="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7pPr>
            <a:lvl8pPr marL="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8pPr>
            <a:lvl9pPr marL="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4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with 3 column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661625" y="2067600"/>
            <a:ext cx="1802700" cy="5691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2455913" y="2106071"/>
            <a:ext cx="1802700" cy="5691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3"/>
          </p:nvPr>
        </p:nvSpPr>
        <p:spPr>
          <a:xfrm>
            <a:off x="304031" y="2141911"/>
            <a:ext cx="1802700" cy="5691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with text 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33774" y="2141911"/>
            <a:ext cx="5865300" cy="5691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 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199125" y="698711"/>
            <a:ext cx="3632850" cy="263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2pPr>
            <a:lvl3pPr lvl="2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3pPr>
            <a:lvl4pPr lvl="3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4pPr>
            <a:lvl5pPr lvl="4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5pPr>
            <a:lvl6pPr lvl="5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6pPr>
            <a:lvl7pPr lvl="6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7pPr>
            <a:lvl8pPr lvl="7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8pPr>
            <a:lvl9pPr lvl="8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ubTitle" idx="1"/>
          </p:nvPr>
        </p:nvSpPr>
        <p:spPr>
          <a:xfrm>
            <a:off x="4088456" y="1015734"/>
            <a:ext cx="2178450" cy="2195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hapter break agenda">
    <p:bg>
      <p:bgPr>
        <a:solidFill>
          <a:srgbClr val="000000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48075" y="3635956"/>
            <a:ext cx="2090700" cy="1018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sz="4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2pPr>
            <a:lvl3pPr lvl="2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3pPr>
            <a:lvl4pPr lvl="3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4pPr>
            <a:lvl5pPr lvl="4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5pPr>
            <a:lvl6pPr lvl="5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6pPr>
            <a:lvl7pPr lvl="6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7pPr>
            <a:lvl8pPr lvl="7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8pPr>
            <a:lvl9pPr lvl="8" indent="0" algn="r" rtl="0"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8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/>
          <p:nvPr/>
        </p:nvSpPr>
        <p:spPr>
          <a:xfrm>
            <a:off x="2748742" y="660619"/>
            <a:ext cx="792900" cy="6278400"/>
          </a:xfrm>
          <a:prstGeom prst="rect">
            <a:avLst/>
          </a:prstGeom>
          <a:noFill/>
          <a:ln>
            <a:noFill/>
          </a:ln>
        </p:spPr>
        <p:txBody>
          <a:bodyPr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225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{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3694444" y="1848711"/>
            <a:ext cx="2692125" cy="4899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457200" lvl="0" indent="-228600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buNone/>
              <a:defRPr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Headline with 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75431" y="2141911"/>
            <a:ext cx="6023700" cy="5691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with 3 colum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661625" y="2067600"/>
            <a:ext cx="1802700" cy="5691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2455913" y="2106071"/>
            <a:ext cx="1802700" cy="5691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3"/>
          </p:nvPr>
        </p:nvSpPr>
        <p:spPr>
          <a:xfrm>
            <a:off x="304031" y="2141911"/>
            <a:ext cx="1802700" cy="5691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subTitle" idx="1"/>
          </p:nvPr>
        </p:nvSpPr>
        <p:spPr>
          <a:xfrm>
            <a:off x="233775" y="1787244"/>
            <a:ext cx="5631525" cy="6346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233775" y="2010356"/>
            <a:ext cx="6390450" cy="101813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None/>
              <a:defRPr sz="7200"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ll out plus im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64175" y="407067"/>
            <a:ext cx="1395225" cy="4158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None/>
              <a:defRPr sz="1800"/>
            </a:lvl1pPr>
            <a:lvl2pPr lvl="1">
              <a:spcBef>
                <a:spcPts val="0"/>
              </a:spcBef>
              <a:buNone/>
              <a:defRPr sz="1800"/>
            </a:lvl2pPr>
            <a:lvl3pPr lvl="2">
              <a:spcBef>
                <a:spcPts val="0"/>
              </a:spcBef>
              <a:buNone/>
              <a:defRPr sz="1800"/>
            </a:lvl3pPr>
            <a:lvl4pPr lvl="3">
              <a:spcBef>
                <a:spcPts val="0"/>
              </a:spcBef>
              <a:buNone/>
              <a:defRPr sz="1800"/>
            </a:lvl4pPr>
            <a:lvl5pPr lvl="4">
              <a:spcBef>
                <a:spcPts val="0"/>
              </a:spcBef>
              <a:buNone/>
              <a:defRPr sz="1800"/>
            </a:lvl5pPr>
            <a:lvl6pPr lvl="5">
              <a:spcBef>
                <a:spcPts val="0"/>
              </a:spcBef>
              <a:buNone/>
              <a:defRPr sz="1800"/>
            </a:lvl6pPr>
            <a:lvl7pPr lvl="6">
              <a:spcBef>
                <a:spcPts val="0"/>
              </a:spcBef>
              <a:buNone/>
              <a:defRPr sz="1800"/>
            </a:lvl7pPr>
            <a:lvl8pPr lvl="7">
              <a:spcBef>
                <a:spcPts val="0"/>
              </a:spcBef>
              <a:buNone/>
              <a:defRPr sz="1800"/>
            </a:lvl8pPr>
            <a:lvl9pPr lvl="8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/>
        </p:nvSpPr>
        <p:spPr>
          <a:xfrm>
            <a:off x="3429000" y="-239378"/>
            <a:ext cx="3429000" cy="9382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199125" y="4983245"/>
            <a:ext cx="3033900" cy="21957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750" cy="65690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 2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None/>
              <a:defRPr sz="3600"/>
            </a:lvl1pPr>
            <a:lvl2pPr lvl="1">
              <a:spcBef>
                <a:spcPts val="0"/>
              </a:spcBef>
              <a:buNone/>
              <a:defRPr sz="3600"/>
            </a:lvl2pPr>
            <a:lvl3pPr lvl="2">
              <a:spcBef>
                <a:spcPts val="0"/>
              </a:spcBef>
              <a:buNone/>
              <a:defRPr sz="3600"/>
            </a:lvl3pPr>
            <a:lvl4pPr lvl="3">
              <a:spcBef>
                <a:spcPts val="0"/>
              </a:spcBef>
              <a:buNone/>
              <a:defRPr sz="3600"/>
            </a:lvl4pPr>
            <a:lvl5pPr lvl="4">
              <a:spcBef>
                <a:spcPts val="0"/>
              </a:spcBef>
              <a:buNone/>
              <a:defRPr sz="3600"/>
            </a:lvl5pPr>
            <a:lvl6pPr lvl="5">
              <a:spcBef>
                <a:spcPts val="0"/>
              </a:spcBef>
              <a:buNone/>
              <a:defRPr sz="3600"/>
            </a:lvl6pPr>
            <a:lvl7pPr lvl="6">
              <a:spcBef>
                <a:spcPts val="0"/>
              </a:spcBef>
              <a:buNone/>
              <a:defRPr sz="3600"/>
            </a:lvl7pPr>
            <a:lvl8pPr lvl="7">
              <a:spcBef>
                <a:spcPts val="0"/>
              </a:spcBef>
              <a:buNone/>
              <a:defRPr sz="3600"/>
            </a:lvl8pPr>
            <a:lvl9pPr lvl="8">
              <a:spcBef>
                <a:spcPts val="0"/>
              </a:spcBef>
              <a:buNone/>
              <a:defRPr sz="3600"/>
            </a:lvl9pPr>
          </a:lstStyle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-14419" y="3129244"/>
            <a:ext cx="6872400" cy="6113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old chapter break or bold statement gold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33775" y="1468489"/>
            <a:ext cx="4684725" cy="1018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6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2pPr>
            <a:lvl3pPr lvl="2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3pPr>
            <a:lvl4pPr lvl="3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4pPr>
            <a:lvl5pPr lvl="4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5pPr>
            <a:lvl6pPr lvl="5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6pPr>
            <a:lvl7pPr lvl="6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7pPr>
            <a:lvl8pPr lvl="7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8pPr>
            <a:lvl9pPr lvl="8" indent="0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6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450" cy="10181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450" cy="607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5" Type="http://schemas.openxmlformats.org/officeDocument/2006/relationships/image" Target="../media/image5.png"/><Relationship Id="rId6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3" y="5317378"/>
            <a:ext cx="1820614" cy="1461057"/>
          </a:xfrm>
          <a:prstGeom prst="rect">
            <a:avLst/>
          </a:prstGeom>
        </p:spPr>
      </p:pic>
      <p:pic>
        <p:nvPicPr>
          <p:cNvPr id="10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-60000">
            <a:off x="467941" y="3698364"/>
            <a:ext cx="1798241" cy="140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7" y="2138134"/>
            <a:ext cx="1829753" cy="13434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1"/>
            <a:ext cx="6858000" cy="1660695"/>
          </a:xfrm>
          <a:prstGeom prst="rect">
            <a:avLst/>
          </a:prstGeom>
          <a:solidFill>
            <a:srgbClr val="42E4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3775" y="379450"/>
            <a:ext cx="6624225" cy="1018133"/>
          </a:xfrm>
        </p:spPr>
        <p:txBody>
          <a:bodyPr/>
          <a:lstStyle/>
          <a:p>
            <a:r>
              <a:rPr lang="en-US" sz="4800" dirty="0" smtClean="0">
                <a:solidFill>
                  <a:srgbClr val="FFFFFF"/>
                </a:solidFill>
              </a:rPr>
              <a:t>Buy it, or better </a:t>
            </a:r>
            <a:r>
              <a:rPr lang="en-US" sz="4800" dirty="0">
                <a:solidFill>
                  <a:srgbClr val="FFFFFF"/>
                </a:solidFill>
              </a:rPr>
              <a:t>n</a:t>
            </a:r>
            <a:r>
              <a:rPr lang="en-US" sz="4800" dirty="0" smtClean="0">
                <a:solidFill>
                  <a:srgbClr val="FFFFFF"/>
                </a:solidFill>
              </a:rPr>
              <a:t>ot?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5" name="Picture 4" descr="asu_sunburst_rgb_maroongold_600ppi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40" y="8571640"/>
            <a:ext cx="778856" cy="457200"/>
          </a:xfrm>
          <a:prstGeom prst="rect">
            <a:avLst/>
          </a:prstGeom>
        </p:spPr>
      </p:pic>
      <p:sp>
        <p:nvSpPr>
          <p:cNvPr id="7" name="Shape 138"/>
          <p:cNvSpPr txBox="1"/>
          <p:nvPr/>
        </p:nvSpPr>
        <p:spPr>
          <a:xfrm>
            <a:off x="2574622" y="2062402"/>
            <a:ext cx="3825729" cy="15592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600" dirty="0" smtClean="0"/>
              <a:t>Look at the product cards and sort them into two piles: products you’ve used and products you haven’t used. Keep the cards for products you’ve used and set the others aside. </a:t>
            </a:r>
            <a:endParaRPr lang="en-US" sz="160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160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" sz="160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1" name="Rectangle 10"/>
          <p:cNvSpPr>
            <a:spLocks noChangeAspect="1"/>
          </p:cNvSpPr>
          <p:nvPr/>
        </p:nvSpPr>
        <p:spPr>
          <a:xfrm>
            <a:off x="455842" y="6802097"/>
            <a:ext cx="1831847" cy="1371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55842" y="2139418"/>
            <a:ext cx="300613" cy="307777"/>
          </a:xfrm>
          <a:prstGeom prst="rect">
            <a:avLst/>
          </a:prstGeom>
          <a:solidFill>
            <a:srgbClr val="42E4E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</a:rPr>
              <a:t>1</a:t>
            </a:r>
            <a:endParaRPr lang="en-US" b="1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58608" y="3712989"/>
            <a:ext cx="300613" cy="312500"/>
            <a:chOff x="457936" y="3901765"/>
            <a:chExt cx="300613" cy="312500"/>
          </a:xfrm>
          <a:solidFill>
            <a:srgbClr val="42E4EC"/>
          </a:solidFill>
        </p:grpSpPr>
        <p:sp>
          <p:nvSpPr>
            <p:cNvPr id="20" name="Rectangle 19"/>
            <p:cNvSpPr/>
            <p:nvPr/>
          </p:nvSpPr>
          <p:spPr>
            <a:xfrm>
              <a:off x="457936" y="3904920"/>
              <a:ext cx="300613" cy="309345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0703" y="3901765"/>
              <a:ext cx="228600" cy="3077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  <a:latin typeface="+mj-lt"/>
                </a:rPr>
                <a:t>2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94783" y="5317378"/>
            <a:ext cx="291474" cy="307777"/>
          </a:xfrm>
          <a:prstGeom prst="rect">
            <a:avLst/>
          </a:prstGeom>
          <a:solidFill>
            <a:srgbClr val="42E4EC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  <a:latin typeface="+mj-lt"/>
              </a:rPr>
              <a:t>3</a:t>
            </a:r>
          </a:p>
        </p:txBody>
      </p:sp>
      <p:sp>
        <p:nvSpPr>
          <p:cNvPr id="28" name="Shape 138"/>
          <p:cNvSpPr txBox="1"/>
          <p:nvPr/>
        </p:nvSpPr>
        <p:spPr>
          <a:xfrm>
            <a:off x="2604918" y="3823658"/>
            <a:ext cx="3795433" cy="14368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1600" dirty="0" smtClean="0"/>
              <a:t>All of these products contain </a:t>
            </a:r>
            <a:r>
              <a:rPr lang="en-US" sz="1600" dirty="0" err="1" smtClean="0"/>
              <a:t>nano</a:t>
            </a:r>
            <a:r>
              <a:rPr lang="en-US" sz="1600" dirty="0" smtClean="0"/>
              <a:t>-sized titanium dioxide, a bright white powder that is derived from </a:t>
            </a:r>
            <a:r>
              <a:rPr lang="en-US" sz="1600" dirty="0" err="1"/>
              <a:t>b</a:t>
            </a:r>
            <a:r>
              <a:rPr lang="en-US" sz="1600" dirty="0" err="1" smtClean="0"/>
              <a:t>rookite</a:t>
            </a:r>
            <a:r>
              <a:rPr lang="en-US" sz="1600" dirty="0" smtClean="0"/>
              <a:t> and </a:t>
            </a:r>
            <a:r>
              <a:rPr lang="en-US" sz="1600" dirty="0" err="1"/>
              <a:t>a</a:t>
            </a:r>
            <a:r>
              <a:rPr lang="en-US" sz="1600" dirty="0" err="1" smtClean="0"/>
              <a:t>natase</a:t>
            </a:r>
            <a:r>
              <a:rPr lang="en-US" sz="1600" dirty="0" smtClean="0"/>
              <a:t> minerals. </a:t>
            </a:r>
            <a:endParaRPr lang="en-US"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160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" sz="160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29" name="Shape 138"/>
          <p:cNvSpPr txBox="1"/>
          <p:nvPr/>
        </p:nvSpPr>
        <p:spPr>
          <a:xfrm>
            <a:off x="2604918" y="5362738"/>
            <a:ext cx="3795434" cy="146105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1600" dirty="0" smtClean="0"/>
              <a:t>Read the back of the cards to learn more about how titanium dioxide is used in the products. Think about the </a:t>
            </a:r>
            <a:r>
              <a:rPr lang="en-US" sz="1600" dirty="0"/>
              <a:t>potential risks and benefits of each </a:t>
            </a:r>
            <a:r>
              <a:rPr lang="en-US" sz="1600" dirty="0" smtClean="0"/>
              <a:t>product</a:t>
            </a:r>
            <a:r>
              <a:rPr lang="en-US" sz="1600" dirty="0"/>
              <a:t>.</a:t>
            </a:r>
            <a:endParaRPr lang="en-US" sz="160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1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-US" sz="1600" i="0" u="none" strike="noStrike" cap="none" dirty="0" smtClean="0">
              <a:solidFill>
                <a:srgbClr val="000000"/>
              </a:solidFill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endParaRPr lang="en" sz="160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4621" y="7016212"/>
            <a:ext cx="3856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Based on your own values, place each card in the appropriate shopping basket. Will you </a:t>
            </a:r>
            <a:r>
              <a:rPr lang="en-US" sz="1600" b="1" dirty="0" smtClean="0">
                <a:solidFill>
                  <a:srgbClr val="008000"/>
                </a:solidFill>
              </a:rPr>
              <a:t>BUY IT</a:t>
            </a:r>
            <a:r>
              <a:rPr lang="en-US" sz="1600" dirty="0" smtClean="0"/>
              <a:t>, </a:t>
            </a:r>
            <a:r>
              <a:rPr lang="en-US" sz="1600" b="1" dirty="0" smtClean="0">
                <a:solidFill>
                  <a:schemeClr val="accent4"/>
                </a:solidFill>
              </a:rPr>
              <a:t>THINK ABOUT IT</a:t>
            </a:r>
            <a:r>
              <a:rPr lang="en-US" sz="1600" dirty="0" smtClean="0"/>
              <a:t>, or decide you </a:t>
            </a:r>
            <a:r>
              <a:rPr lang="en-US" sz="1600" b="1" dirty="0" smtClean="0">
                <a:solidFill>
                  <a:srgbClr val="FF0000"/>
                </a:solidFill>
              </a:rPr>
              <a:t>BETTER NOT</a:t>
            </a:r>
            <a:r>
              <a:rPr lang="en-US" sz="1600" dirty="0" smtClean="0"/>
              <a:t>?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83" y="7016212"/>
            <a:ext cx="1823361" cy="132247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95243" y="7013712"/>
            <a:ext cx="291474" cy="307777"/>
          </a:xfrm>
          <a:prstGeom prst="rect">
            <a:avLst/>
          </a:prstGeom>
          <a:solidFill>
            <a:srgbClr val="42E4EC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  <a:latin typeface="+mj-lt"/>
              </a:rPr>
              <a:t>4</a:t>
            </a:r>
            <a:endParaRPr lang="en-US" b="1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457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5844" y="398421"/>
            <a:ext cx="5974804" cy="993818"/>
          </a:xfrm>
        </p:spPr>
        <p:txBody>
          <a:bodyPr/>
          <a:lstStyle/>
          <a:p>
            <a:r>
              <a:rPr lang="en-US" sz="1900" dirty="0" smtClean="0">
                <a:solidFill>
                  <a:srgbClr val="42E4EC"/>
                </a:solidFill>
              </a:rPr>
              <a:t>Nanoscale </a:t>
            </a:r>
            <a:r>
              <a:rPr lang="en-US" sz="1900" dirty="0">
                <a:solidFill>
                  <a:srgbClr val="42E4EC"/>
                </a:solidFill>
              </a:rPr>
              <a:t>titanium dioxide is a common </a:t>
            </a:r>
            <a:r>
              <a:rPr lang="en-US" sz="1900" dirty="0" smtClean="0">
                <a:solidFill>
                  <a:srgbClr val="42E4EC"/>
                </a:solidFill>
              </a:rPr>
              <a:t>additive found </a:t>
            </a:r>
            <a:r>
              <a:rPr lang="en-US" sz="1900" dirty="0">
                <a:solidFill>
                  <a:srgbClr val="42E4EC"/>
                </a:solidFill>
              </a:rPr>
              <a:t>in many products that we consume, </a:t>
            </a:r>
            <a:r>
              <a:rPr lang="en-US" sz="1900" dirty="0" smtClean="0">
                <a:solidFill>
                  <a:srgbClr val="42E4EC"/>
                </a:solidFill>
              </a:rPr>
              <a:t>rub into our </a:t>
            </a:r>
            <a:r>
              <a:rPr lang="en-US" sz="1900" dirty="0">
                <a:solidFill>
                  <a:srgbClr val="42E4EC"/>
                </a:solidFill>
              </a:rPr>
              <a:t>skin, and use in our homes.</a:t>
            </a:r>
          </a:p>
        </p:txBody>
      </p:sp>
      <p:pic>
        <p:nvPicPr>
          <p:cNvPr id="5" name="Picture 4" descr="asu_sunburst_rgb_maroongold_600pp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140" y="8571640"/>
            <a:ext cx="778856" cy="457200"/>
          </a:xfrm>
          <a:prstGeom prst="rect">
            <a:avLst/>
          </a:prstGeom>
        </p:spPr>
      </p:pic>
      <p:sp>
        <p:nvSpPr>
          <p:cNvPr id="20" name="Shape 138"/>
          <p:cNvSpPr txBox="1"/>
          <p:nvPr/>
        </p:nvSpPr>
        <p:spPr>
          <a:xfrm>
            <a:off x="3575948" y="3414785"/>
            <a:ext cx="2955121" cy="67933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r>
              <a:rPr lang="en-US" sz="1200" b="1" dirty="0" smtClean="0"/>
              <a:t>The powdered sugar used on many doughnuts contains titanium dioxide.</a:t>
            </a:r>
            <a:endParaRPr lang="en" sz="1200" b="1" dirty="0"/>
          </a:p>
        </p:txBody>
      </p:sp>
      <p:sp>
        <p:nvSpPr>
          <p:cNvPr id="21" name="Shape 138"/>
          <p:cNvSpPr txBox="1"/>
          <p:nvPr/>
        </p:nvSpPr>
        <p:spPr>
          <a:xfrm>
            <a:off x="408139" y="7753743"/>
            <a:ext cx="3013743" cy="871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  <a:buSzPct val="25000"/>
            </a:pPr>
            <a:r>
              <a:rPr lang="en-US" sz="1200" b="1" dirty="0" smtClean="0">
                <a:solidFill>
                  <a:schemeClr val="tx1"/>
                </a:solidFill>
              </a:rPr>
              <a:t>The effects of </a:t>
            </a:r>
            <a:r>
              <a:rPr lang="en-US" sz="1200" b="1" dirty="0" err="1" smtClean="0">
                <a:solidFill>
                  <a:schemeClr val="tx1"/>
                </a:solidFill>
              </a:rPr>
              <a:t>nanoscale</a:t>
            </a:r>
            <a:r>
              <a:rPr lang="en-US" sz="1200" b="1" dirty="0" smtClean="0">
                <a:solidFill>
                  <a:schemeClr val="tx1"/>
                </a:solidFill>
              </a:rPr>
              <a:t> titanium dioxide on human health or the environment are not yet known.</a:t>
            </a:r>
            <a:endParaRPr lang="en" sz="1200" b="1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375" y="1754105"/>
            <a:ext cx="30690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  <a:ea typeface="Calibri"/>
                <a:cs typeface="Calibri"/>
              </a:rPr>
              <a:t>Materials can act differently when they’re </a:t>
            </a:r>
            <a:r>
              <a:rPr lang="en-US" b="1" dirty="0" err="1" smtClean="0">
                <a:latin typeface="+mj-lt"/>
                <a:ea typeface="Calibri"/>
                <a:cs typeface="Calibri"/>
              </a:rPr>
              <a:t>nano</a:t>
            </a:r>
            <a:r>
              <a:rPr lang="en-US" b="1" dirty="0" smtClean="0">
                <a:latin typeface="+mj-lt"/>
                <a:ea typeface="Calibri"/>
                <a:cs typeface="Calibri"/>
              </a:rPr>
              <a:t>-sized. </a:t>
            </a:r>
            <a:r>
              <a:rPr lang="en-US" dirty="0">
                <a:latin typeface="+mj-lt"/>
                <a:ea typeface="Calibri"/>
                <a:cs typeface="Calibri"/>
              </a:rPr>
              <a:t>For example, the </a:t>
            </a:r>
            <a:r>
              <a:rPr lang="en-US" dirty="0" smtClean="0">
                <a:latin typeface="+mj-lt"/>
                <a:ea typeface="Calibri"/>
                <a:cs typeface="Calibri"/>
              </a:rPr>
              <a:t>titanium dioxide nanoparticles </a:t>
            </a:r>
            <a:r>
              <a:rPr lang="en-US" dirty="0">
                <a:latin typeface="+mj-lt"/>
                <a:ea typeface="Calibri"/>
                <a:cs typeface="Calibri"/>
              </a:rPr>
              <a:t>in sunblock are invisible to the human eye because they’re smaller than the wavelength of visible </a:t>
            </a:r>
            <a:r>
              <a:rPr lang="en-US" dirty="0" smtClean="0">
                <a:latin typeface="+mj-lt"/>
                <a:ea typeface="Calibri"/>
                <a:cs typeface="Calibri"/>
              </a:rPr>
              <a:t>light. Some </a:t>
            </a:r>
            <a:r>
              <a:rPr lang="en-US" dirty="0">
                <a:latin typeface="+mj-lt"/>
                <a:ea typeface="Calibri"/>
                <a:cs typeface="Calibri"/>
              </a:rPr>
              <a:t>people are concerned that the particle size of </a:t>
            </a:r>
            <a:r>
              <a:rPr lang="en-US" dirty="0" smtClean="0">
                <a:latin typeface="+mj-lt"/>
                <a:ea typeface="Calibri"/>
                <a:cs typeface="Calibri"/>
              </a:rPr>
              <a:t>ingredients like titanium dioxide </a:t>
            </a:r>
            <a:r>
              <a:rPr lang="en-US" dirty="0">
                <a:latin typeface="+mj-lt"/>
                <a:ea typeface="Calibri"/>
                <a:cs typeface="Calibri"/>
              </a:rPr>
              <a:t>may make a difference in how safe they are. </a:t>
            </a:r>
            <a:endParaRPr lang="en-US" dirty="0" smtClean="0">
              <a:latin typeface="+mj-lt"/>
              <a:ea typeface="Calibri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5850" y="4189140"/>
            <a:ext cx="59445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Nanotechnologies have costs, risks, and benefits that affect our lives in ways we cannot always predict. </a:t>
            </a:r>
            <a:r>
              <a:rPr lang="en-US" dirty="0" smtClean="0"/>
              <a:t>Not </a:t>
            </a:r>
            <a:r>
              <a:rPr lang="en-US" dirty="0"/>
              <a:t>enough research has been performed </a:t>
            </a:r>
            <a:r>
              <a:rPr lang="en-US" dirty="0" smtClean="0"/>
              <a:t>for us to know the </a:t>
            </a:r>
            <a:r>
              <a:rPr lang="en-US" dirty="0"/>
              <a:t>effects of </a:t>
            </a:r>
            <a:r>
              <a:rPr lang="en-US" dirty="0" err="1"/>
              <a:t>nanoscale</a:t>
            </a:r>
            <a:r>
              <a:rPr lang="en-US" dirty="0"/>
              <a:t> titanium dioxide </a:t>
            </a:r>
            <a:r>
              <a:rPr lang="en-US" dirty="0" smtClean="0"/>
              <a:t>on the environment. When </a:t>
            </a:r>
            <a:r>
              <a:rPr lang="en-US" dirty="0"/>
              <a:t>titanium dioxide </a:t>
            </a:r>
            <a:r>
              <a:rPr lang="en-US" dirty="0" smtClean="0"/>
              <a:t>nanoparticles </a:t>
            </a:r>
            <a:r>
              <a:rPr lang="en-US" dirty="0"/>
              <a:t>wash off skin, they enter the </a:t>
            </a:r>
            <a:r>
              <a:rPr lang="en-US" dirty="0" smtClean="0"/>
              <a:t>environment. </a:t>
            </a:r>
            <a:r>
              <a:rPr lang="en-US" dirty="0"/>
              <a:t>The implications of nanoparticle pollution on </a:t>
            </a:r>
            <a:r>
              <a:rPr lang="en-US" dirty="0" smtClean="0"/>
              <a:t>plants and animals have not been fully assessed.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91646" y="5810642"/>
            <a:ext cx="300875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also don’t know how nanoparticles </a:t>
            </a:r>
            <a:r>
              <a:rPr lang="en-US" dirty="0" smtClean="0"/>
              <a:t>affect </a:t>
            </a:r>
            <a:r>
              <a:rPr lang="en-US" dirty="0"/>
              <a:t>consumers’ health. Once ingested, smaller particles can </a:t>
            </a:r>
            <a:r>
              <a:rPr lang="en-US" dirty="0" smtClean="0"/>
              <a:t>enter places in the body that </a:t>
            </a:r>
            <a:r>
              <a:rPr lang="en-US" dirty="0"/>
              <a:t>larger ones can’t. This doesn’t necessarily mean they are harmful, but it does mean that we need to be </a:t>
            </a:r>
            <a:r>
              <a:rPr lang="en-US" dirty="0" smtClean="0"/>
              <a:t>careful </a:t>
            </a:r>
            <a:r>
              <a:rPr lang="en-US" dirty="0"/>
              <a:t>about how we use </a:t>
            </a:r>
            <a:r>
              <a:rPr lang="en-US" dirty="0" smtClean="0"/>
              <a:t>nanoparticles </a:t>
            </a:r>
            <a:r>
              <a:rPr lang="en-US" dirty="0"/>
              <a:t>in </a:t>
            </a:r>
            <a:r>
              <a:rPr lang="en-US" dirty="0" smtClean="0"/>
              <a:t>foods and other consumer </a:t>
            </a:r>
            <a:r>
              <a:rPr lang="en-US" dirty="0"/>
              <a:t>products. </a:t>
            </a:r>
          </a:p>
          <a:p>
            <a:endParaRPr lang="en-US" dirty="0"/>
          </a:p>
        </p:txBody>
      </p:sp>
      <p:pic>
        <p:nvPicPr>
          <p:cNvPr id="10" name="Picture 9" descr="Cotudo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4" t="11147"/>
          <a:stretch/>
        </p:blipFill>
        <p:spPr>
          <a:xfrm>
            <a:off x="3663688" y="1814585"/>
            <a:ext cx="2736717" cy="1600200"/>
          </a:xfrm>
          <a:prstGeom prst="rect">
            <a:avLst/>
          </a:prstGeom>
        </p:spPr>
      </p:pic>
      <p:pic>
        <p:nvPicPr>
          <p:cNvPr id="12" name="Picture 11" descr="Seneca-creek-stream_ForestWan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04" y="5909823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79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9144001"/>
          </a:xfrm>
          <a:prstGeom prst="rect">
            <a:avLst/>
          </a:prstGeom>
          <a:solidFill>
            <a:srgbClr val="42E4E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Buy it, or Better not!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759471194"/>
      </p:ext>
    </p:extLst>
  </p:cSld>
  <p:clrMapOvr>
    <a:masterClrMapping/>
  </p:clrMapOvr>
</p:sld>
</file>

<file path=ppt/theme/theme1.xml><?xml version="1.0" encoding="utf-8"?>
<a:theme xmlns:a="http://schemas.openxmlformats.org/drawingml/2006/main" name="ASU Template">
  <a:themeElements>
    <a:clrScheme name="ASU Pallet">
      <a:dk1>
        <a:srgbClr val="000000"/>
      </a:dk1>
      <a:lt1>
        <a:srgbClr val="FFFFFF"/>
      </a:lt1>
      <a:dk2>
        <a:srgbClr val="951D40"/>
      </a:dk2>
      <a:lt2>
        <a:srgbClr val="5C6670"/>
      </a:lt2>
      <a:accent1>
        <a:srgbClr val="FFC627"/>
      </a:accent1>
      <a:accent2>
        <a:srgbClr val="951D40"/>
      </a:accent2>
      <a:accent3>
        <a:srgbClr val="78BE20"/>
      </a:accent3>
      <a:accent4>
        <a:srgbClr val="FF7F32"/>
      </a:accent4>
      <a:accent5>
        <a:srgbClr val="00A3E0"/>
      </a:accent5>
      <a:accent6>
        <a:srgbClr val="000000"/>
      </a:accent6>
      <a:hlink>
        <a:srgbClr val="951D40"/>
      </a:hlink>
      <a:folHlink>
        <a:srgbClr val="5C66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3940</TotalTime>
  <Words>432</Words>
  <Application>Microsoft Macintosh PowerPoint</Application>
  <PresentationFormat>Letter Paper (8.5x11 in)</PresentationFormat>
  <Paragraphs>19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ASU Template</vt:lpstr>
      <vt:lpstr>Buy it, or better not?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Jeannie Colton</dc:creator>
  <cp:lastModifiedBy>Rae Ostman</cp:lastModifiedBy>
  <cp:revision>89</cp:revision>
  <cp:lastPrinted>2018-02-22T18:12:58Z</cp:lastPrinted>
  <dcterms:modified xsi:type="dcterms:W3CDTF">2018-03-05T15:25:30Z</dcterms:modified>
</cp:coreProperties>
</file>