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6"/>
  </p:notesMasterIdLst>
  <p:handoutMasterIdLst>
    <p:handoutMasterId r:id="rId37"/>
  </p:handoutMasterIdLst>
  <p:sldIdLst>
    <p:sldId id="256" r:id="rId2"/>
    <p:sldId id="257" r:id="rId3"/>
    <p:sldId id="277" r:id="rId4"/>
    <p:sldId id="278" r:id="rId5"/>
    <p:sldId id="280" r:id="rId6"/>
    <p:sldId id="296" r:id="rId7"/>
    <p:sldId id="279" r:id="rId8"/>
    <p:sldId id="258" r:id="rId9"/>
    <p:sldId id="259" r:id="rId10"/>
    <p:sldId id="260" r:id="rId11"/>
    <p:sldId id="261" r:id="rId12"/>
    <p:sldId id="281" r:id="rId13"/>
    <p:sldId id="262" r:id="rId14"/>
    <p:sldId id="263" r:id="rId15"/>
    <p:sldId id="285" r:id="rId16"/>
    <p:sldId id="282" r:id="rId17"/>
    <p:sldId id="283" r:id="rId18"/>
    <p:sldId id="264" r:id="rId19"/>
    <p:sldId id="286" r:id="rId20"/>
    <p:sldId id="287" r:id="rId21"/>
    <p:sldId id="288" r:id="rId22"/>
    <p:sldId id="289" r:id="rId23"/>
    <p:sldId id="291" r:id="rId24"/>
    <p:sldId id="290" r:id="rId25"/>
    <p:sldId id="292" r:id="rId26"/>
    <p:sldId id="265" r:id="rId27"/>
    <p:sldId id="276" r:id="rId28"/>
    <p:sldId id="266" r:id="rId29"/>
    <p:sldId id="293" r:id="rId30"/>
    <p:sldId id="267" r:id="rId31"/>
    <p:sldId id="268" r:id="rId32"/>
    <p:sldId id="294" r:id="rId33"/>
    <p:sldId id="295" r:id="rId34"/>
    <p:sldId id="297" r:id="rId35"/>
  </p:sldIdLst>
  <p:sldSz cx="9144000" cy="6858000" type="screen4x3"/>
  <p:notesSz cx="9305925" cy="7019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595" autoAdjust="0"/>
    <p:restoredTop sz="94622" autoAdjust="0"/>
  </p:normalViewPr>
  <p:slideViewPr>
    <p:cSldViewPr snapToGrid="0" snapToObjects="1">
      <p:cViewPr>
        <p:scale>
          <a:sx n="60" d="100"/>
          <a:sy n="60" d="100"/>
        </p:scale>
        <p:origin x="-1512" y="-27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32568" cy="350996"/>
          </a:xfrm>
          <a:prstGeom prst="rect">
            <a:avLst/>
          </a:prstGeom>
        </p:spPr>
        <p:txBody>
          <a:bodyPr vert="horz" lIns="93287" tIns="46644" rIns="93287" bIns="46644" rtlCol="0"/>
          <a:lstStyle>
            <a:lvl1pPr algn="l">
              <a:defRPr sz="1200"/>
            </a:lvl1pPr>
          </a:lstStyle>
          <a:p>
            <a:endParaRPr lang="en-US"/>
          </a:p>
        </p:txBody>
      </p:sp>
      <p:sp>
        <p:nvSpPr>
          <p:cNvPr id="3" name="Date Placeholder 2"/>
          <p:cNvSpPr>
            <a:spLocks noGrp="1"/>
          </p:cNvSpPr>
          <p:nvPr>
            <p:ph type="dt" sz="quarter" idx="1"/>
          </p:nvPr>
        </p:nvSpPr>
        <p:spPr>
          <a:xfrm>
            <a:off x="5271204" y="0"/>
            <a:ext cx="4032568" cy="350996"/>
          </a:xfrm>
          <a:prstGeom prst="rect">
            <a:avLst/>
          </a:prstGeom>
        </p:spPr>
        <p:txBody>
          <a:bodyPr vert="horz" lIns="93287" tIns="46644" rIns="93287" bIns="46644" rtlCol="0"/>
          <a:lstStyle>
            <a:lvl1pPr algn="r">
              <a:defRPr sz="1200"/>
            </a:lvl1pPr>
          </a:lstStyle>
          <a:p>
            <a:fld id="{40EB465B-BB1E-40A0-9BC1-1A95FD2679E7}" type="datetimeFigureOut">
              <a:rPr lang="en-US" smtClean="0"/>
              <a:t>3/6/2015</a:t>
            </a:fld>
            <a:endParaRPr lang="en-US"/>
          </a:p>
        </p:txBody>
      </p:sp>
      <p:sp>
        <p:nvSpPr>
          <p:cNvPr id="4" name="Footer Placeholder 3"/>
          <p:cNvSpPr>
            <a:spLocks noGrp="1"/>
          </p:cNvSpPr>
          <p:nvPr>
            <p:ph type="ftr" sz="quarter" idx="2"/>
          </p:nvPr>
        </p:nvSpPr>
        <p:spPr>
          <a:xfrm>
            <a:off x="0" y="6667711"/>
            <a:ext cx="4032568" cy="350996"/>
          </a:xfrm>
          <a:prstGeom prst="rect">
            <a:avLst/>
          </a:prstGeom>
        </p:spPr>
        <p:txBody>
          <a:bodyPr vert="horz" lIns="93287" tIns="46644" rIns="93287" bIns="46644" rtlCol="0" anchor="b"/>
          <a:lstStyle>
            <a:lvl1pPr algn="l">
              <a:defRPr sz="1200"/>
            </a:lvl1pPr>
          </a:lstStyle>
          <a:p>
            <a:endParaRPr lang="en-US"/>
          </a:p>
        </p:txBody>
      </p:sp>
      <p:sp>
        <p:nvSpPr>
          <p:cNvPr id="5" name="Slide Number Placeholder 4"/>
          <p:cNvSpPr>
            <a:spLocks noGrp="1"/>
          </p:cNvSpPr>
          <p:nvPr>
            <p:ph type="sldNum" sz="quarter" idx="3"/>
          </p:nvPr>
        </p:nvSpPr>
        <p:spPr>
          <a:xfrm>
            <a:off x="5271204" y="6667711"/>
            <a:ext cx="4032568" cy="350996"/>
          </a:xfrm>
          <a:prstGeom prst="rect">
            <a:avLst/>
          </a:prstGeom>
        </p:spPr>
        <p:txBody>
          <a:bodyPr vert="horz" lIns="93287" tIns="46644" rIns="93287" bIns="46644" rtlCol="0" anchor="b"/>
          <a:lstStyle>
            <a:lvl1pPr algn="r">
              <a:defRPr sz="1200"/>
            </a:lvl1pPr>
          </a:lstStyle>
          <a:p>
            <a:fld id="{AA2B3059-3D93-4A79-A49D-4C5E4EB2C451}" type="slidenum">
              <a:rPr lang="en-US" smtClean="0"/>
              <a:t>‹#›</a:t>
            </a:fld>
            <a:endParaRPr lang="en-US"/>
          </a:p>
        </p:txBody>
      </p:sp>
    </p:spTree>
    <p:extLst>
      <p:ext uri="{BB962C8B-B14F-4D97-AF65-F5344CB8AC3E}">
        <p14:creationId xmlns:p14="http://schemas.microsoft.com/office/powerpoint/2010/main" val="26504206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32568" cy="350996"/>
          </a:xfrm>
          <a:prstGeom prst="rect">
            <a:avLst/>
          </a:prstGeom>
        </p:spPr>
        <p:txBody>
          <a:bodyPr vert="horz" lIns="93287" tIns="46644" rIns="93287" bIns="46644" rtlCol="0"/>
          <a:lstStyle>
            <a:lvl1pPr algn="l">
              <a:defRPr sz="1200"/>
            </a:lvl1pPr>
          </a:lstStyle>
          <a:p>
            <a:endParaRPr lang="en-US"/>
          </a:p>
        </p:txBody>
      </p:sp>
      <p:sp>
        <p:nvSpPr>
          <p:cNvPr id="3" name="Date Placeholder 2"/>
          <p:cNvSpPr>
            <a:spLocks noGrp="1"/>
          </p:cNvSpPr>
          <p:nvPr>
            <p:ph type="dt" idx="1"/>
          </p:nvPr>
        </p:nvSpPr>
        <p:spPr>
          <a:xfrm>
            <a:off x="5271742" y="0"/>
            <a:ext cx="4032568" cy="350996"/>
          </a:xfrm>
          <a:prstGeom prst="rect">
            <a:avLst/>
          </a:prstGeom>
        </p:spPr>
        <p:txBody>
          <a:bodyPr vert="horz" lIns="93287" tIns="46644" rIns="93287" bIns="46644" rtlCol="0"/>
          <a:lstStyle>
            <a:lvl1pPr algn="r">
              <a:defRPr sz="1200"/>
            </a:lvl1pPr>
          </a:lstStyle>
          <a:p>
            <a:fld id="{1DD9A6BD-930B-4A6C-A2F9-0A6C091BEB9F}" type="datetimeFigureOut">
              <a:rPr lang="en-US" smtClean="0"/>
              <a:t>3/6/2015</a:t>
            </a:fld>
            <a:endParaRPr lang="en-US"/>
          </a:p>
        </p:txBody>
      </p:sp>
      <p:sp>
        <p:nvSpPr>
          <p:cNvPr id="4" name="Slide Image Placeholder 3"/>
          <p:cNvSpPr>
            <a:spLocks noGrp="1" noRot="1" noChangeAspect="1"/>
          </p:cNvSpPr>
          <p:nvPr>
            <p:ph type="sldImg" idx="2"/>
          </p:nvPr>
        </p:nvSpPr>
        <p:spPr>
          <a:xfrm>
            <a:off x="2898775" y="527050"/>
            <a:ext cx="3508375" cy="2632075"/>
          </a:xfrm>
          <a:prstGeom prst="rect">
            <a:avLst/>
          </a:prstGeom>
          <a:noFill/>
          <a:ln w="12700">
            <a:solidFill>
              <a:prstClr val="black"/>
            </a:solidFill>
          </a:ln>
        </p:spPr>
        <p:txBody>
          <a:bodyPr vert="horz" lIns="93287" tIns="46644" rIns="93287" bIns="46644" rtlCol="0" anchor="ctr"/>
          <a:lstStyle/>
          <a:p>
            <a:endParaRPr lang="en-US"/>
          </a:p>
        </p:txBody>
      </p:sp>
      <p:sp>
        <p:nvSpPr>
          <p:cNvPr id="5" name="Notes Placeholder 4"/>
          <p:cNvSpPr>
            <a:spLocks noGrp="1"/>
          </p:cNvSpPr>
          <p:nvPr>
            <p:ph type="body" sz="quarter" idx="3"/>
          </p:nvPr>
        </p:nvSpPr>
        <p:spPr>
          <a:xfrm>
            <a:off x="930593" y="3334465"/>
            <a:ext cx="7444740" cy="3158966"/>
          </a:xfrm>
          <a:prstGeom prst="rect">
            <a:avLst/>
          </a:prstGeom>
        </p:spPr>
        <p:txBody>
          <a:bodyPr vert="horz" lIns="93287" tIns="46644" rIns="93287" bIns="46644"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667304"/>
            <a:ext cx="4032568" cy="350996"/>
          </a:xfrm>
          <a:prstGeom prst="rect">
            <a:avLst/>
          </a:prstGeom>
        </p:spPr>
        <p:txBody>
          <a:bodyPr vert="horz" lIns="93287" tIns="46644" rIns="93287" bIns="46644" rtlCol="0" anchor="b"/>
          <a:lstStyle>
            <a:lvl1pPr algn="l">
              <a:defRPr sz="1200"/>
            </a:lvl1pPr>
          </a:lstStyle>
          <a:p>
            <a:endParaRPr lang="en-US"/>
          </a:p>
        </p:txBody>
      </p:sp>
      <p:sp>
        <p:nvSpPr>
          <p:cNvPr id="7" name="Slide Number Placeholder 6"/>
          <p:cNvSpPr>
            <a:spLocks noGrp="1"/>
          </p:cNvSpPr>
          <p:nvPr>
            <p:ph type="sldNum" sz="quarter" idx="5"/>
          </p:nvPr>
        </p:nvSpPr>
        <p:spPr>
          <a:xfrm>
            <a:off x="5271742" y="6667304"/>
            <a:ext cx="4032568" cy="350996"/>
          </a:xfrm>
          <a:prstGeom prst="rect">
            <a:avLst/>
          </a:prstGeom>
        </p:spPr>
        <p:txBody>
          <a:bodyPr vert="horz" lIns="93287" tIns="46644" rIns="93287" bIns="46644" rtlCol="0" anchor="b"/>
          <a:lstStyle>
            <a:lvl1pPr algn="r">
              <a:defRPr sz="1200"/>
            </a:lvl1pPr>
          </a:lstStyle>
          <a:p>
            <a:fld id="{448E403D-BD29-426C-9144-6B0CF98526F6}" type="slidenum">
              <a:rPr lang="en-US" smtClean="0"/>
              <a:t>‹#›</a:t>
            </a:fld>
            <a:endParaRPr lang="en-US"/>
          </a:p>
        </p:txBody>
      </p:sp>
    </p:spTree>
    <p:extLst>
      <p:ext uri="{BB962C8B-B14F-4D97-AF65-F5344CB8AC3E}">
        <p14:creationId xmlns:p14="http://schemas.microsoft.com/office/powerpoint/2010/main" val="7379461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48E403D-BD29-426C-9144-6B0CF98526F6}" type="slidenum">
              <a:rPr lang="en-US" smtClean="0"/>
              <a:t>1</a:t>
            </a:fld>
            <a:endParaRPr lang="en-US"/>
          </a:p>
        </p:txBody>
      </p:sp>
    </p:spTree>
    <p:extLst>
      <p:ext uri="{BB962C8B-B14F-4D97-AF65-F5344CB8AC3E}">
        <p14:creationId xmlns:p14="http://schemas.microsoft.com/office/powerpoint/2010/main" val="30209212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endParaRPr kumimoji="0" lang="en-US"/>
          </a:p>
        </p:txBody>
      </p:sp>
      <p:sp>
        <p:nvSpPr>
          <p:cNvPr id="28" name="Date Placeholder 27"/>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3/6/2015</a:t>
            </a:fld>
            <a:endParaRPr lang="en-US"/>
          </a:p>
        </p:txBody>
      </p:sp>
      <p:sp>
        <p:nvSpPr>
          <p:cNvPr id="17" name="Footer Placeholder 16"/>
          <p:cNvSpPr>
            <a:spLocks noGrp="1"/>
          </p:cNvSpPr>
          <p:nvPr>
            <p:ph type="ftr" sz="quarter" idx="11"/>
          </p:nvPr>
        </p:nvSpPr>
        <p:spPr/>
        <p:txBody>
          <a:bodyPr/>
          <a:lstStyle/>
          <a:p>
            <a:endParaRPr kumimoji="0"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2C6B1FF6-39B9-40F5-8B67-33C6354A3D4F}" type="slidenum">
              <a:rPr kumimoji="0" lang="en-US" smtClean="0"/>
              <a:pPr eaLnBrk="1" latinLnBrk="0" hangingPunct="1"/>
              <a:t>‹#›</a:t>
            </a:fld>
            <a:endParaRPr kumimoji="0" lang="en-US" dirty="0">
              <a:solidFill>
                <a:schemeClr val="accent3">
                  <a:shade val="75000"/>
                </a:schemeClr>
              </a:solidFill>
            </a:endParaRPr>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kumimoji="0" lang="en-US"/>
          </a:p>
        </p:txBody>
      </p:sp>
      <p:sp>
        <p:nvSpPr>
          <p:cNvPr id="3" name="Vertical Text Placeholder 2"/>
          <p:cNvSpPr>
            <a:spLocks noGrp="1"/>
          </p:cNvSpPr>
          <p:nvPr>
            <p:ph type="body" orient="vert" idx="1"/>
          </p:nvPr>
        </p:nvSpPr>
        <p:spPr/>
        <p:txBody>
          <a:bodyPr vert="eaVert"/>
          <a:lstStyle/>
          <a:p>
            <a:pPr lvl="0" eaLnBrk="1" latinLnBrk="0" hangingPunct="1"/>
            <a:endParaRPr/>
          </a:p>
          <a:p>
            <a:pPr lvl="1" eaLnBrk="1" latinLnBrk="0" hangingPunct="1"/>
            <a:endParaRPr/>
          </a:p>
          <a:p>
            <a:pPr lvl="2" eaLnBrk="1" latinLnBrk="0" hangingPunct="1"/>
            <a:endParaRPr/>
          </a:p>
          <a:p>
            <a:pPr lvl="3" eaLnBrk="1" latinLnBrk="0" hangingPunct="1"/>
            <a:endParaRPr/>
          </a:p>
          <a:p>
            <a:pPr lvl="4" eaLnBrk="1" latinLnBrk="0" hangingPunct="1"/>
            <a:endParaRPr kumimoji="0" lang="en-US"/>
          </a:p>
        </p:txBody>
      </p:sp>
      <p:sp>
        <p:nvSpPr>
          <p:cNvPr id="4" name="Date Placeholder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3/6/2015</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2C6B1FF6-39B9-40F5-8B67-33C6354A3D4F}" type="slidenum">
              <a:rPr kumimoji="0" lang="en-US" smtClean="0"/>
              <a:pPr eaLnBrk="1" latinLnBrk="0" hangingPunct="1"/>
              <a:t>‹#›</a:t>
            </a:fld>
            <a:endParaRPr kumimoji="0" lang="en-US" dirty="0"/>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endParaRPr/>
          </a:p>
          <a:p>
            <a:pPr lvl="1" eaLnBrk="1" latinLnBrk="0" hangingPunct="1"/>
            <a:endParaRPr/>
          </a:p>
          <a:p>
            <a:pPr lvl="2" eaLnBrk="1" latinLnBrk="0" hangingPunct="1"/>
            <a:endParaRPr/>
          </a:p>
          <a:p>
            <a:pPr lvl="3" eaLnBrk="1" latinLnBrk="0" hangingPunct="1"/>
            <a:endParaRPr/>
          </a:p>
          <a:p>
            <a:pPr lvl="4" eaLnBrk="1" latinLnBrk="0" hangingPunct="1"/>
            <a:endParaRPr kumimoji="0" lang="en-US"/>
          </a:p>
        </p:txBody>
      </p:sp>
      <p:sp>
        <p:nvSpPr>
          <p:cNvPr id="4" name="Date Placeholder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3/6/2015</a:t>
            </a:fld>
            <a:endParaRPr lang="en-US"/>
          </a:p>
        </p:txBody>
      </p:sp>
      <p:sp>
        <p:nvSpPr>
          <p:cNvPr id="5" name="Footer Placeholder 4"/>
          <p:cNvSpPr>
            <a:spLocks noGrp="1"/>
          </p:cNvSpPr>
          <p:nvPr>
            <p:ph type="ftr" sz="quarter" idx="11"/>
          </p:nvPr>
        </p:nvSpPr>
        <p:spPr/>
        <p:txBody>
          <a:bodyPr/>
          <a:lstStyle/>
          <a:p>
            <a:endParaRPr kumimoji="0" lang="en-US"/>
          </a:p>
        </p:txBody>
      </p:sp>
      <p:sp>
        <p:nvSpPr>
          <p:cNvPr id="2" name="Vertical Title 1"/>
          <p:cNvSpPr>
            <a:spLocks noGrp="1"/>
          </p:cNvSpPr>
          <p:nvPr>
            <p:ph type="title" orient="vert"/>
          </p:nvPr>
        </p:nvSpPr>
        <p:spPr>
          <a:xfrm>
            <a:off x="7391400" y="304801"/>
            <a:ext cx="1447800" cy="5851525"/>
          </a:xfrm>
        </p:spPr>
        <p:txBody>
          <a:bodyPr vert="eaVert"/>
          <a:lstStyle/>
          <a:p>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endParaRPr kumimoji="0" lang="en-US"/>
          </a:p>
        </p:txBody>
      </p:sp>
      <p:sp>
        <p:nvSpPr>
          <p:cNvPr id="4" name="Date Placeholder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3/6/2015</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a:xfrm>
            <a:off x="4361688" y="1026372"/>
            <a:ext cx="457200" cy="441325"/>
          </a:xfrm>
        </p:spPr>
        <p:txBody>
          <a:bodyPr/>
          <a:lstStyle/>
          <a:p>
            <a:fld id="{2C6B1FF6-39B9-40F5-8B67-33C6354A3D4F}" type="slidenum">
              <a:rPr kumimoji="0" lang="en-US" smtClean="0"/>
              <a:pPr eaLnBrk="1" latinLnBrk="0" hangingPunct="1"/>
              <a:t>‹#›</a:t>
            </a:fld>
            <a:endParaRPr kumimoji="0" lang="en-US" dirty="0"/>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endParaRPr/>
          </a:p>
          <a:p>
            <a:pPr lvl="1" eaLnBrk="1" latinLnBrk="0" hangingPunct="1"/>
            <a:endParaRPr/>
          </a:p>
          <a:p>
            <a:pPr lvl="2" eaLnBrk="1" latinLnBrk="0" hangingPunct="1"/>
            <a:endParaRPr/>
          </a:p>
          <a:p>
            <a:pPr lvl="3" eaLnBrk="1" latinLnBrk="0" hangingPunct="1"/>
            <a:endParaRPr/>
          </a:p>
          <a:p>
            <a:pPr lvl="4" eaLnBrk="1" latinLnBrk="0" hangingPunct="1"/>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endParaRPr kumimoji="0" lang="en-US"/>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kumimoji="0" lang="en-US"/>
          </a:p>
        </p:txBody>
      </p:sp>
      <p:sp>
        <p:nvSpPr>
          <p:cNvPr id="4" name="Date Placeholder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3/6/2015</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2C6B1FF6-39B9-40F5-8B67-33C6354A3D4F}" type="slidenum">
              <a:rPr kumimoji="0" lang="en-US" smtClean="0"/>
              <a:pPr eaLnBrk="1" latinLnBrk="0" hangingPunct="1"/>
              <a:t>‹#›</a:t>
            </a:fld>
            <a:endParaRPr kumimoji="0" lang="en-US" dirty="0">
              <a:solidFill>
                <a:schemeClr val="accent3">
                  <a:shade val="75000"/>
                </a:schemeClr>
              </a:solidFill>
            </a:endParaRPr>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endParaRPr kumimoji="0" lang="en-US"/>
          </a:p>
        </p:txBody>
      </p:sp>
      <p:sp>
        <p:nvSpPr>
          <p:cNvPr id="5" name="Date Placeholder 4"/>
          <p:cNvSpPr>
            <a:spLocks noGrp="1"/>
          </p:cNvSpPr>
          <p:nvPr>
            <p:ph type="dt" sz="half" idx="10"/>
          </p:nvPr>
        </p:nvSpPr>
        <p:spPr>
          <a:xfrm>
            <a:off x="5791200" y="6409944"/>
            <a:ext cx="3044952" cy="365760"/>
          </a:xfrm>
        </p:spPr>
        <p:txBody>
          <a:bodyPr/>
          <a:lstStyle/>
          <a:p>
            <a:pPr eaLnBrk="1" latinLnBrk="0" hangingPunct="1"/>
            <a:fld id="{9D21D778-B565-4D7E-94D7-64010A445B68}" type="datetimeFigureOut">
              <a:rPr lang="en-US" smtClean="0"/>
              <a:pPr eaLnBrk="1" latinLnBrk="0" hangingPunct="1"/>
              <a:t>3/6/2015</a:t>
            </a:fld>
            <a:endParaRPr lang="en-US"/>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endParaRPr/>
          </a:p>
          <a:p>
            <a:pPr lvl="1" eaLnBrk="1" latinLnBrk="0" hangingPunct="1"/>
            <a:endParaRPr/>
          </a:p>
          <a:p>
            <a:pPr lvl="2" eaLnBrk="1" latinLnBrk="0" hangingPunct="1"/>
            <a:endParaRPr/>
          </a:p>
          <a:p>
            <a:pPr lvl="3" eaLnBrk="1" latinLnBrk="0" hangingPunct="1"/>
            <a:endParaRPr/>
          </a:p>
          <a:p>
            <a:pPr lvl="4" eaLnBrk="1" latinLnBrk="0" hangingPunct="1"/>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endParaRPr/>
          </a:p>
          <a:p>
            <a:pPr lvl="1" eaLnBrk="1" latinLnBrk="0" hangingPunct="1"/>
            <a:endParaRPr/>
          </a:p>
          <a:p>
            <a:pPr lvl="2" eaLnBrk="1" latinLnBrk="0" hangingPunct="1"/>
            <a:endParaRPr/>
          </a:p>
          <a:p>
            <a:pPr lvl="3" eaLnBrk="1" latinLnBrk="0" hangingPunct="1"/>
            <a:endParaRPr/>
          </a:p>
          <a:p>
            <a:pPr lvl="4" eaLnBrk="1" latinLnBrk="0" hangingPunct="1"/>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endParaRPr kumimoji="0" lang="en-US"/>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endParaRPr kumimoji="0" lang="en-US"/>
          </a:p>
        </p:txBody>
      </p:sp>
      <p:sp>
        <p:nvSpPr>
          <p:cNvPr id="7" name="Date Placeholder 6"/>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3/6/2015</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kumimoji="0"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endParaRPr/>
          </a:p>
          <a:p>
            <a:pPr lvl="1" eaLnBrk="1" latinLnBrk="0" hangingPunct="1"/>
            <a:endParaRPr/>
          </a:p>
          <a:p>
            <a:pPr lvl="2" eaLnBrk="1" latinLnBrk="0" hangingPunct="1"/>
            <a:endParaRPr/>
          </a:p>
          <a:p>
            <a:pPr lvl="3" eaLnBrk="1" latinLnBrk="0" hangingPunct="1"/>
            <a:endParaRPr/>
          </a:p>
          <a:p>
            <a:pPr lvl="4" eaLnBrk="1" latinLnBrk="0" hangingPunct="1"/>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endParaRPr/>
          </a:p>
          <a:p>
            <a:pPr lvl="1" eaLnBrk="1" latinLnBrk="0" hangingPunct="1"/>
            <a:endParaRPr/>
          </a:p>
          <a:p>
            <a:pPr lvl="2" eaLnBrk="1" latinLnBrk="0" hangingPunct="1"/>
            <a:endParaRPr/>
          </a:p>
          <a:p>
            <a:pPr lvl="3" eaLnBrk="1" latinLnBrk="0" hangingPunct="1"/>
            <a:endParaRPr/>
          </a:p>
          <a:p>
            <a:pPr lvl="4" eaLnBrk="1" latinLnBrk="0" hangingPunct="1"/>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pPr algn="ctr" eaLnBrk="1" latinLnBrk="0" hangingPunct="1"/>
            <a:fld id="{2C6B1FF6-39B9-40F5-8B67-33C6354A3D4F}" type="slidenum">
              <a:rPr kumimoji="0" lang="en-US" smtClean="0"/>
              <a:pPr algn="ctr" eaLnBrk="1" latinLnBrk="0" hangingPunct="1"/>
              <a:t>‹#›</a:t>
            </a:fld>
            <a:endParaRPr kumimoji="0" lang="en-US" dirty="0"/>
          </a:p>
        </p:txBody>
      </p:sp>
      <p:sp>
        <p:nvSpPr>
          <p:cNvPr id="23" name="Title 22"/>
          <p:cNvSpPr>
            <a:spLocks noGrp="1"/>
          </p:cNvSpPr>
          <p:nvPr>
            <p:ph type="title"/>
          </p:nvPr>
        </p:nvSpPr>
        <p:spPr/>
        <p:txBody>
          <a:bodyPr rtlCol="0" anchor="b" anchorCtr="0"/>
          <a:lstStyle/>
          <a:p>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kumimoji="0" lang="en-US"/>
          </a:p>
        </p:txBody>
      </p:sp>
      <p:sp>
        <p:nvSpPr>
          <p:cNvPr id="3" name="Date Placeholder 2"/>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3/6/2015</a:t>
            </a:fld>
            <a:endParaRPr lang="en-US"/>
          </a:p>
        </p:txBody>
      </p:sp>
      <p:sp>
        <p:nvSpPr>
          <p:cNvPr id="4" name="Footer Placeholder 3"/>
          <p:cNvSpPr>
            <a:spLocks noGrp="1"/>
          </p:cNvSpPr>
          <p:nvPr>
            <p:ph type="ftr" sz="quarter" idx="11"/>
          </p:nvPr>
        </p:nvSpPr>
        <p:spPr/>
        <p:txBody>
          <a:bodyPr/>
          <a:lstStyle/>
          <a:p>
            <a:endParaRPr kumimoji="0" lang="en-US" dirty="0"/>
          </a:p>
        </p:txBody>
      </p:sp>
      <p:sp>
        <p:nvSpPr>
          <p:cNvPr id="5" name="Slide Number Placeholder 4"/>
          <p:cNvSpPr>
            <a:spLocks noGrp="1"/>
          </p:cNvSpPr>
          <p:nvPr>
            <p:ph type="sldNum" sz="quarter" idx="12"/>
          </p:nvPr>
        </p:nvSpPr>
        <p:spPr>
          <a:xfrm>
            <a:off x="4343400" y="1036020"/>
            <a:ext cx="457200" cy="441325"/>
          </a:xfrm>
        </p:spPr>
        <p:txBody>
          <a:bodyPr/>
          <a:lstStyle/>
          <a:p>
            <a:fld id="{2C6B1FF6-39B9-40F5-8B67-33C6354A3D4F}" type="slidenum">
              <a:rPr kumimoji="0" lang="en-US" smtClean="0"/>
              <a:pPr eaLnBrk="1" latinLnBrk="0" hangingPunct="1"/>
              <a:t>‹#›</a:t>
            </a:fld>
            <a:endParaRPr kumimoji="0"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3/6/2015</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2C6B1FF6-39B9-40F5-8B67-33C6354A3D4F}" type="slidenum">
              <a:rPr kumimoji="0" lang="en-US" smtClean="0"/>
              <a:pPr eaLnBrk="1" latinLnBrk="0" hangingPunct="1"/>
              <a:t>‹#›</a:t>
            </a:fld>
            <a:endParaRPr kumimoji="0" lang="en-US" dirty="0">
              <a:solidFill>
                <a:srgbClr val="FFFFFF"/>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endParaRPr kumimoji="0" lang="en-US"/>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endParaRPr/>
          </a:p>
          <a:p>
            <a:pPr lvl="1" eaLnBrk="1" latinLnBrk="0" hangingPunct="1"/>
            <a:endParaRPr/>
          </a:p>
          <a:p>
            <a:pPr lvl="2" eaLnBrk="1" latinLnBrk="0" hangingPunct="1"/>
            <a:endParaRPr/>
          </a:p>
          <a:p>
            <a:pPr lvl="3" eaLnBrk="1" latinLnBrk="0" hangingPunct="1"/>
            <a:endParaRPr/>
          </a:p>
          <a:p>
            <a:pPr lvl="4" eaLnBrk="1" latinLnBrk="0" hangingPunct="1"/>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2C6B1FF6-39B9-40F5-8B67-33C6354A3D4F}" type="slidenum">
              <a:rPr kumimoji="0" lang="en-US" smtClean="0"/>
              <a:pPr eaLnBrk="1" latinLnBrk="0" hangingPunct="1"/>
              <a:t>‹#›</a:t>
            </a:fld>
            <a:endParaRPr kumimoji="0" lang="en-US" dirty="0">
              <a:solidFill>
                <a:schemeClr val="accent3">
                  <a:shade val="75000"/>
                </a:schemeClr>
              </a:solidFill>
            </a:endParaRPr>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3/6/2015</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2C6B1FF6-39B9-40F5-8B67-33C6354A3D4F}" type="slidenum">
              <a:rPr kumimoji="0" lang="en-US" smtClean="0"/>
              <a:pPr eaLnBrk="1" latinLnBrk="0" hangingPunct="1"/>
              <a:t>‹#›</a:t>
            </a:fld>
            <a:endParaRPr kumimoji="0" lang="en-US" dirty="0"/>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endParaRPr kumimoji="0" lang="en-US"/>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pPr eaLnBrk="1" latinLnBrk="0" hangingPunct="1"/>
            <a:fld id="{9D21D778-B565-4D7E-94D7-64010A445B68}" type="datetimeFigureOut">
              <a:rPr lang="en-US" smtClean="0"/>
              <a:pPr eaLnBrk="1" latinLnBrk="0" hangingPunct="1"/>
              <a:t>3/6/2015</a:t>
            </a:fld>
            <a:endParaRPr lang="en-US" dirty="0"/>
          </a:p>
        </p:txBody>
      </p:sp>
      <p:sp>
        <p:nvSpPr>
          <p:cNvPr id="6" name="Footer Placeholder 5"/>
          <p:cNvSpPr>
            <a:spLocks noGrp="1"/>
          </p:cNvSpPr>
          <p:nvPr>
            <p:ph type="ftr" sz="quarter" idx="11"/>
          </p:nvPr>
        </p:nvSpPr>
        <p:spPr>
          <a:xfrm>
            <a:off x="301752" y="6410848"/>
            <a:ext cx="3584448" cy="365760"/>
          </a:xfrm>
        </p:spPr>
        <p:txBody>
          <a:bodyPr/>
          <a:lstStyle/>
          <a:p>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pPr algn="r" eaLnBrk="1" latinLnBrk="0" hangingPunct="1"/>
            <a:fld id="{9D21D778-B565-4D7E-94D7-64010A445B68}" type="datetimeFigureOut">
              <a:rPr lang="en-US" smtClean="0"/>
              <a:pPr algn="r" eaLnBrk="1" latinLnBrk="0" hangingPunct="1"/>
              <a:t>3/6/2015</a:t>
            </a:fld>
            <a:endParaRPr lang="en-US" sz="1400" dirty="0">
              <a:solidFill>
                <a:srgbClr val="FFFFFF"/>
              </a:solidFill>
            </a:endParaRPr>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pPr algn="l" eaLnBrk="1" latinLnBrk="0" hangingPunct="1"/>
            <a:endParaRPr kumimoji="0" lang="en-US" dirty="0">
              <a:solidFill>
                <a:srgbClr val="FFFFFF"/>
              </a:solidFill>
            </a:endParaRPr>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pPr algn="ctr" eaLnBrk="1" latinLnBrk="0" hangingPunct="1"/>
            <a:fld id="{2C6B1FF6-39B9-40F5-8B67-33C6354A3D4F}" type="slidenum">
              <a:rPr kumimoji="0" lang="en-US" smtClean="0"/>
              <a:pPr algn="ctr" eaLnBrk="1" latinLnBrk="0" hangingPunct="1"/>
              <a:t>‹#›</a:t>
            </a:fld>
            <a:endParaRPr kumimoji="0" lang="en-US" sz="1600" dirty="0">
              <a:solidFill>
                <a:schemeClr val="accent3">
                  <a:shade val="75000"/>
                </a:schemeClr>
              </a:solidFill>
            </a:endParaRPr>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shley.ann.white@gmail.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685800" y="2720398"/>
            <a:ext cx="7726785" cy="3693102"/>
          </a:xfrm>
        </p:spPr>
        <p:txBody>
          <a:bodyPr>
            <a:normAutofit/>
          </a:bodyPr>
          <a:lstStyle/>
          <a:p>
            <a:r>
              <a:rPr lang="en-US" sz="2400" dirty="0" smtClean="0"/>
              <a:t>Ashley White</a:t>
            </a:r>
          </a:p>
          <a:p>
            <a:r>
              <a:rPr lang="en-US" sz="1800" b="0" cap="none" dirty="0" smtClean="0"/>
              <a:t>U.S. Green Building Council</a:t>
            </a:r>
          </a:p>
          <a:p>
            <a:r>
              <a:rPr lang="en-US" sz="1800" b="0" cap="none" dirty="0" smtClean="0"/>
              <a:t>Freelance Science Writer</a:t>
            </a:r>
          </a:p>
          <a:p>
            <a:r>
              <a:rPr lang="en-US" sz="1800" b="0" cap="none" dirty="0" smtClean="0">
                <a:hlinkClick r:id="rId3"/>
              </a:rPr>
              <a:t>ashley.ann.white@gmail.com</a:t>
            </a:r>
            <a:endParaRPr lang="en-US" sz="1800" b="0" cap="none" dirty="0" smtClean="0"/>
          </a:p>
          <a:p>
            <a:r>
              <a:rPr lang="en-US" sz="2400" dirty="0" smtClean="0">
                <a:cs typeface="Arial" panose="020B0604020202020204" pitchFamily="34" charset="0"/>
              </a:rPr>
              <a:t>Emily </a:t>
            </a:r>
            <a:r>
              <a:rPr lang="en-US" sz="2400" dirty="0">
                <a:cs typeface="Arial" panose="020B0604020202020204" pitchFamily="34" charset="0"/>
              </a:rPr>
              <a:t>Lewis, </a:t>
            </a:r>
            <a:endParaRPr lang="en-US" sz="2400" dirty="0" smtClean="0">
              <a:cs typeface="Arial" panose="020B0604020202020204" pitchFamily="34" charset="0"/>
            </a:endParaRPr>
          </a:p>
          <a:p>
            <a:r>
              <a:rPr lang="en-US" sz="1800" b="0" dirty="0" smtClean="0">
                <a:cs typeface="Arial" panose="020B0604020202020204" pitchFamily="34" charset="0"/>
              </a:rPr>
              <a:t>2014-15 </a:t>
            </a:r>
            <a:r>
              <a:rPr lang="en-US" sz="1800" b="0" cap="none" dirty="0" smtClean="0"/>
              <a:t>Congressional Fellow</a:t>
            </a:r>
            <a:r>
              <a:rPr lang="en-US" sz="1800" b="0" dirty="0" smtClean="0">
                <a:cs typeface="Arial" panose="020B0604020202020204" pitchFamily="34" charset="0"/>
              </a:rPr>
              <a:t>, ACS/AAAS</a:t>
            </a:r>
          </a:p>
          <a:p>
            <a:r>
              <a:rPr lang="en-US" sz="1800" b="0" cap="none" dirty="0" err="1">
                <a:cs typeface="Arial" panose="020B0604020202020204" pitchFamily="34" charset="0"/>
              </a:rPr>
              <a:t>d</a:t>
            </a:r>
            <a:r>
              <a:rPr lang="en-US" sz="1800" b="0" cap="none" dirty="0" err="1" smtClean="0">
                <a:cs typeface="Arial" panose="020B0604020202020204" pitchFamily="34" charset="0"/>
              </a:rPr>
              <a:t>r.emily.lewis@gmail.com</a:t>
            </a:r>
            <a:endParaRPr lang="en-US" sz="1800" b="0" cap="none" dirty="0">
              <a:cs typeface="Arial" panose="020B0604020202020204" pitchFamily="34" charset="0"/>
            </a:endParaRPr>
          </a:p>
          <a:p>
            <a:r>
              <a:rPr lang="en-US" sz="2400" dirty="0">
                <a:cs typeface="Arial" panose="020B0604020202020204" pitchFamily="34" charset="0"/>
              </a:rPr>
              <a:t>Alison </a:t>
            </a:r>
            <a:r>
              <a:rPr lang="en-US" sz="2400" dirty="0" err="1">
                <a:cs typeface="Arial" panose="020B0604020202020204" pitchFamily="34" charset="0"/>
              </a:rPr>
              <a:t>Hatt</a:t>
            </a:r>
            <a:r>
              <a:rPr lang="en-US" sz="1800" dirty="0">
                <a:latin typeface="Arial" panose="020B0604020202020204" pitchFamily="34" charset="0"/>
                <a:cs typeface="Arial" panose="020B0604020202020204" pitchFamily="34" charset="0"/>
              </a:rPr>
              <a:t>, </a:t>
            </a:r>
            <a:endParaRPr lang="en-US" sz="1800" dirty="0" smtClean="0">
              <a:latin typeface="Arial" panose="020B0604020202020204" pitchFamily="34" charset="0"/>
              <a:cs typeface="Arial" panose="020B0604020202020204" pitchFamily="34" charset="0"/>
            </a:endParaRPr>
          </a:p>
          <a:p>
            <a:r>
              <a:rPr lang="en-US" sz="1800" b="0" cap="none" dirty="0"/>
              <a:t>User Program Director, Molecular Foundry, </a:t>
            </a:r>
          </a:p>
          <a:p>
            <a:r>
              <a:rPr lang="en-US" sz="1800" b="0" cap="none" dirty="0"/>
              <a:t>Lawrence Berkeley National Laboratory</a:t>
            </a:r>
            <a:endParaRPr lang="en-US" sz="1800" b="0" dirty="0">
              <a:cs typeface="Arial" panose="020B0604020202020204" pitchFamily="34" charset="0"/>
            </a:endParaRPr>
          </a:p>
          <a:p>
            <a:endParaRPr lang="en-US" sz="1800" b="0" cap="none" dirty="0"/>
          </a:p>
          <a:p>
            <a:endParaRPr lang="en-US" dirty="0" smtClean="0"/>
          </a:p>
          <a:p>
            <a:endParaRPr lang="en-US" dirty="0"/>
          </a:p>
        </p:txBody>
      </p:sp>
      <p:sp>
        <p:nvSpPr>
          <p:cNvPr id="3" name="Title 2"/>
          <p:cNvSpPr>
            <a:spLocks noGrp="1"/>
          </p:cNvSpPr>
          <p:nvPr>
            <p:ph type="ctrTitle"/>
          </p:nvPr>
        </p:nvSpPr>
        <p:spPr>
          <a:xfrm>
            <a:off x="685800" y="1610161"/>
            <a:ext cx="7772400" cy="1024759"/>
          </a:xfrm>
        </p:spPr>
        <p:txBody>
          <a:bodyPr anchor="ctr"/>
          <a:lstStyle/>
          <a:p>
            <a:r>
              <a:rPr lang="en-US" dirty="0" smtClean="0"/>
              <a:t>How to Conduct an Interview</a:t>
            </a:r>
            <a:endParaRPr lang="en-US" dirty="0"/>
          </a:p>
        </p:txBody>
      </p:sp>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01750" y="371693"/>
            <a:ext cx="6540500" cy="1270000"/>
          </a:xfrm>
          <a:prstGeom prst="rect">
            <a:avLst/>
          </a:prstGeom>
        </p:spPr>
      </p:pic>
      <p:pic>
        <p:nvPicPr>
          <p:cNvPr id="5" name="Picture 4" descr="NISE_Logo_Reverse[1]"/>
          <p:cNvPicPr>
            <a:picLocks noChangeAspect="1" noChangeArrowheads="1"/>
          </p:cNvPicPr>
          <p:nvPr/>
        </p:nvPicPr>
        <p:blipFill>
          <a:blip r:embed="rId5" cstate="email">
            <a:extLst>
              <a:ext uri="{28A0092B-C50C-407E-A947-70E740481C1C}">
                <a14:useLocalDpi xmlns:a14="http://schemas.microsoft.com/office/drawing/2010/main" val="0"/>
              </a:ext>
            </a:extLst>
          </a:blip>
          <a:srcRect/>
          <a:stretch>
            <a:fillRect/>
          </a:stretch>
        </p:blipFill>
        <p:spPr bwMode="auto">
          <a:xfrm>
            <a:off x="314325" y="5854919"/>
            <a:ext cx="1409700" cy="685800"/>
          </a:xfrm>
          <a:prstGeom prst="rect">
            <a:avLst/>
          </a:prstGeom>
          <a:solidFill>
            <a:sysClr val="windowText" lastClr="000000"/>
          </a:solidFill>
          <a:ln>
            <a:solidFill>
              <a:sysClr val="windowText" lastClr="000000"/>
            </a:solidFill>
          </a:ln>
          <a:extLst/>
        </p:spPr>
      </p:pic>
    </p:spTree>
    <p:extLst>
      <p:ext uri="{BB962C8B-B14F-4D97-AF65-F5344CB8AC3E}">
        <p14:creationId xmlns:p14="http://schemas.microsoft.com/office/powerpoint/2010/main" val="25737611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96A1B"/>
                </a:solidFill>
              </a:rPr>
              <a:t>Step 3:  Choose Your Interviewees</a:t>
            </a:r>
            <a:endParaRPr lang="en-US" dirty="0">
              <a:solidFill>
                <a:srgbClr val="F96A1B"/>
              </a:solidFill>
            </a:endParaRPr>
          </a:p>
        </p:txBody>
      </p:sp>
      <p:sp>
        <p:nvSpPr>
          <p:cNvPr id="8" name="TextBox 7"/>
          <p:cNvSpPr txBox="1"/>
          <p:nvPr/>
        </p:nvSpPr>
        <p:spPr>
          <a:xfrm>
            <a:off x="439461" y="1811527"/>
            <a:ext cx="2054535" cy="923330"/>
          </a:xfrm>
          <a:prstGeom prst="rect">
            <a:avLst/>
          </a:prstGeom>
          <a:noFill/>
        </p:spPr>
        <p:txBody>
          <a:bodyPr wrap="square" rtlCol="0">
            <a:spAutoFit/>
          </a:bodyPr>
          <a:lstStyle/>
          <a:p>
            <a:r>
              <a:rPr lang="en-US" sz="2700" dirty="0" smtClean="0"/>
              <a:t>Profile of a researcher</a:t>
            </a:r>
            <a:endParaRPr lang="en-US" sz="2700" dirty="0"/>
          </a:p>
        </p:txBody>
      </p:sp>
      <p:sp>
        <p:nvSpPr>
          <p:cNvPr id="9" name="TextBox 8"/>
          <p:cNvSpPr txBox="1"/>
          <p:nvPr/>
        </p:nvSpPr>
        <p:spPr>
          <a:xfrm>
            <a:off x="2815304" y="1881830"/>
            <a:ext cx="6020848" cy="707886"/>
          </a:xfrm>
          <a:prstGeom prst="rect">
            <a:avLst/>
          </a:prstGeom>
          <a:noFill/>
        </p:spPr>
        <p:txBody>
          <a:bodyPr wrap="square" rtlCol="0">
            <a:spAutoFit/>
          </a:bodyPr>
          <a:lstStyle/>
          <a:p>
            <a:pPr marL="285750" indent="-285750">
              <a:buClr>
                <a:schemeClr val="accent1"/>
              </a:buClr>
              <a:buSzPct val="85000"/>
              <a:buFont typeface="Arial"/>
              <a:buChar char="•"/>
            </a:pPr>
            <a:r>
              <a:rPr lang="en-US" sz="2000" dirty="0" smtClean="0"/>
              <a:t>The researcher</a:t>
            </a:r>
          </a:p>
          <a:p>
            <a:pPr marL="285750" indent="-285750">
              <a:buClr>
                <a:schemeClr val="accent1"/>
              </a:buClr>
              <a:buSzPct val="85000"/>
              <a:buFont typeface="Arial"/>
              <a:buChar char="•"/>
            </a:pPr>
            <a:r>
              <a:rPr lang="en-US" sz="2000" dirty="0" smtClean="0"/>
              <a:t>Possibly a colleague of the researcher</a:t>
            </a:r>
            <a:endParaRPr lang="en-US" sz="2000" dirty="0"/>
          </a:p>
        </p:txBody>
      </p:sp>
      <p:sp>
        <p:nvSpPr>
          <p:cNvPr id="10" name="TextBox 9"/>
          <p:cNvSpPr txBox="1"/>
          <p:nvPr/>
        </p:nvSpPr>
        <p:spPr>
          <a:xfrm>
            <a:off x="438851" y="3371435"/>
            <a:ext cx="2054535" cy="923330"/>
          </a:xfrm>
          <a:prstGeom prst="rect">
            <a:avLst/>
          </a:prstGeom>
          <a:noFill/>
        </p:spPr>
        <p:txBody>
          <a:bodyPr wrap="square" rtlCol="0">
            <a:spAutoFit/>
          </a:bodyPr>
          <a:lstStyle/>
          <a:p>
            <a:r>
              <a:rPr lang="en-US" sz="2700" dirty="0" smtClean="0"/>
              <a:t>Update on area/initiative</a:t>
            </a:r>
            <a:endParaRPr lang="en-US" sz="2700" dirty="0"/>
          </a:p>
        </p:txBody>
      </p:sp>
      <p:sp>
        <p:nvSpPr>
          <p:cNvPr id="12" name="Rectangle 11"/>
          <p:cNvSpPr/>
          <p:nvPr/>
        </p:nvSpPr>
        <p:spPr>
          <a:xfrm>
            <a:off x="2815304" y="3059197"/>
            <a:ext cx="6020848" cy="1631216"/>
          </a:xfrm>
          <a:prstGeom prst="rect">
            <a:avLst/>
          </a:prstGeom>
        </p:spPr>
        <p:txBody>
          <a:bodyPr wrap="square">
            <a:spAutoFit/>
          </a:bodyPr>
          <a:lstStyle/>
          <a:p>
            <a:pPr marL="285750" indent="-285750">
              <a:buClr>
                <a:schemeClr val="accent1"/>
              </a:buClr>
              <a:buSzPct val="85000"/>
              <a:buFont typeface="Arial"/>
              <a:buChar char="•"/>
            </a:pPr>
            <a:r>
              <a:rPr lang="en-US" sz="2000" dirty="0" smtClean="0"/>
              <a:t>Leading researcher in the field/working on the initiative</a:t>
            </a:r>
          </a:p>
          <a:p>
            <a:pPr marL="285750" indent="-285750">
              <a:buClr>
                <a:schemeClr val="accent1"/>
              </a:buClr>
              <a:buSzPct val="85000"/>
              <a:buFont typeface="Arial"/>
              <a:buChar char="•"/>
            </a:pPr>
            <a:r>
              <a:rPr lang="en-US" sz="2000" dirty="0" smtClean="0"/>
              <a:t>Administrator/program officer directing initiative</a:t>
            </a:r>
          </a:p>
          <a:p>
            <a:pPr marL="285750" indent="-285750">
              <a:buClr>
                <a:schemeClr val="accent1"/>
              </a:buClr>
              <a:buSzPct val="85000"/>
              <a:buFont typeface="Arial"/>
              <a:buChar char="•"/>
            </a:pPr>
            <a:r>
              <a:rPr lang="en-US" sz="2000" dirty="0" smtClean="0"/>
              <a:t>Colleagues they recommend</a:t>
            </a:r>
          </a:p>
          <a:p>
            <a:pPr marL="285750" indent="-285750">
              <a:buClr>
                <a:schemeClr val="accent1"/>
              </a:buClr>
              <a:buSzPct val="85000"/>
              <a:buFont typeface="Arial"/>
              <a:buChar char="•"/>
            </a:pPr>
            <a:r>
              <a:rPr lang="en-US" sz="2000" dirty="0" smtClean="0"/>
              <a:t>Recommendation of media relations officer</a:t>
            </a:r>
            <a:endParaRPr lang="en-US" sz="2000" dirty="0"/>
          </a:p>
        </p:txBody>
      </p:sp>
      <p:sp>
        <p:nvSpPr>
          <p:cNvPr id="13" name="TextBox 12"/>
          <p:cNvSpPr txBox="1"/>
          <p:nvPr/>
        </p:nvSpPr>
        <p:spPr>
          <a:xfrm>
            <a:off x="438241" y="4916044"/>
            <a:ext cx="2054535" cy="923330"/>
          </a:xfrm>
          <a:prstGeom prst="rect">
            <a:avLst/>
          </a:prstGeom>
          <a:noFill/>
        </p:spPr>
        <p:txBody>
          <a:bodyPr wrap="square" rtlCol="0">
            <a:spAutoFit/>
          </a:bodyPr>
          <a:lstStyle/>
          <a:p>
            <a:r>
              <a:rPr lang="en-US" sz="2700" dirty="0" smtClean="0"/>
              <a:t>Covering an event</a:t>
            </a:r>
            <a:endParaRPr lang="en-US" sz="2700" dirty="0"/>
          </a:p>
        </p:txBody>
      </p:sp>
      <p:sp>
        <p:nvSpPr>
          <p:cNvPr id="14" name="Rectangle 13"/>
          <p:cNvSpPr/>
          <p:nvPr/>
        </p:nvSpPr>
        <p:spPr>
          <a:xfrm>
            <a:off x="2814694" y="4955683"/>
            <a:ext cx="6020848" cy="1015663"/>
          </a:xfrm>
          <a:prstGeom prst="rect">
            <a:avLst/>
          </a:prstGeom>
        </p:spPr>
        <p:txBody>
          <a:bodyPr wrap="square">
            <a:spAutoFit/>
          </a:bodyPr>
          <a:lstStyle/>
          <a:p>
            <a:pPr marL="285750" indent="-285750">
              <a:buClr>
                <a:schemeClr val="accent1"/>
              </a:buClr>
              <a:buSzPct val="85000"/>
              <a:buFont typeface="Arial"/>
              <a:buChar char="•"/>
            </a:pPr>
            <a:r>
              <a:rPr lang="en-US" sz="2000" dirty="0" smtClean="0"/>
              <a:t>Event organizer</a:t>
            </a:r>
          </a:p>
          <a:p>
            <a:pPr marL="285750" indent="-285750">
              <a:buClr>
                <a:schemeClr val="accent1"/>
              </a:buClr>
              <a:buSzPct val="85000"/>
              <a:buFont typeface="Arial"/>
              <a:buChar char="•"/>
            </a:pPr>
            <a:r>
              <a:rPr lang="en-US" sz="2000" dirty="0" smtClean="0"/>
              <a:t>Keynote speaker</a:t>
            </a:r>
          </a:p>
          <a:p>
            <a:pPr marL="285750" indent="-285750">
              <a:buClr>
                <a:schemeClr val="accent1"/>
              </a:buClr>
              <a:buSzPct val="85000"/>
              <a:buFont typeface="Arial"/>
              <a:buChar char="•"/>
            </a:pPr>
            <a:r>
              <a:rPr lang="en-US" sz="2000" dirty="0" smtClean="0"/>
              <a:t>Prominent attendee</a:t>
            </a:r>
            <a:endParaRPr lang="en-US" sz="2000" dirty="0"/>
          </a:p>
        </p:txBody>
      </p:sp>
    </p:spTree>
    <p:extLst>
      <p:ext uri="{BB962C8B-B14F-4D97-AF65-F5344CB8AC3E}">
        <p14:creationId xmlns:p14="http://schemas.microsoft.com/office/powerpoint/2010/main" val="22880222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2" grpId="0"/>
      <p:bldP spid="13" grpId="0"/>
      <p:bldP spid="14" grpId="0"/>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2"/>
                </a:solidFill>
              </a:rPr>
              <a:t>Step 4:  Set Up the Interview</a:t>
            </a:r>
            <a:endParaRPr lang="en-US" dirty="0">
              <a:solidFill>
                <a:schemeClr val="accent2"/>
              </a:solidFill>
            </a:endParaRPr>
          </a:p>
        </p:txBody>
      </p:sp>
      <p:sp>
        <p:nvSpPr>
          <p:cNvPr id="11" name="Content Placeholder 2"/>
          <p:cNvSpPr>
            <a:spLocks noGrp="1"/>
          </p:cNvSpPr>
          <p:nvPr>
            <p:ph sz="quarter" idx="1"/>
          </p:nvPr>
        </p:nvSpPr>
        <p:spPr>
          <a:xfrm>
            <a:off x="301752" y="1527048"/>
            <a:ext cx="8503920" cy="4572000"/>
          </a:xfrm>
        </p:spPr>
        <p:txBody>
          <a:bodyPr>
            <a:normAutofit lnSpcReduction="10000"/>
          </a:bodyPr>
          <a:lstStyle/>
          <a:p>
            <a:r>
              <a:rPr lang="en-US" dirty="0" smtClean="0"/>
              <a:t>Contact directly</a:t>
            </a:r>
          </a:p>
          <a:p>
            <a:r>
              <a:rPr lang="en-US" dirty="0" smtClean="0"/>
              <a:t>Go through media relations officer</a:t>
            </a:r>
          </a:p>
          <a:p>
            <a:pPr marL="0" indent="0">
              <a:buNone/>
            </a:pPr>
            <a:endParaRPr lang="en-US" dirty="0"/>
          </a:p>
          <a:p>
            <a:pPr marL="0" indent="0">
              <a:buNone/>
            </a:pPr>
            <a:r>
              <a:rPr lang="en-US" sz="2200" dirty="0" smtClean="0"/>
              <a:t>Dear Dr. Smith,</a:t>
            </a:r>
          </a:p>
          <a:p>
            <a:pPr marL="0" indent="0">
              <a:buNone/>
            </a:pPr>
            <a:endParaRPr lang="en-US" sz="600" dirty="0" smtClean="0"/>
          </a:p>
          <a:p>
            <a:pPr marL="0" indent="0">
              <a:buNone/>
            </a:pPr>
            <a:r>
              <a:rPr lang="en-US" sz="2200" dirty="0" smtClean="0"/>
              <a:t>I’m writing an article for </a:t>
            </a:r>
            <a:r>
              <a:rPr lang="en-US" sz="2200" i="1" dirty="0" smtClean="0"/>
              <a:t>MRS Bulletin </a:t>
            </a:r>
            <a:r>
              <a:rPr lang="en-US" sz="2200" dirty="0" smtClean="0"/>
              <a:t>on future directions for the biomaterials field. I’d like to interview you for the article since you recently led a workshop and published a seminal report on this topic. Would you be available for a 30 minute call sometime later this week, perhaps on Wednesday or Friday afternoon?</a:t>
            </a:r>
          </a:p>
          <a:p>
            <a:pPr marL="0" indent="0">
              <a:buNone/>
            </a:pPr>
            <a:endParaRPr lang="en-US" sz="600" dirty="0" smtClean="0"/>
          </a:p>
          <a:p>
            <a:pPr marL="0" indent="0">
              <a:buNone/>
            </a:pPr>
            <a:r>
              <a:rPr lang="en-US" sz="2200" dirty="0" smtClean="0"/>
              <a:t>Best regards,</a:t>
            </a:r>
          </a:p>
          <a:p>
            <a:pPr marL="0" indent="0">
              <a:buNone/>
            </a:pPr>
            <a:r>
              <a:rPr lang="en-US" sz="2200" dirty="0" smtClean="0"/>
              <a:t>Ashley White</a:t>
            </a:r>
            <a:endParaRPr lang="en-US" sz="2200" dirty="0"/>
          </a:p>
        </p:txBody>
      </p:sp>
    </p:spTree>
    <p:extLst>
      <p:ext uri="{BB962C8B-B14F-4D97-AF65-F5344CB8AC3E}">
        <p14:creationId xmlns:p14="http://schemas.microsoft.com/office/powerpoint/2010/main" val="8792171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2"/>
                </a:solidFill>
              </a:rPr>
              <a:t>Step 4:  Set Up the Interview</a:t>
            </a:r>
            <a:endParaRPr lang="en-US" dirty="0">
              <a:solidFill>
                <a:schemeClr val="accent2"/>
              </a:solidFill>
            </a:endParaRPr>
          </a:p>
        </p:txBody>
      </p:sp>
      <p:sp>
        <p:nvSpPr>
          <p:cNvPr id="11" name="Content Placeholder 2"/>
          <p:cNvSpPr>
            <a:spLocks noGrp="1"/>
          </p:cNvSpPr>
          <p:nvPr>
            <p:ph sz="quarter" idx="1"/>
          </p:nvPr>
        </p:nvSpPr>
        <p:spPr>
          <a:xfrm>
            <a:off x="301752" y="1527048"/>
            <a:ext cx="8503920" cy="4572000"/>
          </a:xfrm>
        </p:spPr>
        <p:txBody>
          <a:bodyPr>
            <a:normAutofit lnSpcReduction="10000"/>
          </a:bodyPr>
          <a:lstStyle/>
          <a:p>
            <a:r>
              <a:rPr lang="en-US" dirty="0" smtClean="0"/>
              <a:t>Contact directly</a:t>
            </a:r>
          </a:p>
          <a:p>
            <a:r>
              <a:rPr lang="en-US" dirty="0" smtClean="0"/>
              <a:t>Go through media relations officer</a:t>
            </a:r>
          </a:p>
          <a:p>
            <a:pPr marL="0" indent="0">
              <a:buNone/>
            </a:pPr>
            <a:endParaRPr lang="en-US" dirty="0"/>
          </a:p>
          <a:p>
            <a:pPr marL="0" indent="0">
              <a:buNone/>
            </a:pPr>
            <a:r>
              <a:rPr lang="en-US" sz="2200" dirty="0" smtClean="0"/>
              <a:t>Dear Dr. Smith,</a:t>
            </a:r>
          </a:p>
          <a:p>
            <a:pPr marL="0" indent="0">
              <a:buNone/>
            </a:pPr>
            <a:endParaRPr lang="en-US" sz="600" dirty="0" smtClean="0"/>
          </a:p>
          <a:p>
            <a:pPr marL="0" indent="0">
              <a:buNone/>
            </a:pPr>
            <a:r>
              <a:rPr lang="en-US" sz="2200" dirty="0" smtClean="0"/>
              <a:t>I’m writing an article for </a:t>
            </a:r>
            <a:r>
              <a:rPr lang="en-US" sz="2200" i="1" dirty="0" smtClean="0">
                <a:solidFill>
                  <a:srgbClr val="F96A1B"/>
                </a:solidFill>
              </a:rPr>
              <a:t>MRS Bulletin </a:t>
            </a:r>
            <a:r>
              <a:rPr lang="en-US" sz="2200" dirty="0" smtClean="0"/>
              <a:t>on </a:t>
            </a:r>
            <a:r>
              <a:rPr lang="en-US" sz="2200" dirty="0" smtClean="0">
                <a:solidFill>
                  <a:srgbClr val="F96A1B"/>
                </a:solidFill>
              </a:rPr>
              <a:t>future directions for the biomaterials field</a:t>
            </a:r>
            <a:r>
              <a:rPr lang="en-US" sz="2200" dirty="0" smtClean="0"/>
              <a:t>. I’d like to interview you for the article </a:t>
            </a:r>
            <a:r>
              <a:rPr lang="en-US" sz="2200" dirty="0" smtClean="0">
                <a:solidFill>
                  <a:srgbClr val="F96A1B"/>
                </a:solidFill>
              </a:rPr>
              <a:t>since you recently led a workshop and published a seminal report on this topic</a:t>
            </a:r>
            <a:r>
              <a:rPr lang="en-US" sz="2200" dirty="0" smtClean="0"/>
              <a:t>. Would you be available for a </a:t>
            </a:r>
            <a:r>
              <a:rPr lang="en-US" sz="2200" dirty="0" smtClean="0">
                <a:solidFill>
                  <a:srgbClr val="F96A1B"/>
                </a:solidFill>
              </a:rPr>
              <a:t>30 minute call </a:t>
            </a:r>
            <a:r>
              <a:rPr lang="en-US" sz="2200" dirty="0" smtClean="0"/>
              <a:t>sometime later this week, perhaps on </a:t>
            </a:r>
            <a:r>
              <a:rPr lang="en-US" sz="2200" dirty="0" smtClean="0">
                <a:solidFill>
                  <a:srgbClr val="F96A1B"/>
                </a:solidFill>
              </a:rPr>
              <a:t>Wednesday or Friday afternoon</a:t>
            </a:r>
            <a:r>
              <a:rPr lang="en-US" sz="2200" dirty="0" smtClean="0"/>
              <a:t>?</a:t>
            </a:r>
          </a:p>
          <a:p>
            <a:pPr marL="0" indent="0">
              <a:buNone/>
            </a:pPr>
            <a:endParaRPr lang="en-US" sz="600" dirty="0" smtClean="0"/>
          </a:p>
          <a:p>
            <a:pPr marL="0" indent="0">
              <a:buNone/>
            </a:pPr>
            <a:r>
              <a:rPr lang="en-US" sz="2200" dirty="0" smtClean="0"/>
              <a:t>Best regards,</a:t>
            </a:r>
          </a:p>
          <a:p>
            <a:pPr marL="0" indent="0">
              <a:buNone/>
            </a:pPr>
            <a:r>
              <a:rPr lang="en-US" sz="2200" dirty="0" smtClean="0"/>
              <a:t>Ashley White</a:t>
            </a:r>
            <a:endParaRPr lang="en-US" sz="2200" dirty="0"/>
          </a:p>
        </p:txBody>
      </p:sp>
    </p:spTree>
    <p:extLst>
      <p:ext uri="{BB962C8B-B14F-4D97-AF65-F5344CB8AC3E}">
        <p14:creationId xmlns:p14="http://schemas.microsoft.com/office/powerpoint/2010/main" val="3427850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2"/>
                </a:solidFill>
              </a:rPr>
              <a:t>Step 5:  Preparing for the Interview</a:t>
            </a:r>
            <a:endParaRPr lang="en-US" dirty="0">
              <a:solidFill>
                <a:schemeClr val="accent2"/>
              </a:solidFill>
            </a:endParaRPr>
          </a:p>
        </p:txBody>
      </p:sp>
      <p:sp>
        <p:nvSpPr>
          <p:cNvPr id="3" name="Content Placeholder 2"/>
          <p:cNvSpPr>
            <a:spLocks noGrp="1"/>
          </p:cNvSpPr>
          <p:nvPr>
            <p:ph sz="quarter" idx="1"/>
          </p:nvPr>
        </p:nvSpPr>
        <p:spPr/>
        <p:txBody>
          <a:bodyPr>
            <a:normAutofit fontScale="92500" lnSpcReduction="10000"/>
          </a:bodyPr>
          <a:lstStyle/>
          <a:p>
            <a:r>
              <a:rPr lang="en-US" dirty="0" smtClean="0"/>
              <a:t>Background research</a:t>
            </a:r>
          </a:p>
          <a:p>
            <a:pPr lvl="1"/>
            <a:r>
              <a:rPr lang="en-US" dirty="0" smtClean="0"/>
              <a:t>Website – personal, department, initiative, event</a:t>
            </a:r>
          </a:p>
          <a:p>
            <a:pPr lvl="1"/>
            <a:r>
              <a:rPr lang="en-US" dirty="0" smtClean="0"/>
              <a:t>Google search</a:t>
            </a:r>
          </a:p>
          <a:p>
            <a:pPr lvl="1"/>
            <a:r>
              <a:rPr lang="en-US" dirty="0" smtClean="0"/>
              <a:t>Previous news articles</a:t>
            </a:r>
          </a:p>
          <a:p>
            <a:pPr lvl="1"/>
            <a:r>
              <a:rPr lang="en-US" dirty="0" smtClean="0"/>
              <a:t>Relevant research articles</a:t>
            </a:r>
          </a:p>
          <a:p>
            <a:pPr lvl="1"/>
            <a:r>
              <a:rPr lang="en-US" dirty="0" smtClean="0"/>
              <a:t>Note: do enough research to ask good questions, but not to know most of the answers!</a:t>
            </a:r>
          </a:p>
          <a:p>
            <a:r>
              <a:rPr lang="en-US" dirty="0" smtClean="0"/>
              <a:t>List of information you need </a:t>
            </a:r>
            <a:r>
              <a:rPr lang="en-US" sz="2000" i="1" dirty="0" smtClean="0">
                <a:solidFill>
                  <a:schemeClr val="accent1"/>
                </a:solidFill>
              </a:rPr>
              <a:t>(From Step 2. Example:)</a:t>
            </a:r>
          </a:p>
          <a:p>
            <a:pPr lvl="1"/>
            <a:r>
              <a:rPr lang="en-US" dirty="0" smtClean="0"/>
              <a:t>Short description of research</a:t>
            </a:r>
          </a:p>
          <a:p>
            <a:pPr lvl="1"/>
            <a:r>
              <a:rPr lang="en-US" dirty="0" smtClean="0"/>
              <a:t>A story</a:t>
            </a:r>
          </a:p>
          <a:p>
            <a:pPr lvl="1"/>
            <a:r>
              <a:rPr lang="en-US" dirty="0" smtClean="0"/>
              <a:t>Why the research is important to fund (*quote*)</a:t>
            </a:r>
          </a:p>
          <a:p>
            <a:r>
              <a:rPr lang="en-US" dirty="0" smtClean="0"/>
              <a:t>List of starting questions that will get at that information</a:t>
            </a:r>
            <a:endParaRPr lang="en-US" dirty="0"/>
          </a:p>
        </p:txBody>
      </p:sp>
    </p:spTree>
    <p:extLst>
      <p:ext uri="{BB962C8B-B14F-4D97-AF65-F5344CB8AC3E}">
        <p14:creationId xmlns:p14="http://schemas.microsoft.com/office/powerpoint/2010/main" val="581975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2"/>
                </a:solidFill>
              </a:rPr>
              <a:t>Step 6:  In the Interview - Overview  </a:t>
            </a:r>
            <a:endParaRPr lang="en-US" dirty="0">
              <a:solidFill>
                <a:schemeClr val="accent2"/>
              </a:solidFill>
            </a:endParaRPr>
          </a:p>
        </p:txBody>
      </p:sp>
      <p:sp>
        <p:nvSpPr>
          <p:cNvPr id="3" name="Content Placeholder 2"/>
          <p:cNvSpPr>
            <a:spLocks noGrp="1"/>
          </p:cNvSpPr>
          <p:nvPr>
            <p:ph sz="quarter" idx="1"/>
          </p:nvPr>
        </p:nvSpPr>
        <p:spPr>
          <a:xfrm>
            <a:off x="301752" y="1527048"/>
            <a:ext cx="8503920" cy="5051736"/>
          </a:xfrm>
        </p:spPr>
        <p:txBody>
          <a:bodyPr>
            <a:normAutofit/>
          </a:bodyPr>
          <a:lstStyle/>
          <a:p>
            <a:r>
              <a:rPr lang="en-US" dirty="0" smtClean="0"/>
              <a:t>Opening the interview</a:t>
            </a:r>
          </a:p>
          <a:p>
            <a:pPr lvl="1"/>
            <a:r>
              <a:rPr lang="en-US" dirty="0" smtClean="0"/>
              <a:t>Introduce yourself</a:t>
            </a:r>
          </a:p>
          <a:p>
            <a:pPr lvl="1"/>
            <a:r>
              <a:rPr lang="en-US" dirty="0" smtClean="0"/>
              <a:t>Thank the interviewee</a:t>
            </a:r>
          </a:p>
          <a:p>
            <a:pPr lvl="1"/>
            <a:r>
              <a:rPr lang="en-US" dirty="0" smtClean="0"/>
              <a:t>Remind interviewee of:  </a:t>
            </a:r>
          </a:p>
          <a:p>
            <a:pPr lvl="2"/>
            <a:r>
              <a:rPr lang="en-US" dirty="0"/>
              <a:t>A</a:t>
            </a:r>
            <a:r>
              <a:rPr lang="en-US" dirty="0" smtClean="0"/>
              <a:t>rticle topic</a:t>
            </a:r>
          </a:p>
          <a:p>
            <a:pPr lvl="2"/>
            <a:r>
              <a:rPr lang="en-US" dirty="0"/>
              <a:t>W</a:t>
            </a:r>
            <a:r>
              <a:rPr lang="en-US" dirty="0" smtClean="0"/>
              <a:t>here it will be published</a:t>
            </a:r>
          </a:p>
          <a:p>
            <a:pPr lvl="2"/>
            <a:r>
              <a:rPr lang="en-US" dirty="0"/>
              <a:t>A</a:t>
            </a:r>
            <a:r>
              <a:rPr lang="en-US" dirty="0" smtClean="0"/>
              <a:t>udience</a:t>
            </a:r>
          </a:p>
        </p:txBody>
      </p:sp>
    </p:spTree>
    <p:extLst>
      <p:ext uri="{BB962C8B-B14F-4D97-AF65-F5344CB8AC3E}">
        <p14:creationId xmlns:p14="http://schemas.microsoft.com/office/powerpoint/2010/main" val="31109989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2"/>
                </a:solidFill>
              </a:rPr>
              <a:t>Step 6:  In the Interview - Overview  </a:t>
            </a:r>
            <a:endParaRPr lang="en-US" dirty="0">
              <a:solidFill>
                <a:schemeClr val="accent2"/>
              </a:solidFill>
            </a:endParaRPr>
          </a:p>
        </p:txBody>
      </p:sp>
      <p:sp>
        <p:nvSpPr>
          <p:cNvPr id="3" name="Content Placeholder 2"/>
          <p:cNvSpPr>
            <a:spLocks noGrp="1"/>
          </p:cNvSpPr>
          <p:nvPr>
            <p:ph sz="quarter" idx="1"/>
          </p:nvPr>
        </p:nvSpPr>
        <p:spPr>
          <a:xfrm>
            <a:off x="301752" y="1527048"/>
            <a:ext cx="8503920" cy="5051736"/>
          </a:xfrm>
        </p:spPr>
        <p:txBody>
          <a:bodyPr>
            <a:normAutofit/>
          </a:bodyPr>
          <a:lstStyle/>
          <a:p>
            <a:r>
              <a:rPr lang="en-US" dirty="0" smtClean="0"/>
              <a:t>Opening the interview</a:t>
            </a:r>
          </a:p>
          <a:p>
            <a:r>
              <a:rPr lang="en-US" dirty="0" smtClean="0"/>
              <a:t>During the interview</a:t>
            </a:r>
          </a:p>
          <a:p>
            <a:pPr lvl="1"/>
            <a:r>
              <a:rPr lang="en-US" dirty="0" smtClean="0"/>
              <a:t>Record</a:t>
            </a:r>
          </a:p>
          <a:p>
            <a:pPr lvl="2"/>
            <a:r>
              <a:rPr lang="en-US" dirty="0" smtClean="0"/>
              <a:t>Ask permission</a:t>
            </a:r>
          </a:p>
          <a:p>
            <a:pPr lvl="2"/>
            <a:r>
              <a:rPr lang="en-US" dirty="0" smtClean="0"/>
              <a:t>Tools</a:t>
            </a:r>
          </a:p>
        </p:txBody>
      </p:sp>
      <p:graphicFrame>
        <p:nvGraphicFramePr>
          <p:cNvPr id="6" name="Table 5"/>
          <p:cNvGraphicFramePr>
            <a:graphicFrameLocks noGrp="1"/>
          </p:cNvGraphicFramePr>
          <p:nvPr>
            <p:extLst>
              <p:ext uri="{D42A27DB-BD31-4B8C-83A1-F6EECF244321}">
                <p14:modId xmlns:p14="http://schemas.microsoft.com/office/powerpoint/2010/main" val="2970143594"/>
              </p:ext>
            </p:extLst>
          </p:nvPr>
        </p:nvGraphicFramePr>
        <p:xfrm>
          <a:off x="669452" y="3955599"/>
          <a:ext cx="3619501" cy="2225040"/>
        </p:xfrm>
        <a:graphic>
          <a:graphicData uri="http://schemas.openxmlformats.org/drawingml/2006/table">
            <a:tbl>
              <a:tblPr bandRow="1">
                <a:tableStyleId>{5C22544A-7EE6-4342-B048-85BDC9FD1C3A}</a:tableStyleId>
              </a:tblPr>
              <a:tblGrid>
                <a:gridCol w="3619501"/>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Microsoft</a:t>
                      </a:r>
                      <a:r>
                        <a:rPr lang="en-US" baseline="0" dirty="0" smtClean="0"/>
                        <a:t> OneNote</a:t>
                      </a:r>
                      <a:endParaRPr lang="en-US" dirty="0" smtClean="0"/>
                    </a:p>
                  </a:txBody>
                  <a:tcPr/>
                </a:tc>
              </a:tr>
              <a:tr h="370840">
                <a:tc>
                  <a:txBody>
                    <a:bodyPr/>
                    <a:lstStyle/>
                    <a:p>
                      <a:r>
                        <a:rPr lang="en-US" dirty="0" err="1" smtClean="0"/>
                        <a:t>Evernote</a:t>
                      </a:r>
                      <a:endParaRPr lang="en-US" dirty="0"/>
                    </a:p>
                  </a:txBody>
                  <a:tcPr/>
                </a:tc>
              </a:tr>
              <a:tr h="370840">
                <a:tc>
                  <a:txBody>
                    <a:bodyPr/>
                    <a:lstStyle/>
                    <a:p>
                      <a:r>
                        <a:rPr lang="en-US" dirty="0" err="1" smtClean="0"/>
                        <a:t>Garageband</a:t>
                      </a:r>
                      <a:r>
                        <a:rPr lang="en-US" dirty="0" smtClean="0"/>
                        <a:t> (Mac)</a:t>
                      </a:r>
                    </a:p>
                  </a:txBody>
                  <a:tcPr/>
                </a:tc>
              </a:tr>
              <a:tr h="370840">
                <a:tc>
                  <a:txBody>
                    <a:bodyPr/>
                    <a:lstStyle/>
                    <a:p>
                      <a:r>
                        <a:rPr lang="en-US" dirty="0" smtClean="0"/>
                        <a:t>Google Talk</a:t>
                      </a:r>
                      <a:endParaRPr lang="en-US" dirty="0"/>
                    </a:p>
                  </a:txBody>
                  <a:tcPr/>
                </a:tc>
              </a:tr>
              <a:tr h="370840">
                <a:tc>
                  <a:txBody>
                    <a:bodyPr/>
                    <a:lstStyle/>
                    <a:p>
                      <a:r>
                        <a:rPr lang="en-US" dirty="0" smtClean="0"/>
                        <a:t>Speaker phone + voice recorder</a:t>
                      </a:r>
                      <a:endParaRPr lang="en-US" dirty="0"/>
                    </a:p>
                  </a:txBody>
                  <a:tcPr/>
                </a:tc>
              </a:tr>
              <a:tr h="370840">
                <a:tc>
                  <a:txBody>
                    <a:bodyPr/>
                    <a:lstStyle/>
                    <a:p>
                      <a:r>
                        <a:rPr lang="en-US" dirty="0" smtClean="0"/>
                        <a:t>“Memo” function on smartphones</a:t>
                      </a:r>
                      <a:endParaRPr lang="en-US" dirty="0"/>
                    </a:p>
                  </a:txBody>
                  <a:tcPr/>
                </a:tc>
              </a:tr>
            </a:tbl>
          </a:graphicData>
        </a:graphic>
      </p:graphicFrame>
      <p:pic>
        <p:nvPicPr>
          <p:cNvPr id="9" name="Picture 2"/>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4760811" y="2487930"/>
            <a:ext cx="3726051" cy="29353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Arrow Connector 9"/>
          <p:cNvCxnSpPr/>
          <p:nvPr/>
        </p:nvCxnSpPr>
        <p:spPr>
          <a:xfrm flipV="1">
            <a:off x="6623835" y="2730500"/>
            <a:ext cx="564591" cy="99060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
        <p:nvSpPr>
          <p:cNvPr id="11" name="TextBox 10"/>
          <p:cNvSpPr txBox="1"/>
          <p:nvPr/>
        </p:nvSpPr>
        <p:spPr>
          <a:xfrm>
            <a:off x="5508338" y="3832694"/>
            <a:ext cx="2230996" cy="923330"/>
          </a:xfrm>
          <a:prstGeom prst="rect">
            <a:avLst/>
          </a:prstGeom>
          <a:noFill/>
        </p:spPr>
        <p:txBody>
          <a:bodyPr wrap="square" rtlCol="0">
            <a:spAutoFit/>
          </a:bodyPr>
          <a:lstStyle/>
          <a:p>
            <a:r>
              <a:rPr lang="en-US" dirty="0" smtClean="0"/>
              <a:t>Tip: Save the document before you start recording. </a:t>
            </a:r>
            <a:endParaRPr lang="en-US" dirty="0"/>
          </a:p>
        </p:txBody>
      </p:sp>
    </p:spTree>
    <p:extLst>
      <p:ext uri="{BB962C8B-B14F-4D97-AF65-F5344CB8AC3E}">
        <p14:creationId xmlns:p14="http://schemas.microsoft.com/office/powerpoint/2010/main" val="6087907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2"/>
                </a:solidFill>
              </a:rPr>
              <a:t>Step 6:  In the Interview - Overview  </a:t>
            </a:r>
            <a:endParaRPr lang="en-US" dirty="0">
              <a:solidFill>
                <a:schemeClr val="accent2"/>
              </a:solidFill>
            </a:endParaRPr>
          </a:p>
        </p:txBody>
      </p:sp>
      <p:sp>
        <p:nvSpPr>
          <p:cNvPr id="3" name="Content Placeholder 2"/>
          <p:cNvSpPr>
            <a:spLocks noGrp="1"/>
          </p:cNvSpPr>
          <p:nvPr>
            <p:ph sz="quarter" idx="1"/>
          </p:nvPr>
        </p:nvSpPr>
        <p:spPr>
          <a:xfrm>
            <a:off x="301752" y="1527048"/>
            <a:ext cx="8503920" cy="5051736"/>
          </a:xfrm>
        </p:spPr>
        <p:txBody>
          <a:bodyPr>
            <a:normAutofit/>
          </a:bodyPr>
          <a:lstStyle/>
          <a:p>
            <a:r>
              <a:rPr lang="en-US" dirty="0" smtClean="0"/>
              <a:t>Opening the interview</a:t>
            </a:r>
          </a:p>
          <a:p>
            <a:r>
              <a:rPr lang="en-US" dirty="0" smtClean="0"/>
              <a:t>During the interview</a:t>
            </a:r>
          </a:p>
          <a:p>
            <a:pPr lvl="1"/>
            <a:r>
              <a:rPr lang="en-US" dirty="0" smtClean="0"/>
              <a:t>Record</a:t>
            </a:r>
          </a:p>
          <a:p>
            <a:pPr lvl="2"/>
            <a:r>
              <a:rPr lang="en-US" dirty="0" smtClean="0"/>
              <a:t>Ask permission</a:t>
            </a:r>
          </a:p>
          <a:p>
            <a:pPr lvl="2"/>
            <a:r>
              <a:rPr lang="en-US" dirty="0" smtClean="0"/>
              <a:t>Tools</a:t>
            </a:r>
          </a:p>
          <a:p>
            <a:pPr lvl="1"/>
            <a:r>
              <a:rPr lang="en-US" dirty="0" smtClean="0"/>
              <a:t>Take notes</a:t>
            </a:r>
          </a:p>
          <a:p>
            <a:pPr lvl="2"/>
            <a:r>
              <a:rPr lang="en-US" dirty="0" smtClean="0"/>
              <a:t>Just a few – recording will supplement</a:t>
            </a:r>
          </a:p>
          <a:p>
            <a:pPr lvl="2"/>
            <a:r>
              <a:rPr lang="en-US" dirty="0" smtClean="0"/>
              <a:t>Good to refer to later in the interview</a:t>
            </a:r>
          </a:p>
          <a:p>
            <a:pPr lvl="2"/>
            <a:r>
              <a:rPr lang="en-US" dirty="0" smtClean="0"/>
              <a:t>“Time stamp” critical items</a:t>
            </a:r>
          </a:p>
        </p:txBody>
      </p:sp>
    </p:spTree>
    <p:extLst>
      <p:ext uri="{BB962C8B-B14F-4D97-AF65-F5344CB8AC3E}">
        <p14:creationId xmlns:p14="http://schemas.microsoft.com/office/powerpoint/2010/main" val="201610771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2"/>
                </a:solidFill>
              </a:rPr>
              <a:t>Step 6:  In the Interview - Overview  </a:t>
            </a:r>
            <a:endParaRPr lang="en-US" dirty="0">
              <a:solidFill>
                <a:schemeClr val="accent2"/>
              </a:solidFill>
            </a:endParaRPr>
          </a:p>
        </p:txBody>
      </p:sp>
      <p:sp>
        <p:nvSpPr>
          <p:cNvPr id="3" name="Content Placeholder 2"/>
          <p:cNvSpPr>
            <a:spLocks noGrp="1"/>
          </p:cNvSpPr>
          <p:nvPr>
            <p:ph sz="quarter" idx="1"/>
          </p:nvPr>
        </p:nvSpPr>
        <p:spPr>
          <a:xfrm>
            <a:off x="301752" y="1527048"/>
            <a:ext cx="8503920" cy="5051736"/>
          </a:xfrm>
        </p:spPr>
        <p:txBody>
          <a:bodyPr>
            <a:normAutofit/>
          </a:bodyPr>
          <a:lstStyle/>
          <a:p>
            <a:r>
              <a:rPr lang="en-US" dirty="0" smtClean="0"/>
              <a:t>Opening the interview</a:t>
            </a:r>
          </a:p>
          <a:p>
            <a:r>
              <a:rPr lang="en-US" dirty="0" smtClean="0"/>
              <a:t>During the interview</a:t>
            </a:r>
          </a:p>
          <a:p>
            <a:r>
              <a:rPr lang="en-US" dirty="0" smtClean="0"/>
              <a:t>Ending the interview</a:t>
            </a:r>
            <a:endParaRPr lang="en-US" i="1" dirty="0" smtClean="0"/>
          </a:p>
          <a:p>
            <a:pPr lvl="1"/>
            <a:r>
              <a:rPr lang="en-US" i="1" dirty="0" smtClean="0"/>
              <a:t>“I want to be respectful of your time.”</a:t>
            </a:r>
          </a:p>
          <a:p>
            <a:pPr lvl="1"/>
            <a:r>
              <a:rPr lang="en-US" i="1" dirty="0" smtClean="0"/>
              <a:t>“We’re coming up on our time box. Do you have a few extra minutes to stick around?”</a:t>
            </a:r>
            <a:endParaRPr lang="en-US" i="1" dirty="0"/>
          </a:p>
          <a:p>
            <a:pPr lvl="1"/>
            <a:r>
              <a:rPr lang="en-US" i="1" dirty="0" smtClean="0"/>
              <a:t>“Is there anything important I didn’t ask that you think I should know?”</a:t>
            </a:r>
            <a:endParaRPr lang="en-US" dirty="0" smtClean="0"/>
          </a:p>
          <a:p>
            <a:pPr lvl="1"/>
            <a:r>
              <a:rPr lang="en-US" dirty="0" smtClean="0"/>
              <a:t>Ask for recommendations on others to talk to</a:t>
            </a:r>
          </a:p>
          <a:p>
            <a:pPr lvl="1"/>
            <a:r>
              <a:rPr lang="en-US" dirty="0" smtClean="0"/>
              <a:t>Thank the interviewee again</a:t>
            </a:r>
          </a:p>
          <a:p>
            <a:pPr lvl="1"/>
            <a:r>
              <a:rPr lang="en-US" dirty="0" smtClean="0"/>
              <a:t>Mention next steps</a:t>
            </a:r>
          </a:p>
        </p:txBody>
      </p:sp>
    </p:spTree>
    <p:extLst>
      <p:ext uri="{BB962C8B-B14F-4D97-AF65-F5344CB8AC3E}">
        <p14:creationId xmlns:p14="http://schemas.microsoft.com/office/powerpoint/2010/main" val="30514973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96A1B"/>
                </a:solidFill>
              </a:rPr>
              <a:t>Step 6:  In the Interview – Getting the Info you Need  </a:t>
            </a:r>
            <a:endParaRPr lang="en-US" dirty="0">
              <a:solidFill>
                <a:srgbClr val="F96A1B"/>
              </a:solidFill>
            </a:endParaRPr>
          </a:p>
        </p:txBody>
      </p:sp>
      <p:sp>
        <p:nvSpPr>
          <p:cNvPr id="5" name="Content Placeholder 4"/>
          <p:cNvSpPr>
            <a:spLocks noGrp="1"/>
          </p:cNvSpPr>
          <p:nvPr>
            <p:ph sz="quarter" idx="1"/>
          </p:nvPr>
        </p:nvSpPr>
        <p:spPr>
          <a:xfrm>
            <a:off x="301752" y="1527048"/>
            <a:ext cx="8175498" cy="4572000"/>
          </a:xfrm>
        </p:spPr>
        <p:txBody>
          <a:bodyPr>
            <a:normAutofit/>
          </a:bodyPr>
          <a:lstStyle/>
          <a:p>
            <a:r>
              <a:rPr lang="en-US" dirty="0" smtClean="0"/>
              <a:t>Start broad, open-ended</a:t>
            </a:r>
          </a:p>
          <a:p>
            <a:pPr lvl="1"/>
            <a:r>
              <a:rPr lang="en-US" i="1" dirty="0" smtClean="0"/>
              <a:t>Tell me a little bit about your research.</a:t>
            </a:r>
          </a:p>
          <a:p>
            <a:pPr lvl="1"/>
            <a:r>
              <a:rPr lang="en-US" i="1" dirty="0" smtClean="0"/>
              <a:t>You just won the Nobel Prize for discovering the structure of DNA. Tell me – just what is DNA and why does it matter?</a:t>
            </a:r>
          </a:p>
          <a:p>
            <a:pPr lvl="1"/>
            <a:r>
              <a:rPr lang="en-US" i="1" dirty="0" smtClean="0"/>
              <a:t>Can you describe some of the major components of the initiative?</a:t>
            </a:r>
          </a:p>
          <a:p>
            <a:pPr lvl="1"/>
            <a:r>
              <a:rPr lang="en-US" i="1" dirty="0" smtClean="0"/>
              <a:t>What was the purpose of the event?</a:t>
            </a:r>
          </a:p>
          <a:p>
            <a:pPr lvl="1"/>
            <a:endParaRPr lang="en-US" i="1" dirty="0" smtClean="0"/>
          </a:p>
          <a:p>
            <a:pPr lvl="1"/>
            <a:endParaRPr lang="en-US" dirty="0"/>
          </a:p>
        </p:txBody>
      </p:sp>
    </p:spTree>
    <p:extLst>
      <p:ext uri="{BB962C8B-B14F-4D97-AF65-F5344CB8AC3E}">
        <p14:creationId xmlns:p14="http://schemas.microsoft.com/office/powerpoint/2010/main" val="187912383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96A1B"/>
                </a:solidFill>
              </a:rPr>
              <a:t>Step 6:  In the Interview – Getting the Info you Need  </a:t>
            </a:r>
            <a:endParaRPr lang="en-US" dirty="0">
              <a:solidFill>
                <a:srgbClr val="F96A1B"/>
              </a:solidFill>
            </a:endParaRPr>
          </a:p>
        </p:txBody>
      </p:sp>
      <p:sp>
        <p:nvSpPr>
          <p:cNvPr id="5" name="Content Placeholder 4"/>
          <p:cNvSpPr>
            <a:spLocks noGrp="1"/>
          </p:cNvSpPr>
          <p:nvPr>
            <p:ph sz="quarter" idx="1"/>
          </p:nvPr>
        </p:nvSpPr>
        <p:spPr>
          <a:xfrm>
            <a:off x="301752" y="1527048"/>
            <a:ext cx="8175498" cy="4572000"/>
          </a:xfrm>
        </p:spPr>
        <p:txBody>
          <a:bodyPr>
            <a:normAutofit/>
          </a:bodyPr>
          <a:lstStyle/>
          <a:p>
            <a:r>
              <a:rPr lang="en-US" dirty="0" smtClean="0"/>
              <a:t>Start broad, open-ended</a:t>
            </a:r>
          </a:p>
          <a:p>
            <a:r>
              <a:rPr lang="en-US" dirty="0" smtClean="0"/>
              <a:t>Dig into some details</a:t>
            </a:r>
          </a:p>
          <a:p>
            <a:pPr lvl="1"/>
            <a:r>
              <a:rPr lang="en-US" i="1" dirty="0" smtClean="0"/>
              <a:t>I was reading your </a:t>
            </a:r>
            <a:r>
              <a:rPr lang="en-US" dirty="0" smtClean="0"/>
              <a:t>Science</a:t>
            </a:r>
            <a:r>
              <a:rPr lang="en-US" i="1" dirty="0" smtClean="0"/>
              <a:t> article and I was really interested in your finding that some cats actually </a:t>
            </a:r>
            <a:r>
              <a:rPr lang="en-US" i="1" u="sng" dirty="0" smtClean="0"/>
              <a:t>do</a:t>
            </a:r>
            <a:r>
              <a:rPr lang="en-US" i="1" dirty="0" smtClean="0"/>
              <a:t> get along with dogs. How did you find that out…how did you even think to pair the two species?</a:t>
            </a:r>
          </a:p>
          <a:p>
            <a:pPr lvl="1"/>
            <a:r>
              <a:rPr lang="en-US" i="1" dirty="0" smtClean="0"/>
              <a:t>You mentioned that the Higgs boson had been theorized for decades but never experimentally observed. What key data did you collect that now makes you sure it’s real?</a:t>
            </a:r>
          </a:p>
          <a:p>
            <a:pPr lvl="1"/>
            <a:r>
              <a:rPr lang="en-US" i="1" dirty="0" smtClean="0"/>
              <a:t>In your keynote talk, you mentioned a new project you’re developing that would track the physical activity levels of people inside buildings. How would that work?</a:t>
            </a:r>
          </a:p>
          <a:p>
            <a:pPr lvl="1"/>
            <a:endParaRPr lang="en-US" dirty="0"/>
          </a:p>
        </p:txBody>
      </p:sp>
    </p:spTree>
    <p:extLst>
      <p:ext uri="{BB962C8B-B14F-4D97-AF65-F5344CB8AC3E}">
        <p14:creationId xmlns:p14="http://schemas.microsoft.com/office/powerpoint/2010/main" val="15054800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2"/>
                </a:solidFill>
              </a:rPr>
              <a:t>Why Conduct an Interview?</a:t>
            </a:r>
            <a:endParaRPr lang="en-US" dirty="0">
              <a:solidFill>
                <a:schemeClr val="accent2"/>
              </a:solidFill>
            </a:endParaRPr>
          </a:p>
        </p:txBody>
      </p:sp>
      <p:sp>
        <p:nvSpPr>
          <p:cNvPr id="3" name="Content Placeholder 2"/>
          <p:cNvSpPr>
            <a:spLocks noGrp="1"/>
          </p:cNvSpPr>
          <p:nvPr>
            <p:ph sz="quarter" idx="1"/>
          </p:nvPr>
        </p:nvSpPr>
        <p:spPr>
          <a:xfrm>
            <a:off x="301752" y="1481151"/>
            <a:ext cx="8503920" cy="4975238"/>
          </a:xfrm>
        </p:spPr>
        <p:txBody>
          <a:bodyPr>
            <a:normAutofit/>
          </a:bodyPr>
          <a:lstStyle/>
          <a:p>
            <a:r>
              <a:rPr lang="en-US" dirty="0" smtClean="0"/>
              <a:t>To better understand the science you’re writing about</a:t>
            </a:r>
          </a:p>
          <a:p>
            <a:pPr lvl="1"/>
            <a:r>
              <a:rPr lang="en-US" dirty="0" smtClean="0"/>
              <a:t>Hear a description of the research in lay terms (it’s okay if you don’t understand it before the interview!)</a:t>
            </a:r>
          </a:p>
          <a:p>
            <a:pPr lvl="1"/>
            <a:r>
              <a:rPr lang="en-US" dirty="0" smtClean="0"/>
              <a:t>Ask questions to clarify things you (still) don’t understand </a:t>
            </a:r>
          </a:p>
          <a:p>
            <a:pPr marL="274320" lvl="1" indent="0">
              <a:buNone/>
            </a:pPr>
            <a:endParaRPr lang="en-US" dirty="0" smtClean="0"/>
          </a:p>
          <a:p>
            <a:pPr lvl="1"/>
            <a:endParaRPr lang="en-US" dirty="0"/>
          </a:p>
        </p:txBody>
      </p:sp>
    </p:spTree>
    <p:extLst>
      <p:ext uri="{BB962C8B-B14F-4D97-AF65-F5344CB8AC3E}">
        <p14:creationId xmlns:p14="http://schemas.microsoft.com/office/powerpoint/2010/main" val="407309096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96A1B"/>
                </a:solidFill>
              </a:rPr>
              <a:t>Step 6:  In the Interview – Getting the Info you Need  </a:t>
            </a:r>
            <a:endParaRPr lang="en-US" dirty="0">
              <a:solidFill>
                <a:srgbClr val="F96A1B"/>
              </a:solidFill>
            </a:endParaRPr>
          </a:p>
        </p:txBody>
      </p:sp>
      <p:sp>
        <p:nvSpPr>
          <p:cNvPr id="5" name="Content Placeholder 4"/>
          <p:cNvSpPr>
            <a:spLocks noGrp="1"/>
          </p:cNvSpPr>
          <p:nvPr>
            <p:ph sz="quarter" idx="1"/>
          </p:nvPr>
        </p:nvSpPr>
        <p:spPr>
          <a:xfrm>
            <a:off x="301752" y="1527048"/>
            <a:ext cx="8175498" cy="4572000"/>
          </a:xfrm>
        </p:spPr>
        <p:txBody>
          <a:bodyPr>
            <a:normAutofit/>
          </a:bodyPr>
          <a:lstStyle/>
          <a:p>
            <a:r>
              <a:rPr lang="en-US" dirty="0" smtClean="0"/>
              <a:t>Start broad, open-ended</a:t>
            </a:r>
          </a:p>
          <a:p>
            <a:r>
              <a:rPr lang="en-US" dirty="0" smtClean="0"/>
              <a:t>Dig into some details</a:t>
            </a:r>
          </a:p>
          <a:p>
            <a:r>
              <a:rPr lang="en-US" dirty="0" smtClean="0"/>
              <a:t>Clarify things you don’t understand</a:t>
            </a:r>
          </a:p>
          <a:p>
            <a:pPr lvl="1"/>
            <a:r>
              <a:rPr lang="en-US" i="1" dirty="0" smtClean="0"/>
              <a:t>Can we back up for a second? A minute ago you said that Yoda spoke of another. Who did he mean?</a:t>
            </a:r>
          </a:p>
          <a:p>
            <a:pPr lvl="1"/>
            <a:r>
              <a:rPr lang="en-US" i="1" dirty="0" smtClean="0"/>
              <a:t>So that big peak in the graph – that’s the Higgs boson? What does the peak mean? How do you know it’s the Higgs?</a:t>
            </a:r>
          </a:p>
          <a:p>
            <a:pPr lvl="1"/>
            <a:endParaRPr lang="en-US" i="1" dirty="0" smtClean="0"/>
          </a:p>
          <a:p>
            <a:pPr lvl="1"/>
            <a:endParaRPr lang="en-US" dirty="0"/>
          </a:p>
        </p:txBody>
      </p:sp>
    </p:spTree>
    <p:extLst>
      <p:ext uri="{BB962C8B-B14F-4D97-AF65-F5344CB8AC3E}">
        <p14:creationId xmlns:p14="http://schemas.microsoft.com/office/powerpoint/2010/main" val="331803769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96A1B"/>
                </a:solidFill>
              </a:rPr>
              <a:t>Step 6:  In the Interview – Getting the Info you Need  </a:t>
            </a:r>
            <a:endParaRPr lang="en-US" dirty="0">
              <a:solidFill>
                <a:srgbClr val="F96A1B"/>
              </a:solidFill>
            </a:endParaRPr>
          </a:p>
        </p:txBody>
      </p:sp>
      <p:sp>
        <p:nvSpPr>
          <p:cNvPr id="5" name="Content Placeholder 4"/>
          <p:cNvSpPr>
            <a:spLocks noGrp="1"/>
          </p:cNvSpPr>
          <p:nvPr>
            <p:ph sz="quarter" idx="1"/>
          </p:nvPr>
        </p:nvSpPr>
        <p:spPr>
          <a:xfrm>
            <a:off x="301752" y="1527048"/>
            <a:ext cx="8175498" cy="4572000"/>
          </a:xfrm>
        </p:spPr>
        <p:txBody>
          <a:bodyPr>
            <a:normAutofit/>
          </a:bodyPr>
          <a:lstStyle/>
          <a:p>
            <a:r>
              <a:rPr lang="en-US" dirty="0" smtClean="0"/>
              <a:t>Start broad, open-ended</a:t>
            </a:r>
          </a:p>
          <a:p>
            <a:r>
              <a:rPr lang="en-US" dirty="0" smtClean="0"/>
              <a:t>Dig into some details</a:t>
            </a:r>
          </a:p>
          <a:p>
            <a:r>
              <a:rPr lang="en-US" dirty="0" smtClean="0"/>
              <a:t>Clarify things you don’t understand</a:t>
            </a:r>
          </a:p>
          <a:p>
            <a:r>
              <a:rPr lang="en-US" dirty="0" smtClean="0"/>
              <a:t>Try to get stories</a:t>
            </a:r>
            <a:endParaRPr lang="en-US" dirty="0"/>
          </a:p>
          <a:p>
            <a:pPr lvl="1"/>
            <a:r>
              <a:rPr lang="en-US" i="1" dirty="0" smtClean="0"/>
              <a:t>Was there a particular moment when you realized you wanted to be a scientist?</a:t>
            </a:r>
          </a:p>
          <a:p>
            <a:pPr lvl="1"/>
            <a:r>
              <a:rPr lang="en-US" i="1" dirty="0" smtClean="0"/>
              <a:t>The day you made that discovery must have been pretty amazing – what was it like...can you walk me through it?</a:t>
            </a:r>
          </a:p>
          <a:p>
            <a:pPr lvl="1"/>
            <a:r>
              <a:rPr lang="en-US" i="1" dirty="0" smtClean="0"/>
              <a:t>It sounds like you faced a lot of disappointments at the start of your career. What kept you motivated?</a:t>
            </a:r>
            <a:endParaRPr lang="en-US" i="1" dirty="0"/>
          </a:p>
          <a:p>
            <a:pPr lvl="1"/>
            <a:endParaRPr lang="en-US" i="1" dirty="0" smtClean="0"/>
          </a:p>
          <a:p>
            <a:pPr lvl="1"/>
            <a:endParaRPr lang="en-US" i="1" dirty="0" smtClean="0"/>
          </a:p>
          <a:p>
            <a:pPr lvl="1"/>
            <a:endParaRPr lang="en-US" i="1" dirty="0" smtClean="0"/>
          </a:p>
          <a:p>
            <a:pPr lvl="1"/>
            <a:endParaRPr lang="en-US" dirty="0"/>
          </a:p>
        </p:txBody>
      </p:sp>
    </p:spTree>
    <p:extLst>
      <p:ext uri="{BB962C8B-B14F-4D97-AF65-F5344CB8AC3E}">
        <p14:creationId xmlns:p14="http://schemas.microsoft.com/office/powerpoint/2010/main" val="29595297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96A1B"/>
                </a:solidFill>
              </a:rPr>
              <a:t>Step 6:  In the Interview – Getting the Info you Need  </a:t>
            </a:r>
            <a:endParaRPr lang="en-US" dirty="0">
              <a:solidFill>
                <a:srgbClr val="F96A1B"/>
              </a:solidFill>
            </a:endParaRPr>
          </a:p>
        </p:txBody>
      </p:sp>
      <p:sp>
        <p:nvSpPr>
          <p:cNvPr id="5" name="Content Placeholder 4"/>
          <p:cNvSpPr>
            <a:spLocks noGrp="1"/>
          </p:cNvSpPr>
          <p:nvPr>
            <p:ph sz="quarter" idx="1"/>
          </p:nvPr>
        </p:nvSpPr>
        <p:spPr>
          <a:xfrm>
            <a:off x="301752" y="1527049"/>
            <a:ext cx="8534400" cy="2802709"/>
          </a:xfrm>
        </p:spPr>
        <p:txBody>
          <a:bodyPr>
            <a:normAutofit fontScale="85000" lnSpcReduction="20000"/>
          </a:bodyPr>
          <a:lstStyle/>
          <a:p>
            <a:pPr>
              <a:lnSpc>
                <a:spcPct val="120000"/>
              </a:lnSpc>
            </a:pPr>
            <a:r>
              <a:rPr lang="en-US" sz="3200" dirty="0" smtClean="0"/>
              <a:t>Start broad, open-ended</a:t>
            </a:r>
          </a:p>
          <a:p>
            <a:pPr>
              <a:lnSpc>
                <a:spcPct val="120000"/>
              </a:lnSpc>
            </a:pPr>
            <a:r>
              <a:rPr lang="en-US" sz="3200" dirty="0" smtClean="0"/>
              <a:t>Dig into some details</a:t>
            </a:r>
          </a:p>
          <a:p>
            <a:pPr>
              <a:lnSpc>
                <a:spcPct val="120000"/>
              </a:lnSpc>
            </a:pPr>
            <a:r>
              <a:rPr lang="en-US" sz="3200" dirty="0" smtClean="0"/>
              <a:t>Clarify things you don’t understand</a:t>
            </a:r>
          </a:p>
          <a:p>
            <a:pPr>
              <a:lnSpc>
                <a:spcPct val="120000"/>
              </a:lnSpc>
            </a:pPr>
            <a:r>
              <a:rPr lang="en-US" sz="3200" dirty="0" smtClean="0"/>
              <a:t>Try to get stories</a:t>
            </a:r>
          </a:p>
          <a:p>
            <a:pPr>
              <a:lnSpc>
                <a:spcPct val="120000"/>
              </a:lnSpc>
            </a:pPr>
            <a:r>
              <a:rPr lang="en-US" sz="3200" dirty="0" smtClean="0"/>
              <a:t>Try to avoid:</a:t>
            </a:r>
          </a:p>
          <a:p>
            <a:pPr lvl="1"/>
            <a:r>
              <a:rPr lang="en-US" sz="2400" dirty="0" smtClean="0"/>
              <a:t>Questions that lead to short or “yes” or “no” answers</a:t>
            </a:r>
            <a:endParaRPr lang="en-US" i="1" dirty="0" smtClean="0"/>
          </a:p>
          <a:p>
            <a:pPr lvl="1"/>
            <a:endParaRPr lang="en-US" i="1" dirty="0" smtClean="0"/>
          </a:p>
          <a:p>
            <a:pPr marL="274320" lvl="1" indent="0">
              <a:buNone/>
            </a:pPr>
            <a:endParaRPr lang="en-US" dirty="0"/>
          </a:p>
        </p:txBody>
      </p:sp>
    </p:spTree>
    <p:extLst>
      <p:ext uri="{BB962C8B-B14F-4D97-AF65-F5344CB8AC3E}">
        <p14:creationId xmlns:p14="http://schemas.microsoft.com/office/powerpoint/2010/main" val="37908883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96A1B"/>
                </a:solidFill>
              </a:rPr>
              <a:t>Step 6:  In the Interview – Getting the Info you Need  </a:t>
            </a:r>
            <a:endParaRPr lang="en-US" dirty="0">
              <a:solidFill>
                <a:srgbClr val="F96A1B"/>
              </a:solidFill>
            </a:endParaRPr>
          </a:p>
        </p:txBody>
      </p:sp>
      <p:sp>
        <p:nvSpPr>
          <p:cNvPr id="5" name="Content Placeholder 4"/>
          <p:cNvSpPr>
            <a:spLocks noGrp="1"/>
          </p:cNvSpPr>
          <p:nvPr>
            <p:ph sz="quarter" idx="1"/>
          </p:nvPr>
        </p:nvSpPr>
        <p:spPr>
          <a:xfrm>
            <a:off x="301752" y="1527050"/>
            <a:ext cx="8534400" cy="2512017"/>
          </a:xfrm>
        </p:spPr>
        <p:txBody>
          <a:bodyPr>
            <a:normAutofit fontScale="85000" lnSpcReduction="20000"/>
          </a:bodyPr>
          <a:lstStyle/>
          <a:p>
            <a:pPr>
              <a:lnSpc>
                <a:spcPct val="120000"/>
              </a:lnSpc>
            </a:pPr>
            <a:r>
              <a:rPr lang="en-US" sz="3200" dirty="0" smtClean="0"/>
              <a:t>Start broad, open-ended</a:t>
            </a:r>
          </a:p>
          <a:p>
            <a:pPr>
              <a:lnSpc>
                <a:spcPct val="120000"/>
              </a:lnSpc>
            </a:pPr>
            <a:r>
              <a:rPr lang="en-US" sz="3200" dirty="0" smtClean="0"/>
              <a:t>Dig into some details</a:t>
            </a:r>
          </a:p>
          <a:p>
            <a:pPr>
              <a:lnSpc>
                <a:spcPct val="120000"/>
              </a:lnSpc>
            </a:pPr>
            <a:r>
              <a:rPr lang="en-US" sz="3200" dirty="0" smtClean="0"/>
              <a:t>Clarify things you don’t understand</a:t>
            </a:r>
          </a:p>
          <a:p>
            <a:pPr>
              <a:lnSpc>
                <a:spcPct val="120000"/>
              </a:lnSpc>
            </a:pPr>
            <a:r>
              <a:rPr lang="en-US" sz="3200" dirty="0" smtClean="0"/>
              <a:t>Try to get stories</a:t>
            </a:r>
          </a:p>
          <a:p>
            <a:pPr>
              <a:lnSpc>
                <a:spcPct val="120000"/>
              </a:lnSpc>
            </a:pPr>
            <a:r>
              <a:rPr lang="en-US" sz="3200" dirty="0" smtClean="0"/>
              <a:t>Try to avoid:</a:t>
            </a:r>
          </a:p>
          <a:p>
            <a:pPr lvl="1"/>
            <a:endParaRPr lang="en-US" i="1" dirty="0" smtClean="0"/>
          </a:p>
          <a:p>
            <a:pPr marL="274320" lvl="1" indent="0">
              <a:buNone/>
            </a:pPr>
            <a:endParaRPr lang="en-US" dirty="0"/>
          </a:p>
        </p:txBody>
      </p:sp>
      <p:sp>
        <p:nvSpPr>
          <p:cNvPr id="4" name="TextBox 3"/>
          <p:cNvSpPr txBox="1"/>
          <p:nvPr/>
        </p:nvSpPr>
        <p:spPr>
          <a:xfrm>
            <a:off x="243139" y="4095695"/>
            <a:ext cx="8742111" cy="2523768"/>
          </a:xfrm>
          <a:prstGeom prst="rect">
            <a:avLst/>
          </a:prstGeom>
          <a:noFill/>
        </p:spPr>
        <p:txBody>
          <a:bodyPr wrap="square" rtlCol="0">
            <a:spAutoFit/>
          </a:bodyPr>
          <a:lstStyle/>
          <a:p>
            <a:pPr marL="274320" lvl="1" indent="0">
              <a:buNone/>
            </a:pPr>
            <a:r>
              <a:rPr lang="en-US" dirty="0">
                <a:solidFill>
                  <a:srgbClr val="FF0000"/>
                </a:solidFill>
                <a:latin typeface="Arial" panose="020B0604020202020204" pitchFamily="34" charset="0"/>
                <a:cs typeface="Arial" panose="020B0604020202020204" pitchFamily="34" charset="0"/>
              </a:rPr>
              <a:t>Bad Example:</a:t>
            </a:r>
            <a:r>
              <a:rPr lang="en-US" dirty="0">
                <a:latin typeface="Arial" panose="020B0604020202020204" pitchFamily="34" charset="0"/>
                <a:cs typeface="Arial" panose="020B0604020202020204" pitchFamily="34" charset="0"/>
              </a:rPr>
              <a:t> When did you start researching X? (answer: date)</a:t>
            </a:r>
          </a:p>
          <a:p>
            <a:pPr marL="274320" lvl="1" indent="0">
              <a:buNone/>
            </a:pPr>
            <a:r>
              <a:rPr lang="en-US" b="1" dirty="0">
                <a:solidFill>
                  <a:srgbClr val="008000"/>
                </a:solidFill>
                <a:latin typeface="Arial" panose="020B0604020202020204" pitchFamily="34" charset="0"/>
                <a:cs typeface="Arial" panose="020B0604020202020204" pitchFamily="34" charset="0"/>
              </a:rPr>
              <a:t>Better:</a:t>
            </a:r>
            <a:r>
              <a:rPr lang="en-US" dirty="0">
                <a:latin typeface="Arial" panose="020B0604020202020204" pitchFamily="34" charset="0"/>
                <a:cs typeface="Arial" panose="020B0604020202020204" pitchFamily="34" charset="0"/>
              </a:rPr>
              <a:t> You published your first paper on X in 1992. </a:t>
            </a:r>
            <a:r>
              <a:rPr lang="en-US" dirty="0" smtClean="0">
                <a:latin typeface="Arial" panose="020B0604020202020204" pitchFamily="34" charset="0"/>
                <a:cs typeface="Arial" panose="020B0604020202020204" pitchFamily="34" charset="0"/>
              </a:rPr>
              <a:t>How </a:t>
            </a:r>
            <a:r>
              <a:rPr lang="en-US" dirty="0">
                <a:latin typeface="Arial" panose="020B0604020202020204" pitchFamily="34" charset="0"/>
                <a:cs typeface="Arial" panose="020B0604020202020204" pitchFamily="34" charset="0"/>
              </a:rPr>
              <a:t>did it prepare you for studying Y?</a:t>
            </a:r>
          </a:p>
          <a:p>
            <a:pPr lvl="2"/>
            <a:endParaRPr lang="en-US" sz="1400" dirty="0">
              <a:latin typeface="Arial" panose="020B0604020202020204" pitchFamily="34" charset="0"/>
              <a:cs typeface="Arial" panose="020B0604020202020204" pitchFamily="34" charset="0"/>
            </a:endParaRPr>
          </a:p>
          <a:p>
            <a:pPr marL="274320" lvl="1" indent="0">
              <a:buNone/>
            </a:pPr>
            <a:r>
              <a:rPr lang="en-US" dirty="0">
                <a:solidFill>
                  <a:srgbClr val="FF0000"/>
                </a:solidFill>
                <a:latin typeface="Arial" panose="020B0604020202020204" pitchFamily="34" charset="0"/>
                <a:cs typeface="Arial" panose="020B0604020202020204" pitchFamily="34" charset="0"/>
              </a:rPr>
              <a:t>Bad Example: </a:t>
            </a:r>
            <a:r>
              <a:rPr lang="en-US" dirty="0">
                <a:latin typeface="Arial" panose="020B0604020202020204" pitchFamily="34" charset="0"/>
                <a:cs typeface="Arial" panose="020B0604020202020204" pitchFamily="34" charset="0"/>
              </a:rPr>
              <a:t>Is the reaction really 100% selective towards Z? </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(answer: yes)</a:t>
            </a:r>
          </a:p>
          <a:p>
            <a:pPr marL="274320" lvl="1" indent="0">
              <a:buNone/>
            </a:pPr>
            <a:r>
              <a:rPr lang="en-US" b="1" dirty="0">
                <a:solidFill>
                  <a:srgbClr val="008000"/>
                </a:solidFill>
                <a:latin typeface="Arial" panose="020B0604020202020204" pitchFamily="34" charset="0"/>
                <a:cs typeface="Arial" panose="020B0604020202020204" pitchFamily="34" charset="0"/>
              </a:rPr>
              <a:t>Better:</a:t>
            </a:r>
            <a:r>
              <a:rPr lang="en-US" b="1"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I see that you show Z is the only product of the reaction. </a:t>
            </a:r>
            <a:r>
              <a:rPr lang="en-US" dirty="0" smtClean="0">
                <a:latin typeface="Arial" panose="020B0604020202020204" pitchFamily="34" charset="0"/>
                <a:cs typeface="Arial" panose="020B0604020202020204" pitchFamily="34" charset="0"/>
              </a:rPr>
              <a:t>How </a:t>
            </a:r>
            <a:r>
              <a:rPr lang="en-US" dirty="0">
                <a:latin typeface="Arial" panose="020B0604020202020204" pitchFamily="34" charset="0"/>
                <a:cs typeface="Arial" panose="020B0604020202020204" pitchFamily="34" charset="0"/>
              </a:rPr>
              <a:t>did you optimize your system to produce that result?</a:t>
            </a:r>
            <a:endParaRPr lang="en-US" dirty="0"/>
          </a:p>
          <a:p>
            <a:endParaRPr lang="en-US" dirty="0"/>
          </a:p>
        </p:txBody>
      </p:sp>
    </p:spTree>
    <p:extLst>
      <p:ext uri="{BB962C8B-B14F-4D97-AF65-F5344CB8AC3E}">
        <p14:creationId xmlns:p14="http://schemas.microsoft.com/office/powerpoint/2010/main" val="296320399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96A1B"/>
                </a:solidFill>
              </a:rPr>
              <a:t>Step 6:  In the Interview – Getting the Info you Need  </a:t>
            </a:r>
            <a:endParaRPr lang="en-US" dirty="0">
              <a:solidFill>
                <a:srgbClr val="F96A1B"/>
              </a:solidFill>
            </a:endParaRPr>
          </a:p>
        </p:txBody>
      </p:sp>
      <p:sp>
        <p:nvSpPr>
          <p:cNvPr id="5" name="Content Placeholder 4"/>
          <p:cNvSpPr>
            <a:spLocks noGrp="1"/>
          </p:cNvSpPr>
          <p:nvPr>
            <p:ph sz="quarter" idx="1"/>
          </p:nvPr>
        </p:nvSpPr>
        <p:spPr>
          <a:xfrm>
            <a:off x="301752" y="1527048"/>
            <a:ext cx="8175498" cy="4572000"/>
          </a:xfrm>
        </p:spPr>
        <p:txBody>
          <a:bodyPr>
            <a:normAutofit/>
          </a:bodyPr>
          <a:lstStyle/>
          <a:p>
            <a:r>
              <a:rPr lang="en-US" dirty="0" smtClean="0"/>
              <a:t>Start broad, open-ended</a:t>
            </a:r>
          </a:p>
          <a:p>
            <a:r>
              <a:rPr lang="en-US" dirty="0" smtClean="0"/>
              <a:t>Dig into some details</a:t>
            </a:r>
          </a:p>
          <a:p>
            <a:r>
              <a:rPr lang="en-US" dirty="0" smtClean="0"/>
              <a:t>Clarify things you don’t understand</a:t>
            </a:r>
          </a:p>
          <a:p>
            <a:r>
              <a:rPr lang="en-US" dirty="0" smtClean="0"/>
              <a:t>Try to get stories</a:t>
            </a:r>
          </a:p>
          <a:p>
            <a:r>
              <a:rPr lang="en-US" dirty="0" smtClean="0"/>
              <a:t>Try to avoid:</a:t>
            </a:r>
          </a:p>
          <a:p>
            <a:pPr lvl="1"/>
            <a:r>
              <a:rPr lang="en-US" dirty="0" smtClean="0"/>
              <a:t>Questions that lead to short or “yes” or “no” answers</a:t>
            </a:r>
          </a:p>
          <a:p>
            <a:pPr lvl="1"/>
            <a:r>
              <a:rPr lang="en-US" dirty="0" smtClean="0"/>
              <a:t>Jumping in too soon with your next question – embrace the awkward silence!</a:t>
            </a:r>
          </a:p>
          <a:p>
            <a:pPr lvl="1"/>
            <a:r>
              <a:rPr lang="en-US" dirty="0" smtClean="0"/>
              <a:t>Sticking to the “script” – leave room for spontaneity</a:t>
            </a:r>
          </a:p>
          <a:p>
            <a:endParaRPr lang="en-US" dirty="0" smtClean="0"/>
          </a:p>
          <a:p>
            <a:pPr lvl="1"/>
            <a:endParaRPr lang="en-US" i="1" dirty="0" smtClean="0"/>
          </a:p>
          <a:p>
            <a:pPr lvl="1"/>
            <a:endParaRPr lang="en-US" i="1" dirty="0" smtClean="0"/>
          </a:p>
          <a:p>
            <a:pPr lvl="1"/>
            <a:endParaRPr lang="en-US" dirty="0"/>
          </a:p>
        </p:txBody>
      </p:sp>
    </p:spTree>
    <p:extLst>
      <p:ext uri="{BB962C8B-B14F-4D97-AF65-F5344CB8AC3E}">
        <p14:creationId xmlns:p14="http://schemas.microsoft.com/office/powerpoint/2010/main" val="294766076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96A1B"/>
                </a:solidFill>
              </a:rPr>
              <a:t>Step 6:  In the Interview – Getting the Info you Need  </a:t>
            </a:r>
            <a:endParaRPr lang="en-US" dirty="0">
              <a:solidFill>
                <a:srgbClr val="F96A1B"/>
              </a:solidFill>
            </a:endParaRPr>
          </a:p>
        </p:txBody>
      </p:sp>
      <p:sp>
        <p:nvSpPr>
          <p:cNvPr id="5" name="Content Placeholder 4"/>
          <p:cNvSpPr>
            <a:spLocks noGrp="1"/>
          </p:cNvSpPr>
          <p:nvPr>
            <p:ph sz="quarter" idx="1"/>
          </p:nvPr>
        </p:nvSpPr>
        <p:spPr>
          <a:xfrm>
            <a:off x="301752" y="1527048"/>
            <a:ext cx="8175498" cy="4572000"/>
          </a:xfrm>
        </p:spPr>
        <p:txBody>
          <a:bodyPr>
            <a:normAutofit/>
          </a:bodyPr>
          <a:lstStyle/>
          <a:p>
            <a:r>
              <a:rPr lang="en-US" dirty="0" smtClean="0"/>
              <a:t>Start broad, open-ended</a:t>
            </a:r>
          </a:p>
          <a:p>
            <a:r>
              <a:rPr lang="en-US" dirty="0" smtClean="0"/>
              <a:t>Dig into some details</a:t>
            </a:r>
          </a:p>
          <a:p>
            <a:r>
              <a:rPr lang="en-US" dirty="0" smtClean="0"/>
              <a:t>Clarify things you don’t understand</a:t>
            </a:r>
          </a:p>
          <a:p>
            <a:r>
              <a:rPr lang="en-US" dirty="0" smtClean="0"/>
              <a:t>Try to get stories</a:t>
            </a:r>
          </a:p>
          <a:p>
            <a:r>
              <a:rPr lang="en-US" dirty="0" smtClean="0"/>
              <a:t>Try to avoid:</a:t>
            </a:r>
          </a:p>
          <a:p>
            <a:pPr lvl="1"/>
            <a:r>
              <a:rPr lang="en-US" dirty="0" smtClean="0"/>
              <a:t>Questions that lead to short or “yes” or “no” answers</a:t>
            </a:r>
          </a:p>
          <a:p>
            <a:pPr lvl="1"/>
            <a:r>
              <a:rPr lang="en-US" dirty="0" smtClean="0"/>
              <a:t>Jumping in too soon with your next question – embrace the awkward silence!</a:t>
            </a:r>
          </a:p>
          <a:p>
            <a:pPr lvl="1"/>
            <a:r>
              <a:rPr lang="en-US" dirty="0" smtClean="0"/>
              <a:t>Sticking to the “script” – leave room for spontaneity</a:t>
            </a:r>
          </a:p>
          <a:p>
            <a:pPr marL="0" indent="0" algn="ctr">
              <a:buNone/>
            </a:pPr>
            <a:r>
              <a:rPr lang="en-US" dirty="0" smtClean="0"/>
              <a:t>Remember—it’s a </a:t>
            </a:r>
            <a:r>
              <a:rPr lang="en-US" i="1" dirty="0" smtClean="0"/>
              <a:t>conversation</a:t>
            </a:r>
            <a:r>
              <a:rPr lang="en-US" dirty="0" smtClean="0"/>
              <a:t>!</a:t>
            </a:r>
          </a:p>
          <a:p>
            <a:endParaRPr lang="en-US" dirty="0" smtClean="0"/>
          </a:p>
          <a:p>
            <a:pPr lvl="1"/>
            <a:endParaRPr lang="en-US" i="1" dirty="0" smtClean="0"/>
          </a:p>
          <a:p>
            <a:pPr lvl="1"/>
            <a:endParaRPr lang="en-US" i="1" dirty="0" smtClean="0"/>
          </a:p>
          <a:p>
            <a:pPr lvl="1"/>
            <a:endParaRPr lang="en-US" dirty="0"/>
          </a:p>
        </p:txBody>
      </p:sp>
    </p:spTree>
    <p:extLst>
      <p:ext uri="{BB962C8B-B14F-4D97-AF65-F5344CB8AC3E}">
        <p14:creationId xmlns:p14="http://schemas.microsoft.com/office/powerpoint/2010/main" val="321627162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F96A1B"/>
                </a:solidFill>
              </a:rPr>
              <a:t>Step 7:  Distill the Information</a:t>
            </a:r>
            <a:endParaRPr lang="en-US" dirty="0">
              <a:solidFill>
                <a:srgbClr val="F96A1B"/>
              </a:solidFill>
            </a:endParaRPr>
          </a:p>
        </p:txBody>
      </p:sp>
      <p:sp>
        <p:nvSpPr>
          <p:cNvPr id="3" name="Content Placeholder 2"/>
          <p:cNvSpPr>
            <a:spLocks noGrp="1"/>
          </p:cNvSpPr>
          <p:nvPr>
            <p:ph sz="quarter" idx="1"/>
          </p:nvPr>
        </p:nvSpPr>
        <p:spPr/>
        <p:txBody>
          <a:bodyPr>
            <a:normAutofit lnSpcReduction="10000"/>
          </a:bodyPr>
          <a:lstStyle/>
          <a:p>
            <a:r>
              <a:rPr lang="en-US" dirty="0" smtClean="0"/>
              <a:t>Transcribe interview</a:t>
            </a:r>
          </a:p>
          <a:p>
            <a:pPr lvl="1"/>
            <a:r>
              <a:rPr lang="en-US" dirty="0" smtClean="0"/>
              <a:t>Only key pieces needed</a:t>
            </a:r>
          </a:p>
          <a:p>
            <a:pPr lvl="1"/>
            <a:r>
              <a:rPr lang="en-US" dirty="0" smtClean="0"/>
              <a:t>(Can also self-evaluate during this process!)</a:t>
            </a:r>
          </a:p>
          <a:p>
            <a:r>
              <a:rPr lang="en-US" dirty="0" smtClean="0"/>
              <a:t>Pick out must-keep quotes</a:t>
            </a:r>
          </a:p>
          <a:p>
            <a:pPr lvl="1"/>
            <a:r>
              <a:rPr lang="en-US" dirty="0" smtClean="0"/>
              <a:t>Conveys emotion: </a:t>
            </a:r>
            <a:r>
              <a:rPr lang="en-US" i="1" dirty="0" smtClean="0"/>
              <a:t>“I had to look at the reading twice. I just couldn’t believe it!”</a:t>
            </a:r>
          </a:p>
          <a:p>
            <a:pPr lvl="1"/>
            <a:r>
              <a:rPr lang="en-US" dirty="0" smtClean="0"/>
              <a:t>Superlative: </a:t>
            </a:r>
            <a:r>
              <a:rPr lang="en-US" i="1" dirty="0" smtClean="0"/>
              <a:t>“The most important thing we can invest in right now is better tools to interpret data.”</a:t>
            </a:r>
            <a:endParaRPr lang="en-US" dirty="0" smtClean="0"/>
          </a:p>
          <a:p>
            <a:r>
              <a:rPr lang="en-US" dirty="0" smtClean="0"/>
              <a:t>Choose other material that:</a:t>
            </a:r>
          </a:p>
          <a:p>
            <a:pPr lvl="1"/>
            <a:r>
              <a:rPr lang="en-US" dirty="0" smtClean="0"/>
              <a:t>Tells a story (play around with narration vs. quotation)</a:t>
            </a:r>
          </a:p>
          <a:p>
            <a:pPr lvl="1"/>
            <a:r>
              <a:rPr lang="en-US" dirty="0" smtClean="0"/>
              <a:t>Describes the topic better than you could in your own words</a:t>
            </a:r>
          </a:p>
          <a:p>
            <a:pPr lvl="1"/>
            <a:r>
              <a:rPr lang="en-US" dirty="0" smtClean="0"/>
              <a:t>Supplements the flow of the text (intersperse quotes)</a:t>
            </a:r>
          </a:p>
          <a:p>
            <a:pPr lvl="1"/>
            <a:endParaRPr lang="en-US" dirty="0"/>
          </a:p>
        </p:txBody>
      </p:sp>
      <p:pic>
        <p:nvPicPr>
          <p:cNvPr id="4" name="Picture 2"/>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6077843" y="1527048"/>
            <a:ext cx="2765888" cy="111618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37679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800" dirty="0" smtClean="0">
                <a:cs typeface="Arial" panose="020B0604020202020204" pitchFamily="34" charset="0"/>
              </a:rPr>
              <a:t>Revising</a:t>
            </a:r>
            <a:r>
              <a:rPr lang="en-US" sz="2800" dirty="0">
                <a:cs typeface="Arial" panose="020B0604020202020204" pitchFamily="34" charset="0"/>
              </a:rPr>
              <a:t>, rewording, correcting </a:t>
            </a:r>
            <a:r>
              <a:rPr lang="en-US" sz="2800" dirty="0" smtClean="0">
                <a:cs typeface="Arial" panose="020B0604020202020204" pitchFamily="34" charset="0"/>
              </a:rPr>
              <a:t>speech</a:t>
            </a:r>
            <a:endParaRPr lang="en-US" sz="2800" dirty="0">
              <a:cs typeface="Arial" panose="020B0604020202020204" pitchFamily="34" charset="0"/>
            </a:endParaRPr>
          </a:p>
        </p:txBody>
      </p:sp>
      <p:sp>
        <p:nvSpPr>
          <p:cNvPr id="2" name="Title 1"/>
          <p:cNvSpPr>
            <a:spLocks noGrp="1"/>
          </p:cNvSpPr>
          <p:nvPr>
            <p:ph type="title"/>
          </p:nvPr>
        </p:nvSpPr>
        <p:spPr/>
        <p:txBody>
          <a:bodyPr>
            <a:normAutofit/>
          </a:bodyPr>
          <a:lstStyle/>
          <a:p>
            <a:r>
              <a:rPr lang="en-US" dirty="0">
                <a:solidFill>
                  <a:schemeClr val="accent2"/>
                </a:solidFill>
                <a:cs typeface="Arial" panose="020B0604020202020204" pitchFamily="34" charset="0"/>
              </a:rPr>
              <a:t>Turn transcription into quotes</a:t>
            </a:r>
          </a:p>
        </p:txBody>
      </p:sp>
      <p:pic>
        <p:nvPicPr>
          <p:cNvPr id="6146" name="Picture 2"/>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990600" y="2133895"/>
            <a:ext cx="6098212" cy="3286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14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19800" y="5449583"/>
            <a:ext cx="2676525" cy="1162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3220525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F96A1B"/>
                </a:solidFill>
              </a:rPr>
              <a:t>Step 8:  Follow Up and Finalize</a:t>
            </a:r>
            <a:endParaRPr lang="en-US" dirty="0">
              <a:solidFill>
                <a:srgbClr val="F96A1B"/>
              </a:solidFill>
            </a:endParaRPr>
          </a:p>
        </p:txBody>
      </p:sp>
      <p:sp>
        <p:nvSpPr>
          <p:cNvPr id="3" name="Content Placeholder 2"/>
          <p:cNvSpPr>
            <a:spLocks noGrp="1"/>
          </p:cNvSpPr>
          <p:nvPr>
            <p:ph sz="quarter" idx="1"/>
          </p:nvPr>
        </p:nvSpPr>
        <p:spPr>
          <a:xfrm>
            <a:off x="301752" y="1527047"/>
            <a:ext cx="8503920" cy="4975239"/>
          </a:xfrm>
        </p:spPr>
        <p:txBody>
          <a:bodyPr>
            <a:normAutofit/>
          </a:bodyPr>
          <a:lstStyle/>
          <a:p>
            <a:r>
              <a:rPr lang="en-US" dirty="0" smtClean="0"/>
              <a:t>Within 24 hours</a:t>
            </a:r>
          </a:p>
          <a:p>
            <a:pPr lvl="1"/>
            <a:r>
              <a:rPr lang="en-US" dirty="0" smtClean="0"/>
              <a:t>Thank you note with next steps and timeframe</a:t>
            </a:r>
          </a:p>
          <a:p>
            <a:pPr marL="274320" lvl="1" indent="0">
              <a:buNone/>
            </a:pPr>
            <a:endParaRPr lang="en-US" sz="1000" dirty="0" smtClean="0"/>
          </a:p>
          <a:p>
            <a:r>
              <a:rPr lang="en-US" dirty="0" smtClean="0"/>
              <a:t>When article draft is complete</a:t>
            </a:r>
          </a:p>
          <a:p>
            <a:pPr lvl="1"/>
            <a:r>
              <a:rPr lang="en-US" dirty="0" smtClean="0"/>
              <a:t>Check any quotes, particularly if you’ve tweaked them</a:t>
            </a:r>
          </a:p>
          <a:p>
            <a:pPr lvl="1"/>
            <a:r>
              <a:rPr lang="en-US" dirty="0" smtClean="0"/>
              <a:t>Let interviewee know when article will be published</a:t>
            </a:r>
          </a:p>
          <a:p>
            <a:pPr lvl="1"/>
            <a:r>
              <a:rPr lang="en-US" dirty="0" smtClean="0"/>
              <a:t>(Consider </a:t>
            </a:r>
            <a:r>
              <a:rPr lang="en-US" dirty="0"/>
              <a:t>sharing copy of the entire article draft if time </a:t>
            </a:r>
            <a:r>
              <a:rPr lang="en-US" dirty="0" smtClean="0"/>
              <a:t>allows)</a:t>
            </a:r>
          </a:p>
          <a:p>
            <a:pPr lvl="1"/>
            <a:endParaRPr lang="en-US" sz="1000" dirty="0"/>
          </a:p>
          <a:p>
            <a:r>
              <a:rPr lang="en-US" dirty="0" smtClean="0"/>
              <a:t>When article is published</a:t>
            </a:r>
          </a:p>
          <a:p>
            <a:pPr lvl="1"/>
            <a:r>
              <a:rPr lang="en-US" dirty="0" smtClean="0"/>
              <a:t>Send link to final article</a:t>
            </a:r>
          </a:p>
          <a:p>
            <a:pPr lvl="1"/>
            <a:r>
              <a:rPr lang="en-US" dirty="0" smtClean="0"/>
              <a:t>Share your Twitter handle</a:t>
            </a:r>
          </a:p>
          <a:p>
            <a:pPr lvl="1"/>
            <a:r>
              <a:rPr lang="en-US" dirty="0" smtClean="0"/>
              <a:t>Ask if there’s a media relations officer you can inform</a:t>
            </a:r>
            <a:endParaRPr lang="en-US" dirty="0"/>
          </a:p>
        </p:txBody>
      </p:sp>
    </p:spTree>
    <p:extLst>
      <p:ext uri="{BB962C8B-B14F-4D97-AF65-F5344CB8AC3E}">
        <p14:creationId xmlns:p14="http://schemas.microsoft.com/office/powerpoint/2010/main" val="278687117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normAutofit/>
          </a:bodyPr>
          <a:lstStyle/>
          <a:p>
            <a:r>
              <a:rPr lang="en-US" sz="5000" dirty="0" err="1" smtClean="0"/>
              <a:t>QUEstions</a:t>
            </a:r>
            <a:r>
              <a:rPr lang="en-US" sz="5000" dirty="0" smtClean="0"/>
              <a:t>?</a:t>
            </a:r>
            <a:endParaRPr lang="en-US" sz="5000" dirty="0"/>
          </a:p>
        </p:txBody>
      </p:sp>
    </p:spTree>
    <p:extLst>
      <p:ext uri="{BB962C8B-B14F-4D97-AF65-F5344CB8AC3E}">
        <p14:creationId xmlns:p14="http://schemas.microsoft.com/office/powerpoint/2010/main" val="3786236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2"/>
                </a:solidFill>
              </a:rPr>
              <a:t>Why Conduct an Interview?</a:t>
            </a:r>
            <a:endParaRPr lang="en-US" dirty="0">
              <a:solidFill>
                <a:schemeClr val="accent2"/>
              </a:solidFill>
            </a:endParaRPr>
          </a:p>
        </p:txBody>
      </p:sp>
      <p:sp>
        <p:nvSpPr>
          <p:cNvPr id="3" name="Content Placeholder 2"/>
          <p:cNvSpPr>
            <a:spLocks noGrp="1"/>
          </p:cNvSpPr>
          <p:nvPr>
            <p:ph sz="quarter" idx="1"/>
          </p:nvPr>
        </p:nvSpPr>
        <p:spPr>
          <a:xfrm>
            <a:off x="301752" y="1481151"/>
            <a:ext cx="8503920" cy="4975238"/>
          </a:xfrm>
        </p:spPr>
        <p:txBody>
          <a:bodyPr>
            <a:normAutofit/>
          </a:bodyPr>
          <a:lstStyle/>
          <a:p>
            <a:r>
              <a:rPr lang="en-US" dirty="0" smtClean="0"/>
              <a:t>To better understand the science you’re writing about</a:t>
            </a:r>
          </a:p>
          <a:p>
            <a:pPr marL="274320" lvl="1" indent="0">
              <a:buNone/>
            </a:pPr>
            <a:endParaRPr lang="en-US" sz="500" dirty="0" smtClean="0"/>
          </a:p>
          <a:p>
            <a:r>
              <a:rPr lang="en-US" dirty="0" smtClean="0"/>
              <a:t>To find out information you can’t find on the web</a:t>
            </a:r>
          </a:p>
          <a:p>
            <a:pPr lvl="1"/>
            <a:r>
              <a:rPr lang="en-US" dirty="0" smtClean="0"/>
              <a:t>Personal stories</a:t>
            </a:r>
          </a:p>
          <a:p>
            <a:pPr lvl="1"/>
            <a:r>
              <a:rPr lang="en-US" dirty="0" smtClean="0"/>
              <a:t>Next steps in the research</a:t>
            </a:r>
          </a:p>
          <a:p>
            <a:pPr marL="274320" lvl="1" indent="0">
              <a:buNone/>
            </a:pPr>
            <a:endParaRPr lang="en-US" sz="500" dirty="0" smtClean="0"/>
          </a:p>
          <a:p>
            <a:pPr lvl="1"/>
            <a:endParaRPr lang="en-US" dirty="0" smtClean="0"/>
          </a:p>
          <a:p>
            <a:pPr lvl="1"/>
            <a:endParaRPr lang="en-US" dirty="0"/>
          </a:p>
        </p:txBody>
      </p:sp>
    </p:spTree>
    <p:extLst>
      <p:ext uri="{BB962C8B-B14F-4D97-AF65-F5344CB8AC3E}">
        <p14:creationId xmlns:p14="http://schemas.microsoft.com/office/powerpoint/2010/main" val="377241763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F96A1B"/>
                </a:solidFill>
              </a:rPr>
              <a:t>My “Assignment”</a:t>
            </a:r>
            <a:endParaRPr lang="en-US" dirty="0">
              <a:solidFill>
                <a:srgbClr val="F96A1B"/>
              </a:solidFill>
            </a:endParaRPr>
          </a:p>
        </p:txBody>
      </p:sp>
      <p:sp>
        <p:nvSpPr>
          <p:cNvPr id="3" name="Content Placeholder 2"/>
          <p:cNvSpPr>
            <a:spLocks noGrp="1"/>
          </p:cNvSpPr>
          <p:nvPr>
            <p:ph sz="quarter" idx="1"/>
          </p:nvPr>
        </p:nvSpPr>
        <p:spPr>
          <a:xfrm>
            <a:off x="301752" y="1527048"/>
            <a:ext cx="8503920" cy="4669250"/>
          </a:xfrm>
        </p:spPr>
        <p:txBody>
          <a:bodyPr>
            <a:normAutofit fontScale="92500" lnSpcReduction="10000"/>
          </a:bodyPr>
          <a:lstStyle/>
          <a:p>
            <a:pPr marL="0" indent="0">
              <a:buNone/>
            </a:pPr>
            <a:r>
              <a:rPr lang="en-US" dirty="0" smtClean="0"/>
              <a:t>The National Science Foundation’s Division of Materials Research (NSF-DMR) is assembling a brochure highlighting the outcomes of leading research it’s funded. The brochure will contain profiles of selected NSF-funded researchers. Each profile should include:</a:t>
            </a:r>
          </a:p>
          <a:p>
            <a:r>
              <a:rPr lang="en-US" dirty="0" smtClean="0"/>
              <a:t>A description of research funded and key outcomes</a:t>
            </a:r>
          </a:p>
          <a:p>
            <a:r>
              <a:rPr lang="en-US" dirty="0" smtClean="0"/>
              <a:t>Examples of outreach activities and their impact</a:t>
            </a:r>
          </a:p>
          <a:p>
            <a:r>
              <a:rPr lang="en-US" dirty="0" smtClean="0"/>
              <a:t>Commentary on the value of NSF-DMR funding</a:t>
            </a:r>
          </a:p>
          <a:p>
            <a:endParaRPr lang="en-US" dirty="0"/>
          </a:p>
          <a:p>
            <a:pPr marL="0" indent="0">
              <a:buNone/>
            </a:pPr>
            <a:r>
              <a:rPr lang="en-US" dirty="0" smtClean="0"/>
              <a:t>The brochure will be distributed broadly, including to NSF leadership, other federal agencies, and Congressional offices to demonstrate the value of DMR’s research investment.</a:t>
            </a:r>
          </a:p>
        </p:txBody>
      </p:sp>
    </p:spTree>
    <p:extLst>
      <p:ext uri="{BB962C8B-B14F-4D97-AF65-F5344CB8AC3E}">
        <p14:creationId xmlns:p14="http://schemas.microsoft.com/office/powerpoint/2010/main" val="293353563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F96A1B"/>
                </a:solidFill>
              </a:rPr>
              <a:t>What information do I need (my “wish list”)?</a:t>
            </a:r>
            <a:endParaRPr lang="en-US" dirty="0">
              <a:solidFill>
                <a:srgbClr val="F96A1B"/>
              </a:solidFill>
            </a:endParaRPr>
          </a:p>
        </p:txBody>
      </p:sp>
      <p:sp>
        <p:nvSpPr>
          <p:cNvPr id="3" name="Content Placeholder 2"/>
          <p:cNvSpPr>
            <a:spLocks noGrp="1"/>
          </p:cNvSpPr>
          <p:nvPr>
            <p:ph sz="quarter" idx="1"/>
          </p:nvPr>
        </p:nvSpPr>
        <p:spPr>
          <a:xfrm>
            <a:off x="301752" y="1527047"/>
            <a:ext cx="8503920" cy="4975239"/>
          </a:xfrm>
        </p:spPr>
        <p:txBody>
          <a:bodyPr>
            <a:normAutofit fontScale="92500" lnSpcReduction="10000"/>
          </a:bodyPr>
          <a:lstStyle/>
          <a:p>
            <a:r>
              <a:rPr lang="en-US" dirty="0" smtClean="0"/>
              <a:t>Description of research and key outcomes</a:t>
            </a:r>
          </a:p>
          <a:p>
            <a:pPr lvl="1"/>
            <a:r>
              <a:rPr lang="en-US" dirty="0" smtClean="0"/>
              <a:t>“Elevator pitch” version of research in lay terms</a:t>
            </a:r>
          </a:p>
          <a:p>
            <a:pPr lvl="1"/>
            <a:r>
              <a:rPr lang="en-US" dirty="0" smtClean="0"/>
              <a:t>2-3 key outcomes – and what could they lead to in the long term?</a:t>
            </a:r>
          </a:p>
          <a:p>
            <a:pPr lvl="1"/>
            <a:r>
              <a:rPr lang="en-US" dirty="0" smtClean="0"/>
              <a:t>Personal interest component</a:t>
            </a:r>
          </a:p>
          <a:p>
            <a:r>
              <a:rPr lang="en-US" dirty="0" smtClean="0"/>
              <a:t>Examples of outreach activities and their impact</a:t>
            </a:r>
          </a:p>
          <a:p>
            <a:pPr lvl="1"/>
            <a:r>
              <a:rPr lang="en-US" dirty="0" smtClean="0"/>
              <a:t>Short description of 1-2 contrasting outreach activities</a:t>
            </a:r>
          </a:p>
          <a:p>
            <a:pPr lvl="1"/>
            <a:r>
              <a:rPr lang="en-US" dirty="0" smtClean="0"/>
              <a:t>How outreach may have tied back to research</a:t>
            </a:r>
          </a:p>
          <a:p>
            <a:pPr lvl="1"/>
            <a:r>
              <a:rPr lang="en-US" dirty="0" smtClean="0"/>
              <a:t>How outreach has impacted general public</a:t>
            </a:r>
          </a:p>
          <a:p>
            <a:pPr lvl="1"/>
            <a:r>
              <a:rPr lang="en-US" dirty="0" smtClean="0"/>
              <a:t>A specific story</a:t>
            </a:r>
          </a:p>
          <a:p>
            <a:r>
              <a:rPr lang="en-US" dirty="0" smtClean="0"/>
              <a:t>Commentary on the value of DMR funding</a:t>
            </a:r>
          </a:p>
          <a:p>
            <a:pPr lvl="1"/>
            <a:r>
              <a:rPr lang="en-US" dirty="0" smtClean="0"/>
              <a:t>Quotable material on the importance of supporting both materials research and materials outreach</a:t>
            </a:r>
          </a:p>
          <a:p>
            <a:pPr lvl="1"/>
            <a:r>
              <a:rPr lang="en-US" dirty="0" smtClean="0"/>
              <a:t>Comparison of individual investigator awards vs. larger collaborations</a:t>
            </a:r>
          </a:p>
        </p:txBody>
      </p:sp>
    </p:spTree>
    <p:extLst>
      <p:ext uri="{BB962C8B-B14F-4D97-AF65-F5344CB8AC3E}">
        <p14:creationId xmlns:p14="http://schemas.microsoft.com/office/powerpoint/2010/main" val="34985529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F96A1B"/>
                </a:solidFill>
              </a:rPr>
              <a:t>The Format</a:t>
            </a:r>
            <a:endParaRPr lang="en-US" dirty="0">
              <a:solidFill>
                <a:srgbClr val="F96A1B"/>
              </a:solidFill>
            </a:endParaRPr>
          </a:p>
        </p:txBody>
      </p:sp>
      <p:sp>
        <p:nvSpPr>
          <p:cNvPr id="3" name="Content Placeholder 2"/>
          <p:cNvSpPr>
            <a:spLocks noGrp="1"/>
          </p:cNvSpPr>
          <p:nvPr>
            <p:ph sz="quarter" idx="1"/>
          </p:nvPr>
        </p:nvSpPr>
        <p:spPr>
          <a:xfrm>
            <a:off x="301752" y="1527047"/>
            <a:ext cx="8503920" cy="4975239"/>
          </a:xfrm>
        </p:spPr>
        <p:txBody>
          <a:bodyPr>
            <a:normAutofit/>
          </a:bodyPr>
          <a:lstStyle/>
          <a:p>
            <a:pPr>
              <a:lnSpc>
                <a:spcPct val="150000"/>
              </a:lnSpc>
            </a:pPr>
            <a:r>
              <a:rPr lang="en-US" dirty="0" smtClean="0"/>
              <a:t>Part 1: Dr. _______’s research</a:t>
            </a:r>
          </a:p>
          <a:p>
            <a:pPr lvl="1">
              <a:lnSpc>
                <a:spcPct val="150000"/>
              </a:lnSpc>
            </a:pPr>
            <a:r>
              <a:rPr lang="en-US" dirty="0" smtClean="0"/>
              <a:t>Critique</a:t>
            </a:r>
          </a:p>
          <a:p>
            <a:pPr>
              <a:lnSpc>
                <a:spcPct val="150000"/>
              </a:lnSpc>
            </a:pPr>
            <a:r>
              <a:rPr lang="en-US" dirty="0" smtClean="0"/>
              <a:t>Part II: Dr. _______’s outreach + value of investment</a:t>
            </a:r>
          </a:p>
          <a:p>
            <a:pPr lvl="1">
              <a:lnSpc>
                <a:spcPct val="150000"/>
              </a:lnSpc>
            </a:pPr>
            <a:r>
              <a:rPr lang="en-US" dirty="0" smtClean="0"/>
              <a:t>Critique</a:t>
            </a:r>
            <a:endParaRPr lang="en-US" dirty="0"/>
          </a:p>
        </p:txBody>
      </p:sp>
    </p:spTree>
    <p:extLst>
      <p:ext uri="{BB962C8B-B14F-4D97-AF65-F5344CB8AC3E}">
        <p14:creationId xmlns:p14="http://schemas.microsoft.com/office/powerpoint/2010/main" val="44544478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96A1B"/>
                </a:solidFill>
              </a:rPr>
              <a:t>Not all interviewees are great at being interviewed!</a:t>
            </a:r>
            <a:endParaRPr lang="en-US" dirty="0">
              <a:solidFill>
                <a:srgbClr val="F96A1B"/>
              </a:solidFill>
            </a:endParaRPr>
          </a:p>
        </p:txBody>
      </p:sp>
      <p:sp>
        <p:nvSpPr>
          <p:cNvPr id="3" name="Content Placeholder 2"/>
          <p:cNvSpPr>
            <a:spLocks noGrp="1"/>
          </p:cNvSpPr>
          <p:nvPr>
            <p:ph sz="quarter" idx="1"/>
          </p:nvPr>
        </p:nvSpPr>
        <p:spPr>
          <a:xfrm>
            <a:off x="301752" y="1527047"/>
            <a:ext cx="8503920" cy="4975239"/>
          </a:xfrm>
        </p:spPr>
        <p:txBody>
          <a:bodyPr>
            <a:normAutofit/>
          </a:bodyPr>
          <a:lstStyle/>
          <a:p>
            <a:r>
              <a:rPr lang="en-US" dirty="0" smtClean="0"/>
              <a:t>Character I: Too much jargon!  </a:t>
            </a:r>
            <a:r>
              <a:rPr lang="en-US" i="1" dirty="0" smtClean="0"/>
              <a:t>How can I encourage Dr. ______ to describe his/her research in lay terms?</a:t>
            </a:r>
            <a:endParaRPr lang="en-US" dirty="0" smtClean="0"/>
          </a:p>
          <a:p>
            <a:pPr lvl="1"/>
            <a:r>
              <a:rPr lang="en-US" dirty="0"/>
              <a:t> </a:t>
            </a:r>
            <a:endParaRPr lang="en-US" dirty="0" smtClean="0"/>
          </a:p>
          <a:p>
            <a:pPr lvl="1"/>
            <a:r>
              <a:rPr lang="en-US" dirty="0"/>
              <a:t> </a:t>
            </a:r>
            <a:endParaRPr lang="en-US" dirty="0" smtClean="0"/>
          </a:p>
          <a:p>
            <a:r>
              <a:rPr lang="en-US" dirty="0" smtClean="0"/>
              <a:t>Character II: Not enough information!  </a:t>
            </a:r>
            <a:r>
              <a:rPr lang="en-US" i="1" dirty="0" smtClean="0"/>
              <a:t>How can I encourage Dr. ______ to give more details?</a:t>
            </a:r>
          </a:p>
          <a:p>
            <a:pPr lvl="1"/>
            <a:r>
              <a:rPr lang="en-US" i="1" dirty="0"/>
              <a:t> </a:t>
            </a:r>
            <a:endParaRPr lang="en-US" i="1" dirty="0" smtClean="0"/>
          </a:p>
          <a:p>
            <a:pPr lvl="1"/>
            <a:r>
              <a:rPr lang="en-US" i="1" dirty="0"/>
              <a:t> </a:t>
            </a:r>
            <a:endParaRPr lang="en-US" dirty="0" smtClean="0"/>
          </a:p>
        </p:txBody>
      </p:sp>
    </p:spTree>
    <p:extLst>
      <p:ext uri="{BB962C8B-B14F-4D97-AF65-F5344CB8AC3E}">
        <p14:creationId xmlns:p14="http://schemas.microsoft.com/office/powerpoint/2010/main" val="40236781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1962150" y="4174848"/>
            <a:ext cx="6879167" cy="2169825"/>
          </a:xfrm>
          <a:prstGeom prst="rect">
            <a:avLst/>
          </a:prstGeom>
        </p:spPr>
        <p:txBody>
          <a:bodyPr wrap="square">
            <a:spAutoFit/>
          </a:bodyPr>
          <a:lstStyle/>
          <a:p>
            <a:pPr>
              <a:spcBef>
                <a:spcPct val="50000"/>
              </a:spcBef>
            </a:pPr>
            <a:r>
              <a:rPr lang="en-US" altLang="en-US" dirty="0">
                <a:latin typeface="Calibri" charset="0"/>
              </a:rPr>
              <a:t>This project was supported by the National Science Foundation under Award No. 0940143. Any opinions, findings, and conclusions or recommendations are those of the author and do not necessarily reflect the views of the Foundation.  </a:t>
            </a:r>
          </a:p>
          <a:p>
            <a:pPr>
              <a:spcBef>
                <a:spcPct val="50000"/>
              </a:spcBef>
            </a:pPr>
            <a:r>
              <a:rPr lang="en-US" altLang="en-US" dirty="0">
                <a:latin typeface="Calibri" charset="0"/>
              </a:rPr>
              <a:t>Published under a Creative Commons Attribution-Noncommercial-</a:t>
            </a:r>
            <a:r>
              <a:rPr lang="en-US" altLang="en-US" dirty="0" err="1">
                <a:latin typeface="Calibri" charset="0"/>
              </a:rPr>
              <a:t>ShareAlike</a:t>
            </a:r>
            <a:r>
              <a:rPr lang="en-US" altLang="en-US" dirty="0">
                <a:latin typeface="Calibri" charset="0"/>
              </a:rPr>
              <a:t> license: http://creativecommons.org/licenses/by-nc-sa/3.0/us</a:t>
            </a:r>
          </a:p>
        </p:txBody>
      </p:sp>
      <p:pic>
        <p:nvPicPr>
          <p:cNvPr id="5" name="Picture 4"/>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587922" y="4174848"/>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NISE_Logo_Reverse[1]"/>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314325" y="5469687"/>
            <a:ext cx="1409700" cy="685800"/>
          </a:xfrm>
          <a:prstGeom prst="rect">
            <a:avLst/>
          </a:prstGeom>
          <a:solidFill>
            <a:sysClr val="windowText" lastClr="000000"/>
          </a:solidFill>
          <a:ln>
            <a:solidFill>
              <a:sysClr val="windowText" lastClr="000000"/>
            </a:solidFill>
          </a:ln>
          <a:extLst/>
        </p:spPr>
      </p:pic>
    </p:spTree>
    <p:extLst>
      <p:ext uri="{BB962C8B-B14F-4D97-AF65-F5344CB8AC3E}">
        <p14:creationId xmlns:p14="http://schemas.microsoft.com/office/powerpoint/2010/main" val="19383946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2"/>
                </a:solidFill>
              </a:rPr>
              <a:t>Why Conduct an Interview?</a:t>
            </a:r>
            <a:endParaRPr lang="en-US" dirty="0">
              <a:solidFill>
                <a:schemeClr val="accent2"/>
              </a:solidFill>
            </a:endParaRPr>
          </a:p>
        </p:txBody>
      </p:sp>
      <p:sp>
        <p:nvSpPr>
          <p:cNvPr id="3" name="Content Placeholder 2"/>
          <p:cNvSpPr>
            <a:spLocks noGrp="1"/>
          </p:cNvSpPr>
          <p:nvPr>
            <p:ph sz="quarter" idx="1"/>
          </p:nvPr>
        </p:nvSpPr>
        <p:spPr>
          <a:xfrm>
            <a:off x="301752" y="1481151"/>
            <a:ext cx="8503920" cy="4975238"/>
          </a:xfrm>
        </p:spPr>
        <p:txBody>
          <a:bodyPr>
            <a:normAutofit/>
          </a:bodyPr>
          <a:lstStyle/>
          <a:p>
            <a:r>
              <a:rPr lang="en-US" dirty="0" smtClean="0"/>
              <a:t>To better understand the science you’re writing about</a:t>
            </a:r>
          </a:p>
          <a:p>
            <a:pPr marL="274320" lvl="1" indent="0">
              <a:buNone/>
            </a:pPr>
            <a:endParaRPr lang="en-US" sz="500" dirty="0" smtClean="0"/>
          </a:p>
          <a:p>
            <a:r>
              <a:rPr lang="en-US" dirty="0" smtClean="0"/>
              <a:t>To find out information you can’t find on the web</a:t>
            </a:r>
          </a:p>
          <a:p>
            <a:pPr marL="274320" lvl="1" indent="0">
              <a:buNone/>
            </a:pPr>
            <a:endParaRPr lang="en-US" sz="500" dirty="0" smtClean="0"/>
          </a:p>
          <a:p>
            <a:r>
              <a:rPr lang="en-US" dirty="0" smtClean="0"/>
              <a:t>Perspective and opinions</a:t>
            </a:r>
          </a:p>
          <a:p>
            <a:pPr lvl="1"/>
            <a:r>
              <a:rPr lang="en-US" dirty="0" smtClean="0"/>
              <a:t>Why is the research important? Where will it lead next?</a:t>
            </a:r>
          </a:p>
          <a:p>
            <a:pPr lvl="1"/>
            <a:r>
              <a:rPr lang="en-US" dirty="0" smtClean="0"/>
              <a:t>“What do you think about…?”</a:t>
            </a:r>
          </a:p>
          <a:p>
            <a:pPr marL="274320" lvl="1" indent="0">
              <a:buNone/>
            </a:pPr>
            <a:endParaRPr lang="en-US" sz="500" dirty="0" smtClean="0"/>
          </a:p>
          <a:p>
            <a:pPr lvl="1"/>
            <a:endParaRPr lang="en-US" dirty="0" smtClean="0"/>
          </a:p>
          <a:p>
            <a:pPr lvl="1"/>
            <a:endParaRPr lang="en-US" dirty="0"/>
          </a:p>
        </p:txBody>
      </p:sp>
    </p:spTree>
    <p:extLst>
      <p:ext uri="{BB962C8B-B14F-4D97-AF65-F5344CB8AC3E}">
        <p14:creationId xmlns:p14="http://schemas.microsoft.com/office/powerpoint/2010/main" val="12632210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2"/>
                </a:solidFill>
              </a:rPr>
              <a:t>Why Conduct an Interview?</a:t>
            </a:r>
            <a:endParaRPr lang="en-US" dirty="0">
              <a:solidFill>
                <a:schemeClr val="accent2"/>
              </a:solidFill>
            </a:endParaRPr>
          </a:p>
        </p:txBody>
      </p:sp>
      <p:sp>
        <p:nvSpPr>
          <p:cNvPr id="3" name="Content Placeholder 2"/>
          <p:cNvSpPr>
            <a:spLocks noGrp="1"/>
          </p:cNvSpPr>
          <p:nvPr>
            <p:ph sz="quarter" idx="1"/>
          </p:nvPr>
        </p:nvSpPr>
        <p:spPr>
          <a:xfrm>
            <a:off x="301752" y="1481151"/>
            <a:ext cx="8503920" cy="4975238"/>
          </a:xfrm>
        </p:spPr>
        <p:txBody>
          <a:bodyPr>
            <a:normAutofit/>
          </a:bodyPr>
          <a:lstStyle/>
          <a:p>
            <a:r>
              <a:rPr lang="en-US" dirty="0" smtClean="0"/>
              <a:t>To better understand the science you’re writing about</a:t>
            </a:r>
          </a:p>
          <a:p>
            <a:pPr marL="274320" lvl="1" indent="0">
              <a:buNone/>
            </a:pPr>
            <a:endParaRPr lang="en-US" sz="500" dirty="0" smtClean="0"/>
          </a:p>
          <a:p>
            <a:r>
              <a:rPr lang="en-US" dirty="0" smtClean="0"/>
              <a:t>To find out information you can’t find on the web</a:t>
            </a:r>
          </a:p>
          <a:p>
            <a:pPr marL="274320" lvl="1" indent="0">
              <a:buNone/>
            </a:pPr>
            <a:endParaRPr lang="en-US" sz="500" dirty="0" smtClean="0"/>
          </a:p>
          <a:p>
            <a:r>
              <a:rPr lang="en-US" dirty="0" smtClean="0"/>
              <a:t>Perspective and opinions</a:t>
            </a:r>
          </a:p>
          <a:p>
            <a:pPr marL="274320" lvl="1" indent="0">
              <a:buNone/>
            </a:pPr>
            <a:endParaRPr lang="en-US" sz="500" dirty="0" smtClean="0"/>
          </a:p>
          <a:p>
            <a:r>
              <a:rPr lang="en-US" dirty="0" smtClean="0"/>
              <a:t>Context</a:t>
            </a:r>
          </a:p>
          <a:p>
            <a:pPr lvl="1"/>
            <a:r>
              <a:rPr lang="en-US" dirty="0"/>
              <a:t>How do different pieces of the research fit together?</a:t>
            </a:r>
          </a:p>
          <a:p>
            <a:pPr lvl="1"/>
            <a:r>
              <a:rPr lang="en-US" dirty="0"/>
              <a:t>How does this research fit in the larger scheme of the </a:t>
            </a:r>
            <a:r>
              <a:rPr lang="en-US" dirty="0" smtClean="0"/>
              <a:t>field?</a:t>
            </a:r>
            <a:endParaRPr lang="en-US" dirty="0"/>
          </a:p>
          <a:p>
            <a:pPr marL="274320" lvl="1" indent="0">
              <a:buNone/>
            </a:pPr>
            <a:endParaRPr lang="en-US" sz="500" dirty="0" smtClean="0"/>
          </a:p>
          <a:p>
            <a:pPr lvl="1"/>
            <a:endParaRPr lang="en-US" dirty="0" smtClean="0"/>
          </a:p>
          <a:p>
            <a:pPr lvl="1"/>
            <a:endParaRPr lang="en-US" dirty="0"/>
          </a:p>
        </p:txBody>
      </p:sp>
    </p:spTree>
    <p:extLst>
      <p:ext uri="{BB962C8B-B14F-4D97-AF65-F5344CB8AC3E}">
        <p14:creationId xmlns:p14="http://schemas.microsoft.com/office/powerpoint/2010/main" val="40844922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2"/>
                </a:solidFill>
              </a:rPr>
              <a:t>Why Conduct an Interview?</a:t>
            </a:r>
            <a:endParaRPr lang="en-US" dirty="0">
              <a:solidFill>
                <a:schemeClr val="accent2"/>
              </a:solidFill>
            </a:endParaRPr>
          </a:p>
        </p:txBody>
      </p:sp>
      <p:sp>
        <p:nvSpPr>
          <p:cNvPr id="3" name="Content Placeholder 2"/>
          <p:cNvSpPr>
            <a:spLocks noGrp="1"/>
          </p:cNvSpPr>
          <p:nvPr>
            <p:ph sz="quarter" idx="1"/>
          </p:nvPr>
        </p:nvSpPr>
        <p:spPr>
          <a:xfrm>
            <a:off x="301752" y="1481151"/>
            <a:ext cx="8503920" cy="4975238"/>
          </a:xfrm>
        </p:spPr>
        <p:txBody>
          <a:bodyPr>
            <a:normAutofit/>
          </a:bodyPr>
          <a:lstStyle/>
          <a:p>
            <a:r>
              <a:rPr lang="en-US" dirty="0" smtClean="0"/>
              <a:t>To better understand the science you’re writing about</a:t>
            </a:r>
          </a:p>
          <a:p>
            <a:pPr marL="274320" lvl="1" indent="0">
              <a:buNone/>
            </a:pPr>
            <a:endParaRPr lang="en-US" sz="500" dirty="0" smtClean="0"/>
          </a:p>
          <a:p>
            <a:r>
              <a:rPr lang="en-US" dirty="0" smtClean="0"/>
              <a:t>To find out information you can’t find on the web</a:t>
            </a:r>
          </a:p>
          <a:p>
            <a:pPr marL="274320" lvl="1" indent="0">
              <a:buNone/>
            </a:pPr>
            <a:endParaRPr lang="en-US" sz="500" dirty="0" smtClean="0"/>
          </a:p>
          <a:p>
            <a:r>
              <a:rPr lang="en-US" dirty="0" smtClean="0"/>
              <a:t>Perspective and opinions</a:t>
            </a:r>
          </a:p>
          <a:p>
            <a:pPr marL="274320" lvl="1" indent="0">
              <a:buNone/>
            </a:pPr>
            <a:endParaRPr lang="en-US" sz="500" dirty="0" smtClean="0"/>
          </a:p>
          <a:p>
            <a:r>
              <a:rPr lang="en-US" dirty="0" smtClean="0"/>
              <a:t>Context</a:t>
            </a:r>
            <a:endParaRPr lang="en-US" sz="500" dirty="0" smtClean="0"/>
          </a:p>
          <a:p>
            <a:r>
              <a:rPr lang="en-US" dirty="0" smtClean="0"/>
              <a:t>To get an outside opinion</a:t>
            </a:r>
          </a:p>
          <a:p>
            <a:pPr lvl="1"/>
            <a:r>
              <a:rPr lang="en-US" dirty="0" smtClean="0"/>
              <a:t>Interview an expert not involved in the research to get more perspective</a:t>
            </a:r>
          </a:p>
          <a:p>
            <a:pPr lvl="1"/>
            <a:r>
              <a:rPr lang="en-US" dirty="0" smtClean="0"/>
              <a:t>Interview a friend of your subject to get more stories and personal insight</a:t>
            </a:r>
          </a:p>
        </p:txBody>
      </p:sp>
    </p:spTree>
    <p:extLst>
      <p:ext uri="{BB962C8B-B14F-4D97-AF65-F5344CB8AC3E}">
        <p14:creationId xmlns:p14="http://schemas.microsoft.com/office/powerpoint/2010/main" val="16027528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2"/>
                </a:solidFill>
              </a:rPr>
              <a:t>Why Conduct an Interview?</a:t>
            </a:r>
            <a:endParaRPr lang="en-US" dirty="0">
              <a:solidFill>
                <a:schemeClr val="accent2"/>
              </a:solidFill>
            </a:endParaRPr>
          </a:p>
        </p:txBody>
      </p:sp>
      <p:sp>
        <p:nvSpPr>
          <p:cNvPr id="3" name="Content Placeholder 2"/>
          <p:cNvSpPr>
            <a:spLocks noGrp="1"/>
          </p:cNvSpPr>
          <p:nvPr>
            <p:ph sz="quarter" idx="1"/>
          </p:nvPr>
        </p:nvSpPr>
        <p:spPr>
          <a:xfrm>
            <a:off x="301752" y="1481151"/>
            <a:ext cx="8503920" cy="4975238"/>
          </a:xfrm>
        </p:spPr>
        <p:txBody>
          <a:bodyPr>
            <a:normAutofit/>
          </a:bodyPr>
          <a:lstStyle/>
          <a:p>
            <a:r>
              <a:rPr lang="en-US" dirty="0" smtClean="0"/>
              <a:t>To better understand the science you’re writing about</a:t>
            </a:r>
          </a:p>
          <a:p>
            <a:pPr marL="274320" lvl="1" indent="0">
              <a:buNone/>
            </a:pPr>
            <a:endParaRPr lang="en-US" sz="500" dirty="0" smtClean="0"/>
          </a:p>
          <a:p>
            <a:r>
              <a:rPr lang="en-US" dirty="0" smtClean="0"/>
              <a:t>To find out information you can’t find on the web</a:t>
            </a:r>
          </a:p>
          <a:p>
            <a:pPr marL="274320" lvl="1" indent="0">
              <a:buNone/>
            </a:pPr>
            <a:endParaRPr lang="en-US" sz="500" dirty="0" smtClean="0"/>
          </a:p>
          <a:p>
            <a:r>
              <a:rPr lang="en-US" dirty="0" smtClean="0"/>
              <a:t>Perspective and opinions</a:t>
            </a:r>
          </a:p>
          <a:p>
            <a:pPr marL="274320" lvl="1" indent="0">
              <a:buNone/>
            </a:pPr>
            <a:endParaRPr lang="en-US" sz="500" dirty="0" smtClean="0"/>
          </a:p>
          <a:p>
            <a:r>
              <a:rPr lang="en-US" dirty="0" smtClean="0"/>
              <a:t>Context</a:t>
            </a:r>
          </a:p>
          <a:p>
            <a:r>
              <a:rPr lang="en-US" dirty="0"/>
              <a:t>To get an outside </a:t>
            </a:r>
            <a:r>
              <a:rPr lang="en-US" dirty="0" smtClean="0"/>
              <a:t>opinion</a:t>
            </a:r>
          </a:p>
          <a:p>
            <a:pPr marL="274320" lvl="1" indent="0">
              <a:buNone/>
            </a:pPr>
            <a:endParaRPr lang="en-US" sz="500" dirty="0" smtClean="0"/>
          </a:p>
          <a:p>
            <a:r>
              <a:rPr lang="en-US" dirty="0" smtClean="0"/>
              <a:t>Conversations can give you ideas for storylines</a:t>
            </a:r>
          </a:p>
          <a:p>
            <a:pPr marL="0" indent="0">
              <a:buNone/>
            </a:pPr>
            <a:endParaRPr lang="en-US" sz="500" dirty="0" smtClean="0"/>
          </a:p>
          <a:p>
            <a:r>
              <a:rPr lang="en-US" dirty="0" smtClean="0"/>
              <a:t>Quotes!</a:t>
            </a:r>
          </a:p>
          <a:p>
            <a:pPr marL="0" indent="0">
              <a:buNone/>
            </a:pPr>
            <a:endParaRPr lang="en-US" sz="500" dirty="0" smtClean="0"/>
          </a:p>
          <a:p>
            <a:r>
              <a:rPr lang="en-US" dirty="0" smtClean="0"/>
              <a:t>Others?</a:t>
            </a:r>
          </a:p>
          <a:p>
            <a:pPr lvl="1"/>
            <a:endParaRPr lang="en-US" dirty="0" smtClean="0"/>
          </a:p>
          <a:p>
            <a:pPr lvl="1"/>
            <a:endParaRPr lang="en-US" dirty="0"/>
          </a:p>
        </p:txBody>
      </p:sp>
    </p:spTree>
    <p:extLst>
      <p:ext uri="{BB962C8B-B14F-4D97-AF65-F5344CB8AC3E}">
        <p14:creationId xmlns:p14="http://schemas.microsoft.com/office/powerpoint/2010/main" val="3035348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2"/>
                </a:solidFill>
              </a:rPr>
              <a:t>Step 1:  Your Assignment</a:t>
            </a:r>
            <a:endParaRPr lang="en-US" dirty="0">
              <a:solidFill>
                <a:schemeClr val="accent2"/>
              </a:solidFill>
            </a:endParaRPr>
          </a:p>
        </p:txBody>
      </p:sp>
      <p:sp>
        <p:nvSpPr>
          <p:cNvPr id="3" name="Content Placeholder 2"/>
          <p:cNvSpPr>
            <a:spLocks noGrp="1"/>
          </p:cNvSpPr>
          <p:nvPr>
            <p:ph sz="quarter" idx="1"/>
          </p:nvPr>
        </p:nvSpPr>
        <p:spPr>
          <a:xfrm>
            <a:off x="301752" y="1496450"/>
            <a:ext cx="8503920" cy="4929340"/>
          </a:xfrm>
        </p:spPr>
        <p:txBody>
          <a:bodyPr>
            <a:normAutofit lnSpcReduction="10000"/>
          </a:bodyPr>
          <a:lstStyle/>
          <a:p>
            <a:pPr marL="0" indent="0">
              <a:buNone/>
            </a:pPr>
            <a:r>
              <a:rPr lang="en-US" sz="2200" u="sng" dirty="0" smtClean="0">
                <a:solidFill>
                  <a:schemeClr val="accent1"/>
                </a:solidFill>
              </a:rPr>
              <a:t>Example Article Topics:</a:t>
            </a:r>
          </a:p>
          <a:p>
            <a:pPr marL="0" indent="0">
              <a:buNone/>
            </a:pPr>
            <a:endParaRPr lang="en-US" sz="600" u="sng" dirty="0" smtClean="0"/>
          </a:p>
          <a:p>
            <a:r>
              <a:rPr lang="en-US" dirty="0" smtClean="0"/>
              <a:t>Profile of a researcher</a:t>
            </a:r>
          </a:p>
          <a:p>
            <a:pPr lvl="1"/>
            <a:r>
              <a:rPr lang="en-US" dirty="0" smtClean="0"/>
              <a:t>Publicize recent award</a:t>
            </a:r>
          </a:p>
          <a:p>
            <a:pPr lvl="1"/>
            <a:r>
              <a:rPr lang="en-US" dirty="0" smtClean="0"/>
              <a:t>Promote a significant research finding</a:t>
            </a:r>
          </a:p>
          <a:p>
            <a:pPr lvl="1"/>
            <a:r>
              <a:rPr lang="en-US" dirty="0" smtClean="0"/>
              <a:t>General publicity</a:t>
            </a:r>
          </a:p>
          <a:p>
            <a:pPr marL="274320" lvl="1" indent="0">
              <a:buNone/>
            </a:pPr>
            <a:endParaRPr lang="en-US" sz="900" dirty="0" smtClean="0"/>
          </a:p>
          <a:p>
            <a:r>
              <a:rPr lang="en-US" dirty="0" smtClean="0"/>
              <a:t>Update on particular research area/initiative</a:t>
            </a:r>
          </a:p>
          <a:p>
            <a:pPr lvl="1"/>
            <a:r>
              <a:rPr lang="en-US" dirty="0" smtClean="0"/>
              <a:t>Explain what’s going on in X field</a:t>
            </a:r>
          </a:p>
          <a:p>
            <a:pPr lvl="1"/>
            <a:r>
              <a:rPr lang="en-US" dirty="0" smtClean="0"/>
              <a:t>Special project/initiative</a:t>
            </a:r>
          </a:p>
          <a:p>
            <a:pPr marL="274320" lvl="1" indent="0">
              <a:buNone/>
            </a:pPr>
            <a:endParaRPr lang="en-US" sz="800" dirty="0" smtClean="0"/>
          </a:p>
          <a:p>
            <a:r>
              <a:rPr lang="en-US" dirty="0" smtClean="0"/>
              <a:t>Covering an event</a:t>
            </a:r>
          </a:p>
          <a:p>
            <a:pPr lvl="1"/>
            <a:r>
              <a:rPr lang="en-US" dirty="0" smtClean="0"/>
              <a:t>Publicize the event</a:t>
            </a:r>
          </a:p>
          <a:p>
            <a:pPr lvl="1"/>
            <a:r>
              <a:rPr lang="en-US" dirty="0" smtClean="0"/>
              <a:t>Promote the outcomes</a:t>
            </a:r>
          </a:p>
          <a:p>
            <a:endParaRPr lang="en-US" dirty="0"/>
          </a:p>
        </p:txBody>
      </p:sp>
    </p:spTree>
    <p:extLst>
      <p:ext uri="{BB962C8B-B14F-4D97-AF65-F5344CB8AC3E}">
        <p14:creationId xmlns:p14="http://schemas.microsoft.com/office/powerpoint/2010/main" val="727061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 name="Rectangle 20"/>
          <p:cNvSpPr/>
          <p:nvPr/>
        </p:nvSpPr>
        <p:spPr>
          <a:xfrm>
            <a:off x="3183092" y="3180129"/>
            <a:ext cx="3976533" cy="604710"/>
          </a:xfrm>
          <a:prstGeom prst="rect">
            <a:avLst/>
          </a:prstGeom>
          <a:solidFill>
            <a:schemeClr val="accent4">
              <a:lumMod val="40000"/>
              <a:lumOff val="60000"/>
            </a:schemeClr>
          </a:solidFill>
          <a:ln w="3175" cmpd="sng">
            <a:noFill/>
          </a:ln>
          <a:effectLst/>
        </p:spPr>
        <p:style>
          <a:lnRef idx="1">
            <a:schemeClr val="accent1"/>
          </a:lnRef>
          <a:fillRef idx="3">
            <a:schemeClr val="accent1"/>
          </a:fillRef>
          <a:effectRef idx="2">
            <a:schemeClr val="accent1"/>
          </a:effectRef>
          <a:fontRef idx="minor">
            <a:schemeClr val="lt1"/>
          </a:fontRef>
        </p:style>
        <p:txBody>
          <a:bodyPr wrap="square" rtlCol="0" anchor="ctr"/>
          <a:lstStyle/>
          <a:p>
            <a:pPr algn="ctr"/>
            <a:endParaRPr lang="en-US"/>
          </a:p>
        </p:txBody>
      </p:sp>
      <p:sp>
        <p:nvSpPr>
          <p:cNvPr id="20" name="Rectangle 19"/>
          <p:cNvSpPr/>
          <p:nvPr/>
        </p:nvSpPr>
        <p:spPr>
          <a:xfrm>
            <a:off x="3167217" y="1560551"/>
            <a:ext cx="5293390" cy="707670"/>
          </a:xfrm>
          <a:prstGeom prst="rect">
            <a:avLst/>
          </a:prstGeom>
          <a:solidFill>
            <a:schemeClr val="accent4">
              <a:lumMod val="40000"/>
              <a:lumOff val="60000"/>
            </a:schemeClr>
          </a:solidFill>
          <a:ln w="3175" cmpd="sng">
            <a:noFill/>
          </a:ln>
          <a:effectLst/>
        </p:spPr>
        <p:style>
          <a:lnRef idx="1">
            <a:schemeClr val="accent1"/>
          </a:lnRef>
          <a:fillRef idx="3">
            <a:schemeClr val="accent1"/>
          </a:fillRef>
          <a:effectRef idx="2">
            <a:schemeClr val="accent1"/>
          </a:effectRef>
          <a:fontRef idx="minor">
            <a:schemeClr val="lt1"/>
          </a:fontRef>
        </p:style>
        <p:txBody>
          <a:bodyPr wrap="square" rtlCol="0" anchor="ctr"/>
          <a:lstStyle/>
          <a:p>
            <a:pPr algn="ctr"/>
            <a:endParaRPr lang="en-US"/>
          </a:p>
        </p:txBody>
      </p:sp>
      <p:sp>
        <p:nvSpPr>
          <p:cNvPr id="19" name="Rectangle 18"/>
          <p:cNvSpPr/>
          <p:nvPr/>
        </p:nvSpPr>
        <p:spPr>
          <a:xfrm>
            <a:off x="3167217" y="4768054"/>
            <a:ext cx="4284158" cy="933272"/>
          </a:xfrm>
          <a:prstGeom prst="rect">
            <a:avLst/>
          </a:prstGeom>
          <a:solidFill>
            <a:schemeClr val="accent4">
              <a:lumMod val="40000"/>
              <a:lumOff val="60000"/>
            </a:schemeClr>
          </a:solidFill>
          <a:ln w="3175" cmpd="sng">
            <a:noFill/>
          </a:ln>
          <a:effectLst/>
        </p:spPr>
        <p:style>
          <a:lnRef idx="1">
            <a:schemeClr val="accent1"/>
          </a:lnRef>
          <a:fillRef idx="3">
            <a:schemeClr val="accent1"/>
          </a:fillRef>
          <a:effectRef idx="2">
            <a:schemeClr val="accent1"/>
          </a:effectRef>
          <a:fontRef idx="minor">
            <a:schemeClr val="lt1"/>
          </a:fontRef>
        </p:style>
        <p:txBody>
          <a:bodyPr wrap="square" rtlCol="0" anchor="ctr"/>
          <a:lstStyle/>
          <a:p>
            <a:pPr algn="ctr"/>
            <a:endParaRPr lang="en-US"/>
          </a:p>
        </p:txBody>
      </p:sp>
      <p:sp>
        <p:nvSpPr>
          <p:cNvPr id="17" name="Rectangle 16"/>
          <p:cNvSpPr/>
          <p:nvPr/>
        </p:nvSpPr>
        <p:spPr>
          <a:xfrm>
            <a:off x="3167217" y="3807204"/>
            <a:ext cx="4754408" cy="650199"/>
          </a:xfrm>
          <a:prstGeom prst="rect">
            <a:avLst/>
          </a:prstGeom>
          <a:solidFill>
            <a:schemeClr val="accent5">
              <a:lumMod val="40000"/>
              <a:lumOff val="60000"/>
            </a:schemeClr>
          </a:solidFill>
          <a:ln w="3175" cmpd="sng">
            <a:noFill/>
          </a:ln>
          <a:effectLst/>
        </p:spPr>
        <p:style>
          <a:lnRef idx="1">
            <a:schemeClr val="accent1"/>
          </a:lnRef>
          <a:fillRef idx="3">
            <a:schemeClr val="accent1"/>
          </a:fillRef>
          <a:effectRef idx="2">
            <a:schemeClr val="accent1"/>
          </a:effectRef>
          <a:fontRef idx="minor">
            <a:schemeClr val="lt1"/>
          </a:fontRef>
        </p:style>
        <p:txBody>
          <a:bodyPr wrap="square" rtlCol="0" anchor="ctr"/>
          <a:lstStyle/>
          <a:p>
            <a:pPr algn="ctr"/>
            <a:endParaRPr lang="en-US"/>
          </a:p>
        </p:txBody>
      </p:sp>
      <p:sp>
        <p:nvSpPr>
          <p:cNvPr id="18" name="Rectangle 17"/>
          <p:cNvSpPr/>
          <p:nvPr/>
        </p:nvSpPr>
        <p:spPr>
          <a:xfrm>
            <a:off x="3167217" y="5660139"/>
            <a:ext cx="5033886" cy="666677"/>
          </a:xfrm>
          <a:prstGeom prst="rect">
            <a:avLst/>
          </a:prstGeom>
          <a:solidFill>
            <a:schemeClr val="accent5">
              <a:lumMod val="40000"/>
              <a:lumOff val="60000"/>
            </a:schemeClr>
          </a:solidFill>
          <a:ln w="3175" cmpd="sng">
            <a:noFill/>
          </a:ln>
          <a:effectLst/>
        </p:spPr>
        <p:style>
          <a:lnRef idx="1">
            <a:schemeClr val="accent1"/>
          </a:lnRef>
          <a:fillRef idx="3">
            <a:schemeClr val="accent1"/>
          </a:fillRef>
          <a:effectRef idx="2">
            <a:schemeClr val="accent1"/>
          </a:effectRef>
          <a:fontRef idx="minor">
            <a:schemeClr val="lt1"/>
          </a:fontRef>
        </p:style>
        <p:txBody>
          <a:bodyPr wrap="square" rtlCol="0" anchor="ctr"/>
          <a:lstStyle/>
          <a:p>
            <a:pPr algn="ctr"/>
            <a:endParaRPr lang="en-US"/>
          </a:p>
        </p:txBody>
      </p:sp>
      <p:sp>
        <p:nvSpPr>
          <p:cNvPr id="16" name="Rectangle 15"/>
          <p:cNvSpPr/>
          <p:nvPr/>
        </p:nvSpPr>
        <p:spPr>
          <a:xfrm>
            <a:off x="3167217" y="2268221"/>
            <a:ext cx="4161754" cy="615769"/>
          </a:xfrm>
          <a:prstGeom prst="rect">
            <a:avLst/>
          </a:prstGeom>
          <a:solidFill>
            <a:schemeClr val="accent5">
              <a:lumMod val="40000"/>
              <a:lumOff val="60000"/>
            </a:schemeClr>
          </a:solidFill>
          <a:ln w="3175" cmpd="sng">
            <a:noFill/>
          </a:ln>
          <a:effectLst/>
        </p:spPr>
        <p:style>
          <a:lnRef idx="1">
            <a:schemeClr val="accent1"/>
          </a:lnRef>
          <a:fillRef idx="3">
            <a:schemeClr val="accent1"/>
          </a:fillRef>
          <a:effectRef idx="2">
            <a:schemeClr val="accent1"/>
          </a:effectRef>
          <a:fontRef idx="minor">
            <a:schemeClr val="lt1"/>
          </a:fontRef>
        </p:style>
        <p:txBody>
          <a:bodyPr wrap="square" rtlCol="0" anchor="ctr"/>
          <a:lstStyle/>
          <a:p>
            <a:pPr algn="ctr"/>
            <a:endParaRPr lang="en-US"/>
          </a:p>
        </p:txBody>
      </p:sp>
      <p:sp>
        <p:nvSpPr>
          <p:cNvPr id="2" name="Title 1"/>
          <p:cNvSpPr>
            <a:spLocks noGrp="1"/>
          </p:cNvSpPr>
          <p:nvPr>
            <p:ph type="title"/>
          </p:nvPr>
        </p:nvSpPr>
        <p:spPr/>
        <p:txBody>
          <a:bodyPr/>
          <a:lstStyle/>
          <a:p>
            <a:r>
              <a:rPr lang="en-US" dirty="0" smtClean="0">
                <a:solidFill>
                  <a:schemeClr val="accent2"/>
                </a:solidFill>
              </a:rPr>
              <a:t>Step 2:  Frame Your Article</a:t>
            </a:r>
            <a:endParaRPr lang="en-US" dirty="0">
              <a:solidFill>
                <a:schemeClr val="accent2"/>
              </a:solidFill>
            </a:endParaRPr>
          </a:p>
        </p:txBody>
      </p:sp>
      <p:sp>
        <p:nvSpPr>
          <p:cNvPr id="8" name="TextBox 7"/>
          <p:cNvSpPr txBox="1"/>
          <p:nvPr/>
        </p:nvSpPr>
        <p:spPr>
          <a:xfrm>
            <a:off x="439461" y="1811527"/>
            <a:ext cx="2054535" cy="923330"/>
          </a:xfrm>
          <a:prstGeom prst="rect">
            <a:avLst/>
          </a:prstGeom>
          <a:noFill/>
        </p:spPr>
        <p:txBody>
          <a:bodyPr wrap="square" rtlCol="0">
            <a:spAutoFit/>
          </a:bodyPr>
          <a:lstStyle/>
          <a:p>
            <a:r>
              <a:rPr lang="en-US" sz="2700" dirty="0" smtClean="0"/>
              <a:t>Profile of a researcher</a:t>
            </a:r>
            <a:endParaRPr lang="en-US" sz="2700" dirty="0"/>
          </a:p>
        </p:txBody>
      </p:sp>
      <p:sp>
        <p:nvSpPr>
          <p:cNvPr id="9" name="TextBox 8"/>
          <p:cNvSpPr txBox="1"/>
          <p:nvPr/>
        </p:nvSpPr>
        <p:spPr>
          <a:xfrm>
            <a:off x="2815304" y="1575850"/>
            <a:ext cx="6020848" cy="1323439"/>
          </a:xfrm>
          <a:prstGeom prst="rect">
            <a:avLst/>
          </a:prstGeom>
          <a:noFill/>
        </p:spPr>
        <p:txBody>
          <a:bodyPr wrap="square" rtlCol="0">
            <a:spAutoFit/>
          </a:bodyPr>
          <a:lstStyle/>
          <a:p>
            <a:pPr marL="285750" indent="-285750">
              <a:buClr>
                <a:schemeClr val="accent1"/>
              </a:buClr>
              <a:buSzPct val="85000"/>
              <a:buFont typeface="Arial"/>
              <a:buChar char="•"/>
            </a:pPr>
            <a:r>
              <a:rPr lang="en-US" sz="2000" dirty="0" smtClean="0"/>
              <a:t>General description of research</a:t>
            </a:r>
          </a:p>
          <a:p>
            <a:pPr marL="285750" indent="-285750">
              <a:buClr>
                <a:schemeClr val="accent1"/>
              </a:buClr>
              <a:buSzPct val="85000"/>
              <a:buFont typeface="Arial"/>
              <a:buChar char="•"/>
            </a:pPr>
            <a:r>
              <a:rPr lang="en-US" sz="2000" dirty="0" smtClean="0"/>
              <a:t>Info on particular research that led to award/pub</a:t>
            </a:r>
          </a:p>
          <a:p>
            <a:pPr marL="285750" indent="-285750">
              <a:buClr>
                <a:schemeClr val="accent1"/>
              </a:buClr>
              <a:buSzPct val="85000"/>
              <a:buFont typeface="Arial"/>
              <a:buChar char="•"/>
            </a:pPr>
            <a:r>
              <a:rPr lang="en-US" sz="2000" dirty="0" smtClean="0"/>
              <a:t>Why this area of research is important</a:t>
            </a:r>
          </a:p>
          <a:p>
            <a:pPr marL="285750" indent="-285750">
              <a:buClr>
                <a:schemeClr val="accent1"/>
              </a:buClr>
              <a:buSzPct val="85000"/>
              <a:buFont typeface="Arial"/>
              <a:buChar char="•"/>
            </a:pPr>
            <a:r>
              <a:rPr lang="en-US" sz="2000" dirty="0" smtClean="0"/>
              <a:t>Stories!</a:t>
            </a:r>
            <a:endParaRPr lang="en-US" sz="2000" dirty="0"/>
          </a:p>
        </p:txBody>
      </p:sp>
      <p:sp>
        <p:nvSpPr>
          <p:cNvPr id="10" name="TextBox 9"/>
          <p:cNvSpPr txBox="1"/>
          <p:nvPr/>
        </p:nvSpPr>
        <p:spPr>
          <a:xfrm>
            <a:off x="438851" y="3371435"/>
            <a:ext cx="2054535" cy="923330"/>
          </a:xfrm>
          <a:prstGeom prst="rect">
            <a:avLst/>
          </a:prstGeom>
          <a:noFill/>
        </p:spPr>
        <p:txBody>
          <a:bodyPr wrap="square" rtlCol="0">
            <a:spAutoFit/>
          </a:bodyPr>
          <a:lstStyle/>
          <a:p>
            <a:r>
              <a:rPr lang="en-US" sz="2700" dirty="0" smtClean="0"/>
              <a:t>Update on area/initiative</a:t>
            </a:r>
            <a:endParaRPr lang="en-US" sz="2700" dirty="0"/>
          </a:p>
        </p:txBody>
      </p:sp>
      <p:sp>
        <p:nvSpPr>
          <p:cNvPr id="12" name="Rectangle 11"/>
          <p:cNvSpPr/>
          <p:nvPr/>
        </p:nvSpPr>
        <p:spPr>
          <a:xfrm>
            <a:off x="2815304" y="3133964"/>
            <a:ext cx="6020848" cy="1323439"/>
          </a:xfrm>
          <a:prstGeom prst="rect">
            <a:avLst/>
          </a:prstGeom>
        </p:spPr>
        <p:txBody>
          <a:bodyPr wrap="square">
            <a:spAutoFit/>
          </a:bodyPr>
          <a:lstStyle/>
          <a:p>
            <a:pPr marL="285750" indent="-285750">
              <a:buClr>
                <a:schemeClr val="accent1"/>
              </a:buClr>
              <a:buSzPct val="85000"/>
              <a:buFont typeface="Arial"/>
              <a:buChar char="•"/>
            </a:pPr>
            <a:r>
              <a:rPr lang="en-US" sz="2000" dirty="0" smtClean="0"/>
              <a:t>General description of area/initiative</a:t>
            </a:r>
          </a:p>
          <a:p>
            <a:pPr marL="285750" indent="-285750">
              <a:buClr>
                <a:schemeClr val="accent1"/>
              </a:buClr>
              <a:buSzPct val="85000"/>
              <a:buFont typeface="Arial"/>
              <a:buChar char="•"/>
            </a:pPr>
            <a:r>
              <a:rPr lang="en-US" sz="2000" dirty="0" smtClean="0"/>
              <a:t>Specific examples of leading research</a:t>
            </a:r>
          </a:p>
          <a:p>
            <a:pPr marL="285750" indent="-285750">
              <a:buClr>
                <a:schemeClr val="accent1"/>
              </a:buClr>
              <a:buSzPct val="85000"/>
              <a:buFont typeface="Arial"/>
              <a:buChar char="•"/>
            </a:pPr>
            <a:r>
              <a:rPr lang="en-US" sz="2000" dirty="0" smtClean="0"/>
              <a:t>Importance of area/initiative in grand scheme</a:t>
            </a:r>
          </a:p>
          <a:p>
            <a:pPr marL="285750" indent="-285750">
              <a:buClr>
                <a:schemeClr val="accent1"/>
              </a:buClr>
              <a:buSzPct val="85000"/>
              <a:buFont typeface="Arial"/>
              <a:buChar char="•"/>
            </a:pPr>
            <a:r>
              <a:rPr lang="en-US" sz="2000" dirty="0" smtClean="0"/>
              <a:t>Future directions for area/initiative</a:t>
            </a:r>
            <a:endParaRPr lang="en-US" sz="2000" dirty="0"/>
          </a:p>
        </p:txBody>
      </p:sp>
      <p:sp>
        <p:nvSpPr>
          <p:cNvPr id="13" name="TextBox 12"/>
          <p:cNvSpPr txBox="1"/>
          <p:nvPr/>
        </p:nvSpPr>
        <p:spPr>
          <a:xfrm>
            <a:off x="438241" y="4916044"/>
            <a:ext cx="2054535" cy="923330"/>
          </a:xfrm>
          <a:prstGeom prst="rect">
            <a:avLst/>
          </a:prstGeom>
          <a:noFill/>
        </p:spPr>
        <p:txBody>
          <a:bodyPr wrap="square" rtlCol="0">
            <a:spAutoFit/>
          </a:bodyPr>
          <a:lstStyle/>
          <a:p>
            <a:r>
              <a:rPr lang="en-US" sz="2700" dirty="0" smtClean="0"/>
              <a:t>Covering an event</a:t>
            </a:r>
            <a:endParaRPr lang="en-US" sz="2700" dirty="0"/>
          </a:p>
        </p:txBody>
      </p:sp>
      <p:sp>
        <p:nvSpPr>
          <p:cNvPr id="14" name="Rectangle 13"/>
          <p:cNvSpPr/>
          <p:nvPr/>
        </p:nvSpPr>
        <p:spPr>
          <a:xfrm>
            <a:off x="2810472" y="4705584"/>
            <a:ext cx="6020848" cy="1631216"/>
          </a:xfrm>
          <a:prstGeom prst="rect">
            <a:avLst/>
          </a:prstGeom>
        </p:spPr>
        <p:txBody>
          <a:bodyPr wrap="square">
            <a:spAutoFit/>
          </a:bodyPr>
          <a:lstStyle/>
          <a:p>
            <a:pPr marL="285750" indent="-285750">
              <a:buClr>
                <a:schemeClr val="accent1"/>
              </a:buClr>
              <a:buSzPct val="85000"/>
              <a:buFont typeface="Arial"/>
              <a:buChar char="•"/>
            </a:pPr>
            <a:r>
              <a:rPr lang="en-US" sz="2000" dirty="0" smtClean="0"/>
              <a:t>Purpose of event</a:t>
            </a:r>
          </a:p>
          <a:p>
            <a:pPr marL="285750" indent="-285750">
              <a:buClr>
                <a:schemeClr val="accent1"/>
              </a:buClr>
              <a:buSzPct val="85000"/>
              <a:buFont typeface="Arial"/>
              <a:buChar char="•"/>
            </a:pPr>
            <a:r>
              <a:rPr lang="en-US" sz="2000" dirty="0" smtClean="0"/>
              <a:t>What happened</a:t>
            </a:r>
          </a:p>
          <a:p>
            <a:pPr marL="285750" indent="-285750">
              <a:buClr>
                <a:schemeClr val="accent1"/>
              </a:buClr>
              <a:buSzPct val="85000"/>
              <a:buFont typeface="Arial"/>
              <a:buChar char="•"/>
            </a:pPr>
            <a:r>
              <a:rPr lang="en-US" sz="2000" dirty="0" smtClean="0"/>
              <a:t>Summaries/sound bites of important talks</a:t>
            </a:r>
          </a:p>
          <a:p>
            <a:pPr marL="285750" indent="-285750">
              <a:buClr>
                <a:schemeClr val="accent1"/>
              </a:buClr>
              <a:buSzPct val="85000"/>
              <a:buFont typeface="Arial"/>
              <a:buChar char="•"/>
            </a:pPr>
            <a:r>
              <a:rPr lang="en-US" sz="2000" dirty="0" smtClean="0"/>
              <a:t>Perspective on importance of event topic, future directions, etc.</a:t>
            </a:r>
            <a:endParaRPr lang="en-US" sz="2000" dirty="0"/>
          </a:p>
        </p:txBody>
      </p:sp>
    </p:spTree>
    <p:extLst>
      <p:ext uri="{BB962C8B-B14F-4D97-AF65-F5344CB8AC3E}">
        <p14:creationId xmlns:p14="http://schemas.microsoft.com/office/powerpoint/2010/main" val="1073314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7"/>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0"/>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1"/>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0" grpId="0" animBg="1"/>
      <p:bldP spid="19" grpId="0" animBg="1"/>
      <p:bldP spid="17" grpId="0" animBg="1"/>
      <p:bldP spid="18" grpId="0" animBg="1"/>
      <p:bldP spid="16" grpId="0" animBg="1"/>
      <p:bldP spid="8" grpId="0"/>
      <p:bldP spid="9" grpId="0"/>
      <p:bldP spid="10" grpId="0"/>
      <p:bldP spid="12" grpId="0"/>
      <p:bldP spid="13" grpId="0"/>
      <p:bldP spid="14" grpId="0"/>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Solstice">
      <a:majorFont>
        <a:latin typeface="Gill Sans MT"/>
        <a:ea typeface=""/>
        <a:cs typeface=""/>
        <a:font script="Grek" typeface="Corbel"/>
        <a:font script="Cyrl" typeface="Corbel"/>
        <a:font script="Jpan" typeface="ＭＳ ゴシック"/>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ＭＳ ゴシック"/>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Civic.thmx</Template>
  <TotalTime>2248</TotalTime>
  <Words>2075</Words>
  <Application>Microsoft Office PowerPoint</Application>
  <PresentationFormat>On-screen Show (4:3)</PresentationFormat>
  <Paragraphs>317</Paragraphs>
  <Slides>34</Slides>
  <Notes>1</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Civic</vt:lpstr>
      <vt:lpstr>How to Conduct an Interview</vt:lpstr>
      <vt:lpstr>Why Conduct an Interview?</vt:lpstr>
      <vt:lpstr>Why Conduct an Interview?</vt:lpstr>
      <vt:lpstr>Why Conduct an Interview?</vt:lpstr>
      <vt:lpstr>Why Conduct an Interview?</vt:lpstr>
      <vt:lpstr>Why Conduct an Interview?</vt:lpstr>
      <vt:lpstr>Why Conduct an Interview?</vt:lpstr>
      <vt:lpstr>Step 1:  Your Assignment</vt:lpstr>
      <vt:lpstr>Step 2:  Frame Your Article</vt:lpstr>
      <vt:lpstr>Step 3:  Choose Your Interviewees</vt:lpstr>
      <vt:lpstr>Step 4:  Set Up the Interview</vt:lpstr>
      <vt:lpstr>Step 4:  Set Up the Interview</vt:lpstr>
      <vt:lpstr>Step 5:  Preparing for the Interview</vt:lpstr>
      <vt:lpstr>Step 6:  In the Interview - Overview  </vt:lpstr>
      <vt:lpstr>Step 6:  In the Interview - Overview  </vt:lpstr>
      <vt:lpstr>Step 6:  In the Interview - Overview  </vt:lpstr>
      <vt:lpstr>Step 6:  In the Interview - Overview  </vt:lpstr>
      <vt:lpstr>Step 6:  In the Interview – Getting the Info you Need  </vt:lpstr>
      <vt:lpstr>Step 6:  In the Interview – Getting the Info you Need  </vt:lpstr>
      <vt:lpstr>Step 6:  In the Interview – Getting the Info you Need  </vt:lpstr>
      <vt:lpstr>Step 6:  In the Interview – Getting the Info you Need  </vt:lpstr>
      <vt:lpstr>Step 6:  In the Interview – Getting the Info you Need  </vt:lpstr>
      <vt:lpstr>Step 6:  In the Interview – Getting the Info you Need  </vt:lpstr>
      <vt:lpstr>Step 6:  In the Interview – Getting the Info you Need  </vt:lpstr>
      <vt:lpstr>Step 6:  In the Interview – Getting the Info you Need  </vt:lpstr>
      <vt:lpstr>Step 7:  Distill the Information</vt:lpstr>
      <vt:lpstr>Turn transcription into quotes</vt:lpstr>
      <vt:lpstr>Step 8:  Follow Up and Finalize</vt:lpstr>
      <vt:lpstr>PowerPoint Presentation</vt:lpstr>
      <vt:lpstr>My “Assignment”</vt:lpstr>
      <vt:lpstr>What information do I need (my “wish list”)?</vt:lpstr>
      <vt:lpstr>The Format</vt:lpstr>
      <vt:lpstr>Not all interviewees are great at being interviewed!</vt:lpstr>
      <vt:lpstr>PowerPoint Presentation</vt:lpstr>
    </vt:vector>
  </TitlesOfParts>
  <Company>USGBC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Interviewing Techniques</dc:title>
  <dc:creator>Ashley White</dc:creator>
  <cp:lastModifiedBy>Pamela Hupp</cp:lastModifiedBy>
  <cp:revision>59</cp:revision>
  <cp:lastPrinted>2015-01-14T18:53:31Z</cp:lastPrinted>
  <dcterms:created xsi:type="dcterms:W3CDTF">2014-11-29T18:59:28Z</dcterms:created>
  <dcterms:modified xsi:type="dcterms:W3CDTF">2015-03-06T16:20:36Z</dcterms:modified>
</cp:coreProperties>
</file>