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345" r:id="rId2"/>
    <p:sldId id="342" r:id="rId3"/>
    <p:sldId id="359" r:id="rId4"/>
    <p:sldId id="377" r:id="rId5"/>
    <p:sldId id="373" r:id="rId6"/>
    <p:sldId id="375" r:id="rId7"/>
    <p:sldId id="361" r:id="rId8"/>
    <p:sldId id="305" r:id="rId9"/>
    <p:sldId id="346" r:id="rId10"/>
    <p:sldId id="347" r:id="rId11"/>
    <p:sldId id="349" r:id="rId12"/>
    <p:sldId id="354" r:id="rId13"/>
    <p:sldId id="370" r:id="rId14"/>
    <p:sldId id="353" r:id="rId15"/>
    <p:sldId id="363" r:id="rId16"/>
    <p:sldId id="356" r:id="rId17"/>
    <p:sldId id="352" r:id="rId18"/>
    <p:sldId id="376"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B1BDA9"/>
    <a:srgbClr val="ABCEF9"/>
    <a:srgbClr val="5F64A2"/>
    <a:srgbClr val="0D6FA0"/>
    <a:srgbClr val="9B9C01"/>
    <a:srgbClr val="3B2816"/>
    <a:srgbClr val="42473F"/>
    <a:srgbClr val="80887A"/>
    <a:srgbClr val="9FA996"/>
    <a:srgbClr val="C7D3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1" autoAdjust="0"/>
    <p:restoredTop sz="84367" autoAdjust="0"/>
  </p:normalViewPr>
  <p:slideViewPr>
    <p:cSldViewPr snapToGrid="0" snapToObjects="1">
      <p:cViewPr>
        <p:scale>
          <a:sx n="90" d="100"/>
          <a:sy n="90" d="100"/>
        </p:scale>
        <p:origin x="-832" y="-256"/>
      </p:cViewPr>
      <p:guideLst>
        <p:guide orient="horz" pos="55"/>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16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9EFB02-9560-9D47-9A89-A1DC2F8C8F9C}" type="datetime1">
              <a:rPr lang="en-US" smtClean="0"/>
              <a:t>9/30/14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FB84E7-3C11-E547-BC3F-58A9280B8EA1}" type="slidenum">
              <a:rPr lang="en-US" smtClean="0"/>
              <a:t>‹#›</a:t>
            </a:fld>
            <a:endParaRPr lang="en-US" dirty="0"/>
          </a:p>
        </p:txBody>
      </p:sp>
    </p:spTree>
    <p:extLst>
      <p:ext uri="{BB962C8B-B14F-4D97-AF65-F5344CB8AC3E}">
        <p14:creationId xmlns:p14="http://schemas.microsoft.com/office/powerpoint/2010/main" val="2810482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E3CAD-ECD4-C848-BEEB-CBFFF131DFE0}" type="datetime1">
              <a:rPr lang="en-US" smtClean="0"/>
              <a:t>9/30/14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7CB4FA-2252-674A-9C5A-F3140B84F49A}" type="slidenum">
              <a:rPr lang="en-US" smtClean="0"/>
              <a:t>‹#›</a:t>
            </a:fld>
            <a:endParaRPr lang="en-US" dirty="0"/>
          </a:p>
        </p:txBody>
      </p:sp>
    </p:spTree>
    <p:extLst>
      <p:ext uri="{BB962C8B-B14F-4D97-AF65-F5344CB8AC3E}">
        <p14:creationId xmlns:p14="http://schemas.microsoft.com/office/powerpoint/2010/main" val="164406845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8:17 for gummies, 8:18 for chromatography</a:t>
            </a:r>
          </a:p>
          <a:p>
            <a:r>
              <a:rPr lang="en-US" dirty="0" smtClean="0">
                <a:sym typeface="Wingdings"/>
              </a:rPr>
              <a:t> Move gelatin stuff to another slide at the end</a:t>
            </a:r>
            <a:endParaRPr lang="en-US" dirty="0" smtClean="0"/>
          </a:p>
          <a:p>
            <a:endParaRPr lang="en-US" dirty="0" smtClean="0"/>
          </a:p>
          <a:p>
            <a:r>
              <a:rPr lang="en-US" dirty="0" smtClean="0"/>
              <a:t>According to http://www.cmu.edu/gelfand/k12-teachers/polymers/polymer-architecture/gel-beads-and-worms.html,</a:t>
            </a:r>
            <a:r>
              <a:rPr lang="en-US" baseline="0" dirty="0" smtClean="0"/>
              <a:t> these capsules are 99% water</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a:t>
            </a:fld>
            <a:endParaRPr lang="en-US" dirty="0"/>
          </a:p>
        </p:txBody>
      </p:sp>
    </p:spTree>
    <p:extLst>
      <p:ext uri="{BB962C8B-B14F-4D97-AF65-F5344CB8AC3E}">
        <p14:creationId xmlns:p14="http://schemas.microsoft.com/office/powerpoint/2010/main" val="315401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repeating expt. using vinegar/isopropanol</a:t>
            </a:r>
            <a:r>
              <a:rPr lang="en-US" baseline="0" dirty="0" smtClean="0"/>
              <a:t> instead of water</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16</a:t>
            </a:fld>
            <a:endParaRPr lang="en-US" dirty="0"/>
          </a:p>
        </p:txBody>
      </p:sp>
    </p:spTree>
    <p:extLst>
      <p:ext uri="{BB962C8B-B14F-4D97-AF65-F5344CB8AC3E}">
        <p14:creationId xmlns:p14="http://schemas.microsoft.com/office/powerpoint/2010/main" val="280336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2</a:t>
            </a:fld>
            <a:endParaRPr lang="en-US" dirty="0"/>
          </a:p>
        </p:txBody>
      </p:sp>
    </p:spTree>
    <p:extLst>
      <p:ext uri="{BB962C8B-B14F-4D97-AF65-F5344CB8AC3E}">
        <p14:creationId xmlns:p14="http://schemas.microsoft.com/office/powerpoint/2010/main" val="343838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800" dirty="0" smtClean="0"/>
              <a:t>Gelatin can gel &gt;20 times its weight in water </a:t>
            </a:r>
          </a:p>
          <a:p>
            <a:r>
              <a:rPr lang="en-US" dirty="0" smtClean="0"/>
              <a:t>Polymer in baby diapers (Hydrogel NISE activity can absorb 800-1000x</a:t>
            </a:r>
            <a:r>
              <a:rPr lang="en-US" baseline="0" dirty="0" smtClean="0"/>
              <a:t> its weight in water)</a:t>
            </a:r>
          </a:p>
          <a:p>
            <a:endParaRPr lang="en-US" baseline="0" dirty="0" smtClean="0"/>
          </a:p>
          <a:p>
            <a:r>
              <a:rPr lang="en-US" baseline="0" dirty="0" smtClean="0"/>
              <a:t>From Wikipedia: “By weight, gels are mostly liquid, yet they behave like solids due to a three-dimensional cross-linked network within the liquid.”</a:t>
            </a:r>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3</a:t>
            </a:fld>
            <a:endParaRPr lang="en-US" dirty="0"/>
          </a:p>
        </p:txBody>
      </p:sp>
    </p:spTree>
    <p:extLst>
      <p:ext uri="{BB962C8B-B14F-4D97-AF65-F5344CB8AC3E}">
        <p14:creationId xmlns:p14="http://schemas.microsoft.com/office/powerpoint/2010/main" val="55589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4</a:t>
            </a:fld>
            <a:endParaRPr lang="en-US" dirty="0"/>
          </a:p>
        </p:txBody>
      </p:sp>
    </p:spTree>
    <p:extLst>
      <p:ext uri="{BB962C8B-B14F-4D97-AF65-F5344CB8AC3E}">
        <p14:creationId xmlns:p14="http://schemas.microsoft.com/office/powerpoint/2010/main" val="215667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8</a:t>
            </a:fld>
            <a:endParaRPr lang="en-US" dirty="0"/>
          </a:p>
        </p:txBody>
      </p:sp>
    </p:spTree>
    <p:extLst>
      <p:ext uri="{BB962C8B-B14F-4D97-AF65-F5344CB8AC3E}">
        <p14:creationId xmlns:p14="http://schemas.microsoft.com/office/powerpoint/2010/main" val="276942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images</a:t>
            </a:r>
            <a:r>
              <a:rPr lang="en-US" baseline="0" dirty="0" smtClean="0"/>
              <a:t> and text</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9</a:t>
            </a:fld>
            <a:endParaRPr lang="en-US" dirty="0"/>
          </a:p>
        </p:txBody>
      </p:sp>
    </p:spTree>
    <p:extLst>
      <p:ext uri="{BB962C8B-B14F-4D97-AF65-F5344CB8AC3E}">
        <p14:creationId xmlns:p14="http://schemas.microsoft.com/office/powerpoint/2010/main" val="276942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is a membrane-like water surface having a tendency to contract and reduce the amount of its excess surface energy</a:t>
            </a:r>
          </a:p>
          <a:p>
            <a:endParaRPr lang="en-US" dirty="0" smtClean="0"/>
          </a:p>
          <a:p>
            <a:endParaRPr lang="en-US" dirty="0" smtClean="0"/>
          </a:p>
          <a:p>
            <a:r>
              <a:rPr lang="en-US" dirty="0" smtClean="0"/>
              <a:t>The attraction of the water to the inner wall of the tube pulls the edges of the water up, creating a curved meniscus whose surface area is larger than the cross-section area of the tube. The surface tension of the water acts against this enlargement of its surface by attempting to reduce the curvature, stretching the surface into a ﬂatter shape by pulling the liquid farther up into the tube. This process continues until the weight of the liquid column becomes equal to the surface tension force, and the system reaches mechanical equilibrium.</a:t>
            </a:r>
          </a:p>
          <a:p>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11</a:t>
            </a:fld>
            <a:endParaRPr lang="en-US" dirty="0"/>
          </a:p>
        </p:txBody>
      </p:sp>
    </p:spTree>
    <p:extLst>
      <p:ext uri="{BB962C8B-B14F-4D97-AF65-F5344CB8AC3E}">
        <p14:creationId xmlns:p14="http://schemas.microsoft.com/office/powerpoint/2010/main" val="3226376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using a pipette, you can even just try</a:t>
            </a:r>
            <a:r>
              <a:rPr lang="en-US" baseline="0" dirty="0" smtClean="0"/>
              <a:t> picking up a small drop with a toothpick</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14</a:t>
            </a:fld>
            <a:endParaRPr lang="en-US" dirty="0"/>
          </a:p>
        </p:txBody>
      </p:sp>
    </p:spTree>
    <p:extLst>
      <p:ext uri="{BB962C8B-B14F-4D97-AF65-F5344CB8AC3E}">
        <p14:creationId xmlns:p14="http://schemas.microsoft.com/office/powerpoint/2010/main" val="191467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other colorants, but only for specific things</a:t>
            </a:r>
          </a:p>
          <a:p>
            <a:r>
              <a:rPr lang="en-US" dirty="0" smtClean="0"/>
              <a:t>Sample</a:t>
            </a:r>
            <a:r>
              <a:rPr lang="en-US" baseline="0" dirty="0" smtClean="0"/>
              <a:t> data from Flinn Scientific Publication NO. 11173</a:t>
            </a:r>
            <a:endParaRPr lang="en-US" dirty="0"/>
          </a:p>
        </p:txBody>
      </p:sp>
      <p:sp>
        <p:nvSpPr>
          <p:cNvPr id="4" name="Slide Number Placeholder 3"/>
          <p:cNvSpPr>
            <a:spLocks noGrp="1"/>
          </p:cNvSpPr>
          <p:nvPr>
            <p:ph type="sldNum" sz="quarter" idx="10"/>
          </p:nvPr>
        </p:nvSpPr>
        <p:spPr/>
        <p:txBody>
          <a:bodyPr/>
          <a:lstStyle/>
          <a:p>
            <a:fld id="{5A7CB4FA-2252-674A-9C5A-F3140B84F49A}" type="slidenum">
              <a:rPr lang="en-US" smtClean="0"/>
              <a:t>15</a:t>
            </a:fld>
            <a:endParaRPr lang="en-US" dirty="0"/>
          </a:p>
        </p:txBody>
      </p:sp>
    </p:spTree>
    <p:extLst>
      <p:ext uri="{BB962C8B-B14F-4D97-AF65-F5344CB8AC3E}">
        <p14:creationId xmlns:p14="http://schemas.microsoft.com/office/powerpoint/2010/main" val="290053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089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1417751"/>
            <a:ext cx="6400800" cy="42210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1089025"/>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3" name="Rectangle 12"/>
          <p:cNvSpPr/>
          <p:nvPr userDrawn="1"/>
        </p:nvSpPr>
        <p:spPr>
          <a:xfrm>
            <a:off x="0" y="5849938"/>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Tree>
    <p:extLst>
      <p:ext uri="{BB962C8B-B14F-4D97-AF65-F5344CB8AC3E}">
        <p14:creationId xmlns:p14="http://schemas.microsoft.com/office/powerpoint/2010/main" val="214874468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a:xfrm>
            <a:off x="265792" y="1600200"/>
            <a:ext cx="8632675" cy="4756150"/>
          </a:xfrm>
        </p:spPr>
        <p:txBody>
          <a:bodyPr/>
          <a:lstStyle>
            <a:lvl1pPr>
              <a:defRPr sz="2600"/>
            </a:lvl1pPr>
            <a:lvl2pPr>
              <a:defRPr sz="2400"/>
            </a:lvl2pPr>
            <a:lvl3pPr>
              <a:defRPr sz="20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userDrawn="1"/>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9" name="Footer Placeholder 4"/>
          <p:cNvSpPr>
            <a:spLocks noGrp="1"/>
          </p:cNvSpPr>
          <p:nvPr>
            <p:ph type="ftr" sz="quarter" idx="11"/>
          </p:nvPr>
        </p:nvSpPr>
        <p:spPr>
          <a:xfrm>
            <a:off x="8344619" y="6443514"/>
            <a:ext cx="553848" cy="365125"/>
          </a:xfrm>
          <a:prstGeom prst="rect">
            <a:avLst/>
          </a:prstGeom>
        </p:spPr>
        <p:txBody>
          <a:bodyPr/>
          <a:lstStyle>
            <a:lvl1pPr algn="r">
              <a:defRPr sz="1800" b="0" baseline="0">
                <a:solidFill>
                  <a:srgbClr val="000000"/>
                </a:solidFill>
              </a:defRPr>
            </a:lvl1pPr>
          </a:lstStyle>
          <a:p>
            <a:fld id="{AF0AC05E-1E1D-284F-8CEC-61538407DB43}" type="slidenum">
              <a:rPr lang="en-US" smtClean="0"/>
              <a:pPr/>
              <a:t>‹#›</a:t>
            </a:fld>
            <a:endParaRPr lang="en-US" dirty="0"/>
          </a:p>
        </p:txBody>
      </p:sp>
    </p:spTree>
    <p:extLst>
      <p:ext uri="{BB962C8B-B14F-4D97-AF65-F5344CB8AC3E}">
        <p14:creationId xmlns:p14="http://schemas.microsoft.com/office/powerpoint/2010/main" val="339631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 name="Title 1"/>
          <p:cNvSpPr>
            <a:spLocks noGrp="1"/>
          </p:cNvSpPr>
          <p:nvPr>
            <p:ph type="title"/>
          </p:nvPr>
        </p:nvSpPr>
        <p:spPr/>
        <p:txBody>
          <a:bodyPr/>
          <a:lstStyle>
            <a:lvl1pPr algn="l">
              <a:defRPr b="1">
                <a:solidFill>
                  <a:srgbClr val="46531C"/>
                </a:solidFill>
              </a:defRPr>
            </a:lvl1pPr>
          </a:lstStyle>
          <a:p>
            <a:r>
              <a:rPr lang="en-US" dirty="0" smtClean="0"/>
              <a:t>Click to edit Master title style</a:t>
            </a:r>
            <a:endParaRPr lang="en-US" dirty="0"/>
          </a:p>
        </p:txBody>
      </p:sp>
      <p:sp>
        <p:nvSpPr>
          <p:cNvPr id="8" name="Rectangle 7"/>
          <p:cNvSpPr/>
          <p:nvPr userDrawn="1"/>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5" name="Slide Number Placeholder 2"/>
          <p:cNvSpPr>
            <a:spLocks noGrp="1"/>
          </p:cNvSpPr>
          <p:nvPr>
            <p:ph type="sldNum" sz="quarter" idx="4"/>
          </p:nvPr>
        </p:nvSpPr>
        <p:spPr>
          <a:xfrm>
            <a:off x="8728522" y="6450920"/>
            <a:ext cx="39066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D7F02-97F6-1C4F-A5AE-AC2372FB1AA1}" type="slidenum">
              <a:rPr lang="en-US" smtClean="0"/>
              <a:t>‹#›</a:t>
            </a:fld>
            <a:endParaRPr lang="en-US" dirty="0"/>
          </a:p>
        </p:txBody>
      </p:sp>
    </p:spTree>
    <p:extLst>
      <p:ext uri="{BB962C8B-B14F-4D97-AF65-F5344CB8AC3E}">
        <p14:creationId xmlns:p14="http://schemas.microsoft.com/office/powerpoint/2010/main" val="210025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BA27D8E-D179-7F48-AAD6-F79C4BBE510A}" type="slidenum">
              <a:rPr lang="en-US" smtClean="0"/>
              <a:t>‹#›</a:t>
            </a:fld>
            <a:endParaRPr lang="en-US" dirty="0"/>
          </a:p>
        </p:txBody>
      </p:sp>
    </p:spTree>
    <p:extLst>
      <p:ext uri="{BB962C8B-B14F-4D97-AF65-F5344CB8AC3E}">
        <p14:creationId xmlns:p14="http://schemas.microsoft.com/office/powerpoint/2010/main" val="20251626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5792" y="274638"/>
            <a:ext cx="8638256" cy="75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7" name="Text Placeholder 2"/>
          <p:cNvSpPr>
            <a:spLocks noGrp="1"/>
          </p:cNvSpPr>
          <p:nvPr>
            <p:ph type="body" idx="1"/>
          </p:nvPr>
        </p:nvSpPr>
        <p:spPr bwMode="auto">
          <a:xfrm>
            <a:off x="265792" y="1494254"/>
            <a:ext cx="8638256" cy="4731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414434" y="6356350"/>
            <a:ext cx="498143" cy="365125"/>
          </a:xfrm>
          <a:prstGeom prst="rect">
            <a:avLst/>
          </a:prstGeom>
        </p:spPr>
        <p:txBody>
          <a:bodyPr vert="horz" wrap="square" lIns="91440" tIns="0" rIns="0" bIns="0" numCol="1" anchor="ctr" anchorCtr="0" compatLnSpc="1">
            <a:prstTxWarp prst="textNoShape">
              <a:avLst/>
            </a:prstTxWarp>
          </a:bodyPr>
          <a:lstStyle>
            <a:lvl1pPr algn="r">
              <a:defRPr sz="1200">
                <a:solidFill>
                  <a:srgbClr val="898989"/>
                </a:solidFill>
                <a:latin typeface="Calibri" charset="0"/>
              </a:defRPr>
            </a:lvl1pPr>
          </a:lstStyle>
          <a:p>
            <a:fld id="{3BA27D8E-D179-7F48-AAD6-F79C4BBE510A}"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Lst>
  <p:hf sldNum="0" hd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600" b="0" kern="1200">
          <a:solidFill>
            <a:schemeClr val="tx1"/>
          </a:solidFill>
          <a:latin typeface="Calibri (Body)"/>
          <a:ea typeface="ＭＳ Ｐゴシック" charset="-128"/>
          <a:cs typeface="Calibri (Body)"/>
        </a:defRPr>
      </a:lvl1pPr>
      <a:lvl2pPr marL="742950" indent="-285750" algn="l" defTabSz="457200" rtl="0" eaLnBrk="1" fontAlgn="base" hangingPunct="1">
        <a:spcBef>
          <a:spcPct val="20000"/>
        </a:spcBef>
        <a:spcAft>
          <a:spcPct val="0"/>
        </a:spcAft>
        <a:buFont typeface="Arial"/>
        <a:buChar char="•"/>
        <a:defRPr sz="2400" kern="1200">
          <a:solidFill>
            <a:schemeClr val="tx1"/>
          </a:solidFill>
          <a:latin typeface="Calibri (Body)"/>
          <a:ea typeface="ＭＳ Ｐゴシック" charset="-128"/>
          <a:cs typeface="Calibri (Body)"/>
        </a:defRPr>
      </a:lvl2pPr>
      <a:lvl3pPr marL="1143000" indent="-228600" algn="l" defTabSz="457200" rtl="0" eaLnBrk="1" fontAlgn="base" hangingPunct="1">
        <a:spcBef>
          <a:spcPct val="20000"/>
        </a:spcBef>
        <a:spcAft>
          <a:spcPct val="0"/>
        </a:spcAft>
        <a:buFont typeface="Courier New"/>
        <a:buChar char="o"/>
        <a:defRPr sz="2000" kern="1200">
          <a:solidFill>
            <a:schemeClr val="tx1"/>
          </a:solidFill>
          <a:latin typeface="Calibri (Body)"/>
          <a:ea typeface="ＭＳ Ｐゴシック" charset="-128"/>
          <a:cs typeface="Calibri (Body)"/>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Calibri (Body)"/>
          <a:ea typeface="ＭＳ Ｐゴシック" charset="-128"/>
          <a:cs typeface="Calibri (Body)"/>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libri (Body)"/>
          <a:ea typeface="ＭＳ Ｐゴシック" charset="-128"/>
          <a:cs typeface="Calibri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hyperlink" Target="http://itschemicallydelicious.wordpress.com/2013/02/07/the-science-behind-spherification/" TargetMode="External"/><Relationship Id="rId4" Type="http://schemas.openxmlformats.org/officeDocument/2006/relationships/hyperlink" Target="http://www.scientificamerican.com/article/what-is-jell-o-how-does-i/" TargetMode="External"/><Relationship Id="rId5" Type="http://schemas.openxmlformats.org/officeDocument/2006/relationships/hyperlink" Target="http://pubs.acs.org/cen/whatstuff/stuff/8120jello.html" TargetMode="External"/><Relationship Id="rId6" Type="http://schemas.openxmlformats.org/officeDocument/2006/relationships/hyperlink" Target="http://micro.sci-toys.com/node/45" TargetMode="External"/><Relationship Id="rId7" Type="http://schemas.openxmlformats.org/officeDocument/2006/relationships/hyperlink" Target="http://www.kyantec.com/Tips/paperchromatography.htm" TargetMode="External"/><Relationship Id="rId1" Type="http://schemas.openxmlformats.org/officeDocument/2006/relationships/slideLayout" Target="../slideLayouts/slideLayout2.xml"/><Relationship Id="rId2" Type="http://schemas.openxmlformats.org/officeDocument/2006/relationships/hyperlink" Target="http://www.molecularrecipes.com/spherification/started-spherific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6116196" y="1412115"/>
            <a:ext cx="2639022" cy="5031399"/>
          </a:xfrm>
          <a:prstGeom prst="roundRect">
            <a:avLst/>
          </a:prstGeom>
          <a:solidFill>
            <a:srgbClr val="C7D3BA"/>
          </a:solidFill>
          <a:ln>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Gummy Capsules</a:t>
            </a:r>
            <a:endParaRPr lang="en-US" dirty="0"/>
          </a:p>
        </p:txBody>
      </p:sp>
      <p:sp>
        <p:nvSpPr>
          <p:cNvPr id="4" name="Footer Placeholder 3"/>
          <p:cNvSpPr>
            <a:spLocks noGrp="1"/>
          </p:cNvSpPr>
          <p:nvPr>
            <p:ph type="ftr" sz="quarter" idx="11"/>
          </p:nvPr>
        </p:nvSpPr>
        <p:spPr/>
        <p:txBody>
          <a:bodyPr/>
          <a:lstStyle/>
          <a:p>
            <a:fld id="{AF0AC05E-1E1D-284F-8CEC-61538407DB43}" type="slidenum">
              <a:rPr lang="en-US" smtClean="0"/>
              <a:pPr/>
              <a:t>1</a:t>
            </a:fld>
            <a:endParaRPr lang="en-US" dirty="0"/>
          </a:p>
        </p:txBody>
      </p:sp>
      <p:pic>
        <p:nvPicPr>
          <p:cNvPr id="6" name="Picture 5" descr="Screen Shot 2014-08-27 at 11.51.57 AM.png"/>
          <p:cNvPicPr>
            <a:picLocks noChangeAspect="1"/>
          </p:cNvPicPr>
          <p:nvPr/>
        </p:nvPicPr>
        <p:blipFill rotWithShape="1">
          <a:blip r:embed="rId3">
            <a:extLst>
              <a:ext uri="{28A0092B-C50C-407E-A947-70E740481C1C}">
                <a14:useLocalDpi xmlns:a14="http://schemas.microsoft.com/office/drawing/2010/main" val="0"/>
              </a:ext>
            </a:extLst>
          </a:blip>
          <a:srcRect l="10108"/>
          <a:stretch/>
        </p:blipFill>
        <p:spPr>
          <a:xfrm>
            <a:off x="476226" y="2466622"/>
            <a:ext cx="2885091" cy="3063623"/>
          </a:xfrm>
          <a:prstGeom prst="rect">
            <a:avLst/>
          </a:prstGeom>
        </p:spPr>
      </p:pic>
      <p:sp>
        <p:nvSpPr>
          <p:cNvPr id="7" name="TextBox 6"/>
          <p:cNvSpPr txBox="1"/>
          <p:nvPr/>
        </p:nvSpPr>
        <p:spPr>
          <a:xfrm>
            <a:off x="3583868" y="2432357"/>
            <a:ext cx="1881420" cy="1200329"/>
          </a:xfrm>
          <a:prstGeom prst="rect">
            <a:avLst/>
          </a:prstGeom>
          <a:noFill/>
        </p:spPr>
        <p:txBody>
          <a:bodyPr wrap="square" rtlCol="0">
            <a:spAutoFit/>
          </a:bodyPr>
          <a:lstStyle/>
          <a:p>
            <a:r>
              <a:rPr lang="en-US" dirty="0" smtClean="0"/>
              <a:t>Sodium alginate (</a:t>
            </a:r>
            <a:r>
              <a:rPr lang="en-US" b="1" dirty="0" smtClean="0"/>
              <a:t>a polymer</a:t>
            </a:r>
            <a:r>
              <a:rPr lang="en-US" dirty="0" smtClean="0"/>
              <a:t>)     and blue dye dissolved in water</a:t>
            </a:r>
            <a:endParaRPr lang="en-US" dirty="0"/>
          </a:p>
        </p:txBody>
      </p:sp>
      <p:sp>
        <p:nvSpPr>
          <p:cNvPr id="8" name="TextBox 7"/>
          <p:cNvSpPr txBox="1"/>
          <p:nvPr/>
        </p:nvSpPr>
        <p:spPr>
          <a:xfrm>
            <a:off x="3583867" y="4260709"/>
            <a:ext cx="1881420" cy="646331"/>
          </a:xfrm>
          <a:prstGeom prst="rect">
            <a:avLst/>
          </a:prstGeom>
          <a:noFill/>
        </p:spPr>
        <p:txBody>
          <a:bodyPr wrap="none" rtlCol="0">
            <a:spAutoFit/>
          </a:bodyPr>
          <a:lstStyle/>
          <a:p>
            <a:r>
              <a:rPr lang="en-US" dirty="0" smtClean="0"/>
              <a:t>Calcium chloride</a:t>
            </a:r>
          </a:p>
          <a:p>
            <a:r>
              <a:rPr lang="en-US" dirty="0" smtClean="0"/>
              <a:t>dissolved in water</a:t>
            </a:r>
            <a:endParaRPr lang="en-US" dirty="0"/>
          </a:p>
        </p:txBody>
      </p:sp>
      <p:cxnSp>
        <p:nvCxnSpPr>
          <p:cNvPr id="10" name="Straight Arrow Connector 9"/>
          <p:cNvCxnSpPr/>
          <p:nvPr/>
        </p:nvCxnSpPr>
        <p:spPr>
          <a:xfrm>
            <a:off x="2062055" y="2781511"/>
            <a:ext cx="1521812"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062055" y="4560832"/>
            <a:ext cx="1521812" cy="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duotone>
              <a:prstClr val="black"/>
              <a:srgbClr val="3B3C9A">
                <a:tint val="45000"/>
                <a:satMod val="400000"/>
              </a:srgbClr>
            </a:duotone>
          </a:blip>
          <a:stretch>
            <a:fillRect/>
          </a:stretch>
        </p:blipFill>
        <p:spPr>
          <a:xfrm>
            <a:off x="6401246" y="1771481"/>
            <a:ext cx="695101" cy="1109920"/>
          </a:xfrm>
          <a:prstGeom prst="rect">
            <a:avLst/>
          </a:prstGeom>
        </p:spPr>
      </p:pic>
      <p:pic>
        <p:nvPicPr>
          <p:cNvPr id="13" name="Picture 12"/>
          <p:cNvPicPr>
            <a:picLocks noChangeAspect="1"/>
          </p:cNvPicPr>
          <p:nvPr/>
        </p:nvPicPr>
        <p:blipFill>
          <a:blip r:embed="rId4"/>
          <a:stretch>
            <a:fillRect/>
          </a:stretch>
        </p:blipFill>
        <p:spPr>
          <a:xfrm>
            <a:off x="7773527" y="1771481"/>
            <a:ext cx="695101" cy="1109920"/>
          </a:xfrm>
          <a:prstGeom prst="rect">
            <a:avLst/>
          </a:prstGeom>
        </p:spPr>
      </p:pic>
      <p:sp>
        <p:nvSpPr>
          <p:cNvPr id="14" name="Left Brace 13"/>
          <p:cNvSpPr/>
          <p:nvPr/>
        </p:nvSpPr>
        <p:spPr>
          <a:xfrm rot="16200000" flipV="1">
            <a:off x="7306862" y="2104521"/>
            <a:ext cx="256149" cy="206738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Oval 14"/>
          <p:cNvSpPr/>
          <p:nvPr/>
        </p:nvSpPr>
        <p:spPr>
          <a:xfrm>
            <a:off x="6799223" y="3655473"/>
            <a:ext cx="1210471" cy="1210471"/>
          </a:xfrm>
          <a:prstGeom prst="ellipse">
            <a:avLst/>
          </a:prstGeom>
          <a:gradFill flip="none" rotWithShape="1">
            <a:gsLst>
              <a:gs pos="0">
                <a:srgbClr val="ABCEF9"/>
              </a:gs>
              <a:gs pos="100000">
                <a:srgbClr val="5F64A2"/>
              </a:gs>
            </a:gsLst>
            <a:path path="circle">
              <a:fillToRect l="50000" t="50000" r="50000" b="50000"/>
            </a:path>
            <a:tileRect/>
          </a:gra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022385" y="5087149"/>
            <a:ext cx="2857331" cy="1015663"/>
          </a:xfrm>
          <a:prstGeom prst="rect">
            <a:avLst/>
          </a:prstGeom>
          <a:noFill/>
        </p:spPr>
        <p:txBody>
          <a:bodyPr wrap="square" rtlCol="0">
            <a:spAutoFit/>
          </a:bodyPr>
          <a:lstStyle/>
          <a:p>
            <a:pPr algn="ctr"/>
            <a:r>
              <a:rPr lang="en-US" sz="2000" b="1" dirty="0" smtClean="0"/>
              <a:t>When the two liquids combine, they form a gooey blob (</a:t>
            </a:r>
            <a:r>
              <a:rPr lang="en-US" sz="2000" b="1" dirty="0" smtClean="0">
                <a:solidFill>
                  <a:srgbClr val="660066"/>
                </a:solidFill>
              </a:rPr>
              <a:t>a gel</a:t>
            </a:r>
            <a:r>
              <a:rPr lang="en-US" sz="2000" b="1" dirty="0" smtClean="0"/>
              <a:t>)</a:t>
            </a:r>
          </a:p>
        </p:txBody>
      </p:sp>
    </p:spTree>
    <p:extLst>
      <p:ext uri="{BB962C8B-B14F-4D97-AF65-F5344CB8AC3E}">
        <p14:creationId xmlns:p14="http://schemas.microsoft.com/office/powerpoint/2010/main" val="39835390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Capillary Action in Nature</a:t>
            </a:r>
            <a:endParaRPr lang="en-US" dirty="0"/>
          </a:p>
        </p:txBody>
      </p:sp>
      <p:sp>
        <p:nvSpPr>
          <p:cNvPr id="3" name="Slide Number Placeholder 2"/>
          <p:cNvSpPr>
            <a:spLocks noGrp="1"/>
          </p:cNvSpPr>
          <p:nvPr>
            <p:ph type="sldNum" sz="quarter" idx="4"/>
          </p:nvPr>
        </p:nvSpPr>
        <p:spPr/>
        <p:txBody>
          <a:bodyPr/>
          <a:lstStyle/>
          <a:p>
            <a:fld id="{B19D7F02-97F6-1C4F-A5AE-AC2372FB1AA1}" type="slidenum">
              <a:rPr lang="en-US" smtClean="0"/>
              <a:t>10</a:t>
            </a:fld>
            <a:endParaRPr lang="en-US" dirty="0"/>
          </a:p>
        </p:txBody>
      </p:sp>
      <p:pic>
        <p:nvPicPr>
          <p:cNvPr id="5" name="Picture 4"/>
          <p:cNvPicPr>
            <a:picLocks noChangeAspect="1"/>
          </p:cNvPicPr>
          <p:nvPr/>
        </p:nvPicPr>
        <p:blipFill rotWithShape="1">
          <a:blip r:embed="rId2"/>
          <a:srcRect t="5732"/>
          <a:stretch/>
        </p:blipFill>
        <p:spPr>
          <a:xfrm>
            <a:off x="2032000" y="1662070"/>
            <a:ext cx="5080000" cy="4788850"/>
          </a:xfrm>
          <a:prstGeom prst="rect">
            <a:avLst/>
          </a:prstGeom>
        </p:spPr>
      </p:pic>
    </p:spTree>
    <p:extLst>
      <p:ext uri="{BB962C8B-B14F-4D97-AF65-F5344CB8AC3E}">
        <p14:creationId xmlns:p14="http://schemas.microsoft.com/office/powerpoint/2010/main" val="14552284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6700" y="5583822"/>
            <a:ext cx="5794553" cy="946478"/>
          </a:xfrm>
          <a:prstGeom prst="roundRect">
            <a:avLst/>
          </a:prstGeom>
          <a:solidFill>
            <a:srgbClr val="B1BDA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Capillary Action</a:t>
            </a:r>
            <a:endParaRPr lang="en-US" dirty="0"/>
          </a:p>
        </p:txBody>
      </p:sp>
      <p:sp>
        <p:nvSpPr>
          <p:cNvPr id="5" name="Rectangle 4"/>
          <p:cNvSpPr/>
          <p:nvPr/>
        </p:nvSpPr>
        <p:spPr>
          <a:xfrm>
            <a:off x="101373" y="6582147"/>
            <a:ext cx="7556774" cy="230832"/>
          </a:xfrm>
          <a:prstGeom prst="rect">
            <a:avLst/>
          </a:prstGeom>
        </p:spPr>
        <p:txBody>
          <a:bodyPr wrap="square">
            <a:spAutoFit/>
          </a:bodyPr>
          <a:lstStyle/>
          <a:p>
            <a:r>
              <a:rPr lang="en-US" sz="900" dirty="0">
                <a:solidFill>
                  <a:srgbClr val="42473F"/>
                </a:solidFill>
              </a:rPr>
              <a:t>http://chemwiki.ucdavis.edu/Under_Construction/chem1/States_of_Matter/</a:t>
            </a:r>
            <a:r>
              <a:rPr lang="en-US" sz="900" dirty="0" smtClean="0">
                <a:solidFill>
                  <a:srgbClr val="42473F"/>
                </a:solidFill>
              </a:rPr>
              <a:t>Liquids_and_their_Interfaces</a:t>
            </a:r>
            <a:endParaRPr lang="en-US" sz="900" dirty="0">
              <a:solidFill>
                <a:srgbClr val="42473F"/>
              </a:solidFill>
            </a:endParaRPr>
          </a:p>
        </p:txBody>
      </p:sp>
      <p:pic>
        <p:nvPicPr>
          <p:cNvPr id="7" name="Picture 6"/>
          <p:cNvPicPr>
            <a:picLocks noChangeAspect="1"/>
          </p:cNvPicPr>
          <p:nvPr/>
        </p:nvPicPr>
        <p:blipFill rotWithShape="1">
          <a:blip r:embed="rId3"/>
          <a:srcRect l="2608" t="7785" r="4392" b="47334"/>
          <a:stretch/>
        </p:blipFill>
        <p:spPr>
          <a:xfrm>
            <a:off x="300963" y="2201319"/>
            <a:ext cx="8578877" cy="1752167"/>
          </a:xfrm>
          <a:prstGeom prst="rect">
            <a:avLst/>
          </a:prstGeom>
        </p:spPr>
      </p:pic>
      <p:sp>
        <p:nvSpPr>
          <p:cNvPr id="3" name="Slide Number Placeholder 2"/>
          <p:cNvSpPr>
            <a:spLocks noGrp="1"/>
          </p:cNvSpPr>
          <p:nvPr>
            <p:ph type="sldNum" sz="quarter" idx="4"/>
          </p:nvPr>
        </p:nvSpPr>
        <p:spPr/>
        <p:txBody>
          <a:bodyPr/>
          <a:lstStyle/>
          <a:p>
            <a:fld id="{B19D7F02-97F6-1C4F-A5AE-AC2372FB1AA1}" type="slidenum">
              <a:rPr lang="en-US" smtClean="0"/>
              <a:t>11</a:t>
            </a:fld>
            <a:endParaRPr lang="en-US" dirty="0"/>
          </a:p>
        </p:txBody>
      </p:sp>
      <p:sp>
        <p:nvSpPr>
          <p:cNvPr id="4" name="TextBox 3"/>
          <p:cNvSpPr txBox="1"/>
          <p:nvPr/>
        </p:nvSpPr>
        <p:spPr>
          <a:xfrm>
            <a:off x="343360" y="3934782"/>
            <a:ext cx="1759760" cy="830997"/>
          </a:xfrm>
          <a:prstGeom prst="rect">
            <a:avLst/>
          </a:prstGeom>
          <a:noFill/>
        </p:spPr>
        <p:txBody>
          <a:bodyPr wrap="square" rtlCol="0">
            <a:spAutoFit/>
          </a:bodyPr>
          <a:lstStyle/>
          <a:p>
            <a:r>
              <a:rPr lang="en-US" sz="1600" dirty="0" smtClean="0"/>
              <a:t>Liquid wets walls of tube, increasing surface area.</a:t>
            </a:r>
            <a:endParaRPr lang="en-US" sz="1600" dirty="0"/>
          </a:p>
        </p:txBody>
      </p:sp>
      <p:sp>
        <p:nvSpPr>
          <p:cNvPr id="8" name="TextBox 7"/>
          <p:cNvSpPr txBox="1"/>
          <p:nvPr/>
        </p:nvSpPr>
        <p:spPr>
          <a:xfrm>
            <a:off x="2383838" y="3934782"/>
            <a:ext cx="2076402" cy="830997"/>
          </a:xfrm>
          <a:prstGeom prst="rect">
            <a:avLst/>
          </a:prstGeom>
          <a:noFill/>
        </p:spPr>
        <p:txBody>
          <a:bodyPr wrap="square" rtlCol="0">
            <a:spAutoFit/>
          </a:bodyPr>
          <a:lstStyle/>
          <a:p>
            <a:r>
              <a:rPr lang="en-US" sz="1600" b="1" dirty="0" smtClean="0">
                <a:solidFill>
                  <a:srgbClr val="660066"/>
                </a:solidFill>
              </a:rPr>
              <a:t>Surface tension </a:t>
            </a:r>
            <a:r>
              <a:rPr lang="en-US" sz="1600" dirty="0" smtClean="0"/>
              <a:t>acts to decrease surface area, pulling liquid up.</a:t>
            </a:r>
            <a:endParaRPr lang="en-US" sz="1600" dirty="0"/>
          </a:p>
        </p:txBody>
      </p:sp>
      <p:sp>
        <p:nvSpPr>
          <p:cNvPr id="9" name="TextBox 8"/>
          <p:cNvSpPr txBox="1"/>
          <p:nvPr/>
        </p:nvSpPr>
        <p:spPr>
          <a:xfrm>
            <a:off x="4895303" y="3934782"/>
            <a:ext cx="1993177" cy="1077218"/>
          </a:xfrm>
          <a:prstGeom prst="rect">
            <a:avLst/>
          </a:prstGeom>
          <a:noFill/>
        </p:spPr>
        <p:txBody>
          <a:bodyPr wrap="square" rtlCol="0">
            <a:spAutoFit/>
          </a:bodyPr>
          <a:lstStyle/>
          <a:p>
            <a:r>
              <a:rPr lang="en-US" sz="1600" dirty="0" smtClean="0"/>
              <a:t>Wetting continues from a higher level, causing liquid to continue rising.</a:t>
            </a:r>
            <a:endParaRPr lang="en-US" sz="1600" dirty="0"/>
          </a:p>
        </p:txBody>
      </p:sp>
      <p:sp>
        <p:nvSpPr>
          <p:cNvPr id="10" name="TextBox 9"/>
          <p:cNvSpPr txBox="1"/>
          <p:nvPr/>
        </p:nvSpPr>
        <p:spPr>
          <a:xfrm>
            <a:off x="7020560" y="3934782"/>
            <a:ext cx="2177733" cy="1569660"/>
          </a:xfrm>
          <a:prstGeom prst="rect">
            <a:avLst/>
          </a:prstGeom>
          <a:noFill/>
        </p:spPr>
        <p:txBody>
          <a:bodyPr wrap="square" rtlCol="0">
            <a:spAutoFit/>
          </a:bodyPr>
          <a:lstStyle/>
          <a:p>
            <a:r>
              <a:rPr lang="en-US" sz="1600" dirty="0" smtClean="0"/>
              <a:t>Eventually the liquid reaches a height at which </a:t>
            </a:r>
            <a:r>
              <a:rPr lang="en-US" sz="1600" b="1" dirty="0" smtClean="0">
                <a:solidFill>
                  <a:srgbClr val="660066"/>
                </a:solidFill>
              </a:rPr>
              <a:t>its weight is balanced by surface tension. </a:t>
            </a:r>
            <a:r>
              <a:rPr lang="en-US" sz="1600" dirty="0" smtClean="0"/>
              <a:t>After this, the height stays constant. </a:t>
            </a:r>
            <a:endParaRPr lang="en-US" sz="1600" dirty="0"/>
          </a:p>
        </p:txBody>
      </p:sp>
      <p:sp>
        <p:nvSpPr>
          <p:cNvPr id="6" name="TextBox 5"/>
          <p:cNvSpPr txBox="1"/>
          <p:nvPr/>
        </p:nvSpPr>
        <p:spPr>
          <a:xfrm>
            <a:off x="114144" y="5619923"/>
            <a:ext cx="6074983" cy="830997"/>
          </a:xfrm>
          <a:prstGeom prst="rect">
            <a:avLst/>
          </a:prstGeom>
          <a:noFill/>
        </p:spPr>
        <p:txBody>
          <a:bodyPr wrap="square" rtlCol="0">
            <a:spAutoFit/>
          </a:bodyPr>
          <a:lstStyle/>
          <a:p>
            <a:r>
              <a:rPr lang="en-US" i="1" dirty="0" smtClean="0">
                <a:solidFill>
                  <a:schemeClr val="accent3">
                    <a:lumMod val="50000"/>
                  </a:schemeClr>
                </a:solidFill>
              </a:rPr>
              <a:t>For a more thorough discussion of Capillary Action, you can watch a recording of our brown-bag from March 17, 2014.</a:t>
            </a:r>
          </a:p>
          <a:p>
            <a:r>
              <a:rPr lang="en-US" sz="1200" i="1" dirty="0">
                <a:solidFill>
                  <a:schemeClr val="accent3">
                    <a:lumMod val="50000"/>
                  </a:schemeClr>
                </a:solidFill>
              </a:rPr>
              <a:t>http://www.nisenet.org/search/product_category/online-workshops-31</a:t>
            </a:r>
          </a:p>
        </p:txBody>
      </p:sp>
    </p:spTree>
    <p:extLst>
      <p:ext uri="{BB962C8B-B14F-4D97-AF65-F5344CB8AC3E}">
        <p14:creationId xmlns:p14="http://schemas.microsoft.com/office/powerpoint/2010/main" val="7007725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Chromatography Activity</a:t>
            </a:r>
            <a:endParaRPr lang="en-US" dirty="0"/>
          </a:p>
        </p:txBody>
      </p:sp>
      <p:sp>
        <p:nvSpPr>
          <p:cNvPr id="3" name="Content Placeholder 2"/>
          <p:cNvSpPr>
            <a:spLocks noGrp="1"/>
          </p:cNvSpPr>
          <p:nvPr>
            <p:ph idx="1"/>
          </p:nvPr>
        </p:nvSpPr>
        <p:spPr>
          <a:xfrm>
            <a:off x="265792" y="1600200"/>
            <a:ext cx="5143399" cy="4756150"/>
          </a:xfrm>
        </p:spPr>
        <p:txBody>
          <a:bodyPr/>
          <a:lstStyle/>
          <a:p>
            <a:pPr marL="0" indent="0">
              <a:spcBef>
                <a:spcPts val="1200"/>
              </a:spcBef>
              <a:buNone/>
            </a:pPr>
            <a:r>
              <a:rPr lang="en-US" sz="2000" dirty="0" smtClean="0"/>
              <a:t>(1) Draw on paper</a:t>
            </a:r>
            <a:endParaRPr lang="en-US" sz="2000" dirty="0"/>
          </a:p>
          <a:p>
            <a:pPr marL="0" indent="0">
              <a:spcBef>
                <a:spcPts val="1200"/>
              </a:spcBef>
              <a:buNone/>
            </a:pPr>
            <a:r>
              <a:rPr lang="en-US" sz="2000" dirty="0" smtClean="0"/>
              <a:t>(2) Squirt a drop of water onto the paper </a:t>
            </a:r>
          </a:p>
          <a:p>
            <a:pPr marL="0" indent="0">
              <a:spcBef>
                <a:spcPts val="1200"/>
              </a:spcBef>
              <a:buNone/>
            </a:pPr>
            <a:r>
              <a:rPr lang="en-US" sz="2000" dirty="0" smtClean="0"/>
              <a:t>(3) Hold the paper vertically</a:t>
            </a:r>
          </a:p>
          <a:p>
            <a:pPr marL="228600" indent="-228600">
              <a:spcBef>
                <a:spcPts val="1200"/>
              </a:spcBef>
              <a:spcAft>
                <a:spcPts val="400"/>
              </a:spcAft>
            </a:pPr>
            <a:endParaRPr lang="en-US" sz="2000" dirty="0" smtClean="0"/>
          </a:p>
        </p:txBody>
      </p:sp>
      <p:sp>
        <p:nvSpPr>
          <p:cNvPr id="4" name="Footer Placeholder 3"/>
          <p:cNvSpPr>
            <a:spLocks noGrp="1"/>
          </p:cNvSpPr>
          <p:nvPr>
            <p:ph type="ftr" sz="quarter" idx="11"/>
          </p:nvPr>
        </p:nvSpPr>
        <p:spPr/>
        <p:txBody>
          <a:bodyPr/>
          <a:lstStyle/>
          <a:p>
            <a:fld id="{AF0AC05E-1E1D-284F-8CEC-61538407DB43}" type="slidenum">
              <a:rPr lang="en-US" smtClean="0"/>
              <a:pPr/>
              <a:t>12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158" y="1600200"/>
            <a:ext cx="3305309" cy="4344834"/>
          </a:xfrm>
          <a:prstGeom prst="rect">
            <a:avLst/>
          </a:prstGeom>
          <a:ln>
            <a:solidFill>
              <a:srgbClr val="BFBFBF"/>
            </a:solidFill>
          </a:ln>
        </p:spPr>
      </p:pic>
      <p:cxnSp>
        <p:nvCxnSpPr>
          <p:cNvPr id="7" name="Straight Arrow Connector 6"/>
          <p:cNvCxnSpPr/>
          <p:nvPr/>
        </p:nvCxnSpPr>
        <p:spPr>
          <a:xfrm flipV="1">
            <a:off x="6094477" y="1982606"/>
            <a:ext cx="0" cy="2576451"/>
          </a:xfrm>
          <a:prstGeom prst="straightConnector1">
            <a:avLst/>
          </a:prstGeom>
          <a:ln w="53975">
            <a:solidFill>
              <a:schemeClr val="tx1">
                <a:lumMod val="50000"/>
                <a:lumOff val="50000"/>
              </a:schemeClr>
            </a:solidFill>
            <a:headEnd type="none"/>
            <a:tailEnd type="arrow"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38128" y="4696097"/>
            <a:ext cx="2606491" cy="646331"/>
          </a:xfrm>
          <a:prstGeom prst="rect">
            <a:avLst/>
          </a:prstGeom>
          <a:noFill/>
        </p:spPr>
        <p:txBody>
          <a:bodyPr wrap="square" rtlCol="0">
            <a:spAutoFit/>
          </a:bodyPr>
          <a:lstStyle/>
          <a:p>
            <a:r>
              <a:rPr lang="en-US" b="1" dirty="0" smtClean="0">
                <a:solidFill>
                  <a:srgbClr val="660066"/>
                </a:solidFill>
              </a:rPr>
              <a:t>Water and ink move up the paper, against gravity</a:t>
            </a:r>
            <a:endParaRPr lang="en-US" b="1" dirty="0">
              <a:solidFill>
                <a:srgbClr val="660066"/>
              </a:solidFill>
            </a:endParaRPr>
          </a:p>
        </p:txBody>
      </p:sp>
      <p:pic>
        <p:nvPicPr>
          <p:cNvPr id="6" name="Picture 5" descr="Screen Shot 2014-09-29 at 11.33.3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815" y="3512634"/>
            <a:ext cx="3290342" cy="2663046"/>
          </a:xfrm>
          <a:prstGeom prst="rect">
            <a:avLst/>
          </a:prstGeom>
        </p:spPr>
      </p:pic>
    </p:spTree>
    <p:extLst>
      <p:ext uri="{BB962C8B-B14F-4D97-AF65-F5344CB8AC3E}">
        <p14:creationId xmlns:p14="http://schemas.microsoft.com/office/powerpoint/2010/main" val="33765604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Chromatography</a:t>
            </a:r>
            <a:endParaRPr lang="en-US" dirty="0"/>
          </a:p>
        </p:txBody>
      </p:sp>
      <p:sp>
        <p:nvSpPr>
          <p:cNvPr id="3" name="Content Placeholder 2"/>
          <p:cNvSpPr>
            <a:spLocks noGrp="1"/>
          </p:cNvSpPr>
          <p:nvPr>
            <p:ph idx="1"/>
          </p:nvPr>
        </p:nvSpPr>
        <p:spPr>
          <a:xfrm>
            <a:off x="265793" y="1868062"/>
            <a:ext cx="5034944" cy="4488287"/>
          </a:xfrm>
        </p:spPr>
        <p:txBody>
          <a:bodyPr/>
          <a:lstStyle/>
          <a:p>
            <a:pPr marL="228600" indent="-228600">
              <a:spcBef>
                <a:spcPts val="800"/>
              </a:spcBef>
              <a:spcAft>
                <a:spcPts val="800"/>
              </a:spcAft>
            </a:pPr>
            <a:r>
              <a:rPr lang="en-US" sz="2000" dirty="0" smtClean="0"/>
              <a:t>Water-soluble parts of the ink dissolve into the water</a:t>
            </a:r>
          </a:p>
          <a:p>
            <a:pPr marL="228600" indent="-228600">
              <a:spcBef>
                <a:spcPts val="800"/>
              </a:spcBef>
              <a:spcAft>
                <a:spcPts val="800"/>
              </a:spcAft>
            </a:pPr>
            <a:r>
              <a:rPr lang="en-US" sz="2000" dirty="0" smtClean="0"/>
              <a:t>Dye moves with the water up the paper, due to capillary action</a:t>
            </a:r>
          </a:p>
          <a:p>
            <a:pPr marL="228600" indent="-228600">
              <a:spcBef>
                <a:spcPts val="800"/>
              </a:spcBef>
              <a:spcAft>
                <a:spcPts val="800"/>
              </a:spcAft>
            </a:pPr>
            <a:endParaRPr lang="en-US" sz="2000" dirty="0" smtClean="0"/>
          </a:p>
          <a:p>
            <a:pPr marL="228600" indent="-228600">
              <a:spcBef>
                <a:spcPts val="800"/>
              </a:spcBef>
              <a:spcAft>
                <a:spcPts val="800"/>
              </a:spcAft>
            </a:pPr>
            <a:r>
              <a:rPr lang="en-US" sz="2000" dirty="0" smtClean="0"/>
              <a:t>Different dyes travel different amounts</a:t>
            </a:r>
          </a:p>
          <a:p>
            <a:pPr marL="228600" indent="-228600">
              <a:spcBef>
                <a:spcPts val="800"/>
              </a:spcBef>
              <a:spcAft>
                <a:spcPts val="800"/>
              </a:spcAft>
            </a:pPr>
            <a:r>
              <a:rPr lang="en-US" sz="2000" dirty="0" smtClean="0"/>
              <a:t>The distance each dye travels depends on how the dye dissolves in the water and how the dye interacts with the paper</a:t>
            </a:r>
          </a:p>
        </p:txBody>
      </p:sp>
      <p:sp>
        <p:nvSpPr>
          <p:cNvPr id="4" name="Footer Placeholder 3"/>
          <p:cNvSpPr>
            <a:spLocks noGrp="1"/>
          </p:cNvSpPr>
          <p:nvPr>
            <p:ph type="ftr" sz="quarter" idx="11"/>
          </p:nvPr>
        </p:nvSpPr>
        <p:spPr/>
        <p:txBody>
          <a:bodyPr/>
          <a:lstStyle/>
          <a:p>
            <a:fld id="{AF0AC05E-1E1D-284F-8CEC-61538407DB43}" type="slidenum">
              <a:rPr lang="en-US" smtClean="0"/>
              <a:pPr/>
              <a:t>13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158" y="1600200"/>
            <a:ext cx="3305309" cy="4344834"/>
          </a:xfrm>
          <a:prstGeom prst="rect">
            <a:avLst/>
          </a:prstGeom>
          <a:ln>
            <a:solidFill>
              <a:srgbClr val="BFBFBF"/>
            </a:solidFill>
          </a:ln>
        </p:spPr>
      </p:pic>
      <p:cxnSp>
        <p:nvCxnSpPr>
          <p:cNvPr id="7" name="Straight Arrow Connector 6"/>
          <p:cNvCxnSpPr/>
          <p:nvPr/>
        </p:nvCxnSpPr>
        <p:spPr>
          <a:xfrm flipV="1">
            <a:off x="6094477" y="1982606"/>
            <a:ext cx="0" cy="2576451"/>
          </a:xfrm>
          <a:prstGeom prst="straightConnector1">
            <a:avLst/>
          </a:prstGeom>
          <a:ln w="53975">
            <a:solidFill>
              <a:schemeClr val="tx1">
                <a:lumMod val="50000"/>
                <a:lumOff val="50000"/>
              </a:schemeClr>
            </a:solidFill>
            <a:headEnd type="none"/>
            <a:tailEnd type="arrow" w="lg" len="lg"/>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38128" y="4696097"/>
            <a:ext cx="2606491" cy="646331"/>
          </a:xfrm>
          <a:prstGeom prst="rect">
            <a:avLst/>
          </a:prstGeom>
          <a:noFill/>
        </p:spPr>
        <p:txBody>
          <a:bodyPr wrap="square" rtlCol="0">
            <a:spAutoFit/>
          </a:bodyPr>
          <a:lstStyle/>
          <a:p>
            <a:r>
              <a:rPr lang="en-US" b="1" dirty="0" smtClean="0">
                <a:solidFill>
                  <a:srgbClr val="660066"/>
                </a:solidFill>
              </a:rPr>
              <a:t>Water and ink move up the paper, against gravity</a:t>
            </a:r>
            <a:endParaRPr lang="en-US" b="1" dirty="0">
              <a:solidFill>
                <a:srgbClr val="660066"/>
              </a:solidFill>
            </a:endParaRPr>
          </a:p>
        </p:txBody>
      </p:sp>
    </p:spTree>
    <p:extLst>
      <p:ext uri="{BB962C8B-B14F-4D97-AF65-F5344CB8AC3E}">
        <p14:creationId xmlns:p14="http://schemas.microsoft.com/office/powerpoint/2010/main" val="21635491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Candy Chromatography</a:t>
            </a:r>
            <a:endParaRPr lang="en-US" dirty="0"/>
          </a:p>
        </p:txBody>
      </p:sp>
      <p:sp>
        <p:nvSpPr>
          <p:cNvPr id="3" name="Content Placeholder 2"/>
          <p:cNvSpPr>
            <a:spLocks noGrp="1"/>
          </p:cNvSpPr>
          <p:nvPr>
            <p:ph idx="1"/>
          </p:nvPr>
        </p:nvSpPr>
        <p:spPr>
          <a:xfrm>
            <a:off x="3884933" y="1600200"/>
            <a:ext cx="5105365" cy="4756150"/>
          </a:xfrm>
        </p:spPr>
        <p:txBody>
          <a:bodyPr/>
          <a:lstStyle/>
          <a:p>
            <a:pPr marL="230188" indent="-230188">
              <a:spcBef>
                <a:spcPts val="400"/>
              </a:spcBef>
            </a:pPr>
            <a:r>
              <a:rPr lang="en-US" sz="2200" dirty="0" smtClean="0"/>
              <a:t>Dampen candy slightly, then rub candy onto the filter paper </a:t>
            </a:r>
            <a:r>
              <a:rPr lang="en-US" sz="2200" dirty="0"/>
              <a:t>	 </a:t>
            </a:r>
            <a:r>
              <a:rPr lang="en-US" sz="2200" dirty="0" smtClean="0"/>
              <a:t>            </a:t>
            </a:r>
          </a:p>
          <a:p>
            <a:pPr marL="230188" indent="-230188">
              <a:spcBef>
                <a:spcPts val="400"/>
              </a:spcBef>
              <a:buNone/>
            </a:pPr>
            <a:r>
              <a:rPr lang="en-US" sz="2200" i="1" dirty="0">
                <a:solidFill>
                  <a:srgbClr val="25700E"/>
                </a:solidFill>
              </a:rPr>
              <a:t>	</a:t>
            </a:r>
            <a:r>
              <a:rPr lang="en-US" sz="2200" i="1" dirty="0" smtClean="0">
                <a:solidFill>
                  <a:srgbClr val="25700E"/>
                </a:solidFill>
              </a:rPr>
              <a:t>	            OR</a:t>
            </a:r>
            <a:endParaRPr lang="en-US" sz="2200" dirty="0" smtClean="0">
              <a:solidFill>
                <a:srgbClr val="25700E"/>
              </a:solidFill>
            </a:endParaRPr>
          </a:p>
          <a:p>
            <a:pPr marL="230188" indent="-230188"/>
            <a:r>
              <a:rPr lang="en-US" sz="2200" dirty="0" smtClean="0"/>
              <a:t>Dissolve candy in water, then use a pipette or popsicle stick to transfer a </a:t>
            </a:r>
            <a:r>
              <a:rPr lang="en-US" sz="2200" i="1" dirty="0" smtClean="0"/>
              <a:t>small</a:t>
            </a:r>
            <a:r>
              <a:rPr lang="en-US" sz="2200" dirty="0" smtClean="0"/>
              <a:t> drop onto the filter paper</a:t>
            </a:r>
          </a:p>
          <a:p>
            <a:pPr marL="230188" indent="-230188"/>
            <a:endParaRPr lang="en-US" sz="1400" dirty="0" smtClean="0"/>
          </a:p>
          <a:p>
            <a:pPr marL="230188" indent="-230188"/>
            <a:r>
              <a:rPr lang="en-US" sz="2200" dirty="0" smtClean="0"/>
              <a:t>Let paper dry</a:t>
            </a:r>
          </a:p>
          <a:p>
            <a:pPr marL="230188" indent="-230188"/>
            <a:endParaRPr lang="en-US" sz="2200" dirty="0"/>
          </a:p>
          <a:p>
            <a:pPr marL="230188" indent="-230188"/>
            <a:r>
              <a:rPr lang="en-US" sz="2200" dirty="0" smtClean="0"/>
              <a:t>Then suspend filter paper in a container of water</a:t>
            </a:r>
          </a:p>
          <a:p>
            <a:pPr marL="630238" lvl="1" indent="-230188"/>
            <a:r>
              <a:rPr lang="en-US" sz="2000" i="1" dirty="0" smtClean="0"/>
              <a:t>Many people think a 0.1% NaCl solution works better than pure water</a:t>
            </a:r>
            <a:endParaRPr lang="en-US" sz="2000" dirty="0" smtClean="0"/>
          </a:p>
        </p:txBody>
      </p:sp>
      <p:sp>
        <p:nvSpPr>
          <p:cNvPr id="4" name="Footer Placeholder 3"/>
          <p:cNvSpPr>
            <a:spLocks noGrp="1"/>
          </p:cNvSpPr>
          <p:nvPr>
            <p:ph type="ftr" sz="quarter" idx="11"/>
          </p:nvPr>
        </p:nvSpPr>
        <p:spPr/>
        <p:txBody>
          <a:bodyPr/>
          <a:lstStyle/>
          <a:p>
            <a:fld id="{AF0AC05E-1E1D-284F-8CEC-61538407DB43}" type="slidenum">
              <a:rPr lang="en-US" smtClean="0"/>
              <a:pPr/>
              <a:t>14</a:t>
            </a:fld>
            <a:endParaRPr lang="en-US" dirty="0"/>
          </a:p>
        </p:txBody>
      </p:sp>
      <p:pic>
        <p:nvPicPr>
          <p:cNvPr id="7" name="Picture 6"/>
          <p:cNvPicPr>
            <a:picLocks noChangeAspect="1"/>
          </p:cNvPicPr>
          <p:nvPr/>
        </p:nvPicPr>
        <p:blipFill>
          <a:blip r:embed="rId3"/>
          <a:stretch>
            <a:fillRect/>
          </a:stretch>
        </p:blipFill>
        <p:spPr>
          <a:xfrm>
            <a:off x="410491" y="1790470"/>
            <a:ext cx="3293020" cy="3293020"/>
          </a:xfrm>
          <a:prstGeom prst="rect">
            <a:avLst/>
          </a:prstGeom>
        </p:spPr>
      </p:pic>
      <p:sp>
        <p:nvSpPr>
          <p:cNvPr id="8" name="Rectangle 7"/>
          <p:cNvSpPr/>
          <p:nvPr/>
        </p:nvSpPr>
        <p:spPr>
          <a:xfrm>
            <a:off x="161572" y="5342569"/>
            <a:ext cx="3751583" cy="1415772"/>
          </a:xfrm>
          <a:prstGeom prst="rect">
            <a:avLst/>
          </a:prstGeom>
        </p:spPr>
        <p:txBody>
          <a:bodyPr wrap="square">
            <a:spAutoFit/>
          </a:bodyPr>
          <a:lstStyle/>
          <a:p>
            <a:pPr>
              <a:spcAft>
                <a:spcPts val="400"/>
              </a:spcAft>
            </a:pPr>
            <a:r>
              <a:rPr lang="en-US" sz="1600" b="1" dirty="0" smtClean="0">
                <a:solidFill>
                  <a:srgbClr val="660066"/>
                </a:solidFill>
              </a:rPr>
              <a:t>Activity write-ups:</a:t>
            </a:r>
          </a:p>
          <a:p>
            <a:pPr marL="173038" indent="-173038">
              <a:spcAft>
                <a:spcPts val="400"/>
              </a:spcAft>
              <a:buFont typeface="Arial"/>
              <a:buChar char="•"/>
            </a:pPr>
            <a:r>
              <a:rPr lang="en-US" sz="1200" dirty="0"/>
              <a:t>http://howtosmile.org/record/</a:t>
            </a:r>
            <a:r>
              <a:rPr lang="en-US" sz="1200" dirty="0" smtClean="0"/>
              <a:t>9665</a:t>
            </a:r>
          </a:p>
          <a:p>
            <a:pPr marL="173038" indent="-173038">
              <a:spcAft>
                <a:spcPts val="400"/>
              </a:spcAft>
              <a:buFont typeface="Arial"/>
              <a:buChar char="•"/>
            </a:pPr>
            <a:r>
              <a:rPr lang="en-US" sz="1200" dirty="0" smtClean="0"/>
              <a:t>http</a:t>
            </a:r>
            <a:r>
              <a:rPr lang="en-US" sz="1200" dirty="0"/>
              <a:t>://www.scientificamerican.com/article/bring-science-home-candy-chromatography</a:t>
            </a:r>
            <a:r>
              <a:rPr lang="en-US" sz="1200" dirty="0" smtClean="0"/>
              <a:t>/</a:t>
            </a:r>
          </a:p>
          <a:p>
            <a:pPr marL="173038" indent="-173038">
              <a:spcAft>
                <a:spcPts val="400"/>
              </a:spcAft>
              <a:buFont typeface="Arial"/>
              <a:buChar char="•"/>
            </a:pPr>
            <a:r>
              <a:rPr lang="en-US" sz="1200" dirty="0"/>
              <a:t>http://www.sciencebuddies.org/science-fair-projects/project_ideas/FoodSci_p006.shtml</a:t>
            </a:r>
          </a:p>
        </p:txBody>
      </p:sp>
    </p:spTree>
    <p:extLst>
      <p:ext uri="{BB962C8B-B14F-4D97-AF65-F5344CB8AC3E}">
        <p14:creationId xmlns:p14="http://schemas.microsoft.com/office/powerpoint/2010/main" val="16908904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the Colors Separate?</a:t>
            </a:r>
            <a:endParaRPr lang="en-US" dirty="0"/>
          </a:p>
        </p:txBody>
      </p:sp>
      <p:sp>
        <p:nvSpPr>
          <p:cNvPr id="3" name="Content Placeholder 2"/>
          <p:cNvSpPr>
            <a:spLocks noGrp="1"/>
          </p:cNvSpPr>
          <p:nvPr>
            <p:ph idx="1"/>
          </p:nvPr>
        </p:nvSpPr>
        <p:spPr>
          <a:xfrm>
            <a:off x="289311" y="1362579"/>
            <a:ext cx="6213352" cy="1719292"/>
          </a:xfrm>
        </p:spPr>
        <p:txBody>
          <a:bodyPr/>
          <a:lstStyle/>
          <a:p>
            <a:pPr marL="225425" indent="-225425">
              <a:spcBef>
                <a:spcPts val="800"/>
              </a:spcBef>
            </a:pPr>
            <a:r>
              <a:rPr lang="en-US" sz="1800" dirty="0" smtClean="0"/>
              <a:t>Most of our foods can only use 7 synthetic colorants</a:t>
            </a:r>
          </a:p>
          <a:p>
            <a:pPr marL="225425" indent="-225425">
              <a:spcBef>
                <a:spcPts val="800"/>
              </a:spcBef>
            </a:pPr>
            <a:r>
              <a:rPr lang="en-US" sz="1800" dirty="0" smtClean="0"/>
              <a:t>Brown M&amp;Ms worked the best for me (most separation)</a:t>
            </a:r>
          </a:p>
          <a:p>
            <a:pPr marL="225425" indent="-225425">
              <a:spcBef>
                <a:spcPts val="800"/>
              </a:spcBef>
            </a:pPr>
            <a:r>
              <a:rPr lang="en-US" sz="1800" dirty="0" smtClean="0"/>
              <a:t>I didn’t see color separation for orange Skittles or M&amp;Ms; maybe the dye is just Yellow #6, instead of a combination of red and yellow dyes</a:t>
            </a:r>
          </a:p>
        </p:txBody>
      </p:sp>
      <p:sp>
        <p:nvSpPr>
          <p:cNvPr id="4" name="Footer Placeholder 3"/>
          <p:cNvSpPr>
            <a:spLocks noGrp="1"/>
          </p:cNvSpPr>
          <p:nvPr>
            <p:ph type="ftr" sz="quarter" idx="11"/>
          </p:nvPr>
        </p:nvSpPr>
        <p:spPr/>
        <p:txBody>
          <a:bodyPr/>
          <a:lstStyle/>
          <a:p>
            <a:fld id="{AF0AC05E-1E1D-284F-8CEC-61538407DB43}" type="slidenum">
              <a:rPr lang="en-US" smtClean="0"/>
              <a:pPr/>
              <a:t>15</a:t>
            </a:fld>
            <a:endParaRPr lang="en-US" dirty="0"/>
          </a:p>
        </p:txBody>
      </p:sp>
      <p:sp>
        <p:nvSpPr>
          <p:cNvPr id="5" name="Rectangle 4"/>
          <p:cNvSpPr/>
          <p:nvPr/>
        </p:nvSpPr>
        <p:spPr>
          <a:xfrm>
            <a:off x="74810" y="6608929"/>
            <a:ext cx="5407478" cy="246221"/>
          </a:xfrm>
          <a:prstGeom prst="rect">
            <a:avLst/>
          </a:prstGeom>
        </p:spPr>
        <p:txBody>
          <a:bodyPr wrap="square">
            <a:spAutoFit/>
          </a:bodyPr>
          <a:lstStyle/>
          <a:p>
            <a:r>
              <a:rPr lang="en-US" sz="1000" dirty="0"/>
              <a:t>http://www.fda.gov/forindustry/coloradditives/coloradditiveinventories/ucm115641.</a:t>
            </a:r>
            <a:r>
              <a:rPr lang="en-US" sz="1000" dirty="0" smtClean="0"/>
              <a:t>htm</a:t>
            </a:r>
          </a:p>
        </p:txBody>
      </p:sp>
      <p:graphicFrame>
        <p:nvGraphicFramePr>
          <p:cNvPr id="6" name="Table 5"/>
          <p:cNvGraphicFramePr>
            <a:graphicFrameLocks noGrp="1"/>
          </p:cNvGraphicFramePr>
          <p:nvPr>
            <p:extLst>
              <p:ext uri="{D42A27DB-BD31-4B8C-83A1-F6EECF244321}">
                <p14:modId xmlns:p14="http://schemas.microsoft.com/office/powerpoint/2010/main" val="3741936042"/>
              </p:ext>
            </p:extLst>
          </p:nvPr>
        </p:nvGraphicFramePr>
        <p:xfrm>
          <a:off x="175700" y="3484607"/>
          <a:ext cx="2211353" cy="2976880"/>
        </p:xfrm>
        <a:graphic>
          <a:graphicData uri="http://schemas.openxmlformats.org/drawingml/2006/table">
            <a:tbl>
              <a:tblPr firstRow="1" bandRow="1">
                <a:tableStyleId>{5C22544A-7EE6-4342-B048-85BDC9FD1C3A}</a:tableStyleId>
              </a:tblPr>
              <a:tblGrid>
                <a:gridCol w="788528"/>
                <a:gridCol w="1422825"/>
              </a:tblGrid>
              <a:tr h="370840">
                <a:tc>
                  <a:txBody>
                    <a:bodyPr/>
                    <a:lstStyle/>
                    <a:p>
                      <a:r>
                        <a:rPr lang="en-US" sz="1300" dirty="0" smtClean="0"/>
                        <a:t>Name</a:t>
                      </a:r>
                      <a:endParaRPr lang="en-US" sz="1300" dirty="0"/>
                    </a:p>
                  </a:txBody>
                  <a:tcPr marT="91440" marB="91440"/>
                </a:tc>
                <a:tc>
                  <a:txBody>
                    <a:bodyPr/>
                    <a:lstStyle/>
                    <a:p>
                      <a:r>
                        <a:rPr lang="en-US" sz="1300" dirty="0" smtClean="0"/>
                        <a:t>Color</a:t>
                      </a:r>
                      <a:endParaRPr lang="en-US" sz="1300" dirty="0"/>
                    </a:p>
                  </a:txBody>
                  <a:tcPr marT="91440" marB="91440"/>
                </a:tc>
              </a:tr>
              <a:tr h="370840">
                <a:tc>
                  <a:txBody>
                    <a:bodyPr/>
                    <a:lstStyle/>
                    <a:p>
                      <a:pPr algn="l" fontAlgn="b"/>
                      <a:r>
                        <a:rPr lang="en-US" sz="1100" b="0" i="0" u="none" strike="noStrike" dirty="0">
                          <a:solidFill>
                            <a:srgbClr val="000000"/>
                          </a:solidFill>
                          <a:effectLst/>
                          <a:latin typeface=""/>
                          <a:cs typeface=""/>
                        </a:rPr>
                        <a:t>Blue </a:t>
                      </a:r>
                      <a:r>
                        <a:rPr lang="en-US" sz="1100" b="0" i="0" u="none" strike="noStrike" dirty="0" smtClean="0">
                          <a:solidFill>
                            <a:srgbClr val="000000"/>
                          </a:solidFill>
                          <a:effectLst/>
                          <a:latin typeface=""/>
                          <a:cs typeface=""/>
                        </a:rPr>
                        <a:t>#1</a:t>
                      </a:r>
                      <a:endParaRPr lang="en-US" sz="1100" b="0" i="0" u="none" strike="noStrike" dirty="0">
                        <a:solidFill>
                          <a:srgbClr val="000000"/>
                        </a:solidFill>
                        <a:effectLst/>
                        <a:latin typeface=""/>
                        <a:cs typeface=""/>
                      </a:endParaRPr>
                    </a:p>
                  </a:txBody>
                  <a:tcPr marT="91440" marB="91440" anchor="b"/>
                </a:tc>
                <a:tc>
                  <a:txBody>
                    <a:bodyPr/>
                    <a:lstStyle/>
                    <a:p>
                      <a:pPr algn="l"/>
                      <a:r>
                        <a:rPr lang="en-US" sz="1100" dirty="0" smtClean="0">
                          <a:latin typeface=""/>
                          <a:cs typeface=""/>
                        </a:rPr>
                        <a:t>Dark turquoise blue</a:t>
                      </a:r>
                      <a:endParaRPr lang="en-US" sz="1100" dirty="0">
                        <a:latin typeface=""/>
                        <a:cs typeface=""/>
                      </a:endParaRPr>
                    </a:p>
                  </a:txBody>
                  <a:tcPr marT="91440" marB="91440" anchor="b"/>
                </a:tc>
              </a:tr>
              <a:tr h="370840">
                <a:tc>
                  <a:txBody>
                    <a:bodyPr/>
                    <a:lstStyle/>
                    <a:p>
                      <a:pPr algn="l" fontAlgn="b"/>
                      <a:r>
                        <a:rPr lang="en-US" sz="1100" b="0" i="0" u="none" strike="noStrike" dirty="0">
                          <a:solidFill>
                            <a:srgbClr val="000000"/>
                          </a:solidFill>
                          <a:effectLst/>
                          <a:latin typeface=""/>
                          <a:cs typeface=""/>
                        </a:rPr>
                        <a:t>Blue </a:t>
                      </a:r>
                      <a:r>
                        <a:rPr lang="en-US" sz="1100" b="0" i="0" u="none" strike="noStrike" dirty="0" smtClean="0">
                          <a:solidFill>
                            <a:srgbClr val="000000"/>
                          </a:solidFill>
                          <a:effectLst/>
                          <a:latin typeface=""/>
                          <a:cs typeface=""/>
                        </a:rPr>
                        <a:t>#2</a:t>
                      </a:r>
                      <a:endParaRPr lang="en-US" sz="1100" b="0" i="0" u="none" strike="noStrike" dirty="0">
                        <a:solidFill>
                          <a:srgbClr val="000000"/>
                        </a:solidFill>
                        <a:effectLst/>
                        <a:latin typeface=""/>
                        <a:cs typeface=""/>
                      </a:endParaRPr>
                    </a:p>
                  </a:txBody>
                  <a:tcPr marT="91440" marB="91440" anchor="b"/>
                </a:tc>
                <a:tc>
                  <a:txBody>
                    <a:bodyPr/>
                    <a:lstStyle/>
                    <a:p>
                      <a:pPr algn="l"/>
                      <a:r>
                        <a:rPr lang="en-US" sz="1100" dirty="0" smtClean="0">
                          <a:latin typeface=""/>
                          <a:cs typeface=""/>
                        </a:rPr>
                        <a:t>Dark navy</a:t>
                      </a:r>
                      <a:r>
                        <a:rPr lang="en-US" sz="1100" baseline="0" dirty="0" smtClean="0">
                          <a:latin typeface=""/>
                          <a:cs typeface=""/>
                        </a:rPr>
                        <a:t> blue</a:t>
                      </a:r>
                      <a:endParaRPr lang="en-US" sz="1100" dirty="0">
                        <a:latin typeface=""/>
                        <a:cs typeface=""/>
                      </a:endParaRPr>
                    </a:p>
                  </a:txBody>
                  <a:tcPr marT="91440" marB="91440" anchor="b"/>
                </a:tc>
              </a:tr>
              <a:tr h="370840">
                <a:tc>
                  <a:txBody>
                    <a:bodyPr/>
                    <a:lstStyle/>
                    <a:p>
                      <a:pPr algn="l" fontAlgn="b"/>
                      <a:r>
                        <a:rPr lang="da-DK" sz="1100" b="0" i="0" u="none" strike="noStrike" dirty="0">
                          <a:solidFill>
                            <a:srgbClr val="000000"/>
                          </a:solidFill>
                          <a:effectLst/>
                          <a:latin typeface=""/>
                          <a:cs typeface=""/>
                        </a:rPr>
                        <a:t>Red </a:t>
                      </a:r>
                      <a:r>
                        <a:rPr lang="da-DK" sz="1100" b="0" i="0" u="none" strike="noStrike" dirty="0" smtClean="0">
                          <a:solidFill>
                            <a:srgbClr val="000000"/>
                          </a:solidFill>
                          <a:effectLst/>
                          <a:latin typeface=""/>
                          <a:cs typeface=""/>
                        </a:rPr>
                        <a:t>#3</a:t>
                      </a:r>
                      <a:endParaRPr lang="da-DK" sz="1100" b="0" i="0" u="none" strike="noStrike" dirty="0">
                        <a:solidFill>
                          <a:srgbClr val="000000"/>
                        </a:solidFill>
                        <a:effectLst/>
                        <a:latin typeface=""/>
                        <a:cs typeface=""/>
                      </a:endParaRPr>
                    </a:p>
                  </a:txBody>
                  <a:tcPr marT="91440" marB="91440" anchor="b"/>
                </a:tc>
                <a:tc>
                  <a:txBody>
                    <a:bodyPr/>
                    <a:lstStyle/>
                    <a:p>
                      <a:pPr algn="l"/>
                      <a:r>
                        <a:rPr lang="en-US" sz="1100" dirty="0" smtClean="0">
                          <a:latin typeface=""/>
                          <a:cs typeface=""/>
                        </a:rPr>
                        <a:t>Red</a:t>
                      </a:r>
                      <a:endParaRPr lang="en-US" sz="1100" dirty="0">
                        <a:latin typeface=""/>
                        <a:cs typeface=""/>
                      </a:endParaRPr>
                    </a:p>
                  </a:txBody>
                  <a:tcPr marT="91440" marB="91440" anchor="b"/>
                </a:tc>
              </a:tr>
              <a:tr h="370840">
                <a:tc>
                  <a:txBody>
                    <a:bodyPr/>
                    <a:lstStyle/>
                    <a:p>
                      <a:pPr algn="l" fontAlgn="b"/>
                      <a:r>
                        <a:rPr lang="da-DK" sz="1100" b="0" i="0" u="none" strike="noStrike" dirty="0">
                          <a:solidFill>
                            <a:srgbClr val="000000"/>
                          </a:solidFill>
                          <a:effectLst/>
                          <a:latin typeface=""/>
                          <a:cs typeface=""/>
                        </a:rPr>
                        <a:t>Red </a:t>
                      </a:r>
                      <a:r>
                        <a:rPr lang="da-DK" sz="1100" b="0" i="0" u="none" strike="noStrike" dirty="0" smtClean="0">
                          <a:solidFill>
                            <a:srgbClr val="000000"/>
                          </a:solidFill>
                          <a:effectLst/>
                          <a:latin typeface=""/>
                          <a:cs typeface=""/>
                        </a:rPr>
                        <a:t>#40</a:t>
                      </a:r>
                      <a:endParaRPr lang="da-DK" sz="1100" b="0" i="0" u="none" strike="noStrike" dirty="0">
                        <a:solidFill>
                          <a:srgbClr val="000000"/>
                        </a:solidFill>
                        <a:effectLst/>
                        <a:latin typeface=""/>
                        <a:cs typeface=""/>
                      </a:endParaRPr>
                    </a:p>
                  </a:txBody>
                  <a:tcPr marT="91440" marB="91440" anchor="b"/>
                </a:tc>
                <a:tc>
                  <a:txBody>
                    <a:bodyPr/>
                    <a:lstStyle/>
                    <a:p>
                      <a:pPr algn="l"/>
                      <a:r>
                        <a:rPr lang="en-US" sz="1100" dirty="0" smtClean="0">
                          <a:latin typeface=""/>
                          <a:cs typeface=""/>
                        </a:rPr>
                        <a:t>Dark red</a:t>
                      </a:r>
                      <a:endParaRPr lang="en-US" sz="1100" dirty="0">
                        <a:latin typeface=""/>
                        <a:cs typeface=""/>
                      </a:endParaRPr>
                    </a:p>
                  </a:txBody>
                  <a:tcPr marT="91440" marB="91440" anchor="b"/>
                </a:tc>
              </a:tr>
              <a:tr h="370840">
                <a:tc>
                  <a:txBody>
                    <a:bodyPr/>
                    <a:lstStyle/>
                    <a:p>
                      <a:pPr algn="l" fontAlgn="b"/>
                      <a:r>
                        <a:rPr lang="en-US" sz="1100" b="0" i="0" u="none" strike="noStrike" dirty="0">
                          <a:solidFill>
                            <a:srgbClr val="000000"/>
                          </a:solidFill>
                          <a:effectLst/>
                          <a:latin typeface=""/>
                          <a:cs typeface=""/>
                        </a:rPr>
                        <a:t>Yellow </a:t>
                      </a:r>
                      <a:r>
                        <a:rPr lang="en-US" sz="1100" b="0" i="0" u="none" strike="noStrike" dirty="0" smtClean="0">
                          <a:solidFill>
                            <a:srgbClr val="000000"/>
                          </a:solidFill>
                          <a:effectLst/>
                          <a:latin typeface=""/>
                          <a:cs typeface=""/>
                        </a:rPr>
                        <a:t>#5</a:t>
                      </a:r>
                      <a:endParaRPr lang="en-US" sz="1100" b="0" i="0" u="none" strike="noStrike" dirty="0">
                        <a:solidFill>
                          <a:srgbClr val="000000"/>
                        </a:solidFill>
                        <a:effectLst/>
                        <a:latin typeface=""/>
                        <a:cs typeface=""/>
                      </a:endParaRPr>
                    </a:p>
                  </a:txBody>
                  <a:tcPr marT="91440" marB="91440" anchor="b"/>
                </a:tc>
                <a:tc>
                  <a:txBody>
                    <a:bodyPr/>
                    <a:lstStyle/>
                    <a:p>
                      <a:pPr algn="l"/>
                      <a:r>
                        <a:rPr lang="en-US" sz="1100" dirty="0" smtClean="0">
                          <a:latin typeface=""/>
                          <a:cs typeface=""/>
                        </a:rPr>
                        <a:t>Yellow</a:t>
                      </a:r>
                      <a:endParaRPr lang="en-US" sz="1100" dirty="0">
                        <a:latin typeface=""/>
                        <a:cs typeface=""/>
                      </a:endParaRPr>
                    </a:p>
                  </a:txBody>
                  <a:tcPr marT="91440" marB="91440" anchor="b"/>
                </a:tc>
              </a:tr>
              <a:tr h="370840">
                <a:tc>
                  <a:txBody>
                    <a:bodyPr/>
                    <a:lstStyle/>
                    <a:p>
                      <a:pPr algn="l" fontAlgn="b"/>
                      <a:r>
                        <a:rPr lang="en-US" sz="1100" b="0" i="0" u="none" strike="noStrike" dirty="0">
                          <a:solidFill>
                            <a:srgbClr val="000000"/>
                          </a:solidFill>
                          <a:effectLst/>
                          <a:latin typeface=""/>
                          <a:cs typeface=""/>
                        </a:rPr>
                        <a:t>Yellow </a:t>
                      </a:r>
                      <a:r>
                        <a:rPr lang="en-US" sz="1100" b="0" i="0" u="none" strike="noStrike" dirty="0" smtClean="0">
                          <a:solidFill>
                            <a:srgbClr val="000000"/>
                          </a:solidFill>
                          <a:effectLst/>
                          <a:latin typeface=""/>
                          <a:cs typeface=""/>
                        </a:rPr>
                        <a:t>#6</a:t>
                      </a:r>
                      <a:endParaRPr lang="en-US" sz="1100" b="0" i="0" u="none" strike="noStrike" dirty="0">
                        <a:solidFill>
                          <a:srgbClr val="000000"/>
                        </a:solidFill>
                        <a:effectLst/>
                        <a:latin typeface=""/>
                        <a:cs typeface=""/>
                      </a:endParaRPr>
                    </a:p>
                  </a:txBody>
                  <a:tcPr marT="91440" marB="91440" anchor="b"/>
                </a:tc>
                <a:tc>
                  <a:txBody>
                    <a:bodyPr/>
                    <a:lstStyle/>
                    <a:p>
                      <a:pPr algn="l"/>
                      <a:r>
                        <a:rPr lang="en-US" sz="1100" dirty="0" smtClean="0">
                          <a:latin typeface=""/>
                          <a:cs typeface=""/>
                        </a:rPr>
                        <a:t>Dark orange</a:t>
                      </a:r>
                      <a:endParaRPr lang="en-US" sz="1100" dirty="0">
                        <a:latin typeface=""/>
                        <a:cs typeface=""/>
                      </a:endParaRPr>
                    </a:p>
                  </a:txBody>
                  <a:tcPr marT="91440" marB="91440" anchor="b"/>
                </a:tc>
              </a:tr>
              <a:tr h="370840">
                <a:tc>
                  <a:txBody>
                    <a:bodyPr/>
                    <a:lstStyle/>
                    <a:p>
                      <a:pPr algn="l" fontAlgn="b"/>
                      <a:r>
                        <a:rPr lang="en-US" sz="1100" b="0" i="0" u="none" strike="noStrike" dirty="0">
                          <a:solidFill>
                            <a:srgbClr val="000000"/>
                          </a:solidFill>
                          <a:effectLst/>
                          <a:latin typeface=""/>
                          <a:cs typeface=""/>
                        </a:rPr>
                        <a:t>Green </a:t>
                      </a:r>
                      <a:r>
                        <a:rPr lang="en-US" sz="1100" b="0" i="0" u="none" strike="noStrike" dirty="0" smtClean="0">
                          <a:solidFill>
                            <a:srgbClr val="000000"/>
                          </a:solidFill>
                          <a:effectLst/>
                          <a:latin typeface=""/>
                          <a:cs typeface=""/>
                        </a:rPr>
                        <a:t>#3</a:t>
                      </a:r>
                      <a:endParaRPr lang="en-US" sz="1100" b="0" i="0" u="none" strike="noStrike" dirty="0">
                        <a:solidFill>
                          <a:srgbClr val="000000"/>
                        </a:solidFill>
                        <a:effectLst/>
                        <a:latin typeface=""/>
                        <a:cs typeface=""/>
                      </a:endParaRPr>
                    </a:p>
                  </a:txBody>
                  <a:tcPr marT="91440" marB="91440" anchor="b"/>
                </a:tc>
                <a:tc>
                  <a:txBody>
                    <a:bodyPr/>
                    <a:lstStyle/>
                    <a:p>
                      <a:pPr algn="l"/>
                      <a:r>
                        <a:rPr lang="en-US" sz="1100" dirty="0" smtClean="0">
                          <a:latin typeface=""/>
                          <a:cs typeface=""/>
                        </a:rPr>
                        <a:t>Dark blue-green</a:t>
                      </a:r>
                      <a:endParaRPr lang="en-US" sz="1100" dirty="0">
                        <a:latin typeface=""/>
                        <a:cs typeface=""/>
                      </a:endParaRPr>
                    </a:p>
                  </a:txBody>
                  <a:tcPr marT="91440" marB="91440" anchor="b"/>
                </a:tc>
              </a:tr>
            </a:tbl>
          </a:graphicData>
        </a:graphic>
      </p:graphicFrame>
      <p:pic>
        <p:nvPicPr>
          <p:cNvPr id="8" name="Picture 7" descr="IMG_6390-cropped.JPG"/>
          <p:cNvPicPr>
            <a:picLocks noChangeAspect="1"/>
          </p:cNvPicPr>
          <p:nvPr/>
        </p:nvPicPr>
        <p:blipFill rotWithShape="1">
          <a:blip r:embed="rId3">
            <a:extLst>
              <a:ext uri="{28A0092B-C50C-407E-A947-70E740481C1C}">
                <a14:useLocalDpi xmlns:a14="http://schemas.microsoft.com/office/drawing/2010/main" val="0"/>
              </a:ext>
            </a:extLst>
          </a:blip>
          <a:srcRect t="4341" b="5968"/>
          <a:stretch/>
        </p:blipFill>
        <p:spPr>
          <a:xfrm>
            <a:off x="2586573" y="3484607"/>
            <a:ext cx="2128735" cy="2976880"/>
          </a:xfrm>
          <a:prstGeom prst="rect">
            <a:avLst/>
          </a:prstGeom>
        </p:spPr>
      </p:pic>
      <p:sp>
        <p:nvSpPr>
          <p:cNvPr id="9" name="TextBox 8"/>
          <p:cNvSpPr txBox="1"/>
          <p:nvPr/>
        </p:nvSpPr>
        <p:spPr>
          <a:xfrm>
            <a:off x="2775096" y="6048541"/>
            <a:ext cx="1850987" cy="461665"/>
          </a:xfrm>
          <a:prstGeom prst="rect">
            <a:avLst/>
          </a:prstGeom>
          <a:noFill/>
        </p:spPr>
        <p:txBody>
          <a:bodyPr wrap="none" rtlCol="0">
            <a:spAutoFit/>
          </a:bodyPr>
          <a:lstStyle/>
          <a:p>
            <a:r>
              <a:rPr lang="en-US" sz="2400" b="1" dirty="0" smtClean="0">
                <a:solidFill>
                  <a:srgbClr val="3B2816"/>
                </a:solidFill>
              </a:rPr>
              <a:t>Brown M&amp;M</a:t>
            </a:r>
            <a:endParaRPr lang="en-US" sz="2400" b="1" dirty="0">
              <a:solidFill>
                <a:srgbClr val="3B2816"/>
              </a:solidFill>
            </a:endParaRPr>
          </a:p>
        </p:txBody>
      </p:sp>
      <p:pic>
        <p:nvPicPr>
          <p:cNvPr id="11" name="Picture 10" descr="IMG_6373-cropped-orange.JPG"/>
          <p:cNvPicPr>
            <a:picLocks noChangeAspect="1"/>
          </p:cNvPicPr>
          <p:nvPr/>
        </p:nvPicPr>
        <p:blipFill rotWithShape="1">
          <a:blip r:embed="rId4">
            <a:extLst>
              <a:ext uri="{28A0092B-C50C-407E-A947-70E740481C1C}">
                <a14:useLocalDpi xmlns:a14="http://schemas.microsoft.com/office/drawing/2010/main" val="0"/>
              </a:ext>
            </a:extLst>
          </a:blip>
          <a:srcRect b="941"/>
          <a:stretch/>
        </p:blipFill>
        <p:spPr>
          <a:xfrm>
            <a:off x="6914218" y="1315547"/>
            <a:ext cx="1870987" cy="1833519"/>
          </a:xfrm>
          <a:prstGeom prst="rect">
            <a:avLst/>
          </a:prstGeom>
        </p:spPr>
      </p:pic>
      <p:pic>
        <p:nvPicPr>
          <p:cNvPr id="10" name="Picture 9" descr="IMG_6373-cropped-green.JPG"/>
          <p:cNvPicPr>
            <a:picLocks noChangeAspect="1"/>
          </p:cNvPicPr>
          <p:nvPr/>
        </p:nvPicPr>
        <p:blipFill rotWithShape="1">
          <a:blip r:embed="rId5">
            <a:extLst>
              <a:ext uri="{28A0092B-C50C-407E-A947-70E740481C1C}">
                <a14:useLocalDpi xmlns:a14="http://schemas.microsoft.com/office/drawing/2010/main" val="0"/>
              </a:ext>
            </a:extLst>
          </a:blip>
          <a:srcRect t="5170"/>
          <a:stretch/>
        </p:blipFill>
        <p:spPr>
          <a:xfrm>
            <a:off x="6035850" y="3602188"/>
            <a:ext cx="3008050" cy="2759024"/>
          </a:xfrm>
          <a:prstGeom prst="rect">
            <a:avLst/>
          </a:prstGeom>
        </p:spPr>
      </p:pic>
      <p:sp>
        <p:nvSpPr>
          <p:cNvPr id="12" name="TextBox 11"/>
          <p:cNvSpPr txBox="1"/>
          <p:nvPr/>
        </p:nvSpPr>
        <p:spPr>
          <a:xfrm>
            <a:off x="6852904" y="5964657"/>
            <a:ext cx="1789673" cy="461665"/>
          </a:xfrm>
          <a:prstGeom prst="rect">
            <a:avLst/>
          </a:prstGeom>
          <a:noFill/>
        </p:spPr>
        <p:txBody>
          <a:bodyPr wrap="none" rtlCol="0">
            <a:spAutoFit/>
          </a:bodyPr>
          <a:lstStyle/>
          <a:p>
            <a:r>
              <a:rPr lang="en-US" sz="2400" b="1" dirty="0" smtClean="0">
                <a:solidFill>
                  <a:srgbClr val="008000"/>
                </a:solidFill>
              </a:rPr>
              <a:t>Green M&amp;M</a:t>
            </a:r>
            <a:endParaRPr lang="en-US" sz="2400" b="1" dirty="0">
              <a:solidFill>
                <a:srgbClr val="008000"/>
              </a:solidFill>
            </a:endParaRPr>
          </a:p>
        </p:txBody>
      </p:sp>
      <p:sp>
        <p:nvSpPr>
          <p:cNvPr id="13" name="TextBox 12"/>
          <p:cNvSpPr txBox="1"/>
          <p:nvPr/>
        </p:nvSpPr>
        <p:spPr>
          <a:xfrm>
            <a:off x="6899940" y="2773060"/>
            <a:ext cx="1944613" cy="461665"/>
          </a:xfrm>
          <a:prstGeom prst="rect">
            <a:avLst/>
          </a:prstGeom>
          <a:noFill/>
        </p:spPr>
        <p:txBody>
          <a:bodyPr wrap="none" rtlCol="0">
            <a:spAutoFit/>
          </a:bodyPr>
          <a:lstStyle/>
          <a:p>
            <a:r>
              <a:rPr lang="en-US" sz="2400" b="1" dirty="0" smtClean="0">
                <a:solidFill>
                  <a:schemeClr val="accent6">
                    <a:lumMod val="75000"/>
                  </a:schemeClr>
                </a:solidFill>
              </a:rPr>
              <a:t>Orange M&amp;M</a:t>
            </a:r>
            <a:endParaRPr lang="en-US" sz="2400" b="1" dirty="0">
              <a:solidFill>
                <a:schemeClr val="accent6">
                  <a:lumMod val="75000"/>
                </a:schemeClr>
              </a:solidFill>
            </a:endParaRPr>
          </a:p>
        </p:txBody>
      </p:sp>
      <p:sp>
        <p:nvSpPr>
          <p:cNvPr id="14" name="TextBox 13"/>
          <p:cNvSpPr txBox="1"/>
          <p:nvPr/>
        </p:nvSpPr>
        <p:spPr>
          <a:xfrm>
            <a:off x="4907282" y="3797918"/>
            <a:ext cx="1008697" cy="1815882"/>
          </a:xfrm>
          <a:prstGeom prst="rect">
            <a:avLst/>
          </a:prstGeom>
          <a:noFill/>
        </p:spPr>
        <p:txBody>
          <a:bodyPr wrap="none" rtlCol="0">
            <a:spAutoFit/>
          </a:bodyPr>
          <a:lstStyle/>
          <a:p>
            <a:pPr algn="ctr">
              <a:spcBef>
                <a:spcPts val="800"/>
              </a:spcBef>
              <a:spcAft>
                <a:spcPts val="800"/>
              </a:spcAft>
            </a:pPr>
            <a:r>
              <a:rPr lang="en-US" dirty="0" smtClean="0">
                <a:solidFill>
                  <a:srgbClr val="0000FF"/>
                </a:solidFill>
              </a:rPr>
              <a:t>Blue</a:t>
            </a:r>
            <a:endParaRPr lang="en-US" dirty="0" smtClean="0">
              <a:solidFill>
                <a:srgbClr val="9B9C01"/>
              </a:solidFill>
            </a:endParaRPr>
          </a:p>
          <a:p>
            <a:pPr algn="ctr">
              <a:spcBef>
                <a:spcPts val="800"/>
              </a:spcBef>
              <a:spcAft>
                <a:spcPts val="800"/>
              </a:spcAft>
            </a:pPr>
            <a:r>
              <a:rPr lang="en-US" dirty="0" smtClean="0">
                <a:solidFill>
                  <a:srgbClr val="008000"/>
                </a:solidFill>
              </a:rPr>
              <a:t>Green(?)</a:t>
            </a:r>
          </a:p>
          <a:p>
            <a:pPr algn="ctr">
              <a:spcBef>
                <a:spcPts val="800"/>
              </a:spcBef>
              <a:spcAft>
                <a:spcPts val="800"/>
              </a:spcAft>
            </a:pPr>
            <a:r>
              <a:rPr lang="en-US" dirty="0">
                <a:solidFill>
                  <a:srgbClr val="9B9C01"/>
                </a:solidFill>
              </a:rPr>
              <a:t>Yellow</a:t>
            </a:r>
            <a:endParaRPr lang="en-US" dirty="0" smtClean="0">
              <a:solidFill>
                <a:srgbClr val="008000"/>
              </a:solidFill>
            </a:endParaRPr>
          </a:p>
          <a:p>
            <a:pPr algn="ctr">
              <a:spcBef>
                <a:spcPts val="800"/>
              </a:spcBef>
              <a:spcAft>
                <a:spcPts val="800"/>
              </a:spcAft>
            </a:pPr>
            <a:r>
              <a:rPr lang="en-US" dirty="0" smtClean="0">
                <a:solidFill>
                  <a:srgbClr val="FF0000"/>
                </a:solidFill>
              </a:rPr>
              <a:t>Red</a:t>
            </a:r>
            <a:endParaRPr lang="en-US" dirty="0">
              <a:solidFill>
                <a:srgbClr val="FF0000"/>
              </a:solidFill>
            </a:endParaRPr>
          </a:p>
        </p:txBody>
      </p:sp>
      <p:cxnSp>
        <p:nvCxnSpPr>
          <p:cNvPr id="16" name="Straight Arrow Connector 15"/>
          <p:cNvCxnSpPr/>
          <p:nvPr/>
        </p:nvCxnSpPr>
        <p:spPr>
          <a:xfrm>
            <a:off x="5691299" y="4021322"/>
            <a:ext cx="811364" cy="376264"/>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021537" y="3985590"/>
            <a:ext cx="1083078" cy="223864"/>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867217" y="4479437"/>
            <a:ext cx="811364" cy="37626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5844166" y="4984585"/>
            <a:ext cx="470353" cy="518277"/>
          </a:xfrm>
          <a:prstGeom prst="straightConnector1">
            <a:avLst/>
          </a:prstGeom>
          <a:ln>
            <a:solidFill>
              <a:srgbClr val="9B9C0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3856913" y="4455921"/>
            <a:ext cx="1104298" cy="23516"/>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4397822" y="4961069"/>
            <a:ext cx="628061" cy="23516"/>
          </a:xfrm>
          <a:prstGeom prst="straightConnector1">
            <a:avLst/>
          </a:prstGeom>
          <a:ln>
            <a:solidFill>
              <a:srgbClr val="9B9C01"/>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4273319" y="5383909"/>
            <a:ext cx="876199" cy="377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24800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Why do the Colors Separate?</a:t>
            </a:r>
            <a:endParaRPr lang="en-US" sz="3800" dirty="0"/>
          </a:p>
        </p:txBody>
      </p:sp>
      <p:sp>
        <p:nvSpPr>
          <p:cNvPr id="4" name="Footer Placeholder 3"/>
          <p:cNvSpPr>
            <a:spLocks noGrp="1"/>
          </p:cNvSpPr>
          <p:nvPr>
            <p:ph type="ftr" sz="quarter" idx="11"/>
          </p:nvPr>
        </p:nvSpPr>
        <p:spPr/>
        <p:txBody>
          <a:bodyPr/>
          <a:lstStyle/>
          <a:p>
            <a:fld id="{AF0AC05E-1E1D-284F-8CEC-61538407DB43}" type="slidenum">
              <a:rPr lang="en-US" smtClean="0"/>
              <a:pPr/>
              <a:t>16</a:t>
            </a:fld>
            <a:endParaRPr lang="en-US" dirty="0"/>
          </a:p>
        </p:txBody>
      </p:sp>
      <p:pic>
        <p:nvPicPr>
          <p:cNvPr id="7" name="Picture 6"/>
          <p:cNvPicPr>
            <a:picLocks noChangeAspect="1"/>
          </p:cNvPicPr>
          <p:nvPr/>
        </p:nvPicPr>
        <p:blipFill>
          <a:blip r:embed="rId3"/>
          <a:stretch>
            <a:fillRect/>
          </a:stretch>
        </p:blipFill>
        <p:spPr>
          <a:xfrm>
            <a:off x="700291" y="1949330"/>
            <a:ext cx="2376902" cy="2000869"/>
          </a:xfrm>
          <a:prstGeom prst="rect">
            <a:avLst/>
          </a:prstGeom>
        </p:spPr>
      </p:pic>
      <p:sp>
        <p:nvSpPr>
          <p:cNvPr id="9" name="TextBox 8"/>
          <p:cNvSpPr txBox="1"/>
          <p:nvPr/>
        </p:nvSpPr>
        <p:spPr>
          <a:xfrm>
            <a:off x="363328" y="1390567"/>
            <a:ext cx="6233798" cy="461665"/>
          </a:xfrm>
          <a:prstGeom prst="rect">
            <a:avLst/>
          </a:prstGeom>
          <a:noFill/>
        </p:spPr>
        <p:txBody>
          <a:bodyPr wrap="none" rtlCol="0">
            <a:spAutoFit/>
          </a:bodyPr>
          <a:lstStyle/>
          <a:p>
            <a:pPr>
              <a:spcAft>
                <a:spcPts val="400"/>
              </a:spcAft>
            </a:pPr>
            <a:r>
              <a:rPr lang="en-US" sz="2400" b="1" dirty="0" smtClean="0">
                <a:solidFill>
                  <a:srgbClr val="4F6228"/>
                </a:solidFill>
              </a:rPr>
              <a:t>Why do some colors move further than others?</a:t>
            </a:r>
            <a:endParaRPr lang="en-US" sz="2400" dirty="0">
              <a:solidFill>
                <a:srgbClr val="4F6228"/>
              </a:solidFill>
            </a:endParaRPr>
          </a:p>
        </p:txBody>
      </p:sp>
      <p:sp>
        <p:nvSpPr>
          <p:cNvPr id="13" name="TextBox 12"/>
          <p:cNvSpPr txBox="1"/>
          <p:nvPr/>
        </p:nvSpPr>
        <p:spPr>
          <a:xfrm>
            <a:off x="3185678" y="2007384"/>
            <a:ext cx="5158941" cy="1826141"/>
          </a:xfrm>
          <a:prstGeom prst="rect">
            <a:avLst/>
          </a:prstGeom>
          <a:noFill/>
        </p:spPr>
        <p:txBody>
          <a:bodyPr wrap="square" rtlCol="0">
            <a:spAutoFit/>
          </a:bodyPr>
          <a:lstStyle/>
          <a:p>
            <a:r>
              <a:rPr lang="en-US" sz="2200" b="1" i="1" dirty="0" smtClean="0"/>
              <a:t>Like dissolves like</a:t>
            </a:r>
          </a:p>
          <a:p>
            <a:endParaRPr lang="en-US" sz="600" dirty="0" smtClean="0"/>
          </a:p>
          <a:p>
            <a:pPr marL="285750" indent="-285750">
              <a:buFont typeface="Arial"/>
              <a:buChar char="•"/>
            </a:pPr>
            <a:r>
              <a:rPr lang="en-US" dirty="0" smtClean="0"/>
              <a:t>Water is polar (charges aren’t distributed evenly)</a:t>
            </a:r>
          </a:p>
          <a:p>
            <a:pPr>
              <a:spcAft>
                <a:spcPts val="400"/>
              </a:spcAft>
            </a:pPr>
            <a:r>
              <a:rPr lang="en-US" dirty="0"/>
              <a:t>	</a:t>
            </a:r>
            <a:r>
              <a:rPr lang="en-US" dirty="0" smtClean="0"/>
              <a:t>  Red = more negative	Blue = more positive</a:t>
            </a:r>
          </a:p>
          <a:p>
            <a:pPr>
              <a:spcAft>
                <a:spcPts val="400"/>
              </a:spcAft>
            </a:pPr>
            <a:endParaRPr lang="en-US" sz="600" dirty="0" smtClean="0"/>
          </a:p>
          <a:p>
            <a:pPr marL="285750" indent="-285750">
              <a:buFont typeface="Arial"/>
              <a:buChar char="•"/>
            </a:pPr>
            <a:r>
              <a:rPr lang="en-US" dirty="0" smtClean="0"/>
              <a:t>The most polar dyes dissolve in water the best, and move the farthest</a:t>
            </a:r>
          </a:p>
        </p:txBody>
      </p:sp>
      <p:sp>
        <p:nvSpPr>
          <p:cNvPr id="20" name="Rectangle 19"/>
          <p:cNvSpPr/>
          <p:nvPr/>
        </p:nvSpPr>
        <p:spPr>
          <a:xfrm>
            <a:off x="-11336" y="6575549"/>
            <a:ext cx="6656367" cy="276999"/>
          </a:xfrm>
          <a:prstGeom prst="rect">
            <a:avLst/>
          </a:prstGeom>
        </p:spPr>
        <p:txBody>
          <a:bodyPr wrap="square">
            <a:spAutoFit/>
          </a:bodyPr>
          <a:lstStyle/>
          <a:p>
            <a:r>
              <a:rPr lang="en-US" sz="1200" b="1" dirty="0" smtClean="0">
                <a:solidFill>
                  <a:srgbClr val="42473F"/>
                </a:solidFill>
              </a:rPr>
              <a:t>To get more info on this experiment</a:t>
            </a:r>
            <a:r>
              <a:rPr lang="en-US" sz="1200" b="1" dirty="0">
                <a:solidFill>
                  <a:srgbClr val="42473F"/>
                </a:solidFill>
              </a:rPr>
              <a:t>:  http://www.rfwp.com/samples/dr-daves-chemistry.pdf#page=4</a:t>
            </a:r>
          </a:p>
        </p:txBody>
      </p:sp>
      <p:pic>
        <p:nvPicPr>
          <p:cNvPr id="21" name="Picture 20" descr="Screen Shot 2014-09-08 at 9.29.03 PM.png"/>
          <p:cNvPicPr>
            <a:picLocks noChangeAspect="1"/>
          </p:cNvPicPr>
          <p:nvPr/>
        </p:nvPicPr>
        <p:blipFill rotWithShape="1">
          <a:blip r:embed="rId4">
            <a:extLst>
              <a:ext uri="{28A0092B-C50C-407E-A947-70E740481C1C}">
                <a14:useLocalDpi xmlns:a14="http://schemas.microsoft.com/office/drawing/2010/main" val="0"/>
              </a:ext>
            </a:extLst>
          </a:blip>
          <a:srcRect l="-16" t="4787" r="1" b="3824"/>
          <a:stretch/>
        </p:blipFill>
        <p:spPr>
          <a:xfrm>
            <a:off x="467544" y="4352677"/>
            <a:ext cx="4696706" cy="2174275"/>
          </a:xfrm>
          <a:prstGeom prst="rect">
            <a:avLst/>
          </a:prstGeom>
        </p:spPr>
      </p:pic>
      <p:sp>
        <p:nvSpPr>
          <p:cNvPr id="22" name="TextBox 21"/>
          <p:cNvSpPr txBox="1"/>
          <p:nvPr/>
        </p:nvSpPr>
        <p:spPr>
          <a:xfrm>
            <a:off x="5293282" y="4706478"/>
            <a:ext cx="3283607" cy="1477328"/>
          </a:xfrm>
          <a:prstGeom prst="rect">
            <a:avLst/>
          </a:prstGeom>
          <a:noFill/>
        </p:spPr>
        <p:txBody>
          <a:bodyPr wrap="square" rtlCol="0">
            <a:spAutoFit/>
          </a:bodyPr>
          <a:lstStyle/>
          <a:p>
            <a:r>
              <a:rPr lang="en-US" dirty="0" smtClean="0"/>
              <a:t>So if we change the solvent, colors dissolve differently and move different amounts</a:t>
            </a:r>
          </a:p>
          <a:p>
            <a:endParaRPr lang="en-US" dirty="0"/>
          </a:p>
          <a:p>
            <a:r>
              <a:rPr lang="en-US" i="1" dirty="0" smtClean="0"/>
              <a:t>From left: blue, green, red, yellow </a:t>
            </a:r>
            <a:endParaRPr lang="en-US" i="1" dirty="0"/>
          </a:p>
        </p:txBody>
      </p:sp>
    </p:spTree>
    <p:extLst>
      <p:ext uri="{BB962C8B-B14F-4D97-AF65-F5344CB8AC3E}">
        <p14:creationId xmlns:p14="http://schemas.microsoft.com/office/powerpoint/2010/main" val="1485168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Chromatography Methods</a:t>
            </a:r>
            <a:endParaRPr lang="en-US" dirty="0"/>
          </a:p>
        </p:txBody>
      </p:sp>
      <p:sp>
        <p:nvSpPr>
          <p:cNvPr id="3" name="Content Placeholder 2"/>
          <p:cNvSpPr>
            <a:spLocks noGrp="1"/>
          </p:cNvSpPr>
          <p:nvPr>
            <p:ph idx="1"/>
          </p:nvPr>
        </p:nvSpPr>
        <p:spPr>
          <a:xfrm>
            <a:off x="265794" y="1608668"/>
            <a:ext cx="5547984" cy="4758468"/>
          </a:xfrm>
        </p:spPr>
        <p:txBody>
          <a:bodyPr/>
          <a:lstStyle/>
          <a:p>
            <a:pPr marL="228600" indent="-228600">
              <a:spcBef>
                <a:spcPts val="400"/>
              </a:spcBef>
            </a:pPr>
            <a:r>
              <a:rPr lang="en-US" sz="2000" b="1" dirty="0" smtClean="0"/>
              <a:t>Universal goal</a:t>
            </a:r>
            <a:r>
              <a:rPr lang="en-US" sz="2000" dirty="0" smtClean="0"/>
              <a:t>: for the different parts of a material to move at different speeds, so they can be separated and/or analyzed</a:t>
            </a:r>
          </a:p>
          <a:p>
            <a:pPr marL="228600" indent="-228600">
              <a:spcBef>
                <a:spcPts val="400"/>
              </a:spcBef>
            </a:pPr>
            <a:endParaRPr lang="en-US" sz="2000" dirty="0" smtClean="0"/>
          </a:p>
          <a:p>
            <a:pPr marL="228600" indent="-228600">
              <a:spcBef>
                <a:spcPts val="400"/>
              </a:spcBef>
            </a:pPr>
            <a:r>
              <a:rPr lang="en-US" sz="2000" b="1" dirty="0" smtClean="0"/>
              <a:t>One example</a:t>
            </a:r>
            <a:r>
              <a:rPr lang="en-US" sz="2000" dirty="0" smtClean="0"/>
              <a:t>: HPLC, where a pressurized liquid moves through a column filled with silica beads </a:t>
            </a:r>
          </a:p>
          <a:p>
            <a:pPr marL="228600" indent="-228600">
              <a:spcBef>
                <a:spcPts val="400"/>
              </a:spcBef>
            </a:pPr>
            <a:endParaRPr lang="en-US" sz="2000" dirty="0"/>
          </a:p>
          <a:p>
            <a:pPr marL="228600" indent="-228600">
              <a:spcBef>
                <a:spcPts val="400"/>
              </a:spcBef>
            </a:pPr>
            <a:r>
              <a:rPr lang="en-US" sz="2000" dirty="0" smtClean="0"/>
              <a:t>Materials can </a:t>
            </a:r>
            <a:r>
              <a:rPr lang="en-US" sz="2000" dirty="0"/>
              <a:t>be </a:t>
            </a:r>
            <a:r>
              <a:rPr lang="en-US" sz="2000" dirty="0" smtClean="0"/>
              <a:t>separated into parts </a:t>
            </a:r>
            <a:r>
              <a:rPr lang="en-US" sz="2000" dirty="0"/>
              <a:t>based on different properties, such as </a:t>
            </a:r>
          </a:p>
          <a:p>
            <a:pPr lvl="1">
              <a:spcBef>
                <a:spcPts val="400"/>
              </a:spcBef>
            </a:pPr>
            <a:r>
              <a:rPr lang="en-US" sz="1800" dirty="0"/>
              <a:t>Charge, polarity</a:t>
            </a:r>
          </a:p>
          <a:p>
            <a:pPr lvl="1">
              <a:spcBef>
                <a:spcPts val="400"/>
              </a:spcBef>
            </a:pPr>
            <a:r>
              <a:rPr lang="en-US" sz="1800" dirty="0"/>
              <a:t>Hydrophobicity</a:t>
            </a:r>
          </a:p>
          <a:p>
            <a:pPr lvl="1">
              <a:spcBef>
                <a:spcPts val="400"/>
              </a:spcBef>
            </a:pPr>
            <a:r>
              <a:rPr lang="en-US" sz="1800" dirty="0" smtClean="0"/>
              <a:t>Affinity</a:t>
            </a:r>
          </a:p>
          <a:p>
            <a:pPr lvl="1">
              <a:spcBef>
                <a:spcPts val="400"/>
              </a:spcBef>
            </a:pPr>
            <a:r>
              <a:rPr lang="en-US" sz="1800" dirty="0" smtClean="0"/>
              <a:t>Size</a:t>
            </a:r>
            <a:r>
              <a:rPr lang="en-US" sz="1800" dirty="0"/>
              <a:t>, </a:t>
            </a:r>
            <a:r>
              <a:rPr lang="en-US" sz="1800" dirty="0" smtClean="0"/>
              <a:t>shape</a:t>
            </a:r>
            <a:endParaRPr lang="en-US" sz="2000" dirty="0"/>
          </a:p>
        </p:txBody>
      </p:sp>
      <p:pic>
        <p:nvPicPr>
          <p:cNvPr id="4" name="Picture 3" descr="Screen Shot 2014-08-25 at 11.24.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160" y="4305241"/>
            <a:ext cx="2911848" cy="2355787"/>
          </a:xfrm>
          <a:prstGeom prst="rect">
            <a:avLst/>
          </a:prstGeom>
        </p:spPr>
      </p:pic>
      <p:sp>
        <p:nvSpPr>
          <p:cNvPr id="5" name="Rectangle 4"/>
          <p:cNvSpPr/>
          <p:nvPr/>
        </p:nvSpPr>
        <p:spPr>
          <a:xfrm>
            <a:off x="133350" y="6578801"/>
            <a:ext cx="5252877" cy="246221"/>
          </a:xfrm>
          <a:prstGeom prst="rect">
            <a:avLst/>
          </a:prstGeom>
        </p:spPr>
        <p:txBody>
          <a:bodyPr wrap="square">
            <a:spAutoFit/>
          </a:bodyPr>
          <a:lstStyle/>
          <a:p>
            <a:r>
              <a:rPr lang="en-US" sz="1000" dirty="0">
                <a:solidFill>
                  <a:srgbClr val="42473F"/>
                </a:solidFill>
              </a:rPr>
              <a:t>http://www.saylor.org/site/wp-content/uploads/2012/07/Chapter121.pdf</a:t>
            </a:r>
          </a:p>
        </p:txBody>
      </p:sp>
      <p:pic>
        <p:nvPicPr>
          <p:cNvPr id="10" name="Picture 9" descr="AgilentLiquidChromatograp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0378" y="1419715"/>
            <a:ext cx="1507630" cy="2556941"/>
          </a:xfrm>
          <a:prstGeom prst="rect">
            <a:avLst/>
          </a:prstGeom>
        </p:spPr>
      </p:pic>
      <p:sp>
        <p:nvSpPr>
          <p:cNvPr id="11" name="TextBox 10"/>
          <p:cNvSpPr txBox="1"/>
          <p:nvPr/>
        </p:nvSpPr>
        <p:spPr>
          <a:xfrm>
            <a:off x="7478652" y="3433689"/>
            <a:ext cx="1541300" cy="646331"/>
          </a:xfrm>
          <a:prstGeom prst="rect">
            <a:avLst/>
          </a:prstGeom>
          <a:solidFill>
            <a:schemeClr val="bg1">
              <a:alpha val="68000"/>
            </a:schemeClr>
          </a:solidFill>
        </p:spPr>
        <p:txBody>
          <a:bodyPr wrap="none" lIns="0" tIns="0" rIns="0" bIns="0" rtlCol="0">
            <a:spAutoFit/>
          </a:bodyPr>
          <a:lstStyle/>
          <a:p>
            <a:r>
              <a:rPr lang="en-US" sz="1400" b="1" i="1" dirty="0" smtClean="0">
                <a:solidFill>
                  <a:srgbClr val="25700E"/>
                </a:solidFill>
              </a:rPr>
              <a:t>Liquid</a:t>
            </a:r>
          </a:p>
          <a:p>
            <a:r>
              <a:rPr lang="en-US" sz="1400" b="1" i="1" dirty="0" smtClean="0">
                <a:solidFill>
                  <a:srgbClr val="25700E"/>
                </a:solidFill>
              </a:rPr>
              <a:t>chromatography</a:t>
            </a:r>
          </a:p>
          <a:p>
            <a:r>
              <a:rPr lang="en-US" sz="1400" b="1" i="1" dirty="0" smtClean="0">
                <a:solidFill>
                  <a:srgbClr val="25700E"/>
                </a:solidFill>
              </a:rPr>
              <a:t>system from Agilent</a:t>
            </a:r>
            <a:endParaRPr lang="en-US" sz="1400" b="1" i="1" dirty="0">
              <a:solidFill>
                <a:srgbClr val="25700E"/>
              </a:solidFill>
            </a:endParaRPr>
          </a:p>
        </p:txBody>
      </p:sp>
    </p:spTree>
    <p:extLst>
      <p:ext uri="{BB962C8B-B14F-4D97-AF65-F5344CB8AC3E}">
        <p14:creationId xmlns:p14="http://schemas.microsoft.com/office/powerpoint/2010/main" val="135675103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Resources</a:t>
            </a:r>
            <a:endParaRPr lang="en-US" dirty="0"/>
          </a:p>
        </p:txBody>
      </p:sp>
      <p:sp>
        <p:nvSpPr>
          <p:cNvPr id="3" name="Content Placeholder 2"/>
          <p:cNvSpPr>
            <a:spLocks noGrp="1"/>
          </p:cNvSpPr>
          <p:nvPr>
            <p:ph idx="1"/>
          </p:nvPr>
        </p:nvSpPr>
        <p:spPr/>
        <p:txBody>
          <a:bodyPr/>
          <a:lstStyle/>
          <a:p>
            <a:r>
              <a:rPr lang="en-US" sz="1600" dirty="0" smtClean="0"/>
              <a:t>Descriptions of different spherification ingredients   </a:t>
            </a:r>
            <a:r>
              <a:rPr lang="en-US" sz="1600" dirty="0" smtClean="0">
                <a:hlinkClick r:id="rId2"/>
              </a:rPr>
              <a:t>http</a:t>
            </a:r>
            <a:r>
              <a:rPr lang="en-US" sz="1600" dirty="0">
                <a:hlinkClick r:id="rId2"/>
              </a:rPr>
              <a:t>://www.molecularrecipes.com/spherification/started-spherification</a:t>
            </a:r>
            <a:r>
              <a:rPr lang="en-US" sz="1600" dirty="0" smtClean="0">
                <a:hlinkClick r:id="rId2"/>
              </a:rPr>
              <a:t>/</a:t>
            </a:r>
            <a:r>
              <a:rPr lang="en-US" sz="1600" dirty="0" smtClean="0"/>
              <a:t> </a:t>
            </a:r>
          </a:p>
          <a:p>
            <a:endParaRPr lang="en-US" sz="1600" dirty="0"/>
          </a:p>
          <a:p>
            <a:r>
              <a:rPr lang="en-US" sz="1600" dirty="0" smtClean="0"/>
              <a:t>Good description of science behind spherification</a:t>
            </a:r>
            <a:r>
              <a:rPr lang="en-US" sz="1600" dirty="0"/>
              <a:t> </a:t>
            </a:r>
            <a:r>
              <a:rPr lang="en-US" sz="1600" dirty="0" smtClean="0"/>
              <a:t>							    </a:t>
            </a:r>
            <a:r>
              <a:rPr lang="en-US" sz="1600" dirty="0" smtClean="0">
                <a:hlinkClick r:id="rId3"/>
              </a:rPr>
              <a:t>http</a:t>
            </a:r>
            <a:r>
              <a:rPr lang="en-US" sz="1600" dirty="0">
                <a:hlinkClick r:id="rId3"/>
              </a:rPr>
              <a:t>://itschemicallydelicious.wordpress.com/2013/02/07/the-science-behind-spherification</a:t>
            </a:r>
            <a:r>
              <a:rPr lang="en-US" sz="1600" dirty="0" smtClean="0">
                <a:hlinkClick r:id="rId3"/>
              </a:rPr>
              <a:t>/</a:t>
            </a:r>
            <a:r>
              <a:rPr lang="en-US" sz="1600" dirty="0" smtClean="0"/>
              <a:t> </a:t>
            </a:r>
          </a:p>
          <a:p>
            <a:pPr marL="0" indent="0">
              <a:buNone/>
            </a:pPr>
            <a:endParaRPr lang="en-US" sz="1600" dirty="0"/>
          </a:p>
          <a:p>
            <a:r>
              <a:rPr lang="en-US" sz="1600" dirty="0" smtClean="0"/>
              <a:t>“What is Jello-O?”  (</a:t>
            </a:r>
            <a:r>
              <a:rPr lang="en-US" sz="1600" i="1" dirty="0" smtClean="0"/>
              <a:t>Scientific American</a:t>
            </a:r>
            <a:r>
              <a:rPr lang="en-US" sz="1600" dirty="0" smtClean="0"/>
              <a:t>)                  </a:t>
            </a:r>
            <a:r>
              <a:rPr lang="en-US" sz="1600" dirty="0" smtClean="0">
                <a:hlinkClick r:id="rId4"/>
              </a:rPr>
              <a:t>http</a:t>
            </a:r>
            <a:r>
              <a:rPr lang="en-US" sz="1600" dirty="0">
                <a:hlinkClick r:id="rId4"/>
              </a:rPr>
              <a:t>://www.scientificamerican.com/article/what-is-jell-o-how-does-i</a:t>
            </a:r>
            <a:r>
              <a:rPr lang="en-US" sz="1600" dirty="0" smtClean="0">
                <a:hlinkClick r:id="rId4"/>
              </a:rPr>
              <a:t>/</a:t>
            </a:r>
            <a:r>
              <a:rPr lang="en-US" sz="1600" dirty="0" smtClean="0"/>
              <a:t> </a:t>
            </a:r>
          </a:p>
          <a:p>
            <a:pPr marL="0" indent="0">
              <a:buNone/>
            </a:pPr>
            <a:endParaRPr lang="en-US" sz="1600" dirty="0"/>
          </a:p>
          <a:p>
            <a:r>
              <a:rPr lang="en-US" sz="1600" dirty="0" smtClean="0"/>
              <a:t>“</a:t>
            </a:r>
            <a:r>
              <a:rPr lang="en-US" sz="1600" dirty="0"/>
              <a:t>What’s that Stuff: Jell-O”  (</a:t>
            </a:r>
            <a:r>
              <a:rPr lang="en-US" sz="1600" i="1" dirty="0"/>
              <a:t>Chemical and Eng. News</a:t>
            </a:r>
            <a:r>
              <a:rPr lang="en-US" sz="1600" dirty="0"/>
              <a:t>)</a:t>
            </a:r>
            <a:r>
              <a:rPr lang="en-US" sz="1600" dirty="0">
                <a:hlinkClick r:id="rId5"/>
              </a:rPr>
              <a:t>http://pubs.acs.org/cen/whatstuff/stuff/8120jello.html</a:t>
            </a:r>
            <a:r>
              <a:rPr lang="en-US" sz="1600" dirty="0"/>
              <a:t> </a:t>
            </a:r>
            <a:endParaRPr lang="en-US" sz="1600" dirty="0" smtClean="0"/>
          </a:p>
          <a:p>
            <a:pPr marL="0" indent="0">
              <a:buNone/>
            </a:pPr>
            <a:endParaRPr lang="en-US" sz="1600" dirty="0"/>
          </a:p>
          <a:p>
            <a:r>
              <a:rPr lang="en-US" sz="1600" dirty="0" smtClean="0"/>
              <a:t>Good discussions </a:t>
            </a:r>
            <a:r>
              <a:rPr lang="en-US" sz="1600" dirty="0"/>
              <a:t>of paper chromatography with food dyes (discusses the changes you get when you dip the paper into water versus other </a:t>
            </a:r>
            <a:r>
              <a:rPr lang="en-US" sz="1600" dirty="0" smtClean="0"/>
              <a:t>liquids)        </a:t>
            </a:r>
            <a:r>
              <a:rPr lang="en-US" sz="1600" dirty="0"/>
              <a:t>					 </a:t>
            </a:r>
            <a:r>
              <a:rPr lang="en-US" sz="1600" dirty="0">
                <a:hlinkClick r:id="rId6"/>
              </a:rPr>
              <a:t>http://micro.sci-toys.com/node/45</a:t>
            </a:r>
            <a:r>
              <a:rPr lang="en-US" sz="1600" dirty="0"/>
              <a:t> </a:t>
            </a:r>
            <a:endParaRPr lang="en-US" sz="1600" dirty="0" smtClean="0"/>
          </a:p>
          <a:p>
            <a:pPr marL="0" indent="0">
              <a:buNone/>
            </a:pPr>
            <a:endParaRPr lang="en-US" sz="1600" dirty="0" smtClean="0"/>
          </a:p>
          <a:p>
            <a:r>
              <a:rPr lang="en-US" sz="1600" dirty="0" smtClean="0"/>
              <a:t>Paper chromatography with markers, using water </a:t>
            </a:r>
            <a:r>
              <a:rPr lang="en-US" sz="1600" dirty="0"/>
              <a:t>and alcohol </a:t>
            </a:r>
            <a:r>
              <a:rPr lang="en-US" sz="1600" dirty="0" smtClean="0"/>
              <a:t>			 		     </a:t>
            </a:r>
            <a:r>
              <a:rPr lang="en-US" sz="1600" dirty="0" smtClean="0">
                <a:hlinkClick r:id="rId7"/>
              </a:rPr>
              <a:t>http</a:t>
            </a:r>
            <a:r>
              <a:rPr lang="en-US" sz="1600" dirty="0">
                <a:hlinkClick r:id="rId7"/>
              </a:rPr>
              <a:t>://www.kyantec.com/Tips/</a:t>
            </a:r>
            <a:r>
              <a:rPr lang="en-US" sz="1600" dirty="0" smtClean="0">
                <a:hlinkClick r:id="rId7"/>
              </a:rPr>
              <a:t>paperchromatography.htm</a:t>
            </a:r>
            <a:r>
              <a:rPr lang="en-US" sz="1600" dirty="0" smtClean="0"/>
              <a:t> </a:t>
            </a:r>
            <a:endParaRPr lang="en-US" sz="1600" dirty="0"/>
          </a:p>
          <a:p>
            <a:endParaRPr lang="en-US" sz="1600" dirty="0"/>
          </a:p>
        </p:txBody>
      </p:sp>
      <p:sp>
        <p:nvSpPr>
          <p:cNvPr id="4" name="Footer Placeholder 3"/>
          <p:cNvSpPr>
            <a:spLocks noGrp="1"/>
          </p:cNvSpPr>
          <p:nvPr>
            <p:ph type="ftr" sz="quarter" idx="11"/>
          </p:nvPr>
        </p:nvSpPr>
        <p:spPr/>
        <p:txBody>
          <a:bodyPr/>
          <a:lstStyle/>
          <a:p>
            <a:fld id="{AF0AC05E-1E1D-284F-8CEC-61538407DB43}" type="slidenum">
              <a:rPr lang="en-US" smtClean="0"/>
              <a:pPr/>
              <a:t>18</a:t>
            </a:fld>
            <a:endParaRPr lang="en-US" dirty="0"/>
          </a:p>
        </p:txBody>
      </p:sp>
    </p:spTree>
    <p:extLst>
      <p:ext uri="{BB962C8B-B14F-4D97-AF65-F5344CB8AC3E}">
        <p14:creationId xmlns:p14="http://schemas.microsoft.com/office/powerpoint/2010/main" val="843173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Polymer? </a:t>
            </a:r>
            <a:endParaRPr lang="en-US" dirty="0"/>
          </a:p>
        </p:txBody>
      </p:sp>
      <p:sp>
        <p:nvSpPr>
          <p:cNvPr id="4" name="Footer Placeholder 3"/>
          <p:cNvSpPr>
            <a:spLocks noGrp="1"/>
          </p:cNvSpPr>
          <p:nvPr>
            <p:ph type="ftr" sz="quarter" idx="11"/>
          </p:nvPr>
        </p:nvSpPr>
        <p:spPr/>
        <p:txBody>
          <a:bodyPr/>
          <a:lstStyle/>
          <a:p>
            <a:fld id="{AF0AC05E-1E1D-284F-8CEC-61538407DB43}" type="slidenum">
              <a:rPr lang="en-US" smtClean="0"/>
              <a:pPr/>
              <a:t>2</a:t>
            </a:fld>
            <a:endParaRPr lang="en-US" dirty="0"/>
          </a:p>
        </p:txBody>
      </p:sp>
      <p:sp>
        <p:nvSpPr>
          <p:cNvPr id="5" name="Rectangle 4"/>
          <p:cNvSpPr/>
          <p:nvPr/>
        </p:nvSpPr>
        <p:spPr>
          <a:xfrm>
            <a:off x="125595" y="6555194"/>
            <a:ext cx="7831272" cy="230832"/>
          </a:xfrm>
          <a:prstGeom prst="rect">
            <a:avLst/>
          </a:prstGeom>
        </p:spPr>
        <p:txBody>
          <a:bodyPr wrap="none">
            <a:spAutoFit/>
          </a:bodyPr>
          <a:lstStyle/>
          <a:p>
            <a:r>
              <a:rPr lang="en-US" sz="900" dirty="0">
                <a:solidFill>
                  <a:srgbClr val="42473F"/>
                </a:solidFill>
              </a:rPr>
              <a:t>http://pslc.ws/macrog/kidsmac/</a:t>
            </a:r>
            <a:r>
              <a:rPr lang="en-US" sz="900" dirty="0" smtClean="0">
                <a:solidFill>
                  <a:srgbClr val="42473F"/>
                </a:solidFill>
              </a:rPr>
              <a:t>index.htm</a:t>
            </a:r>
            <a:r>
              <a:rPr lang="en-US" sz="900" dirty="0">
                <a:solidFill>
                  <a:srgbClr val="42473F"/>
                </a:solidFill>
              </a:rPr>
              <a:t>        http://chemwiki.ucdavis.edu/Wikitexts/Simon_Fraser_Chem1%3A_Lower/States_of_Matter/Polymers_and_Plastics</a:t>
            </a:r>
          </a:p>
        </p:txBody>
      </p:sp>
      <p:sp>
        <p:nvSpPr>
          <p:cNvPr id="8" name="Content Placeholder 7"/>
          <p:cNvSpPr>
            <a:spLocks noGrp="1"/>
          </p:cNvSpPr>
          <p:nvPr>
            <p:ph idx="1"/>
          </p:nvPr>
        </p:nvSpPr>
        <p:spPr>
          <a:xfrm>
            <a:off x="291979" y="1472584"/>
            <a:ext cx="8638255" cy="1223724"/>
          </a:xfrm>
        </p:spPr>
        <p:txBody>
          <a:bodyPr/>
          <a:lstStyle/>
          <a:p>
            <a:pPr marL="0" indent="0">
              <a:lnSpc>
                <a:spcPct val="105000"/>
              </a:lnSpc>
              <a:spcBef>
                <a:spcPts val="800"/>
              </a:spcBef>
              <a:buNone/>
            </a:pPr>
            <a:r>
              <a:rPr lang="en-US" sz="2000" b="1" i="1" dirty="0" smtClean="0">
                <a:solidFill>
                  <a:srgbClr val="660066"/>
                </a:solidFill>
              </a:rPr>
              <a:t>Polymers </a:t>
            </a:r>
            <a:r>
              <a:rPr lang="en-US" sz="2000" b="1" i="1" dirty="0">
                <a:solidFill>
                  <a:srgbClr val="660066"/>
                </a:solidFill>
              </a:rPr>
              <a:t>are made up of </a:t>
            </a:r>
            <a:r>
              <a:rPr lang="en-US" sz="2000" b="1" i="1" dirty="0" smtClean="0">
                <a:solidFill>
                  <a:srgbClr val="660066"/>
                </a:solidFill>
              </a:rPr>
              <a:t>many, </a:t>
            </a:r>
            <a:r>
              <a:rPr lang="en-US" sz="2000" b="1" i="1" dirty="0">
                <a:solidFill>
                  <a:srgbClr val="660066"/>
                </a:solidFill>
              </a:rPr>
              <a:t>many molecules all strung together to form really long </a:t>
            </a:r>
            <a:r>
              <a:rPr lang="en-US" sz="2000" b="1" i="1" dirty="0" smtClean="0">
                <a:solidFill>
                  <a:srgbClr val="660066"/>
                </a:solidFill>
              </a:rPr>
              <a:t>chains. </a:t>
            </a:r>
          </a:p>
          <a:p>
            <a:pPr marL="0" indent="0">
              <a:lnSpc>
                <a:spcPct val="105000"/>
              </a:lnSpc>
              <a:spcBef>
                <a:spcPts val="800"/>
              </a:spcBef>
              <a:buNone/>
            </a:pPr>
            <a:r>
              <a:rPr lang="en-US" sz="2000" b="1" dirty="0" smtClean="0">
                <a:solidFill>
                  <a:srgbClr val="660066"/>
                </a:solidFill>
              </a:rPr>
              <a:t>Polymer chains </a:t>
            </a:r>
            <a:r>
              <a:rPr lang="en-US" sz="2000" b="1" dirty="0" smtClean="0">
                <a:solidFill>
                  <a:srgbClr val="660066"/>
                </a:solidFill>
              </a:rPr>
              <a:t>often get tangled up, like a mound of spaghetti.</a:t>
            </a:r>
            <a:endParaRPr lang="en-US" sz="2000" b="1" dirty="0">
              <a:solidFill>
                <a:srgbClr val="660066"/>
              </a:solidFill>
            </a:endParaRPr>
          </a:p>
        </p:txBody>
      </p:sp>
      <p:pic>
        <p:nvPicPr>
          <p:cNvPr id="9" name="Picture 8" descr="Screen Shot 2013-03-11 at 12.53.1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2290" y="9136"/>
            <a:ext cx="3880847" cy="1127014"/>
          </a:xfrm>
          <a:prstGeom prst="rect">
            <a:avLst/>
          </a:prstGeom>
        </p:spPr>
      </p:pic>
      <p:sp>
        <p:nvSpPr>
          <p:cNvPr id="12" name="Rectangle 11"/>
          <p:cNvSpPr/>
          <p:nvPr/>
        </p:nvSpPr>
        <p:spPr>
          <a:xfrm>
            <a:off x="4509090" y="6361121"/>
            <a:ext cx="184666" cy="276999"/>
          </a:xfrm>
          <a:prstGeom prst="rect">
            <a:avLst/>
          </a:prstGeom>
        </p:spPr>
        <p:txBody>
          <a:bodyPr wrap="none">
            <a:spAutoFit/>
          </a:bodyPr>
          <a:lstStyle/>
          <a:p>
            <a:endParaRPr lang="en-US" sz="1200" dirty="0"/>
          </a:p>
        </p:txBody>
      </p:sp>
      <p:sp>
        <p:nvSpPr>
          <p:cNvPr id="14" name="Rectangle 13"/>
          <p:cNvSpPr/>
          <p:nvPr/>
        </p:nvSpPr>
        <p:spPr>
          <a:xfrm>
            <a:off x="5903270" y="2100461"/>
            <a:ext cx="4572000" cy="369332"/>
          </a:xfrm>
          <a:prstGeom prst="rect">
            <a:avLst/>
          </a:prstGeom>
        </p:spPr>
        <p:txBody>
          <a:bodyPr>
            <a:spAutoFit/>
          </a:bodyPr>
          <a:lstStyle/>
          <a:p>
            <a:endParaRPr lang="en-US" dirty="0"/>
          </a:p>
        </p:txBody>
      </p:sp>
      <p:pic>
        <p:nvPicPr>
          <p:cNvPr id="3" name="Picture 2"/>
          <p:cNvPicPr>
            <a:picLocks noChangeAspect="1"/>
          </p:cNvPicPr>
          <p:nvPr/>
        </p:nvPicPr>
        <p:blipFill>
          <a:blip r:embed="rId4"/>
          <a:stretch>
            <a:fillRect/>
          </a:stretch>
        </p:blipFill>
        <p:spPr>
          <a:xfrm>
            <a:off x="2893205" y="2859126"/>
            <a:ext cx="3231769" cy="3469899"/>
          </a:xfrm>
          <a:prstGeom prst="rect">
            <a:avLst/>
          </a:prstGeom>
        </p:spPr>
      </p:pic>
    </p:spTree>
    <p:extLst>
      <p:ext uri="{BB962C8B-B14F-4D97-AF65-F5344CB8AC3E}">
        <p14:creationId xmlns:p14="http://schemas.microsoft.com/office/powerpoint/2010/main" val="8831472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be 19"/>
          <p:cNvSpPr/>
          <p:nvPr/>
        </p:nvSpPr>
        <p:spPr>
          <a:xfrm>
            <a:off x="5299550" y="2491480"/>
            <a:ext cx="3435567" cy="306982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What are Hydrogels?</a:t>
            </a:r>
            <a:endParaRPr lang="en-US" dirty="0"/>
          </a:p>
        </p:txBody>
      </p:sp>
      <p:sp>
        <p:nvSpPr>
          <p:cNvPr id="3" name="Content Placeholder 2"/>
          <p:cNvSpPr>
            <a:spLocks noGrp="1"/>
          </p:cNvSpPr>
          <p:nvPr>
            <p:ph idx="1"/>
          </p:nvPr>
        </p:nvSpPr>
        <p:spPr>
          <a:xfrm>
            <a:off x="265792" y="2046561"/>
            <a:ext cx="4576896" cy="4282930"/>
          </a:xfrm>
        </p:spPr>
        <p:txBody>
          <a:bodyPr/>
          <a:lstStyle/>
          <a:p>
            <a:pPr marL="228600" indent="-228600">
              <a:spcBef>
                <a:spcPts val="400"/>
              </a:spcBef>
              <a:buFont typeface="Arial"/>
              <a:buChar char="•"/>
            </a:pPr>
            <a:r>
              <a:rPr lang="en-US" sz="2200" dirty="0" smtClean="0"/>
              <a:t>Hydrogels are 3-dimensional polymer networks that are filled with water</a:t>
            </a:r>
          </a:p>
          <a:p>
            <a:pPr marL="0" indent="0">
              <a:spcBef>
                <a:spcPts val="400"/>
              </a:spcBef>
              <a:buNone/>
            </a:pPr>
            <a:endParaRPr lang="en-US" sz="2200" dirty="0" smtClean="0"/>
          </a:p>
          <a:p>
            <a:pPr marL="228600" indent="-228600">
              <a:spcBef>
                <a:spcPts val="400"/>
              </a:spcBef>
              <a:buFont typeface="Arial"/>
              <a:buChar char="•"/>
            </a:pPr>
            <a:r>
              <a:rPr lang="en-US" sz="2200" dirty="0"/>
              <a:t>C</a:t>
            </a:r>
            <a:r>
              <a:rPr lang="en-US" sz="2200" dirty="0" smtClean="0"/>
              <a:t>ontain so much (&gt;90%) water that they’re kind of like “solid” water</a:t>
            </a:r>
          </a:p>
          <a:p>
            <a:pPr marL="628650" lvl="1" indent="-228600">
              <a:spcBef>
                <a:spcPts val="400"/>
              </a:spcBef>
            </a:pPr>
            <a:endParaRPr lang="en-US" sz="2200" dirty="0"/>
          </a:p>
          <a:p>
            <a:pPr marL="228600" indent="-228600">
              <a:spcBef>
                <a:spcPts val="400"/>
              </a:spcBef>
            </a:pPr>
            <a:r>
              <a:rPr lang="en-US" sz="2200" dirty="0"/>
              <a:t>Have properties between those of solids and liquids </a:t>
            </a:r>
          </a:p>
        </p:txBody>
      </p:sp>
      <p:sp>
        <p:nvSpPr>
          <p:cNvPr id="4" name="Footer Placeholder 3"/>
          <p:cNvSpPr>
            <a:spLocks noGrp="1"/>
          </p:cNvSpPr>
          <p:nvPr>
            <p:ph type="ftr" sz="quarter" idx="11"/>
          </p:nvPr>
        </p:nvSpPr>
        <p:spPr/>
        <p:txBody>
          <a:bodyPr/>
          <a:lstStyle/>
          <a:p>
            <a:fld id="{AF0AC05E-1E1D-284F-8CEC-61538407DB43}" type="slidenum">
              <a:rPr lang="en-US" smtClean="0"/>
              <a:pPr/>
              <a:t>3</a:t>
            </a:fld>
            <a:endParaRPr lang="en-US" dirty="0"/>
          </a:p>
        </p:txBody>
      </p:sp>
      <p:sp>
        <p:nvSpPr>
          <p:cNvPr id="16" name="Freeform 15"/>
          <p:cNvSpPr/>
          <p:nvPr/>
        </p:nvSpPr>
        <p:spPr>
          <a:xfrm>
            <a:off x="5322193" y="2814008"/>
            <a:ext cx="1926056" cy="2747298"/>
          </a:xfrm>
          <a:custGeom>
            <a:avLst/>
            <a:gdLst>
              <a:gd name="connsiteX0" fmla="*/ 334410 w 1823823"/>
              <a:gd name="connsiteY0" fmla="*/ 63955 h 1644550"/>
              <a:gd name="connsiteX1" fmla="*/ 489741 w 1823823"/>
              <a:gd name="connsiteY1" fmla="*/ 18273 h 1644550"/>
              <a:gd name="connsiteX2" fmla="*/ 535427 w 1823823"/>
              <a:gd name="connsiteY2" fmla="*/ 9137 h 1644550"/>
              <a:gd name="connsiteX3" fmla="*/ 626799 w 1823823"/>
              <a:gd name="connsiteY3" fmla="*/ 0 h 1644550"/>
              <a:gd name="connsiteX4" fmla="*/ 699896 w 1823823"/>
              <a:gd name="connsiteY4" fmla="*/ 9137 h 1644550"/>
              <a:gd name="connsiteX5" fmla="*/ 754719 w 1823823"/>
              <a:gd name="connsiteY5" fmla="*/ 63955 h 1644550"/>
              <a:gd name="connsiteX6" fmla="*/ 836953 w 1823823"/>
              <a:gd name="connsiteY6" fmla="*/ 191864 h 1644550"/>
              <a:gd name="connsiteX7" fmla="*/ 864364 w 1823823"/>
              <a:gd name="connsiteY7" fmla="*/ 264955 h 1644550"/>
              <a:gd name="connsiteX8" fmla="*/ 882639 w 1823823"/>
              <a:gd name="connsiteY8" fmla="*/ 292365 h 1644550"/>
              <a:gd name="connsiteX9" fmla="*/ 910050 w 1823823"/>
              <a:gd name="connsiteY9" fmla="*/ 365456 h 1644550"/>
              <a:gd name="connsiteX10" fmla="*/ 919187 w 1823823"/>
              <a:gd name="connsiteY10" fmla="*/ 392865 h 1644550"/>
              <a:gd name="connsiteX11" fmla="*/ 937462 w 1823823"/>
              <a:gd name="connsiteY11" fmla="*/ 429410 h 1644550"/>
              <a:gd name="connsiteX12" fmla="*/ 955736 w 1823823"/>
              <a:gd name="connsiteY12" fmla="*/ 475092 h 1644550"/>
              <a:gd name="connsiteX13" fmla="*/ 992284 w 1823823"/>
              <a:gd name="connsiteY13" fmla="*/ 539047 h 1644550"/>
              <a:gd name="connsiteX14" fmla="*/ 1001422 w 1823823"/>
              <a:gd name="connsiteY14" fmla="*/ 593865 h 1644550"/>
              <a:gd name="connsiteX15" fmla="*/ 983147 w 1823823"/>
              <a:gd name="connsiteY15" fmla="*/ 776593 h 1644550"/>
              <a:gd name="connsiteX16" fmla="*/ 964873 w 1823823"/>
              <a:gd name="connsiteY16" fmla="*/ 840548 h 1644550"/>
              <a:gd name="connsiteX17" fmla="*/ 928324 w 1823823"/>
              <a:gd name="connsiteY17" fmla="*/ 922775 h 1644550"/>
              <a:gd name="connsiteX18" fmla="*/ 891776 w 1823823"/>
              <a:gd name="connsiteY18" fmla="*/ 986730 h 1644550"/>
              <a:gd name="connsiteX19" fmla="*/ 809541 w 1823823"/>
              <a:gd name="connsiteY19" fmla="*/ 1068957 h 1644550"/>
              <a:gd name="connsiteX20" fmla="*/ 645073 w 1823823"/>
              <a:gd name="connsiteY20" fmla="*/ 1206003 h 1644550"/>
              <a:gd name="connsiteX21" fmla="*/ 608524 w 1823823"/>
              <a:gd name="connsiteY21" fmla="*/ 1224276 h 1644550"/>
              <a:gd name="connsiteX22" fmla="*/ 361821 w 1823823"/>
              <a:gd name="connsiteY22" fmla="*/ 1260821 h 1644550"/>
              <a:gd name="connsiteX23" fmla="*/ 87707 w 1823823"/>
              <a:gd name="connsiteY23" fmla="*/ 1233412 h 1644550"/>
              <a:gd name="connsiteX24" fmla="*/ 51158 w 1823823"/>
              <a:gd name="connsiteY24" fmla="*/ 1215140 h 1644550"/>
              <a:gd name="connsiteX25" fmla="*/ 42021 w 1823823"/>
              <a:gd name="connsiteY25" fmla="*/ 895366 h 1644550"/>
              <a:gd name="connsiteX26" fmla="*/ 78570 w 1823823"/>
              <a:gd name="connsiteY26" fmla="*/ 840548 h 1644550"/>
              <a:gd name="connsiteX27" fmla="*/ 105981 w 1823823"/>
              <a:gd name="connsiteY27" fmla="*/ 822275 h 1644550"/>
              <a:gd name="connsiteX28" fmla="*/ 261313 w 1823823"/>
              <a:gd name="connsiteY28" fmla="*/ 666956 h 1644550"/>
              <a:gd name="connsiteX29" fmla="*/ 370958 w 1823823"/>
              <a:gd name="connsiteY29" fmla="*/ 612138 h 1644550"/>
              <a:gd name="connsiteX30" fmla="*/ 489741 w 1823823"/>
              <a:gd name="connsiteY30" fmla="*/ 566456 h 1644550"/>
              <a:gd name="connsiteX31" fmla="*/ 635936 w 1823823"/>
              <a:gd name="connsiteY31" fmla="*/ 529911 h 1644550"/>
              <a:gd name="connsiteX32" fmla="*/ 709033 w 1823823"/>
              <a:gd name="connsiteY32" fmla="*/ 539047 h 1644550"/>
              <a:gd name="connsiteX33" fmla="*/ 736444 w 1823823"/>
              <a:gd name="connsiteY33" fmla="*/ 566456 h 1644550"/>
              <a:gd name="connsiteX34" fmla="*/ 782130 w 1823823"/>
              <a:gd name="connsiteY34" fmla="*/ 603002 h 1644550"/>
              <a:gd name="connsiteX35" fmla="*/ 937462 w 1823823"/>
              <a:gd name="connsiteY35" fmla="*/ 794866 h 1644550"/>
              <a:gd name="connsiteX36" fmla="*/ 1037970 w 1823823"/>
              <a:gd name="connsiteY36" fmla="*/ 922775 h 1644550"/>
              <a:gd name="connsiteX37" fmla="*/ 1083656 w 1823823"/>
              <a:gd name="connsiteY37" fmla="*/ 986730 h 1644550"/>
              <a:gd name="connsiteX38" fmla="*/ 1266399 w 1823823"/>
              <a:gd name="connsiteY38" fmla="*/ 1169458 h 1644550"/>
              <a:gd name="connsiteX39" fmla="*/ 1302947 w 1823823"/>
              <a:gd name="connsiteY39" fmla="*/ 1196867 h 1644550"/>
              <a:gd name="connsiteX40" fmla="*/ 1421730 w 1823823"/>
              <a:gd name="connsiteY40" fmla="*/ 1233412 h 1644550"/>
              <a:gd name="connsiteX41" fmla="*/ 1549650 w 1823823"/>
              <a:gd name="connsiteY41" fmla="*/ 1215140 h 1644550"/>
              <a:gd name="connsiteX42" fmla="*/ 1577062 w 1823823"/>
              <a:gd name="connsiteY42" fmla="*/ 1206003 h 1644550"/>
              <a:gd name="connsiteX43" fmla="*/ 1796353 w 1823823"/>
              <a:gd name="connsiteY43" fmla="*/ 1005003 h 1644550"/>
              <a:gd name="connsiteX44" fmla="*/ 1814628 w 1823823"/>
              <a:gd name="connsiteY44" fmla="*/ 941048 h 1644550"/>
              <a:gd name="connsiteX45" fmla="*/ 1823765 w 1823823"/>
              <a:gd name="connsiteY45" fmla="*/ 858820 h 1644550"/>
              <a:gd name="connsiteX46" fmla="*/ 1787216 w 1823823"/>
              <a:gd name="connsiteY46" fmla="*/ 456819 h 1644550"/>
              <a:gd name="connsiteX47" fmla="*/ 1768942 w 1823823"/>
              <a:gd name="connsiteY47" fmla="*/ 402001 h 1644550"/>
              <a:gd name="connsiteX48" fmla="*/ 1759805 w 1823823"/>
              <a:gd name="connsiteY48" fmla="*/ 237546 h 1644550"/>
              <a:gd name="connsiteX49" fmla="*/ 1750668 w 1823823"/>
              <a:gd name="connsiteY49" fmla="*/ 201001 h 1644550"/>
              <a:gd name="connsiteX50" fmla="*/ 1732393 w 1823823"/>
              <a:gd name="connsiteY50" fmla="*/ 109637 h 1644550"/>
              <a:gd name="connsiteX51" fmla="*/ 1613610 w 1823823"/>
              <a:gd name="connsiteY51" fmla="*/ 127910 h 1644550"/>
              <a:gd name="connsiteX52" fmla="*/ 1567925 w 1823823"/>
              <a:gd name="connsiteY52" fmla="*/ 155319 h 1644550"/>
              <a:gd name="connsiteX53" fmla="*/ 1366907 w 1823823"/>
              <a:gd name="connsiteY53" fmla="*/ 310637 h 1644550"/>
              <a:gd name="connsiteX54" fmla="*/ 1275536 w 1823823"/>
              <a:gd name="connsiteY54" fmla="*/ 438547 h 1644550"/>
              <a:gd name="connsiteX55" fmla="*/ 1229850 w 1823823"/>
              <a:gd name="connsiteY55" fmla="*/ 493365 h 1644550"/>
              <a:gd name="connsiteX56" fmla="*/ 1220713 w 1823823"/>
              <a:gd name="connsiteY56" fmla="*/ 529911 h 1644550"/>
              <a:gd name="connsiteX57" fmla="*/ 1165890 w 1823823"/>
              <a:gd name="connsiteY57" fmla="*/ 648684 h 1644550"/>
              <a:gd name="connsiteX58" fmla="*/ 1129342 w 1823823"/>
              <a:gd name="connsiteY58" fmla="*/ 913639 h 1644550"/>
              <a:gd name="connsiteX59" fmla="*/ 1111067 w 1823823"/>
              <a:gd name="connsiteY59" fmla="*/ 1132912 h 1644550"/>
              <a:gd name="connsiteX60" fmla="*/ 1101930 w 1823823"/>
              <a:gd name="connsiteY60" fmla="*/ 1169458 h 1644550"/>
              <a:gd name="connsiteX61" fmla="*/ 1083656 w 1823823"/>
              <a:gd name="connsiteY61" fmla="*/ 1224276 h 1644550"/>
              <a:gd name="connsiteX62" fmla="*/ 1074519 w 1823823"/>
              <a:gd name="connsiteY62" fmla="*/ 1297367 h 1644550"/>
              <a:gd name="connsiteX63" fmla="*/ 1047107 w 1823823"/>
              <a:gd name="connsiteY63" fmla="*/ 1361322 h 1644550"/>
              <a:gd name="connsiteX64" fmla="*/ 928324 w 1823823"/>
              <a:gd name="connsiteY64" fmla="*/ 1489231 h 1644550"/>
              <a:gd name="connsiteX65" fmla="*/ 818679 w 1823823"/>
              <a:gd name="connsiteY65" fmla="*/ 1608004 h 1644550"/>
              <a:gd name="connsiteX66" fmla="*/ 754719 w 1823823"/>
              <a:gd name="connsiteY66" fmla="*/ 1644550 h 1644550"/>
              <a:gd name="connsiteX67" fmla="*/ 626799 w 1823823"/>
              <a:gd name="connsiteY67" fmla="*/ 1617141 h 1644550"/>
              <a:gd name="connsiteX68" fmla="*/ 608524 w 1823823"/>
              <a:gd name="connsiteY68" fmla="*/ 1608004 h 164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823823" h="1644550">
                <a:moveTo>
                  <a:pt x="334410" y="63955"/>
                </a:moveTo>
                <a:cubicBezTo>
                  <a:pt x="401407" y="37158"/>
                  <a:pt x="395578" y="37103"/>
                  <a:pt x="489741" y="18273"/>
                </a:cubicBezTo>
                <a:cubicBezTo>
                  <a:pt x="504970" y="15228"/>
                  <a:pt x="520033" y="11189"/>
                  <a:pt x="535427" y="9137"/>
                </a:cubicBezTo>
                <a:cubicBezTo>
                  <a:pt x="565768" y="5092"/>
                  <a:pt x="596342" y="3046"/>
                  <a:pt x="626799" y="0"/>
                </a:cubicBezTo>
                <a:cubicBezTo>
                  <a:pt x="651165" y="3046"/>
                  <a:pt x="677933" y="-1844"/>
                  <a:pt x="699896" y="9137"/>
                </a:cubicBezTo>
                <a:cubicBezTo>
                  <a:pt x="723011" y="20693"/>
                  <a:pt x="737335" y="44834"/>
                  <a:pt x="754719" y="63955"/>
                </a:cubicBezTo>
                <a:cubicBezTo>
                  <a:pt x="791762" y="104699"/>
                  <a:pt x="812496" y="139898"/>
                  <a:pt x="836953" y="191864"/>
                </a:cubicBezTo>
                <a:cubicBezTo>
                  <a:pt x="848033" y="215408"/>
                  <a:pt x="853596" y="241267"/>
                  <a:pt x="864364" y="264955"/>
                </a:cubicBezTo>
                <a:cubicBezTo>
                  <a:pt x="868908" y="274952"/>
                  <a:pt x="878095" y="282368"/>
                  <a:pt x="882639" y="292365"/>
                </a:cubicBezTo>
                <a:cubicBezTo>
                  <a:pt x="893407" y="316053"/>
                  <a:pt x="901157" y="341002"/>
                  <a:pt x="910050" y="365456"/>
                </a:cubicBezTo>
                <a:cubicBezTo>
                  <a:pt x="913341" y="374507"/>
                  <a:pt x="915393" y="384013"/>
                  <a:pt x="919187" y="392865"/>
                </a:cubicBezTo>
                <a:cubicBezTo>
                  <a:pt x="924553" y="405383"/>
                  <a:pt x="931930" y="416964"/>
                  <a:pt x="937462" y="429410"/>
                </a:cubicBezTo>
                <a:cubicBezTo>
                  <a:pt x="944123" y="444397"/>
                  <a:pt x="949075" y="460105"/>
                  <a:pt x="955736" y="475092"/>
                </a:cubicBezTo>
                <a:cubicBezTo>
                  <a:pt x="971193" y="509869"/>
                  <a:pt x="972685" y="509650"/>
                  <a:pt x="992284" y="539047"/>
                </a:cubicBezTo>
                <a:cubicBezTo>
                  <a:pt x="995330" y="557320"/>
                  <a:pt x="1001422" y="575340"/>
                  <a:pt x="1001422" y="593865"/>
                </a:cubicBezTo>
                <a:cubicBezTo>
                  <a:pt x="1001422" y="689014"/>
                  <a:pt x="1001574" y="709031"/>
                  <a:pt x="983147" y="776593"/>
                </a:cubicBezTo>
                <a:cubicBezTo>
                  <a:pt x="977313" y="797983"/>
                  <a:pt x="972659" y="819788"/>
                  <a:pt x="964873" y="840548"/>
                </a:cubicBezTo>
                <a:cubicBezTo>
                  <a:pt x="954340" y="868633"/>
                  <a:pt x="940894" y="895541"/>
                  <a:pt x="928324" y="922775"/>
                </a:cubicBezTo>
                <a:cubicBezTo>
                  <a:pt x="920914" y="938829"/>
                  <a:pt x="904888" y="972428"/>
                  <a:pt x="891776" y="986730"/>
                </a:cubicBezTo>
                <a:cubicBezTo>
                  <a:pt x="865581" y="1015304"/>
                  <a:pt x="839321" y="1044142"/>
                  <a:pt x="809541" y="1068957"/>
                </a:cubicBezTo>
                <a:cubicBezTo>
                  <a:pt x="754718" y="1114639"/>
                  <a:pt x="708901" y="1174092"/>
                  <a:pt x="645073" y="1206003"/>
                </a:cubicBezTo>
                <a:cubicBezTo>
                  <a:pt x="632890" y="1212094"/>
                  <a:pt x="621525" y="1220214"/>
                  <a:pt x="608524" y="1224276"/>
                </a:cubicBezTo>
                <a:cubicBezTo>
                  <a:pt x="493628" y="1260178"/>
                  <a:pt x="488862" y="1252353"/>
                  <a:pt x="361821" y="1260821"/>
                </a:cubicBezTo>
                <a:cubicBezTo>
                  <a:pt x="230621" y="1255117"/>
                  <a:pt x="187115" y="1269557"/>
                  <a:pt x="87707" y="1233412"/>
                </a:cubicBezTo>
                <a:cubicBezTo>
                  <a:pt x="74906" y="1228758"/>
                  <a:pt x="63341" y="1221231"/>
                  <a:pt x="51158" y="1215140"/>
                </a:cubicBezTo>
                <a:cubicBezTo>
                  <a:pt x="-29161" y="1108053"/>
                  <a:pt x="-1195" y="1161843"/>
                  <a:pt x="42021" y="895366"/>
                </a:cubicBezTo>
                <a:cubicBezTo>
                  <a:pt x="45537" y="873688"/>
                  <a:pt x="60296" y="852730"/>
                  <a:pt x="78570" y="840548"/>
                </a:cubicBezTo>
                <a:cubicBezTo>
                  <a:pt x="87707" y="834457"/>
                  <a:pt x="98216" y="830040"/>
                  <a:pt x="105981" y="822275"/>
                </a:cubicBezTo>
                <a:cubicBezTo>
                  <a:pt x="208933" y="719330"/>
                  <a:pt x="158121" y="748028"/>
                  <a:pt x="261313" y="666956"/>
                </a:cubicBezTo>
                <a:cubicBezTo>
                  <a:pt x="319202" y="621476"/>
                  <a:pt x="306669" y="635822"/>
                  <a:pt x="370958" y="612138"/>
                </a:cubicBezTo>
                <a:cubicBezTo>
                  <a:pt x="410764" y="597474"/>
                  <a:pt x="449701" y="580469"/>
                  <a:pt x="489741" y="566456"/>
                </a:cubicBezTo>
                <a:cubicBezTo>
                  <a:pt x="534945" y="550636"/>
                  <a:pt x="590002" y="540117"/>
                  <a:pt x="635936" y="529911"/>
                </a:cubicBezTo>
                <a:cubicBezTo>
                  <a:pt x="660302" y="532956"/>
                  <a:pt x="685956" y="530656"/>
                  <a:pt x="709033" y="539047"/>
                </a:cubicBezTo>
                <a:cubicBezTo>
                  <a:pt x="721176" y="543462"/>
                  <a:pt x="726719" y="557948"/>
                  <a:pt x="736444" y="566456"/>
                </a:cubicBezTo>
                <a:cubicBezTo>
                  <a:pt x="751121" y="579297"/>
                  <a:pt x="769246" y="588362"/>
                  <a:pt x="782130" y="603002"/>
                </a:cubicBezTo>
                <a:cubicBezTo>
                  <a:pt x="836493" y="664773"/>
                  <a:pt x="886055" y="730613"/>
                  <a:pt x="937462" y="794866"/>
                </a:cubicBezTo>
                <a:cubicBezTo>
                  <a:pt x="971337" y="837207"/>
                  <a:pt x="1005106" y="879644"/>
                  <a:pt x="1037970" y="922775"/>
                </a:cubicBezTo>
                <a:cubicBezTo>
                  <a:pt x="1053848" y="943614"/>
                  <a:pt x="1068246" y="965543"/>
                  <a:pt x="1083656" y="986730"/>
                </a:cubicBezTo>
                <a:cubicBezTo>
                  <a:pt x="1138156" y="1061661"/>
                  <a:pt x="1172694" y="1099185"/>
                  <a:pt x="1266399" y="1169458"/>
                </a:cubicBezTo>
                <a:cubicBezTo>
                  <a:pt x="1278582" y="1178594"/>
                  <a:pt x="1289326" y="1190057"/>
                  <a:pt x="1302947" y="1196867"/>
                </a:cubicBezTo>
                <a:cubicBezTo>
                  <a:pt x="1354069" y="1222426"/>
                  <a:pt x="1372320" y="1223531"/>
                  <a:pt x="1421730" y="1233412"/>
                </a:cubicBezTo>
                <a:cubicBezTo>
                  <a:pt x="1464370" y="1227321"/>
                  <a:pt x="1507232" y="1222625"/>
                  <a:pt x="1549650" y="1215140"/>
                </a:cubicBezTo>
                <a:cubicBezTo>
                  <a:pt x="1559135" y="1213466"/>
                  <a:pt x="1569401" y="1211840"/>
                  <a:pt x="1577062" y="1206003"/>
                </a:cubicBezTo>
                <a:cubicBezTo>
                  <a:pt x="1730269" y="1089283"/>
                  <a:pt x="1708005" y="1108066"/>
                  <a:pt x="1796353" y="1005003"/>
                </a:cubicBezTo>
                <a:cubicBezTo>
                  <a:pt x="1802445" y="983685"/>
                  <a:pt x="1810542" y="962840"/>
                  <a:pt x="1814628" y="941048"/>
                </a:cubicBezTo>
                <a:cubicBezTo>
                  <a:pt x="1819711" y="913942"/>
                  <a:pt x="1824406" y="886391"/>
                  <a:pt x="1823765" y="858820"/>
                </a:cubicBezTo>
                <a:cubicBezTo>
                  <a:pt x="1820372" y="712943"/>
                  <a:pt x="1820833" y="591276"/>
                  <a:pt x="1787216" y="456819"/>
                </a:cubicBezTo>
                <a:cubicBezTo>
                  <a:pt x="1782544" y="438133"/>
                  <a:pt x="1775033" y="420274"/>
                  <a:pt x="1768942" y="402001"/>
                </a:cubicBezTo>
                <a:cubicBezTo>
                  <a:pt x="1765896" y="347183"/>
                  <a:pt x="1764776" y="292223"/>
                  <a:pt x="1759805" y="237546"/>
                </a:cubicBezTo>
                <a:cubicBezTo>
                  <a:pt x="1758668" y="225041"/>
                  <a:pt x="1752914" y="213355"/>
                  <a:pt x="1750668" y="201001"/>
                </a:cubicBezTo>
                <a:cubicBezTo>
                  <a:pt x="1733869" y="108616"/>
                  <a:pt x="1751157" y="165926"/>
                  <a:pt x="1732393" y="109637"/>
                </a:cubicBezTo>
                <a:cubicBezTo>
                  <a:pt x="1692799" y="115728"/>
                  <a:pt x="1652209" y="117189"/>
                  <a:pt x="1613610" y="127910"/>
                </a:cubicBezTo>
                <a:cubicBezTo>
                  <a:pt x="1596499" y="132663"/>
                  <a:pt x="1582582" y="145291"/>
                  <a:pt x="1567925" y="155319"/>
                </a:cubicBezTo>
                <a:cubicBezTo>
                  <a:pt x="1533392" y="178945"/>
                  <a:pt x="1405463" y="265659"/>
                  <a:pt x="1366907" y="310637"/>
                </a:cubicBezTo>
                <a:cubicBezTo>
                  <a:pt x="1332805" y="350419"/>
                  <a:pt x="1306976" y="396630"/>
                  <a:pt x="1275536" y="438547"/>
                </a:cubicBezTo>
                <a:cubicBezTo>
                  <a:pt x="1261263" y="457576"/>
                  <a:pt x="1245079" y="475092"/>
                  <a:pt x="1229850" y="493365"/>
                </a:cubicBezTo>
                <a:cubicBezTo>
                  <a:pt x="1226804" y="505547"/>
                  <a:pt x="1225494" y="518300"/>
                  <a:pt x="1220713" y="529911"/>
                </a:cubicBezTo>
                <a:cubicBezTo>
                  <a:pt x="1204109" y="570231"/>
                  <a:pt x="1178715" y="607008"/>
                  <a:pt x="1165890" y="648684"/>
                </a:cubicBezTo>
                <a:cubicBezTo>
                  <a:pt x="1158377" y="673100"/>
                  <a:pt x="1130238" y="902885"/>
                  <a:pt x="1129342" y="913639"/>
                </a:cubicBezTo>
                <a:cubicBezTo>
                  <a:pt x="1123250" y="986730"/>
                  <a:pt x="1118881" y="1059985"/>
                  <a:pt x="1111067" y="1132912"/>
                </a:cubicBezTo>
                <a:cubicBezTo>
                  <a:pt x="1109729" y="1145397"/>
                  <a:pt x="1105538" y="1157431"/>
                  <a:pt x="1101930" y="1169458"/>
                </a:cubicBezTo>
                <a:cubicBezTo>
                  <a:pt x="1096395" y="1187907"/>
                  <a:pt x="1083656" y="1224276"/>
                  <a:pt x="1083656" y="1224276"/>
                </a:cubicBezTo>
                <a:cubicBezTo>
                  <a:pt x="1080610" y="1248640"/>
                  <a:pt x="1080846" y="1273643"/>
                  <a:pt x="1074519" y="1297367"/>
                </a:cubicBezTo>
                <a:cubicBezTo>
                  <a:pt x="1068542" y="1319778"/>
                  <a:pt x="1059748" y="1341876"/>
                  <a:pt x="1047107" y="1361322"/>
                </a:cubicBezTo>
                <a:cubicBezTo>
                  <a:pt x="969104" y="1481316"/>
                  <a:pt x="999414" y="1465538"/>
                  <a:pt x="928324" y="1489231"/>
                </a:cubicBezTo>
                <a:cubicBezTo>
                  <a:pt x="917535" y="1501817"/>
                  <a:pt x="837352" y="1598668"/>
                  <a:pt x="818679" y="1608004"/>
                </a:cubicBezTo>
                <a:cubicBezTo>
                  <a:pt x="772308" y="1631188"/>
                  <a:pt x="793463" y="1618722"/>
                  <a:pt x="754719" y="1644550"/>
                </a:cubicBezTo>
                <a:cubicBezTo>
                  <a:pt x="709258" y="1636285"/>
                  <a:pt x="668265" y="1633726"/>
                  <a:pt x="626799" y="1617141"/>
                </a:cubicBezTo>
                <a:cubicBezTo>
                  <a:pt x="620475" y="1614612"/>
                  <a:pt x="614616" y="1611050"/>
                  <a:pt x="608524" y="1608004"/>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Freeform 16"/>
          <p:cNvSpPr/>
          <p:nvPr/>
        </p:nvSpPr>
        <p:spPr>
          <a:xfrm>
            <a:off x="5906961" y="2461851"/>
            <a:ext cx="2773209" cy="1468201"/>
          </a:xfrm>
          <a:custGeom>
            <a:avLst/>
            <a:gdLst>
              <a:gd name="connsiteX0" fmla="*/ 319800 w 1836566"/>
              <a:gd name="connsiteY0" fmla="*/ 1525776 h 1681095"/>
              <a:gd name="connsiteX1" fmla="*/ 657874 w 1836566"/>
              <a:gd name="connsiteY1" fmla="*/ 1315639 h 1681095"/>
              <a:gd name="connsiteX2" fmla="*/ 685286 w 1836566"/>
              <a:gd name="connsiteY2" fmla="*/ 1297366 h 1681095"/>
              <a:gd name="connsiteX3" fmla="*/ 740109 w 1836566"/>
              <a:gd name="connsiteY3" fmla="*/ 1160321 h 1681095"/>
              <a:gd name="connsiteX4" fmla="*/ 758383 w 1836566"/>
              <a:gd name="connsiteY4" fmla="*/ 968457 h 1681095"/>
              <a:gd name="connsiteX5" fmla="*/ 749246 w 1836566"/>
              <a:gd name="connsiteY5" fmla="*/ 804002 h 1681095"/>
              <a:gd name="connsiteX6" fmla="*/ 703560 w 1836566"/>
              <a:gd name="connsiteY6" fmla="*/ 703501 h 1681095"/>
              <a:gd name="connsiteX7" fmla="*/ 630463 w 1836566"/>
              <a:gd name="connsiteY7" fmla="*/ 676092 h 1681095"/>
              <a:gd name="connsiteX8" fmla="*/ 575640 w 1836566"/>
              <a:gd name="connsiteY8" fmla="*/ 666956 h 1681095"/>
              <a:gd name="connsiteX9" fmla="*/ 228429 w 1836566"/>
              <a:gd name="connsiteY9" fmla="*/ 657819 h 1681095"/>
              <a:gd name="connsiteX10" fmla="*/ 127920 w 1836566"/>
              <a:gd name="connsiteY10" fmla="*/ 584728 h 1681095"/>
              <a:gd name="connsiteX11" fmla="*/ 27411 w 1836566"/>
              <a:gd name="connsiteY11" fmla="*/ 438546 h 1681095"/>
              <a:gd name="connsiteX12" fmla="*/ 27411 w 1836566"/>
              <a:gd name="connsiteY12" fmla="*/ 255818 h 1681095"/>
              <a:gd name="connsiteX13" fmla="*/ 137057 w 1836566"/>
              <a:gd name="connsiteY13" fmla="*/ 137045 h 1681095"/>
              <a:gd name="connsiteX14" fmla="*/ 246703 w 1836566"/>
              <a:gd name="connsiteY14" fmla="*/ 109636 h 1681095"/>
              <a:gd name="connsiteX15" fmla="*/ 493406 w 1836566"/>
              <a:gd name="connsiteY15" fmla="*/ 36545 h 1681095"/>
              <a:gd name="connsiteX16" fmla="*/ 685286 w 1836566"/>
              <a:gd name="connsiteY16" fmla="*/ 228409 h 1681095"/>
              <a:gd name="connsiteX17" fmla="*/ 831480 w 1836566"/>
              <a:gd name="connsiteY17" fmla="*/ 420273 h 1681095"/>
              <a:gd name="connsiteX18" fmla="*/ 868029 w 1836566"/>
              <a:gd name="connsiteY18" fmla="*/ 456819 h 1681095"/>
              <a:gd name="connsiteX19" fmla="*/ 913715 w 1836566"/>
              <a:gd name="connsiteY19" fmla="*/ 539046 h 1681095"/>
              <a:gd name="connsiteX20" fmla="*/ 1078183 w 1836566"/>
              <a:gd name="connsiteY20" fmla="*/ 776592 h 1681095"/>
              <a:gd name="connsiteX21" fmla="*/ 1096458 w 1836566"/>
              <a:gd name="connsiteY21" fmla="*/ 849684 h 1681095"/>
              <a:gd name="connsiteX22" fmla="*/ 1160418 w 1836566"/>
              <a:gd name="connsiteY22" fmla="*/ 1059820 h 1681095"/>
              <a:gd name="connsiteX23" fmla="*/ 1196966 w 1836566"/>
              <a:gd name="connsiteY23" fmla="*/ 1206003 h 1681095"/>
              <a:gd name="connsiteX24" fmla="*/ 1224378 w 1836566"/>
              <a:gd name="connsiteY24" fmla="*/ 1324776 h 1681095"/>
              <a:gd name="connsiteX25" fmla="*/ 1334023 w 1836566"/>
              <a:gd name="connsiteY25" fmla="*/ 1452685 h 1681095"/>
              <a:gd name="connsiteX26" fmla="*/ 1361435 w 1836566"/>
              <a:gd name="connsiteY26" fmla="*/ 1461821 h 1681095"/>
              <a:gd name="connsiteX27" fmla="*/ 1708646 w 1836566"/>
              <a:gd name="connsiteY27" fmla="*/ 1333912 h 1681095"/>
              <a:gd name="connsiteX28" fmla="*/ 1745195 w 1836566"/>
              <a:gd name="connsiteY28" fmla="*/ 1233412 h 1681095"/>
              <a:gd name="connsiteX29" fmla="*/ 1809155 w 1836566"/>
              <a:gd name="connsiteY29" fmla="*/ 767456 h 1681095"/>
              <a:gd name="connsiteX30" fmla="*/ 1818292 w 1836566"/>
              <a:gd name="connsiteY30" fmla="*/ 621274 h 1681095"/>
              <a:gd name="connsiteX31" fmla="*/ 1836566 w 1836566"/>
              <a:gd name="connsiteY31" fmla="*/ 456819 h 1681095"/>
              <a:gd name="connsiteX32" fmla="*/ 1754332 w 1836566"/>
              <a:gd name="connsiteY32" fmla="*/ 210137 h 1681095"/>
              <a:gd name="connsiteX33" fmla="*/ 1717784 w 1836566"/>
              <a:gd name="connsiteY33" fmla="*/ 173591 h 1681095"/>
              <a:gd name="connsiteX34" fmla="*/ 1589863 w 1836566"/>
              <a:gd name="connsiteY34" fmla="*/ 228409 h 1681095"/>
              <a:gd name="connsiteX35" fmla="*/ 1562452 w 1836566"/>
              <a:gd name="connsiteY35" fmla="*/ 274091 h 1681095"/>
              <a:gd name="connsiteX36" fmla="*/ 1525903 w 1836566"/>
              <a:gd name="connsiteY36" fmla="*/ 383728 h 1681095"/>
              <a:gd name="connsiteX37" fmla="*/ 1452806 w 1836566"/>
              <a:gd name="connsiteY37" fmla="*/ 575592 h 1681095"/>
              <a:gd name="connsiteX38" fmla="*/ 1434532 w 1836566"/>
              <a:gd name="connsiteY38" fmla="*/ 648683 h 1681095"/>
              <a:gd name="connsiteX39" fmla="*/ 1352298 w 1836566"/>
              <a:gd name="connsiteY39" fmla="*/ 858820 h 1681095"/>
              <a:gd name="connsiteX40" fmla="*/ 1279200 w 1836566"/>
              <a:gd name="connsiteY40" fmla="*/ 1014139 h 1681095"/>
              <a:gd name="connsiteX41" fmla="*/ 1260926 w 1836566"/>
              <a:gd name="connsiteY41" fmla="*/ 1114639 h 1681095"/>
              <a:gd name="connsiteX42" fmla="*/ 1206103 w 1836566"/>
              <a:gd name="connsiteY42" fmla="*/ 1306503 h 1681095"/>
              <a:gd name="connsiteX43" fmla="*/ 1196966 w 1836566"/>
              <a:gd name="connsiteY43" fmla="*/ 1343048 h 1681095"/>
              <a:gd name="connsiteX44" fmla="*/ 1178692 w 1836566"/>
              <a:gd name="connsiteY44" fmla="*/ 1370458 h 1681095"/>
              <a:gd name="connsiteX45" fmla="*/ 1160418 w 1836566"/>
              <a:gd name="connsiteY45" fmla="*/ 1416140 h 1681095"/>
              <a:gd name="connsiteX46" fmla="*/ 1078183 w 1836566"/>
              <a:gd name="connsiteY46" fmla="*/ 1580594 h 1681095"/>
              <a:gd name="connsiteX47" fmla="*/ 1059909 w 1836566"/>
              <a:gd name="connsiteY47" fmla="*/ 1617140 h 1681095"/>
              <a:gd name="connsiteX48" fmla="*/ 1032498 w 1836566"/>
              <a:gd name="connsiteY48" fmla="*/ 1626276 h 1681095"/>
              <a:gd name="connsiteX49" fmla="*/ 959400 w 1836566"/>
              <a:gd name="connsiteY49" fmla="*/ 1653686 h 1681095"/>
              <a:gd name="connsiteX50" fmla="*/ 858892 w 1836566"/>
              <a:gd name="connsiteY50" fmla="*/ 1662822 h 1681095"/>
              <a:gd name="connsiteX51" fmla="*/ 648737 w 1836566"/>
              <a:gd name="connsiteY51" fmla="*/ 1671958 h 1681095"/>
              <a:gd name="connsiteX52" fmla="*/ 493406 w 1836566"/>
              <a:gd name="connsiteY52" fmla="*/ 1681095 h 1681095"/>
              <a:gd name="connsiteX53" fmla="*/ 274114 w 1836566"/>
              <a:gd name="connsiteY53" fmla="*/ 1507503 h 1681095"/>
              <a:gd name="connsiteX54" fmla="*/ 191880 w 1836566"/>
              <a:gd name="connsiteY54" fmla="*/ 1416140 h 1681095"/>
              <a:gd name="connsiteX55" fmla="*/ 109646 w 1836566"/>
              <a:gd name="connsiteY55" fmla="*/ 1215139 h 1681095"/>
              <a:gd name="connsiteX56" fmla="*/ 36548 w 1836566"/>
              <a:gd name="connsiteY56" fmla="*/ 1105502 h 1681095"/>
              <a:gd name="connsiteX57" fmla="*/ 18274 w 1836566"/>
              <a:gd name="connsiteY57" fmla="*/ 1078093 h 1681095"/>
              <a:gd name="connsiteX58" fmla="*/ 0 w 1836566"/>
              <a:gd name="connsiteY58" fmla="*/ 1023275 h 1681095"/>
              <a:gd name="connsiteX59" fmla="*/ 73097 w 1836566"/>
              <a:gd name="connsiteY59" fmla="*/ 977593 h 1681095"/>
              <a:gd name="connsiteX60" fmla="*/ 310663 w 1836566"/>
              <a:gd name="connsiteY60" fmla="*/ 1023275 h 1681095"/>
              <a:gd name="connsiteX61" fmla="*/ 365486 w 1836566"/>
              <a:gd name="connsiteY61" fmla="*/ 968457 h 1681095"/>
              <a:gd name="connsiteX62" fmla="*/ 493406 w 1836566"/>
              <a:gd name="connsiteY62" fmla="*/ 712638 h 1681095"/>
              <a:gd name="connsiteX63" fmla="*/ 621326 w 1836566"/>
              <a:gd name="connsiteY63" fmla="*/ 603001 h 1681095"/>
              <a:gd name="connsiteX64" fmla="*/ 767520 w 1836566"/>
              <a:gd name="connsiteY64" fmla="*/ 465955 h 1681095"/>
              <a:gd name="connsiteX65" fmla="*/ 822343 w 1836566"/>
              <a:gd name="connsiteY65" fmla="*/ 356319 h 1681095"/>
              <a:gd name="connsiteX66" fmla="*/ 831480 w 1836566"/>
              <a:gd name="connsiteY66" fmla="*/ 210137 h 1681095"/>
              <a:gd name="connsiteX67" fmla="*/ 849755 w 1836566"/>
              <a:gd name="connsiteY67" fmla="*/ 118773 h 1681095"/>
              <a:gd name="connsiteX68" fmla="*/ 858892 w 1836566"/>
              <a:gd name="connsiteY68" fmla="*/ 91363 h 1681095"/>
              <a:gd name="connsiteX69" fmla="*/ 931989 w 1836566"/>
              <a:gd name="connsiteY69" fmla="*/ 36545 h 1681095"/>
              <a:gd name="connsiteX70" fmla="*/ 941126 w 1836566"/>
              <a:gd name="connsiteY70" fmla="*/ 0 h 1681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836566" h="1681095">
                <a:moveTo>
                  <a:pt x="319800" y="1525776"/>
                </a:moveTo>
                <a:cubicBezTo>
                  <a:pt x="474542" y="1437361"/>
                  <a:pt x="376770" y="1494509"/>
                  <a:pt x="657874" y="1315639"/>
                </a:cubicBezTo>
                <a:cubicBezTo>
                  <a:pt x="667139" y="1309744"/>
                  <a:pt x="685286" y="1297366"/>
                  <a:pt x="685286" y="1297366"/>
                </a:cubicBezTo>
                <a:cubicBezTo>
                  <a:pt x="703560" y="1251684"/>
                  <a:pt x="726332" y="1207554"/>
                  <a:pt x="740109" y="1160321"/>
                </a:cubicBezTo>
                <a:cubicBezTo>
                  <a:pt x="744724" y="1144499"/>
                  <a:pt x="758354" y="968806"/>
                  <a:pt x="758383" y="968457"/>
                </a:cubicBezTo>
                <a:cubicBezTo>
                  <a:pt x="755337" y="913639"/>
                  <a:pt x="756056" y="858481"/>
                  <a:pt x="749246" y="804002"/>
                </a:cubicBezTo>
                <a:cubicBezTo>
                  <a:pt x="747009" y="786106"/>
                  <a:pt x="720920" y="716125"/>
                  <a:pt x="703560" y="703501"/>
                </a:cubicBezTo>
                <a:cubicBezTo>
                  <a:pt x="682514" y="688196"/>
                  <a:pt x="655484" y="683240"/>
                  <a:pt x="630463" y="676092"/>
                </a:cubicBezTo>
                <a:cubicBezTo>
                  <a:pt x="612649" y="671003"/>
                  <a:pt x="594147" y="667797"/>
                  <a:pt x="575640" y="666956"/>
                </a:cubicBezTo>
                <a:cubicBezTo>
                  <a:pt x="459982" y="661699"/>
                  <a:pt x="344166" y="660865"/>
                  <a:pt x="228429" y="657819"/>
                </a:cubicBezTo>
                <a:cubicBezTo>
                  <a:pt x="199835" y="638758"/>
                  <a:pt x="153057" y="609863"/>
                  <a:pt x="127920" y="584728"/>
                </a:cubicBezTo>
                <a:cubicBezTo>
                  <a:pt x="93406" y="550217"/>
                  <a:pt x="47184" y="469616"/>
                  <a:pt x="27411" y="438546"/>
                </a:cubicBezTo>
                <a:cubicBezTo>
                  <a:pt x="14590" y="374447"/>
                  <a:pt x="1628" y="330297"/>
                  <a:pt x="27411" y="255818"/>
                </a:cubicBezTo>
                <a:cubicBezTo>
                  <a:pt x="50191" y="190016"/>
                  <a:pt x="82636" y="158811"/>
                  <a:pt x="137057" y="137045"/>
                </a:cubicBezTo>
                <a:cubicBezTo>
                  <a:pt x="235490" y="97676"/>
                  <a:pt x="147841" y="136596"/>
                  <a:pt x="246703" y="109636"/>
                </a:cubicBezTo>
                <a:cubicBezTo>
                  <a:pt x="329449" y="87071"/>
                  <a:pt x="493406" y="36545"/>
                  <a:pt x="493406" y="36545"/>
                </a:cubicBezTo>
                <a:cubicBezTo>
                  <a:pt x="641513" y="140213"/>
                  <a:pt x="543848" y="58698"/>
                  <a:pt x="685286" y="228409"/>
                </a:cubicBezTo>
                <a:cubicBezTo>
                  <a:pt x="965814" y="565014"/>
                  <a:pt x="579094" y="76140"/>
                  <a:pt x="831480" y="420273"/>
                </a:cubicBezTo>
                <a:cubicBezTo>
                  <a:pt x="841669" y="434166"/>
                  <a:pt x="858222" y="442654"/>
                  <a:pt x="868029" y="456819"/>
                </a:cubicBezTo>
                <a:cubicBezTo>
                  <a:pt x="885878" y="482598"/>
                  <a:pt x="896494" y="512843"/>
                  <a:pt x="913715" y="539046"/>
                </a:cubicBezTo>
                <a:cubicBezTo>
                  <a:pt x="966609" y="619529"/>
                  <a:pt x="1078183" y="776592"/>
                  <a:pt x="1078183" y="776592"/>
                </a:cubicBezTo>
                <a:cubicBezTo>
                  <a:pt x="1084275" y="800956"/>
                  <a:pt x="1089455" y="825566"/>
                  <a:pt x="1096458" y="849684"/>
                </a:cubicBezTo>
                <a:cubicBezTo>
                  <a:pt x="1116874" y="919998"/>
                  <a:pt x="1146058" y="988024"/>
                  <a:pt x="1160418" y="1059820"/>
                </a:cubicBezTo>
                <a:cubicBezTo>
                  <a:pt x="1212666" y="1321040"/>
                  <a:pt x="1150143" y="1028092"/>
                  <a:pt x="1196966" y="1206003"/>
                </a:cubicBezTo>
                <a:cubicBezTo>
                  <a:pt x="1207307" y="1245297"/>
                  <a:pt x="1210330" y="1286650"/>
                  <a:pt x="1224378" y="1324776"/>
                </a:cubicBezTo>
                <a:cubicBezTo>
                  <a:pt x="1238977" y="1364399"/>
                  <a:pt x="1309822" y="1432886"/>
                  <a:pt x="1334023" y="1452685"/>
                </a:cubicBezTo>
                <a:cubicBezTo>
                  <a:pt x="1341478" y="1458784"/>
                  <a:pt x="1352298" y="1458776"/>
                  <a:pt x="1361435" y="1461821"/>
                </a:cubicBezTo>
                <a:cubicBezTo>
                  <a:pt x="1532394" y="1428735"/>
                  <a:pt x="1629858" y="1469988"/>
                  <a:pt x="1708646" y="1333912"/>
                </a:cubicBezTo>
                <a:cubicBezTo>
                  <a:pt x="1726507" y="1303063"/>
                  <a:pt x="1733012" y="1266912"/>
                  <a:pt x="1745195" y="1233412"/>
                </a:cubicBezTo>
                <a:cubicBezTo>
                  <a:pt x="1767964" y="1091119"/>
                  <a:pt x="1800170" y="911213"/>
                  <a:pt x="1809155" y="767456"/>
                </a:cubicBezTo>
                <a:cubicBezTo>
                  <a:pt x="1812201" y="718729"/>
                  <a:pt x="1814001" y="669907"/>
                  <a:pt x="1818292" y="621274"/>
                </a:cubicBezTo>
                <a:cubicBezTo>
                  <a:pt x="1823140" y="566332"/>
                  <a:pt x="1836566" y="456819"/>
                  <a:pt x="1836566" y="456819"/>
                </a:cubicBezTo>
                <a:cubicBezTo>
                  <a:pt x="1797243" y="283810"/>
                  <a:pt x="1830774" y="296127"/>
                  <a:pt x="1754332" y="210137"/>
                </a:cubicBezTo>
                <a:cubicBezTo>
                  <a:pt x="1742886" y="197261"/>
                  <a:pt x="1729967" y="185773"/>
                  <a:pt x="1717784" y="173591"/>
                </a:cubicBezTo>
                <a:cubicBezTo>
                  <a:pt x="1661867" y="187569"/>
                  <a:pt x="1631929" y="186346"/>
                  <a:pt x="1589863" y="228409"/>
                </a:cubicBezTo>
                <a:cubicBezTo>
                  <a:pt x="1577305" y="240965"/>
                  <a:pt x="1571077" y="258568"/>
                  <a:pt x="1562452" y="274091"/>
                </a:cubicBezTo>
                <a:cubicBezTo>
                  <a:pt x="1526610" y="338603"/>
                  <a:pt x="1559166" y="287275"/>
                  <a:pt x="1525903" y="383728"/>
                </a:cubicBezTo>
                <a:cubicBezTo>
                  <a:pt x="1503591" y="448428"/>
                  <a:pt x="1469406" y="509197"/>
                  <a:pt x="1452806" y="575592"/>
                </a:cubicBezTo>
                <a:cubicBezTo>
                  <a:pt x="1446715" y="599956"/>
                  <a:pt x="1442931" y="625015"/>
                  <a:pt x="1434532" y="648683"/>
                </a:cubicBezTo>
                <a:cubicBezTo>
                  <a:pt x="1409377" y="719570"/>
                  <a:pt x="1385939" y="791544"/>
                  <a:pt x="1352298" y="858820"/>
                </a:cubicBezTo>
                <a:cubicBezTo>
                  <a:pt x="1302334" y="958739"/>
                  <a:pt x="1326813" y="907019"/>
                  <a:pt x="1279200" y="1014139"/>
                </a:cubicBezTo>
                <a:cubicBezTo>
                  <a:pt x="1273109" y="1047639"/>
                  <a:pt x="1269185" y="1081606"/>
                  <a:pt x="1260926" y="1114639"/>
                </a:cubicBezTo>
                <a:cubicBezTo>
                  <a:pt x="1244793" y="1179167"/>
                  <a:pt x="1224039" y="1242453"/>
                  <a:pt x="1206103" y="1306503"/>
                </a:cubicBezTo>
                <a:cubicBezTo>
                  <a:pt x="1202717" y="1318595"/>
                  <a:pt x="1201913" y="1331507"/>
                  <a:pt x="1196966" y="1343048"/>
                </a:cubicBezTo>
                <a:cubicBezTo>
                  <a:pt x="1192640" y="1353141"/>
                  <a:pt x="1183603" y="1360636"/>
                  <a:pt x="1178692" y="1370458"/>
                </a:cubicBezTo>
                <a:cubicBezTo>
                  <a:pt x="1171357" y="1385127"/>
                  <a:pt x="1167495" y="1401345"/>
                  <a:pt x="1160418" y="1416140"/>
                </a:cubicBezTo>
                <a:cubicBezTo>
                  <a:pt x="1133972" y="1471430"/>
                  <a:pt x="1105594" y="1525776"/>
                  <a:pt x="1078183" y="1580594"/>
                </a:cubicBezTo>
                <a:cubicBezTo>
                  <a:pt x="1072091" y="1592776"/>
                  <a:pt x="1072830" y="1612833"/>
                  <a:pt x="1059909" y="1617140"/>
                </a:cubicBezTo>
                <a:cubicBezTo>
                  <a:pt x="1050772" y="1620185"/>
                  <a:pt x="1041549" y="1622985"/>
                  <a:pt x="1032498" y="1626276"/>
                </a:cubicBezTo>
                <a:cubicBezTo>
                  <a:pt x="1008042" y="1635168"/>
                  <a:pt x="984865" y="1648325"/>
                  <a:pt x="959400" y="1653686"/>
                </a:cubicBezTo>
                <a:cubicBezTo>
                  <a:pt x="926481" y="1660616"/>
                  <a:pt x="892475" y="1660847"/>
                  <a:pt x="858892" y="1662822"/>
                </a:cubicBezTo>
                <a:cubicBezTo>
                  <a:pt x="788895" y="1666939"/>
                  <a:pt x="718767" y="1668457"/>
                  <a:pt x="648737" y="1671958"/>
                </a:cubicBezTo>
                <a:lnTo>
                  <a:pt x="493406" y="1681095"/>
                </a:lnTo>
                <a:cubicBezTo>
                  <a:pt x="272656" y="1533940"/>
                  <a:pt x="431491" y="1652763"/>
                  <a:pt x="274114" y="1507503"/>
                </a:cubicBezTo>
                <a:cubicBezTo>
                  <a:pt x="214590" y="1452562"/>
                  <a:pt x="249886" y="1512809"/>
                  <a:pt x="191880" y="1416140"/>
                </a:cubicBezTo>
                <a:cubicBezTo>
                  <a:pt x="112679" y="1284150"/>
                  <a:pt x="201729" y="1399289"/>
                  <a:pt x="109646" y="1215139"/>
                </a:cubicBezTo>
                <a:cubicBezTo>
                  <a:pt x="90001" y="1175853"/>
                  <a:pt x="60914" y="1142048"/>
                  <a:pt x="36548" y="1105502"/>
                </a:cubicBezTo>
                <a:cubicBezTo>
                  <a:pt x="30457" y="1096366"/>
                  <a:pt x="21747" y="1088510"/>
                  <a:pt x="18274" y="1078093"/>
                </a:cubicBezTo>
                <a:lnTo>
                  <a:pt x="0" y="1023275"/>
                </a:lnTo>
                <a:cubicBezTo>
                  <a:pt x="20714" y="1002563"/>
                  <a:pt x="37848" y="972894"/>
                  <a:pt x="73097" y="977593"/>
                </a:cubicBezTo>
                <a:cubicBezTo>
                  <a:pt x="153029" y="988250"/>
                  <a:pt x="310663" y="1023275"/>
                  <a:pt x="310663" y="1023275"/>
                </a:cubicBezTo>
                <a:cubicBezTo>
                  <a:pt x="328937" y="1005002"/>
                  <a:pt x="353449" y="991325"/>
                  <a:pt x="365486" y="968457"/>
                </a:cubicBezTo>
                <a:cubicBezTo>
                  <a:pt x="468233" y="773254"/>
                  <a:pt x="312715" y="915899"/>
                  <a:pt x="493406" y="712638"/>
                </a:cubicBezTo>
                <a:cubicBezTo>
                  <a:pt x="530717" y="670666"/>
                  <a:pt x="579852" y="640865"/>
                  <a:pt x="621326" y="603001"/>
                </a:cubicBezTo>
                <a:cubicBezTo>
                  <a:pt x="882245" y="364790"/>
                  <a:pt x="559077" y="644608"/>
                  <a:pt x="767520" y="465955"/>
                </a:cubicBezTo>
                <a:cubicBezTo>
                  <a:pt x="777054" y="449272"/>
                  <a:pt x="818429" y="383713"/>
                  <a:pt x="822343" y="356319"/>
                </a:cubicBezTo>
                <a:cubicBezTo>
                  <a:pt x="829248" y="307987"/>
                  <a:pt x="825883" y="258638"/>
                  <a:pt x="831480" y="210137"/>
                </a:cubicBezTo>
                <a:cubicBezTo>
                  <a:pt x="835040" y="179284"/>
                  <a:pt x="839933" y="148237"/>
                  <a:pt x="849755" y="118773"/>
                </a:cubicBezTo>
                <a:cubicBezTo>
                  <a:pt x="852801" y="109636"/>
                  <a:pt x="852082" y="98173"/>
                  <a:pt x="858892" y="91363"/>
                </a:cubicBezTo>
                <a:cubicBezTo>
                  <a:pt x="880429" y="69828"/>
                  <a:pt x="907623" y="54818"/>
                  <a:pt x="931989" y="36545"/>
                </a:cubicBezTo>
                <a:cubicBezTo>
                  <a:pt x="942089" y="6247"/>
                  <a:pt x="941126" y="18767"/>
                  <a:pt x="941126" y="0"/>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Freeform 17"/>
          <p:cNvSpPr/>
          <p:nvPr/>
        </p:nvSpPr>
        <p:spPr>
          <a:xfrm>
            <a:off x="5778365" y="3562477"/>
            <a:ext cx="2956752" cy="1998829"/>
          </a:xfrm>
          <a:custGeom>
            <a:avLst/>
            <a:gdLst>
              <a:gd name="connsiteX0" fmla="*/ 1699510 w 1699510"/>
              <a:gd name="connsiteY0" fmla="*/ 328910 h 1927777"/>
              <a:gd name="connsiteX1" fmla="*/ 1425395 w 1699510"/>
              <a:gd name="connsiteY1" fmla="*/ 219273 h 1927777"/>
              <a:gd name="connsiteX2" fmla="*/ 1343161 w 1699510"/>
              <a:gd name="connsiteY2" fmla="*/ 155318 h 1927777"/>
              <a:gd name="connsiteX3" fmla="*/ 1297475 w 1699510"/>
              <a:gd name="connsiteY3" fmla="*/ 137046 h 1927777"/>
              <a:gd name="connsiteX4" fmla="*/ 1260926 w 1699510"/>
              <a:gd name="connsiteY4" fmla="*/ 118773 h 1927777"/>
              <a:gd name="connsiteX5" fmla="*/ 1105595 w 1699510"/>
              <a:gd name="connsiteY5" fmla="*/ 27409 h 1927777"/>
              <a:gd name="connsiteX6" fmla="*/ 1078184 w 1699510"/>
              <a:gd name="connsiteY6" fmla="*/ 9136 h 1927777"/>
              <a:gd name="connsiteX7" fmla="*/ 1032498 w 1699510"/>
              <a:gd name="connsiteY7" fmla="*/ 0 h 1927777"/>
              <a:gd name="connsiteX8" fmla="*/ 621326 w 1699510"/>
              <a:gd name="connsiteY8" fmla="*/ 9136 h 1927777"/>
              <a:gd name="connsiteX9" fmla="*/ 566503 w 1699510"/>
              <a:gd name="connsiteY9" fmla="*/ 27409 h 1927777"/>
              <a:gd name="connsiteX10" fmla="*/ 502543 w 1699510"/>
              <a:gd name="connsiteY10" fmla="*/ 137046 h 1927777"/>
              <a:gd name="connsiteX11" fmla="*/ 456858 w 1699510"/>
              <a:gd name="connsiteY11" fmla="*/ 182727 h 1927777"/>
              <a:gd name="connsiteX12" fmla="*/ 411172 w 1699510"/>
              <a:gd name="connsiteY12" fmla="*/ 447683 h 1927777"/>
              <a:gd name="connsiteX13" fmla="*/ 456858 w 1699510"/>
              <a:gd name="connsiteY13" fmla="*/ 593865 h 1927777"/>
              <a:gd name="connsiteX14" fmla="*/ 511680 w 1699510"/>
              <a:gd name="connsiteY14" fmla="*/ 657820 h 1927777"/>
              <a:gd name="connsiteX15" fmla="*/ 1105595 w 1699510"/>
              <a:gd name="connsiteY15" fmla="*/ 712638 h 1927777"/>
              <a:gd name="connsiteX16" fmla="*/ 1215241 w 1699510"/>
              <a:gd name="connsiteY16" fmla="*/ 749183 h 1927777"/>
              <a:gd name="connsiteX17" fmla="*/ 1297475 w 1699510"/>
              <a:gd name="connsiteY17" fmla="*/ 776593 h 1927777"/>
              <a:gd name="connsiteX18" fmla="*/ 1324886 w 1699510"/>
              <a:gd name="connsiteY18" fmla="*/ 794865 h 1927777"/>
              <a:gd name="connsiteX19" fmla="*/ 1525904 w 1699510"/>
              <a:gd name="connsiteY19" fmla="*/ 977593 h 1927777"/>
              <a:gd name="connsiteX20" fmla="*/ 1562452 w 1699510"/>
              <a:gd name="connsiteY20" fmla="*/ 1041548 h 1927777"/>
              <a:gd name="connsiteX21" fmla="*/ 1599001 w 1699510"/>
              <a:gd name="connsiteY21" fmla="*/ 1142048 h 1927777"/>
              <a:gd name="connsiteX22" fmla="*/ 1608138 w 1699510"/>
              <a:gd name="connsiteY22" fmla="*/ 1206003 h 1927777"/>
              <a:gd name="connsiteX23" fmla="*/ 1599001 w 1699510"/>
              <a:gd name="connsiteY23" fmla="*/ 1251685 h 1927777"/>
              <a:gd name="connsiteX24" fmla="*/ 1580727 w 1699510"/>
              <a:gd name="connsiteY24" fmla="*/ 1306503 h 1927777"/>
              <a:gd name="connsiteX25" fmla="*/ 1352298 w 1699510"/>
              <a:gd name="connsiteY25" fmla="*/ 1553185 h 1927777"/>
              <a:gd name="connsiteX26" fmla="*/ 1251789 w 1699510"/>
              <a:gd name="connsiteY26" fmla="*/ 1699368 h 1927777"/>
              <a:gd name="connsiteX27" fmla="*/ 1242652 w 1699510"/>
              <a:gd name="connsiteY27" fmla="*/ 1745050 h 1927777"/>
              <a:gd name="connsiteX28" fmla="*/ 1078184 w 1699510"/>
              <a:gd name="connsiteY28" fmla="*/ 1918641 h 1927777"/>
              <a:gd name="connsiteX29" fmla="*/ 1032498 w 1699510"/>
              <a:gd name="connsiteY29" fmla="*/ 1927777 h 1927777"/>
              <a:gd name="connsiteX30" fmla="*/ 886303 w 1699510"/>
              <a:gd name="connsiteY30" fmla="*/ 1900368 h 1927777"/>
              <a:gd name="connsiteX31" fmla="*/ 694423 w 1699510"/>
              <a:gd name="connsiteY31" fmla="*/ 1854686 h 1927777"/>
              <a:gd name="connsiteX32" fmla="*/ 621326 w 1699510"/>
              <a:gd name="connsiteY32" fmla="*/ 1827277 h 1927777"/>
              <a:gd name="connsiteX33" fmla="*/ 584778 w 1699510"/>
              <a:gd name="connsiteY33" fmla="*/ 1818141 h 1927777"/>
              <a:gd name="connsiteX34" fmla="*/ 374623 w 1699510"/>
              <a:gd name="connsiteY34" fmla="*/ 1617140 h 1927777"/>
              <a:gd name="connsiteX35" fmla="*/ 283252 w 1699510"/>
              <a:gd name="connsiteY35" fmla="*/ 1516640 h 1927777"/>
              <a:gd name="connsiteX36" fmla="*/ 63960 w 1699510"/>
              <a:gd name="connsiteY36" fmla="*/ 1370458 h 1927777"/>
              <a:gd name="connsiteX37" fmla="*/ 18274 w 1699510"/>
              <a:gd name="connsiteY37" fmla="*/ 1306503 h 1927777"/>
              <a:gd name="connsiteX38" fmla="*/ 0 w 1699510"/>
              <a:gd name="connsiteY38" fmla="*/ 1233412 h 1927777"/>
              <a:gd name="connsiteX39" fmla="*/ 36549 w 1699510"/>
              <a:gd name="connsiteY39" fmla="*/ 1068957 h 1927777"/>
              <a:gd name="connsiteX40" fmla="*/ 137057 w 1699510"/>
              <a:gd name="connsiteY40" fmla="*/ 840547 h 1927777"/>
              <a:gd name="connsiteX41" fmla="*/ 201017 w 1699510"/>
              <a:gd name="connsiteY41" fmla="*/ 712638 h 1927777"/>
              <a:gd name="connsiteX42" fmla="*/ 456858 w 1699510"/>
              <a:gd name="connsiteY42" fmla="*/ 657820 h 1927777"/>
              <a:gd name="connsiteX43" fmla="*/ 667012 w 1699510"/>
              <a:gd name="connsiteY43" fmla="*/ 630410 h 1927777"/>
              <a:gd name="connsiteX44" fmla="*/ 749246 w 1699510"/>
              <a:gd name="connsiteY44" fmla="*/ 639547 h 1927777"/>
              <a:gd name="connsiteX45" fmla="*/ 950263 w 1699510"/>
              <a:gd name="connsiteY45" fmla="*/ 603001 h 1927777"/>
              <a:gd name="connsiteX46" fmla="*/ 995949 w 1699510"/>
              <a:gd name="connsiteY46" fmla="*/ 557319 h 1927777"/>
              <a:gd name="connsiteX47" fmla="*/ 1078184 w 1699510"/>
              <a:gd name="connsiteY47" fmla="*/ 438546 h 1927777"/>
              <a:gd name="connsiteX48" fmla="*/ 1151281 w 1699510"/>
              <a:gd name="connsiteY48" fmla="*/ 347182 h 1927777"/>
              <a:gd name="connsiteX49" fmla="*/ 1206104 w 1699510"/>
              <a:gd name="connsiteY49" fmla="*/ 292364 h 192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699510" h="1927777">
                <a:moveTo>
                  <a:pt x="1699510" y="328910"/>
                </a:moveTo>
                <a:cubicBezTo>
                  <a:pt x="1597063" y="294764"/>
                  <a:pt x="1525229" y="274732"/>
                  <a:pt x="1425395" y="219273"/>
                </a:cubicBezTo>
                <a:cubicBezTo>
                  <a:pt x="1395039" y="202410"/>
                  <a:pt x="1372372" y="174095"/>
                  <a:pt x="1343161" y="155318"/>
                </a:cubicBezTo>
                <a:cubicBezTo>
                  <a:pt x="1329364" y="146449"/>
                  <a:pt x="1312463" y="143707"/>
                  <a:pt x="1297475" y="137046"/>
                </a:cubicBezTo>
                <a:cubicBezTo>
                  <a:pt x="1285028" y="131515"/>
                  <a:pt x="1272362" y="126172"/>
                  <a:pt x="1260926" y="118773"/>
                </a:cubicBezTo>
                <a:cubicBezTo>
                  <a:pt x="1117106" y="25719"/>
                  <a:pt x="1192699" y="49182"/>
                  <a:pt x="1105595" y="27409"/>
                </a:cubicBezTo>
                <a:cubicBezTo>
                  <a:pt x="1096458" y="21318"/>
                  <a:pt x="1088466" y="12991"/>
                  <a:pt x="1078184" y="9136"/>
                </a:cubicBezTo>
                <a:cubicBezTo>
                  <a:pt x="1063642" y="3683"/>
                  <a:pt x="1048028" y="0"/>
                  <a:pt x="1032498" y="0"/>
                </a:cubicBezTo>
                <a:cubicBezTo>
                  <a:pt x="895407" y="0"/>
                  <a:pt x="758383" y="6091"/>
                  <a:pt x="621326" y="9136"/>
                </a:cubicBezTo>
                <a:cubicBezTo>
                  <a:pt x="603052" y="15227"/>
                  <a:pt x="581545" y="15376"/>
                  <a:pt x="566503" y="27409"/>
                </a:cubicBezTo>
                <a:cubicBezTo>
                  <a:pt x="533409" y="53882"/>
                  <a:pt x="526021" y="104766"/>
                  <a:pt x="502543" y="137046"/>
                </a:cubicBezTo>
                <a:cubicBezTo>
                  <a:pt x="489876" y="154462"/>
                  <a:pt x="472086" y="167500"/>
                  <a:pt x="456858" y="182727"/>
                </a:cubicBezTo>
                <a:cubicBezTo>
                  <a:pt x="425670" y="297073"/>
                  <a:pt x="416226" y="311247"/>
                  <a:pt x="411172" y="447683"/>
                </a:cubicBezTo>
                <a:cubicBezTo>
                  <a:pt x="408696" y="514518"/>
                  <a:pt x="419379" y="541399"/>
                  <a:pt x="456858" y="593865"/>
                </a:cubicBezTo>
                <a:cubicBezTo>
                  <a:pt x="473179" y="616713"/>
                  <a:pt x="486185" y="646054"/>
                  <a:pt x="511680" y="657820"/>
                </a:cubicBezTo>
                <a:cubicBezTo>
                  <a:pt x="675386" y="733371"/>
                  <a:pt x="963600" y="709483"/>
                  <a:pt x="1105595" y="712638"/>
                </a:cubicBezTo>
                <a:lnTo>
                  <a:pt x="1215241" y="749183"/>
                </a:lnTo>
                <a:cubicBezTo>
                  <a:pt x="1242652" y="758319"/>
                  <a:pt x="1273433" y="760567"/>
                  <a:pt x="1297475" y="776593"/>
                </a:cubicBezTo>
                <a:cubicBezTo>
                  <a:pt x="1306612" y="782684"/>
                  <a:pt x="1316351" y="787956"/>
                  <a:pt x="1324886" y="794865"/>
                </a:cubicBezTo>
                <a:cubicBezTo>
                  <a:pt x="1390649" y="848097"/>
                  <a:pt x="1475841" y="902505"/>
                  <a:pt x="1525904" y="977593"/>
                </a:cubicBezTo>
                <a:cubicBezTo>
                  <a:pt x="1539525" y="998023"/>
                  <a:pt x="1552479" y="1019111"/>
                  <a:pt x="1562452" y="1041548"/>
                </a:cubicBezTo>
                <a:cubicBezTo>
                  <a:pt x="1576930" y="1074122"/>
                  <a:pt x="1586818" y="1108548"/>
                  <a:pt x="1599001" y="1142048"/>
                </a:cubicBezTo>
                <a:cubicBezTo>
                  <a:pt x="1602047" y="1163366"/>
                  <a:pt x="1608138" y="1184468"/>
                  <a:pt x="1608138" y="1206003"/>
                </a:cubicBezTo>
                <a:cubicBezTo>
                  <a:pt x="1608138" y="1221532"/>
                  <a:pt x="1603087" y="1236703"/>
                  <a:pt x="1599001" y="1251685"/>
                </a:cubicBezTo>
                <a:cubicBezTo>
                  <a:pt x="1593933" y="1270267"/>
                  <a:pt x="1591578" y="1290589"/>
                  <a:pt x="1580727" y="1306503"/>
                </a:cubicBezTo>
                <a:cubicBezTo>
                  <a:pt x="1450062" y="1498128"/>
                  <a:pt x="1492922" y="1404760"/>
                  <a:pt x="1352298" y="1553185"/>
                </a:cubicBezTo>
                <a:cubicBezTo>
                  <a:pt x="1317004" y="1590436"/>
                  <a:pt x="1278930" y="1655946"/>
                  <a:pt x="1251789" y="1699368"/>
                </a:cubicBezTo>
                <a:cubicBezTo>
                  <a:pt x="1248743" y="1714595"/>
                  <a:pt x="1250136" y="1731444"/>
                  <a:pt x="1242652" y="1745050"/>
                </a:cubicBezTo>
                <a:cubicBezTo>
                  <a:pt x="1179629" y="1859628"/>
                  <a:pt x="1178826" y="1879936"/>
                  <a:pt x="1078184" y="1918641"/>
                </a:cubicBezTo>
                <a:cubicBezTo>
                  <a:pt x="1063689" y="1924216"/>
                  <a:pt x="1047727" y="1924732"/>
                  <a:pt x="1032498" y="1927777"/>
                </a:cubicBezTo>
                <a:cubicBezTo>
                  <a:pt x="983766" y="1918641"/>
                  <a:pt x="934297" y="1912810"/>
                  <a:pt x="886303" y="1900368"/>
                </a:cubicBezTo>
                <a:cubicBezTo>
                  <a:pt x="672298" y="1844891"/>
                  <a:pt x="894019" y="1874645"/>
                  <a:pt x="694423" y="1854686"/>
                </a:cubicBezTo>
                <a:cubicBezTo>
                  <a:pt x="670057" y="1845550"/>
                  <a:pt x="646013" y="1835505"/>
                  <a:pt x="621326" y="1827277"/>
                </a:cubicBezTo>
                <a:cubicBezTo>
                  <a:pt x="609413" y="1823306"/>
                  <a:pt x="594338" y="1826284"/>
                  <a:pt x="584778" y="1818141"/>
                </a:cubicBezTo>
                <a:cubicBezTo>
                  <a:pt x="510985" y="1755285"/>
                  <a:pt x="439831" y="1688863"/>
                  <a:pt x="374623" y="1617140"/>
                </a:cubicBezTo>
                <a:cubicBezTo>
                  <a:pt x="344166" y="1583640"/>
                  <a:pt x="316827" y="1547015"/>
                  <a:pt x="283252" y="1516640"/>
                </a:cubicBezTo>
                <a:cubicBezTo>
                  <a:pt x="229853" y="1468331"/>
                  <a:pt x="122958" y="1406761"/>
                  <a:pt x="63960" y="1370458"/>
                </a:cubicBezTo>
                <a:cubicBezTo>
                  <a:pt x="48731" y="1349140"/>
                  <a:pt x="29354" y="1330244"/>
                  <a:pt x="18274" y="1306503"/>
                </a:cubicBezTo>
                <a:cubicBezTo>
                  <a:pt x="7653" y="1283746"/>
                  <a:pt x="0" y="1233412"/>
                  <a:pt x="0" y="1233412"/>
                </a:cubicBezTo>
                <a:cubicBezTo>
                  <a:pt x="12183" y="1178594"/>
                  <a:pt x="21949" y="1123182"/>
                  <a:pt x="36549" y="1068957"/>
                </a:cubicBezTo>
                <a:cubicBezTo>
                  <a:pt x="54563" y="1002054"/>
                  <a:pt x="117728" y="887986"/>
                  <a:pt x="137057" y="840547"/>
                </a:cubicBezTo>
                <a:cubicBezTo>
                  <a:pt x="151849" y="804242"/>
                  <a:pt x="151506" y="732891"/>
                  <a:pt x="201017" y="712638"/>
                </a:cubicBezTo>
                <a:cubicBezTo>
                  <a:pt x="319766" y="664063"/>
                  <a:pt x="349331" y="669766"/>
                  <a:pt x="456858" y="657820"/>
                </a:cubicBezTo>
                <a:cubicBezTo>
                  <a:pt x="610146" y="640790"/>
                  <a:pt x="568029" y="646907"/>
                  <a:pt x="667012" y="630410"/>
                </a:cubicBezTo>
                <a:cubicBezTo>
                  <a:pt x="694423" y="633456"/>
                  <a:pt x="721794" y="642203"/>
                  <a:pt x="749246" y="639547"/>
                </a:cubicBezTo>
                <a:cubicBezTo>
                  <a:pt x="817033" y="632987"/>
                  <a:pt x="885653" y="624536"/>
                  <a:pt x="950263" y="603001"/>
                </a:cubicBezTo>
                <a:cubicBezTo>
                  <a:pt x="970694" y="596191"/>
                  <a:pt x="982727" y="574318"/>
                  <a:pt x="995949" y="557319"/>
                </a:cubicBezTo>
                <a:cubicBezTo>
                  <a:pt x="1025515" y="519310"/>
                  <a:pt x="1049560" y="477269"/>
                  <a:pt x="1078184" y="438546"/>
                </a:cubicBezTo>
                <a:cubicBezTo>
                  <a:pt x="1101368" y="407182"/>
                  <a:pt x="1124741" y="375762"/>
                  <a:pt x="1151281" y="347182"/>
                </a:cubicBezTo>
                <a:cubicBezTo>
                  <a:pt x="1217588" y="275780"/>
                  <a:pt x="1182899" y="338766"/>
                  <a:pt x="1206104" y="292364"/>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Freeform 21"/>
          <p:cNvSpPr/>
          <p:nvPr/>
        </p:nvSpPr>
        <p:spPr>
          <a:xfrm>
            <a:off x="6505649" y="2503368"/>
            <a:ext cx="2220327" cy="2868825"/>
          </a:xfrm>
          <a:custGeom>
            <a:avLst/>
            <a:gdLst>
              <a:gd name="connsiteX0" fmla="*/ 2220327 w 2220327"/>
              <a:gd name="connsiteY0" fmla="*/ 1132912 h 2868825"/>
              <a:gd name="connsiteX1" fmla="*/ 2019309 w 2220327"/>
              <a:gd name="connsiteY1" fmla="*/ 1142048 h 2868825"/>
              <a:gd name="connsiteX2" fmla="*/ 1790881 w 2220327"/>
              <a:gd name="connsiteY2" fmla="*/ 1151185 h 2868825"/>
              <a:gd name="connsiteX3" fmla="*/ 1708646 w 2220327"/>
              <a:gd name="connsiteY3" fmla="*/ 1178594 h 2868825"/>
              <a:gd name="connsiteX4" fmla="*/ 1599001 w 2220327"/>
              <a:gd name="connsiteY4" fmla="*/ 1215139 h 2868825"/>
              <a:gd name="connsiteX5" fmla="*/ 1535041 w 2220327"/>
              <a:gd name="connsiteY5" fmla="*/ 1242548 h 2868825"/>
              <a:gd name="connsiteX6" fmla="*/ 1516766 w 2220327"/>
              <a:gd name="connsiteY6" fmla="*/ 1297367 h 2868825"/>
              <a:gd name="connsiteX7" fmla="*/ 1571589 w 2220327"/>
              <a:gd name="connsiteY7" fmla="*/ 1443549 h 2868825"/>
              <a:gd name="connsiteX8" fmla="*/ 1580726 w 2220327"/>
              <a:gd name="connsiteY8" fmla="*/ 1470958 h 2868825"/>
              <a:gd name="connsiteX9" fmla="*/ 1662961 w 2220327"/>
              <a:gd name="connsiteY9" fmla="*/ 1525776 h 2868825"/>
              <a:gd name="connsiteX10" fmla="*/ 1699509 w 2220327"/>
              <a:gd name="connsiteY10" fmla="*/ 1544049 h 2868825"/>
              <a:gd name="connsiteX11" fmla="*/ 1763469 w 2220327"/>
              <a:gd name="connsiteY11" fmla="*/ 1562322 h 2868825"/>
              <a:gd name="connsiteX12" fmla="*/ 1818292 w 2220327"/>
              <a:gd name="connsiteY12" fmla="*/ 1580595 h 2868825"/>
              <a:gd name="connsiteX13" fmla="*/ 1900527 w 2220327"/>
              <a:gd name="connsiteY13" fmla="*/ 1617140 h 2868825"/>
              <a:gd name="connsiteX14" fmla="*/ 1927938 w 2220327"/>
              <a:gd name="connsiteY14" fmla="*/ 1635413 h 2868825"/>
              <a:gd name="connsiteX15" fmla="*/ 1946212 w 2220327"/>
              <a:gd name="connsiteY15" fmla="*/ 1662822 h 2868825"/>
              <a:gd name="connsiteX16" fmla="*/ 1964487 w 2220327"/>
              <a:gd name="connsiteY16" fmla="*/ 1681095 h 2868825"/>
              <a:gd name="connsiteX17" fmla="*/ 2019309 w 2220327"/>
              <a:gd name="connsiteY17" fmla="*/ 1790732 h 2868825"/>
              <a:gd name="connsiteX18" fmla="*/ 2028447 w 2220327"/>
              <a:gd name="connsiteY18" fmla="*/ 1827277 h 2868825"/>
              <a:gd name="connsiteX19" fmla="*/ 2046721 w 2220327"/>
              <a:gd name="connsiteY19" fmla="*/ 1872959 h 2868825"/>
              <a:gd name="connsiteX20" fmla="*/ 2028447 w 2220327"/>
              <a:gd name="connsiteY20" fmla="*/ 2156187 h 2868825"/>
              <a:gd name="connsiteX21" fmla="*/ 2019309 w 2220327"/>
              <a:gd name="connsiteY21" fmla="*/ 2201869 h 2868825"/>
              <a:gd name="connsiteX22" fmla="*/ 1946212 w 2220327"/>
              <a:gd name="connsiteY22" fmla="*/ 2238415 h 2868825"/>
              <a:gd name="connsiteX23" fmla="*/ 1891389 w 2220327"/>
              <a:gd name="connsiteY23" fmla="*/ 2265824 h 2868825"/>
              <a:gd name="connsiteX24" fmla="*/ 1836566 w 2220327"/>
              <a:gd name="connsiteY24" fmla="*/ 2284097 h 2868825"/>
              <a:gd name="connsiteX25" fmla="*/ 1763469 w 2220327"/>
              <a:gd name="connsiteY25" fmla="*/ 2320642 h 2868825"/>
              <a:gd name="connsiteX26" fmla="*/ 1589864 w 2220327"/>
              <a:gd name="connsiteY26" fmla="*/ 2338915 h 2868825"/>
              <a:gd name="connsiteX27" fmla="*/ 1343161 w 2220327"/>
              <a:gd name="connsiteY27" fmla="*/ 2311506 h 2868825"/>
              <a:gd name="connsiteX28" fmla="*/ 1306612 w 2220327"/>
              <a:gd name="connsiteY28" fmla="*/ 2302369 h 2868825"/>
              <a:gd name="connsiteX29" fmla="*/ 1096458 w 2220327"/>
              <a:gd name="connsiteY29" fmla="*/ 2201869 h 2868825"/>
              <a:gd name="connsiteX30" fmla="*/ 1023360 w 2220327"/>
              <a:gd name="connsiteY30" fmla="*/ 2165323 h 2868825"/>
              <a:gd name="connsiteX31" fmla="*/ 895440 w 2220327"/>
              <a:gd name="connsiteY31" fmla="*/ 2119642 h 2868825"/>
              <a:gd name="connsiteX32" fmla="*/ 776657 w 2220327"/>
              <a:gd name="connsiteY32" fmla="*/ 2092232 h 2868825"/>
              <a:gd name="connsiteX33" fmla="*/ 621326 w 2220327"/>
              <a:gd name="connsiteY33" fmla="*/ 2083096 h 2868825"/>
              <a:gd name="connsiteX34" fmla="*/ 182743 w 2220327"/>
              <a:gd name="connsiteY34" fmla="*/ 2101369 h 2868825"/>
              <a:gd name="connsiteX35" fmla="*/ 127920 w 2220327"/>
              <a:gd name="connsiteY35" fmla="*/ 2110505 h 2868825"/>
              <a:gd name="connsiteX36" fmla="*/ 36548 w 2220327"/>
              <a:gd name="connsiteY36" fmla="*/ 2220142 h 2868825"/>
              <a:gd name="connsiteX37" fmla="*/ 0 w 2220327"/>
              <a:gd name="connsiteY37" fmla="*/ 2293233 h 2868825"/>
              <a:gd name="connsiteX38" fmla="*/ 36548 w 2220327"/>
              <a:gd name="connsiteY38" fmla="*/ 2549052 h 2868825"/>
              <a:gd name="connsiteX39" fmla="*/ 100509 w 2220327"/>
              <a:gd name="connsiteY39" fmla="*/ 2713507 h 2868825"/>
              <a:gd name="connsiteX40" fmla="*/ 219291 w 2220327"/>
              <a:gd name="connsiteY40" fmla="*/ 2850552 h 2868825"/>
              <a:gd name="connsiteX41" fmla="*/ 274114 w 2220327"/>
              <a:gd name="connsiteY41" fmla="*/ 2868825 h 2868825"/>
              <a:gd name="connsiteX42" fmla="*/ 511680 w 2220327"/>
              <a:gd name="connsiteY42" fmla="*/ 2850552 h 2868825"/>
              <a:gd name="connsiteX43" fmla="*/ 676149 w 2220327"/>
              <a:gd name="connsiteY43" fmla="*/ 2841416 h 2868825"/>
              <a:gd name="connsiteX44" fmla="*/ 840617 w 2220327"/>
              <a:gd name="connsiteY44" fmla="*/ 2823143 h 2868825"/>
              <a:gd name="connsiteX45" fmla="*/ 931989 w 2220327"/>
              <a:gd name="connsiteY45" fmla="*/ 2777461 h 2868825"/>
              <a:gd name="connsiteX46" fmla="*/ 1032498 w 2220327"/>
              <a:gd name="connsiteY46" fmla="*/ 2686098 h 2868825"/>
              <a:gd name="connsiteX47" fmla="*/ 1087320 w 2220327"/>
              <a:gd name="connsiteY47" fmla="*/ 2640416 h 2868825"/>
              <a:gd name="connsiteX48" fmla="*/ 1215240 w 2220327"/>
              <a:gd name="connsiteY48" fmla="*/ 2466824 h 2868825"/>
              <a:gd name="connsiteX49" fmla="*/ 1315749 w 2220327"/>
              <a:gd name="connsiteY49" fmla="*/ 2357188 h 2868825"/>
              <a:gd name="connsiteX50" fmla="*/ 1324886 w 2220327"/>
              <a:gd name="connsiteY50" fmla="*/ 2311506 h 2868825"/>
              <a:gd name="connsiteX51" fmla="*/ 1379709 w 2220327"/>
              <a:gd name="connsiteY51" fmla="*/ 2147051 h 2868825"/>
              <a:gd name="connsiteX52" fmla="*/ 1407121 w 2220327"/>
              <a:gd name="connsiteY52" fmla="*/ 1927777 h 2868825"/>
              <a:gd name="connsiteX53" fmla="*/ 1397983 w 2220327"/>
              <a:gd name="connsiteY53" fmla="*/ 1745050 h 2868825"/>
              <a:gd name="connsiteX54" fmla="*/ 1352298 w 2220327"/>
              <a:gd name="connsiteY54" fmla="*/ 1589731 h 2868825"/>
              <a:gd name="connsiteX55" fmla="*/ 1343161 w 2220327"/>
              <a:gd name="connsiteY55" fmla="*/ 1562322 h 2868825"/>
              <a:gd name="connsiteX56" fmla="*/ 1306612 w 2220327"/>
              <a:gd name="connsiteY56" fmla="*/ 1498367 h 2868825"/>
              <a:gd name="connsiteX57" fmla="*/ 1279201 w 2220327"/>
              <a:gd name="connsiteY57" fmla="*/ 1452685 h 2868825"/>
              <a:gd name="connsiteX58" fmla="*/ 1260926 w 2220327"/>
              <a:gd name="connsiteY58" fmla="*/ 1434413 h 2868825"/>
              <a:gd name="connsiteX59" fmla="*/ 1206103 w 2220327"/>
              <a:gd name="connsiteY59" fmla="*/ 1370458 h 2868825"/>
              <a:gd name="connsiteX60" fmla="*/ 1196966 w 2220327"/>
              <a:gd name="connsiteY60" fmla="*/ 1343049 h 2868825"/>
              <a:gd name="connsiteX61" fmla="*/ 1142143 w 2220327"/>
              <a:gd name="connsiteY61" fmla="*/ 1315640 h 2868825"/>
              <a:gd name="connsiteX62" fmla="*/ 1059909 w 2220327"/>
              <a:gd name="connsiteY62" fmla="*/ 1260821 h 2868825"/>
              <a:gd name="connsiteX63" fmla="*/ 904577 w 2220327"/>
              <a:gd name="connsiteY63" fmla="*/ 1142048 h 2868825"/>
              <a:gd name="connsiteX64" fmla="*/ 804069 w 2220327"/>
              <a:gd name="connsiteY64" fmla="*/ 1050684 h 2868825"/>
              <a:gd name="connsiteX65" fmla="*/ 730972 w 2220327"/>
              <a:gd name="connsiteY65" fmla="*/ 986730 h 2868825"/>
              <a:gd name="connsiteX66" fmla="*/ 712697 w 2220327"/>
              <a:gd name="connsiteY66" fmla="*/ 968457 h 2868825"/>
              <a:gd name="connsiteX67" fmla="*/ 648737 w 2220327"/>
              <a:gd name="connsiteY67" fmla="*/ 922775 h 2868825"/>
              <a:gd name="connsiteX68" fmla="*/ 612189 w 2220327"/>
              <a:gd name="connsiteY68" fmla="*/ 867957 h 2868825"/>
              <a:gd name="connsiteX69" fmla="*/ 475132 w 2220327"/>
              <a:gd name="connsiteY69" fmla="*/ 758320 h 2868825"/>
              <a:gd name="connsiteX70" fmla="*/ 411172 w 2220327"/>
              <a:gd name="connsiteY70" fmla="*/ 703502 h 2868825"/>
              <a:gd name="connsiteX71" fmla="*/ 383760 w 2220327"/>
              <a:gd name="connsiteY71" fmla="*/ 685229 h 2868825"/>
              <a:gd name="connsiteX72" fmla="*/ 237566 w 2220327"/>
              <a:gd name="connsiteY72" fmla="*/ 502501 h 2868825"/>
              <a:gd name="connsiteX73" fmla="*/ 228429 w 2220327"/>
              <a:gd name="connsiteY73" fmla="*/ 475092 h 2868825"/>
              <a:gd name="connsiteX74" fmla="*/ 191880 w 2220327"/>
              <a:gd name="connsiteY74" fmla="*/ 392865 h 2868825"/>
              <a:gd name="connsiteX75" fmla="*/ 228429 w 2220327"/>
              <a:gd name="connsiteY75" fmla="*/ 246682 h 2868825"/>
              <a:gd name="connsiteX76" fmla="*/ 429446 w 2220327"/>
              <a:gd name="connsiteY76" fmla="*/ 82227 h 2868825"/>
              <a:gd name="connsiteX77" fmla="*/ 484269 w 2220327"/>
              <a:gd name="connsiteY77" fmla="*/ 36545 h 2868825"/>
              <a:gd name="connsiteX78" fmla="*/ 529954 w 2220327"/>
              <a:gd name="connsiteY78" fmla="*/ 18273 h 2868825"/>
              <a:gd name="connsiteX79" fmla="*/ 621326 w 2220327"/>
              <a:gd name="connsiteY79" fmla="*/ 0 h 2868825"/>
              <a:gd name="connsiteX80" fmla="*/ 685286 w 2220327"/>
              <a:gd name="connsiteY80" fmla="*/ 9136 h 2868825"/>
              <a:gd name="connsiteX81" fmla="*/ 794932 w 2220327"/>
              <a:gd name="connsiteY81" fmla="*/ 18273 h 2868825"/>
              <a:gd name="connsiteX82" fmla="*/ 886303 w 2220327"/>
              <a:gd name="connsiteY82" fmla="*/ 27409 h 2868825"/>
              <a:gd name="connsiteX83" fmla="*/ 968538 w 2220327"/>
              <a:gd name="connsiteY83" fmla="*/ 45682 h 2868825"/>
              <a:gd name="connsiteX84" fmla="*/ 1005086 w 2220327"/>
              <a:gd name="connsiteY84" fmla="*/ 54818 h 2868825"/>
              <a:gd name="connsiteX85" fmla="*/ 1078183 w 2220327"/>
              <a:gd name="connsiteY85" fmla="*/ 63955 h 2868825"/>
              <a:gd name="connsiteX86" fmla="*/ 1123869 w 2220327"/>
              <a:gd name="connsiteY86" fmla="*/ 82227 h 2868825"/>
              <a:gd name="connsiteX87" fmla="*/ 1169555 w 2220327"/>
              <a:gd name="connsiteY87" fmla="*/ 91364 h 2868825"/>
              <a:gd name="connsiteX88" fmla="*/ 1196966 w 2220327"/>
              <a:gd name="connsiteY88" fmla="*/ 118773 h 2868825"/>
              <a:gd name="connsiteX89" fmla="*/ 1233515 w 2220327"/>
              <a:gd name="connsiteY89" fmla="*/ 137046 h 2868825"/>
              <a:gd name="connsiteX90" fmla="*/ 1315749 w 2220327"/>
              <a:gd name="connsiteY90" fmla="*/ 173591 h 2868825"/>
              <a:gd name="connsiteX91" fmla="*/ 1379709 w 2220327"/>
              <a:gd name="connsiteY91" fmla="*/ 201000 h 2868825"/>
              <a:gd name="connsiteX92" fmla="*/ 1416258 w 2220327"/>
              <a:gd name="connsiteY92" fmla="*/ 219273 h 2868825"/>
              <a:gd name="connsiteX93" fmla="*/ 1480218 w 2220327"/>
              <a:gd name="connsiteY93" fmla="*/ 255819 h 2868825"/>
              <a:gd name="connsiteX94" fmla="*/ 1571589 w 2220327"/>
              <a:gd name="connsiteY94" fmla="*/ 374592 h 2868825"/>
              <a:gd name="connsiteX95" fmla="*/ 1635549 w 2220327"/>
              <a:gd name="connsiteY95" fmla="*/ 429410 h 2868825"/>
              <a:gd name="connsiteX96" fmla="*/ 1708646 w 2220327"/>
              <a:gd name="connsiteY96" fmla="*/ 438546 h 2868825"/>
              <a:gd name="connsiteX97" fmla="*/ 1882252 w 2220327"/>
              <a:gd name="connsiteY97" fmla="*/ 420274 h 2868825"/>
              <a:gd name="connsiteX98" fmla="*/ 1946212 w 2220327"/>
              <a:gd name="connsiteY98" fmla="*/ 356319 h 2868825"/>
              <a:gd name="connsiteX99" fmla="*/ 2001035 w 2220327"/>
              <a:gd name="connsiteY99" fmla="*/ 301501 h 2868825"/>
              <a:gd name="connsiteX100" fmla="*/ 2046721 w 2220327"/>
              <a:gd name="connsiteY100" fmla="*/ 246682 h 2868825"/>
              <a:gd name="connsiteX101" fmla="*/ 2055858 w 2220327"/>
              <a:gd name="connsiteY101" fmla="*/ 182728 h 2868825"/>
              <a:gd name="connsiteX102" fmla="*/ 2037584 w 2220327"/>
              <a:gd name="connsiteY102" fmla="*/ 91364 h 2868825"/>
              <a:gd name="connsiteX103" fmla="*/ 2019309 w 2220327"/>
              <a:gd name="connsiteY103" fmla="*/ 73091 h 2868825"/>
              <a:gd name="connsiteX104" fmla="*/ 1891389 w 2220327"/>
              <a:gd name="connsiteY104" fmla="*/ 63955 h 2868825"/>
              <a:gd name="connsiteX105" fmla="*/ 1800018 w 2220327"/>
              <a:gd name="connsiteY105" fmla="*/ 73091 h 2868825"/>
              <a:gd name="connsiteX106" fmla="*/ 1763469 w 2220327"/>
              <a:gd name="connsiteY106" fmla="*/ 100500 h 2868825"/>
              <a:gd name="connsiteX107" fmla="*/ 1717784 w 2220327"/>
              <a:gd name="connsiteY107" fmla="*/ 118773 h 2868825"/>
              <a:gd name="connsiteX108" fmla="*/ 1662961 w 2220327"/>
              <a:gd name="connsiteY108" fmla="*/ 164455 h 2868825"/>
              <a:gd name="connsiteX109" fmla="*/ 1635549 w 2220327"/>
              <a:gd name="connsiteY109" fmla="*/ 173591 h 2868825"/>
              <a:gd name="connsiteX110" fmla="*/ 1599001 w 2220327"/>
              <a:gd name="connsiteY110" fmla="*/ 228410 h 2868825"/>
              <a:gd name="connsiteX111" fmla="*/ 1580726 w 2220327"/>
              <a:gd name="connsiteY111" fmla="*/ 246682 h 2868825"/>
              <a:gd name="connsiteX112" fmla="*/ 1562452 w 2220327"/>
              <a:gd name="connsiteY112" fmla="*/ 310637 h 2868825"/>
              <a:gd name="connsiteX113" fmla="*/ 1544178 w 2220327"/>
              <a:gd name="connsiteY113" fmla="*/ 338046 h 2868825"/>
              <a:gd name="connsiteX114" fmla="*/ 1516766 w 2220327"/>
              <a:gd name="connsiteY114" fmla="*/ 420274 h 2868825"/>
              <a:gd name="connsiteX115" fmla="*/ 1553315 w 2220327"/>
              <a:gd name="connsiteY115" fmla="*/ 776593 h 2868825"/>
              <a:gd name="connsiteX116" fmla="*/ 1562452 w 2220327"/>
              <a:gd name="connsiteY116" fmla="*/ 813138 h 2868825"/>
              <a:gd name="connsiteX117" fmla="*/ 1608138 w 2220327"/>
              <a:gd name="connsiteY117" fmla="*/ 886229 h 2868825"/>
              <a:gd name="connsiteX118" fmla="*/ 1644686 w 2220327"/>
              <a:gd name="connsiteY118" fmla="*/ 913639 h 2868825"/>
              <a:gd name="connsiteX119" fmla="*/ 1662961 w 2220327"/>
              <a:gd name="connsiteY119" fmla="*/ 941048 h 2868825"/>
              <a:gd name="connsiteX120" fmla="*/ 1690372 w 2220327"/>
              <a:gd name="connsiteY120" fmla="*/ 968457 h 286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220327" h="2868825">
                <a:moveTo>
                  <a:pt x="2220327" y="1132912"/>
                </a:moveTo>
                <a:lnTo>
                  <a:pt x="2019309" y="1142048"/>
                </a:lnTo>
                <a:cubicBezTo>
                  <a:pt x="1943174" y="1145288"/>
                  <a:pt x="1866904" y="1145942"/>
                  <a:pt x="1790881" y="1151185"/>
                </a:cubicBezTo>
                <a:cubicBezTo>
                  <a:pt x="1764585" y="1152998"/>
                  <a:pt x="1731818" y="1170416"/>
                  <a:pt x="1708646" y="1178594"/>
                </a:cubicBezTo>
                <a:cubicBezTo>
                  <a:pt x="1672317" y="1191415"/>
                  <a:pt x="1635073" y="1201613"/>
                  <a:pt x="1599001" y="1215139"/>
                </a:cubicBezTo>
                <a:cubicBezTo>
                  <a:pt x="1418369" y="1282870"/>
                  <a:pt x="1671162" y="1197179"/>
                  <a:pt x="1535041" y="1242548"/>
                </a:cubicBezTo>
                <a:cubicBezTo>
                  <a:pt x="1528949" y="1260821"/>
                  <a:pt x="1512094" y="1278681"/>
                  <a:pt x="1516766" y="1297367"/>
                </a:cubicBezTo>
                <a:cubicBezTo>
                  <a:pt x="1547872" y="1421776"/>
                  <a:pt x="1521575" y="1376867"/>
                  <a:pt x="1571589" y="1443549"/>
                </a:cubicBezTo>
                <a:cubicBezTo>
                  <a:pt x="1574635" y="1452685"/>
                  <a:pt x="1575128" y="1463121"/>
                  <a:pt x="1580726" y="1470958"/>
                </a:cubicBezTo>
                <a:cubicBezTo>
                  <a:pt x="1611733" y="1514365"/>
                  <a:pt x="1617595" y="1505615"/>
                  <a:pt x="1662961" y="1525776"/>
                </a:cubicBezTo>
                <a:cubicBezTo>
                  <a:pt x="1675408" y="1531307"/>
                  <a:pt x="1686708" y="1539395"/>
                  <a:pt x="1699509" y="1544049"/>
                </a:cubicBezTo>
                <a:cubicBezTo>
                  <a:pt x="1720347" y="1551626"/>
                  <a:pt x="1742276" y="1555802"/>
                  <a:pt x="1763469" y="1562322"/>
                </a:cubicBezTo>
                <a:cubicBezTo>
                  <a:pt x="1781880" y="1567987"/>
                  <a:pt x="1800189" y="1574013"/>
                  <a:pt x="1818292" y="1580595"/>
                </a:cubicBezTo>
                <a:cubicBezTo>
                  <a:pt x="1845208" y="1590382"/>
                  <a:pt x="1875397" y="1602782"/>
                  <a:pt x="1900527" y="1617140"/>
                </a:cubicBezTo>
                <a:cubicBezTo>
                  <a:pt x="1910062" y="1622588"/>
                  <a:pt x="1918801" y="1629322"/>
                  <a:pt x="1927938" y="1635413"/>
                </a:cubicBezTo>
                <a:cubicBezTo>
                  <a:pt x="1934029" y="1644549"/>
                  <a:pt x="1939352" y="1654248"/>
                  <a:pt x="1946212" y="1662822"/>
                </a:cubicBezTo>
                <a:cubicBezTo>
                  <a:pt x="1951594" y="1669549"/>
                  <a:pt x="1960213" y="1673616"/>
                  <a:pt x="1964487" y="1681095"/>
                </a:cubicBezTo>
                <a:cubicBezTo>
                  <a:pt x="1984760" y="1716571"/>
                  <a:pt x="2002930" y="1753298"/>
                  <a:pt x="2019309" y="1790732"/>
                </a:cubicBezTo>
                <a:cubicBezTo>
                  <a:pt x="2024342" y="1802236"/>
                  <a:pt x="2024476" y="1815365"/>
                  <a:pt x="2028447" y="1827277"/>
                </a:cubicBezTo>
                <a:cubicBezTo>
                  <a:pt x="2033634" y="1842836"/>
                  <a:pt x="2040630" y="1857732"/>
                  <a:pt x="2046721" y="1872959"/>
                </a:cubicBezTo>
                <a:cubicBezTo>
                  <a:pt x="2040630" y="1967368"/>
                  <a:pt x="2036304" y="2061908"/>
                  <a:pt x="2028447" y="2156187"/>
                </a:cubicBezTo>
                <a:cubicBezTo>
                  <a:pt x="2027157" y="2171662"/>
                  <a:pt x="2027014" y="2188386"/>
                  <a:pt x="2019309" y="2201869"/>
                </a:cubicBezTo>
                <a:cubicBezTo>
                  <a:pt x="2011010" y="2216391"/>
                  <a:pt x="1953164" y="2235255"/>
                  <a:pt x="1946212" y="2238415"/>
                </a:cubicBezTo>
                <a:cubicBezTo>
                  <a:pt x="1927612" y="2246869"/>
                  <a:pt x="1910249" y="2257967"/>
                  <a:pt x="1891389" y="2265824"/>
                </a:cubicBezTo>
                <a:cubicBezTo>
                  <a:pt x="1873608" y="2273232"/>
                  <a:pt x="1854271" y="2276510"/>
                  <a:pt x="1836566" y="2284097"/>
                </a:cubicBezTo>
                <a:cubicBezTo>
                  <a:pt x="1811527" y="2294827"/>
                  <a:pt x="1789123" y="2311481"/>
                  <a:pt x="1763469" y="2320642"/>
                </a:cubicBezTo>
                <a:cubicBezTo>
                  <a:pt x="1733369" y="2331391"/>
                  <a:pt x="1590161" y="2338892"/>
                  <a:pt x="1589864" y="2338915"/>
                </a:cubicBezTo>
                <a:lnTo>
                  <a:pt x="1343161" y="2311506"/>
                </a:lnTo>
                <a:cubicBezTo>
                  <a:pt x="1330706" y="2309899"/>
                  <a:pt x="1318088" y="2307469"/>
                  <a:pt x="1306612" y="2302369"/>
                </a:cubicBezTo>
                <a:cubicBezTo>
                  <a:pt x="1235654" y="2270835"/>
                  <a:pt x="1166356" y="2235688"/>
                  <a:pt x="1096458" y="2201869"/>
                </a:cubicBezTo>
                <a:cubicBezTo>
                  <a:pt x="1071936" y="2190004"/>
                  <a:pt x="1048654" y="2175439"/>
                  <a:pt x="1023360" y="2165323"/>
                </a:cubicBezTo>
                <a:cubicBezTo>
                  <a:pt x="977281" y="2146893"/>
                  <a:pt x="946666" y="2133612"/>
                  <a:pt x="895440" y="2119642"/>
                </a:cubicBezTo>
                <a:cubicBezTo>
                  <a:pt x="856237" y="2108951"/>
                  <a:pt x="816935" y="2097602"/>
                  <a:pt x="776657" y="2092232"/>
                </a:cubicBezTo>
                <a:cubicBezTo>
                  <a:pt x="725245" y="2085378"/>
                  <a:pt x="673103" y="2086141"/>
                  <a:pt x="621326" y="2083096"/>
                </a:cubicBezTo>
                <a:lnTo>
                  <a:pt x="182743" y="2101369"/>
                </a:lnTo>
                <a:cubicBezTo>
                  <a:pt x="164245" y="2102397"/>
                  <a:pt x="144185" y="2101634"/>
                  <a:pt x="127920" y="2110505"/>
                </a:cubicBezTo>
                <a:cubicBezTo>
                  <a:pt x="101119" y="2125122"/>
                  <a:pt x="49240" y="2198990"/>
                  <a:pt x="36548" y="2220142"/>
                </a:cubicBezTo>
                <a:cubicBezTo>
                  <a:pt x="22532" y="2243499"/>
                  <a:pt x="12183" y="2268869"/>
                  <a:pt x="0" y="2293233"/>
                </a:cubicBezTo>
                <a:cubicBezTo>
                  <a:pt x="12183" y="2378506"/>
                  <a:pt x="20534" y="2464415"/>
                  <a:pt x="36548" y="2549052"/>
                </a:cubicBezTo>
                <a:cubicBezTo>
                  <a:pt x="43246" y="2584452"/>
                  <a:pt x="83578" y="2683034"/>
                  <a:pt x="100509" y="2713507"/>
                </a:cubicBezTo>
                <a:cubicBezTo>
                  <a:pt x="131778" y="2769786"/>
                  <a:pt x="163671" y="2816327"/>
                  <a:pt x="219291" y="2850552"/>
                </a:cubicBezTo>
                <a:cubicBezTo>
                  <a:pt x="235697" y="2860647"/>
                  <a:pt x="255840" y="2862734"/>
                  <a:pt x="274114" y="2868825"/>
                </a:cubicBezTo>
                <a:lnTo>
                  <a:pt x="511680" y="2850552"/>
                </a:lnTo>
                <a:cubicBezTo>
                  <a:pt x="566460" y="2846817"/>
                  <a:pt x="621431" y="2845975"/>
                  <a:pt x="676149" y="2841416"/>
                </a:cubicBezTo>
                <a:cubicBezTo>
                  <a:pt x="731118" y="2836836"/>
                  <a:pt x="785794" y="2829234"/>
                  <a:pt x="840617" y="2823143"/>
                </a:cubicBezTo>
                <a:cubicBezTo>
                  <a:pt x="879146" y="2807733"/>
                  <a:pt x="897842" y="2803069"/>
                  <a:pt x="931989" y="2777461"/>
                </a:cubicBezTo>
                <a:cubicBezTo>
                  <a:pt x="1054552" y="2685546"/>
                  <a:pt x="948162" y="2758379"/>
                  <a:pt x="1032498" y="2686098"/>
                </a:cubicBezTo>
                <a:cubicBezTo>
                  <a:pt x="1067690" y="2655936"/>
                  <a:pt x="1055639" y="2681145"/>
                  <a:pt x="1087320" y="2640416"/>
                </a:cubicBezTo>
                <a:cubicBezTo>
                  <a:pt x="1151403" y="2558030"/>
                  <a:pt x="1110876" y="2571178"/>
                  <a:pt x="1215240" y="2466824"/>
                </a:cubicBezTo>
                <a:cubicBezTo>
                  <a:pt x="1299106" y="2382966"/>
                  <a:pt x="1267663" y="2421298"/>
                  <a:pt x="1315749" y="2357188"/>
                </a:cubicBezTo>
                <a:cubicBezTo>
                  <a:pt x="1318795" y="2341961"/>
                  <a:pt x="1320364" y="2326362"/>
                  <a:pt x="1324886" y="2311506"/>
                </a:cubicBezTo>
                <a:cubicBezTo>
                  <a:pt x="1341712" y="2256226"/>
                  <a:pt x="1379709" y="2147051"/>
                  <a:pt x="1379709" y="2147051"/>
                </a:cubicBezTo>
                <a:cubicBezTo>
                  <a:pt x="1399233" y="1951828"/>
                  <a:pt x="1383134" y="2023708"/>
                  <a:pt x="1407121" y="1927777"/>
                </a:cubicBezTo>
                <a:cubicBezTo>
                  <a:pt x="1404075" y="1866868"/>
                  <a:pt x="1404052" y="1805732"/>
                  <a:pt x="1397983" y="1745050"/>
                </a:cubicBezTo>
                <a:cubicBezTo>
                  <a:pt x="1389195" y="1657181"/>
                  <a:pt x="1381463" y="1662638"/>
                  <a:pt x="1352298" y="1589731"/>
                </a:cubicBezTo>
                <a:cubicBezTo>
                  <a:pt x="1348721" y="1580789"/>
                  <a:pt x="1346955" y="1571174"/>
                  <a:pt x="1343161" y="1562322"/>
                </a:cubicBezTo>
                <a:cubicBezTo>
                  <a:pt x="1326146" y="1522624"/>
                  <a:pt x="1327466" y="1531732"/>
                  <a:pt x="1306612" y="1498367"/>
                </a:cubicBezTo>
                <a:cubicBezTo>
                  <a:pt x="1297200" y="1483308"/>
                  <a:pt x="1289523" y="1467135"/>
                  <a:pt x="1279201" y="1452685"/>
                </a:cubicBezTo>
                <a:cubicBezTo>
                  <a:pt x="1274194" y="1445676"/>
                  <a:pt x="1266649" y="1440851"/>
                  <a:pt x="1260926" y="1434413"/>
                </a:cubicBezTo>
                <a:cubicBezTo>
                  <a:pt x="1242270" y="1413428"/>
                  <a:pt x="1224377" y="1391776"/>
                  <a:pt x="1206103" y="1370458"/>
                </a:cubicBezTo>
                <a:cubicBezTo>
                  <a:pt x="1203057" y="1361322"/>
                  <a:pt x="1204278" y="1349316"/>
                  <a:pt x="1196966" y="1343049"/>
                </a:cubicBezTo>
                <a:cubicBezTo>
                  <a:pt x="1181453" y="1329753"/>
                  <a:pt x="1159663" y="1326151"/>
                  <a:pt x="1142143" y="1315640"/>
                </a:cubicBezTo>
                <a:cubicBezTo>
                  <a:pt x="1113893" y="1298692"/>
                  <a:pt x="1086079" y="1280832"/>
                  <a:pt x="1059909" y="1260821"/>
                </a:cubicBezTo>
                <a:cubicBezTo>
                  <a:pt x="1008132" y="1221230"/>
                  <a:pt x="943687" y="1194190"/>
                  <a:pt x="904577" y="1142048"/>
                </a:cubicBezTo>
                <a:cubicBezTo>
                  <a:pt x="853775" y="1074318"/>
                  <a:pt x="899580" y="1128281"/>
                  <a:pt x="804069" y="1050684"/>
                </a:cubicBezTo>
                <a:cubicBezTo>
                  <a:pt x="778941" y="1030270"/>
                  <a:pt x="755037" y="1008387"/>
                  <a:pt x="730972" y="986730"/>
                </a:cubicBezTo>
                <a:cubicBezTo>
                  <a:pt x="724569" y="980968"/>
                  <a:pt x="719497" y="973745"/>
                  <a:pt x="712697" y="968457"/>
                </a:cubicBezTo>
                <a:cubicBezTo>
                  <a:pt x="692016" y="952373"/>
                  <a:pt x="670057" y="938002"/>
                  <a:pt x="648737" y="922775"/>
                </a:cubicBezTo>
                <a:cubicBezTo>
                  <a:pt x="636554" y="904502"/>
                  <a:pt x="628133" y="883060"/>
                  <a:pt x="612189" y="867957"/>
                </a:cubicBezTo>
                <a:cubicBezTo>
                  <a:pt x="569716" y="827723"/>
                  <a:pt x="519554" y="796392"/>
                  <a:pt x="475132" y="758320"/>
                </a:cubicBezTo>
                <a:cubicBezTo>
                  <a:pt x="453812" y="740047"/>
                  <a:pt x="433099" y="721042"/>
                  <a:pt x="411172" y="703502"/>
                </a:cubicBezTo>
                <a:cubicBezTo>
                  <a:pt x="402597" y="696642"/>
                  <a:pt x="390938" y="693540"/>
                  <a:pt x="383760" y="685229"/>
                </a:cubicBezTo>
                <a:cubicBezTo>
                  <a:pt x="332772" y="626196"/>
                  <a:pt x="237566" y="502501"/>
                  <a:pt x="237566" y="502501"/>
                </a:cubicBezTo>
                <a:cubicBezTo>
                  <a:pt x="234520" y="493365"/>
                  <a:pt x="232133" y="483982"/>
                  <a:pt x="228429" y="475092"/>
                </a:cubicBezTo>
                <a:cubicBezTo>
                  <a:pt x="216892" y="447405"/>
                  <a:pt x="191880" y="422860"/>
                  <a:pt x="191880" y="392865"/>
                </a:cubicBezTo>
                <a:cubicBezTo>
                  <a:pt x="191880" y="342637"/>
                  <a:pt x="205255" y="291244"/>
                  <a:pt x="228429" y="246682"/>
                </a:cubicBezTo>
                <a:cubicBezTo>
                  <a:pt x="258779" y="188322"/>
                  <a:pt x="385549" y="114569"/>
                  <a:pt x="429446" y="82227"/>
                </a:cubicBezTo>
                <a:cubicBezTo>
                  <a:pt x="448596" y="68117"/>
                  <a:pt x="464200" y="49315"/>
                  <a:pt x="484269" y="36545"/>
                </a:cubicBezTo>
                <a:cubicBezTo>
                  <a:pt x="498106" y="27740"/>
                  <a:pt x="514597" y="24031"/>
                  <a:pt x="529954" y="18273"/>
                </a:cubicBezTo>
                <a:cubicBezTo>
                  <a:pt x="569214" y="3552"/>
                  <a:pt x="567024" y="7756"/>
                  <a:pt x="621326" y="0"/>
                </a:cubicBezTo>
                <a:cubicBezTo>
                  <a:pt x="642646" y="3045"/>
                  <a:pt x="663868" y="6882"/>
                  <a:pt x="685286" y="9136"/>
                </a:cubicBezTo>
                <a:cubicBezTo>
                  <a:pt x="721760" y="12975"/>
                  <a:pt x="758407" y="14953"/>
                  <a:pt x="794932" y="18273"/>
                </a:cubicBezTo>
                <a:lnTo>
                  <a:pt x="886303" y="27409"/>
                </a:lnTo>
                <a:lnTo>
                  <a:pt x="968538" y="45682"/>
                </a:lnTo>
                <a:cubicBezTo>
                  <a:pt x="980774" y="48505"/>
                  <a:pt x="992699" y="52754"/>
                  <a:pt x="1005086" y="54818"/>
                </a:cubicBezTo>
                <a:cubicBezTo>
                  <a:pt x="1029307" y="58855"/>
                  <a:pt x="1053817" y="60909"/>
                  <a:pt x="1078183" y="63955"/>
                </a:cubicBezTo>
                <a:cubicBezTo>
                  <a:pt x="1093412" y="70046"/>
                  <a:pt x="1108159" y="77514"/>
                  <a:pt x="1123869" y="82227"/>
                </a:cubicBezTo>
                <a:cubicBezTo>
                  <a:pt x="1138744" y="86689"/>
                  <a:pt x="1155664" y="84419"/>
                  <a:pt x="1169555" y="91364"/>
                </a:cubicBezTo>
                <a:cubicBezTo>
                  <a:pt x="1181112" y="97142"/>
                  <a:pt x="1186451" y="111263"/>
                  <a:pt x="1196966" y="118773"/>
                </a:cubicBezTo>
                <a:cubicBezTo>
                  <a:pt x="1208050" y="126689"/>
                  <a:pt x="1221148" y="131339"/>
                  <a:pt x="1233515" y="137046"/>
                </a:cubicBezTo>
                <a:cubicBezTo>
                  <a:pt x="1260751" y="149615"/>
                  <a:pt x="1288919" y="160177"/>
                  <a:pt x="1315749" y="173591"/>
                </a:cubicBezTo>
                <a:cubicBezTo>
                  <a:pt x="1378850" y="205139"/>
                  <a:pt x="1303645" y="181986"/>
                  <a:pt x="1379709" y="201000"/>
                </a:cubicBezTo>
                <a:cubicBezTo>
                  <a:pt x="1391892" y="207091"/>
                  <a:pt x="1404432" y="212516"/>
                  <a:pt x="1416258" y="219273"/>
                </a:cubicBezTo>
                <a:cubicBezTo>
                  <a:pt x="1506663" y="270929"/>
                  <a:pt x="1369768" y="200599"/>
                  <a:pt x="1480218" y="255819"/>
                </a:cubicBezTo>
                <a:cubicBezTo>
                  <a:pt x="1520542" y="323021"/>
                  <a:pt x="1502761" y="299514"/>
                  <a:pt x="1571589" y="374592"/>
                </a:cubicBezTo>
                <a:cubicBezTo>
                  <a:pt x="1579441" y="383158"/>
                  <a:pt x="1617043" y="424363"/>
                  <a:pt x="1635549" y="429410"/>
                </a:cubicBezTo>
                <a:cubicBezTo>
                  <a:pt x="1659239" y="435870"/>
                  <a:pt x="1684280" y="435501"/>
                  <a:pt x="1708646" y="438546"/>
                </a:cubicBezTo>
                <a:cubicBezTo>
                  <a:pt x="1712559" y="438285"/>
                  <a:pt x="1841236" y="437851"/>
                  <a:pt x="1882252" y="420274"/>
                </a:cubicBezTo>
                <a:cubicBezTo>
                  <a:pt x="1915878" y="405864"/>
                  <a:pt x="1920584" y="384507"/>
                  <a:pt x="1946212" y="356319"/>
                </a:cubicBezTo>
                <a:cubicBezTo>
                  <a:pt x="1963596" y="337198"/>
                  <a:pt x="1986699" y="323003"/>
                  <a:pt x="2001035" y="301501"/>
                </a:cubicBezTo>
                <a:cubicBezTo>
                  <a:pt x="2026477" y="263341"/>
                  <a:pt x="2011544" y="281856"/>
                  <a:pt x="2046721" y="246682"/>
                </a:cubicBezTo>
                <a:cubicBezTo>
                  <a:pt x="2049767" y="225364"/>
                  <a:pt x="2055858" y="204262"/>
                  <a:pt x="2055858" y="182728"/>
                </a:cubicBezTo>
                <a:cubicBezTo>
                  <a:pt x="2055858" y="174280"/>
                  <a:pt x="2048836" y="110115"/>
                  <a:pt x="2037584" y="91364"/>
                </a:cubicBezTo>
                <a:cubicBezTo>
                  <a:pt x="2033152" y="83977"/>
                  <a:pt x="2027776" y="74678"/>
                  <a:pt x="2019309" y="73091"/>
                </a:cubicBezTo>
                <a:cubicBezTo>
                  <a:pt x="1977292" y="65214"/>
                  <a:pt x="1934029" y="67000"/>
                  <a:pt x="1891389" y="63955"/>
                </a:cubicBezTo>
                <a:cubicBezTo>
                  <a:pt x="1860932" y="67000"/>
                  <a:pt x="1829449" y="64683"/>
                  <a:pt x="1800018" y="73091"/>
                </a:cubicBezTo>
                <a:cubicBezTo>
                  <a:pt x="1785376" y="77274"/>
                  <a:pt x="1776781" y="93105"/>
                  <a:pt x="1763469" y="100500"/>
                </a:cubicBezTo>
                <a:cubicBezTo>
                  <a:pt x="1749131" y="108465"/>
                  <a:pt x="1733012" y="112682"/>
                  <a:pt x="1717784" y="118773"/>
                </a:cubicBezTo>
                <a:cubicBezTo>
                  <a:pt x="1699510" y="134000"/>
                  <a:pt x="1682754" y="151261"/>
                  <a:pt x="1662961" y="164455"/>
                </a:cubicBezTo>
                <a:cubicBezTo>
                  <a:pt x="1654947" y="169797"/>
                  <a:pt x="1642360" y="166781"/>
                  <a:pt x="1635549" y="173591"/>
                </a:cubicBezTo>
                <a:cubicBezTo>
                  <a:pt x="1620019" y="189120"/>
                  <a:pt x="1614532" y="212882"/>
                  <a:pt x="1599001" y="228410"/>
                </a:cubicBezTo>
                <a:lnTo>
                  <a:pt x="1580726" y="246682"/>
                </a:lnTo>
                <a:cubicBezTo>
                  <a:pt x="1574635" y="268000"/>
                  <a:pt x="1570687" y="290051"/>
                  <a:pt x="1562452" y="310637"/>
                </a:cubicBezTo>
                <a:cubicBezTo>
                  <a:pt x="1558374" y="320832"/>
                  <a:pt x="1548402" y="327910"/>
                  <a:pt x="1544178" y="338046"/>
                </a:cubicBezTo>
                <a:cubicBezTo>
                  <a:pt x="1533065" y="364715"/>
                  <a:pt x="1516766" y="420274"/>
                  <a:pt x="1516766" y="420274"/>
                </a:cubicBezTo>
                <a:cubicBezTo>
                  <a:pt x="1527051" y="646522"/>
                  <a:pt x="1515218" y="576603"/>
                  <a:pt x="1553315" y="776593"/>
                </a:cubicBezTo>
                <a:cubicBezTo>
                  <a:pt x="1555665" y="788928"/>
                  <a:pt x="1558043" y="801381"/>
                  <a:pt x="1562452" y="813138"/>
                </a:cubicBezTo>
                <a:cubicBezTo>
                  <a:pt x="1571139" y="836301"/>
                  <a:pt x="1590887" y="868979"/>
                  <a:pt x="1608138" y="886229"/>
                </a:cubicBezTo>
                <a:cubicBezTo>
                  <a:pt x="1618906" y="896996"/>
                  <a:pt x="1633918" y="902871"/>
                  <a:pt x="1644686" y="913639"/>
                </a:cubicBezTo>
                <a:cubicBezTo>
                  <a:pt x="1652451" y="921403"/>
                  <a:pt x="1655196" y="933284"/>
                  <a:pt x="1662961" y="941048"/>
                </a:cubicBezTo>
                <a:cubicBezTo>
                  <a:pt x="1692906" y="970990"/>
                  <a:pt x="1690372" y="945571"/>
                  <a:pt x="1690372" y="968457"/>
                </a:cubicBezTo>
              </a:path>
            </a:pathLst>
          </a:custGeom>
          <a:ln>
            <a:solidFill>
              <a:srgbClr val="4F6228"/>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TextBox 22"/>
          <p:cNvSpPr txBox="1"/>
          <p:nvPr/>
        </p:nvSpPr>
        <p:spPr>
          <a:xfrm>
            <a:off x="5308684" y="5552528"/>
            <a:ext cx="2759903" cy="369332"/>
          </a:xfrm>
          <a:prstGeom prst="rect">
            <a:avLst/>
          </a:prstGeom>
          <a:noFill/>
        </p:spPr>
        <p:txBody>
          <a:bodyPr wrap="none" rtlCol="0">
            <a:spAutoFit/>
          </a:bodyPr>
          <a:lstStyle/>
          <a:p>
            <a:r>
              <a:rPr lang="en-US" i="1" dirty="0" smtClean="0"/>
              <a:t>Schematic of a polymer gel</a:t>
            </a:r>
            <a:endParaRPr lang="en-US" i="1" dirty="0"/>
          </a:p>
        </p:txBody>
      </p:sp>
      <p:sp>
        <p:nvSpPr>
          <p:cNvPr id="24" name="TextBox 23"/>
          <p:cNvSpPr txBox="1"/>
          <p:nvPr/>
        </p:nvSpPr>
        <p:spPr>
          <a:xfrm>
            <a:off x="5299550" y="5098104"/>
            <a:ext cx="748923" cy="369332"/>
          </a:xfrm>
          <a:prstGeom prst="rect">
            <a:avLst/>
          </a:prstGeom>
          <a:noFill/>
        </p:spPr>
        <p:txBody>
          <a:bodyPr wrap="none" rtlCol="0">
            <a:spAutoFit/>
          </a:bodyPr>
          <a:lstStyle/>
          <a:p>
            <a:r>
              <a:rPr lang="en-US" b="1" dirty="0" smtClean="0">
                <a:solidFill>
                  <a:srgbClr val="000090"/>
                </a:solidFill>
              </a:rPr>
              <a:t>water</a:t>
            </a:r>
            <a:endParaRPr lang="en-US" b="1" dirty="0">
              <a:solidFill>
                <a:srgbClr val="000090"/>
              </a:solidFill>
            </a:endParaRPr>
          </a:p>
        </p:txBody>
      </p:sp>
      <p:sp>
        <p:nvSpPr>
          <p:cNvPr id="25" name="TextBox 24"/>
          <p:cNvSpPr txBox="1"/>
          <p:nvPr/>
        </p:nvSpPr>
        <p:spPr>
          <a:xfrm>
            <a:off x="6901646" y="1893527"/>
            <a:ext cx="984690" cy="369332"/>
          </a:xfrm>
          <a:prstGeom prst="rect">
            <a:avLst/>
          </a:prstGeom>
          <a:noFill/>
        </p:spPr>
        <p:txBody>
          <a:bodyPr wrap="none" rtlCol="0">
            <a:spAutoFit/>
          </a:bodyPr>
          <a:lstStyle/>
          <a:p>
            <a:r>
              <a:rPr lang="en-US" b="1" dirty="0" smtClean="0">
                <a:solidFill>
                  <a:srgbClr val="4F6228"/>
                </a:solidFill>
              </a:rPr>
              <a:t>polymer</a:t>
            </a:r>
            <a:endParaRPr lang="en-US" b="1" dirty="0">
              <a:solidFill>
                <a:srgbClr val="4F6228"/>
              </a:solidFill>
            </a:endParaRPr>
          </a:p>
        </p:txBody>
      </p:sp>
      <p:cxnSp>
        <p:nvCxnSpPr>
          <p:cNvPr id="27" name="Straight Arrow Connector 26"/>
          <p:cNvCxnSpPr/>
          <p:nvPr/>
        </p:nvCxnSpPr>
        <p:spPr>
          <a:xfrm flipH="1">
            <a:off x="6269560" y="2145338"/>
            <a:ext cx="668782" cy="352739"/>
          </a:xfrm>
          <a:prstGeom prst="straightConnector1">
            <a:avLst/>
          </a:prstGeom>
          <a:ln w="38100" cmpd="sng">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7055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57545" y="4603299"/>
            <a:ext cx="3967310" cy="1840216"/>
          </a:xfrm>
          <a:prstGeom prst="roundRect">
            <a:avLst/>
          </a:prstGeom>
          <a:solidFill>
            <a:srgbClr val="C7D3BA"/>
          </a:solidFill>
          <a:ln>
            <a:solidFill>
              <a:srgbClr val="9FA99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How do Gummy Capsules Form?</a:t>
            </a:r>
            <a:endParaRPr lang="en-US" dirty="0"/>
          </a:p>
        </p:txBody>
      </p:sp>
      <p:sp>
        <p:nvSpPr>
          <p:cNvPr id="4" name="Footer Placeholder 3"/>
          <p:cNvSpPr>
            <a:spLocks noGrp="1"/>
          </p:cNvSpPr>
          <p:nvPr>
            <p:ph type="ftr" sz="quarter" idx="11"/>
          </p:nvPr>
        </p:nvSpPr>
        <p:spPr/>
        <p:txBody>
          <a:bodyPr/>
          <a:lstStyle/>
          <a:p>
            <a:fld id="{AF0AC05E-1E1D-284F-8CEC-61538407DB43}" type="slidenum">
              <a:rPr lang="en-US" smtClean="0"/>
              <a:pPr/>
              <a:t>4</a:t>
            </a:fld>
            <a:endParaRPr lang="en-US" dirty="0"/>
          </a:p>
        </p:txBody>
      </p:sp>
      <p:sp>
        <p:nvSpPr>
          <p:cNvPr id="5" name="TextBox 4"/>
          <p:cNvSpPr txBox="1"/>
          <p:nvPr/>
        </p:nvSpPr>
        <p:spPr>
          <a:xfrm>
            <a:off x="261688" y="4603299"/>
            <a:ext cx="3863166" cy="1815882"/>
          </a:xfrm>
          <a:prstGeom prst="rect">
            <a:avLst/>
          </a:prstGeom>
          <a:noFill/>
        </p:spPr>
        <p:txBody>
          <a:bodyPr wrap="square" rtlCol="0">
            <a:spAutoFit/>
          </a:bodyPr>
          <a:lstStyle/>
          <a:p>
            <a:r>
              <a:rPr lang="en-US" sz="2400" dirty="0" smtClean="0">
                <a:solidFill>
                  <a:srgbClr val="660066"/>
                </a:solidFill>
              </a:rPr>
              <a:t>Gels form when the polymer networks are </a:t>
            </a:r>
            <a:r>
              <a:rPr lang="en-US" sz="2400" b="1" i="1" dirty="0" smtClean="0">
                <a:solidFill>
                  <a:srgbClr val="660066"/>
                </a:solidFill>
              </a:rPr>
              <a:t>crosslinked</a:t>
            </a:r>
          </a:p>
          <a:p>
            <a:endParaRPr lang="en-US" sz="1600" b="1" i="1" dirty="0" smtClean="0">
              <a:solidFill>
                <a:srgbClr val="660066"/>
              </a:solidFill>
            </a:endParaRPr>
          </a:p>
          <a:p>
            <a:r>
              <a:rPr lang="en-US" sz="2400" b="1" i="1" dirty="0" smtClean="0">
                <a:solidFill>
                  <a:srgbClr val="660066"/>
                </a:solidFill>
              </a:rPr>
              <a:t>Crosslinks</a:t>
            </a:r>
            <a:r>
              <a:rPr lang="en-US" sz="2400" i="1" dirty="0" smtClean="0">
                <a:solidFill>
                  <a:srgbClr val="660066"/>
                </a:solidFill>
              </a:rPr>
              <a:t> are bonds between different polymer chains</a:t>
            </a:r>
            <a:endParaRPr lang="en-US" sz="2400" i="1" dirty="0">
              <a:solidFill>
                <a:srgbClr val="660066"/>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63043" b="51859"/>
          <a:stretch/>
        </p:blipFill>
        <p:spPr>
          <a:xfrm>
            <a:off x="803343" y="1386546"/>
            <a:ext cx="2783130" cy="2891217"/>
          </a:xfrm>
          <a:prstGeom prst="roundRect">
            <a:avLst/>
          </a:prstGeom>
        </p:spPr>
      </p:pic>
      <p:sp>
        <p:nvSpPr>
          <p:cNvPr id="10" name="TextBox 9"/>
          <p:cNvSpPr txBox="1"/>
          <p:nvPr/>
        </p:nvSpPr>
        <p:spPr>
          <a:xfrm>
            <a:off x="4554656" y="4466854"/>
            <a:ext cx="4053121" cy="2123658"/>
          </a:xfrm>
          <a:prstGeom prst="rect">
            <a:avLst/>
          </a:prstGeom>
          <a:noFill/>
        </p:spPr>
        <p:txBody>
          <a:bodyPr wrap="square" rtlCol="0">
            <a:spAutoFit/>
          </a:bodyPr>
          <a:lstStyle/>
          <a:p>
            <a:pPr>
              <a:spcAft>
                <a:spcPts val="800"/>
              </a:spcAft>
            </a:pPr>
            <a:r>
              <a:rPr lang="en-US" sz="2000" b="1" i="1" dirty="0" smtClean="0">
                <a:solidFill>
                  <a:srgbClr val="660066"/>
                </a:solidFill>
              </a:rPr>
              <a:t>When you drop sodium alginate into the calcium solution:</a:t>
            </a:r>
          </a:p>
          <a:p>
            <a:pPr marL="173038" indent="-173038">
              <a:spcAft>
                <a:spcPts val="800"/>
              </a:spcAft>
              <a:buFont typeface="Arial"/>
              <a:buChar char="•"/>
            </a:pPr>
            <a:r>
              <a:rPr lang="en-US" dirty="0" smtClean="0"/>
              <a:t>Calcium replaces sodium</a:t>
            </a:r>
          </a:p>
          <a:p>
            <a:pPr marL="173038" indent="-173038">
              <a:spcAft>
                <a:spcPts val="800"/>
              </a:spcAft>
              <a:buFont typeface="Arial"/>
              <a:buChar char="•"/>
            </a:pPr>
            <a:r>
              <a:rPr lang="en-US" dirty="0" smtClean="0"/>
              <a:t>Calcium forms crosslinks </a:t>
            </a:r>
          </a:p>
          <a:p>
            <a:pPr marL="173038" indent="-173038">
              <a:spcAft>
                <a:spcPts val="800"/>
              </a:spcAft>
              <a:buFont typeface="Arial"/>
              <a:buChar char="•"/>
            </a:pPr>
            <a:r>
              <a:rPr lang="en-US" dirty="0" smtClean="0"/>
              <a:t>Why does this change matter? Unlike  Na</a:t>
            </a:r>
            <a:r>
              <a:rPr lang="en-US" baseline="30000" dirty="0" smtClean="0"/>
              <a:t>+</a:t>
            </a:r>
            <a:r>
              <a:rPr lang="en-US" dirty="0" smtClean="0"/>
              <a:t> ions, Ca</a:t>
            </a:r>
            <a:r>
              <a:rPr lang="en-US" baseline="30000" dirty="0" smtClean="0"/>
              <a:t>2+</a:t>
            </a:r>
            <a:r>
              <a:rPr lang="en-US" dirty="0" smtClean="0"/>
              <a:t> ions can form two bonds</a:t>
            </a:r>
            <a:endParaRPr lang="en-US" dirty="0"/>
          </a:p>
        </p:txBody>
      </p:sp>
      <p:grpSp>
        <p:nvGrpSpPr>
          <p:cNvPr id="15" name="Group 14"/>
          <p:cNvGrpSpPr/>
          <p:nvPr/>
        </p:nvGrpSpPr>
        <p:grpSpPr>
          <a:xfrm>
            <a:off x="5022423" y="1386546"/>
            <a:ext cx="3326332" cy="2891217"/>
            <a:chOff x="2194687" y="2675303"/>
            <a:chExt cx="2178179" cy="1893253"/>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3730" b="49570"/>
            <a:stretch/>
          </p:blipFill>
          <p:spPr>
            <a:xfrm>
              <a:off x="2194687" y="2675303"/>
              <a:ext cx="2178179" cy="1893253"/>
            </a:xfrm>
            <a:prstGeom prst="roundRect">
              <a:avLst/>
            </a:prstGeom>
          </p:spPr>
        </p:pic>
        <p:sp>
          <p:nvSpPr>
            <p:cNvPr id="7" name="Rectangle 6"/>
            <p:cNvSpPr/>
            <p:nvPr/>
          </p:nvSpPr>
          <p:spPr>
            <a:xfrm>
              <a:off x="2194687" y="3443111"/>
              <a:ext cx="232424" cy="2916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2873902" y="4016981"/>
              <a:ext cx="232424" cy="5515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7" name="Curved Up Arrow 16"/>
          <p:cNvSpPr/>
          <p:nvPr/>
        </p:nvSpPr>
        <p:spPr>
          <a:xfrm>
            <a:off x="3189406" y="3774669"/>
            <a:ext cx="2638483" cy="503094"/>
          </a:xfrm>
          <a:prstGeom prst="curvedUpArrow">
            <a:avLst>
              <a:gd name="adj1" fmla="val 39833"/>
              <a:gd name="adj2" fmla="val 109203"/>
              <a:gd name="adj3" fmla="val 32386"/>
            </a:avLst>
          </a:prstGeom>
          <a:solidFill>
            <a:srgbClr val="80887A"/>
          </a:solidFill>
          <a:ln>
            <a:solidFill>
              <a:srgbClr val="42473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p:cNvSpPr txBox="1"/>
          <p:nvPr/>
        </p:nvSpPr>
        <p:spPr>
          <a:xfrm>
            <a:off x="3616799" y="3005173"/>
            <a:ext cx="1433846" cy="1200328"/>
          </a:xfrm>
          <a:prstGeom prst="rect">
            <a:avLst/>
          </a:prstGeom>
          <a:noFill/>
        </p:spPr>
        <p:txBody>
          <a:bodyPr wrap="square" rtlCol="0">
            <a:spAutoFit/>
          </a:bodyPr>
          <a:lstStyle/>
          <a:p>
            <a:pPr algn="ctr"/>
            <a:r>
              <a:rPr lang="en-US" sz="2400" b="1" dirty="0" smtClean="0">
                <a:solidFill>
                  <a:srgbClr val="42473F"/>
                </a:solidFill>
              </a:rPr>
              <a:t>Add calcium ions</a:t>
            </a:r>
            <a:endParaRPr lang="en-US" sz="2400" b="1" dirty="0">
              <a:solidFill>
                <a:srgbClr val="42473F"/>
              </a:solidFill>
            </a:endParaRPr>
          </a:p>
        </p:txBody>
      </p:sp>
      <p:sp>
        <p:nvSpPr>
          <p:cNvPr id="14" name="Rectangle 13"/>
          <p:cNvSpPr/>
          <p:nvPr/>
        </p:nvSpPr>
        <p:spPr>
          <a:xfrm>
            <a:off x="129322" y="6613623"/>
            <a:ext cx="3723011" cy="230832"/>
          </a:xfrm>
          <a:prstGeom prst="rect">
            <a:avLst/>
          </a:prstGeom>
        </p:spPr>
        <p:txBody>
          <a:bodyPr wrap="square">
            <a:spAutoFit/>
          </a:bodyPr>
          <a:lstStyle/>
          <a:p>
            <a:r>
              <a:rPr lang="en-US" sz="900" dirty="0">
                <a:solidFill>
                  <a:srgbClr val="42473F"/>
                </a:solidFill>
              </a:rPr>
              <a:t>http://www.intechopen.com/source/html/37702/media/</a:t>
            </a:r>
            <a:r>
              <a:rPr lang="en-US" sz="900" dirty="0" smtClean="0">
                <a:solidFill>
                  <a:srgbClr val="42473F"/>
                </a:solidFill>
              </a:rPr>
              <a:t>image2_w.jpg</a:t>
            </a:r>
            <a:endParaRPr lang="en-US" sz="900" dirty="0">
              <a:solidFill>
                <a:srgbClr val="42473F"/>
              </a:solidFill>
            </a:endParaRPr>
          </a:p>
        </p:txBody>
      </p:sp>
    </p:spTree>
    <p:extLst>
      <p:ext uri="{BB962C8B-B14F-4D97-AF65-F5344CB8AC3E}">
        <p14:creationId xmlns:p14="http://schemas.microsoft.com/office/powerpoint/2010/main" val="40511772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p:cNvSpPr/>
          <p:nvPr/>
        </p:nvSpPr>
        <p:spPr>
          <a:xfrm>
            <a:off x="5760866" y="1417148"/>
            <a:ext cx="3127714" cy="5092857"/>
          </a:xfrm>
          <a:prstGeom prst="roundRect">
            <a:avLst/>
          </a:prstGeom>
          <a:solidFill>
            <a:srgbClr val="C7D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ounded Rectangle 20"/>
          <p:cNvSpPr/>
          <p:nvPr/>
        </p:nvSpPr>
        <p:spPr>
          <a:xfrm>
            <a:off x="174857" y="4126614"/>
            <a:ext cx="5130523" cy="2383391"/>
          </a:xfrm>
          <a:prstGeom prst="roundRect">
            <a:avLst/>
          </a:prstGeom>
          <a:solidFill>
            <a:srgbClr val="C7D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p:cNvSpPr/>
          <p:nvPr/>
        </p:nvSpPr>
        <p:spPr>
          <a:xfrm>
            <a:off x="174857" y="1417148"/>
            <a:ext cx="5130523" cy="2383391"/>
          </a:xfrm>
          <a:prstGeom prst="roundRect">
            <a:avLst/>
          </a:prstGeom>
          <a:solidFill>
            <a:srgbClr val="C7D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3800" dirty="0"/>
              <a:t>Spherification vs. </a:t>
            </a:r>
            <a:r>
              <a:rPr lang="en-US" sz="3800" dirty="0" smtClean="0"/>
              <a:t>Reverse Spherification</a:t>
            </a:r>
            <a:endParaRPr lang="en-US" sz="3800" dirty="0"/>
          </a:p>
        </p:txBody>
      </p:sp>
      <p:sp>
        <p:nvSpPr>
          <p:cNvPr id="4" name="Footer Placeholder 3"/>
          <p:cNvSpPr>
            <a:spLocks noGrp="1"/>
          </p:cNvSpPr>
          <p:nvPr>
            <p:ph type="ftr" sz="quarter" idx="11"/>
          </p:nvPr>
        </p:nvSpPr>
        <p:spPr/>
        <p:txBody>
          <a:bodyPr/>
          <a:lstStyle/>
          <a:p>
            <a:fld id="{AF0AC05E-1E1D-284F-8CEC-61538407DB43}" type="slidenum">
              <a:rPr lang="en-US" smtClean="0"/>
              <a:pPr/>
              <a:t>5</a:t>
            </a:fld>
            <a:endParaRPr lang="en-US" dirty="0"/>
          </a:p>
        </p:txBody>
      </p:sp>
      <p:grpSp>
        <p:nvGrpSpPr>
          <p:cNvPr id="15" name="Group 14"/>
          <p:cNvGrpSpPr>
            <a:grpSpLocks noChangeAspect="1"/>
          </p:cNvGrpSpPr>
          <p:nvPr/>
        </p:nvGrpSpPr>
        <p:grpSpPr>
          <a:xfrm>
            <a:off x="256098" y="4237038"/>
            <a:ext cx="1206470" cy="2034253"/>
            <a:chOff x="514019" y="2222974"/>
            <a:chExt cx="1985526" cy="3347838"/>
          </a:xfrm>
        </p:grpSpPr>
        <p:pic>
          <p:nvPicPr>
            <p:cNvPr id="7" name="Picture 6"/>
            <p:cNvPicPr>
              <a:picLocks noChangeAspect="1"/>
            </p:cNvPicPr>
            <p:nvPr/>
          </p:nvPicPr>
          <p:blipFill>
            <a:blip r:embed="rId2">
              <a:duotone>
                <a:prstClr val="black"/>
                <a:srgbClr val="3B3C9A">
                  <a:tint val="45000"/>
                  <a:satMod val="400000"/>
                </a:srgbClr>
              </a:duotone>
            </a:blip>
            <a:stretch>
              <a:fillRect/>
            </a:stretch>
          </p:blipFill>
          <p:spPr>
            <a:xfrm>
              <a:off x="944619" y="2222974"/>
              <a:ext cx="1091300" cy="1742561"/>
            </a:xfrm>
            <a:prstGeom prst="rect">
              <a:avLst/>
            </a:prstGeom>
          </p:spPr>
        </p:pic>
        <p:pic>
          <p:nvPicPr>
            <p:cNvPr id="8" name="Picture 7"/>
            <p:cNvPicPr>
              <a:picLocks noChangeAspect="1"/>
            </p:cNvPicPr>
            <p:nvPr/>
          </p:nvPicPr>
          <p:blipFill rotWithShape="1">
            <a:blip r:embed="rId3">
              <a:clrChange>
                <a:clrFrom>
                  <a:srgbClr val="713802"/>
                </a:clrFrom>
                <a:clrTo>
                  <a:srgbClr val="713802">
                    <a:alpha val="0"/>
                  </a:srgbClr>
                </a:clrTo>
              </a:clrChange>
            </a:blip>
            <a:srcRect l="17353" t="15431" r="15606" b="9439"/>
            <a:stretch/>
          </p:blipFill>
          <p:spPr>
            <a:xfrm>
              <a:off x="514019" y="4086323"/>
              <a:ext cx="1985526" cy="1484489"/>
            </a:xfrm>
            <a:prstGeom prst="rect">
              <a:avLst/>
            </a:prstGeom>
          </p:spPr>
        </p:pic>
        <p:sp>
          <p:nvSpPr>
            <p:cNvPr id="9" name="TextBox 8"/>
            <p:cNvSpPr txBox="1"/>
            <p:nvPr/>
          </p:nvSpPr>
          <p:spPr>
            <a:xfrm>
              <a:off x="655125" y="4455931"/>
              <a:ext cx="1650404" cy="301379"/>
            </a:xfrm>
            <a:prstGeom prst="rect">
              <a:avLst/>
            </a:prstGeom>
            <a:solidFill>
              <a:schemeClr val="bg1">
                <a:alpha val="79000"/>
              </a:schemeClr>
            </a:solidFill>
          </p:spPr>
          <p:txBody>
            <a:bodyPr wrap="none" lIns="0" tIns="0" rIns="0" bIns="0" rtlCol="0">
              <a:spAutoFit/>
            </a:bodyPr>
            <a:lstStyle/>
            <a:p>
              <a:r>
                <a:rPr lang="en-US" sz="1200" dirty="0" smtClean="0"/>
                <a:t>Sodium alginate</a:t>
              </a:r>
              <a:endParaRPr lang="en-US" sz="1200" dirty="0"/>
            </a:p>
          </p:txBody>
        </p:sp>
        <p:sp>
          <p:nvSpPr>
            <p:cNvPr id="10" name="TextBox 9"/>
            <p:cNvSpPr txBox="1"/>
            <p:nvPr/>
          </p:nvSpPr>
          <p:spPr>
            <a:xfrm>
              <a:off x="1085726" y="3037378"/>
              <a:ext cx="830334" cy="602756"/>
            </a:xfrm>
            <a:prstGeom prst="rect">
              <a:avLst/>
            </a:prstGeom>
            <a:solidFill>
              <a:schemeClr val="bg1">
                <a:alpha val="73000"/>
              </a:schemeClr>
            </a:solidFill>
          </p:spPr>
          <p:txBody>
            <a:bodyPr wrap="none" lIns="0" tIns="0" rIns="0" bIns="0" rtlCol="0">
              <a:spAutoFit/>
            </a:bodyPr>
            <a:lstStyle/>
            <a:p>
              <a:pPr algn="ctr"/>
              <a:r>
                <a:rPr lang="en-US" sz="1200" dirty="0" smtClean="0"/>
                <a:t>Calcium </a:t>
              </a:r>
            </a:p>
            <a:p>
              <a:pPr algn="ctr"/>
              <a:r>
                <a:rPr lang="en-US" sz="1200" b="1" dirty="0" smtClean="0"/>
                <a:t>lactate</a:t>
              </a:r>
              <a:endParaRPr lang="en-US" sz="1200" b="1" dirty="0"/>
            </a:p>
          </p:txBody>
        </p:sp>
      </p:grpSp>
      <p:grpSp>
        <p:nvGrpSpPr>
          <p:cNvPr id="16" name="Group 15"/>
          <p:cNvGrpSpPr>
            <a:grpSpLocks noChangeAspect="1"/>
          </p:cNvGrpSpPr>
          <p:nvPr/>
        </p:nvGrpSpPr>
        <p:grpSpPr>
          <a:xfrm>
            <a:off x="256101" y="1520570"/>
            <a:ext cx="1206467" cy="2068813"/>
            <a:chOff x="2651945" y="2177377"/>
            <a:chExt cx="1985526" cy="3404715"/>
          </a:xfrm>
        </p:grpSpPr>
        <p:pic>
          <p:nvPicPr>
            <p:cNvPr id="11" name="Picture 10"/>
            <p:cNvPicPr>
              <a:picLocks noChangeAspect="1"/>
            </p:cNvPicPr>
            <p:nvPr/>
          </p:nvPicPr>
          <p:blipFill>
            <a:blip r:embed="rId2">
              <a:duotone>
                <a:prstClr val="black"/>
                <a:srgbClr val="3B3C9A">
                  <a:tint val="45000"/>
                  <a:satMod val="400000"/>
                </a:srgbClr>
              </a:duotone>
            </a:blip>
            <a:stretch>
              <a:fillRect/>
            </a:stretch>
          </p:blipFill>
          <p:spPr>
            <a:xfrm>
              <a:off x="3082545" y="2177377"/>
              <a:ext cx="1091301" cy="1742562"/>
            </a:xfrm>
            <a:prstGeom prst="rect">
              <a:avLst/>
            </a:prstGeom>
          </p:spPr>
        </p:pic>
        <p:pic>
          <p:nvPicPr>
            <p:cNvPr id="12" name="Picture 11"/>
            <p:cNvPicPr>
              <a:picLocks noChangeAspect="1"/>
            </p:cNvPicPr>
            <p:nvPr/>
          </p:nvPicPr>
          <p:blipFill rotWithShape="1">
            <a:blip r:embed="rId3">
              <a:clrChange>
                <a:clrFrom>
                  <a:srgbClr val="713802"/>
                </a:clrFrom>
                <a:clrTo>
                  <a:srgbClr val="713802">
                    <a:alpha val="0"/>
                  </a:srgbClr>
                </a:clrTo>
              </a:clrChange>
            </a:blip>
            <a:srcRect l="17353" t="15431" r="15606" b="9439"/>
            <a:stretch/>
          </p:blipFill>
          <p:spPr>
            <a:xfrm>
              <a:off x="2651945" y="4097603"/>
              <a:ext cx="1985526" cy="1484489"/>
            </a:xfrm>
            <a:prstGeom prst="rect">
              <a:avLst/>
            </a:prstGeom>
          </p:spPr>
        </p:pic>
        <p:sp>
          <p:nvSpPr>
            <p:cNvPr id="13" name="TextBox 12"/>
            <p:cNvSpPr txBox="1"/>
            <p:nvPr/>
          </p:nvSpPr>
          <p:spPr>
            <a:xfrm>
              <a:off x="2765310" y="4451977"/>
              <a:ext cx="1704225" cy="301379"/>
            </a:xfrm>
            <a:prstGeom prst="rect">
              <a:avLst/>
            </a:prstGeom>
            <a:solidFill>
              <a:schemeClr val="bg1">
                <a:alpha val="79000"/>
              </a:schemeClr>
            </a:solidFill>
          </p:spPr>
          <p:txBody>
            <a:bodyPr wrap="none" lIns="0" tIns="0" rIns="0" bIns="0" rtlCol="0">
              <a:spAutoFit/>
            </a:bodyPr>
            <a:lstStyle/>
            <a:p>
              <a:r>
                <a:rPr lang="en-US" sz="1200" dirty="0" smtClean="0"/>
                <a:t>Calcium chloride</a:t>
              </a:r>
              <a:endParaRPr lang="en-US" sz="1200" dirty="0"/>
            </a:p>
          </p:txBody>
        </p:sp>
        <p:sp>
          <p:nvSpPr>
            <p:cNvPr id="14" name="TextBox 13"/>
            <p:cNvSpPr txBox="1"/>
            <p:nvPr/>
          </p:nvSpPr>
          <p:spPr>
            <a:xfrm>
              <a:off x="3219670" y="3048658"/>
              <a:ext cx="823093" cy="607822"/>
            </a:xfrm>
            <a:prstGeom prst="rect">
              <a:avLst/>
            </a:prstGeom>
            <a:solidFill>
              <a:schemeClr val="bg1">
                <a:alpha val="73000"/>
              </a:schemeClr>
            </a:solidFill>
          </p:spPr>
          <p:txBody>
            <a:bodyPr wrap="none" lIns="0" tIns="0" rIns="0" bIns="0" rtlCol="0">
              <a:spAutoFit/>
            </a:bodyPr>
            <a:lstStyle/>
            <a:p>
              <a:pPr algn="ctr"/>
              <a:r>
                <a:rPr lang="en-US" sz="1200" dirty="0" smtClean="0"/>
                <a:t>Sodium</a:t>
              </a:r>
            </a:p>
            <a:p>
              <a:pPr algn="ctr"/>
              <a:r>
                <a:rPr lang="en-US" sz="1200" dirty="0" smtClean="0"/>
                <a:t>alginate</a:t>
              </a:r>
              <a:endParaRPr lang="en-US" sz="1200" dirty="0"/>
            </a:p>
          </p:txBody>
        </p:sp>
      </p:grpSp>
      <p:sp>
        <p:nvSpPr>
          <p:cNvPr id="17" name="Rectangle 16"/>
          <p:cNvSpPr/>
          <p:nvPr/>
        </p:nvSpPr>
        <p:spPr>
          <a:xfrm>
            <a:off x="1538099" y="1394371"/>
            <a:ext cx="4241181" cy="784830"/>
          </a:xfrm>
          <a:prstGeom prst="rect">
            <a:avLst/>
          </a:prstGeom>
        </p:spPr>
        <p:txBody>
          <a:bodyPr wrap="square">
            <a:spAutoFit/>
          </a:bodyPr>
          <a:lstStyle/>
          <a:p>
            <a:pPr>
              <a:spcAft>
                <a:spcPts val="600"/>
              </a:spcAft>
            </a:pPr>
            <a:r>
              <a:rPr lang="en-US" sz="2000" b="1" dirty="0" smtClean="0">
                <a:solidFill>
                  <a:srgbClr val="660066"/>
                </a:solidFill>
              </a:rPr>
              <a:t>Spherification</a:t>
            </a:r>
          </a:p>
          <a:p>
            <a:pPr>
              <a:spcAft>
                <a:spcPts val="600"/>
              </a:spcAft>
            </a:pPr>
            <a:r>
              <a:rPr lang="en-US" sz="2000" dirty="0" smtClean="0"/>
              <a:t>Drop alginate </a:t>
            </a:r>
            <a:r>
              <a:rPr lang="en-US" sz="2000" dirty="0"/>
              <a:t>into </a:t>
            </a:r>
            <a:r>
              <a:rPr lang="en-US" sz="2000" dirty="0" smtClean="0"/>
              <a:t>calcium chloride</a:t>
            </a:r>
            <a:endParaRPr lang="en-US" sz="2000" dirty="0"/>
          </a:p>
        </p:txBody>
      </p:sp>
      <p:sp>
        <p:nvSpPr>
          <p:cNvPr id="18" name="Rectangle 17"/>
          <p:cNvSpPr/>
          <p:nvPr/>
        </p:nvSpPr>
        <p:spPr>
          <a:xfrm>
            <a:off x="5873427" y="1634135"/>
            <a:ext cx="2859904" cy="1785104"/>
          </a:xfrm>
          <a:prstGeom prst="rect">
            <a:avLst/>
          </a:prstGeom>
          <a:solidFill>
            <a:srgbClr val="C7D3BA">
              <a:alpha val="73000"/>
            </a:srgbClr>
          </a:solidFill>
        </p:spPr>
        <p:txBody>
          <a:bodyPr wrap="square">
            <a:spAutoFit/>
          </a:bodyPr>
          <a:lstStyle/>
          <a:p>
            <a:r>
              <a:rPr lang="en-US" sz="2000" b="1" i="1" dirty="0">
                <a:solidFill>
                  <a:srgbClr val="660066"/>
                </a:solidFill>
              </a:rPr>
              <a:t>Why does order matter? </a:t>
            </a:r>
            <a:endParaRPr lang="en-US" sz="2000" b="1" i="1" dirty="0" smtClean="0">
              <a:solidFill>
                <a:srgbClr val="660066"/>
              </a:solidFill>
            </a:endParaRPr>
          </a:p>
          <a:p>
            <a:endParaRPr lang="en-US" b="1" dirty="0">
              <a:solidFill>
                <a:srgbClr val="660066"/>
              </a:solidFill>
            </a:endParaRPr>
          </a:p>
          <a:p>
            <a:r>
              <a:rPr lang="en-US" dirty="0" smtClean="0">
                <a:solidFill>
                  <a:srgbClr val="660066"/>
                </a:solidFill>
              </a:rPr>
              <a:t>Calcium </a:t>
            </a:r>
            <a:r>
              <a:rPr lang="en-US" dirty="0">
                <a:solidFill>
                  <a:srgbClr val="660066"/>
                </a:solidFill>
              </a:rPr>
              <a:t>ions are much </a:t>
            </a:r>
            <a:r>
              <a:rPr lang="en-US" dirty="0" smtClean="0">
                <a:solidFill>
                  <a:srgbClr val="660066"/>
                </a:solidFill>
              </a:rPr>
              <a:t>smaller than strands of sodium alginate, so they can move </a:t>
            </a:r>
            <a:r>
              <a:rPr lang="en-US" i="1" dirty="0" smtClean="0">
                <a:solidFill>
                  <a:srgbClr val="660066"/>
                </a:solidFill>
              </a:rPr>
              <a:t>(diffuse)</a:t>
            </a:r>
            <a:r>
              <a:rPr lang="en-US" dirty="0" smtClean="0">
                <a:solidFill>
                  <a:srgbClr val="660066"/>
                </a:solidFill>
              </a:rPr>
              <a:t> much faster</a:t>
            </a:r>
            <a:endParaRPr lang="en-US" dirty="0">
              <a:solidFill>
                <a:srgbClr val="660066"/>
              </a:solidFill>
            </a:endParaRPr>
          </a:p>
        </p:txBody>
      </p:sp>
      <p:sp>
        <p:nvSpPr>
          <p:cNvPr id="19" name="Rectangle 18"/>
          <p:cNvSpPr/>
          <p:nvPr/>
        </p:nvSpPr>
        <p:spPr>
          <a:xfrm>
            <a:off x="1538100" y="4126614"/>
            <a:ext cx="4041573" cy="784830"/>
          </a:xfrm>
          <a:prstGeom prst="rect">
            <a:avLst/>
          </a:prstGeom>
        </p:spPr>
        <p:txBody>
          <a:bodyPr wrap="square">
            <a:spAutoFit/>
          </a:bodyPr>
          <a:lstStyle/>
          <a:p>
            <a:pPr>
              <a:spcAft>
                <a:spcPts val="600"/>
              </a:spcAft>
            </a:pPr>
            <a:r>
              <a:rPr lang="en-US" sz="2000" b="1" dirty="0" smtClean="0">
                <a:solidFill>
                  <a:srgbClr val="660066"/>
                </a:solidFill>
              </a:rPr>
              <a:t>Reverse Spherification</a:t>
            </a:r>
          </a:p>
          <a:p>
            <a:pPr>
              <a:spcAft>
                <a:spcPts val="600"/>
              </a:spcAft>
            </a:pPr>
            <a:r>
              <a:rPr lang="en-US" sz="2000" dirty="0"/>
              <a:t>D</a:t>
            </a:r>
            <a:r>
              <a:rPr lang="en-US" sz="2000" dirty="0" smtClean="0"/>
              <a:t>rop </a:t>
            </a:r>
            <a:r>
              <a:rPr lang="en-US" sz="2000" dirty="0"/>
              <a:t>calcium </a:t>
            </a:r>
            <a:r>
              <a:rPr lang="en-US" sz="2000" dirty="0" smtClean="0"/>
              <a:t>lactate into alginate</a:t>
            </a:r>
            <a:endParaRPr lang="en-US" sz="2000" dirty="0"/>
          </a:p>
        </p:txBody>
      </p:sp>
      <p:sp>
        <p:nvSpPr>
          <p:cNvPr id="24" name="Rounded Rectangle 23"/>
          <p:cNvSpPr/>
          <p:nvPr/>
        </p:nvSpPr>
        <p:spPr>
          <a:xfrm>
            <a:off x="5956463" y="3680912"/>
            <a:ext cx="1380354" cy="2503021"/>
          </a:xfrm>
          <a:prstGeom prst="roundRect">
            <a:avLst/>
          </a:prstGeom>
          <a:solidFill>
            <a:schemeClr val="accent4">
              <a:lumMod val="60000"/>
              <a:lumOff val="4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p:cNvSpPr txBox="1"/>
          <p:nvPr/>
        </p:nvSpPr>
        <p:spPr>
          <a:xfrm>
            <a:off x="6043235" y="3778999"/>
            <a:ext cx="1017100" cy="707886"/>
          </a:xfrm>
          <a:prstGeom prst="rect">
            <a:avLst/>
          </a:prstGeom>
          <a:noFill/>
        </p:spPr>
        <p:txBody>
          <a:bodyPr wrap="none" rtlCol="0">
            <a:spAutoFit/>
          </a:bodyPr>
          <a:lstStyle/>
          <a:p>
            <a:pPr algn="ctr"/>
            <a:r>
              <a:rPr lang="en-US" sz="2000" dirty="0" smtClean="0"/>
              <a:t>Sodium </a:t>
            </a:r>
          </a:p>
          <a:p>
            <a:pPr algn="ctr"/>
            <a:r>
              <a:rPr lang="en-US" sz="2000" dirty="0" smtClean="0"/>
              <a:t>alginate</a:t>
            </a:r>
            <a:endParaRPr lang="en-US" sz="2000" dirty="0"/>
          </a:p>
        </p:txBody>
      </p:sp>
      <p:sp>
        <p:nvSpPr>
          <p:cNvPr id="26" name="Rounded Rectangle 25"/>
          <p:cNvSpPr/>
          <p:nvPr/>
        </p:nvSpPr>
        <p:spPr>
          <a:xfrm>
            <a:off x="7336817" y="3680912"/>
            <a:ext cx="1380354" cy="2503021"/>
          </a:xfrm>
          <a:prstGeom prst="roundRect">
            <a:avLst/>
          </a:prstGeom>
          <a:solidFill>
            <a:srgbClr val="80887A"/>
          </a:soli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7533278" y="5390761"/>
            <a:ext cx="1032629" cy="707886"/>
          </a:xfrm>
          <a:prstGeom prst="rect">
            <a:avLst/>
          </a:prstGeom>
          <a:noFill/>
        </p:spPr>
        <p:txBody>
          <a:bodyPr wrap="none" rtlCol="0">
            <a:spAutoFit/>
          </a:bodyPr>
          <a:lstStyle/>
          <a:p>
            <a:pPr algn="ctr"/>
            <a:r>
              <a:rPr lang="en-US" sz="2000" dirty="0" smtClean="0"/>
              <a:t>Calcium</a:t>
            </a:r>
          </a:p>
          <a:p>
            <a:pPr algn="ctr"/>
            <a:r>
              <a:rPr lang="en-US" sz="2000" dirty="0"/>
              <a:t>c</a:t>
            </a:r>
            <a:r>
              <a:rPr lang="en-US" sz="2000" dirty="0" smtClean="0"/>
              <a:t>hloride</a:t>
            </a:r>
            <a:endParaRPr lang="en-US" sz="2000" dirty="0"/>
          </a:p>
        </p:txBody>
      </p:sp>
      <p:cxnSp>
        <p:nvCxnSpPr>
          <p:cNvPr id="27" name="Straight Arrow Connector 26"/>
          <p:cNvCxnSpPr>
            <a:stCxn id="6" idx="1"/>
          </p:cNvCxnSpPr>
          <p:nvPr/>
        </p:nvCxnSpPr>
        <p:spPr>
          <a:xfrm flipH="1" flipV="1">
            <a:off x="6850662" y="5734377"/>
            <a:ext cx="682616" cy="10327"/>
          </a:xfrm>
          <a:prstGeom prst="straightConnector1">
            <a:avLst/>
          </a:prstGeom>
          <a:ln w="114300" cmpd="sng">
            <a:solidFill>
              <a:srgbClr val="FF0000"/>
            </a:solidFill>
            <a:headEnd type="none"/>
            <a:tailEnd type="triangle" w="med" len="med"/>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034619" y="4199016"/>
            <a:ext cx="647291" cy="0"/>
          </a:xfrm>
          <a:prstGeom prst="straightConnector1">
            <a:avLst/>
          </a:prstGeom>
          <a:ln w="31750" cmpd="sng">
            <a:solidFill>
              <a:srgbClr val="FF0000"/>
            </a:solidFill>
            <a:headEnd type="none"/>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4273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138045" y="4126614"/>
            <a:ext cx="8310003" cy="2383391"/>
          </a:xfrm>
          <a:prstGeom prst="roundRect">
            <a:avLst/>
          </a:prstGeom>
          <a:solidFill>
            <a:srgbClr val="C7D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ounded Rectangle 2"/>
          <p:cNvSpPr/>
          <p:nvPr/>
        </p:nvSpPr>
        <p:spPr>
          <a:xfrm>
            <a:off x="138044" y="1417148"/>
            <a:ext cx="8310004" cy="2383391"/>
          </a:xfrm>
          <a:prstGeom prst="roundRect">
            <a:avLst/>
          </a:prstGeom>
          <a:solidFill>
            <a:srgbClr val="C7D3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3800" dirty="0"/>
              <a:t>Spherification vs. </a:t>
            </a:r>
            <a:r>
              <a:rPr lang="en-US" sz="3800" dirty="0" smtClean="0"/>
              <a:t>Reverse Spherification</a:t>
            </a:r>
            <a:endParaRPr lang="en-US" sz="3800" dirty="0"/>
          </a:p>
        </p:txBody>
      </p:sp>
      <p:sp>
        <p:nvSpPr>
          <p:cNvPr id="4" name="Footer Placeholder 3"/>
          <p:cNvSpPr>
            <a:spLocks noGrp="1"/>
          </p:cNvSpPr>
          <p:nvPr>
            <p:ph type="ftr" sz="quarter" idx="11"/>
          </p:nvPr>
        </p:nvSpPr>
        <p:spPr/>
        <p:txBody>
          <a:bodyPr/>
          <a:lstStyle/>
          <a:p>
            <a:fld id="{AF0AC05E-1E1D-284F-8CEC-61538407DB43}" type="slidenum">
              <a:rPr lang="en-US" smtClean="0"/>
              <a:pPr/>
              <a:t>6</a:t>
            </a:fld>
            <a:endParaRPr lang="en-US" dirty="0"/>
          </a:p>
        </p:txBody>
      </p:sp>
      <p:grpSp>
        <p:nvGrpSpPr>
          <p:cNvPr id="15" name="Group 14"/>
          <p:cNvGrpSpPr>
            <a:grpSpLocks noChangeAspect="1"/>
          </p:cNvGrpSpPr>
          <p:nvPr/>
        </p:nvGrpSpPr>
        <p:grpSpPr>
          <a:xfrm>
            <a:off x="508544" y="4251057"/>
            <a:ext cx="1206470" cy="2034253"/>
            <a:chOff x="514019" y="2222974"/>
            <a:chExt cx="1985526" cy="3347838"/>
          </a:xfrm>
        </p:grpSpPr>
        <p:pic>
          <p:nvPicPr>
            <p:cNvPr id="7" name="Picture 6"/>
            <p:cNvPicPr>
              <a:picLocks noChangeAspect="1"/>
            </p:cNvPicPr>
            <p:nvPr/>
          </p:nvPicPr>
          <p:blipFill>
            <a:blip r:embed="rId2">
              <a:duotone>
                <a:prstClr val="black"/>
                <a:srgbClr val="3B3C9A">
                  <a:tint val="45000"/>
                  <a:satMod val="400000"/>
                </a:srgbClr>
              </a:duotone>
            </a:blip>
            <a:stretch>
              <a:fillRect/>
            </a:stretch>
          </p:blipFill>
          <p:spPr>
            <a:xfrm>
              <a:off x="944619" y="2222974"/>
              <a:ext cx="1091300" cy="1742561"/>
            </a:xfrm>
            <a:prstGeom prst="rect">
              <a:avLst/>
            </a:prstGeom>
          </p:spPr>
        </p:pic>
        <p:pic>
          <p:nvPicPr>
            <p:cNvPr id="8" name="Picture 7"/>
            <p:cNvPicPr>
              <a:picLocks noChangeAspect="1"/>
            </p:cNvPicPr>
            <p:nvPr/>
          </p:nvPicPr>
          <p:blipFill rotWithShape="1">
            <a:blip r:embed="rId3">
              <a:clrChange>
                <a:clrFrom>
                  <a:srgbClr val="713802"/>
                </a:clrFrom>
                <a:clrTo>
                  <a:srgbClr val="713802">
                    <a:alpha val="0"/>
                  </a:srgbClr>
                </a:clrTo>
              </a:clrChange>
            </a:blip>
            <a:srcRect l="17353" t="15431" r="15606" b="9439"/>
            <a:stretch/>
          </p:blipFill>
          <p:spPr>
            <a:xfrm>
              <a:off x="514019" y="4086323"/>
              <a:ext cx="1985526" cy="1484489"/>
            </a:xfrm>
            <a:prstGeom prst="rect">
              <a:avLst/>
            </a:prstGeom>
          </p:spPr>
        </p:pic>
        <p:sp>
          <p:nvSpPr>
            <p:cNvPr id="9" name="TextBox 8"/>
            <p:cNvSpPr txBox="1"/>
            <p:nvPr/>
          </p:nvSpPr>
          <p:spPr>
            <a:xfrm>
              <a:off x="655125" y="4455931"/>
              <a:ext cx="1650404" cy="301379"/>
            </a:xfrm>
            <a:prstGeom prst="rect">
              <a:avLst/>
            </a:prstGeom>
            <a:solidFill>
              <a:schemeClr val="bg1">
                <a:alpha val="79000"/>
              </a:schemeClr>
            </a:solidFill>
          </p:spPr>
          <p:txBody>
            <a:bodyPr wrap="none" lIns="0" tIns="0" rIns="0" bIns="0" rtlCol="0">
              <a:spAutoFit/>
            </a:bodyPr>
            <a:lstStyle/>
            <a:p>
              <a:r>
                <a:rPr lang="en-US" sz="1200" dirty="0" smtClean="0"/>
                <a:t>Sodium alginate</a:t>
              </a:r>
              <a:endParaRPr lang="en-US" sz="1200" dirty="0"/>
            </a:p>
          </p:txBody>
        </p:sp>
        <p:sp>
          <p:nvSpPr>
            <p:cNvPr id="10" name="TextBox 9"/>
            <p:cNvSpPr txBox="1"/>
            <p:nvPr/>
          </p:nvSpPr>
          <p:spPr>
            <a:xfrm>
              <a:off x="1085726" y="3037378"/>
              <a:ext cx="830334" cy="602756"/>
            </a:xfrm>
            <a:prstGeom prst="rect">
              <a:avLst/>
            </a:prstGeom>
            <a:solidFill>
              <a:schemeClr val="bg1">
                <a:alpha val="73000"/>
              </a:schemeClr>
            </a:solidFill>
          </p:spPr>
          <p:txBody>
            <a:bodyPr wrap="none" lIns="0" tIns="0" rIns="0" bIns="0" rtlCol="0">
              <a:spAutoFit/>
            </a:bodyPr>
            <a:lstStyle/>
            <a:p>
              <a:pPr algn="ctr"/>
              <a:r>
                <a:rPr lang="en-US" sz="1200" dirty="0" smtClean="0"/>
                <a:t>Calcium </a:t>
              </a:r>
            </a:p>
            <a:p>
              <a:pPr algn="ctr"/>
              <a:r>
                <a:rPr lang="en-US" sz="1200" b="1" dirty="0" smtClean="0"/>
                <a:t>lactate</a:t>
              </a:r>
              <a:endParaRPr lang="en-US" sz="1200" b="1" dirty="0"/>
            </a:p>
          </p:txBody>
        </p:sp>
      </p:grpSp>
      <p:grpSp>
        <p:nvGrpSpPr>
          <p:cNvPr id="16" name="Group 15"/>
          <p:cNvGrpSpPr>
            <a:grpSpLocks noChangeAspect="1"/>
          </p:cNvGrpSpPr>
          <p:nvPr/>
        </p:nvGrpSpPr>
        <p:grpSpPr>
          <a:xfrm>
            <a:off x="508547" y="1534589"/>
            <a:ext cx="1206467" cy="2068813"/>
            <a:chOff x="2651945" y="2177377"/>
            <a:chExt cx="1985526" cy="3404715"/>
          </a:xfrm>
        </p:grpSpPr>
        <p:pic>
          <p:nvPicPr>
            <p:cNvPr id="11" name="Picture 10"/>
            <p:cNvPicPr>
              <a:picLocks noChangeAspect="1"/>
            </p:cNvPicPr>
            <p:nvPr/>
          </p:nvPicPr>
          <p:blipFill>
            <a:blip r:embed="rId2">
              <a:duotone>
                <a:prstClr val="black"/>
                <a:srgbClr val="3B3C9A">
                  <a:tint val="45000"/>
                  <a:satMod val="400000"/>
                </a:srgbClr>
              </a:duotone>
            </a:blip>
            <a:stretch>
              <a:fillRect/>
            </a:stretch>
          </p:blipFill>
          <p:spPr>
            <a:xfrm>
              <a:off x="3082545" y="2177377"/>
              <a:ext cx="1091301" cy="1742562"/>
            </a:xfrm>
            <a:prstGeom prst="rect">
              <a:avLst/>
            </a:prstGeom>
          </p:spPr>
        </p:pic>
        <p:pic>
          <p:nvPicPr>
            <p:cNvPr id="12" name="Picture 11"/>
            <p:cNvPicPr>
              <a:picLocks noChangeAspect="1"/>
            </p:cNvPicPr>
            <p:nvPr/>
          </p:nvPicPr>
          <p:blipFill rotWithShape="1">
            <a:blip r:embed="rId3">
              <a:clrChange>
                <a:clrFrom>
                  <a:srgbClr val="713802"/>
                </a:clrFrom>
                <a:clrTo>
                  <a:srgbClr val="713802">
                    <a:alpha val="0"/>
                  </a:srgbClr>
                </a:clrTo>
              </a:clrChange>
            </a:blip>
            <a:srcRect l="17353" t="15431" r="15606" b="9439"/>
            <a:stretch/>
          </p:blipFill>
          <p:spPr>
            <a:xfrm>
              <a:off x="2651945" y="4097603"/>
              <a:ext cx="1985526" cy="1484489"/>
            </a:xfrm>
            <a:prstGeom prst="rect">
              <a:avLst/>
            </a:prstGeom>
          </p:spPr>
        </p:pic>
        <p:sp>
          <p:nvSpPr>
            <p:cNvPr id="13" name="TextBox 12"/>
            <p:cNvSpPr txBox="1"/>
            <p:nvPr/>
          </p:nvSpPr>
          <p:spPr>
            <a:xfrm>
              <a:off x="2765310" y="4451977"/>
              <a:ext cx="1704225" cy="301379"/>
            </a:xfrm>
            <a:prstGeom prst="rect">
              <a:avLst/>
            </a:prstGeom>
            <a:solidFill>
              <a:schemeClr val="bg1">
                <a:alpha val="79000"/>
              </a:schemeClr>
            </a:solidFill>
          </p:spPr>
          <p:txBody>
            <a:bodyPr wrap="none" lIns="0" tIns="0" rIns="0" bIns="0" rtlCol="0">
              <a:spAutoFit/>
            </a:bodyPr>
            <a:lstStyle/>
            <a:p>
              <a:r>
                <a:rPr lang="en-US" sz="1200" dirty="0" smtClean="0"/>
                <a:t>Calcium chloride</a:t>
              </a:r>
              <a:endParaRPr lang="en-US" sz="1200" dirty="0"/>
            </a:p>
          </p:txBody>
        </p:sp>
        <p:sp>
          <p:nvSpPr>
            <p:cNvPr id="14" name="TextBox 13"/>
            <p:cNvSpPr txBox="1"/>
            <p:nvPr/>
          </p:nvSpPr>
          <p:spPr>
            <a:xfrm>
              <a:off x="3219670" y="3048658"/>
              <a:ext cx="823093" cy="607822"/>
            </a:xfrm>
            <a:prstGeom prst="rect">
              <a:avLst/>
            </a:prstGeom>
            <a:solidFill>
              <a:schemeClr val="bg1">
                <a:alpha val="73000"/>
              </a:schemeClr>
            </a:solidFill>
          </p:spPr>
          <p:txBody>
            <a:bodyPr wrap="none" lIns="0" tIns="0" rIns="0" bIns="0" rtlCol="0">
              <a:spAutoFit/>
            </a:bodyPr>
            <a:lstStyle/>
            <a:p>
              <a:pPr algn="ctr"/>
              <a:r>
                <a:rPr lang="en-US" sz="1200" dirty="0" smtClean="0"/>
                <a:t>Sodium</a:t>
              </a:r>
            </a:p>
            <a:p>
              <a:pPr algn="ctr"/>
              <a:r>
                <a:rPr lang="en-US" sz="1200" dirty="0" smtClean="0"/>
                <a:t>alginate</a:t>
              </a:r>
              <a:endParaRPr lang="en-US" sz="1200" dirty="0"/>
            </a:p>
          </p:txBody>
        </p:sp>
      </p:grpSp>
      <p:sp>
        <p:nvSpPr>
          <p:cNvPr id="17" name="Rectangle 16"/>
          <p:cNvSpPr/>
          <p:nvPr/>
        </p:nvSpPr>
        <p:spPr>
          <a:xfrm>
            <a:off x="1937793" y="1739662"/>
            <a:ext cx="4241181" cy="1785104"/>
          </a:xfrm>
          <a:prstGeom prst="rect">
            <a:avLst/>
          </a:prstGeom>
        </p:spPr>
        <p:txBody>
          <a:bodyPr wrap="square">
            <a:spAutoFit/>
          </a:bodyPr>
          <a:lstStyle/>
          <a:p>
            <a:pPr marL="174625" lvl="1" indent="-174625">
              <a:spcAft>
                <a:spcPts val="1200"/>
              </a:spcAft>
              <a:buFont typeface="Arial"/>
              <a:buChar char="•"/>
            </a:pPr>
            <a:r>
              <a:rPr lang="en-US" dirty="0" smtClean="0"/>
              <a:t>Calcium moves into the drop, so gelation occurs </a:t>
            </a:r>
            <a:r>
              <a:rPr lang="en-US" b="1" dirty="0" smtClean="0"/>
              <a:t>inside</a:t>
            </a:r>
            <a:r>
              <a:rPr lang="en-US" dirty="0" smtClean="0"/>
              <a:t> the sodium alginate drop </a:t>
            </a:r>
            <a:endParaRPr lang="en-US" dirty="0"/>
          </a:p>
          <a:p>
            <a:pPr marL="174625" lvl="1" indent="-174625">
              <a:spcAft>
                <a:spcPts val="1200"/>
              </a:spcAft>
              <a:buFont typeface="Arial"/>
              <a:buChar char="•"/>
            </a:pPr>
            <a:r>
              <a:rPr lang="en-US" dirty="0" smtClean="0"/>
              <a:t>After rinsing, calcium </a:t>
            </a:r>
            <a:r>
              <a:rPr lang="en-US" dirty="0"/>
              <a:t>keeps </a:t>
            </a:r>
            <a:r>
              <a:rPr lang="en-US" dirty="0" smtClean="0"/>
              <a:t>moving toward the center</a:t>
            </a:r>
            <a:endParaRPr lang="en-US" dirty="0"/>
          </a:p>
          <a:p>
            <a:pPr marL="174625" lvl="3" indent="-174625">
              <a:spcAft>
                <a:spcPts val="1200"/>
              </a:spcAft>
              <a:buFont typeface="Arial"/>
              <a:buChar char="•"/>
            </a:pPr>
            <a:r>
              <a:rPr lang="en-US" b="1" i="1" dirty="0" smtClean="0"/>
              <a:t>Gummies become more </a:t>
            </a:r>
            <a:r>
              <a:rPr lang="en-US" b="1" i="1" dirty="0"/>
              <a:t>solid over </a:t>
            </a:r>
            <a:r>
              <a:rPr lang="en-US" b="1" i="1" dirty="0" smtClean="0"/>
              <a:t>time</a:t>
            </a:r>
          </a:p>
        </p:txBody>
      </p:sp>
      <p:sp>
        <p:nvSpPr>
          <p:cNvPr id="19" name="Rectangle 18"/>
          <p:cNvSpPr/>
          <p:nvPr/>
        </p:nvSpPr>
        <p:spPr>
          <a:xfrm>
            <a:off x="1891779" y="4408283"/>
            <a:ext cx="4391132" cy="1785104"/>
          </a:xfrm>
          <a:prstGeom prst="rect">
            <a:avLst/>
          </a:prstGeom>
        </p:spPr>
        <p:txBody>
          <a:bodyPr wrap="square">
            <a:spAutoFit/>
          </a:bodyPr>
          <a:lstStyle/>
          <a:p>
            <a:pPr marL="230188" lvl="1" indent="-174625">
              <a:spcAft>
                <a:spcPts val="1200"/>
              </a:spcAft>
              <a:buFont typeface="Arial"/>
              <a:buChar char="•"/>
            </a:pPr>
            <a:r>
              <a:rPr lang="en-US" dirty="0" smtClean="0"/>
              <a:t>Calcium moves into the alginate bath, so gelation occurs on the </a:t>
            </a:r>
            <a:r>
              <a:rPr lang="en-US" b="1" dirty="0" smtClean="0"/>
              <a:t>outside </a:t>
            </a:r>
            <a:r>
              <a:rPr lang="en-US" dirty="0" smtClean="0"/>
              <a:t>of the drop</a:t>
            </a:r>
            <a:endParaRPr lang="en-US" dirty="0"/>
          </a:p>
          <a:p>
            <a:pPr marL="230188" lvl="1" indent="-174625">
              <a:spcAft>
                <a:spcPts val="1200"/>
              </a:spcAft>
              <a:buFont typeface="Arial"/>
              <a:buChar char="•"/>
            </a:pPr>
            <a:r>
              <a:rPr lang="en-US" dirty="0" smtClean="0"/>
              <a:t>After rinsing, the reaction stops, since rinsing removes the un-reacted alginate</a:t>
            </a:r>
            <a:endParaRPr lang="en-US" dirty="0"/>
          </a:p>
          <a:p>
            <a:pPr marL="230188" lvl="2" indent="-174625">
              <a:spcAft>
                <a:spcPts val="1200"/>
              </a:spcAft>
              <a:buFont typeface="Arial"/>
              <a:buChar char="•"/>
            </a:pPr>
            <a:r>
              <a:rPr lang="en-US" b="1" i="1" dirty="0" smtClean="0"/>
              <a:t>Gummies are stable</a:t>
            </a:r>
            <a:endParaRPr lang="en-US" b="1" i="1" dirty="0"/>
          </a:p>
        </p:txBody>
      </p:sp>
      <p:pic>
        <p:nvPicPr>
          <p:cNvPr id="6" name="Picture 5" descr="Spheres2.png"/>
          <p:cNvPicPr>
            <a:picLocks noChangeAspect="1"/>
          </p:cNvPicPr>
          <p:nvPr/>
        </p:nvPicPr>
        <p:blipFill rotWithShape="1">
          <a:blip r:embed="rId4" cstate="print">
            <a:extLst>
              <a:ext uri="{28A0092B-C50C-407E-A947-70E740481C1C}">
                <a14:useLocalDpi xmlns:a14="http://schemas.microsoft.com/office/drawing/2010/main" val="0"/>
              </a:ext>
            </a:extLst>
          </a:blip>
          <a:srcRect r="57473"/>
          <a:stretch/>
        </p:blipFill>
        <p:spPr>
          <a:xfrm>
            <a:off x="6490337" y="4196495"/>
            <a:ext cx="1682921" cy="2198757"/>
          </a:xfrm>
          <a:prstGeom prst="rect">
            <a:avLst/>
          </a:prstGeom>
        </p:spPr>
      </p:pic>
      <p:pic>
        <p:nvPicPr>
          <p:cNvPr id="22" name="Picture 21" descr="Spheres2.png"/>
          <p:cNvPicPr>
            <a:picLocks noChangeAspect="1"/>
          </p:cNvPicPr>
          <p:nvPr/>
        </p:nvPicPr>
        <p:blipFill rotWithShape="1">
          <a:blip r:embed="rId4" cstate="print">
            <a:extLst>
              <a:ext uri="{28A0092B-C50C-407E-A947-70E740481C1C}">
                <a14:useLocalDpi xmlns:a14="http://schemas.microsoft.com/office/drawing/2010/main" val="0"/>
              </a:ext>
            </a:extLst>
          </a:blip>
          <a:srcRect l="65793"/>
          <a:stretch/>
        </p:blipFill>
        <p:spPr>
          <a:xfrm>
            <a:off x="6616716" y="1480027"/>
            <a:ext cx="1353633" cy="2198757"/>
          </a:xfrm>
          <a:prstGeom prst="rect">
            <a:avLst/>
          </a:prstGeom>
        </p:spPr>
      </p:pic>
    </p:spTree>
    <p:extLst>
      <p:ext uri="{BB962C8B-B14F-4D97-AF65-F5344CB8AC3E}">
        <p14:creationId xmlns:p14="http://schemas.microsoft.com/office/powerpoint/2010/main" val="14757280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Factors that Affect the Gummies</a:t>
            </a:r>
            <a:endParaRPr lang="en-US" sz="4000" dirty="0"/>
          </a:p>
        </p:txBody>
      </p:sp>
      <p:sp>
        <p:nvSpPr>
          <p:cNvPr id="3" name="Content Placeholder 2"/>
          <p:cNvSpPr>
            <a:spLocks noGrp="1"/>
          </p:cNvSpPr>
          <p:nvPr>
            <p:ph idx="1"/>
          </p:nvPr>
        </p:nvSpPr>
        <p:spPr>
          <a:xfrm>
            <a:off x="181126" y="1475208"/>
            <a:ext cx="8876621" cy="5214693"/>
          </a:xfrm>
        </p:spPr>
        <p:txBody>
          <a:bodyPr/>
          <a:lstStyle/>
          <a:p>
            <a:pPr marL="282575" indent="-282575">
              <a:lnSpc>
                <a:spcPct val="105000"/>
              </a:lnSpc>
            </a:pPr>
            <a:r>
              <a:rPr lang="en-US" sz="2400" b="1" i="1" dirty="0" smtClean="0">
                <a:solidFill>
                  <a:srgbClr val="660066"/>
                </a:solidFill>
              </a:rPr>
              <a:t>Amount of calcium in the alginate solution</a:t>
            </a:r>
          </a:p>
          <a:p>
            <a:pPr lvl="1">
              <a:lnSpc>
                <a:spcPct val="105000"/>
              </a:lnSpc>
            </a:pPr>
            <a:r>
              <a:rPr lang="en-US" sz="2000" dirty="0" smtClean="0"/>
              <a:t>If the sodium alginate solution contains any calcium, gelation (cross-linking) can happen before you drop it into the calcium chloride</a:t>
            </a:r>
            <a:endParaRPr lang="en-US" sz="2000" baseline="-25000" dirty="0" smtClean="0"/>
          </a:p>
          <a:p>
            <a:pPr lvl="1">
              <a:lnSpc>
                <a:spcPct val="105000"/>
              </a:lnSpc>
            </a:pPr>
            <a:r>
              <a:rPr lang="en-US" sz="2000" dirty="0" smtClean="0"/>
              <a:t>Preventing/fixing this problem: </a:t>
            </a:r>
          </a:p>
          <a:p>
            <a:pPr lvl="2">
              <a:lnSpc>
                <a:spcPct val="105000"/>
              </a:lnSpc>
            </a:pPr>
            <a:r>
              <a:rPr lang="en-US" sz="1800" dirty="0"/>
              <a:t>If you’re dissolving the sodium alginate in a liquid other than water, make sure it doesn’t contain calcium (</a:t>
            </a:r>
            <a:r>
              <a:rPr lang="en-US" sz="1800" i="1" dirty="0"/>
              <a:t>e.g.</a:t>
            </a:r>
            <a:r>
              <a:rPr lang="en-US" sz="1800" dirty="0"/>
              <a:t>, milk)</a:t>
            </a:r>
          </a:p>
          <a:p>
            <a:pPr>
              <a:lnSpc>
                <a:spcPct val="105000"/>
              </a:lnSpc>
            </a:pPr>
            <a:endParaRPr lang="en-US" sz="1800" dirty="0" smtClean="0"/>
          </a:p>
          <a:p>
            <a:pPr marL="282575" indent="-282575">
              <a:lnSpc>
                <a:spcPct val="105000"/>
              </a:lnSpc>
            </a:pPr>
            <a:r>
              <a:rPr lang="en-US" sz="2400" b="1" i="1" dirty="0" smtClean="0">
                <a:solidFill>
                  <a:srgbClr val="660066"/>
                </a:solidFill>
              </a:rPr>
              <a:t>pH of the alginate solution</a:t>
            </a:r>
          </a:p>
          <a:p>
            <a:pPr lvl="1">
              <a:lnSpc>
                <a:spcPct val="105000"/>
              </a:lnSpc>
            </a:pPr>
            <a:r>
              <a:rPr lang="en-US" sz="2000" dirty="0" smtClean="0"/>
              <a:t>If the pH of the sodium alginate solution is too low, the hydrogen concentration will be too high</a:t>
            </a:r>
            <a:r>
              <a:rPr lang="en-US" sz="2000" dirty="0"/>
              <a:t> </a:t>
            </a:r>
            <a:r>
              <a:rPr lang="en-US" sz="2000" dirty="0" smtClean="0"/>
              <a:t>and alginate won’t react with the calcium</a:t>
            </a:r>
          </a:p>
          <a:p>
            <a:pPr lvl="1">
              <a:lnSpc>
                <a:spcPct val="105000"/>
              </a:lnSpc>
            </a:pPr>
            <a:r>
              <a:rPr lang="en-US" sz="2000" dirty="0" smtClean="0"/>
              <a:t>Preventing/fixing this problem:</a:t>
            </a:r>
          </a:p>
          <a:p>
            <a:pPr lvl="2">
              <a:lnSpc>
                <a:spcPct val="105000"/>
              </a:lnSpc>
            </a:pPr>
            <a:r>
              <a:rPr lang="en-US" sz="1800" dirty="0" smtClean="0"/>
              <a:t>Measure the pH of your sodium alginate solution (shouldn’t be an issue if you’re just dissolving the sodium alginate in water)</a:t>
            </a:r>
          </a:p>
          <a:p>
            <a:pPr lvl="2">
              <a:lnSpc>
                <a:spcPct val="105000"/>
              </a:lnSpc>
            </a:pPr>
            <a:r>
              <a:rPr lang="en-US" sz="1800" dirty="0" smtClean="0"/>
              <a:t>If the pH is too low, add some sodium citrate</a:t>
            </a:r>
            <a:endParaRPr lang="en-US" dirty="0"/>
          </a:p>
        </p:txBody>
      </p:sp>
      <p:sp>
        <p:nvSpPr>
          <p:cNvPr id="4" name="Footer Placeholder 3"/>
          <p:cNvSpPr>
            <a:spLocks noGrp="1"/>
          </p:cNvSpPr>
          <p:nvPr>
            <p:ph type="ftr" sz="quarter" idx="11"/>
          </p:nvPr>
        </p:nvSpPr>
        <p:spPr/>
        <p:txBody>
          <a:bodyPr/>
          <a:lstStyle/>
          <a:p>
            <a:fld id="{AF0AC05E-1E1D-284F-8CEC-61538407DB43}" type="slidenum">
              <a:rPr lang="en-US" smtClean="0"/>
              <a:pPr/>
              <a:t>7</a:t>
            </a:fld>
            <a:endParaRPr lang="en-US" dirty="0"/>
          </a:p>
        </p:txBody>
      </p:sp>
    </p:spTree>
    <p:extLst>
      <p:ext uri="{BB962C8B-B14F-4D97-AF65-F5344CB8AC3E}">
        <p14:creationId xmlns:p14="http://schemas.microsoft.com/office/powerpoint/2010/main" val="39404576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Tasty Hydrogel: Jello!</a:t>
            </a:r>
            <a:endParaRPr lang="en-US" dirty="0"/>
          </a:p>
        </p:txBody>
      </p:sp>
      <p:sp>
        <p:nvSpPr>
          <p:cNvPr id="4" name="Footer Placeholder 3"/>
          <p:cNvSpPr>
            <a:spLocks noGrp="1"/>
          </p:cNvSpPr>
          <p:nvPr>
            <p:ph type="ftr" sz="quarter" idx="11"/>
          </p:nvPr>
        </p:nvSpPr>
        <p:spPr/>
        <p:txBody>
          <a:bodyPr/>
          <a:lstStyle/>
          <a:p>
            <a:fld id="{AF0AC05E-1E1D-284F-8CEC-61538407DB43}" type="slidenum">
              <a:rPr lang="en-US" smtClean="0"/>
              <a:pPr/>
              <a:t>8</a:t>
            </a:fld>
            <a:endParaRPr lang="en-US" dirty="0"/>
          </a:p>
        </p:txBody>
      </p:sp>
      <p:grpSp>
        <p:nvGrpSpPr>
          <p:cNvPr id="7" name="Group 6"/>
          <p:cNvGrpSpPr/>
          <p:nvPr/>
        </p:nvGrpSpPr>
        <p:grpSpPr>
          <a:xfrm>
            <a:off x="1268460" y="3681730"/>
            <a:ext cx="2841493" cy="2318951"/>
            <a:chOff x="5862347" y="3597064"/>
            <a:chExt cx="2841493" cy="2318951"/>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l="19172" t="25641" r="20084"/>
            <a:stretch/>
          </p:blipFill>
          <p:spPr>
            <a:xfrm flipH="1">
              <a:off x="5862347" y="3597064"/>
              <a:ext cx="2841493" cy="2318951"/>
            </a:xfrm>
            <a:prstGeom prst="rect">
              <a:avLst/>
            </a:prstGeom>
          </p:spPr>
        </p:pic>
        <p:sp>
          <p:nvSpPr>
            <p:cNvPr id="12" name="TextBox 11"/>
            <p:cNvSpPr txBox="1"/>
            <p:nvPr/>
          </p:nvSpPr>
          <p:spPr>
            <a:xfrm>
              <a:off x="6029897" y="5550759"/>
              <a:ext cx="2589852" cy="307777"/>
            </a:xfrm>
            <a:prstGeom prst="rect">
              <a:avLst/>
            </a:prstGeom>
            <a:solidFill>
              <a:schemeClr val="bg1">
                <a:lumMod val="85000"/>
                <a:alpha val="52000"/>
              </a:schemeClr>
            </a:solidFill>
          </p:spPr>
          <p:txBody>
            <a:bodyPr wrap="none" lIns="0" tIns="0" rIns="0" bIns="0" rtlCol="0">
              <a:spAutoFit/>
            </a:bodyPr>
            <a:lstStyle/>
            <a:p>
              <a:r>
                <a:rPr lang="en-US" sz="2000" b="1" dirty="0" smtClean="0">
                  <a:solidFill>
                    <a:srgbClr val="660066"/>
                  </a:solidFill>
                </a:rPr>
                <a:t>Candy connection: Jello!</a:t>
              </a:r>
              <a:endParaRPr lang="en-US" sz="2000" b="1" dirty="0">
                <a:solidFill>
                  <a:srgbClr val="660066"/>
                </a:solidFill>
              </a:endParaRPr>
            </a:p>
          </p:txBody>
        </p:sp>
      </p:grpSp>
      <p:pic>
        <p:nvPicPr>
          <p:cNvPr id="10" name="Content Placeholder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5792" y="1585932"/>
            <a:ext cx="229639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13" name="Rounded Rectangle 12"/>
          <p:cNvSpPr/>
          <p:nvPr/>
        </p:nvSpPr>
        <p:spPr>
          <a:xfrm>
            <a:off x="4557776" y="1742539"/>
            <a:ext cx="4360383" cy="4229920"/>
          </a:xfrm>
          <a:prstGeom prst="roundRect">
            <a:avLst/>
          </a:prstGeom>
          <a:solidFill>
            <a:srgbClr val="C7D3BA"/>
          </a:solidFill>
          <a:ln>
            <a:solidFill>
              <a:srgbClr val="9FA99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4778910" y="4225175"/>
            <a:ext cx="3992829" cy="1405513"/>
          </a:xfrm>
          <a:prstGeom prst="rect">
            <a:avLst/>
          </a:prstGeom>
          <a:noFill/>
        </p:spPr>
        <p:txBody>
          <a:bodyPr wrap="square" rtlCol="0">
            <a:spAutoFit/>
          </a:bodyPr>
          <a:lstStyle/>
          <a:p>
            <a:pPr>
              <a:spcAft>
                <a:spcPts val="800"/>
              </a:spcAft>
            </a:pPr>
            <a:r>
              <a:rPr lang="en-US" b="1" i="1" dirty="0" smtClean="0">
                <a:solidFill>
                  <a:srgbClr val="660066"/>
                </a:solidFill>
              </a:rPr>
              <a:t>Jello/gelatin</a:t>
            </a:r>
          </a:p>
          <a:p>
            <a:pPr marL="173038" indent="-173038">
              <a:spcAft>
                <a:spcPts val="800"/>
              </a:spcAft>
              <a:buFont typeface="Arial"/>
              <a:buChar char="•"/>
            </a:pPr>
            <a:r>
              <a:rPr lang="en-US" dirty="0" smtClean="0"/>
              <a:t>Dissolve gelatin in hot water; let it cool</a:t>
            </a:r>
          </a:p>
          <a:p>
            <a:pPr marL="173038" indent="-173038">
              <a:spcAft>
                <a:spcPts val="800"/>
              </a:spcAft>
              <a:buFont typeface="Arial"/>
              <a:buChar char="•"/>
            </a:pPr>
            <a:r>
              <a:rPr lang="en-US" dirty="0" smtClean="0"/>
              <a:t>As the gelatin solution cools, the structure changes and crosslinks form</a:t>
            </a:r>
            <a:endParaRPr lang="en-US" dirty="0"/>
          </a:p>
        </p:txBody>
      </p:sp>
      <p:sp>
        <p:nvSpPr>
          <p:cNvPr id="16" name="TextBox 15"/>
          <p:cNvSpPr txBox="1"/>
          <p:nvPr/>
        </p:nvSpPr>
        <p:spPr>
          <a:xfrm>
            <a:off x="6904110" y="3797022"/>
            <a:ext cx="745291" cy="369332"/>
          </a:xfrm>
          <a:prstGeom prst="rect">
            <a:avLst/>
          </a:prstGeom>
          <a:noFill/>
        </p:spPr>
        <p:txBody>
          <a:bodyPr wrap="none" rtlCol="0">
            <a:spAutoFit/>
          </a:bodyPr>
          <a:lstStyle/>
          <a:p>
            <a:r>
              <a:rPr lang="en-US" dirty="0" smtClean="0">
                <a:solidFill>
                  <a:srgbClr val="42473F"/>
                </a:solidFill>
              </a:rPr>
              <a:t>[Cold]</a:t>
            </a:r>
            <a:endParaRPr lang="en-US" dirty="0">
              <a:solidFill>
                <a:srgbClr val="42473F"/>
              </a:solidFill>
            </a:endParaRPr>
          </a:p>
        </p:txBody>
      </p:sp>
      <p:sp>
        <p:nvSpPr>
          <p:cNvPr id="17" name="TextBox 16"/>
          <p:cNvSpPr txBox="1"/>
          <p:nvPr/>
        </p:nvSpPr>
        <p:spPr>
          <a:xfrm>
            <a:off x="5146032" y="3797022"/>
            <a:ext cx="669098" cy="369332"/>
          </a:xfrm>
          <a:prstGeom prst="rect">
            <a:avLst/>
          </a:prstGeom>
          <a:noFill/>
        </p:spPr>
        <p:txBody>
          <a:bodyPr wrap="none" rtlCol="0">
            <a:spAutoFit/>
          </a:bodyPr>
          <a:lstStyle/>
          <a:p>
            <a:r>
              <a:rPr lang="en-US" dirty="0" smtClean="0">
                <a:solidFill>
                  <a:srgbClr val="42473F"/>
                </a:solidFill>
              </a:rPr>
              <a:t>[Hot]</a:t>
            </a:r>
            <a:endParaRPr lang="en-US" dirty="0">
              <a:solidFill>
                <a:srgbClr val="42473F"/>
              </a:solidFill>
            </a:endParaRPr>
          </a:p>
        </p:txBody>
      </p:sp>
      <p:grpSp>
        <p:nvGrpSpPr>
          <p:cNvPr id="21" name="Group 20"/>
          <p:cNvGrpSpPr/>
          <p:nvPr/>
        </p:nvGrpSpPr>
        <p:grpSpPr>
          <a:xfrm>
            <a:off x="4834431" y="2061095"/>
            <a:ext cx="3845398" cy="2105259"/>
            <a:chOff x="4834431" y="1939505"/>
            <a:chExt cx="3845398" cy="2105259"/>
          </a:xfrm>
        </p:grpSpPr>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431" y="1939505"/>
              <a:ext cx="3845398" cy="2105259"/>
            </a:xfrm>
            <a:prstGeom prst="roundRect">
              <a:avLst/>
            </a:prstGeom>
          </p:spPr>
        </p:pic>
        <p:sp>
          <p:nvSpPr>
            <p:cNvPr id="8" name="Rectangle 7"/>
            <p:cNvSpPr/>
            <p:nvPr/>
          </p:nvSpPr>
          <p:spPr>
            <a:xfrm>
              <a:off x="6238488" y="2694878"/>
              <a:ext cx="665622" cy="625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Arrow Connector 18"/>
            <p:cNvCxnSpPr>
              <a:stCxn id="8" idx="1"/>
            </p:cNvCxnSpPr>
            <p:nvPr/>
          </p:nvCxnSpPr>
          <p:spPr>
            <a:xfrm flipV="1">
              <a:off x="6238488" y="3004634"/>
              <a:ext cx="743414" cy="309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268958" y="2640307"/>
              <a:ext cx="660996" cy="369332"/>
            </a:xfrm>
            <a:prstGeom prst="rect">
              <a:avLst/>
            </a:prstGeom>
            <a:noFill/>
          </p:spPr>
          <p:txBody>
            <a:bodyPr wrap="none" rtlCol="0">
              <a:spAutoFit/>
            </a:bodyPr>
            <a:lstStyle/>
            <a:p>
              <a:r>
                <a:rPr lang="en-US" b="1" i="1" dirty="0" smtClean="0">
                  <a:solidFill>
                    <a:srgbClr val="660066"/>
                  </a:solidFill>
                </a:rPr>
                <a:t>Cool</a:t>
              </a:r>
              <a:endParaRPr lang="en-US" b="1" i="1" dirty="0">
                <a:solidFill>
                  <a:srgbClr val="660066"/>
                </a:solidFill>
              </a:endParaRPr>
            </a:p>
          </p:txBody>
        </p:sp>
      </p:grpSp>
      <p:sp>
        <p:nvSpPr>
          <p:cNvPr id="3" name="Rectangle 2"/>
          <p:cNvSpPr/>
          <p:nvPr/>
        </p:nvSpPr>
        <p:spPr>
          <a:xfrm>
            <a:off x="0" y="6594803"/>
            <a:ext cx="4572000" cy="261610"/>
          </a:xfrm>
          <a:prstGeom prst="rect">
            <a:avLst/>
          </a:prstGeom>
        </p:spPr>
        <p:txBody>
          <a:bodyPr>
            <a:spAutoFit/>
          </a:bodyPr>
          <a:lstStyle/>
          <a:p>
            <a:r>
              <a:rPr lang="en-US" sz="1100" dirty="0">
                <a:solidFill>
                  <a:srgbClr val="42473F"/>
                </a:solidFill>
              </a:rPr>
              <a:t>http://www.intechopen.com/source/html/17237/media/image13.png</a:t>
            </a:r>
          </a:p>
        </p:txBody>
      </p:sp>
    </p:spTree>
    <p:extLst>
      <p:ext uri="{BB962C8B-B14F-4D97-AF65-F5344CB8AC3E}">
        <p14:creationId xmlns:p14="http://schemas.microsoft.com/office/powerpoint/2010/main" val="5470116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dirty="0" smtClean="0"/>
              <a:t>Capillary Action and Chromatography</a:t>
            </a:r>
            <a:endParaRPr lang="en-US" sz="4200" dirty="0"/>
          </a:p>
        </p:txBody>
      </p:sp>
      <p:pic>
        <p:nvPicPr>
          <p:cNvPr id="8"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5792" y="1693277"/>
            <a:ext cx="2350712" cy="313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6088" y="3384090"/>
            <a:ext cx="1999712" cy="2628625"/>
          </a:xfrm>
          <a:prstGeom prst="rect">
            <a:avLst/>
          </a:prstGeom>
          <a:ln>
            <a:solidFill>
              <a:srgbClr val="BFBFBF"/>
            </a:solidFill>
          </a:ln>
        </p:spPr>
      </p:pic>
      <p:sp>
        <p:nvSpPr>
          <p:cNvPr id="11" name="Rectangle 10"/>
          <p:cNvSpPr/>
          <p:nvPr/>
        </p:nvSpPr>
        <p:spPr>
          <a:xfrm>
            <a:off x="4386069" y="2191457"/>
            <a:ext cx="4523347" cy="2759730"/>
          </a:xfrm>
          <a:prstGeom prst="rect">
            <a:avLst/>
          </a:prstGeom>
        </p:spPr>
        <p:txBody>
          <a:bodyPr wrap="square" lIns="0" rIns="0">
            <a:spAutoFit/>
          </a:bodyPr>
          <a:lstStyle/>
          <a:p>
            <a:pPr>
              <a:spcAft>
                <a:spcPts val="2000"/>
              </a:spcAft>
            </a:pPr>
            <a:r>
              <a:rPr lang="en-US" sz="2000" b="1" dirty="0"/>
              <a:t>Capillary action </a:t>
            </a:r>
            <a:r>
              <a:rPr lang="en-US" sz="2000" dirty="0"/>
              <a:t>is the ability of a liquid to flow in narrow spaces— even against </a:t>
            </a:r>
            <a:r>
              <a:rPr lang="en-US" sz="2000" dirty="0" smtClean="0"/>
              <a:t>gravity.</a:t>
            </a:r>
            <a:endParaRPr lang="en-US" sz="2000" dirty="0"/>
          </a:p>
          <a:p>
            <a:pPr>
              <a:spcAft>
                <a:spcPts val="2000"/>
              </a:spcAft>
            </a:pPr>
            <a:r>
              <a:rPr lang="en-US" sz="2000" b="1" dirty="0" smtClean="0"/>
              <a:t>Chromatography </a:t>
            </a:r>
            <a:r>
              <a:rPr lang="en-US" sz="2000" dirty="0" smtClean="0"/>
              <a:t>is a method for separating a mixture into different parts. </a:t>
            </a:r>
            <a:endParaRPr lang="en-US" sz="2000" dirty="0"/>
          </a:p>
          <a:p>
            <a:pPr>
              <a:spcAft>
                <a:spcPts val="2000"/>
              </a:spcAft>
            </a:pPr>
            <a:r>
              <a:rPr lang="en-US" sz="2000" dirty="0" smtClean="0"/>
              <a:t>Some types of chromatography, like </a:t>
            </a:r>
            <a:r>
              <a:rPr lang="en-US" sz="2000" b="1" dirty="0" smtClean="0"/>
              <a:t>paper chromatography</a:t>
            </a:r>
            <a:r>
              <a:rPr lang="en-US" sz="2000" dirty="0" smtClean="0"/>
              <a:t>,</a:t>
            </a:r>
            <a:r>
              <a:rPr lang="en-US" sz="2000" b="1" dirty="0" smtClean="0"/>
              <a:t> </a:t>
            </a:r>
            <a:r>
              <a:rPr lang="en-US" sz="2000" dirty="0" smtClean="0"/>
              <a:t>rely on capillary action.</a:t>
            </a:r>
            <a:endParaRPr lang="en-US" sz="2000" dirty="0"/>
          </a:p>
        </p:txBody>
      </p:sp>
      <p:sp>
        <p:nvSpPr>
          <p:cNvPr id="12" name="Slide Number Placeholder 11"/>
          <p:cNvSpPr>
            <a:spLocks noGrp="1"/>
          </p:cNvSpPr>
          <p:nvPr>
            <p:ph type="sldNum" sz="quarter" idx="4"/>
          </p:nvPr>
        </p:nvSpPr>
        <p:spPr/>
        <p:txBody>
          <a:bodyPr/>
          <a:lstStyle/>
          <a:p>
            <a:fld id="{B19D7F02-97F6-1C4F-A5AE-AC2372FB1AA1}" type="slidenum">
              <a:rPr lang="en-US" smtClean="0"/>
              <a:t>9</a:t>
            </a:fld>
            <a:endParaRPr lang="en-US" dirty="0"/>
          </a:p>
        </p:txBody>
      </p:sp>
    </p:spTree>
    <p:extLst>
      <p:ext uri="{BB962C8B-B14F-4D97-AF65-F5344CB8AC3E}">
        <p14:creationId xmlns:p14="http://schemas.microsoft.com/office/powerpoint/2010/main" val="14019698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ISE N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NISE Net.thmx</Template>
  <TotalTime>8341</TotalTime>
  <Words>1517</Words>
  <Application>Microsoft Macintosh PowerPoint</Application>
  <PresentationFormat>On-screen Show (4:3)</PresentationFormat>
  <Paragraphs>227</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NISE Net</vt:lpstr>
      <vt:lpstr>Gummy Capsules</vt:lpstr>
      <vt:lpstr>What’s a Polymer? </vt:lpstr>
      <vt:lpstr>What are Hydrogels?</vt:lpstr>
      <vt:lpstr>How do Gummy Capsules Form?</vt:lpstr>
      <vt:lpstr>Spherification vs. Reverse Spherification</vt:lpstr>
      <vt:lpstr>Spherification vs. Reverse Spherification</vt:lpstr>
      <vt:lpstr>Factors that Affect the Gummies</vt:lpstr>
      <vt:lpstr>Another Tasty Hydrogel: Jello!</vt:lpstr>
      <vt:lpstr>Capillary Action and Chromatography</vt:lpstr>
      <vt:lpstr>Capillary Action in Nature</vt:lpstr>
      <vt:lpstr>Capillary Action</vt:lpstr>
      <vt:lpstr>Paper Chromatography Activity</vt:lpstr>
      <vt:lpstr>Paper Chromatography</vt:lpstr>
      <vt:lpstr>Candy Chromatography</vt:lpstr>
      <vt:lpstr>Will the Colors Separate?</vt:lpstr>
      <vt:lpstr>Why do the Colors Separate?</vt:lpstr>
      <vt:lpstr>Other Chromatography Methods</vt:lpstr>
      <vt:lpstr>More Resources</vt:lpstr>
    </vt:vector>
  </TitlesOfParts>
  <Manager/>
  <Company>Museum of Science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UD Programs Concept 3: Provide physical and sensory access to all aspects of the program</dc:title>
  <dc:subject/>
  <dc:creator>volney</dc:creator>
  <cp:keywords/>
  <dc:description/>
  <cp:lastModifiedBy>Vrylena Olney</cp:lastModifiedBy>
  <cp:revision>689</cp:revision>
  <cp:lastPrinted>2014-09-29T18:59:18Z</cp:lastPrinted>
  <dcterms:created xsi:type="dcterms:W3CDTF">2012-08-03T20:15:41Z</dcterms:created>
  <dcterms:modified xsi:type="dcterms:W3CDTF">2014-09-30T17:39:49Z</dcterms:modified>
  <cp:category/>
</cp:coreProperties>
</file>