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74" r:id="rId5"/>
    <p:sldId id="282" r:id="rId6"/>
    <p:sldId id="260" r:id="rId7"/>
    <p:sldId id="261" r:id="rId8"/>
    <p:sldId id="276" r:id="rId9"/>
    <p:sldId id="263" r:id="rId10"/>
    <p:sldId id="289" r:id="rId11"/>
    <p:sldId id="284" r:id="rId12"/>
    <p:sldId id="266" r:id="rId13"/>
    <p:sldId id="291" r:id="rId14"/>
    <p:sldId id="283" r:id="rId15"/>
    <p:sldId id="281" r:id="rId16"/>
    <p:sldId id="270" r:id="rId17"/>
    <p:sldId id="275" r:id="rId18"/>
    <p:sldId id="271" r:id="rId19"/>
    <p:sldId id="286" r:id="rId20"/>
    <p:sldId id="288" r:id="rId21"/>
    <p:sldId id="28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Ostman" initials="" lastIdx="26" clrIdx="0"/>
  <p:cmAuthor id="1" name="Emily Maletz" initials="E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5F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3" autoAdjust="0"/>
  </p:normalViewPr>
  <p:slideViewPr>
    <p:cSldViewPr snapToGrid="0" snapToObjects="1">
      <p:cViewPr varScale="1">
        <p:scale>
          <a:sx n="126" d="100"/>
          <a:sy n="126" d="100"/>
        </p:scale>
        <p:origin x="-128"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072F6-E4CF-6E45-B044-7C1904BD71A5}" type="datetimeFigureOut">
              <a:rPr lang="en-US" smtClean="0"/>
              <a:t>11/7/14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33D955-2156-CE4A-9F45-5FACB3AA96D6}" type="slidenum">
              <a:rPr lang="en-US" smtClean="0"/>
              <a:t>‹#›</a:t>
            </a:fld>
            <a:endParaRPr lang="en-US"/>
          </a:p>
        </p:txBody>
      </p:sp>
    </p:spTree>
    <p:extLst>
      <p:ext uri="{BB962C8B-B14F-4D97-AF65-F5344CB8AC3E}">
        <p14:creationId xmlns:p14="http://schemas.microsoft.com/office/powerpoint/2010/main" val="2673285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3D955-2156-CE4A-9F45-5FACB3AA96D6}" type="slidenum">
              <a:rPr lang="en-US" smtClean="0"/>
              <a:t>1</a:t>
            </a:fld>
            <a:endParaRPr lang="en-US"/>
          </a:p>
        </p:txBody>
      </p:sp>
    </p:spTree>
    <p:extLst>
      <p:ext uri="{BB962C8B-B14F-4D97-AF65-F5344CB8AC3E}">
        <p14:creationId xmlns:p14="http://schemas.microsoft.com/office/powerpoint/2010/main" val="3311471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to presenter: You can customize this slide to report on your own activities </a:t>
            </a:r>
            <a:r>
              <a:rPr lang="en-US" sz="1200" kern="1200" baseline="0" dirty="0" smtClean="0">
                <a:solidFill>
                  <a:schemeClr val="tx1"/>
                </a:solidFill>
                <a:effectLst/>
                <a:latin typeface="+mn-lt"/>
                <a:ea typeface="+mn-ea"/>
                <a:cs typeface="+mn-cs"/>
              </a:rPr>
              <a:t>by adding </a:t>
            </a:r>
            <a:r>
              <a:rPr lang="en-US" sz="1200" kern="1200" dirty="0" smtClean="0">
                <a:solidFill>
                  <a:schemeClr val="tx1"/>
                </a:solidFill>
                <a:effectLst/>
                <a:latin typeface="+mn-lt"/>
                <a:ea typeface="+mn-ea"/>
                <a:cs typeface="+mn-cs"/>
              </a:rPr>
              <a:t>your own text and images.  You can duplicate it if you need more than one,</a:t>
            </a:r>
            <a:r>
              <a:rPr lang="en-US" sz="1200" kern="1200" baseline="0" dirty="0" smtClean="0">
                <a:solidFill>
                  <a:schemeClr val="tx1"/>
                </a:solidFill>
                <a:effectLst/>
                <a:latin typeface="+mn-lt"/>
                <a:ea typeface="+mn-ea"/>
                <a:cs typeface="+mn-cs"/>
              </a:rPr>
              <a:t> or delete it </a:t>
            </a:r>
            <a:r>
              <a:rPr lang="en-US" sz="1200" kern="1200" dirty="0" smtClean="0">
                <a:solidFill>
                  <a:schemeClr val="tx1"/>
                </a:solidFill>
                <a:effectLst/>
                <a:latin typeface="+mn-lt"/>
                <a:ea typeface="+mn-ea"/>
                <a:cs typeface="+mn-cs"/>
              </a:rPr>
              <a:t>if you don’t need it. </a:t>
            </a:r>
          </a:p>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10</a:t>
            </a:fld>
            <a:endParaRPr lang="en-US"/>
          </a:p>
        </p:txBody>
      </p:sp>
    </p:spTree>
    <p:extLst>
      <p:ext uri="{BB962C8B-B14F-4D97-AF65-F5344CB8AC3E}">
        <p14:creationId xmlns:p14="http://schemas.microsoft.com/office/powerpoint/2010/main" val="3943452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11</a:t>
            </a:fld>
            <a:endParaRPr lang="en-US"/>
          </a:p>
        </p:txBody>
      </p:sp>
    </p:spTree>
    <p:extLst>
      <p:ext uri="{BB962C8B-B14F-4D97-AF65-F5344CB8AC3E}">
        <p14:creationId xmlns:p14="http://schemas.microsoft.com/office/powerpoint/2010/main" val="3943452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More information:</a:t>
            </a:r>
          </a:p>
          <a:p>
            <a:r>
              <a:rPr lang="en-US" sz="1200" b="0" kern="1200" dirty="0" smtClean="0">
                <a:solidFill>
                  <a:schemeClr val="tx1"/>
                </a:solidFill>
                <a:effectLst/>
                <a:latin typeface="+mn-lt"/>
                <a:ea typeface="+mn-ea"/>
                <a:cs typeface="+mn-cs"/>
              </a:rPr>
              <a:t>ENGAGING FOR VISITORS:</a:t>
            </a:r>
          </a:p>
          <a:p>
            <a:pPr lvl="0"/>
            <a:r>
              <a:rPr lang="en-US" sz="1200" b="0" kern="1200" dirty="0" smtClean="0">
                <a:solidFill>
                  <a:schemeClr val="tx1"/>
                </a:solidFill>
                <a:effectLst/>
                <a:latin typeface="+mn-lt"/>
                <a:ea typeface="+mn-ea"/>
                <a:cs typeface="+mn-cs"/>
              </a:rPr>
              <a:t>Both adults and children learn </a:t>
            </a:r>
            <a:r>
              <a:rPr lang="en-US" sz="1200" b="0" kern="1200" dirty="0" err="1" smtClean="0">
                <a:solidFill>
                  <a:schemeClr val="tx1"/>
                </a:solidFill>
                <a:effectLst/>
                <a:latin typeface="+mn-lt"/>
                <a:ea typeface="+mn-ea"/>
                <a:cs typeface="+mn-cs"/>
              </a:rPr>
              <a:t>nano</a:t>
            </a:r>
            <a:r>
              <a:rPr lang="en-US" sz="1200" b="0" kern="1200" dirty="0" smtClean="0">
                <a:solidFill>
                  <a:schemeClr val="tx1"/>
                </a:solidFill>
                <a:effectLst/>
                <a:latin typeface="+mn-lt"/>
                <a:ea typeface="+mn-ea"/>
                <a:cs typeface="+mn-cs"/>
              </a:rPr>
              <a:t> concepts</a:t>
            </a:r>
          </a:p>
          <a:p>
            <a:pPr lvl="0"/>
            <a:r>
              <a:rPr lang="en-US" sz="1200" b="0" kern="1200" dirty="0" smtClean="0">
                <a:solidFill>
                  <a:schemeClr val="tx1"/>
                </a:solidFill>
                <a:effectLst/>
                <a:latin typeface="+mn-lt"/>
                <a:ea typeface="+mn-ea"/>
                <a:cs typeface="+mn-cs"/>
              </a:rPr>
              <a:t>Almost all adults say they would come to </a:t>
            </a:r>
            <a:r>
              <a:rPr lang="en-US" sz="1200" b="0" kern="1200" dirty="0" err="1" smtClean="0">
                <a:solidFill>
                  <a:schemeClr val="tx1"/>
                </a:solidFill>
                <a:effectLst/>
                <a:latin typeface="+mn-lt"/>
                <a:ea typeface="+mn-ea"/>
                <a:cs typeface="+mn-cs"/>
              </a:rPr>
              <a:t>NanoDays</a:t>
            </a:r>
            <a:r>
              <a:rPr lang="en-US" sz="1200" b="0" kern="1200" dirty="0" smtClean="0">
                <a:solidFill>
                  <a:schemeClr val="tx1"/>
                </a:solidFill>
                <a:effectLst/>
                <a:latin typeface="+mn-lt"/>
                <a:ea typeface="+mn-ea"/>
                <a:cs typeface="+mn-cs"/>
              </a:rPr>
              <a:t> again</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VALUABLE FOR PARTNERS:</a:t>
            </a:r>
          </a:p>
          <a:p>
            <a:pPr lvl="0"/>
            <a:r>
              <a:rPr lang="en-US" sz="1200" b="0" kern="1200" dirty="0" smtClean="0">
                <a:solidFill>
                  <a:schemeClr val="tx1"/>
                </a:solidFill>
                <a:effectLst/>
                <a:latin typeface="+mn-lt"/>
                <a:ea typeface="+mn-ea"/>
                <a:cs typeface="+mn-cs"/>
              </a:rPr>
              <a:t>Event volunteers learn </a:t>
            </a:r>
            <a:r>
              <a:rPr lang="en-US" sz="1200" b="0" kern="1200" dirty="0" err="1" smtClean="0">
                <a:solidFill>
                  <a:schemeClr val="tx1"/>
                </a:solidFill>
                <a:effectLst/>
                <a:latin typeface="+mn-lt"/>
                <a:ea typeface="+mn-ea"/>
                <a:cs typeface="+mn-cs"/>
              </a:rPr>
              <a:t>nano</a:t>
            </a:r>
            <a:r>
              <a:rPr lang="en-US" sz="1200" b="0" kern="1200" dirty="0" smtClean="0">
                <a:solidFill>
                  <a:schemeClr val="tx1"/>
                </a:solidFill>
                <a:effectLst/>
                <a:latin typeface="+mn-lt"/>
                <a:ea typeface="+mn-ea"/>
                <a:cs typeface="+mn-cs"/>
              </a:rPr>
              <a:t> concepts</a:t>
            </a:r>
          </a:p>
          <a:p>
            <a:pPr lvl="0"/>
            <a:r>
              <a:rPr lang="en-US" sz="1200" b="0" kern="1200" dirty="0" smtClean="0">
                <a:solidFill>
                  <a:schemeClr val="tx1"/>
                </a:solidFill>
                <a:effectLst/>
                <a:latin typeface="+mn-lt"/>
                <a:ea typeface="+mn-ea"/>
                <a:cs typeface="+mn-cs"/>
              </a:rPr>
              <a:t>Student volunteers become more interested in STEM careers</a:t>
            </a:r>
          </a:p>
          <a:p>
            <a:endParaRPr lang="en-US" b="0" dirty="0"/>
          </a:p>
        </p:txBody>
      </p:sp>
      <p:sp>
        <p:nvSpPr>
          <p:cNvPr id="4" name="Slide Number Placeholder 3"/>
          <p:cNvSpPr>
            <a:spLocks noGrp="1"/>
          </p:cNvSpPr>
          <p:nvPr>
            <p:ph type="sldNum" sz="quarter" idx="10"/>
          </p:nvPr>
        </p:nvSpPr>
        <p:spPr/>
        <p:txBody>
          <a:bodyPr/>
          <a:lstStyle/>
          <a:p>
            <a:fld id="{8F33D955-2156-CE4A-9F45-5FACB3AA96D6}" type="slidenum">
              <a:rPr lang="en-US" smtClean="0"/>
              <a:t>12</a:t>
            </a:fld>
            <a:endParaRPr lang="en-US"/>
          </a:p>
        </p:txBody>
      </p:sp>
    </p:spTree>
    <p:extLst>
      <p:ext uri="{BB962C8B-B14F-4D97-AF65-F5344CB8AC3E}">
        <p14:creationId xmlns:p14="http://schemas.microsoft.com/office/powerpoint/2010/main" val="420922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to presenter: You can customize this slide to report on your own activities </a:t>
            </a:r>
            <a:r>
              <a:rPr lang="en-US" sz="1200" kern="1200" baseline="0" dirty="0" smtClean="0">
                <a:solidFill>
                  <a:schemeClr val="tx1"/>
                </a:solidFill>
                <a:effectLst/>
                <a:latin typeface="+mn-lt"/>
                <a:ea typeface="+mn-ea"/>
                <a:cs typeface="+mn-cs"/>
              </a:rPr>
              <a:t>by adding </a:t>
            </a:r>
            <a:r>
              <a:rPr lang="en-US" sz="1200" kern="1200" dirty="0" smtClean="0">
                <a:solidFill>
                  <a:schemeClr val="tx1"/>
                </a:solidFill>
                <a:effectLst/>
                <a:latin typeface="+mn-lt"/>
                <a:ea typeface="+mn-ea"/>
                <a:cs typeface="+mn-cs"/>
              </a:rPr>
              <a:t>your own text and images.  You can duplicate it if you need more than one,</a:t>
            </a:r>
            <a:r>
              <a:rPr lang="en-US" sz="1200" kern="1200" baseline="0" dirty="0" smtClean="0">
                <a:solidFill>
                  <a:schemeClr val="tx1"/>
                </a:solidFill>
                <a:effectLst/>
                <a:latin typeface="+mn-lt"/>
                <a:ea typeface="+mn-ea"/>
                <a:cs typeface="+mn-cs"/>
              </a:rPr>
              <a:t> or delete it </a:t>
            </a:r>
            <a:r>
              <a:rPr lang="en-US" sz="1200" kern="1200" dirty="0" smtClean="0">
                <a:solidFill>
                  <a:schemeClr val="tx1"/>
                </a:solidFill>
                <a:effectLst/>
                <a:latin typeface="+mn-lt"/>
                <a:ea typeface="+mn-ea"/>
                <a:cs typeface="+mn-cs"/>
              </a:rPr>
              <a:t>if you don’t need it. </a:t>
            </a:r>
          </a:p>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13</a:t>
            </a:fld>
            <a:endParaRPr lang="en-US"/>
          </a:p>
        </p:txBody>
      </p:sp>
    </p:spTree>
    <p:extLst>
      <p:ext uri="{BB962C8B-B14F-4D97-AF65-F5344CB8AC3E}">
        <p14:creationId xmlns:p14="http://schemas.microsoft.com/office/powerpoint/2010/main" val="394345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14</a:t>
            </a:fld>
            <a:endParaRPr lang="en-US"/>
          </a:p>
        </p:txBody>
      </p:sp>
    </p:spTree>
    <p:extLst>
      <p:ext uri="{BB962C8B-B14F-4D97-AF65-F5344CB8AC3E}">
        <p14:creationId xmlns:p14="http://schemas.microsoft.com/office/powerpoint/2010/main" val="3943452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 to presenter: This slide is an opportunity to discuss how staff and volunteers at your organization have benefited from participation in the Network. Perhaps they:</a:t>
            </a:r>
          </a:p>
          <a:p>
            <a:pPr lvl="0"/>
            <a:r>
              <a:rPr lang="en-US" sz="1200" kern="1200" dirty="0" smtClean="0">
                <a:solidFill>
                  <a:schemeClr val="tx1"/>
                </a:solidFill>
                <a:effectLst/>
                <a:latin typeface="+mn-lt"/>
                <a:ea typeface="+mn-ea"/>
                <a:cs typeface="+mn-cs"/>
              </a:rPr>
              <a:t>--Learned new knowledge, skills, and techniques</a:t>
            </a:r>
          </a:p>
          <a:p>
            <a:pPr lvl="0"/>
            <a:r>
              <a:rPr lang="en-US" sz="1200" kern="1200" dirty="0" smtClean="0">
                <a:solidFill>
                  <a:schemeClr val="tx1"/>
                </a:solidFill>
                <a:effectLst/>
                <a:latin typeface="+mn-lt"/>
                <a:ea typeface="+mn-ea"/>
                <a:cs typeface="+mn-cs"/>
              </a:rPr>
              <a:t>--Developed new partnerships through public engagement efforts</a:t>
            </a:r>
          </a:p>
          <a:p>
            <a:pPr lvl="0"/>
            <a:r>
              <a:rPr lang="en-US" sz="1200" kern="1200" dirty="0" smtClean="0">
                <a:solidFill>
                  <a:schemeClr val="tx1"/>
                </a:solidFill>
                <a:effectLst/>
                <a:latin typeface="+mn-lt"/>
                <a:ea typeface="+mn-ea"/>
                <a:cs typeface="+mn-cs"/>
              </a:rPr>
              <a:t>--Built new professional relationships at meetings and workshops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customize this slide by adding your own text and images.</a:t>
            </a:r>
            <a:r>
              <a:rPr lang="en-US" sz="1200" kern="1200" baseline="0" dirty="0" smtClean="0">
                <a:solidFill>
                  <a:schemeClr val="tx1"/>
                </a:solidFill>
                <a:effectLst/>
                <a:latin typeface="+mn-lt"/>
                <a:ea typeface="+mn-ea"/>
                <a:cs typeface="+mn-cs"/>
              </a:rPr>
              <a:t> You can d</a:t>
            </a:r>
            <a:r>
              <a:rPr lang="en-US" sz="1200" kern="1200" dirty="0" smtClean="0">
                <a:solidFill>
                  <a:schemeClr val="tx1"/>
                </a:solidFill>
                <a:effectLst/>
                <a:latin typeface="+mn-lt"/>
                <a:ea typeface="+mn-ea"/>
                <a:cs typeface="+mn-cs"/>
              </a:rPr>
              <a:t>uplicate it if you need more than one</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r delete it if you don’t need it.</a:t>
            </a:r>
          </a:p>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15</a:t>
            </a:fld>
            <a:endParaRPr lang="en-US"/>
          </a:p>
        </p:txBody>
      </p:sp>
    </p:spTree>
    <p:extLst>
      <p:ext uri="{BB962C8B-B14F-4D97-AF65-F5344CB8AC3E}">
        <p14:creationId xmlns:p14="http://schemas.microsoft.com/office/powerpoint/2010/main" val="394345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to presenter: This slide is an opportunity to discuss the impact and the sustainability of the Network at your organization.</a:t>
            </a:r>
            <a:r>
              <a:rPr lang="en-US" sz="1200" kern="1200" baseline="0" dirty="0" smtClean="0">
                <a:solidFill>
                  <a:schemeClr val="tx1"/>
                </a:solidFill>
                <a:effectLst/>
                <a:latin typeface="+mn-lt"/>
                <a:ea typeface="+mn-ea"/>
                <a:cs typeface="+mn-cs"/>
              </a:rPr>
              <a:t> You might mention </a:t>
            </a:r>
            <a:r>
              <a:rPr lang="en-US" sz="1200" kern="1200" dirty="0" smtClean="0">
                <a:solidFill>
                  <a:schemeClr val="tx1"/>
                </a:solidFill>
                <a:effectLst/>
                <a:latin typeface="+mn-lt"/>
                <a:ea typeface="+mn-ea"/>
                <a:cs typeface="+mn-cs"/>
              </a:rPr>
              <a:t>ongoing and future efforts related to NISE Network.</a:t>
            </a:r>
          </a:p>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16</a:t>
            </a:fld>
            <a:endParaRPr lang="en-US"/>
          </a:p>
        </p:txBody>
      </p:sp>
    </p:spTree>
    <p:extLst>
      <p:ext uri="{BB962C8B-B14F-4D97-AF65-F5344CB8AC3E}">
        <p14:creationId xmlns:p14="http://schemas.microsoft.com/office/powerpoint/2010/main" val="2839065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3D955-2156-CE4A-9F45-5FACB3AA96D6}" type="slidenum">
              <a:rPr lang="en-US" smtClean="0"/>
              <a:t>17</a:t>
            </a:fld>
            <a:endParaRPr lang="en-US"/>
          </a:p>
        </p:txBody>
      </p:sp>
    </p:spTree>
    <p:extLst>
      <p:ext uri="{BB962C8B-B14F-4D97-AF65-F5344CB8AC3E}">
        <p14:creationId xmlns:p14="http://schemas.microsoft.com/office/powerpoint/2010/main" val="4228660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3D955-2156-CE4A-9F45-5FACB3AA96D6}" type="slidenum">
              <a:rPr lang="en-US" smtClean="0"/>
              <a:t>18</a:t>
            </a:fld>
            <a:endParaRPr lang="en-US"/>
          </a:p>
        </p:txBody>
      </p:sp>
    </p:spTree>
    <p:extLst>
      <p:ext uri="{BB962C8B-B14F-4D97-AF65-F5344CB8AC3E}">
        <p14:creationId xmlns:p14="http://schemas.microsoft.com/office/powerpoint/2010/main" val="4191202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to presenter: This is a blank, formatted slide (background,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title and body</a:t>
            </a:r>
            <a:r>
              <a:rPr lang="en-US" sz="1200" kern="1200" baseline="0" dirty="0" smtClean="0">
                <a:solidFill>
                  <a:schemeClr val="tx1"/>
                </a:solidFill>
                <a:effectLst/>
                <a:latin typeface="+mn-lt"/>
                <a:ea typeface="+mn-ea"/>
                <a:cs typeface="+mn-cs"/>
              </a:rPr>
              <a:t> text). You can use it to</a:t>
            </a:r>
            <a:r>
              <a:rPr lang="en-US" sz="1200" kern="1200" dirty="0" smtClean="0">
                <a:solidFill>
                  <a:schemeClr val="tx1"/>
                </a:solidFill>
                <a:effectLst/>
                <a:latin typeface="+mn-lt"/>
                <a:ea typeface="+mn-ea"/>
                <a:cs typeface="+mn-cs"/>
              </a:rPr>
              <a:t> add your own content</a:t>
            </a:r>
            <a:r>
              <a:rPr lang="en-US" sz="1200" kern="1200" baseline="0" dirty="0" smtClean="0">
                <a:solidFill>
                  <a:schemeClr val="tx1"/>
                </a:solidFill>
                <a:effectLst/>
                <a:latin typeface="+mn-lt"/>
                <a:ea typeface="+mn-ea"/>
                <a:cs typeface="+mn-cs"/>
              </a:rPr>
              <a:t> to the presentation.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19</a:t>
            </a:fld>
            <a:endParaRPr lang="en-US"/>
          </a:p>
        </p:txBody>
      </p:sp>
    </p:spTree>
    <p:extLst>
      <p:ext uri="{BB962C8B-B14F-4D97-AF65-F5344CB8AC3E}">
        <p14:creationId xmlns:p14="http://schemas.microsoft.com/office/powerpoint/2010/main" val="224932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3D955-2156-CE4A-9F45-5FACB3AA96D6}" type="slidenum">
              <a:rPr lang="en-US" smtClean="0"/>
              <a:t>2</a:t>
            </a:fld>
            <a:endParaRPr lang="en-US"/>
          </a:p>
        </p:txBody>
      </p:sp>
    </p:spTree>
    <p:extLst>
      <p:ext uri="{BB962C8B-B14F-4D97-AF65-F5344CB8AC3E}">
        <p14:creationId xmlns:p14="http://schemas.microsoft.com/office/powerpoint/2010/main" val="3316873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to presenter: This is a blank, formatted slide (background</a:t>
            </a:r>
            <a:r>
              <a:rPr lang="en-US" sz="1200" kern="1200" baseline="0" dirty="0" smtClean="0">
                <a:solidFill>
                  <a:schemeClr val="tx1"/>
                </a:solidFill>
                <a:effectLst/>
                <a:latin typeface="+mn-lt"/>
                <a:ea typeface="+mn-ea"/>
                <a:cs typeface="+mn-cs"/>
              </a:rPr>
              <a:t> only). You can use it to</a:t>
            </a:r>
            <a:r>
              <a:rPr lang="en-US" sz="1200" kern="1200" dirty="0" smtClean="0">
                <a:solidFill>
                  <a:schemeClr val="tx1"/>
                </a:solidFill>
                <a:effectLst/>
                <a:latin typeface="+mn-lt"/>
                <a:ea typeface="+mn-ea"/>
                <a:cs typeface="+mn-cs"/>
              </a:rPr>
              <a:t> add your own content</a:t>
            </a:r>
            <a:r>
              <a:rPr lang="en-US" sz="1200" kern="1200" baseline="0" dirty="0" smtClean="0">
                <a:solidFill>
                  <a:schemeClr val="tx1"/>
                </a:solidFill>
                <a:effectLst/>
                <a:latin typeface="+mn-lt"/>
                <a:ea typeface="+mn-ea"/>
                <a:cs typeface="+mn-cs"/>
              </a:rPr>
              <a:t> to the presentation.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20</a:t>
            </a:fld>
            <a:endParaRPr lang="en-US"/>
          </a:p>
        </p:txBody>
      </p:sp>
    </p:spTree>
    <p:extLst>
      <p:ext uri="{BB962C8B-B14F-4D97-AF65-F5344CB8AC3E}">
        <p14:creationId xmlns:p14="http://schemas.microsoft.com/office/powerpoint/2010/main" val="2249322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to presenter: This is a blank, formatted slide (background</a:t>
            </a:r>
            <a:r>
              <a:rPr lang="en-US" sz="1200" kern="1200" baseline="0" dirty="0" smtClean="0">
                <a:solidFill>
                  <a:schemeClr val="tx1"/>
                </a:solidFill>
                <a:effectLst/>
                <a:latin typeface="+mn-lt"/>
                <a:ea typeface="+mn-ea"/>
                <a:cs typeface="+mn-cs"/>
              </a:rPr>
              <a:t> only, with no white border around the edges). You can use it to</a:t>
            </a:r>
            <a:r>
              <a:rPr lang="en-US" sz="1200" kern="1200" dirty="0" smtClean="0">
                <a:solidFill>
                  <a:schemeClr val="tx1"/>
                </a:solidFill>
                <a:effectLst/>
                <a:latin typeface="+mn-lt"/>
                <a:ea typeface="+mn-ea"/>
                <a:cs typeface="+mn-cs"/>
              </a:rPr>
              <a:t> add your own content</a:t>
            </a:r>
            <a:r>
              <a:rPr lang="en-US" sz="1200" kern="1200" baseline="0" dirty="0" smtClean="0">
                <a:solidFill>
                  <a:schemeClr val="tx1"/>
                </a:solidFill>
                <a:effectLst/>
                <a:latin typeface="+mn-lt"/>
                <a:ea typeface="+mn-ea"/>
                <a:cs typeface="+mn-cs"/>
              </a:rPr>
              <a:t> to the presentation.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21</a:t>
            </a:fld>
            <a:endParaRPr lang="en-US"/>
          </a:p>
        </p:txBody>
      </p:sp>
    </p:spTree>
    <p:extLst>
      <p:ext uri="{BB962C8B-B14F-4D97-AF65-F5344CB8AC3E}">
        <p14:creationId xmlns:p14="http://schemas.microsoft.com/office/powerpoint/2010/main" val="228092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3D955-2156-CE4A-9F45-5FACB3AA96D6}" type="slidenum">
              <a:rPr lang="en-US" smtClean="0"/>
              <a:t>3</a:t>
            </a:fld>
            <a:endParaRPr lang="en-US"/>
          </a:p>
        </p:txBody>
      </p:sp>
    </p:spTree>
    <p:extLst>
      <p:ext uri="{BB962C8B-B14F-4D97-AF65-F5344CB8AC3E}">
        <p14:creationId xmlns:p14="http://schemas.microsoft.com/office/powerpoint/2010/main" val="162372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to presenter: You can customize this slide to report on your own activities </a:t>
            </a:r>
            <a:r>
              <a:rPr lang="en-US" sz="1200" kern="1200" baseline="0" dirty="0" smtClean="0">
                <a:solidFill>
                  <a:schemeClr val="tx1"/>
                </a:solidFill>
                <a:effectLst/>
                <a:latin typeface="+mn-lt"/>
                <a:ea typeface="+mn-ea"/>
                <a:cs typeface="+mn-cs"/>
              </a:rPr>
              <a:t>by adding </a:t>
            </a:r>
            <a:r>
              <a:rPr lang="en-US" sz="1200" kern="1200" dirty="0" smtClean="0">
                <a:solidFill>
                  <a:schemeClr val="tx1"/>
                </a:solidFill>
                <a:effectLst/>
                <a:latin typeface="+mn-lt"/>
                <a:ea typeface="+mn-ea"/>
                <a:cs typeface="+mn-cs"/>
              </a:rPr>
              <a:t>your own text and images.  You can duplicate it if you need more than one,</a:t>
            </a:r>
            <a:r>
              <a:rPr lang="en-US" sz="1200" kern="1200" baseline="0" dirty="0" smtClean="0">
                <a:solidFill>
                  <a:schemeClr val="tx1"/>
                </a:solidFill>
                <a:effectLst/>
                <a:latin typeface="+mn-lt"/>
                <a:ea typeface="+mn-ea"/>
                <a:cs typeface="+mn-cs"/>
              </a:rPr>
              <a:t> or delete it </a:t>
            </a:r>
            <a:r>
              <a:rPr lang="en-US" sz="1200" kern="1200" dirty="0" smtClean="0">
                <a:solidFill>
                  <a:schemeClr val="tx1"/>
                </a:solidFill>
                <a:effectLst/>
                <a:latin typeface="+mn-lt"/>
                <a:ea typeface="+mn-ea"/>
                <a:cs typeface="+mn-cs"/>
              </a:rPr>
              <a:t>if you don’t need it. </a:t>
            </a:r>
          </a:p>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4</a:t>
            </a:fld>
            <a:endParaRPr lang="en-US"/>
          </a:p>
        </p:txBody>
      </p:sp>
    </p:spTree>
    <p:extLst>
      <p:ext uri="{BB962C8B-B14F-4D97-AF65-F5344CB8AC3E}">
        <p14:creationId xmlns:p14="http://schemas.microsoft.com/office/powerpoint/2010/main" val="394345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5</a:t>
            </a:fld>
            <a:endParaRPr lang="en-US"/>
          </a:p>
        </p:txBody>
      </p:sp>
    </p:spTree>
    <p:extLst>
      <p:ext uri="{BB962C8B-B14F-4D97-AF65-F5344CB8AC3E}">
        <p14:creationId xmlns:p14="http://schemas.microsoft.com/office/powerpoint/2010/main" val="394345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Nano is a new interdisciplinary field of research. NISE Net developed a content map that identifies these four key concepts to introduce the public to nanotechnology.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great potential of </a:t>
            </a:r>
            <a:r>
              <a:rPr lang="en-US" sz="1200" kern="1200" dirty="0" err="1" smtClean="0">
                <a:solidFill>
                  <a:schemeClr val="tx1"/>
                </a:solidFill>
                <a:effectLst/>
                <a:latin typeface="+mn-lt"/>
                <a:ea typeface="+mn-ea"/>
                <a:cs typeface="+mn-cs"/>
              </a:rPr>
              <a:t>nano</a:t>
            </a:r>
            <a:r>
              <a:rPr lang="en-US" sz="1200" kern="1200" dirty="0" smtClean="0">
                <a:solidFill>
                  <a:schemeClr val="tx1"/>
                </a:solidFill>
                <a:effectLst/>
                <a:latin typeface="+mn-lt"/>
                <a:ea typeface="+mn-ea"/>
                <a:cs typeface="+mn-cs"/>
              </a:rPr>
              <a:t> comes from its tiny size. Nano research and development happens at the scale of atoms and molecules. Many things have different properties at the </a:t>
            </a:r>
            <a:r>
              <a:rPr lang="en-US" sz="1200" kern="1200" dirty="0" err="1" smtClean="0">
                <a:solidFill>
                  <a:schemeClr val="tx1"/>
                </a:solidFill>
                <a:effectLst/>
                <a:latin typeface="+mn-lt"/>
                <a:ea typeface="+mn-ea"/>
                <a:cs typeface="+mn-cs"/>
              </a:rPr>
              <a:t>nanoscale</a:t>
            </a:r>
            <a:r>
              <a:rPr lang="en-US" sz="1200" kern="1200" dirty="0" smtClean="0">
                <a:solidFill>
                  <a:schemeClr val="tx1"/>
                </a:solidFill>
                <a:effectLst/>
                <a:latin typeface="+mn-lt"/>
                <a:ea typeface="+mn-ea"/>
                <a:cs typeface="+mn-cs"/>
              </a:rPr>
              <a:t>, which allows scientists and engineers to create new materials and devices. Some experts think that nanotechnology may transform our lives, similar to the way that the automobile and personal computer changed the way we live and work. </a:t>
            </a:r>
          </a:p>
        </p:txBody>
      </p:sp>
      <p:sp>
        <p:nvSpPr>
          <p:cNvPr id="4" name="Slide Number Placeholder 3"/>
          <p:cNvSpPr>
            <a:spLocks noGrp="1"/>
          </p:cNvSpPr>
          <p:nvPr>
            <p:ph type="sldNum" sz="quarter" idx="10"/>
          </p:nvPr>
        </p:nvSpPr>
        <p:spPr/>
        <p:txBody>
          <a:bodyPr/>
          <a:lstStyle/>
          <a:p>
            <a:fld id="{8F33D955-2156-CE4A-9F45-5FACB3AA96D6}" type="slidenum">
              <a:rPr lang="en-US" smtClean="0"/>
              <a:t>6</a:t>
            </a:fld>
            <a:endParaRPr lang="en-US"/>
          </a:p>
        </p:txBody>
      </p:sp>
    </p:spTree>
    <p:extLst>
      <p:ext uri="{BB962C8B-B14F-4D97-AF65-F5344CB8AC3E}">
        <p14:creationId xmlns:p14="http://schemas.microsoft.com/office/powerpoint/2010/main" val="302572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3D955-2156-CE4A-9F45-5FACB3AA96D6}" type="slidenum">
              <a:rPr lang="en-US" smtClean="0"/>
              <a:t>7</a:t>
            </a:fld>
            <a:endParaRPr lang="en-US"/>
          </a:p>
        </p:txBody>
      </p:sp>
    </p:spTree>
    <p:extLst>
      <p:ext uri="{BB962C8B-B14F-4D97-AF65-F5344CB8AC3E}">
        <p14:creationId xmlns:p14="http://schemas.microsoft.com/office/powerpoint/2010/main" val="315098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t>8</a:t>
            </a:fld>
            <a:endParaRPr lang="en-US"/>
          </a:p>
        </p:txBody>
      </p:sp>
    </p:spTree>
    <p:extLst>
      <p:ext uri="{BB962C8B-B14F-4D97-AF65-F5344CB8AC3E}">
        <p14:creationId xmlns:p14="http://schemas.microsoft.com/office/powerpoint/2010/main" val="394345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3D955-2156-CE4A-9F45-5FACB3AA96D6}" type="slidenum">
              <a:rPr lang="en-US" smtClean="0"/>
              <a:t>9</a:t>
            </a:fld>
            <a:endParaRPr lang="en-US"/>
          </a:p>
        </p:txBody>
      </p:sp>
    </p:spTree>
    <p:extLst>
      <p:ext uri="{BB962C8B-B14F-4D97-AF65-F5344CB8AC3E}">
        <p14:creationId xmlns:p14="http://schemas.microsoft.com/office/powerpoint/2010/main" val="10042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43363-8A19-3545-9A01-F3247B7FC4A4}"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76542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43363-8A19-3545-9A01-F3247B7FC4A4}"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68137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43363-8A19-3545-9A01-F3247B7FC4A4}"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96903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43363-8A19-3545-9A01-F3247B7FC4A4}"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411734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43363-8A19-3545-9A01-F3247B7FC4A4}"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23850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43363-8A19-3545-9A01-F3247B7FC4A4}"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305774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43363-8A19-3545-9A01-F3247B7FC4A4}" type="datetimeFigureOut">
              <a:rPr lang="en-US" smtClean="0"/>
              <a:t>11/7/14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167172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43363-8A19-3545-9A01-F3247B7FC4A4}" type="datetimeFigureOut">
              <a:rPr lang="en-US" smtClean="0"/>
              <a:t>11/7/14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188731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43363-8A19-3545-9A01-F3247B7FC4A4}" type="datetimeFigureOut">
              <a:rPr lang="en-US" smtClean="0"/>
              <a:t>11/7/14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261814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43363-8A19-3545-9A01-F3247B7FC4A4}"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365760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43363-8A19-3545-9A01-F3247B7FC4A4}"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E12-C76A-C84C-8BC0-CF4BE0263BD2}" type="slidenum">
              <a:rPr lang="en-US" smtClean="0"/>
              <a:t>‹#›</a:t>
            </a:fld>
            <a:endParaRPr lang="en-US"/>
          </a:p>
        </p:txBody>
      </p:sp>
    </p:spTree>
    <p:extLst>
      <p:ext uri="{BB962C8B-B14F-4D97-AF65-F5344CB8AC3E}">
        <p14:creationId xmlns:p14="http://schemas.microsoft.com/office/powerpoint/2010/main" val="512757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43363-8A19-3545-9A01-F3247B7FC4A4}" type="datetimeFigureOut">
              <a:rPr lang="en-US" smtClean="0"/>
              <a:t>11/7/14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48E12-C76A-C84C-8BC0-CF4BE0263BD2}" type="slidenum">
              <a:rPr lang="en-US" smtClean="0"/>
              <a:t>‹#›</a:t>
            </a:fld>
            <a:endParaRPr lang="en-US"/>
          </a:p>
        </p:txBody>
      </p:sp>
    </p:spTree>
    <p:extLst>
      <p:ext uri="{BB962C8B-B14F-4D97-AF65-F5344CB8AC3E}">
        <p14:creationId xmlns:p14="http://schemas.microsoft.com/office/powerpoint/2010/main" val="1758508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30986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8"/>
          <p:cNvSpPr>
            <a:spLocks noGrp="1"/>
          </p:cNvSpPr>
          <p:nvPr>
            <p:ph type="subTitle" idx="1"/>
          </p:nvPr>
        </p:nvSpPr>
        <p:spPr>
          <a:xfrm>
            <a:off x="718299" y="1919871"/>
            <a:ext cx="2529661" cy="4357736"/>
          </a:xfrm>
        </p:spPr>
        <p:txBody>
          <a:bodyPr>
            <a:normAutofit/>
          </a:bodyPr>
          <a:lstStyle/>
          <a:p>
            <a:pPr algn="l"/>
            <a:endParaRPr lang="en-US" sz="2000" dirty="0">
              <a:solidFill>
                <a:srgbClr val="00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390" y="610578"/>
            <a:ext cx="2230682" cy="10626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5662" y="231588"/>
            <a:ext cx="5435600" cy="6394823"/>
          </a:xfrm>
          <a:prstGeom prst="rect">
            <a:avLst/>
          </a:prstGeom>
        </p:spPr>
      </p:pic>
    </p:spTree>
    <p:extLst>
      <p:ext uri="{BB962C8B-B14F-4D97-AF65-F5344CB8AC3E}">
        <p14:creationId xmlns:p14="http://schemas.microsoft.com/office/powerpoint/2010/main" val="30725525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8"/>
          <p:cNvSpPr>
            <a:spLocks noGrp="1"/>
          </p:cNvSpPr>
          <p:nvPr>
            <p:ph type="subTitle" idx="1"/>
          </p:nvPr>
        </p:nvSpPr>
        <p:spPr>
          <a:xfrm>
            <a:off x="739119" y="1197213"/>
            <a:ext cx="7713908" cy="645458"/>
          </a:xfrm>
        </p:spPr>
        <p:txBody>
          <a:bodyPr>
            <a:noAutofit/>
          </a:bodyPr>
          <a:lstStyle/>
          <a:p>
            <a:pPr algn="l"/>
            <a:r>
              <a:rPr lang="en-US" sz="3000" i="1" baseline="30000" dirty="0">
                <a:solidFill>
                  <a:srgbClr val="000000"/>
                </a:solidFill>
              </a:rPr>
              <a:t>Nano</a:t>
            </a:r>
            <a:r>
              <a:rPr lang="en-US" sz="3000" baseline="30000" dirty="0">
                <a:solidFill>
                  <a:srgbClr val="000000"/>
                </a:solidFill>
              </a:rPr>
              <a:t> has a small footprint and a big impact!</a:t>
            </a:r>
          </a:p>
        </p:txBody>
      </p:sp>
      <p:sp>
        <p:nvSpPr>
          <p:cNvPr id="10" name="Rectangle 9"/>
          <p:cNvSpPr/>
          <p:nvPr/>
        </p:nvSpPr>
        <p:spPr>
          <a:xfrm>
            <a:off x="748260" y="683323"/>
            <a:ext cx="2228044" cy="369332"/>
          </a:xfrm>
          <a:prstGeom prst="rect">
            <a:avLst/>
          </a:prstGeom>
        </p:spPr>
        <p:txBody>
          <a:bodyPr wrap="none">
            <a:spAutoFit/>
          </a:bodyPr>
          <a:lstStyle/>
          <a:p>
            <a:r>
              <a:rPr lang="en-US" b="1" cap="all" spc="150" dirty="0">
                <a:solidFill>
                  <a:srgbClr val="005F86"/>
                </a:solidFill>
              </a:rPr>
              <a:t>NANO EXHIBITION</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978171"/>
            <a:ext cx="8686800" cy="4640580"/>
          </a:xfrm>
          <a:prstGeom prst="rect">
            <a:avLst/>
          </a:prstGeom>
        </p:spPr>
      </p:pic>
    </p:spTree>
    <p:extLst>
      <p:ext uri="{BB962C8B-B14F-4D97-AF65-F5344CB8AC3E}">
        <p14:creationId xmlns:p14="http://schemas.microsoft.com/office/powerpoint/2010/main" val="37447002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96499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8"/>
          <p:cNvSpPr>
            <a:spLocks noGrp="1"/>
          </p:cNvSpPr>
          <p:nvPr>
            <p:ph type="subTitle" idx="1"/>
          </p:nvPr>
        </p:nvSpPr>
        <p:spPr>
          <a:xfrm>
            <a:off x="527539" y="2170931"/>
            <a:ext cx="2720421" cy="4106676"/>
          </a:xfrm>
        </p:spPr>
        <p:txBody>
          <a:bodyPr>
            <a:normAutofit/>
          </a:bodyPr>
          <a:lstStyle/>
          <a:p>
            <a:pPr algn="l"/>
            <a:endParaRPr lang="en-US" sz="2000" dirty="0">
              <a:solidFill>
                <a:schemeClr val="tx1"/>
              </a:solidFill>
            </a:endParaRPr>
          </a:p>
        </p:txBody>
      </p:sp>
      <p:pic>
        <p:nvPicPr>
          <p:cNvPr id="10" name="Picture 9" descr="na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39" y="509954"/>
            <a:ext cx="1290955" cy="142435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893" y="228899"/>
            <a:ext cx="5435600" cy="6400201"/>
          </a:xfrm>
          <a:prstGeom prst="rect">
            <a:avLst/>
          </a:prstGeom>
        </p:spPr>
      </p:pic>
    </p:spTree>
    <p:extLst>
      <p:ext uri="{BB962C8B-B14F-4D97-AF65-F5344CB8AC3E}">
        <p14:creationId xmlns:p14="http://schemas.microsoft.com/office/powerpoint/2010/main" val="3546279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8"/>
          <p:cNvSpPr>
            <a:spLocks noGrp="1"/>
          </p:cNvSpPr>
          <p:nvPr>
            <p:ph type="subTitle" idx="1"/>
          </p:nvPr>
        </p:nvSpPr>
        <p:spPr>
          <a:xfrm>
            <a:off x="739119" y="1197213"/>
            <a:ext cx="7713908" cy="645458"/>
          </a:xfrm>
        </p:spPr>
        <p:txBody>
          <a:bodyPr>
            <a:noAutofit/>
          </a:bodyPr>
          <a:lstStyle/>
          <a:p>
            <a:pPr algn="l"/>
            <a:r>
              <a:rPr lang="en-US" sz="3000" baseline="30000" dirty="0">
                <a:solidFill>
                  <a:srgbClr val="000000"/>
                </a:solidFill>
              </a:rPr>
              <a:t>NISE Net has provided the rationale, resources, and support to </a:t>
            </a:r>
            <a:r>
              <a:rPr lang="en-US" sz="3000" baseline="30000" dirty="0" smtClean="0">
                <a:solidFill>
                  <a:srgbClr val="000000"/>
                </a:solidFill>
              </a:rPr>
              <a:t/>
            </a:r>
            <a:br>
              <a:rPr lang="en-US" sz="3000" baseline="30000" dirty="0" smtClean="0">
                <a:solidFill>
                  <a:srgbClr val="000000"/>
                </a:solidFill>
              </a:rPr>
            </a:br>
            <a:r>
              <a:rPr lang="en-US" sz="3000" baseline="30000" dirty="0" smtClean="0">
                <a:solidFill>
                  <a:srgbClr val="000000"/>
                </a:solidFill>
              </a:rPr>
              <a:t>transform </a:t>
            </a:r>
            <a:r>
              <a:rPr lang="en-US" sz="3000" baseline="30000" dirty="0">
                <a:solidFill>
                  <a:srgbClr val="000000"/>
                </a:solidFill>
              </a:rPr>
              <a:t>informal STEM learning in museums.</a:t>
            </a:r>
          </a:p>
          <a:p>
            <a:pPr algn="l"/>
            <a:endParaRPr lang="en-US" sz="3000" dirty="0">
              <a:solidFill>
                <a:srgbClr val="000000"/>
              </a:solidFill>
            </a:endParaRPr>
          </a:p>
        </p:txBody>
      </p:sp>
      <p:sp>
        <p:nvSpPr>
          <p:cNvPr id="10" name="Rectangle 9"/>
          <p:cNvSpPr/>
          <p:nvPr/>
        </p:nvSpPr>
        <p:spPr>
          <a:xfrm>
            <a:off x="748260" y="683323"/>
            <a:ext cx="2723823" cy="369332"/>
          </a:xfrm>
          <a:prstGeom prst="rect">
            <a:avLst/>
          </a:prstGeom>
        </p:spPr>
        <p:txBody>
          <a:bodyPr wrap="none">
            <a:spAutoFit/>
          </a:bodyPr>
          <a:lstStyle/>
          <a:p>
            <a:r>
              <a:rPr lang="en-US" b="1" cap="all" spc="150" dirty="0" smtClean="0">
                <a:solidFill>
                  <a:srgbClr val="005F86"/>
                </a:solidFill>
              </a:rPr>
              <a:t>INCREASING CAPACITY</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151809"/>
            <a:ext cx="8686800" cy="4475988"/>
          </a:xfrm>
          <a:prstGeom prst="rect">
            <a:avLst/>
          </a:prstGeom>
        </p:spPr>
      </p:pic>
    </p:spTree>
    <p:extLst>
      <p:ext uri="{BB962C8B-B14F-4D97-AF65-F5344CB8AC3E}">
        <p14:creationId xmlns:p14="http://schemas.microsoft.com/office/powerpoint/2010/main" val="1692484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8"/>
          <p:cNvSpPr>
            <a:spLocks noGrp="1"/>
          </p:cNvSpPr>
          <p:nvPr>
            <p:ph type="subTitle" idx="1"/>
          </p:nvPr>
        </p:nvSpPr>
        <p:spPr>
          <a:xfrm>
            <a:off x="718299" y="1488720"/>
            <a:ext cx="2529661" cy="4788887"/>
          </a:xfrm>
        </p:spPr>
        <p:txBody>
          <a:bodyPr>
            <a:normAutofit/>
          </a:bodyPr>
          <a:lstStyle/>
          <a:p>
            <a:pPr algn="l"/>
            <a:endParaRPr lang="en-US" sz="2000" dirty="0">
              <a:solidFill>
                <a:schemeClr val="tx1"/>
              </a:solidFill>
            </a:endParaRPr>
          </a:p>
        </p:txBody>
      </p:sp>
      <p:sp>
        <p:nvSpPr>
          <p:cNvPr id="10" name="Rectangle 9"/>
          <p:cNvSpPr/>
          <p:nvPr/>
        </p:nvSpPr>
        <p:spPr>
          <a:xfrm>
            <a:off x="748260" y="683323"/>
            <a:ext cx="1545766" cy="646331"/>
          </a:xfrm>
          <a:prstGeom prst="rect">
            <a:avLst/>
          </a:prstGeom>
        </p:spPr>
        <p:txBody>
          <a:bodyPr wrap="none">
            <a:spAutoFit/>
          </a:bodyPr>
          <a:lstStyle/>
          <a:p>
            <a:r>
              <a:rPr lang="en-US" b="1" cap="all" spc="150" dirty="0" smtClean="0">
                <a:solidFill>
                  <a:srgbClr val="005F86"/>
                </a:solidFill>
              </a:rPr>
              <a:t>INCREASING</a:t>
            </a:r>
          </a:p>
          <a:p>
            <a:r>
              <a:rPr lang="en-US" b="1" cap="all" spc="150" dirty="0" smtClean="0">
                <a:solidFill>
                  <a:srgbClr val="005F86"/>
                </a:solidFill>
              </a:rPr>
              <a:t>CAPACITY</a:t>
            </a:r>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751" t="1212" r="17581" b="3596"/>
          <a:stretch/>
        </p:blipFill>
        <p:spPr>
          <a:xfrm>
            <a:off x="3425459" y="224109"/>
            <a:ext cx="5486400" cy="6392440"/>
          </a:xfrm>
          <a:prstGeom prst="rect">
            <a:avLst/>
          </a:prstGeom>
        </p:spPr>
      </p:pic>
    </p:spTree>
    <p:extLst>
      <p:ext uri="{BB962C8B-B14F-4D97-AF65-F5344CB8AC3E}">
        <p14:creationId xmlns:p14="http://schemas.microsoft.com/office/powerpoint/2010/main" val="7998703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58828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748260" y="683323"/>
            <a:ext cx="1557375" cy="369332"/>
          </a:xfrm>
          <a:prstGeom prst="rect">
            <a:avLst/>
          </a:prstGeom>
        </p:spPr>
        <p:txBody>
          <a:bodyPr wrap="none">
            <a:spAutoFit/>
          </a:bodyPr>
          <a:lstStyle/>
          <a:p>
            <a:r>
              <a:rPr lang="en-US" b="1" cap="all" spc="150" dirty="0" smtClean="0">
                <a:solidFill>
                  <a:srgbClr val="005F86"/>
                </a:solidFill>
              </a:rPr>
              <a:t>REFERENCES</a:t>
            </a:r>
            <a:endParaRPr lang="en-US" dirty="0"/>
          </a:p>
        </p:txBody>
      </p:sp>
      <p:sp>
        <p:nvSpPr>
          <p:cNvPr id="5" name="TextBox 4"/>
          <p:cNvSpPr txBox="1"/>
          <p:nvPr/>
        </p:nvSpPr>
        <p:spPr>
          <a:xfrm>
            <a:off x="1480035" y="2217676"/>
            <a:ext cx="6015261" cy="2554545"/>
          </a:xfrm>
          <a:prstGeom prst="rect">
            <a:avLst/>
          </a:prstGeom>
          <a:noFill/>
        </p:spPr>
        <p:txBody>
          <a:bodyPr wrap="square" rtlCol="0">
            <a:spAutoFit/>
          </a:bodyPr>
          <a:lstStyle/>
          <a:p>
            <a:pPr>
              <a:spcAft>
                <a:spcPts val="1200"/>
              </a:spcAft>
            </a:pPr>
            <a:r>
              <a:rPr lang="en-US" sz="1100" dirty="0" err="1" smtClean="0"/>
              <a:t>Sciencenter</a:t>
            </a:r>
            <a:r>
              <a:rPr lang="en-US" sz="1100" dirty="0"/>
              <a:t>. (2011). </a:t>
            </a:r>
            <a:r>
              <a:rPr lang="en-US" sz="1100" b="1" dirty="0"/>
              <a:t>Engaging the Public in Nano: Key Concepts </a:t>
            </a:r>
            <a:r>
              <a:rPr lang="en-US" sz="1100" b="1" dirty="0" smtClean="0"/>
              <a:t>in </a:t>
            </a:r>
            <a:r>
              <a:rPr lang="en-US" sz="1100" b="1" dirty="0" err="1" smtClean="0"/>
              <a:t>Nanoscale</a:t>
            </a:r>
            <a:r>
              <a:rPr lang="en-US" sz="1100" b="1" dirty="0" smtClean="0"/>
              <a:t> </a:t>
            </a:r>
            <a:r>
              <a:rPr lang="en-US" sz="1100" b="1" dirty="0"/>
              <a:t>Science, Engineering, and Technology. </a:t>
            </a:r>
            <a:r>
              <a:rPr lang="en-US" sz="1100" dirty="0"/>
              <a:t>Ithaca, NY: </a:t>
            </a:r>
            <a:r>
              <a:rPr lang="en-US" sz="1100" dirty="0" smtClean="0"/>
              <a:t>NISE Network</a:t>
            </a:r>
            <a:r>
              <a:rPr lang="en-US" sz="1100" dirty="0"/>
              <a:t>.</a:t>
            </a:r>
          </a:p>
          <a:p>
            <a:pPr>
              <a:spcAft>
                <a:spcPts val="1200"/>
              </a:spcAft>
            </a:pPr>
            <a:r>
              <a:rPr lang="en-US" sz="1100" dirty="0" err="1" smtClean="0"/>
              <a:t>Svarovsky</a:t>
            </a:r>
            <a:r>
              <a:rPr lang="en-US" sz="1100" dirty="0" smtClean="0"/>
              <a:t>, G., Goss, J., </a:t>
            </a:r>
            <a:r>
              <a:rPr lang="en-US" sz="1100" dirty="0" err="1" smtClean="0"/>
              <a:t>Ostgaard</a:t>
            </a:r>
            <a:r>
              <a:rPr lang="en-US" sz="1100" dirty="0" smtClean="0"/>
              <a:t>, G., Reyes, N., Cahill, C., </a:t>
            </a:r>
            <a:r>
              <a:rPr lang="en-US" sz="1100" dirty="0" err="1" smtClean="0"/>
              <a:t>Auster</a:t>
            </a:r>
            <a:r>
              <a:rPr lang="en-US" sz="1100" dirty="0" smtClean="0"/>
              <a:t>, R., et al. (2013). </a:t>
            </a:r>
            <a:r>
              <a:rPr lang="en-US" sz="1100" b="1" dirty="0" smtClean="0"/>
              <a:t>Summative Study of the Nano Mini-Exhibition. </a:t>
            </a:r>
            <a:r>
              <a:rPr lang="en-US" sz="1100" dirty="0" smtClean="0"/>
              <a:t>Saint Paul, MN: NISE Network.</a:t>
            </a:r>
          </a:p>
          <a:p>
            <a:pPr>
              <a:spcAft>
                <a:spcPts val="1200"/>
              </a:spcAft>
            </a:pPr>
            <a:r>
              <a:rPr lang="en-US" sz="1100" dirty="0" err="1" smtClean="0"/>
              <a:t>Svarovsky</a:t>
            </a:r>
            <a:r>
              <a:rPr lang="en-US" sz="1100" dirty="0"/>
              <a:t>, G., </a:t>
            </a:r>
            <a:r>
              <a:rPr lang="en-US" sz="1100" dirty="0" err="1"/>
              <a:t>Tranby</a:t>
            </a:r>
            <a:r>
              <a:rPr lang="en-US" sz="1100" dirty="0"/>
              <a:t>, Z., </a:t>
            </a:r>
            <a:r>
              <a:rPr lang="en-US" sz="1100" dirty="0" err="1"/>
              <a:t>Cardiel</a:t>
            </a:r>
            <a:r>
              <a:rPr lang="en-US" sz="1100" dirty="0"/>
              <a:t>, C., </a:t>
            </a:r>
            <a:r>
              <a:rPr lang="en-US" sz="1100" dirty="0" err="1"/>
              <a:t>Auster</a:t>
            </a:r>
            <a:r>
              <a:rPr lang="en-US" sz="1100" dirty="0"/>
              <a:t>, R. &amp; </a:t>
            </a:r>
            <a:r>
              <a:rPr lang="en-US" sz="1100" dirty="0" err="1"/>
              <a:t>Bequette</a:t>
            </a:r>
            <a:r>
              <a:rPr lang="en-US" sz="1100" dirty="0"/>
              <a:t>, M. (2014)</a:t>
            </a:r>
            <a:r>
              <a:rPr lang="en-US" sz="1100" dirty="0" smtClean="0"/>
              <a:t>. </a:t>
            </a:r>
            <a:r>
              <a:rPr lang="en-US" sz="1100" b="1" dirty="0" smtClean="0"/>
              <a:t>Summative </a:t>
            </a:r>
            <a:r>
              <a:rPr lang="en-US" sz="1100" b="1" dirty="0"/>
              <a:t>Study of the </a:t>
            </a:r>
            <a:r>
              <a:rPr lang="en-US" sz="1100" b="1" dirty="0" err="1"/>
              <a:t>NanoDays</a:t>
            </a:r>
            <a:r>
              <a:rPr lang="en-US" sz="1100" b="1" dirty="0"/>
              <a:t> 2014 Events. </a:t>
            </a:r>
            <a:r>
              <a:rPr lang="en-US" sz="1100" dirty="0"/>
              <a:t>Saint Paul, MN: </a:t>
            </a:r>
            <a:r>
              <a:rPr lang="en-US" sz="1100" dirty="0" smtClean="0"/>
              <a:t>NISE Network</a:t>
            </a:r>
            <a:r>
              <a:rPr lang="en-US" sz="1100" dirty="0"/>
              <a:t>.</a:t>
            </a:r>
          </a:p>
          <a:p>
            <a:pPr>
              <a:spcAft>
                <a:spcPts val="1200"/>
              </a:spcAft>
            </a:pPr>
            <a:r>
              <a:rPr lang="en-US" sz="1100" dirty="0" err="1" smtClean="0"/>
              <a:t>Svarovsky</a:t>
            </a:r>
            <a:r>
              <a:rPr lang="en-US" sz="1100" dirty="0"/>
              <a:t>, G., Goss, J., </a:t>
            </a:r>
            <a:r>
              <a:rPr lang="en-US" sz="1100" dirty="0" err="1"/>
              <a:t>Bequette</a:t>
            </a:r>
            <a:r>
              <a:rPr lang="en-US" sz="1100" dirty="0"/>
              <a:t>, M. &amp; </a:t>
            </a:r>
            <a:r>
              <a:rPr lang="en-US" sz="1100" dirty="0" err="1"/>
              <a:t>Kollmann</a:t>
            </a:r>
            <a:r>
              <a:rPr lang="en-US" sz="1100" dirty="0"/>
              <a:t>, E.K. (forthcoming)</a:t>
            </a:r>
            <a:r>
              <a:rPr lang="en-US" sz="1100" dirty="0" smtClean="0"/>
              <a:t>. </a:t>
            </a:r>
            <a:r>
              <a:rPr lang="en-US" sz="1100" b="1" dirty="0" smtClean="0"/>
              <a:t>NISE </a:t>
            </a:r>
            <a:r>
              <a:rPr lang="en-US" sz="1100" b="1" dirty="0"/>
              <a:t>Net Public Reach Memo. </a:t>
            </a:r>
            <a:r>
              <a:rPr lang="en-US" sz="1100" dirty="0"/>
              <a:t>Saint Paul, MN: NISE Network</a:t>
            </a:r>
            <a:r>
              <a:rPr lang="en-US" sz="1100" dirty="0" smtClean="0"/>
              <a:t>.</a:t>
            </a:r>
          </a:p>
          <a:p>
            <a:pPr>
              <a:spcAft>
                <a:spcPts val="1200"/>
              </a:spcAft>
            </a:pPr>
            <a:r>
              <a:rPr lang="en-US" sz="1100" dirty="0" smtClean="0"/>
              <a:t>Available at </a:t>
            </a:r>
            <a:r>
              <a:rPr lang="en-US" sz="1100" b="1" dirty="0" err="1" smtClean="0"/>
              <a:t>www.nisenet.org</a:t>
            </a:r>
            <a:endParaRPr lang="en-US" sz="1100" b="1" dirty="0" smtClean="0"/>
          </a:p>
          <a:p>
            <a:pPr>
              <a:spcAft>
                <a:spcPts val="1200"/>
              </a:spcAft>
            </a:pPr>
            <a:endParaRPr lang="en-US" sz="1100" dirty="0"/>
          </a:p>
        </p:txBody>
      </p:sp>
    </p:spTree>
    <p:extLst>
      <p:ext uri="{BB962C8B-B14F-4D97-AF65-F5344CB8AC3E}">
        <p14:creationId xmlns:p14="http://schemas.microsoft.com/office/powerpoint/2010/main" val="11811979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11_06_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491664" y="3628705"/>
            <a:ext cx="6027128" cy="1200329"/>
          </a:xfrm>
          <a:prstGeom prst="rect">
            <a:avLst/>
          </a:prstGeom>
          <a:noFill/>
        </p:spPr>
        <p:txBody>
          <a:bodyPr wrap="square" rtlCol="0">
            <a:spAutoFit/>
          </a:bodyPr>
          <a:lstStyle/>
          <a:p>
            <a:r>
              <a:rPr lang="en-US" sz="1200" i="1" dirty="0"/>
              <a:t>This report was based on work supported by the National Science Foundation under Award Numbers 0532536 and 0940143. Any opinions, findings, and conclusions or recommendations expressed in this report are those of the authors and do not necessarily reflect the views of the Foundation.</a:t>
            </a:r>
          </a:p>
          <a:p>
            <a:endParaRPr lang="en-US" sz="1200" i="1" dirty="0"/>
          </a:p>
          <a:p>
            <a:r>
              <a:rPr lang="en-US" sz="1200" i="1" dirty="0"/>
              <a:t>November, 2014</a:t>
            </a:r>
          </a:p>
        </p:txBody>
      </p:sp>
    </p:spTree>
    <p:extLst>
      <p:ext uri="{BB962C8B-B14F-4D97-AF65-F5344CB8AC3E}">
        <p14:creationId xmlns:p14="http://schemas.microsoft.com/office/powerpoint/2010/main" val="30841257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pPr marL="228600" algn="l"/>
            <a:endParaRPr lang="en-US" sz="2000" b="1" cap="all" spc="150" dirty="0">
              <a:solidFill>
                <a:srgbClr val="005F86"/>
              </a:solidFill>
            </a:endParaRPr>
          </a:p>
        </p:txBody>
      </p:sp>
      <p:sp>
        <p:nvSpPr>
          <p:cNvPr id="4" name="Content Placeholder 3"/>
          <p:cNvSpPr>
            <a:spLocks noGrp="1"/>
          </p:cNvSpPr>
          <p:nvPr>
            <p:ph idx="1"/>
          </p:nvPr>
        </p:nvSpPr>
        <p:spPr/>
        <p:txBody>
          <a:bodyPr>
            <a:normAutofit/>
          </a:bodyPr>
          <a:lstStyle/>
          <a:p>
            <a:pPr marL="274320" indent="0">
              <a:buNone/>
            </a:pPr>
            <a:endParaRPr lang="en-US" sz="2000" dirty="0"/>
          </a:p>
        </p:txBody>
      </p:sp>
    </p:spTree>
    <p:extLst>
      <p:ext uri="{BB962C8B-B14F-4D97-AF65-F5344CB8AC3E}">
        <p14:creationId xmlns:p14="http://schemas.microsoft.com/office/powerpoint/2010/main" val="26363122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51403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35601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impact_slides_09_18_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85397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38965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8"/>
          <p:cNvSpPr>
            <a:spLocks noGrp="1"/>
          </p:cNvSpPr>
          <p:nvPr>
            <p:ph type="subTitle" idx="1"/>
          </p:nvPr>
        </p:nvSpPr>
        <p:spPr>
          <a:xfrm>
            <a:off x="718299" y="1488720"/>
            <a:ext cx="2529661" cy="4788887"/>
          </a:xfrm>
        </p:spPr>
        <p:txBody>
          <a:bodyPr>
            <a:normAutofit/>
          </a:bodyPr>
          <a:lstStyle/>
          <a:p>
            <a:pPr algn="l"/>
            <a:endParaRPr lang="en-US" sz="2000" dirty="0">
              <a:solidFill>
                <a:srgbClr val="000000"/>
              </a:solidFill>
            </a:endParaRPr>
          </a:p>
        </p:txBody>
      </p:sp>
      <p:sp>
        <p:nvSpPr>
          <p:cNvPr id="10" name="Rectangle 9"/>
          <p:cNvSpPr/>
          <p:nvPr/>
        </p:nvSpPr>
        <p:spPr>
          <a:xfrm>
            <a:off x="748260" y="683323"/>
            <a:ext cx="2196522" cy="646331"/>
          </a:xfrm>
          <a:prstGeom prst="rect">
            <a:avLst/>
          </a:prstGeom>
        </p:spPr>
        <p:txBody>
          <a:bodyPr wrap="none">
            <a:spAutoFit/>
          </a:bodyPr>
          <a:lstStyle/>
          <a:p>
            <a:r>
              <a:rPr lang="en-US" b="1" cap="all" spc="150" dirty="0">
                <a:solidFill>
                  <a:srgbClr val="005F86"/>
                </a:solidFill>
              </a:rPr>
              <a:t>BUILDING </a:t>
            </a:r>
            <a:r>
              <a:rPr lang="en-US" b="1" cap="all" spc="150" dirty="0" smtClean="0">
                <a:solidFill>
                  <a:srgbClr val="005F86"/>
                </a:solidFill>
              </a:rPr>
              <a:t/>
            </a:r>
            <a:br>
              <a:rPr lang="en-US" b="1" cap="all" spc="150" dirty="0" smtClean="0">
                <a:solidFill>
                  <a:srgbClr val="005F86"/>
                </a:solidFill>
              </a:rPr>
            </a:br>
            <a:r>
              <a:rPr lang="en-US" b="1" cap="all" spc="150" dirty="0" smtClean="0">
                <a:solidFill>
                  <a:srgbClr val="005F86"/>
                </a:solidFill>
              </a:rPr>
              <a:t>COLLABORATIONS</a:t>
            </a: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210" y="218831"/>
            <a:ext cx="5426964" cy="6400800"/>
          </a:xfrm>
          <a:prstGeom prst="rect">
            <a:avLst/>
          </a:prstGeom>
        </p:spPr>
      </p:pic>
    </p:spTree>
    <p:extLst>
      <p:ext uri="{BB962C8B-B14F-4D97-AF65-F5344CB8AC3E}">
        <p14:creationId xmlns:p14="http://schemas.microsoft.com/office/powerpoint/2010/main" val="34128695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8"/>
          <p:cNvSpPr>
            <a:spLocks noGrp="1"/>
          </p:cNvSpPr>
          <p:nvPr>
            <p:ph type="subTitle" idx="1"/>
          </p:nvPr>
        </p:nvSpPr>
        <p:spPr>
          <a:xfrm>
            <a:off x="739119" y="1197213"/>
            <a:ext cx="7713908" cy="645458"/>
          </a:xfrm>
        </p:spPr>
        <p:txBody>
          <a:bodyPr>
            <a:noAutofit/>
          </a:bodyPr>
          <a:lstStyle/>
          <a:p>
            <a:pPr algn="l"/>
            <a:r>
              <a:rPr lang="en-US" sz="3000" baseline="30000" dirty="0">
                <a:solidFill>
                  <a:srgbClr val="000000"/>
                </a:solidFill>
              </a:rPr>
              <a:t>NISE Net’s educational materials are designed to engage a wide range of audiences in learning about complex scientific content—in ways that are fun and easy to understand. </a:t>
            </a:r>
            <a:endParaRPr lang="en-US" sz="3000" dirty="0">
              <a:solidFill>
                <a:srgbClr val="000000"/>
              </a:solidFill>
            </a:endParaRPr>
          </a:p>
        </p:txBody>
      </p:sp>
      <p:sp>
        <p:nvSpPr>
          <p:cNvPr id="10" name="Rectangle 9"/>
          <p:cNvSpPr/>
          <p:nvPr/>
        </p:nvSpPr>
        <p:spPr>
          <a:xfrm>
            <a:off x="748260" y="683323"/>
            <a:ext cx="2751437" cy="369332"/>
          </a:xfrm>
          <a:prstGeom prst="rect">
            <a:avLst/>
          </a:prstGeom>
        </p:spPr>
        <p:txBody>
          <a:bodyPr wrap="none">
            <a:spAutoFit/>
          </a:bodyPr>
          <a:lstStyle/>
          <a:p>
            <a:r>
              <a:rPr lang="en-US" b="1" cap="all" spc="150" dirty="0">
                <a:solidFill>
                  <a:srgbClr val="005F86"/>
                </a:solidFill>
              </a:rPr>
              <a:t>ENGAGING THE PUBLIC</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377010"/>
            <a:ext cx="8686800" cy="4233672"/>
          </a:xfrm>
          <a:prstGeom prst="rect">
            <a:avLst/>
          </a:prstGeom>
        </p:spPr>
      </p:pic>
    </p:spTree>
    <p:extLst>
      <p:ext uri="{BB962C8B-B14F-4D97-AF65-F5344CB8AC3E}">
        <p14:creationId xmlns:p14="http://schemas.microsoft.com/office/powerpoint/2010/main" val="3272242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14094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66521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SE_impact_slides_09_18_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8"/>
          <p:cNvSpPr>
            <a:spLocks noGrp="1"/>
          </p:cNvSpPr>
          <p:nvPr>
            <p:ph type="subTitle" idx="1"/>
          </p:nvPr>
        </p:nvSpPr>
        <p:spPr>
          <a:xfrm>
            <a:off x="739119" y="1197213"/>
            <a:ext cx="7713908" cy="645458"/>
          </a:xfrm>
        </p:spPr>
        <p:txBody>
          <a:bodyPr>
            <a:noAutofit/>
          </a:bodyPr>
          <a:lstStyle/>
          <a:p>
            <a:pPr algn="l"/>
            <a:r>
              <a:rPr lang="en-US" sz="3000" baseline="30000" dirty="0" err="1">
                <a:solidFill>
                  <a:srgbClr val="000000"/>
                </a:solidFill>
              </a:rPr>
              <a:t>NanoDays</a:t>
            </a:r>
            <a:r>
              <a:rPr lang="en-US" sz="3000" baseline="30000" dirty="0">
                <a:solidFill>
                  <a:srgbClr val="000000"/>
                </a:solidFill>
              </a:rPr>
              <a:t> </a:t>
            </a:r>
            <a:r>
              <a:rPr lang="en-US" sz="3000" baseline="30000" dirty="0" smtClean="0">
                <a:solidFill>
                  <a:srgbClr val="000000"/>
                </a:solidFill>
              </a:rPr>
              <a:t>is the Network’s </a:t>
            </a:r>
            <a:r>
              <a:rPr lang="en-US" sz="3000" baseline="30000" dirty="0">
                <a:solidFill>
                  <a:srgbClr val="000000"/>
                </a:solidFill>
              </a:rPr>
              <a:t>signature event—an annual celebration of </a:t>
            </a:r>
            <a:r>
              <a:rPr lang="en-US" sz="3000" baseline="30000" dirty="0" err="1">
                <a:solidFill>
                  <a:srgbClr val="000000"/>
                </a:solidFill>
              </a:rPr>
              <a:t>nanoscale</a:t>
            </a:r>
            <a:r>
              <a:rPr lang="en-US" sz="3000" baseline="30000" dirty="0">
                <a:solidFill>
                  <a:srgbClr val="000000"/>
                </a:solidFill>
              </a:rPr>
              <a:t> science, engineering and technology.</a:t>
            </a:r>
            <a:endParaRPr lang="en-US" sz="3000" dirty="0">
              <a:solidFill>
                <a:srgbClr val="000000"/>
              </a:solidFill>
            </a:endParaRPr>
          </a:p>
        </p:txBody>
      </p:sp>
      <p:sp>
        <p:nvSpPr>
          <p:cNvPr id="10" name="Rectangle 9"/>
          <p:cNvSpPr/>
          <p:nvPr/>
        </p:nvSpPr>
        <p:spPr>
          <a:xfrm>
            <a:off x="748260" y="683323"/>
            <a:ext cx="1433806" cy="369332"/>
          </a:xfrm>
          <a:prstGeom prst="rect">
            <a:avLst/>
          </a:prstGeom>
        </p:spPr>
        <p:txBody>
          <a:bodyPr wrap="none">
            <a:spAutoFit/>
          </a:bodyPr>
          <a:lstStyle/>
          <a:p>
            <a:r>
              <a:rPr lang="en-US" b="1" cap="all" spc="150" dirty="0">
                <a:solidFill>
                  <a:srgbClr val="005F86"/>
                </a:solidFill>
              </a:rPr>
              <a:t>NANODAYS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640" y="2392484"/>
            <a:ext cx="8684719" cy="4241800"/>
          </a:xfrm>
          <a:prstGeom prst="rect">
            <a:avLst/>
          </a:prstGeom>
        </p:spPr>
      </p:pic>
    </p:spTree>
    <p:extLst>
      <p:ext uri="{BB962C8B-B14F-4D97-AF65-F5344CB8AC3E}">
        <p14:creationId xmlns:p14="http://schemas.microsoft.com/office/powerpoint/2010/main" val="30248115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7547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2875</TotalTime>
  <Words>728</Words>
  <Application>Microsoft Macintosh PowerPoint</Application>
  <PresentationFormat>On-screen Show (4:3)</PresentationFormat>
  <Paragraphs>65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EMGD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Maletz</dc:creator>
  <cp:lastModifiedBy>Rae Ostman</cp:lastModifiedBy>
  <cp:revision>49</cp:revision>
  <cp:lastPrinted>2014-10-27T17:24:52Z</cp:lastPrinted>
  <dcterms:created xsi:type="dcterms:W3CDTF">2014-09-15T21:14:00Z</dcterms:created>
  <dcterms:modified xsi:type="dcterms:W3CDTF">2014-11-07T19:46:05Z</dcterms:modified>
</cp:coreProperties>
</file>