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handoutMasterIdLst>
    <p:handoutMasterId r:id="rId31"/>
  </p:handoutMasterIdLst>
  <p:sldIdLst>
    <p:sldId id="256" r:id="rId2"/>
    <p:sldId id="279" r:id="rId3"/>
    <p:sldId id="270" r:id="rId4"/>
    <p:sldId id="263" r:id="rId5"/>
    <p:sldId id="278" r:id="rId6"/>
    <p:sldId id="262" r:id="rId7"/>
    <p:sldId id="257" r:id="rId8"/>
    <p:sldId id="259" r:id="rId9"/>
    <p:sldId id="286" r:id="rId10"/>
    <p:sldId id="264" r:id="rId11"/>
    <p:sldId id="281" r:id="rId12"/>
    <p:sldId id="265" r:id="rId13"/>
    <p:sldId id="266" r:id="rId14"/>
    <p:sldId id="267" r:id="rId15"/>
    <p:sldId id="276" r:id="rId16"/>
    <p:sldId id="287" r:id="rId17"/>
    <p:sldId id="258" r:id="rId18"/>
    <p:sldId id="275" r:id="rId19"/>
    <p:sldId id="260" r:id="rId20"/>
    <p:sldId id="261" r:id="rId21"/>
    <p:sldId id="268" r:id="rId22"/>
    <p:sldId id="269" r:id="rId23"/>
    <p:sldId id="272" r:id="rId24"/>
    <p:sldId id="282" r:id="rId25"/>
    <p:sldId id="271" r:id="rId26"/>
    <p:sldId id="273" r:id="rId27"/>
    <p:sldId id="285" r:id="rId28"/>
    <p:sldId id="28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 id="7" name="Microsoft Office User" initials="Office [7]" lastIdx="1" clrIdx="6">
    <p:extLst/>
  </p:cmAuthor>
  <p:cmAuthor id="8" name="Microsoft Office User" initials="Office [8]" lastIdx="1" clrIdx="7">
    <p:extLst/>
  </p:cmAuthor>
  <p:cmAuthor id="9" name="Microsoft Office User" initials="Office [9]" lastIdx="1" clrIdx="8">
    <p:extLst/>
  </p:cmAuthor>
  <p:cmAuthor id="10" name="Microsoft Office User" initials="Office [10]" lastIdx="1" clrIdx="9">
    <p:extLst/>
  </p:cmAuthor>
  <p:cmAuthor id="11" name="Microsoft Office User" initials="Office [11]" lastIdx="1" clrIdx="10">
    <p:extLst/>
  </p:cmAuthor>
  <p:cmAuthor id="12" name="Microsoft Office User" initials="Office [12]" lastIdx="1" clrIdx="11">
    <p:extLst/>
  </p:cmAuthor>
  <p:cmAuthor id="13" name="Microsoft Office User" initials="Office [13]" lastIdx="1" clrIdx="12">
    <p:extLst/>
  </p:cmAuthor>
  <p:cmAuthor id="14" name="Microsoft Office User" initials="Office [14]" lastIdx="1" clrIdx="13">
    <p:extLst/>
  </p:cmAuthor>
  <p:cmAuthor id="15" name="Microsoft Office User" initials="Office [15]" lastIdx="1" clrIdx="14">
    <p:extLst/>
  </p:cmAuthor>
  <p:cmAuthor id="16" name="Microsoft Office User" initials="Office [16]" lastIdx="1" clrIdx="15">
    <p:extLst/>
  </p:cmAuthor>
  <p:cmAuthor id="17" name="Microsoft Office User" initials="Office [17]" lastIdx="1" clrIdx="16">
    <p:extLst/>
  </p:cmAuthor>
  <p:cmAuthor id="18" name="Microsoft Office User" initials="Office [18]" lastIdx="1" clrIdx="1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15" autoAdjust="0"/>
    <p:restoredTop sz="66829" autoAdjust="0"/>
  </p:normalViewPr>
  <p:slideViewPr>
    <p:cSldViewPr snapToGrid="0" snapToObjects="1">
      <p:cViewPr varScale="1">
        <p:scale>
          <a:sx n="77" d="100"/>
          <a:sy n="77" d="100"/>
        </p:scale>
        <p:origin x="-136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CCB8A3-0C0F-524D-8F4E-14847F129B8D}" type="datetimeFigureOut">
              <a:rPr lang="en-US" smtClean="0"/>
              <a:t>1/19/17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EF4577-FC84-084A-8048-1CE9C8A582B1}" type="slidenum">
              <a:rPr lang="en-US" smtClean="0"/>
              <a:t>‹#›</a:t>
            </a:fld>
            <a:endParaRPr lang="en-US"/>
          </a:p>
        </p:txBody>
      </p:sp>
    </p:spTree>
    <p:extLst>
      <p:ext uri="{BB962C8B-B14F-4D97-AF65-F5344CB8AC3E}">
        <p14:creationId xmlns:p14="http://schemas.microsoft.com/office/powerpoint/2010/main" val="473419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56E701-A869-674D-A82A-CE6F5ADA9B22}" type="datetimeFigureOut">
              <a:rPr lang="en-US" smtClean="0"/>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CEF28-8606-3040-85E3-6BFEE6B1BFA8}" type="slidenum">
              <a:rPr lang="en-US" smtClean="0"/>
              <a:t>‹#›</a:t>
            </a:fld>
            <a:endParaRPr lang="en-US"/>
          </a:p>
        </p:txBody>
      </p:sp>
    </p:spTree>
    <p:extLst>
      <p:ext uri="{BB962C8B-B14F-4D97-AF65-F5344CB8AC3E}">
        <p14:creationId xmlns:p14="http://schemas.microsoft.com/office/powerpoint/2010/main" val="9891283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geograph.org.uk/profile/5089"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griffithobservatory.or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greatamericaneclipse.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www.nesdis.noaa.gov/DSCOV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Opening slide</a:t>
            </a:r>
          </a:p>
          <a:p>
            <a:endParaRPr lang="en-US" dirty="0" smtClean="0"/>
          </a:p>
          <a:p>
            <a:endParaRPr lang="en-US" dirty="0" smtClean="0"/>
          </a:p>
          <a:p>
            <a:r>
              <a:rPr lang="en-US" sz="1200" i="1" kern="1200" dirty="0" smtClean="0">
                <a:solidFill>
                  <a:schemeClr val="tx1"/>
                </a:solidFill>
                <a:latin typeface="+mn-lt"/>
                <a:ea typeface="+mn-ea"/>
                <a:cs typeface="+mn-cs"/>
              </a:rPr>
              <a:t>Image Courtesy of Romeo </a:t>
            </a:r>
            <a:r>
              <a:rPr lang="en-US" sz="1200" i="1" kern="1200" dirty="0" err="1" smtClean="0">
                <a:solidFill>
                  <a:schemeClr val="tx1"/>
                </a:solidFill>
                <a:latin typeface="+mn-lt"/>
                <a:ea typeface="+mn-ea"/>
                <a:cs typeface="+mn-cs"/>
              </a:rPr>
              <a:t>Durscher</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a:t>
            </a:fld>
            <a:endParaRPr lang="en-US"/>
          </a:p>
        </p:txBody>
      </p:sp>
    </p:spTree>
    <p:extLst>
      <p:ext uri="{BB962C8B-B14F-4D97-AF65-F5344CB8AC3E}">
        <p14:creationId xmlns:p14="http://schemas.microsoft.com/office/powerpoint/2010/main" val="31114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FF"/>
                </a:solidFill>
              </a:rPr>
              <a:t>Everyone gets to see this spectacular event </a:t>
            </a:r>
            <a:r>
              <a:rPr lang="mr-IN" dirty="0" smtClean="0">
                <a:solidFill>
                  <a:srgbClr val="FFFFFF"/>
                </a:solidFill>
              </a:rPr>
              <a:t>–</a:t>
            </a:r>
            <a:r>
              <a:rPr lang="en-US" dirty="0" smtClean="0">
                <a:solidFill>
                  <a:srgbClr val="FFFFFF"/>
                </a:solidFill>
              </a:rPr>
              <a:t> if you know how to look! </a:t>
            </a:r>
          </a:p>
          <a:p>
            <a:endParaRPr lang="en-US" dirty="0" smtClean="0">
              <a:solidFill>
                <a:srgbClr val="FFFFFF"/>
              </a:solidFill>
            </a:endParaRPr>
          </a:p>
          <a:p>
            <a:r>
              <a:rPr lang="en-US" dirty="0" smtClean="0">
                <a:solidFill>
                  <a:srgbClr val="FFFFFF"/>
                </a:solidFill>
              </a:rPr>
              <a:t>While</a:t>
            </a:r>
            <a:r>
              <a:rPr lang="en-US" baseline="0" dirty="0" smtClean="0">
                <a:solidFill>
                  <a:srgbClr val="FFFFFF"/>
                </a:solidFill>
              </a:rPr>
              <a:t> you won’t get the moments of night in the middle of the day, t</a:t>
            </a:r>
            <a:r>
              <a:rPr lang="en-US" dirty="0" smtClean="0">
                <a:solidFill>
                  <a:srgbClr val="FFFFFF"/>
                </a:solidFill>
              </a:rPr>
              <a:t>he entire country will still see a partial eclipse! </a:t>
            </a:r>
          </a:p>
          <a:p>
            <a:r>
              <a:rPr lang="en-US" dirty="0" smtClean="0">
                <a:solidFill>
                  <a:srgbClr val="FFFFFF"/>
                </a:solidFill>
              </a:rPr>
              <a:t>You will notice it get somewhat</a:t>
            </a:r>
            <a:r>
              <a:rPr lang="en-US" baseline="0" dirty="0" smtClean="0">
                <a:solidFill>
                  <a:srgbClr val="FFFFFF"/>
                </a:solidFill>
              </a:rPr>
              <a:t> darker and shadows get very crisp.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The partial eclipse lasts much longer - just over 3 hours</a:t>
            </a:r>
            <a:r>
              <a:rPr lang="en-US" baseline="0" dirty="0" smtClean="0">
                <a:solidFill>
                  <a:srgbClr val="FFFFFF"/>
                </a:solidFill>
              </a:rPr>
              <a:t> for everyone.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FFFFFF"/>
              </a:solidFill>
            </a:endParaRPr>
          </a:p>
          <a:p>
            <a:r>
              <a:rPr lang="en-US" baseline="0" dirty="0" smtClean="0">
                <a:solidFill>
                  <a:srgbClr val="FFFFFF"/>
                </a:solidFill>
              </a:rPr>
              <a:t>While you should never look directly at the Sun, I’ll show you various ways to observe this phenomenon. </a:t>
            </a:r>
          </a:p>
          <a:p>
            <a:r>
              <a:rPr lang="en-US" baseline="0" dirty="0" smtClean="0">
                <a:solidFill>
                  <a:srgbClr val="FFFFFF"/>
                </a:solidFill>
              </a:rPr>
              <a:t>This part is important even for people on the path of totality. They will be experiencing a partial eclipse for the hours before and after.</a:t>
            </a:r>
            <a:endParaRPr lang="en-US" dirty="0" smtClean="0">
              <a:solidFill>
                <a:srgbClr val="FFFFFF"/>
              </a:solidFill>
            </a:endParaRPr>
          </a:p>
          <a:p>
            <a:endParaRPr lang="en-US" dirty="0" smtClean="0"/>
          </a:p>
          <a:p>
            <a:endParaRPr lang="en-US" dirty="0" smtClean="0"/>
          </a:p>
          <a:p>
            <a:r>
              <a:rPr lang="en-US" sz="1200" kern="1200" dirty="0" smtClean="0">
                <a:solidFill>
                  <a:schemeClr val="tx1"/>
                </a:solidFill>
                <a:latin typeface="+mn-lt"/>
                <a:ea typeface="+mn-ea"/>
                <a:cs typeface="+mn-cs"/>
              </a:rPr>
              <a:t>Image © Copyright </a:t>
            </a:r>
            <a:r>
              <a:rPr lang="en-US" sz="1200" u="sng" kern="1200" dirty="0" smtClean="0">
                <a:solidFill>
                  <a:schemeClr val="tx1"/>
                </a:solidFill>
                <a:latin typeface="+mn-lt"/>
                <a:ea typeface="+mn-ea"/>
                <a:cs typeface="+mn-cs"/>
                <a:hlinkClick r:id="rId3"/>
              </a:rPr>
              <a:t>Derek Harper </a:t>
            </a:r>
            <a:endParaRPr lang="en-US" dirty="0" smtClean="0"/>
          </a:p>
          <a:p>
            <a:endParaRPr lang="en-US" dirty="0" smtClean="0"/>
          </a:p>
          <a:p>
            <a:endParaRPr lang="en-US" dirty="0" smtClean="0"/>
          </a:p>
          <a:p>
            <a:r>
              <a:rPr lang="en-US" dirty="0" smtClean="0"/>
              <a:t>Visualization of path across US and sun they’ll see: http://</a:t>
            </a:r>
            <a:r>
              <a:rPr lang="en-US" dirty="0" err="1" smtClean="0"/>
              <a:t>svs.gsfc.nasa.gov</a:t>
            </a:r>
            <a:r>
              <a:rPr lang="en-US" dirty="0" smtClean="0"/>
              <a:t>/</a:t>
            </a:r>
            <a:r>
              <a:rPr lang="en-US" dirty="0" err="1" smtClean="0"/>
              <a:t>cgi</a:t>
            </a:r>
            <a:r>
              <a:rPr lang="en-US" dirty="0" smtClean="0"/>
              <a:t>-bin/</a:t>
            </a:r>
            <a:r>
              <a:rPr lang="en-US" dirty="0" err="1" smtClean="0"/>
              <a:t>details.cgi?aid</a:t>
            </a:r>
            <a:r>
              <a:rPr lang="en-US" dirty="0" smtClean="0"/>
              <a:t>=4314</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10</a:t>
            </a:fld>
            <a:endParaRPr lang="en-US"/>
          </a:p>
        </p:txBody>
      </p:sp>
    </p:spTree>
    <p:extLst>
      <p:ext uri="{BB962C8B-B14F-4D97-AF65-F5344CB8AC3E}">
        <p14:creationId xmlns:p14="http://schemas.microsoft.com/office/powerpoint/2010/main" val="76728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 partial eclipse,</a:t>
            </a:r>
            <a:r>
              <a:rPr lang="en-US" baseline="0" dirty="0" smtClean="0"/>
              <a:t> Do Not Look Directly At The Sun. </a:t>
            </a:r>
            <a:endParaRPr lang="en-US" dirty="0" smtClean="0"/>
          </a:p>
          <a:p>
            <a:r>
              <a:rPr lang="en-US" dirty="0" smtClean="0"/>
              <a:t>There are many ways to view a</a:t>
            </a:r>
            <a:r>
              <a:rPr lang="en-US" baseline="0" dirty="0" smtClean="0"/>
              <a:t> partial eclipse. Even those on the path of totality will observe a partial eclipse for all but a few minutes, so this applies to everyone.</a:t>
            </a:r>
          </a:p>
          <a:p>
            <a:r>
              <a:rPr lang="en-US" baseline="0" dirty="0" smtClean="0"/>
              <a:t>We’re going to talk about 3 different ways to view a solar eclipse here.</a:t>
            </a:r>
          </a:p>
          <a:p>
            <a:endParaRPr lang="en-US" baseline="0" dirty="0" smtClean="0"/>
          </a:p>
          <a:p>
            <a:r>
              <a:rPr lang="en-US" baseline="0" dirty="0" smtClean="0"/>
              <a:t>Let’s start with the simplest way </a:t>
            </a:r>
            <a:r>
              <a:rPr lang="mr-IN" baseline="0" dirty="0" smtClean="0"/>
              <a:t>–</a:t>
            </a:r>
            <a:r>
              <a:rPr lang="en-US" baseline="0" dirty="0" smtClean="0"/>
              <a:t> Projection. </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11</a:t>
            </a:fld>
            <a:endParaRPr lang="en-US"/>
          </a:p>
        </p:txBody>
      </p:sp>
    </p:spTree>
    <p:extLst>
      <p:ext uri="{BB962C8B-B14F-4D97-AF65-F5344CB8AC3E}">
        <p14:creationId xmlns:p14="http://schemas.microsoft.com/office/powerpoint/2010/main" val="8249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Pinhole projection can be done anywhere by making a small hole in a piece of cardboard or tinfoil and looking at the light that shines through it to a flat place a few feet away. </a:t>
            </a:r>
          </a:p>
          <a:p>
            <a:endParaRPr lang="en-US" baseline="0" dirty="0" smtClean="0"/>
          </a:p>
          <a:p>
            <a:r>
              <a:rPr lang="en-US" baseline="0" dirty="0" smtClean="0"/>
              <a:t>You might not know this, but the round lights you see everyday on the ground, between the leaves of trees are actually projections of the Sun! </a:t>
            </a:r>
          </a:p>
          <a:p>
            <a:r>
              <a:rPr lang="en-US" baseline="0" dirty="0" smtClean="0"/>
              <a:t>You can use any number of small holes like the spaces between leaves, a colander, or even your hands. </a:t>
            </a:r>
          </a:p>
          <a:p>
            <a:endParaRPr lang="en-US" baseline="0" dirty="0" smtClean="0"/>
          </a:p>
          <a:p>
            <a:r>
              <a:rPr lang="en-US" baseline="0" dirty="0" smtClean="0"/>
              <a:t>Get creative and try it out before the eclipse. You can try different shaped holes, different sizes. See what works best.</a:t>
            </a:r>
          </a:p>
          <a:p>
            <a:endParaRPr lang="en-US" baseline="0" dirty="0" smtClean="0"/>
          </a:p>
          <a:p>
            <a:r>
              <a:rPr lang="en-US" baseline="0" dirty="0" smtClean="0"/>
              <a:t>Activity suggestion: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walk in the evening, you can try this at night with street lights through the leaves. Some lights are actually made up of many smaller LEDs and you will see those in the projections. </a:t>
            </a:r>
          </a:p>
          <a:p>
            <a:endParaRPr lang="en-US" baseline="0"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t>12</a:t>
            </a:fld>
            <a:endParaRPr lang="en-US"/>
          </a:p>
        </p:txBody>
      </p:sp>
    </p:spTree>
    <p:extLst>
      <p:ext uri="{BB962C8B-B14F-4D97-AF65-F5344CB8AC3E}">
        <p14:creationId xmlns:p14="http://schemas.microsoft.com/office/powerpoint/2010/main" val="2507582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 of projection involves binoculars or a small telescope. </a:t>
            </a:r>
          </a:p>
          <a:p>
            <a:pPr marL="0" indent="0">
              <a:buFontTx/>
              <a:buNone/>
            </a:pPr>
            <a:r>
              <a:rPr lang="en-US" b="1" baseline="0" dirty="0" smtClean="0"/>
              <a:t>Emphasize : This is not viewing the Sun directly! You never want to look through binoculars at the Sun. *</a:t>
            </a:r>
          </a:p>
          <a:p>
            <a:pPr marL="171450" indent="-171450">
              <a:buFontTx/>
              <a:buChar char="•"/>
            </a:pPr>
            <a:endParaRPr lang="en-US" baseline="0" dirty="0" smtClean="0"/>
          </a:p>
          <a:p>
            <a:r>
              <a:rPr lang="en-US" dirty="0" smtClean="0"/>
              <a:t>By carefully covering all but one lens,</a:t>
            </a:r>
            <a:r>
              <a:rPr lang="en-US" baseline="0" dirty="0" smtClean="0"/>
              <a:t> you can project an image of the Sun onto a flat surface. </a:t>
            </a:r>
          </a:p>
          <a:p>
            <a:r>
              <a:rPr lang="en-US" baseline="0" dirty="0" smtClean="0"/>
              <a:t>This set-up needs careful monitoring so that no one accidentally looks through the eyepiece. </a:t>
            </a:r>
          </a:p>
          <a:p>
            <a:r>
              <a:rPr lang="en-US" baseline="0" dirty="0" smtClean="0"/>
              <a:t>You will go blind. </a:t>
            </a:r>
          </a:p>
          <a:p>
            <a:endParaRPr lang="en-US" dirty="0" smtClean="0"/>
          </a:p>
          <a:p>
            <a:r>
              <a:rPr lang="en-US" dirty="0" smtClean="0"/>
              <a:t>Possible addition: </a:t>
            </a:r>
          </a:p>
          <a:p>
            <a:r>
              <a:rPr lang="en-US" dirty="0" smtClean="0"/>
              <a:t>It can be useful to take an old pair of binoculars (or a magnifying glass) and</a:t>
            </a:r>
            <a:r>
              <a:rPr lang="en-US" baseline="0" dirty="0" smtClean="0"/>
              <a:t> shine them on a piece of thin plastic like old negatives or a plastic garbage bag. These will melt and give your visitors a visceral reminder not to look through binoculars at the Sun. Be careful </a:t>
            </a:r>
            <a:r>
              <a:rPr lang="mr-IN" baseline="0" dirty="0" smtClean="0"/>
              <a:t>–</a:t>
            </a:r>
            <a:r>
              <a:rPr lang="en-US" baseline="0" dirty="0" smtClean="0"/>
              <a:t> this projection can get very hot and you’ll need to give your instrument a break as it heats up. </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13</a:t>
            </a:fld>
            <a:endParaRPr lang="en-US"/>
          </a:p>
        </p:txBody>
      </p:sp>
    </p:spTree>
    <p:extLst>
      <p:ext uri="{BB962C8B-B14F-4D97-AF65-F5344CB8AC3E}">
        <p14:creationId xmlns:p14="http://schemas.microsoft.com/office/powerpoint/2010/main" val="267778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to observe the eclipse directly,</a:t>
            </a:r>
            <a:r>
              <a:rPr lang="en-US" baseline="0" dirty="0" smtClean="0"/>
              <a:t> but it requires special filters </a:t>
            </a:r>
          </a:p>
          <a:p>
            <a:r>
              <a:rPr lang="en-US" baseline="0" dirty="0" smtClean="0"/>
              <a:t>Use approved eclipse glasses – not sunglasses!</a:t>
            </a:r>
          </a:p>
          <a:p>
            <a:r>
              <a:rPr lang="en-US" baseline="0" dirty="0" smtClean="0"/>
              <a:t>Also welders glass #14 is safe for viewing. Don’t combine two #7 glasses. That is not safe.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14</a:t>
            </a:fld>
            <a:endParaRPr lang="en-US"/>
          </a:p>
        </p:txBody>
      </p:sp>
    </p:spTree>
    <p:extLst>
      <p:ext uri="{BB962C8B-B14F-4D97-AF65-F5344CB8AC3E}">
        <p14:creationId xmlns:p14="http://schemas.microsoft.com/office/powerpoint/2010/main" val="2633337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Telescopes and binoculars equipped with special solar filters are also useful if you have access. </a:t>
            </a:r>
          </a:p>
          <a:p>
            <a:endParaRPr lang="en-US" dirty="0" smtClean="0"/>
          </a:p>
          <a:p>
            <a:r>
              <a:rPr lang="en-US" dirty="0" smtClean="0"/>
              <a:t>Use only special-purpose</a:t>
            </a:r>
            <a:r>
              <a:rPr lang="en-US" baseline="0" dirty="0" smtClean="0"/>
              <a:t> solar filters on your precious optics! </a:t>
            </a:r>
          </a:p>
          <a:p>
            <a:r>
              <a:rPr lang="en-US" baseline="0" dirty="0" smtClean="0"/>
              <a:t>These are usually made of metalized glass or special Mylar, not from a balloon.</a:t>
            </a:r>
          </a:p>
          <a:p>
            <a:endParaRPr lang="en-US" baseline="0" dirty="0" smtClean="0"/>
          </a:p>
          <a:p>
            <a:r>
              <a:rPr lang="en-US" baseline="0" dirty="0" smtClean="0"/>
              <a:t>Get these filters as far in advance as possible. See more information in the Resources page.</a:t>
            </a:r>
          </a:p>
          <a:p>
            <a:endParaRPr lang="is-IS" baseline="0" dirty="0" smtClean="0"/>
          </a:p>
          <a:p>
            <a:endParaRPr lang="is-IS" baseline="0" dirty="0" smtClean="0"/>
          </a:p>
          <a:p>
            <a:r>
              <a:rPr lang="is-IS" baseline="0" dirty="0" smtClean="0"/>
              <a:t>-----</a:t>
            </a:r>
            <a:endParaRPr lang="en-US" baseline="0" dirty="0" smtClean="0"/>
          </a:p>
          <a:p>
            <a:endParaRPr lang="en-US" baseline="0" dirty="0" smtClean="0"/>
          </a:p>
          <a:p>
            <a:r>
              <a:rPr lang="en-US" baseline="0" dirty="0" smtClean="0"/>
              <a:t>Image credit: Rick Feinberg</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15</a:t>
            </a:fld>
            <a:endParaRPr lang="en-US"/>
          </a:p>
        </p:txBody>
      </p:sp>
    </p:spTree>
    <p:extLst>
      <p:ext uri="{BB962C8B-B14F-4D97-AF65-F5344CB8AC3E}">
        <p14:creationId xmlns:p14="http://schemas.microsoft.com/office/powerpoint/2010/main" val="3294025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although we’ll all</a:t>
            </a:r>
            <a:r>
              <a:rPr lang="en-US" baseline="0" dirty="0" smtClean="0"/>
              <a:t> see a partial eclipse, if you’re on the thick red line above, you will also have a completely different experience. </a:t>
            </a:r>
          </a:p>
          <a:p>
            <a:r>
              <a:rPr lang="en-US" baseline="0" dirty="0" smtClean="0"/>
              <a:t>This is called the Path of Totality for a reason. These lucky people will see a total eclipse. </a:t>
            </a:r>
          </a:p>
          <a:p>
            <a:r>
              <a:rPr lang="en-US" baseline="0" dirty="0" smtClean="0"/>
              <a:t>Some call it life-changing, others claim a spiritual experience. No one who sees one is disappointed. </a:t>
            </a:r>
          </a:p>
          <a:p>
            <a:r>
              <a:rPr lang="en-US" baseline="0" dirty="0" smtClean="0"/>
              <a:t>Let’s see what all the fuss is about. </a:t>
            </a:r>
            <a:endParaRPr lang="en-US"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t>16</a:t>
            </a:fld>
            <a:endParaRPr lang="en-US"/>
          </a:p>
        </p:txBody>
      </p:sp>
    </p:spTree>
    <p:extLst>
      <p:ext uri="{BB962C8B-B14F-4D97-AF65-F5344CB8AC3E}">
        <p14:creationId xmlns:p14="http://schemas.microsoft.com/office/powerpoint/2010/main" val="345433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total eclipse is unlike any experience you’ll ever have.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travel all over the world to see this phenomena.</a:t>
            </a:r>
          </a:p>
          <a:p>
            <a:r>
              <a:rPr lang="en-US" baseline="0" dirty="0" smtClean="0"/>
              <a:t>This one will last around two minutes. Daylight turns to night and the environment responds in unusual ways. </a:t>
            </a:r>
          </a:p>
          <a:p>
            <a:r>
              <a:rPr lang="en-US" baseline="0" dirty="0" smtClean="0"/>
              <a:t>Temperature drops, birds go home to roost, and insects start their evening rituals. </a:t>
            </a:r>
            <a:endParaRPr lang="en-US" dirty="0" smtClean="0"/>
          </a:p>
          <a:p>
            <a:endParaRPr lang="en-US" dirty="0" smtClean="0"/>
          </a:p>
          <a:p>
            <a:r>
              <a:rPr lang="en-US" sz="1200" kern="1200" dirty="0" smtClean="0">
                <a:solidFill>
                  <a:schemeClr val="tx1"/>
                </a:solidFill>
                <a:latin typeface="+mn-lt"/>
                <a:ea typeface="+mn-ea"/>
                <a:cs typeface="+mn-cs"/>
              </a:rPr>
              <a:t>Let’s hear what this might look</a:t>
            </a:r>
            <a:r>
              <a:rPr lang="en-US" sz="1200" kern="1200" baseline="0" dirty="0" smtClean="0">
                <a:solidFill>
                  <a:schemeClr val="tx1"/>
                </a:solidFill>
                <a:latin typeface="+mn-lt"/>
                <a:ea typeface="+mn-ea"/>
                <a:cs typeface="+mn-cs"/>
              </a:rPr>
              <a:t> like from our perspective on Earth. </a:t>
            </a:r>
          </a:p>
          <a:p>
            <a:r>
              <a:rPr lang="en-US" sz="1200" i="1" kern="1200" baseline="0" dirty="0" smtClean="0">
                <a:solidFill>
                  <a:schemeClr val="tx1"/>
                </a:solidFill>
                <a:latin typeface="+mn-lt"/>
                <a:ea typeface="+mn-ea"/>
                <a:cs typeface="+mn-cs"/>
              </a:rPr>
              <a:t>(Show one of the videos below or press the speaker on the bottom right to play audio only)</a:t>
            </a:r>
            <a:endParaRPr lang="en-US" sz="1200" i="1" kern="1200" dirty="0" smtClean="0">
              <a:solidFill>
                <a:schemeClr val="tx1"/>
              </a:solidFill>
              <a:latin typeface="+mn-lt"/>
              <a:ea typeface="+mn-ea"/>
              <a:cs typeface="+mn-cs"/>
            </a:endParaRP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2015 </a:t>
            </a:r>
            <a:r>
              <a:rPr lang="en-US" sz="1200" kern="1200" dirty="0" smtClean="0">
                <a:solidFill>
                  <a:schemeClr val="tx1"/>
                </a:solidFill>
                <a:latin typeface="+mn-lt"/>
                <a:ea typeface="+mn-ea"/>
                <a:cs typeface="+mn-cs"/>
              </a:rPr>
              <a:t>eclipse in Norway</a:t>
            </a:r>
            <a:r>
              <a:rPr lang="en-US" sz="1200" i="0" kern="1200" dirty="0" smtClean="0">
                <a:solidFill>
                  <a:schemeClr val="tx1"/>
                </a:solidFill>
                <a:latin typeface="+mn-lt"/>
                <a:ea typeface="+mn-ea"/>
                <a:cs typeface="+mn-cs"/>
              </a:rPr>
              <a:t> https://</a:t>
            </a:r>
            <a:r>
              <a:rPr lang="en-US" sz="1200" i="0" kern="1200" dirty="0" err="1" smtClean="0">
                <a:solidFill>
                  <a:schemeClr val="tx1"/>
                </a:solidFill>
                <a:latin typeface="+mn-lt"/>
                <a:ea typeface="+mn-ea"/>
                <a:cs typeface="+mn-cs"/>
              </a:rPr>
              <a:t>youtu.be</a:t>
            </a:r>
            <a:r>
              <a:rPr lang="en-US" sz="1200" i="0" kern="1200" dirty="0" smtClean="0">
                <a:solidFill>
                  <a:schemeClr val="tx1"/>
                </a:solidFill>
                <a:latin typeface="+mn-lt"/>
                <a:ea typeface="+mn-ea"/>
                <a:cs typeface="+mn-cs"/>
              </a:rPr>
              <a:t>/dRAkhQ6CfmA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Good video talking about what you see:</a:t>
            </a:r>
            <a:r>
              <a:rPr lang="en-US" sz="1200" i="0" kern="1200" baseline="0" dirty="0" smtClean="0">
                <a:solidFill>
                  <a:schemeClr val="tx1"/>
                </a:solidFill>
                <a:latin typeface="+mn-lt"/>
                <a:ea typeface="+mn-ea"/>
                <a:cs typeface="+mn-cs"/>
              </a:rPr>
              <a:t> https://</a:t>
            </a:r>
            <a:r>
              <a:rPr lang="en-US" sz="1200" i="0" kern="1200" baseline="0" dirty="0" err="1" smtClean="0">
                <a:solidFill>
                  <a:schemeClr val="tx1"/>
                </a:solidFill>
                <a:latin typeface="+mn-lt"/>
                <a:ea typeface="+mn-ea"/>
                <a:cs typeface="+mn-cs"/>
              </a:rPr>
              <a:t>svs.gsfc.nasa.gov</a:t>
            </a:r>
            <a:r>
              <a:rPr lang="en-US" sz="1200" i="0" kern="1200" baseline="0" dirty="0" smtClean="0">
                <a:solidFill>
                  <a:schemeClr val="tx1"/>
                </a:solidFill>
                <a:latin typeface="+mn-lt"/>
                <a:ea typeface="+mn-ea"/>
                <a:cs typeface="+mn-cs"/>
              </a:rPr>
              <a:t>/12147</a:t>
            </a: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2016</a:t>
            </a:r>
            <a:r>
              <a:rPr lang="en-US" sz="1200" i="0" kern="1200" baseline="0" dirty="0" smtClean="0">
                <a:solidFill>
                  <a:schemeClr val="tx1"/>
                </a:solidFill>
                <a:latin typeface="+mn-lt"/>
                <a:ea typeface="+mn-ea"/>
                <a:cs typeface="+mn-cs"/>
              </a:rPr>
              <a:t> Indonesia NASA: </a:t>
            </a:r>
            <a:r>
              <a:rPr lang="en-US" sz="1200" i="0" kern="1200" dirty="0" smtClean="0">
                <a:solidFill>
                  <a:schemeClr val="tx1"/>
                </a:solidFill>
                <a:latin typeface="+mn-lt"/>
                <a:ea typeface="+mn-ea"/>
                <a:cs typeface="+mn-cs"/>
              </a:rPr>
              <a:t>https://</a:t>
            </a:r>
            <a:r>
              <a:rPr lang="en-US" sz="1200" i="0" kern="1200" dirty="0" err="1" smtClean="0">
                <a:solidFill>
                  <a:schemeClr val="tx1"/>
                </a:solidFill>
                <a:latin typeface="+mn-lt"/>
                <a:ea typeface="+mn-ea"/>
                <a:cs typeface="+mn-cs"/>
              </a:rPr>
              <a:t>youtu.be</a:t>
            </a:r>
            <a:r>
              <a:rPr lang="en-US" sz="1200" i="0" kern="1200" dirty="0" smtClean="0">
                <a:solidFill>
                  <a:schemeClr val="tx1"/>
                </a:solidFill>
                <a:latin typeface="+mn-lt"/>
                <a:ea typeface="+mn-ea"/>
                <a:cs typeface="+mn-cs"/>
              </a:rPr>
              <a:t>/</a:t>
            </a:r>
            <a:r>
              <a:rPr lang="en-US" sz="1200" i="0" kern="1200" dirty="0" err="1" smtClean="0">
                <a:solidFill>
                  <a:schemeClr val="tx1"/>
                </a:solidFill>
                <a:latin typeface="+mn-lt"/>
                <a:ea typeface="+mn-ea"/>
                <a:cs typeface="+mn-cs"/>
              </a:rPr>
              <a:t>KWvPQBTvtfc</a:t>
            </a: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latin typeface="+mn-lt"/>
                <a:ea typeface="+mn-ea"/>
                <a:cs typeface="+mn-cs"/>
              </a:rPr>
              <a:t>Alaska Airlines https://</a:t>
            </a:r>
            <a:r>
              <a:rPr lang="en-US" sz="1200" i="0" kern="1200" baseline="0" dirty="0" err="1" smtClean="0">
                <a:solidFill>
                  <a:schemeClr val="tx1"/>
                </a:solidFill>
                <a:latin typeface="+mn-lt"/>
                <a:ea typeface="+mn-ea"/>
                <a:cs typeface="+mn-cs"/>
              </a:rPr>
              <a:t>www.youtube.com</a:t>
            </a:r>
            <a:r>
              <a:rPr lang="en-US" sz="1200" i="0" kern="1200" baseline="0" dirty="0" smtClean="0">
                <a:solidFill>
                  <a:schemeClr val="tx1"/>
                </a:solidFill>
                <a:latin typeface="+mn-lt"/>
                <a:ea typeface="+mn-ea"/>
                <a:cs typeface="+mn-cs"/>
              </a:rPr>
              <a:t>/</a:t>
            </a:r>
            <a:r>
              <a:rPr lang="en-US" sz="1200" i="0" kern="1200" baseline="0" dirty="0" err="1" smtClean="0">
                <a:solidFill>
                  <a:schemeClr val="tx1"/>
                </a:solidFill>
                <a:latin typeface="+mn-lt"/>
                <a:ea typeface="+mn-ea"/>
                <a:cs typeface="+mn-cs"/>
              </a:rPr>
              <a:t>watch?v</a:t>
            </a:r>
            <a:r>
              <a:rPr lang="en-US" sz="1200" i="0" kern="1200" baseline="0" dirty="0" smtClean="0">
                <a:solidFill>
                  <a:schemeClr val="tx1"/>
                </a:solidFill>
                <a:latin typeface="+mn-lt"/>
                <a:ea typeface="+mn-ea"/>
                <a:cs typeface="+mn-cs"/>
              </a:rPr>
              <a:t>=YBoa81xEvNA</a:t>
            </a: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Australia 2012:</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https://</a:t>
            </a:r>
            <a:r>
              <a:rPr lang="en-US" sz="1200" i="0" kern="1200" dirty="0" err="1" smtClean="0">
                <a:solidFill>
                  <a:schemeClr val="tx1"/>
                </a:solidFill>
                <a:latin typeface="+mn-lt"/>
                <a:ea typeface="+mn-ea"/>
                <a:cs typeface="+mn-cs"/>
              </a:rPr>
              <a:t>youtu.be</a:t>
            </a:r>
            <a:r>
              <a:rPr lang="en-US" sz="1200" i="0" kern="1200" dirty="0" smtClean="0">
                <a:solidFill>
                  <a:schemeClr val="tx1"/>
                </a:solidFill>
                <a:latin typeface="+mn-lt"/>
                <a:ea typeface="+mn-ea"/>
                <a:cs typeface="+mn-cs"/>
              </a:rPr>
              <a:t>/mOXnnnR9PKk?t=6m8s</a:t>
            </a:r>
          </a:p>
          <a:p>
            <a:r>
              <a:rPr lang="en-US" sz="1200" i="0" kern="1200" dirty="0" smtClean="0">
                <a:solidFill>
                  <a:schemeClr val="tx1"/>
                </a:solidFill>
                <a:latin typeface="+mn-lt"/>
                <a:ea typeface="+mn-ea"/>
                <a:cs typeface="+mn-cs"/>
              </a:rPr>
              <a:t>Fred </a:t>
            </a:r>
            <a:r>
              <a:rPr lang="en-US" sz="1200" i="0" kern="1200" dirty="0" err="1" smtClean="0">
                <a:solidFill>
                  <a:schemeClr val="tx1"/>
                </a:solidFill>
                <a:latin typeface="+mn-lt"/>
                <a:ea typeface="+mn-ea"/>
                <a:cs typeface="+mn-cs"/>
              </a:rPr>
              <a:t>Espenack</a:t>
            </a:r>
            <a:r>
              <a:rPr lang="en-US" sz="1200" i="0" kern="1200" dirty="0" smtClean="0">
                <a:solidFill>
                  <a:schemeClr val="tx1"/>
                </a:solidFill>
                <a:latin typeface="+mn-lt"/>
                <a:ea typeface="+mn-ea"/>
                <a:cs typeface="+mn-cs"/>
              </a:rPr>
              <a:t> on a boat: https://</a:t>
            </a:r>
            <a:r>
              <a:rPr lang="en-US" sz="1200" i="0" kern="1200" dirty="0" err="1" smtClean="0">
                <a:solidFill>
                  <a:schemeClr val="tx1"/>
                </a:solidFill>
                <a:latin typeface="+mn-lt"/>
                <a:ea typeface="+mn-ea"/>
                <a:cs typeface="+mn-cs"/>
              </a:rPr>
              <a:t>youtu.be</a:t>
            </a:r>
            <a:r>
              <a:rPr lang="en-US" sz="1200" i="0" kern="1200" dirty="0" smtClean="0">
                <a:solidFill>
                  <a:schemeClr val="tx1"/>
                </a:solidFill>
                <a:latin typeface="+mn-lt"/>
                <a:ea typeface="+mn-ea"/>
                <a:cs typeface="+mn-cs"/>
              </a:rPr>
              <a:t>/K4KnxE6yAuI?t=13m10s</a:t>
            </a:r>
            <a:endParaRPr lang="en-US" dirty="0" smtClean="0"/>
          </a:p>
          <a:p>
            <a:endParaRPr lang="en-US" baseline="0" dirty="0" smtClean="0"/>
          </a:p>
          <a:p>
            <a:r>
              <a:rPr lang="en-US" baseline="0" dirty="0" smtClean="0"/>
              <a:t>-----</a:t>
            </a:r>
          </a:p>
          <a:p>
            <a:endParaRPr lang="en-US" baseline="0" dirty="0" smtClean="0"/>
          </a:p>
          <a:p>
            <a:r>
              <a:rPr lang="en-US" sz="1200" kern="1200" dirty="0" smtClean="0">
                <a:solidFill>
                  <a:schemeClr val="tx1"/>
                </a:solidFill>
                <a:latin typeface="+mn-lt"/>
                <a:ea typeface="+mn-ea"/>
                <a:cs typeface="+mn-cs"/>
              </a:rPr>
              <a:t>This is a picture of very cold observers braving the elements in Norway for a glimpse in 2015. </a:t>
            </a:r>
            <a:r>
              <a:rPr lang="en-US" sz="1200" i="1" kern="1200" dirty="0" smtClean="0">
                <a:solidFill>
                  <a:schemeClr val="tx1"/>
                </a:solidFill>
                <a:latin typeface="+mn-lt"/>
                <a:ea typeface="+mn-ea"/>
                <a:cs typeface="+mn-cs"/>
              </a:rPr>
              <a:t>Photo by Valerie Hwang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17</a:t>
            </a:fld>
            <a:endParaRPr lang="en-US"/>
          </a:p>
        </p:txBody>
      </p:sp>
    </p:spTree>
    <p:extLst>
      <p:ext uri="{BB962C8B-B14F-4D97-AF65-F5344CB8AC3E}">
        <p14:creationId xmlns:p14="http://schemas.microsoft.com/office/powerpoint/2010/main" val="105320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 eclipse lasts</a:t>
            </a:r>
            <a:r>
              <a:rPr lang="en-US" baseline="0" dirty="0" smtClean="0"/>
              <a:t> less than 3 minutes for this one. </a:t>
            </a:r>
            <a:endParaRPr lang="en-US" dirty="0" smtClean="0"/>
          </a:p>
          <a:p>
            <a:r>
              <a:rPr lang="en-US" dirty="0" smtClean="0"/>
              <a:t>You</a:t>
            </a:r>
            <a:r>
              <a:rPr lang="en-US" baseline="0" dirty="0" smtClean="0"/>
              <a:t> will notice many effects, such as changes in animal behavior, temperature, sound, of course it gets very dark. </a:t>
            </a:r>
          </a:p>
          <a:p>
            <a:r>
              <a:rPr lang="en-US" baseline="0" dirty="0" smtClean="0"/>
              <a:t>You will see a sunset all around you on the horizon and the sky will be dark enough to see stars. </a:t>
            </a:r>
          </a:p>
          <a:p>
            <a:r>
              <a:rPr lang="en-US" b="1" baseline="0" dirty="0" smtClean="0"/>
              <a:t>These few moments are the One And Only Time you may safely look directly at the Sun. </a:t>
            </a:r>
          </a:p>
          <a:p>
            <a:r>
              <a:rPr lang="en-US" b="0" baseline="0" dirty="0" smtClean="0"/>
              <a:t>Very few people in the world have ever seen a total solar eclipse before. </a:t>
            </a:r>
          </a:p>
          <a:p>
            <a:r>
              <a:rPr lang="en-US" baseline="0" dirty="0" smtClean="0"/>
              <a:t>Take the time to enjoy this. Eclipse chasers will tell you it seems to pass very quickly. </a:t>
            </a:r>
          </a:p>
          <a:p>
            <a:endParaRPr lang="en-US" baseline="0" dirty="0" smtClean="0"/>
          </a:p>
          <a:p>
            <a:r>
              <a:rPr lang="en-US" baseline="0" dirty="0" smtClean="0"/>
              <a:t>If you feel compelled to take images, set it up well ahead of time to take images automatically. </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18</a:t>
            </a:fld>
            <a:endParaRPr lang="en-US"/>
          </a:p>
        </p:txBody>
      </p:sp>
    </p:spTree>
    <p:extLst>
      <p:ext uri="{BB962C8B-B14F-4D97-AF65-F5344CB8AC3E}">
        <p14:creationId xmlns:p14="http://schemas.microsoft.com/office/powerpoint/2010/main" val="1450796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you’re able to get to the path of totality, you’ll likely need to plan ahead.</a:t>
            </a:r>
            <a:endParaRPr lang="en-US" dirty="0" smtClean="0"/>
          </a:p>
          <a:p>
            <a:r>
              <a:rPr lang="en-US" dirty="0" smtClean="0"/>
              <a:t>Many of the hotels on the path are already booked. </a:t>
            </a:r>
          </a:p>
          <a:p>
            <a:r>
              <a:rPr lang="en-US" dirty="0" smtClean="0"/>
              <a:t>But</a:t>
            </a:r>
            <a:r>
              <a:rPr lang="en-US" baseline="0" dirty="0" smtClean="0"/>
              <a:t> y</a:t>
            </a:r>
            <a:r>
              <a:rPr lang="en-US" dirty="0" smtClean="0"/>
              <a:t>ou don’t have to be staying directly</a:t>
            </a:r>
            <a:r>
              <a:rPr lang="en-US" baseline="0" dirty="0" smtClean="0"/>
              <a:t> on the path of totality. </a:t>
            </a:r>
            <a:r>
              <a:rPr lang="en-US" dirty="0" smtClean="0"/>
              <a:t>As</a:t>
            </a:r>
            <a:r>
              <a:rPr lang="en-US" baseline="0" dirty="0" smtClean="0"/>
              <a:t> long as you w</a:t>
            </a:r>
            <a:r>
              <a:rPr lang="en-US" dirty="0" smtClean="0"/>
              <a:t>ake up on August 21</a:t>
            </a:r>
            <a:r>
              <a:rPr lang="en-US" baseline="30000" dirty="0" smtClean="0"/>
              <a:t>st</a:t>
            </a:r>
            <a:r>
              <a:rPr lang="en-US" dirty="0" smtClean="0"/>
              <a:t> within an hour of the path, you should be able to make it. </a:t>
            </a:r>
          </a:p>
          <a:p>
            <a:r>
              <a:rPr lang="en-US" dirty="0" smtClean="0"/>
              <a:t>Practice your route the day before. Be prepared for traffic.</a:t>
            </a:r>
          </a:p>
          <a:p>
            <a:r>
              <a:rPr lang="en-US" dirty="0" smtClean="0"/>
              <a:t>Bring snacks, sunscreen, and shade like</a:t>
            </a:r>
            <a:r>
              <a:rPr lang="en-US" baseline="0" dirty="0" smtClean="0"/>
              <a:t> an umbrella. Be sure to use the facilities ahead of time. </a:t>
            </a:r>
            <a:endParaRPr lang="en-US" dirty="0" smtClean="0"/>
          </a:p>
          <a:p>
            <a:r>
              <a:rPr lang="en-US" dirty="0" smtClean="0"/>
              <a:t>Be prepared with eclipse glasses/projection devices for the before and after! (more on that in</a:t>
            </a:r>
            <a:r>
              <a:rPr lang="en-US" baseline="0" dirty="0" smtClean="0"/>
              <a:t> a minute)</a:t>
            </a:r>
            <a:endParaRPr lang="en-US" dirty="0" smtClean="0"/>
          </a:p>
          <a:p>
            <a:endParaRPr lang="en-US" baseline="0" dirty="0" smtClean="0"/>
          </a:p>
          <a:p>
            <a:r>
              <a:rPr lang="en-US" baseline="0" dirty="0" smtClean="0"/>
              <a:t>-----</a:t>
            </a:r>
          </a:p>
          <a:p>
            <a:endParaRPr lang="en-US" b="1" baseline="0" dirty="0" smtClean="0"/>
          </a:p>
          <a:p>
            <a:r>
              <a:rPr lang="en-US" b="1" baseline="0" dirty="0" smtClean="0"/>
              <a:t>Use images of a state close to you, found here:</a:t>
            </a:r>
          </a:p>
          <a:p>
            <a:r>
              <a:rPr lang="en-US" baseline="0" dirty="0" smtClean="0"/>
              <a:t>http://</a:t>
            </a:r>
            <a:r>
              <a:rPr lang="en-US" baseline="0" dirty="0" err="1" smtClean="0"/>
              <a:t>www.greatamericaneclipse.com</a:t>
            </a:r>
            <a:r>
              <a:rPr lang="en-US" baseline="0" dirty="0" smtClean="0"/>
              <a:t>/nation/</a:t>
            </a:r>
          </a:p>
          <a:p>
            <a:endParaRPr lang="en-US" baseline="0" dirty="0" smtClean="0"/>
          </a:p>
          <a:p>
            <a:endParaRPr lang="en-US" baseline="0" dirty="0" smtClean="0"/>
          </a:p>
          <a:p>
            <a:r>
              <a:rPr lang="en-US" baseline="0" dirty="0" smtClean="0"/>
              <a:t>**Timing info: </a:t>
            </a:r>
          </a:p>
          <a:p>
            <a:r>
              <a:rPr lang="en-US" baseline="0" dirty="0" smtClean="0"/>
              <a:t>Pacific time zone: 10:15am – 10:30am-ish </a:t>
            </a:r>
          </a:p>
          <a:p>
            <a:r>
              <a:rPr lang="en-US" baseline="0" dirty="0" smtClean="0"/>
              <a:t>Mountain time zone: 11:45 – noon-ish</a:t>
            </a:r>
          </a:p>
          <a:p>
            <a:r>
              <a:rPr lang="en-US" baseline="0" dirty="0" smtClean="0"/>
              <a:t>Central time zone: 1:00 – 1:15-ish</a:t>
            </a:r>
          </a:p>
          <a:p>
            <a:r>
              <a:rPr lang="en-US" baseline="0" dirty="0" smtClean="0"/>
              <a:t>Eastern time zone: 2:30 – 2:45-ish</a:t>
            </a:r>
          </a:p>
          <a:p>
            <a:r>
              <a:rPr lang="en-US" baseline="0" dirty="0" smtClean="0"/>
              <a:t>(Daylight savings time)</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19</a:t>
            </a:fld>
            <a:endParaRPr lang="en-US"/>
          </a:p>
        </p:txBody>
      </p:sp>
    </p:spTree>
    <p:extLst>
      <p:ext uri="{BB962C8B-B14F-4D97-AF65-F5344CB8AC3E}">
        <p14:creationId xmlns:p14="http://schemas.microsoft.com/office/powerpoint/2010/main" val="168538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 add</a:t>
            </a:r>
            <a:r>
              <a:rPr lang="en-US" baseline="0" dirty="0" smtClean="0"/>
              <a:t> your own information, use only parts of this presentation, or modify as you like.</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a:t>
            </a:fld>
            <a:endParaRPr lang="en-US"/>
          </a:p>
        </p:txBody>
      </p:sp>
    </p:spTree>
    <p:extLst>
      <p:ext uri="{BB962C8B-B14F-4D97-AF65-F5344CB8AC3E}">
        <p14:creationId xmlns:p14="http://schemas.microsoft.com/office/powerpoint/2010/main" val="967463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Eclipses were exciting at the turn</a:t>
            </a:r>
            <a:r>
              <a:rPr lang="en-US" baseline="0" dirty="0" smtClean="0"/>
              <a:t> of the last century and it’s still exciting today. </a:t>
            </a:r>
          </a:p>
          <a:p>
            <a:r>
              <a:rPr lang="en-US" baseline="0" dirty="0" smtClean="0"/>
              <a:t>Bring your friends and family to experience it with you.</a:t>
            </a:r>
            <a:endParaRPr lang="en-US" dirty="0" smtClean="0"/>
          </a:p>
          <a:p>
            <a:r>
              <a:rPr lang="en-US" baseline="0" dirty="0" smtClean="0"/>
              <a:t>Last time the whole country could see a total eclipse was in 1918! (next time in 2024!) </a:t>
            </a:r>
          </a:p>
          <a:p>
            <a:endParaRPr lang="en-US" baseline="0" dirty="0" smtClean="0"/>
          </a:p>
          <a:p>
            <a:endParaRPr lang="en-US" baseline="0" dirty="0" smtClean="0"/>
          </a:p>
          <a:p>
            <a:r>
              <a:rPr lang="en-US" baseline="0" dirty="0" smtClean="0"/>
              <a:t>-----</a:t>
            </a:r>
          </a:p>
          <a:p>
            <a:endParaRPr lang="en-US" baseline="0" dirty="0" smtClean="0"/>
          </a:p>
          <a:p>
            <a:r>
              <a:rPr lang="en-US" baseline="0" dirty="0" smtClean="0"/>
              <a:t>Bottom left:1911 Paris by </a:t>
            </a:r>
            <a:r>
              <a:rPr lang="en-US" baseline="0" dirty="0" err="1" smtClean="0"/>
              <a:t>Eugn</a:t>
            </a:r>
            <a:r>
              <a:rPr lang="en-US" baseline="0" dirty="0" smtClean="0"/>
              <a:t> </a:t>
            </a:r>
            <a:r>
              <a:rPr lang="en-US" baseline="0" dirty="0" err="1" smtClean="0"/>
              <a:t>Atget</a:t>
            </a:r>
            <a:endParaRPr lang="en-US" baseline="0" dirty="0" smtClean="0"/>
          </a:p>
          <a:p>
            <a:r>
              <a:rPr lang="en-US" baseline="0" dirty="0" smtClean="0"/>
              <a:t>Newspaper article from 1918 US eclipse</a:t>
            </a:r>
          </a:p>
          <a:p>
            <a:r>
              <a:rPr lang="en-US" baseline="0" dirty="0" smtClean="0"/>
              <a:t>Top image Oklahoma City Astronomy Club during the 2014 partial eclipse </a:t>
            </a:r>
            <a:r>
              <a:rPr lang="en-US" sz="1200" i="1" kern="1200" dirty="0" smtClean="0">
                <a:solidFill>
                  <a:schemeClr val="tx1"/>
                </a:solidFill>
                <a:latin typeface="+mn-lt"/>
                <a:ea typeface="+mn-ea"/>
                <a:cs typeface="+mn-cs"/>
              </a:rPr>
              <a:t>Credit: Dave </a:t>
            </a:r>
            <a:r>
              <a:rPr lang="en-US" sz="1200" i="1" kern="1200" dirty="0" err="1" smtClean="0">
                <a:solidFill>
                  <a:schemeClr val="tx1"/>
                </a:solidFill>
                <a:latin typeface="+mn-lt"/>
                <a:ea typeface="+mn-ea"/>
                <a:cs typeface="+mn-cs"/>
              </a:rPr>
              <a:t>Huntz</a:t>
            </a:r>
            <a:endParaRPr lang="en-US" sz="1200" i="1" kern="1200" dirty="0" smtClean="0">
              <a:solidFill>
                <a:schemeClr val="tx1"/>
              </a:solidFill>
              <a:latin typeface="+mn-lt"/>
              <a:ea typeface="+mn-ea"/>
              <a:cs typeface="+mn-cs"/>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20</a:t>
            </a:fld>
            <a:endParaRPr lang="en-US"/>
          </a:p>
        </p:txBody>
      </p:sp>
    </p:spTree>
    <p:extLst>
      <p:ext uri="{BB962C8B-B14F-4D97-AF65-F5344CB8AC3E}">
        <p14:creationId xmlns:p14="http://schemas.microsoft.com/office/powerpoint/2010/main" val="3772390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Involve your community in the excitement!</a:t>
            </a:r>
            <a:r>
              <a:rPr lang="en-US" baseline="0" dirty="0" smtClean="0"/>
              <a:t> </a:t>
            </a:r>
            <a:endParaRPr lang="en-US" dirty="0" smtClean="0"/>
          </a:p>
          <a:p>
            <a:r>
              <a:rPr lang="en-US" dirty="0" smtClean="0"/>
              <a:t>Most</a:t>
            </a:r>
            <a:r>
              <a:rPr lang="en-US" baseline="0" dirty="0" smtClean="0"/>
              <a:t> people have never seen an eclipse before and this could be a very memorable event.</a:t>
            </a:r>
          </a:p>
          <a:p>
            <a:r>
              <a:rPr lang="en-US" baseline="0" dirty="0" smtClean="0"/>
              <a:t>You don’t even need a telescope! </a:t>
            </a:r>
          </a:p>
          <a:p>
            <a:r>
              <a:rPr lang="en-US" baseline="0" dirty="0" smtClean="0"/>
              <a:t>Order eclipse glasses now, in advance. Some places even sell glasses to raise money for the event. </a:t>
            </a:r>
          </a:p>
          <a:p>
            <a:endParaRPr lang="en-US" baseline="0" dirty="0" smtClean="0"/>
          </a:p>
          <a:p>
            <a:pPr marL="171450" indent="-171450">
              <a:buFont typeface="Arial"/>
              <a:buChar char="•"/>
            </a:pPr>
            <a:r>
              <a:rPr lang="en-US" dirty="0" smtClean="0">
                <a:solidFill>
                  <a:srgbClr val="FFFFFF"/>
                </a:solidFill>
              </a:rPr>
              <a:t>Plan Sun and Moon themed music, food, and decorations- can anyone think of an an eclipse song? Sun</a:t>
            </a:r>
            <a:r>
              <a:rPr lang="en-US" baseline="0" dirty="0" smtClean="0">
                <a:solidFill>
                  <a:srgbClr val="FFFFFF"/>
                </a:solidFill>
              </a:rPr>
              <a:t> or Moon f</a:t>
            </a:r>
            <a:r>
              <a:rPr lang="en-US" dirty="0" smtClean="0">
                <a:solidFill>
                  <a:srgbClr val="FFFFFF"/>
                </a:solidFill>
              </a:rPr>
              <a:t>ood?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solidFill>
                  <a:srgbClr val="FFFFFF"/>
                </a:solidFill>
              </a:rPr>
              <a:t>Set up some experiments! </a:t>
            </a:r>
            <a:r>
              <a:rPr lang="en-US" dirty="0" smtClean="0"/>
              <a:t>Experiments can be</a:t>
            </a:r>
            <a:r>
              <a:rPr lang="en-US" baseline="0" dirty="0" smtClean="0"/>
              <a:t> as simple as a thermometer and clock on time lapse all the way to a camera on a weather balloon and anything in between. </a:t>
            </a:r>
            <a:endParaRPr lang="en-US" dirty="0" smtClean="0">
              <a:solidFill>
                <a:srgbClr val="FFFFFF"/>
              </a:solidFill>
            </a:endParaRPr>
          </a:p>
          <a:p>
            <a:pPr marL="171450" indent="-171450">
              <a:buFont typeface="Arial"/>
              <a:buChar char="•"/>
            </a:pPr>
            <a:r>
              <a:rPr lang="en-US" dirty="0" smtClean="0">
                <a:solidFill>
                  <a:srgbClr val="FFFFFF"/>
                </a:solidFill>
              </a:rPr>
              <a:t>Watch online as the eclipse whizzes across the country. See </a:t>
            </a:r>
            <a:r>
              <a:rPr lang="en-US" b="1" dirty="0" smtClean="0">
                <a:solidFill>
                  <a:srgbClr val="FFFFFF"/>
                </a:solidFill>
              </a:rPr>
              <a:t>eclipse2017.nasa/</a:t>
            </a:r>
            <a:r>
              <a:rPr lang="en-US" b="1" dirty="0" err="1" smtClean="0">
                <a:solidFill>
                  <a:srgbClr val="FFFFFF"/>
                </a:solidFill>
              </a:rPr>
              <a:t>gov</a:t>
            </a:r>
            <a:r>
              <a:rPr lang="en-US" b="1" dirty="0" smtClean="0">
                <a:solidFill>
                  <a:srgbClr val="FFFFFF"/>
                </a:solidFill>
              </a:rPr>
              <a:t> </a:t>
            </a:r>
            <a:r>
              <a:rPr lang="en-US" dirty="0" smtClean="0">
                <a:solidFill>
                  <a:srgbClr val="FFFFFF"/>
                </a:solidFill>
              </a:rPr>
              <a:t>for more information. </a:t>
            </a:r>
          </a:p>
          <a:p>
            <a:pPr marL="171450" indent="-171450">
              <a:buFont typeface="Arial"/>
              <a:buChar char="•"/>
            </a:pPr>
            <a:r>
              <a:rPr lang="en-US" dirty="0" smtClean="0">
                <a:solidFill>
                  <a:srgbClr val="FFFFFF"/>
                </a:solidFill>
              </a:rPr>
              <a:t>Create a time capsule or a letter to your future self to open at the next eclipse (2024)</a:t>
            </a:r>
          </a:p>
          <a:p>
            <a:endParaRPr lang="en-US" baseline="0" dirty="0" smtClean="0"/>
          </a:p>
          <a:p>
            <a:r>
              <a:rPr lang="en-US" sz="1200" kern="1200" dirty="0" smtClean="0">
                <a:solidFill>
                  <a:schemeClr val="tx1"/>
                </a:solidFill>
                <a:latin typeface="+mn-lt"/>
                <a:ea typeface="+mn-ea"/>
                <a:cs typeface="+mn-cs"/>
              </a:rPr>
              <a:t>Grand Canyon National Park: Annular Eclipse Viewing 2012</a:t>
            </a:r>
          </a:p>
          <a:p>
            <a:r>
              <a:rPr lang="en-US" sz="1200" kern="1200" baseline="0" dirty="0" smtClean="0">
                <a:solidFill>
                  <a:schemeClr val="tx1"/>
                </a:solidFill>
                <a:latin typeface="+mn-lt"/>
                <a:ea typeface="+mn-ea"/>
                <a:cs typeface="+mn-cs"/>
              </a:rPr>
              <a:t>More information about planning an event:</a:t>
            </a:r>
          </a:p>
          <a:p>
            <a:r>
              <a:rPr lang="en-US" baseline="0" dirty="0" smtClean="0"/>
              <a:t>http://eclipse2017.nasa.gov/planning-your-eclipse-party</a:t>
            </a:r>
          </a:p>
          <a:p>
            <a:endParaRPr lang="en-US" baseline="0"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t>21</a:t>
            </a:fld>
            <a:endParaRPr lang="en-US"/>
          </a:p>
        </p:txBody>
      </p:sp>
    </p:spTree>
    <p:extLst>
      <p:ext uri="{BB962C8B-B14F-4D97-AF65-F5344CB8AC3E}">
        <p14:creationId xmlns:p14="http://schemas.microsoft.com/office/powerpoint/2010/main" val="353265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is preparing</a:t>
            </a:r>
            <a:r>
              <a:rPr lang="en-US" baseline="0" dirty="0" smtClean="0"/>
              <a:t> the country for this big event. (website bottom left)</a:t>
            </a:r>
            <a:endParaRPr lang="en-US" dirty="0" smtClean="0"/>
          </a:p>
          <a:p>
            <a:endParaRPr lang="en-US" dirty="0" smtClean="0"/>
          </a:p>
          <a:p>
            <a:r>
              <a:rPr lang="en-US" dirty="0" smtClean="0"/>
              <a:t>The Night Sky Network connects you to your local amateur astronomy club. </a:t>
            </a:r>
          </a:p>
          <a:p>
            <a:r>
              <a:rPr lang="en-US" dirty="0" smtClean="0"/>
              <a:t>You</a:t>
            </a:r>
            <a:r>
              <a:rPr lang="en-US" baseline="0" dirty="0" smtClean="0"/>
              <a:t> can also find lots of resources there. </a:t>
            </a:r>
          </a:p>
          <a:p>
            <a:endParaRPr lang="en-US" baseline="0" dirty="0" smtClean="0"/>
          </a:p>
          <a:p>
            <a:r>
              <a:rPr lang="en-US" baseline="0" dirty="0" smtClean="0"/>
              <a:t>As well as on the </a:t>
            </a:r>
            <a:r>
              <a:rPr lang="en-US" baseline="0" dirty="0" err="1" smtClean="0"/>
              <a:t>www.nisenet.org</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22</a:t>
            </a:fld>
            <a:endParaRPr lang="en-US"/>
          </a:p>
        </p:txBody>
      </p:sp>
    </p:spTree>
    <p:extLst>
      <p:ext uri="{BB962C8B-B14F-4D97-AF65-F5344CB8AC3E}">
        <p14:creationId xmlns:p14="http://schemas.microsoft.com/office/powerpoint/2010/main" val="356605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23</a:t>
            </a:fld>
            <a:endParaRPr lang="en-US"/>
          </a:p>
        </p:txBody>
      </p:sp>
    </p:spTree>
    <p:extLst>
      <p:ext uri="{BB962C8B-B14F-4D97-AF65-F5344CB8AC3E}">
        <p14:creationId xmlns:p14="http://schemas.microsoft.com/office/powerpoint/2010/main" val="1541220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0CEF28-8606-3040-85E3-6BFEE6B1BFA8}" type="slidenum">
              <a:rPr lang="en-US" smtClean="0"/>
              <a:t>24</a:t>
            </a:fld>
            <a:endParaRPr lang="en-US"/>
          </a:p>
        </p:txBody>
      </p:sp>
    </p:spTree>
    <p:extLst>
      <p:ext uri="{BB962C8B-B14F-4D97-AF65-F5344CB8AC3E}">
        <p14:creationId xmlns:p14="http://schemas.microsoft.com/office/powerpoint/2010/main" val="1835568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In this diagram, you can see that the Moon’s orbit around the Sun is at a tilt. This is why we don’t get a lunar eclipse every month. This diagram is not to scale: the Moon is much farther away from Earth than shown here.</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Try this activity</a:t>
            </a:r>
            <a:r>
              <a:rPr lang="en-US" sz="1200" i="1" kern="1200" baseline="0" dirty="0" smtClean="0">
                <a:solidFill>
                  <a:schemeClr val="tx1"/>
                </a:solidFill>
                <a:latin typeface="+mn-lt"/>
                <a:ea typeface="+mn-ea"/>
                <a:cs typeface="+mn-cs"/>
              </a:rPr>
              <a:t> with your audience using simple materials:</a:t>
            </a: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nightsky.jpl.nasa.gov</a:t>
            </a:r>
            <a:r>
              <a:rPr lang="en-US" sz="1200" i="1" kern="1200" dirty="0" smtClean="0">
                <a:solidFill>
                  <a:schemeClr val="tx1"/>
                </a:solidFill>
                <a:latin typeface="+mn-lt"/>
                <a:ea typeface="+mn-ea"/>
                <a:cs typeface="+mn-cs"/>
              </a:rPr>
              <a:t>/</a:t>
            </a:r>
            <a:r>
              <a:rPr lang="en-US" sz="1200" i="1" kern="1200" dirty="0" err="1" smtClean="0">
                <a:solidFill>
                  <a:schemeClr val="tx1"/>
                </a:solidFill>
                <a:latin typeface="+mn-lt"/>
                <a:ea typeface="+mn-ea"/>
                <a:cs typeface="+mn-cs"/>
              </a:rPr>
              <a:t>download-view.cfm?Doc_ID</a:t>
            </a:r>
            <a:r>
              <a:rPr lang="en-US" sz="1200" i="1" kern="1200" dirty="0" smtClean="0">
                <a:solidFill>
                  <a:schemeClr val="tx1"/>
                </a:solidFill>
                <a:latin typeface="+mn-lt"/>
                <a:ea typeface="+mn-ea"/>
                <a:cs typeface="+mn-cs"/>
              </a:rPr>
              <a:t>=326</a:t>
            </a:r>
          </a:p>
          <a:p>
            <a:endParaRPr lang="en-US" sz="1200" i="1" kern="1200" dirty="0" smtClean="0">
              <a:solidFill>
                <a:schemeClr val="tx1"/>
              </a:solidFill>
              <a:latin typeface="+mn-lt"/>
              <a:ea typeface="+mn-ea"/>
              <a:cs typeface="+mn-cs"/>
            </a:endParaRPr>
          </a:p>
          <a:p>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Credit: NASA Space Place</a:t>
            </a:r>
            <a:endParaRPr lang="en-US" dirty="0" smtClean="0"/>
          </a:p>
          <a:p>
            <a:endParaRPr lang="en-US"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0CEF28-8606-3040-85E3-6BFEE6B1BFA8}" type="slidenum">
              <a:rPr lang="en-US" smtClean="0"/>
              <a:t>25</a:t>
            </a:fld>
            <a:endParaRPr lang="en-US"/>
          </a:p>
        </p:txBody>
      </p:sp>
    </p:spTree>
    <p:extLst>
      <p:ext uri="{BB962C8B-B14F-4D97-AF65-F5344CB8AC3E}">
        <p14:creationId xmlns:p14="http://schemas.microsoft.com/office/powerpoint/2010/main" val="985623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alive during a special time in the history of the Earth. </a:t>
            </a:r>
          </a:p>
          <a:p>
            <a:r>
              <a:rPr lang="en-US" baseline="0" dirty="0" smtClean="0"/>
              <a:t>The Moon is slowly moving away from the Earth* at the rate of about an inch a year. (About as fast as your fingernails grow!)</a:t>
            </a:r>
          </a:p>
          <a:p>
            <a:r>
              <a:rPr lang="en-US" baseline="0" dirty="0" smtClean="0"/>
              <a:t>In another billion years or so, there will be no more solar eclipses because the Moon will be too far and appear too small to cover up the Sun.</a:t>
            </a:r>
          </a:p>
          <a:p>
            <a:endParaRPr lang="en-US" baseline="0" dirty="0" smtClean="0"/>
          </a:p>
          <a:p>
            <a:endParaRPr lang="en-US" baseline="0" dirty="0" smtClean="0"/>
          </a:p>
          <a:p>
            <a:r>
              <a:rPr lang="en-US" baseline="0" dirty="0" smtClean="0"/>
              <a:t>* The Moon pulls on the water on Earth creating tide. Those tides pull back on the Moon, causing it to slow down ever so slightly. </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26</a:t>
            </a:fld>
            <a:endParaRPr lang="en-US"/>
          </a:p>
        </p:txBody>
      </p:sp>
    </p:spTree>
    <p:extLst>
      <p:ext uri="{BB962C8B-B14F-4D97-AF65-F5344CB8AC3E}">
        <p14:creationId xmlns:p14="http://schemas.microsoft.com/office/powerpoint/2010/main" val="706527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you do a worldwide survey of eclipse lore, the theme that constantly appears, with few exceptions, is it's always a disruption of the established order," said E. C. Krupp, director of the</a:t>
            </a:r>
            <a:r>
              <a:rPr lang="en-US" sz="1200" kern="1200" dirty="0" smtClean="0">
                <a:solidFill>
                  <a:schemeClr val="tx1"/>
                </a:solidFill>
                <a:latin typeface="+mn-lt"/>
                <a:ea typeface="+mn-ea"/>
                <a:cs typeface="+mn-cs"/>
                <a:hlinkClick r:id="rId3"/>
              </a:rPr>
              <a:t> Griffith Observatory in Los Angeles, California. </a:t>
            </a:r>
            <a:r>
              <a:rPr lang="en-US" sz="1200" kern="1200" dirty="0" smtClean="0">
                <a:solidFill>
                  <a:schemeClr val="tx1"/>
                </a:solidFill>
                <a:latin typeface="+mn-lt"/>
                <a:ea typeface="+mn-ea"/>
                <a:cs typeface="+mn-cs"/>
              </a:rPr>
              <a:t>as quoted in National Geographic</a:t>
            </a:r>
            <a:endParaRPr lang="en-US" dirty="0" smtClean="0"/>
          </a:p>
          <a:p>
            <a:endParaRPr lang="en-US" dirty="0" smtClean="0"/>
          </a:p>
          <a:p>
            <a:r>
              <a:rPr lang="en-US" dirty="0" smtClean="0"/>
              <a:t>The image here shows an ancient Chinese myth.</a:t>
            </a:r>
            <a:r>
              <a:rPr lang="en-US" baseline="0" dirty="0" smtClean="0"/>
              <a:t> </a:t>
            </a:r>
            <a:r>
              <a:rPr lang="en-US" dirty="0" err="1" smtClean="0"/>
              <a:t>Tiangou</a:t>
            </a:r>
            <a:r>
              <a:rPr lang="en-US" dirty="0" smtClean="0"/>
              <a:t> was a black dog who ate the Sun. </a:t>
            </a:r>
          </a:p>
          <a:p>
            <a:endParaRPr lang="en-US" dirty="0" smtClean="0"/>
          </a:p>
          <a:p>
            <a:r>
              <a:rPr lang="en-US" dirty="0" smtClean="0"/>
              <a:t>Traditional</a:t>
            </a:r>
            <a:r>
              <a:rPr lang="en-US" baseline="0" dirty="0" smtClean="0"/>
              <a:t> Myths and Eclipse stories:</a:t>
            </a:r>
          </a:p>
          <a:p>
            <a:r>
              <a:rPr lang="en-US" dirty="0" smtClean="0"/>
              <a:t>https://</a:t>
            </a:r>
            <a:r>
              <a:rPr lang="en-US" dirty="0" err="1" smtClean="0"/>
              <a:t>www.timeanddate.com</a:t>
            </a:r>
            <a:r>
              <a:rPr lang="en-US" dirty="0" smtClean="0"/>
              <a:t>/eclipse/solar-eclipse-</a:t>
            </a:r>
            <a:r>
              <a:rPr lang="en-US" dirty="0" err="1" smtClean="0"/>
              <a:t>myths.html</a:t>
            </a:r>
            <a:endParaRPr lang="en-US" dirty="0" smtClean="0"/>
          </a:p>
          <a:p>
            <a:endParaRPr lang="en-US" dirty="0" smtClean="0"/>
          </a:p>
          <a:p>
            <a:r>
              <a:rPr lang="en-US" dirty="0" smtClean="0"/>
              <a:t>-----</a:t>
            </a:r>
          </a:p>
          <a:p>
            <a:r>
              <a:rPr lang="en-US" sz="1200" kern="1200" dirty="0" smtClean="0">
                <a:solidFill>
                  <a:schemeClr val="tx1"/>
                </a:solidFill>
                <a:latin typeface="+mn-lt"/>
                <a:ea typeface="+mn-ea"/>
                <a:cs typeface="+mn-cs"/>
              </a:rPr>
              <a:t>"The New Year Painting of Zhang Xian"</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27</a:t>
            </a:fld>
            <a:endParaRPr lang="en-US"/>
          </a:p>
        </p:txBody>
      </p:sp>
    </p:spTree>
    <p:extLst>
      <p:ext uri="{BB962C8B-B14F-4D97-AF65-F5344CB8AC3E}">
        <p14:creationId xmlns:p14="http://schemas.microsoft.com/office/powerpoint/2010/main" val="284024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28</a:t>
            </a:fld>
            <a:endParaRPr lang="en-US"/>
          </a:p>
        </p:txBody>
      </p:sp>
    </p:spTree>
    <p:extLst>
      <p:ext uri="{BB962C8B-B14F-4D97-AF65-F5344CB8AC3E}">
        <p14:creationId xmlns:p14="http://schemas.microsoft.com/office/powerpoint/2010/main" val="773002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How many of you have seen an</a:t>
            </a:r>
            <a:r>
              <a:rPr lang="en-US" sz="1200" i="0" kern="1200" baseline="0" dirty="0" smtClean="0">
                <a:solidFill>
                  <a:schemeClr val="tx1"/>
                </a:solidFill>
                <a:latin typeface="+mn-lt"/>
                <a:ea typeface="+mn-ea"/>
                <a:cs typeface="+mn-cs"/>
              </a:rPr>
              <a:t> eclipse? (show of hands)</a:t>
            </a:r>
          </a:p>
          <a:p>
            <a:r>
              <a:rPr lang="en-US" sz="1200" i="0" kern="1200" baseline="0" dirty="0" smtClean="0">
                <a:solidFill>
                  <a:schemeClr val="tx1"/>
                </a:solidFill>
                <a:latin typeface="+mn-lt"/>
                <a:ea typeface="+mn-ea"/>
                <a:cs typeface="+mn-cs"/>
              </a:rPr>
              <a:t>- Did it look like the one on the right or the left?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FFFF"/>
                </a:solidFill>
              </a:rPr>
              <a:t>- Was it during the day or at night?</a:t>
            </a: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Eclipses</a:t>
            </a:r>
            <a:r>
              <a:rPr lang="en-US" sz="1200" i="0" kern="1200" baseline="0" dirty="0" smtClean="0">
                <a:solidFill>
                  <a:schemeClr val="tx1"/>
                </a:solidFill>
                <a:latin typeface="+mn-lt"/>
                <a:ea typeface="+mn-ea"/>
                <a:cs typeface="+mn-cs"/>
              </a:rPr>
              <a:t> happen all the time! There are an average of 2 solar eclipses (left image) and 2 lunar eclipses (right image) every year.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Solar and lunar eclipses both happen when the Sun, Moon, and Earth line up and a shadow is cast. </a:t>
            </a:r>
          </a:p>
          <a:p>
            <a:r>
              <a:rPr lang="en-US" sz="1200" i="0" kern="1200" baseline="0" dirty="0" smtClean="0">
                <a:solidFill>
                  <a:schemeClr val="tx1"/>
                </a:solidFill>
                <a:latin typeface="+mn-lt"/>
                <a:ea typeface="+mn-ea"/>
                <a:cs typeface="+mn-cs"/>
              </a:rPr>
              <a:t>They look very different and your chance of seeing them is very different. </a:t>
            </a:r>
          </a:p>
          <a:p>
            <a:r>
              <a:rPr lang="en-US" sz="1200" i="0" kern="1200" baseline="0" dirty="0" smtClean="0">
                <a:solidFill>
                  <a:schemeClr val="tx1"/>
                </a:solidFill>
                <a:latin typeface="+mn-lt"/>
                <a:ea typeface="+mn-ea"/>
                <a:cs typeface="+mn-cs"/>
              </a:rPr>
              <a:t>Let’s see why.</a:t>
            </a:r>
          </a:p>
          <a:p>
            <a:r>
              <a:rPr lang="en-US" sz="1200" i="0" kern="1200" baseline="0" dirty="0" smtClean="0">
                <a:solidFill>
                  <a:schemeClr val="tx1"/>
                </a:solidFill>
                <a:latin typeface="+mn-lt"/>
                <a:ea typeface="+mn-ea"/>
                <a:cs typeface="+mn-cs"/>
              </a:rPr>
              <a:t>---------------------------------------</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Optional Activity:</a:t>
            </a:r>
          </a:p>
          <a:p>
            <a:r>
              <a:rPr lang="en-US" sz="1200" i="1" kern="1200" baseline="0" dirty="0" smtClean="0">
                <a:solidFill>
                  <a:schemeClr val="tx1"/>
                </a:solidFill>
                <a:latin typeface="+mn-lt"/>
                <a:ea typeface="+mn-ea"/>
                <a:cs typeface="+mn-cs"/>
              </a:rPr>
              <a:t>Have the audience create models of eclipses using the activity below before you go on to the next slide. </a:t>
            </a:r>
            <a:endParaRPr lang="en-US" sz="1200" i="0" kern="1200" baseline="0" dirty="0" smtClean="0">
              <a:solidFill>
                <a:schemeClr val="tx1"/>
              </a:solidFill>
              <a:latin typeface="+mn-lt"/>
              <a:ea typeface="+mn-ea"/>
              <a:cs typeface="+mn-cs"/>
            </a:endParaRP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The Yardstick Eclipse activity allows the audience to figure this out themselves.</a:t>
            </a:r>
          </a:p>
          <a:p>
            <a:r>
              <a:rPr lang="en-US" sz="1200" i="0" kern="1200" baseline="0" dirty="0" smtClean="0">
                <a:solidFill>
                  <a:schemeClr val="tx1"/>
                </a:solidFill>
                <a:latin typeface="+mn-lt"/>
                <a:ea typeface="+mn-ea"/>
                <a:cs typeface="+mn-cs"/>
              </a:rPr>
              <a:t>https://</a:t>
            </a:r>
            <a:r>
              <a:rPr lang="en-US" sz="1200" i="0" kern="1200" baseline="0" dirty="0" err="1" smtClean="0">
                <a:solidFill>
                  <a:schemeClr val="tx1"/>
                </a:solidFill>
                <a:latin typeface="+mn-lt"/>
                <a:ea typeface="+mn-ea"/>
                <a:cs typeface="+mn-cs"/>
              </a:rPr>
              <a:t>nightsky.jpl.nasa.gov</a:t>
            </a:r>
            <a:r>
              <a:rPr lang="en-US" sz="1200" i="0" kern="1200" baseline="0" dirty="0" smtClean="0">
                <a:solidFill>
                  <a:schemeClr val="tx1"/>
                </a:solidFill>
                <a:latin typeface="+mn-lt"/>
                <a:ea typeface="+mn-ea"/>
                <a:cs typeface="+mn-cs"/>
              </a:rPr>
              <a:t>/</a:t>
            </a:r>
            <a:r>
              <a:rPr lang="en-US" sz="1200" i="0" kern="1200" baseline="0" dirty="0" err="1" smtClean="0">
                <a:solidFill>
                  <a:schemeClr val="tx1"/>
                </a:solidFill>
                <a:latin typeface="+mn-lt"/>
                <a:ea typeface="+mn-ea"/>
                <a:cs typeface="+mn-cs"/>
              </a:rPr>
              <a:t>download-view.cfm?Doc_ID</a:t>
            </a:r>
            <a:r>
              <a:rPr lang="en-US" sz="1200" i="0" kern="1200" baseline="0" dirty="0" smtClean="0">
                <a:solidFill>
                  <a:schemeClr val="tx1"/>
                </a:solidFill>
                <a:latin typeface="+mn-lt"/>
                <a:ea typeface="+mn-ea"/>
                <a:cs typeface="+mn-cs"/>
              </a:rPr>
              <a:t>=327</a:t>
            </a:r>
          </a:p>
          <a:p>
            <a:endParaRPr lang="en-US" sz="1200" i="0" kern="1200" baseline="0" dirty="0" smtClean="0">
              <a:solidFill>
                <a:schemeClr val="tx1"/>
              </a:solidFill>
              <a:latin typeface="+mn-lt"/>
              <a:ea typeface="+mn-ea"/>
              <a:cs typeface="+mn-cs"/>
            </a:endParaRP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a:t>
            </a:r>
            <a:endParaRPr lang="en-US" i="0" dirty="0" smtClean="0"/>
          </a:p>
          <a:p>
            <a:endParaRPr lang="en-US" dirty="0" smtClean="0"/>
          </a:p>
          <a:p>
            <a:r>
              <a:rPr lang="en-US" dirty="0" smtClean="0"/>
              <a:t>Lunar</a:t>
            </a:r>
            <a:r>
              <a:rPr lang="en-US" baseline="0" dirty="0" smtClean="0"/>
              <a:t> eclipse image credit: </a:t>
            </a:r>
            <a:r>
              <a:rPr lang="en-US" sz="1200" kern="1200" dirty="0" smtClean="0">
                <a:solidFill>
                  <a:schemeClr val="tx1"/>
                </a:solidFill>
                <a:latin typeface="+mn-lt"/>
                <a:ea typeface="+mn-ea"/>
                <a:cs typeface="+mn-cs"/>
              </a:rPr>
              <a:t>October 8, 2014 California Alfredo Garcia </a:t>
            </a:r>
            <a:r>
              <a:rPr lang="en-US" sz="1200" kern="1200" dirty="0" err="1" smtClean="0">
                <a:solidFill>
                  <a:schemeClr val="tx1"/>
                </a:solidFill>
                <a:latin typeface="+mn-lt"/>
                <a:ea typeface="+mn-ea"/>
                <a:cs typeface="+mn-cs"/>
              </a:rPr>
              <a:t>Jr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Solar</a:t>
            </a:r>
            <a:r>
              <a:rPr lang="en-US" sz="1200" kern="1200" baseline="0" dirty="0" smtClean="0">
                <a:solidFill>
                  <a:schemeClr val="tx1"/>
                </a:solidFill>
                <a:latin typeface="+mn-lt"/>
                <a:ea typeface="+mn-ea"/>
                <a:cs typeface="+mn-cs"/>
              </a:rPr>
              <a:t> eclipse credit: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Tomruen</a:t>
            </a:r>
            <a:r>
              <a:rPr lang="en-US" sz="1200" kern="1200" dirty="0" smtClean="0">
                <a:solidFill>
                  <a:schemeClr val="tx1"/>
                </a:solidFill>
                <a:latin typeface="+mn-lt"/>
                <a:ea typeface="+mn-ea"/>
                <a:cs typeface="+mn-cs"/>
              </a:rPr>
              <a:t> - Own work, CC BY-SA 4.0, https://</a:t>
            </a:r>
            <a:r>
              <a:rPr lang="en-US" sz="1200" kern="1200" dirty="0" err="1" smtClean="0">
                <a:solidFill>
                  <a:schemeClr val="tx1"/>
                </a:solidFill>
                <a:latin typeface="+mn-lt"/>
                <a:ea typeface="+mn-ea"/>
                <a:cs typeface="+mn-cs"/>
              </a:rPr>
              <a:t>commons.wikimedia.org</a:t>
            </a:r>
            <a:r>
              <a:rPr lang="en-US" sz="1200" kern="1200" dirty="0" smtClean="0">
                <a:solidFill>
                  <a:schemeClr val="tx1"/>
                </a:solidFill>
                <a:latin typeface="+mn-lt"/>
                <a:ea typeface="+mn-ea"/>
                <a:cs typeface="+mn-cs"/>
              </a:rPr>
              <a:t>/w/</a:t>
            </a:r>
            <a:r>
              <a:rPr lang="en-US" sz="1200" kern="1200" dirty="0" err="1" smtClean="0">
                <a:solidFill>
                  <a:schemeClr val="tx1"/>
                </a:solidFill>
                <a:latin typeface="+mn-lt"/>
                <a:ea typeface="+mn-ea"/>
                <a:cs typeface="+mn-cs"/>
              </a:rPr>
              <a:t>index.php?curid</a:t>
            </a:r>
            <a:r>
              <a:rPr lang="en-US" sz="1200" kern="1200" dirty="0" smtClean="0">
                <a:solidFill>
                  <a:schemeClr val="tx1"/>
                </a:solidFill>
                <a:latin typeface="+mn-lt"/>
                <a:ea typeface="+mn-ea"/>
                <a:cs typeface="+mn-cs"/>
              </a:rPr>
              <a:t>=36349192</a:t>
            </a:r>
          </a:p>
          <a:p>
            <a:endParaRPr lang="en-US" sz="120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0CEF28-8606-3040-85E3-6BFEE6B1BFA8}" type="slidenum">
              <a:rPr lang="en-US" smtClean="0"/>
              <a:t>3</a:t>
            </a:fld>
            <a:endParaRPr lang="en-US"/>
          </a:p>
        </p:txBody>
      </p:sp>
    </p:spTree>
    <p:extLst>
      <p:ext uri="{BB962C8B-B14F-4D97-AF65-F5344CB8AC3E}">
        <p14:creationId xmlns:p14="http://schemas.microsoft.com/office/powerpoint/2010/main" val="258846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This is a very simplified diagram showing the difference between the two</a:t>
            </a:r>
            <a:r>
              <a:rPr lang="en-US" sz="1200" b="0" kern="1200" baseline="0" dirty="0" smtClean="0">
                <a:solidFill>
                  <a:schemeClr val="tx1"/>
                </a:solidFill>
                <a:latin typeface="+mn-lt"/>
                <a:ea typeface="+mn-ea"/>
                <a:cs typeface="+mn-cs"/>
              </a:rPr>
              <a:t> basic types of eclipses. </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Let’s look at the solar eclipse on top. Here’s Earth. When are the people in the shadow seeing the eclipse? (daytime)</a:t>
            </a:r>
          </a:p>
          <a:p>
            <a:r>
              <a:rPr lang="en-US" sz="1200" b="0" kern="1200" baseline="0" dirty="0" smtClean="0">
                <a:solidFill>
                  <a:schemeClr val="tx1"/>
                </a:solidFill>
                <a:latin typeface="+mn-lt"/>
                <a:ea typeface="+mn-ea"/>
                <a:cs typeface="+mn-cs"/>
              </a:rPr>
              <a:t>On Earth, we see the Moon pass in front of the Sun.</a:t>
            </a:r>
          </a:p>
          <a:p>
            <a:r>
              <a:rPr lang="en-US" sz="1200" b="0" kern="1200" baseline="0" dirty="0" smtClean="0">
                <a:solidFill>
                  <a:schemeClr val="tx1"/>
                </a:solidFill>
                <a:latin typeface="+mn-lt"/>
                <a:ea typeface="+mn-ea"/>
                <a:cs typeface="+mn-cs"/>
              </a:rPr>
              <a:t>But does everyone on the daytime side see the eclipse? (no)</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How about the lunar eclipse? What time is it for the people on Earth? What do we see? (point to Earth. Nighttime. Moon gets dark.)</a:t>
            </a:r>
          </a:p>
          <a:p>
            <a:r>
              <a:rPr lang="en-US" sz="1200" b="0" kern="1200" dirty="0" smtClean="0">
                <a:solidFill>
                  <a:schemeClr val="tx1"/>
                </a:solidFill>
                <a:latin typeface="+mn-lt"/>
                <a:ea typeface="+mn-ea"/>
                <a:cs typeface="+mn-cs"/>
              </a:rPr>
              <a:t>Will</a:t>
            </a:r>
            <a:r>
              <a:rPr lang="en-US" sz="1200" b="0" kern="1200" baseline="0" dirty="0" smtClean="0">
                <a:solidFill>
                  <a:schemeClr val="tx1"/>
                </a:solidFill>
                <a:latin typeface="+mn-lt"/>
                <a:ea typeface="+mn-ea"/>
                <a:cs typeface="+mn-cs"/>
              </a:rPr>
              <a:t> all the people on the night side of Earth see the eclipse? (yes) </a:t>
            </a:r>
          </a:p>
          <a:p>
            <a:r>
              <a:rPr lang="en-US" sz="1200" b="0" kern="1200" baseline="0" dirty="0" smtClean="0">
                <a:solidFill>
                  <a:schemeClr val="tx1"/>
                </a:solidFill>
                <a:latin typeface="+mn-lt"/>
                <a:ea typeface="+mn-ea"/>
                <a:cs typeface="+mn-cs"/>
              </a:rPr>
              <a:t>This makes lunar eclipses much more common because a whole half of the Earth can see each one (barring clouds!).</a:t>
            </a:r>
            <a:endParaRPr lang="en-US" sz="1200" b="0" kern="1200" dirty="0" smtClean="0">
              <a:solidFill>
                <a:schemeClr val="tx1"/>
              </a:solidFill>
              <a:latin typeface="+mn-lt"/>
              <a:ea typeface="+mn-ea"/>
              <a:cs typeface="+mn-cs"/>
            </a:endParaRPr>
          </a:p>
          <a:p>
            <a:endParaRPr lang="en-US" dirty="0" smtClean="0"/>
          </a:p>
          <a:p>
            <a:r>
              <a:rPr lang="en-US" dirty="0" smtClean="0"/>
              <a:t>------------------------------</a:t>
            </a:r>
          </a:p>
          <a:p>
            <a:endParaRPr lang="en-US" dirty="0" smtClean="0"/>
          </a:p>
          <a:p>
            <a:r>
              <a:rPr lang="en-US" dirty="0" smtClean="0"/>
              <a:t>Additional</a:t>
            </a:r>
            <a:r>
              <a:rPr lang="en-US" baseline="0" dirty="0" smtClean="0"/>
              <a:t> v</a:t>
            </a:r>
            <a:r>
              <a:rPr lang="en-US" dirty="0" smtClean="0"/>
              <a:t>isualization of geometry:</a:t>
            </a:r>
            <a:r>
              <a:rPr lang="en-US" baseline="0" dirty="0" smtClean="0"/>
              <a:t> </a:t>
            </a:r>
            <a:r>
              <a:rPr lang="en-US" dirty="0" smtClean="0"/>
              <a:t>https://</a:t>
            </a:r>
            <a:r>
              <a:rPr lang="en-US" dirty="0" err="1" smtClean="0"/>
              <a:t>svs.gsfc.nasa.gov</a:t>
            </a:r>
            <a:r>
              <a:rPr lang="en-US" dirty="0" smtClean="0"/>
              <a:t>/4324</a:t>
            </a:r>
          </a:p>
          <a:p>
            <a:r>
              <a:rPr lang="en-US" dirty="0" smtClean="0"/>
              <a:t>Shadow</a:t>
            </a:r>
            <a:r>
              <a:rPr lang="en-US" baseline="0" dirty="0" smtClean="0"/>
              <a:t> cone on US: </a:t>
            </a:r>
            <a:r>
              <a:rPr lang="en-US" dirty="0" smtClean="0"/>
              <a:t>http://</a:t>
            </a:r>
            <a:r>
              <a:rPr lang="en-US" dirty="0" err="1" smtClean="0"/>
              <a:t>svs.gsfc.nasa.gov</a:t>
            </a:r>
            <a:r>
              <a:rPr lang="en-US" dirty="0" smtClean="0"/>
              <a:t>/</a:t>
            </a:r>
            <a:r>
              <a:rPr lang="en-US" dirty="0" err="1" smtClean="0"/>
              <a:t>cgi</a:t>
            </a:r>
            <a:r>
              <a:rPr lang="en-US" dirty="0" smtClean="0"/>
              <a:t>-bin/</a:t>
            </a:r>
            <a:r>
              <a:rPr lang="en-US" dirty="0" err="1" smtClean="0"/>
              <a:t>details.cgi?aid</a:t>
            </a:r>
            <a:r>
              <a:rPr lang="en-US" dirty="0" smtClean="0"/>
              <a:t>=4321</a:t>
            </a:r>
          </a:p>
          <a:p>
            <a:endParaRPr lang="en-US" dirty="0" smtClean="0"/>
          </a:p>
          <a:p>
            <a:r>
              <a:rPr lang="en-US" dirty="0" smtClean="0"/>
              <a:t>Find</a:t>
            </a:r>
            <a:r>
              <a:rPr lang="en-US" baseline="0" dirty="0" smtClean="0"/>
              <a:t> upcoming eclipses here: http://</a:t>
            </a:r>
            <a:r>
              <a:rPr lang="en-US" baseline="0" dirty="0" err="1" smtClean="0"/>
              <a:t>www.timeanddate.com</a:t>
            </a:r>
            <a:r>
              <a:rPr lang="en-US" baseline="0" dirty="0" smtClean="0"/>
              <a:t>/eclipse/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Credit: NASA Space Place</a:t>
            </a:r>
            <a:endParaRPr lang="en-US"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4</a:t>
            </a:fld>
            <a:endParaRPr lang="en-US"/>
          </a:p>
        </p:txBody>
      </p:sp>
    </p:spTree>
    <p:extLst>
      <p:ext uri="{BB962C8B-B14F-4D97-AF65-F5344CB8AC3E}">
        <p14:creationId xmlns:p14="http://schemas.microsoft.com/office/powerpoint/2010/main" val="21414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chemeClr val="tx1"/>
                </a:solidFill>
                <a:latin typeface="+mn-lt"/>
                <a:ea typeface="+mn-ea"/>
                <a:cs typeface="+mn-cs"/>
              </a:rPr>
              <a:t>Pause for a moment to let the audience get this</a:t>
            </a:r>
          </a:p>
          <a:p>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Then &lt;click the space bar/next&gt; for the title to appear</a:t>
            </a:r>
          </a:p>
          <a:p>
            <a:endParaRPr lang="en-US" sz="1200" b="0" i="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An easy way to remember the difference between a lunar and a solar eclipse is in the name. </a:t>
            </a:r>
          </a:p>
          <a:p>
            <a:r>
              <a:rPr lang="en-US" sz="1200" b="0" kern="1200" dirty="0" smtClean="0">
                <a:solidFill>
                  <a:schemeClr val="tx1"/>
                </a:solidFill>
                <a:latin typeface="+mn-lt"/>
                <a:ea typeface="+mn-ea"/>
                <a:cs typeface="+mn-cs"/>
              </a:rPr>
              <a:t>The name tells you what gets darker when the eclipse happens. </a:t>
            </a:r>
          </a:p>
          <a:p>
            <a:r>
              <a:rPr lang="en-US" sz="1200" b="0" kern="1200" dirty="0" smtClean="0">
                <a:solidFill>
                  <a:schemeClr val="tx1"/>
                </a:solidFill>
                <a:latin typeface="+mn-lt"/>
                <a:ea typeface="+mn-ea"/>
                <a:cs typeface="+mn-cs"/>
              </a:rPr>
              <a:t>In a </a:t>
            </a:r>
            <a:r>
              <a:rPr lang="en-US" sz="1200" b="1" kern="1200" dirty="0" smtClean="0">
                <a:solidFill>
                  <a:schemeClr val="tx1"/>
                </a:solidFill>
                <a:latin typeface="+mn-lt"/>
                <a:ea typeface="+mn-ea"/>
                <a:cs typeface="+mn-cs"/>
              </a:rPr>
              <a:t>solar eclipse</a:t>
            </a:r>
            <a:r>
              <a:rPr lang="en-US" sz="1200" b="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sun gets darker</a:t>
            </a:r>
            <a:r>
              <a:rPr lang="en-US" sz="1200" b="0" kern="1200" dirty="0" smtClean="0">
                <a:solidFill>
                  <a:schemeClr val="tx1"/>
                </a:solidFill>
                <a:latin typeface="+mn-lt"/>
                <a:ea typeface="+mn-ea"/>
                <a:cs typeface="+mn-cs"/>
              </a:rPr>
              <a:t>. In a </a:t>
            </a:r>
            <a:r>
              <a:rPr lang="en-US" sz="1200" b="1" kern="1200" dirty="0" smtClean="0">
                <a:solidFill>
                  <a:schemeClr val="tx1"/>
                </a:solidFill>
                <a:latin typeface="+mn-lt"/>
                <a:ea typeface="+mn-ea"/>
                <a:cs typeface="+mn-cs"/>
              </a:rPr>
              <a:t>lunar eclipse</a:t>
            </a:r>
            <a:r>
              <a:rPr lang="en-US" sz="1200" b="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moon gets darker</a:t>
            </a:r>
            <a:r>
              <a:rPr lang="en-US" sz="1200" b="0" kern="1200" dirty="0" smtClean="0">
                <a:solidFill>
                  <a:schemeClr val="tx1"/>
                </a:solidFill>
                <a:latin typeface="+mn-lt"/>
                <a:ea typeface="+mn-ea"/>
                <a:cs typeface="+mn-cs"/>
              </a:rPr>
              <a:t>.</a:t>
            </a:r>
            <a:endParaRPr lang="en-US" dirty="0" smtClean="0"/>
          </a:p>
          <a:p>
            <a:endParaRPr lang="en-US" dirty="0" smtClean="0"/>
          </a:p>
          <a:p>
            <a:r>
              <a:rPr lang="en-US" dirty="0" smtClean="0"/>
              <a:t>Great tweet by Dr. Katie Mack, astrophysicist and science writer</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5</a:t>
            </a:fld>
            <a:endParaRPr lang="en-US"/>
          </a:p>
        </p:txBody>
      </p:sp>
    </p:spTree>
    <p:extLst>
      <p:ext uri="{BB962C8B-B14F-4D97-AF65-F5344CB8AC3E}">
        <p14:creationId xmlns:p14="http://schemas.microsoft.com/office/powerpoint/2010/main" val="141782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Today we’re talking about Solar eclipses, for a very good reason. There’s one coming up. </a:t>
            </a:r>
          </a:p>
          <a:p>
            <a:endParaRPr lang="en-US" dirty="0" smtClean="0"/>
          </a:p>
          <a:p>
            <a:r>
              <a:rPr lang="en-US" dirty="0" smtClean="0"/>
              <a:t>How</a:t>
            </a:r>
            <a:r>
              <a:rPr lang="en-US" baseline="0" dirty="0" smtClean="0"/>
              <a:t> does a solar eclipse happen? </a:t>
            </a:r>
          </a:p>
          <a:p>
            <a:r>
              <a:rPr lang="en-US" baseline="0" dirty="0" smtClean="0"/>
              <a:t>It’s simple geometry – the Sun, Moon, and Earth all line up.</a:t>
            </a:r>
          </a:p>
          <a:p>
            <a:r>
              <a:rPr lang="en-US" baseline="0" dirty="0" smtClean="0"/>
              <a:t>The Moon creates a shadow that glides over the Earth as it moves past. </a:t>
            </a:r>
          </a:p>
          <a:p>
            <a:r>
              <a:rPr lang="en-US" baseline="0" dirty="0" smtClean="0"/>
              <a:t>In the center of that shadow, the Sun is totally blocked by the Moon, creating a full shadow.</a:t>
            </a:r>
          </a:p>
          <a:p>
            <a:r>
              <a:rPr lang="en-US" baseline="0" dirty="0" smtClean="0"/>
              <a:t>On the sides, only part of the sun is blocked, making a partial shadow. </a:t>
            </a:r>
          </a:p>
          <a:p>
            <a:endParaRPr lang="en-US" baseline="0" dirty="0" smtClean="0"/>
          </a:p>
          <a:p>
            <a:r>
              <a:rPr lang="en-US" baseline="0" dirty="0" smtClean="0"/>
              <a:t>------</a:t>
            </a:r>
          </a:p>
          <a:p>
            <a:endParaRPr lang="en-US" baseline="0" dirty="0" smtClean="0"/>
          </a:p>
          <a:p>
            <a:r>
              <a:rPr lang="en-US" baseline="0" dirty="0" smtClean="0"/>
              <a:t>The point of that shadow is called the umbra. </a:t>
            </a:r>
          </a:p>
          <a:p>
            <a:r>
              <a:rPr lang="en-US" dirty="0" smtClean="0"/>
              <a:t>The larger shadow shown in blue</a:t>
            </a:r>
            <a:r>
              <a:rPr lang="en-US" baseline="0" dirty="0" smtClean="0"/>
              <a:t> here is the penumbra. </a:t>
            </a:r>
            <a:endParaRPr lang="en-US" dirty="0" smtClean="0"/>
          </a:p>
          <a:p>
            <a:endParaRPr lang="en-US" dirty="0" smtClean="0"/>
          </a:p>
          <a:p>
            <a:endParaRPr lang="en-US" dirty="0" smtClean="0"/>
          </a:p>
          <a:p>
            <a:r>
              <a:rPr lang="en-US" dirty="0" smtClean="0"/>
              <a:t>http://</a:t>
            </a:r>
            <a:r>
              <a:rPr lang="en-US" dirty="0" err="1" smtClean="0"/>
              <a:t>blogs.discovermagazine.com</a:t>
            </a:r>
            <a:r>
              <a:rPr lang="en-US" dirty="0" smtClean="0"/>
              <a:t>/</a:t>
            </a:r>
            <a:r>
              <a:rPr lang="en-US" dirty="0" err="1" smtClean="0"/>
              <a:t>imageo</a:t>
            </a:r>
            <a:r>
              <a:rPr lang="en-US" dirty="0" smtClean="0"/>
              <a:t>/2016/03/12/heres-what-the-shadow-of-a-total-eclipse-looks-like-from-space-as-it-crosses-earths-face/#.V31u42OQ2AZ</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6</a:t>
            </a:fld>
            <a:endParaRPr lang="en-US"/>
          </a:p>
        </p:txBody>
      </p:sp>
    </p:spTree>
    <p:extLst>
      <p:ext uri="{BB962C8B-B14F-4D97-AF65-F5344CB8AC3E}">
        <p14:creationId xmlns:p14="http://schemas.microsoft.com/office/powerpoint/2010/main" val="275593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mentioned we’re talking about this because there’s one coming up. The good news is that everyone</a:t>
            </a:r>
            <a:r>
              <a:rPr lang="en-US" baseline="0" dirty="0" smtClean="0"/>
              <a:t> in North America (with clear skies) will be able to see this solar eclipse. </a:t>
            </a:r>
            <a:endParaRPr lang="en-US" dirty="0" smtClean="0"/>
          </a:p>
          <a:p>
            <a:endParaRPr lang="en-US" dirty="0" smtClean="0"/>
          </a:p>
          <a:p>
            <a:r>
              <a:rPr lang="en-US" dirty="0" smtClean="0"/>
              <a:t>On the 21</a:t>
            </a:r>
            <a:r>
              <a:rPr lang="en-US" baseline="30000" dirty="0" smtClean="0"/>
              <a:t>st</a:t>
            </a:r>
            <a:r>
              <a:rPr lang="en-US" dirty="0" smtClean="0"/>
              <a:t> of August, 2017 this total eclipse </a:t>
            </a:r>
            <a:r>
              <a:rPr lang="en-US" baseline="0" dirty="0" smtClean="0"/>
              <a:t>will cross the US.</a:t>
            </a:r>
          </a:p>
          <a:p>
            <a:endParaRPr lang="en-US" baseline="0" dirty="0" smtClean="0"/>
          </a:p>
          <a:p>
            <a:endParaRPr lang="en-US" baseline="0" dirty="0" smtClean="0"/>
          </a:p>
          <a:p>
            <a:r>
              <a:rPr lang="en-US" baseline="0" dirty="0" smtClean="0"/>
              <a:t>It will take only about an hour and a half to get from the Pacific to the Atlantic Ocean so you can’t chase it.</a:t>
            </a:r>
          </a:p>
          <a:p>
            <a:r>
              <a:rPr lang="en-US" baseline="0" dirty="0" smtClean="0"/>
              <a:t>But you can see a few minutes from many locations in the US.</a:t>
            </a:r>
          </a:p>
          <a:p>
            <a:r>
              <a:rPr lang="en-US" baseline="0" dirty="0" smtClean="0"/>
              <a:t>The line through the center is where you’ll see a total eclipse – it’s called the Path of Totality and it’s about 60 miles wide.</a:t>
            </a:r>
            <a:endParaRPr lang="en-US" dirty="0" smtClean="0"/>
          </a:p>
          <a:p>
            <a:r>
              <a:rPr lang="en-US" baseline="0" dirty="0" smtClean="0"/>
              <a:t>Most Americans are within a 1-day drive of the path. How close are you?</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can get to the</a:t>
            </a:r>
            <a:r>
              <a:rPr lang="en-US" baseline="0" dirty="0" smtClean="0"/>
              <a:t> path of totality</a:t>
            </a:r>
            <a:r>
              <a:rPr lang="en-US" dirty="0" smtClean="0"/>
              <a:t>, it’s an event that will</a:t>
            </a:r>
            <a:r>
              <a:rPr lang="en-US" baseline="0" dirty="0" smtClean="0"/>
              <a:t> be worth it.</a:t>
            </a:r>
          </a:p>
          <a:p>
            <a:endParaRPr lang="en-US" baseline="0" dirty="0" smtClean="0"/>
          </a:p>
          <a:p>
            <a:endParaRPr lang="en-US" baseline="0" dirty="0" smtClean="0"/>
          </a:p>
          <a:p>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Map: </a:t>
            </a:r>
            <a:r>
              <a:rPr lang="en-US" sz="1200" kern="1200" dirty="0" smtClean="0">
                <a:solidFill>
                  <a:schemeClr val="tx1"/>
                </a:solidFill>
                <a:latin typeface="+mn-lt"/>
                <a:ea typeface="+mn-ea"/>
                <a:cs typeface="+mn-cs"/>
              </a:rPr>
              <a:t>Michael </a:t>
            </a:r>
            <a:r>
              <a:rPr lang="en-US" sz="1200" kern="1200" dirty="0" err="1" smtClean="0">
                <a:solidFill>
                  <a:schemeClr val="tx1"/>
                </a:solidFill>
                <a:latin typeface="+mn-lt"/>
                <a:ea typeface="+mn-ea"/>
                <a:cs typeface="+mn-cs"/>
              </a:rPr>
              <a:t>Zeiler</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www.GreatAmericanEclipse.com</a:t>
            </a:r>
            <a:endParaRPr lang="en-US" sz="1200" u="sng"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t>7</a:t>
            </a:fld>
            <a:endParaRPr lang="en-US"/>
          </a:p>
        </p:txBody>
      </p:sp>
    </p:spTree>
    <p:extLst>
      <p:ext uri="{BB962C8B-B14F-4D97-AF65-F5344CB8AC3E}">
        <p14:creationId xmlns:p14="http://schemas.microsoft.com/office/powerpoint/2010/main" val="3454334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an actual image from space, taken in 2016</a:t>
            </a:r>
            <a:r>
              <a:rPr lang="en-US" sz="1200" kern="1200" dirty="0" smtClean="0">
                <a:solidFill>
                  <a:schemeClr val="tx1"/>
                </a:solidFill>
                <a:latin typeface="+mn-lt"/>
                <a:ea typeface="+mn-ea"/>
                <a:cs typeface="+mn-cs"/>
              </a:rPr>
              <a:t>. </a:t>
            </a:r>
          </a:p>
          <a:p>
            <a:endParaRPr lang="en-US" baseline="0" dirty="0" smtClean="0"/>
          </a:p>
          <a:p>
            <a:r>
              <a:rPr lang="en-US" baseline="0" dirty="0" smtClean="0"/>
              <a:t>The central shadow of the eclipse will be moving more than twice as fast as the speed of sound – at about 2,000 mph</a:t>
            </a:r>
          </a:p>
          <a:p>
            <a:endParaRPr lang="en-US" sz="1200" kern="1200" dirty="0" smtClean="0">
              <a:solidFill>
                <a:schemeClr val="tx1"/>
              </a:solidFill>
              <a:latin typeface="+mn-lt"/>
              <a:ea typeface="+mn-ea"/>
              <a:cs typeface="+mn-cs"/>
            </a:endParaRP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a:t>
            </a:r>
          </a:p>
          <a:p>
            <a:endParaRPr lang="en-US"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NASA image of March 9, 2016 eclipse courtesy of the </a:t>
            </a:r>
            <a:r>
              <a:rPr lang="en-US" sz="1200" kern="1200" dirty="0" smtClean="0">
                <a:solidFill>
                  <a:schemeClr val="tx1"/>
                </a:solidFill>
                <a:latin typeface="+mn-lt"/>
                <a:ea typeface="+mn-ea"/>
                <a:cs typeface="+mn-cs"/>
                <a:hlinkClick r:id="rId3"/>
              </a:rPr>
              <a:t>DSCOVR EPIC team</a:t>
            </a:r>
            <a:endParaRPr lang="en-US" sz="1200" i="1" kern="1200" dirty="0" smtClean="0">
              <a:solidFill>
                <a:schemeClr val="tx1"/>
              </a:solidFill>
              <a:latin typeface="+mn-lt"/>
              <a:ea typeface="+mn-ea"/>
              <a:cs typeface="+mn-cs"/>
            </a:endParaRPr>
          </a:p>
          <a:p>
            <a:endParaRPr lang="en-US"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F0CEF28-8606-3040-85E3-6BFEE6B1BFA8}" type="slidenum">
              <a:rPr lang="en-US" smtClean="0"/>
              <a:t>8</a:t>
            </a:fld>
            <a:endParaRPr lang="en-US"/>
          </a:p>
        </p:txBody>
      </p:sp>
    </p:spTree>
    <p:extLst>
      <p:ext uri="{BB962C8B-B14F-4D97-AF65-F5344CB8AC3E}">
        <p14:creationId xmlns:p14="http://schemas.microsoft.com/office/powerpoint/2010/main" val="26100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a solar eclipse look like from Earth?</a:t>
            </a:r>
            <a:endParaRPr lang="en-US" dirty="0" smtClean="0"/>
          </a:p>
          <a:p>
            <a:r>
              <a:rPr lang="en-US" dirty="0" smtClean="0"/>
              <a:t>Viewing an entire</a:t>
            </a:r>
            <a:r>
              <a:rPr lang="en-US" baseline="0" dirty="0" smtClean="0"/>
              <a:t> solar eclipse can take a good part of the afternoon. </a:t>
            </a:r>
          </a:p>
          <a:p>
            <a:r>
              <a:rPr lang="en-US" baseline="0" dirty="0" smtClean="0"/>
              <a:t>From first contact, where the Moon begins to cover the Sun (left), to when the eclipse ends (right) can take about 2-3 hours. </a:t>
            </a:r>
          </a:p>
          <a:p>
            <a:endParaRPr lang="en-US" baseline="0" dirty="0" smtClean="0"/>
          </a:p>
          <a:p>
            <a:r>
              <a:rPr lang="en-US" baseline="0" dirty="0" smtClean="0"/>
              <a:t>Approximate timing across the US (Daylight Savings Time): </a:t>
            </a:r>
          </a:p>
          <a:p>
            <a:r>
              <a:rPr lang="en-US" baseline="0" dirty="0" smtClean="0"/>
              <a:t>Pacific Time: 8:00am -10:45am</a:t>
            </a:r>
          </a:p>
          <a:p>
            <a:r>
              <a:rPr lang="en-US" baseline="0" dirty="0" smtClean="0"/>
              <a:t>Mountain Time: 9:15 </a:t>
            </a:r>
            <a:r>
              <a:rPr lang="mr-IN" baseline="0" dirty="0" smtClean="0"/>
              <a:t>–</a:t>
            </a:r>
            <a:r>
              <a:rPr lang="en-US" baseline="0" dirty="0" smtClean="0"/>
              <a:t> 11:30am</a:t>
            </a:r>
          </a:p>
          <a:p>
            <a:r>
              <a:rPr lang="en-US" baseline="0" dirty="0" smtClean="0"/>
              <a:t>Central Time: 10:45am </a:t>
            </a:r>
            <a:r>
              <a:rPr lang="mr-IN" baseline="0" dirty="0" smtClean="0"/>
              <a:t>–</a:t>
            </a:r>
            <a:r>
              <a:rPr lang="en-US" baseline="0" dirty="0" smtClean="0"/>
              <a:t> 2:00pm</a:t>
            </a:r>
          </a:p>
          <a:p>
            <a:r>
              <a:rPr lang="en-US" baseline="0" dirty="0" smtClean="0"/>
              <a:t>Eastern Time: 12:15pm </a:t>
            </a:r>
            <a:r>
              <a:rPr lang="mr-IN" baseline="0" dirty="0" smtClean="0"/>
              <a:t>–</a:t>
            </a:r>
            <a:r>
              <a:rPr lang="en-US" baseline="0" dirty="0" smtClean="0"/>
              <a:t> 3pm</a:t>
            </a:r>
          </a:p>
          <a:p>
            <a:endParaRPr lang="en-US" baseline="0" dirty="0" smtClean="0"/>
          </a:p>
          <a:p>
            <a:r>
              <a:rPr lang="en-US" baseline="0" dirty="0" smtClean="0"/>
              <a:t>Find the exact timing for your location:</a:t>
            </a:r>
          </a:p>
          <a:p>
            <a:r>
              <a:rPr lang="en-US" baseline="0" dirty="0" smtClean="0"/>
              <a:t>http://</a:t>
            </a:r>
            <a:r>
              <a:rPr lang="en-US" baseline="0" dirty="0" err="1" smtClean="0"/>
              <a:t>eclipse.gsfc.nasa.gov</a:t>
            </a:r>
            <a:r>
              <a:rPr lang="en-US" baseline="0" dirty="0" smtClean="0"/>
              <a:t>/</a:t>
            </a:r>
            <a:r>
              <a:rPr lang="en-US" baseline="0" dirty="0" err="1" smtClean="0"/>
              <a:t>SEgoogle</a:t>
            </a:r>
            <a:r>
              <a:rPr lang="en-US" baseline="0" dirty="0" smtClean="0"/>
              <a:t>/SEgoogle2001/SE2017Aug21Tgoogle.html</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t>9</a:t>
            </a:fld>
            <a:endParaRPr lang="en-US"/>
          </a:p>
        </p:txBody>
      </p:sp>
    </p:spTree>
    <p:extLst>
      <p:ext uri="{BB962C8B-B14F-4D97-AF65-F5344CB8AC3E}">
        <p14:creationId xmlns:p14="http://schemas.microsoft.com/office/powerpoint/2010/main" val="2680395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383243-6AC6-8143-8AD1-FFDA4EB27735}"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18536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83243-6AC6-8143-8AD1-FFDA4EB27735}"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3558326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83243-6AC6-8143-8AD1-FFDA4EB27735}"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1206048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383243-6AC6-8143-8AD1-FFDA4EB27735}"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11297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383243-6AC6-8143-8AD1-FFDA4EB27735}" type="datetimeFigureOut">
              <a:rPr lang="en-US" smtClean="0"/>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201913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383243-6AC6-8143-8AD1-FFDA4EB27735}"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263323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383243-6AC6-8143-8AD1-FFDA4EB27735}" type="datetimeFigureOut">
              <a:rPr lang="en-US" smtClean="0"/>
              <a:t>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325210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383243-6AC6-8143-8AD1-FFDA4EB27735}" type="datetimeFigureOut">
              <a:rPr lang="en-US" smtClean="0"/>
              <a:t>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314636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83243-6AC6-8143-8AD1-FFDA4EB27735}" type="datetimeFigureOut">
              <a:rPr lang="en-US" smtClean="0"/>
              <a:t>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64250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83243-6AC6-8143-8AD1-FFDA4EB27735}"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182998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383243-6AC6-8143-8AD1-FFDA4EB27735}" type="datetimeFigureOut">
              <a:rPr lang="en-US" smtClean="0"/>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6693B-0638-8B4C-B8FE-53F6B78DE582}" type="slidenum">
              <a:rPr lang="en-US" smtClean="0"/>
              <a:t>‹#›</a:t>
            </a:fld>
            <a:endParaRPr lang="en-US"/>
          </a:p>
        </p:txBody>
      </p:sp>
    </p:spTree>
    <p:extLst>
      <p:ext uri="{BB962C8B-B14F-4D97-AF65-F5344CB8AC3E}">
        <p14:creationId xmlns:p14="http://schemas.microsoft.com/office/powerpoint/2010/main" val="2129764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83243-6AC6-8143-8AD1-FFDA4EB27735}" type="datetimeFigureOut">
              <a:rPr lang="en-US" smtClean="0"/>
              <a:t>1/19/17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6693B-0638-8B4C-B8FE-53F6B78DE582}" type="slidenum">
              <a:rPr lang="en-US" smtClean="0"/>
              <a:t>‹#›</a:t>
            </a:fld>
            <a:endParaRPr lang="en-US"/>
          </a:p>
        </p:txBody>
      </p:sp>
    </p:spTree>
    <p:extLst>
      <p:ext uri="{BB962C8B-B14F-4D97-AF65-F5344CB8AC3E}">
        <p14:creationId xmlns:p14="http://schemas.microsoft.com/office/powerpoint/2010/main" val="132567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0.jpg"/><Relationship Id="rId6" Type="http://schemas.openxmlformats.org/officeDocument/2006/relationships/image" Target="../media/image21.png"/><Relationship Id="rId1" Type="http://schemas.microsoft.com/office/2007/relationships/media" Target="../media/media1.mp3"/><Relationship Id="rId2" Type="http://schemas.openxmlformats.org/officeDocument/2006/relationships/audio" Target="../media/media1.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1-19 at 2.37.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5972" cy="6858000"/>
          </a:xfrm>
          <a:prstGeom prst="rect">
            <a:avLst/>
          </a:prstGeom>
        </p:spPr>
      </p:pic>
    </p:spTree>
    <p:extLst>
      <p:ext uri="{BB962C8B-B14F-4D97-AF65-F5344CB8AC3E}">
        <p14:creationId xmlns:p14="http://schemas.microsoft.com/office/powerpoint/2010/main" val="275746662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FF"/>
                </a:solidFill>
              </a:rPr>
              <a:t>Everyone sees a partial </a:t>
            </a:r>
            <a:r>
              <a:rPr lang="en-US" dirty="0">
                <a:solidFill>
                  <a:srgbClr val="FFFFFF"/>
                </a:solidFill>
              </a:rPr>
              <a:t>e</a:t>
            </a:r>
            <a:r>
              <a:rPr lang="en-US" dirty="0" smtClean="0">
                <a:solidFill>
                  <a:srgbClr val="FFFFFF"/>
                </a:solidFill>
              </a:rPr>
              <a:t>clipse</a:t>
            </a:r>
            <a:endParaRPr lang="en-US" dirty="0">
              <a:solidFill>
                <a:srgbClr val="FFFFFF"/>
              </a:solidFill>
            </a:endParaRPr>
          </a:p>
        </p:txBody>
      </p:sp>
      <p:pic>
        <p:nvPicPr>
          <p:cNvPr id="5" name="Content Placeholder 4" descr="Partial Eclipse-by-Derek-Harper.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51"/>
          <a:stretch/>
        </p:blipFill>
        <p:spPr>
          <a:xfrm>
            <a:off x="1081990" y="1417638"/>
            <a:ext cx="6946206" cy="4351371"/>
          </a:xfrm>
        </p:spPr>
      </p:pic>
      <p:sp>
        <p:nvSpPr>
          <p:cNvPr id="4" name="Title 1"/>
          <p:cNvSpPr txBox="1">
            <a:spLocks/>
          </p:cNvSpPr>
          <p:nvPr/>
        </p:nvSpPr>
        <p:spPr>
          <a:xfrm>
            <a:off x="457200" y="566040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If it’s clear out</a:t>
            </a:r>
            <a:r>
              <a:rPr lang="mr-IN"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104078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Viewing the partial eclipse</a:t>
            </a:r>
            <a:endParaRPr lang="en-US" dirty="0">
              <a:solidFill>
                <a:srgbClr val="FFFFFF"/>
              </a:solidFill>
            </a:endParaRPr>
          </a:p>
        </p:txBody>
      </p:sp>
      <p:sp>
        <p:nvSpPr>
          <p:cNvPr id="3" name="Content Placeholder 2"/>
          <p:cNvSpPr>
            <a:spLocks noGrp="1"/>
          </p:cNvSpPr>
          <p:nvPr>
            <p:ph idx="1"/>
          </p:nvPr>
        </p:nvSpPr>
        <p:spPr>
          <a:xfrm>
            <a:off x="649600" y="3771780"/>
            <a:ext cx="5253013" cy="2566067"/>
          </a:xfrm>
        </p:spPr>
        <p:txBody>
          <a:bodyPr>
            <a:normAutofit/>
          </a:bodyPr>
          <a:lstStyle/>
          <a:p>
            <a:r>
              <a:rPr lang="en-US" dirty="0" smtClean="0">
                <a:solidFill>
                  <a:srgbClr val="FFFFFF"/>
                </a:solidFill>
              </a:rPr>
              <a:t>Projection of image</a:t>
            </a:r>
          </a:p>
          <a:p>
            <a:pPr lvl="1"/>
            <a:r>
              <a:rPr lang="en-US" dirty="0" smtClean="0">
                <a:solidFill>
                  <a:srgbClr val="FFFFFF"/>
                </a:solidFill>
              </a:rPr>
              <a:t>Pinhole or using tools</a:t>
            </a:r>
          </a:p>
          <a:p>
            <a:r>
              <a:rPr lang="en-US" dirty="0" smtClean="0">
                <a:solidFill>
                  <a:srgbClr val="FFFFFF"/>
                </a:solidFill>
              </a:rPr>
              <a:t>Directly with filter</a:t>
            </a:r>
          </a:p>
          <a:p>
            <a:r>
              <a:rPr lang="en-US" dirty="0" smtClean="0">
                <a:solidFill>
                  <a:srgbClr val="FFFFFF"/>
                </a:solidFill>
              </a:rPr>
              <a:t>Live streaming the event</a:t>
            </a:r>
          </a:p>
          <a:p>
            <a:endParaRPr lang="en-US" dirty="0"/>
          </a:p>
        </p:txBody>
      </p:sp>
      <p:pic>
        <p:nvPicPr>
          <p:cNvPr id="5" name="Picture 4"/>
          <p:cNvPicPr>
            <a:picLocks noChangeAspect="1"/>
          </p:cNvPicPr>
          <p:nvPr/>
        </p:nvPicPr>
        <p:blipFill>
          <a:blip r:embed="rId3"/>
          <a:stretch>
            <a:fillRect/>
          </a:stretch>
        </p:blipFill>
        <p:spPr>
          <a:xfrm rot="16200000">
            <a:off x="4817850" y="2634691"/>
            <a:ext cx="4787920" cy="2618394"/>
          </a:xfrm>
          <a:prstGeom prst="rect">
            <a:avLst/>
          </a:prstGeom>
        </p:spPr>
      </p:pic>
      <p:sp>
        <p:nvSpPr>
          <p:cNvPr id="6" name="Title 1"/>
          <p:cNvSpPr txBox="1">
            <a:spLocks/>
          </p:cNvSpPr>
          <p:nvPr/>
        </p:nvSpPr>
        <p:spPr>
          <a:xfrm rot="20686571">
            <a:off x="401015" y="1446607"/>
            <a:ext cx="4679987" cy="1662916"/>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pc="50" dirty="0" smtClean="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rPr>
              <a:t>Do Not Look Directly at the Sun!</a:t>
            </a:r>
            <a:endParaRPr lang="en-US"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5481022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597"/>
            <a:ext cx="5043266" cy="3070138"/>
          </a:xfrm>
        </p:spPr>
        <p:txBody>
          <a:bodyPr>
            <a:normAutofit/>
          </a:bodyPr>
          <a:lstStyle/>
          <a:p>
            <a:r>
              <a:rPr lang="en-US" dirty="0" smtClean="0">
                <a:solidFill>
                  <a:srgbClr val="FFFFFF"/>
                </a:solidFill>
              </a:rPr>
              <a:t>Watch the show </a:t>
            </a:r>
            <a:r>
              <a:rPr lang="en-US" dirty="0">
                <a:solidFill>
                  <a:srgbClr val="FFFFFF"/>
                </a:solidFill>
              </a:rPr>
              <a:t>s</a:t>
            </a:r>
            <a:r>
              <a:rPr lang="en-US" dirty="0" smtClean="0">
                <a:solidFill>
                  <a:srgbClr val="FFFFFF"/>
                </a:solidFill>
              </a:rPr>
              <a:t>afely!</a:t>
            </a:r>
            <a:r>
              <a:rPr lang="en-US" dirty="0">
                <a:solidFill>
                  <a:srgbClr val="FFFFFF"/>
                </a:solidFill>
              </a:rPr>
              <a:t/>
            </a:r>
            <a:br>
              <a:rPr lang="en-US" dirty="0">
                <a:solidFill>
                  <a:srgbClr val="FFFFFF"/>
                </a:solidFill>
              </a:rPr>
            </a:br>
            <a:r>
              <a:rPr lang="en-US" sz="1800" dirty="0" smtClean="0">
                <a:solidFill>
                  <a:srgbClr val="FFFFFF"/>
                </a:solidFill>
              </a:rPr>
              <a:t/>
            </a:r>
            <a:br>
              <a:rPr lang="en-US" sz="1800" dirty="0" smtClean="0">
                <a:solidFill>
                  <a:srgbClr val="FFFFFF"/>
                </a:solidFill>
              </a:rPr>
            </a:br>
            <a:r>
              <a:rPr lang="en-US" dirty="0" smtClean="0">
                <a:solidFill>
                  <a:srgbClr val="FFFFFF"/>
                </a:solidFill>
              </a:rPr>
              <a:t>Pinhole projection </a:t>
            </a:r>
            <a:endParaRPr lang="en-US" dirty="0">
              <a:solidFill>
                <a:srgbClr val="FFFFFF"/>
              </a:solidFill>
            </a:endParaRPr>
          </a:p>
        </p:txBody>
      </p:sp>
      <p:pic>
        <p:nvPicPr>
          <p:cNvPr id="4" name="Picture 3"/>
          <p:cNvPicPr>
            <a:picLocks noChangeAspect="1"/>
          </p:cNvPicPr>
          <p:nvPr/>
        </p:nvPicPr>
        <p:blipFill>
          <a:blip r:embed="rId3"/>
          <a:stretch>
            <a:fillRect/>
          </a:stretch>
        </p:blipFill>
        <p:spPr>
          <a:xfrm>
            <a:off x="27536" y="3425394"/>
            <a:ext cx="9118864" cy="2977241"/>
          </a:xfrm>
          <a:prstGeom prst="rect">
            <a:avLst/>
          </a:prstGeom>
        </p:spPr>
      </p:pic>
      <p:sp>
        <p:nvSpPr>
          <p:cNvPr id="5" name="TextBox 4"/>
          <p:cNvSpPr txBox="1"/>
          <p:nvPr/>
        </p:nvSpPr>
        <p:spPr>
          <a:xfrm>
            <a:off x="5741002" y="6433349"/>
            <a:ext cx="3402998" cy="369332"/>
          </a:xfrm>
          <a:prstGeom prst="rect">
            <a:avLst/>
          </a:prstGeom>
          <a:noFill/>
        </p:spPr>
        <p:txBody>
          <a:bodyPr wrap="square" rtlCol="0">
            <a:spAutoFit/>
          </a:bodyPr>
          <a:lstStyle/>
          <a:p>
            <a:r>
              <a:rPr lang="en-US" dirty="0" smtClean="0">
                <a:solidFill>
                  <a:srgbClr val="FFFFFF"/>
                </a:solidFill>
              </a:rPr>
              <a:t>Photo Credit: </a:t>
            </a:r>
            <a:r>
              <a:rPr lang="en-US" dirty="0" err="1">
                <a:solidFill>
                  <a:srgbClr val="FFFFFF"/>
                </a:solidFill>
              </a:rPr>
              <a:t>e</a:t>
            </a:r>
            <a:r>
              <a:rPr lang="en-US" dirty="0" err="1" smtClean="0">
                <a:solidFill>
                  <a:srgbClr val="FFFFFF"/>
                </a:solidFill>
              </a:rPr>
              <a:t>xploratorium.edu</a:t>
            </a:r>
            <a:endParaRPr lang="en-US" dirty="0">
              <a:solidFill>
                <a:srgbClr val="FFFFFF"/>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9343" y="673100"/>
            <a:ext cx="4100734" cy="2463635"/>
          </a:xfrm>
          <a:prstGeom prst="rect">
            <a:avLst/>
          </a:prstGeom>
        </p:spPr>
      </p:pic>
    </p:spTree>
    <p:extLst>
      <p:ext uri="{BB962C8B-B14F-4D97-AF65-F5344CB8AC3E}">
        <p14:creationId xmlns:p14="http://schemas.microsoft.com/office/powerpoint/2010/main" val="32194735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30" y="17438"/>
            <a:ext cx="8992269" cy="1143000"/>
          </a:xfrm>
        </p:spPr>
        <p:txBody>
          <a:bodyPr>
            <a:normAutofit/>
          </a:bodyPr>
          <a:lstStyle/>
          <a:p>
            <a:r>
              <a:rPr lang="en-US" dirty="0" smtClean="0">
                <a:solidFill>
                  <a:srgbClr val="FFFFFF"/>
                </a:solidFill>
              </a:rPr>
              <a:t>Project the sun with tools – </a:t>
            </a:r>
            <a:r>
              <a:rPr lang="en-US" i="1" dirty="0" smtClean="0">
                <a:solidFill>
                  <a:srgbClr val="FFFFFF"/>
                </a:solidFill>
              </a:rPr>
              <a:t>and care</a:t>
            </a:r>
            <a:endParaRPr lang="en-US" i="1" dirty="0">
              <a:solidFill>
                <a:srgbClr val="FFFFFF"/>
              </a:solidFill>
            </a:endParaRPr>
          </a:p>
        </p:txBody>
      </p:sp>
      <p:pic>
        <p:nvPicPr>
          <p:cNvPr id="4" name="Picture 3"/>
          <p:cNvPicPr>
            <a:picLocks noChangeAspect="1"/>
          </p:cNvPicPr>
          <p:nvPr/>
        </p:nvPicPr>
        <p:blipFill>
          <a:blip r:embed="rId3"/>
          <a:stretch>
            <a:fillRect/>
          </a:stretch>
        </p:blipFill>
        <p:spPr>
          <a:xfrm>
            <a:off x="594862" y="1160438"/>
            <a:ext cx="7765366" cy="5173675"/>
          </a:xfrm>
          <a:prstGeom prst="rect">
            <a:avLst/>
          </a:prstGeom>
        </p:spPr>
      </p:pic>
    </p:spTree>
    <p:extLst>
      <p:ext uri="{BB962C8B-B14F-4D97-AF65-F5344CB8AC3E}">
        <p14:creationId xmlns:p14="http://schemas.microsoft.com/office/powerpoint/2010/main" val="13434599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Observing directly with filters</a:t>
            </a:r>
            <a:endParaRPr lang="en-US" dirty="0">
              <a:solidFill>
                <a:srgbClr val="FFFFFF"/>
              </a:solidFill>
            </a:endParaRPr>
          </a:p>
        </p:txBody>
      </p:sp>
      <p:pic>
        <p:nvPicPr>
          <p:cNvPr id="6" name="Picture 5" descr="weldersglass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23673" y="3309787"/>
            <a:ext cx="4963127" cy="3161992"/>
          </a:xfrm>
          <a:prstGeom prst="rect">
            <a:avLst/>
          </a:prstGeom>
        </p:spPr>
      </p:pic>
      <p:pic>
        <p:nvPicPr>
          <p:cNvPr id="7" name="Picture 6" descr="Eclipse_Glasses.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587" y="-382303"/>
            <a:ext cx="5658321" cy="5658321"/>
          </a:xfrm>
          <a:prstGeom prst="rect">
            <a:avLst/>
          </a:prstGeom>
        </p:spPr>
      </p:pic>
      <p:sp>
        <p:nvSpPr>
          <p:cNvPr id="5" name="Content Placeholder 2"/>
          <p:cNvSpPr>
            <a:spLocks noGrp="1"/>
          </p:cNvSpPr>
          <p:nvPr>
            <p:ph idx="1"/>
          </p:nvPr>
        </p:nvSpPr>
        <p:spPr>
          <a:xfrm>
            <a:off x="5767547" y="1436883"/>
            <a:ext cx="3179240" cy="1622878"/>
          </a:xfrm>
        </p:spPr>
        <p:txBody>
          <a:bodyPr>
            <a:normAutofit/>
          </a:bodyPr>
          <a:lstStyle/>
          <a:p>
            <a:pPr marL="0" indent="0">
              <a:buNone/>
            </a:pPr>
            <a:r>
              <a:rPr lang="en-US" dirty="0" smtClean="0">
                <a:solidFill>
                  <a:srgbClr val="FFFFFF"/>
                </a:solidFill>
              </a:rPr>
              <a:t>Eclipse glasses </a:t>
            </a:r>
          </a:p>
          <a:p>
            <a:pPr marL="0" indent="0">
              <a:buNone/>
            </a:pPr>
            <a:r>
              <a:rPr lang="en-US" i="1" dirty="0" smtClean="0">
                <a:solidFill>
                  <a:srgbClr val="FFFFFF"/>
                </a:solidFill>
              </a:rPr>
              <a:t>Not sunglasses!</a:t>
            </a:r>
          </a:p>
          <a:p>
            <a:endParaRPr lang="en-US" dirty="0"/>
          </a:p>
        </p:txBody>
      </p:sp>
      <p:sp>
        <p:nvSpPr>
          <p:cNvPr id="8" name="Content Placeholder 2"/>
          <p:cNvSpPr txBox="1">
            <a:spLocks/>
          </p:cNvSpPr>
          <p:nvPr/>
        </p:nvSpPr>
        <p:spPr>
          <a:xfrm>
            <a:off x="130147" y="4870298"/>
            <a:ext cx="3756448" cy="8114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FFFFFF"/>
                </a:solidFill>
              </a:rPr>
              <a:t>#14 </a:t>
            </a:r>
            <a:r>
              <a:rPr lang="en-US" dirty="0">
                <a:solidFill>
                  <a:srgbClr val="FFFFFF"/>
                </a:solidFill>
              </a:rPr>
              <a:t>w</a:t>
            </a:r>
            <a:r>
              <a:rPr lang="en-US" dirty="0" smtClean="0">
                <a:solidFill>
                  <a:srgbClr val="FFFFFF"/>
                </a:solidFill>
              </a:rPr>
              <a:t>elders glasses</a:t>
            </a:r>
            <a:endParaRPr lang="en-US" i="1" dirty="0" smtClean="0">
              <a:solidFill>
                <a:srgbClr val="FFFFFF"/>
              </a:solidFill>
            </a:endParaRPr>
          </a:p>
          <a:p>
            <a:endParaRPr lang="en-US" dirty="0"/>
          </a:p>
        </p:txBody>
      </p:sp>
    </p:spTree>
    <p:extLst>
      <p:ext uri="{BB962C8B-B14F-4D97-AF65-F5344CB8AC3E}">
        <p14:creationId xmlns:p14="http://schemas.microsoft.com/office/powerpoint/2010/main" val="40371568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174"/>
            <a:ext cx="9144000" cy="1143000"/>
          </a:xfrm>
        </p:spPr>
        <p:txBody>
          <a:bodyPr>
            <a:normAutofit/>
          </a:bodyPr>
          <a:lstStyle/>
          <a:p>
            <a:r>
              <a:rPr lang="en-US" dirty="0" smtClean="0">
                <a:solidFill>
                  <a:srgbClr val="FFFFFF"/>
                </a:solidFill>
              </a:rPr>
              <a:t>Use special </a:t>
            </a:r>
            <a:r>
              <a:rPr lang="en-US" dirty="0">
                <a:solidFill>
                  <a:srgbClr val="FFFFFF"/>
                </a:solidFill>
              </a:rPr>
              <a:t>c</a:t>
            </a:r>
            <a:r>
              <a:rPr lang="en-US" dirty="0" smtClean="0">
                <a:solidFill>
                  <a:srgbClr val="FFFFFF"/>
                </a:solidFill>
              </a:rPr>
              <a:t>are with filtered </a:t>
            </a:r>
            <a:r>
              <a:rPr lang="en-US" dirty="0">
                <a:solidFill>
                  <a:srgbClr val="FFFFFF"/>
                </a:solidFill>
              </a:rPr>
              <a:t>o</a:t>
            </a:r>
            <a:r>
              <a:rPr lang="en-US" dirty="0" smtClean="0">
                <a:solidFill>
                  <a:srgbClr val="FFFFFF"/>
                </a:solidFill>
              </a:rPr>
              <a:t>ptics</a:t>
            </a:r>
            <a:endParaRPr lang="en-US" dirty="0">
              <a:solidFill>
                <a:srgbClr val="FFFFFF"/>
              </a:solidFill>
            </a:endParaRPr>
          </a:p>
        </p:txBody>
      </p:sp>
      <p:pic>
        <p:nvPicPr>
          <p:cNvPr id="4" name="Picture 3" descr="SolarFilterTelescop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00022"/>
            <a:ext cx="9144000" cy="5170805"/>
          </a:xfrm>
          <a:prstGeom prst="rect">
            <a:avLst/>
          </a:prstGeom>
        </p:spPr>
      </p:pic>
    </p:spTree>
    <p:extLst>
      <p:ext uri="{BB962C8B-B14F-4D97-AF65-F5344CB8AC3E}">
        <p14:creationId xmlns:p14="http://schemas.microsoft.com/office/powerpoint/2010/main" val="29558140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lipse_postcard.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58"/>
            <a:ext cx="9144000" cy="6275294"/>
          </a:xfrm>
          <a:prstGeom prst="rect">
            <a:avLst/>
          </a:prstGeom>
        </p:spPr>
      </p:pic>
      <p:sp>
        <p:nvSpPr>
          <p:cNvPr id="6" name="Oval 5"/>
          <p:cNvSpPr/>
          <p:nvPr/>
        </p:nvSpPr>
        <p:spPr>
          <a:xfrm>
            <a:off x="4341631" y="2885396"/>
            <a:ext cx="338220" cy="26230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77874224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ewinginsnow.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9700"/>
            <a:ext cx="9144000" cy="6565392"/>
          </a:xfrm>
          <a:prstGeom prst="rect">
            <a:avLst/>
          </a:prstGeom>
        </p:spPr>
      </p:pic>
      <p:sp>
        <p:nvSpPr>
          <p:cNvPr id="2" name="Title 1"/>
          <p:cNvSpPr>
            <a:spLocks noGrp="1"/>
          </p:cNvSpPr>
          <p:nvPr>
            <p:ph type="title"/>
          </p:nvPr>
        </p:nvSpPr>
        <p:spPr>
          <a:xfrm>
            <a:off x="0" y="65662"/>
            <a:ext cx="8954730" cy="1385553"/>
          </a:xfrm>
        </p:spPr>
        <p:txBody>
          <a:bodyPr>
            <a:normAutofit fontScale="90000"/>
          </a:bodyPr>
          <a:lstStyle/>
          <a:p>
            <a:r>
              <a:rPr lang="en-US" sz="6000" dirty="0" smtClean="0">
                <a:solidFill>
                  <a:schemeClr val="bg1"/>
                </a:solidFill>
              </a:rPr>
              <a:t>This is a </a:t>
            </a:r>
            <a:r>
              <a:rPr lang="en-US" sz="6000" i="1" dirty="0">
                <a:solidFill>
                  <a:schemeClr val="bg1"/>
                </a:solidFill>
              </a:rPr>
              <a:t>t</a:t>
            </a:r>
            <a:r>
              <a:rPr lang="en-US" sz="6000" i="1" dirty="0" smtClean="0">
                <a:solidFill>
                  <a:schemeClr val="bg1"/>
                </a:solidFill>
              </a:rPr>
              <a:t>otal </a:t>
            </a:r>
            <a:r>
              <a:rPr lang="en-US" sz="6000" i="1" dirty="0">
                <a:solidFill>
                  <a:schemeClr val="bg1"/>
                </a:solidFill>
              </a:rPr>
              <a:t>e</a:t>
            </a:r>
            <a:r>
              <a:rPr lang="en-US" sz="6000" i="1" dirty="0" smtClean="0">
                <a:solidFill>
                  <a:schemeClr val="bg1"/>
                </a:solidFill>
              </a:rPr>
              <a:t>clipse </a:t>
            </a:r>
            <a:r>
              <a:rPr lang="en-US" sz="6000" dirty="0" smtClean="0">
                <a:solidFill>
                  <a:schemeClr val="bg1"/>
                </a:solidFill>
              </a:rPr>
              <a:t/>
            </a:r>
            <a:br>
              <a:rPr lang="en-US" sz="6000" dirty="0" smtClean="0">
                <a:solidFill>
                  <a:schemeClr val="bg1"/>
                </a:solidFill>
              </a:rPr>
            </a:br>
            <a:endParaRPr lang="en-US" dirty="0">
              <a:solidFill>
                <a:schemeClr val="bg1"/>
              </a:solidFill>
            </a:endParaRPr>
          </a:p>
        </p:txBody>
      </p:sp>
      <p:pic>
        <p:nvPicPr>
          <p:cNvPr id="5" name="LindaEclipseComments-sho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799" y="5892292"/>
            <a:ext cx="812800" cy="812800"/>
          </a:xfrm>
          <a:prstGeom prst="rect">
            <a:avLst/>
          </a:prstGeom>
        </p:spPr>
      </p:pic>
      <p:sp>
        <p:nvSpPr>
          <p:cNvPr id="3" name="Rectangle 2"/>
          <p:cNvSpPr/>
          <p:nvPr/>
        </p:nvSpPr>
        <p:spPr>
          <a:xfrm>
            <a:off x="5684523" y="4799094"/>
            <a:ext cx="3459477" cy="584776"/>
          </a:xfrm>
          <a:prstGeom prst="rect">
            <a:avLst/>
          </a:prstGeom>
        </p:spPr>
        <p:txBody>
          <a:bodyPr wrap="square">
            <a:spAutoFit/>
          </a:bodyPr>
          <a:lstStyle/>
          <a:p>
            <a:r>
              <a:rPr lang="en-US" sz="3200" dirty="0">
                <a:solidFill>
                  <a:schemeClr val="bg1"/>
                </a:solidFill>
              </a:rPr>
              <a:t>Catch it if you </a:t>
            </a:r>
            <a:r>
              <a:rPr lang="en-US" sz="3200" dirty="0" smtClean="0">
                <a:solidFill>
                  <a:schemeClr val="bg1"/>
                </a:solidFill>
              </a:rPr>
              <a:t>can!</a:t>
            </a:r>
            <a:endParaRPr lang="en-US" sz="3200" dirty="0"/>
          </a:p>
        </p:txBody>
      </p:sp>
    </p:spTree>
    <p:extLst>
      <p:ext uri="{BB962C8B-B14F-4D97-AF65-F5344CB8AC3E}">
        <p14:creationId xmlns:p14="http://schemas.microsoft.com/office/powerpoint/2010/main" val="34523058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penackEclip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sp>
        <p:nvSpPr>
          <p:cNvPr id="2" name="Title 1"/>
          <p:cNvSpPr>
            <a:spLocks noGrp="1"/>
          </p:cNvSpPr>
          <p:nvPr>
            <p:ph type="title"/>
          </p:nvPr>
        </p:nvSpPr>
        <p:spPr>
          <a:xfrm>
            <a:off x="211694" y="-85361"/>
            <a:ext cx="8655928" cy="1628904"/>
          </a:xfrm>
        </p:spPr>
        <p:txBody>
          <a:bodyPr>
            <a:normAutofit/>
          </a:bodyPr>
          <a:lstStyle/>
          <a:p>
            <a:r>
              <a:rPr lang="en-US" sz="5300" dirty="0" smtClean="0">
                <a:solidFill>
                  <a:srgbClr val="FFFFFF"/>
                </a:solidFill>
              </a:rPr>
              <a:t>If this Is your 1</a:t>
            </a:r>
            <a:r>
              <a:rPr lang="en-US" sz="5300" baseline="30000" dirty="0" smtClean="0">
                <a:solidFill>
                  <a:srgbClr val="FFFFFF"/>
                </a:solidFill>
              </a:rPr>
              <a:t>st</a:t>
            </a:r>
            <a:r>
              <a:rPr lang="en-US" sz="5300" dirty="0" smtClean="0">
                <a:solidFill>
                  <a:srgbClr val="FFFFFF"/>
                </a:solidFill>
              </a:rPr>
              <a:t> total </a:t>
            </a:r>
            <a:r>
              <a:rPr lang="en-US" sz="5300" dirty="0">
                <a:solidFill>
                  <a:srgbClr val="FFFFFF"/>
                </a:solidFill>
              </a:rPr>
              <a:t>e</a:t>
            </a:r>
            <a:r>
              <a:rPr lang="en-US" sz="5300" dirty="0" smtClean="0">
                <a:solidFill>
                  <a:srgbClr val="FFFFFF"/>
                </a:solidFill>
              </a:rPr>
              <a:t>clipse</a:t>
            </a:r>
            <a:br>
              <a:rPr lang="en-US" sz="5300" dirty="0" smtClean="0">
                <a:solidFill>
                  <a:srgbClr val="FFFFFF"/>
                </a:solidFill>
              </a:rPr>
            </a:br>
            <a:endParaRPr lang="en-US" dirty="0">
              <a:solidFill>
                <a:srgbClr val="FFFFFF"/>
              </a:solidFill>
            </a:endParaRPr>
          </a:p>
        </p:txBody>
      </p:sp>
      <p:sp>
        <p:nvSpPr>
          <p:cNvPr id="4" name="Title 1"/>
          <p:cNvSpPr txBox="1">
            <a:spLocks/>
          </p:cNvSpPr>
          <p:nvPr/>
        </p:nvSpPr>
        <p:spPr>
          <a:xfrm>
            <a:off x="211694" y="5530119"/>
            <a:ext cx="8655928"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300" dirty="0" smtClean="0">
                <a:solidFill>
                  <a:srgbClr val="FFFFFF"/>
                </a:solidFill>
              </a:rPr>
              <a:t>Our advice? don’t.</a:t>
            </a:r>
            <a:endParaRPr lang="en-US" dirty="0">
              <a:solidFill>
                <a:srgbClr val="FFFFFF"/>
              </a:solidFill>
            </a:endParaRPr>
          </a:p>
        </p:txBody>
      </p:sp>
      <p:sp>
        <p:nvSpPr>
          <p:cNvPr id="3" name="Rectangle 2"/>
          <p:cNvSpPr/>
          <p:nvPr/>
        </p:nvSpPr>
        <p:spPr>
          <a:xfrm>
            <a:off x="0" y="720193"/>
            <a:ext cx="9144000" cy="707886"/>
          </a:xfrm>
          <a:prstGeom prst="rect">
            <a:avLst/>
          </a:prstGeom>
        </p:spPr>
        <p:txBody>
          <a:bodyPr wrap="square">
            <a:spAutoFit/>
          </a:bodyPr>
          <a:lstStyle/>
          <a:p>
            <a:pPr algn="ctr"/>
            <a:r>
              <a:rPr lang="en-US" sz="4000" dirty="0">
                <a:solidFill>
                  <a:srgbClr val="FFFFFF"/>
                </a:solidFill>
              </a:rPr>
              <a:t>and you want to take photos or videos</a:t>
            </a:r>
            <a:r>
              <a:rPr lang="is-IS" sz="4000" dirty="0">
                <a:solidFill>
                  <a:srgbClr val="FFFFFF"/>
                </a:solidFill>
              </a:rPr>
              <a:t>…</a:t>
            </a:r>
            <a:endParaRPr lang="en-US" sz="4000" dirty="0"/>
          </a:p>
        </p:txBody>
      </p:sp>
    </p:spTree>
    <p:extLst>
      <p:ext uri="{BB962C8B-B14F-4D97-AF65-F5344CB8AC3E}">
        <p14:creationId xmlns:p14="http://schemas.microsoft.com/office/powerpoint/2010/main" val="3491808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42"/>
            <a:ext cx="8229600" cy="1143000"/>
          </a:xfrm>
        </p:spPr>
        <p:txBody>
          <a:bodyPr/>
          <a:lstStyle/>
          <a:p>
            <a:r>
              <a:rPr lang="en-US" dirty="0" smtClean="0">
                <a:solidFill>
                  <a:srgbClr val="FFFFFF"/>
                </a:solidFill>
              </a:rPr>
              <a:t>Plan ahead</a:t>
            </a:r>
            <a:endParaRPr lang="en-US" dirty="0">
              <a:solidFill>
                <a:srgbClr val="FFFFFF"/>
              </a:solidFill>
            </a:endParaRPr>
          </a:p>
        </p:txBody>
      </p:sp>
      <p:pic>
        <p:nvPicPr>
          <p:cNvPr id="4" name="Picture 3"/>
          <p:cNvPicPr>
            <a:picLocks noChangeAspect="1"/>
          </p:cNvPicPr>
          <p:nvPr/>
        </p:nvPicPr>
        <p:blipFill>
          <a:blip r:embed="rId3"/>
          <a:stretch>
            <a:fillRect/>
          </a:stretch>
        </p:blipFill>
        <p:spPr>
          <a:xfrm>
            <a:off x="0" y="2217827"/>
            <a:ext cx="9144000" cy="4340352"/>
          </a:xfrm>
          <a:prstGeom prst="rect">
            <a:avLst/>
          </a:prstGeom>
        </p:spPr>
      </p:pic>
      <p:sp>
        <p:nvSpPr>
          <p:cNvPr id="5" name="TextBox 4"/>
          <p:cNvSpPr txBox="1"/>
          <p:nvPr/>
        </p:nvSpPr>
        <p:spPr>
          <a:xfrm>
            <a:off x="781504" y="1096999"/>
            <a:ext cx="7905296" cy="954107"/>
          </a:xfrm>
          <a:prstGeom prst="rect">
            <a:avLst/>
          </a:prstGeom>
          <a:noFill/>
        </p:spPr>
        <p:txBody>
          <a:bodyPr wrap="square" rtlCol="0">
            <a:spAutoFit/>
          </a:bodyPr>
          <a:lstStyle/>
          <a:p>
            <a:pPr algn="ctr"/>
            <a:r>
              <a:rPr lang="en-US" sz="2800" dirty="0" smtClean="0">
                <a:solidFill>
                  <a:srgbClr val="FFFFFF"/>
                </a:solidFill>
              </a:rPr>
              <a:t>Totality lasts about 2 minutes</a:t>
            </a:r>
          </a:p>
          <a:p>
            <a:pPr algn="ctr"/>
            <a:r>
              <a:rPr lang="en-US" sz="2800" dirty="0" smtClean="0">
                <a:solidFill>
                  <a:srgbClr val="FFFFFF"/>
                </a:solidFill>
              </a:rPr>
              <a:t>In Tennessee this will happen at 2:30pm EDT</a:t>
            </a:r>
            <a:endParaRPr lang="en-US" sz="2800" dirty="0">
              <a:solidFill>
                <a:srgbClr val="FFFFFF"/>
              </a:solidFill>
            </a:endParaRPr>
          </a:p>
        </p:txBody>
      </p:sp>
    </p:spTree>
    <p:extLst>
      <p:ext uri="{BB962C8B-B14F-4D97-AF65-F5344CB8AC3E}">
        <p14:creationId xmlns:p14="http://schemas.microsoft.com/office/powerpoint/2010/main" val="1064974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clips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800"/>
            <a:ext cx="9144000" cy="5983039"/>
          </a:xfrm>
          <a:prstGeom prst="rect">
            <a:avLst/>
          </a:prstGeom>
        </p:spPr>
      </p:pic>
      <p:sp>
        <p:nvSpPr>
          <p:cNvPr id="2" name="Title 1"/>
          <p:cNvSpPr>
            <a:spLocks noGrp="1"/>
          </p:cNvSpPr>
          <p:nvPr>
            <p:ph type="title"/>
          </p:nvPr>
        </p:nvSpPr>
        <p:spPr>
          <a:xfrm>
            <a:off x="2559539" y="810846"/>
            <a:ext cx="6928338" cy="1143000"/>
          </a:xfrm>
        </p:spPr>
        <p:txBody>
          <a:bodyPr/>
          <a:lstStyle/>
          <a:p>
            <a:r>
              <a:rPr lang="en-US" dirty="0" smtClean="0">
                <a:solidFill>
                  <a:srgbClr val="FFFFFF"/>
                </a:solidFill>
              </a:rPr>
              <a:t>Presentation Overview</a:t>
            </a:r>
            <a:endParaRPr lang="en-US" dirty="0">
              <a:solidFill>
                <a:srgbClr val="FFFFFF"/>
              </a:solidFill>
            </a:endParaRPr>
          </a:p>
        </p:txBody>
      </p:sp>
      <p:sp>
        <p:nvSpPr>
          <p:cNvPr id="3" name="Content Placeholder 2"/>
          <p:cNvSpPr>
            <a:spLocks noGrp="1"/>
          </p:cNvSpPr>
          <p:nvPr>
            <p:ph idx="1"/>
          </p:nvPr>
        </p:nvSpPr>
        <p:spPr>
          <a:xfrm>
            <a:off x="2559539" y="1797538"/>
            <a:ext cx="5834185" cy="4172317"/>
          </a:xfrm>
        </p:spPr>
        <p:txBody>
          <a:bodyPr/>
          <a:lstStyle/>
          <a:p>
            <a:r>
              <a:rPr lang="en-US" dirty="0" smtClean="0">
                <a:solidFill>
                  <a:srgbClr val="FFFFFF"/>
                </a:solidFill>
              </a:rPr>
              <a:t>Eclipse 101</a:t>
            </a:r>
          </a:p>
          <a:p>
            <a:r>
              <a:rPr lang="en-US" dirty="0" smtClean="0">
                <a:solidFill>
                  <a:srgbClr val="FFFFFF"/>
                </a:solidFill>
              </a:rPr>
              <a:t>How to enjoy a </a:t>
            </a:r>
            <a:r>
              <a:rPr lang="en-US" dirty="0">
                <a:solidFill>
                  <a:srgbClr val="FFFFFF"/>
                </a:solidFill>
              </a:rPr>
              <a:t>p</a:t>
            </a:r>
            <a:r>
              <a:rPr lang="en-US" dirty="0" smtClean="0">
                <a:solidFill>
                  <a:srgbClr val="FFFFFF"/>
                </a:solidFill>
              </a:rPr>
              <a:t>artial </a:t>
            </a:r>
            <a:r>
              <a:rPr lang="en-US" dirty="0">
                <a:solidFill>
                  <a:srgbClr val="FFFFFF"/>
                </a:solidFill>
              </a:rPr>
              <a:t>e</a:t>
            </a:r>
            <a:r>
              <a:rPr lang="en-US" dirty="0" smtClean="0">
                <a:solidFill>
                  <a:srgbClr val="FFFFFF"/>
                </a:solidFill>
              </a:rPr>
              <a:t>clipse</a:t>
            </a:r>
          </a:p>
          <a:p>
            <a:r>
              <a:rPr lang="en-US" dirty="0" smtClean="0">
                <a:solidFill>
                  <a:srgbClr val="FFFFFF"/>
                </a:solidFill>
              </a:rPr>
              <a:t>What’s the big deal about a total eclipse?</a:t>
            </a:r>
          </a:p>
          <a:p>
            <a:r>
              <a:rPr lang="en-US" dirty="0" smtClean="0">
                <a:solidFill>
                  <a:srgbClr val="FFFFFF"/>
                </a:solidFill>
              </a:rPr>
              <a:t>Resources for viewing, holding eclipse parties, and more</a:t>
            </a:r>
          </a:p>
        </p:txBody>
      </p:sp>
    </p:spTree>
    <p:extLst>
      <p:ext uri="{BB962C8B-B14F-4D97-AF65-F5344CB8AC3E}">
        <p14:creationId xmlns:p14="http://schemas.microsoft.com/office/powerpoint/2010/main" val="22954357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KCityEclipseCrow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 y="1381288"/>
            <a:ext cx="8604904" cy="3469119"/>
          </a:xfrm>
          <a:prstGeom prst="rect">
            <a:avLst/>
          </a:prstGeom>
        </p:spPr>
      </p:pic>
      <p:sp>
        <p:nvSpPr>
          <p:cNvPr id="2" name="Title 1"/>
          <p:cNvSpPr>
            <a:spLocks noGrp="1"/>
          </p:cNvSpPr>
          <p:nvPr>
            <p:ph type="title"/>
          </p:nvPr>
        </p:nvSpPr>
        <p:spPr/>
        <p:txBody>
          <a:bodyPr/>
          <a:lstStyle/>
          <a:p>
            <a:r>
              <a:rPr lang="en-US" dirty="0" smtClean="0">
                <a:solidFill>
                  <a:srgbClr val="FFFFFF"/>
                </a:solidFill>
              </a:rPr>
              <a:t>Bring friends and family</a:t>
            </a:r>
            <a:endParaRPr lang="en-US" dirty="0">
              <a:solidFill>
                <a:srgbClr val="FFFFFF"/>
              </a:solidFill>
            </a:endParaRPr>
          </a:p>
        </p:txBody>
      </p:sp>
      <p:pic>
        <p:nvPicPr>
          <p:cNvPr id="7" name="Content Placeholder 6"/>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45309" y="3810000"/>
            <a:ext cx="6480731" cy="2765802"/>
          </a:xfr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774" y="3011650"/>
            <a:ext cx="2644030" cy="3564152"/>
          </a:xfrm>
          <a:prstGeom prst="rect">
            <a:avLst/>
          </a:prstGeom>
        </p:spPr>
      </p:pic>
    </p:spTree>
    <p:extLst>
      <p:ext uri="{BB962C8B-B14F-4D97-AF65-F5344CB8AC3E}">
        <p14:creationId xmlns:p14="http://schemas.microsoft.com/office/powerpoint/2010/main" val="42327398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1670" y="21535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Involve your </a:t>
            </a:r>
            <a:r>
              <a:rPr lang="en-US" dirty="0">
                <a:solidFill>
                  <a:schemeClr val="bg1"/>
                </a:solidFill>
              </a:rPr>
              <a:t>c</a:t>
            </a:r>
            <a:r>
              <a:rPr lang="en-US" dirty="0" smtClean="0">
                <a:solidFill>
                  <a:schemeClr val="bg1"/>
                </a:solidFill>
              </a:rPr>
              <a:t>ommunity</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1261438" y="1512306"/>
            <a:ext cx="6704088" cy="4466598"/>
          </a:xfrm>
          <a:prstGeom prst="rect">
            <a:avLst/>
          </a:prstGeom>
        </p:spPr>
      </p:pic>
    </p:spTree>
    <p:extLst>
      <p:ext uri="{BB962C8B-B14F-4D97-AF65-F5344CB8AC3E}">
        <p14:creationId xmlns:p14="http://schemas.microsoft.com/office/powerpoint/2010/main" val="39883479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dirty="0" smtClean="0">
                <a:solidFill>
                  <a:srgbClr val="FFFFFF"/>
                </a:solidFill>
              </a:rPr>
              <a:t>Viewing resources for every </a:t>
            </a:r>
            <a:r>
              <a:rPr lang="en-US" dirty="0">
                <a:solidFill>
                  <a:srgbClr val="FFFFFF"/>
                </a:solidFill>
              </a:rPr>
              <a:t>p</a:t>
            </a:r>
            <a:r>
              <a:rPr lang="en-US" dirty="0" smtClean="0">
                <a:solidFill>
                  <a:srgbClr val="FFFFFF"/>
                </a:solidFill>
              </a:rPr>
              <a:t>lace</a:t>
            </a:r>
            <a:endParaRPr lang="en-US" dirty="0">
              <a:solidFill>
                <a:srgbClr val="FFFFFF"/>
              </a:solidFill>
            </a:endParaRPr>
          </a:p>
        </p:txBody>
      </p:sp>
      <p:pic>
        <p:nvPicPr>
          <p:cNvPr id="7" name="Picture 6" descr="250x300px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15" y="1654374"/>
            <a:ext cx="3881319" cy="4657583"/>
          </a:xfrm>
          <a:prstGeom prst="rect">
            <a:avLst/>
          </a:prstGeom>
        </p:spPr>
      </p:pic>
    </p:spTree>
    <p:extLst>
      <p:ext uri="{BB962C8B-B14F-4D97-AF65-F5344CB8AC3E}">
        <p14:creationId xmlns:p14="http://schemas.microsoft.com/office/powerpoint/2010/main" val="39995699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Extensions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solidFill>
                  <a:srgbClr val="FFFFFF"/>
                </a:solidFill>
              </a:rPr>
              <a:t>Types of eclipses</a:t>
            </a:r>
          </a:p>
          <a:p>
            <a:r>
              <a:rPr lang="en-US" dirty="0" smtClean="0">
                <a:solidFill>
                  <a:srgbClr val="FFFFFF"/>
                </a:solidFill>
              </a:rPr>
              <a:t>Why don’t </a:t>
            </a:r>
            <a:r>
              <a:rPr lang="en-US" dirty="0">
                <a:solidFill>
                  <a:srgbClr val="FFFFFF"/>
                </a:solidFill>
              </a:rPr>
              <a:t>e</a:t>
            </a:r>
            <a:r>
              <a:rPr lang="en-US" dirty="0" smtClean="0">
                <a:solidFill>
                  <a:srgbClr val="FFFFFF"/>
                </a:solidFill>
              </a:rPr>
              <a:t>clipses </a:t>
            </a:r>
            <a:r>
              <a:rPr lang="en-US" dirty="0">
                <a:solidFill>
                  <a:srgbClr val="FFFFFF"/>
                </a:solidFill>
              </a:rPr>
              <a:t>h</a:t>
            </a:r>
            <a:r>
              <a:rPr lang="en-US" dirty="0" smtClean="0">
                <a:solidFill>
                  <a:srgbClr val="FFFFFF"/>
                </a:solidFill>
              </a:rPr>
              <a:t>appen </a:t>
            </a:r>
            <a:r>
              <a:rPr lang="en-US" dirty="0">
                <a:solidFill>
                  <a:srgbClr val="FFFFFF"/>
                </a:solidFill>
              </a:rPr>
              <a:t>e</a:t>
            </a:r>
            <a:r>
              <a:rPr lang="en-US" dirty="0" smtClean="0">
                <a:solidFill>
                  <a:srgbClr val="FFFFFF"/>
                </a:solidFill>
              </a:rPr>
              <a:t>very </a:t>
            </a:r>
            <a:r>
              <a:rPr lang="en-US" dirty="0">
                <a:solidFill>
                  <a:srgbClr val="FFFFFF"/>
                </a:solidFill>
              </a:rPr>
              <a:t>m</a:t>
            </a:r>
            <a:r>
              <a:rPr lang="en-US" dirty="0" smtClean="0">
                <a:solidFill>
                  <a:srgbClr val="FFFFFF"/>
                </a:solidFill>
              </a:rPr>
              <a:t>onth?</a:t>
            </a:r>
          </a:p>
          <a:p>
            <a:r>
              <a:rPr lang="en-US" dirty="0" smtClean="0">
                <a:solidFill>
                  <a:srgbClr val="FFFFFF"/>
                </a:solidFill>
              </a:rPr>
              <a:t>Cosmic coincidence</a:t>
            </a:r>
          </a:p>
          <a:p>
            <a:r>
              <a:rPr lang="en-US" dirty="0" smtClean="0">
                <a:solidFill>
                  <a:srgbClr val="FFFFFF"/>
                </a:solidFill>
              </a:rPr>
              <a:t>Myths and stories</a:t>
            </a:r>
          </a:p>
        </p:txBody>
      </p:sp>
    </p:spTree>
    <p:extLst>
      <p:ext uri="{BB962C8B-B14F-4D97-AF65-F5344CB8AC3E}">
        <p14:creationId xmlns:p14="http://schemas.microsoft.com/office/powerpoint/2010/main" val="24836438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18"/>
            <a:ext cx="8229600" cy="1143000"/>
          </a:xfrm>
        </p:spPr>
        <p:txBody>
          <a:bodyPr/>
          <a:lstStyle/>
          <a:p>
            <a:r>
              <a:rPr lang="en-US" dirty="0" smtClean="0">
                <a:solidFill>
                  <a:schemeClr val="bg1"/>
                </a:solidFill>
              </a:rPr>
              <a:t>Types of eclipses</a:t>
            </a:r>
            <a:endParaRPr lang="en-US" dirty="0">
              <a:solidFill>
                <a:schemeClr val="bg1"/>
              </a:solidFill>
            </a:endParaRPr>
          </a:p>
        </p:txBody>
      </p:sp>
      <p:pic>
        <p:nvPicPr>
          <p:cNvPr id="4" name="Picture 3" descr="types-of-solar-eclipses-OwnerUnkn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654" y="898128"/>
            <a:ext cx="8759374" cy="5798706"/>
          </a:xfrm>
          <a:prstGeom prst="rect">
            <a:avLst/>
          </a:prstGeom>
        </p:spPr>
      </p:pic>
    </p:spTree>
    <p:extLst>
      <p:ext uri="{BB962C8B-B14F-4D97-AF65-F5344CB8AC3E}">
        <p14:creationId xmlns:p14="http://schemas.microsoft.com/office/powerpoint/2010/main" val="363678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Why </a:t>
            </a:r>
            <a:r>
              <a:rPr lang="en-US" dirty="0">
                <a:solidFill>
                  <a:srgbClr val="FFFFFF"/>
                </a:solidFill>
              </a:rPr>
              <a:t>d</a:t>
            </a:r>
            <a:r>
              <a:rPr lang="en-US" dirty="0" smtClean="0">
                <a:solidFill>
                  <a:srgbClr val="FFFFFF"/>
                </a:solidFill>
              </a:rPr>
              <a:t>on’t eclipses </a:t>
            </a:r>
            <a:br>
              <a:rPr lang="en-US" dirty="0" smtClean="0">
                <a:solidFill>
                  <a:srgbClr val="FFFFFF"/>
                </a:solidFill>
              </a:rPr>
            </a:br>
            <a:r>
              <a:rPr lang="en-US" dirty="0" smtClean="0">
                <a:solidFill>
                  <a:srgbClr val="FFFFFF"/>
                </a:solidFill>
              </a:rPr>
              <a:t>happen </a:t>
            </a:r>
            <a:r>
              <a:rPr lang="en-US" dirty="0">
                <a:solidFill>
                  <a:srgbClr val="FFFFFF"/>
                </a:solidFill>
              </a:rPr>
              <a:t>e</a:t>
            </a:r>
            <a:r>
              <a:rPr lang="en-US" dirty="0" smtClean="0">
                <a:solidFill>
                  <a:srgbClr val="FFFFFF"/>
                </a:solidFill>
              </a:rPr>
              <a:t>very month?</a:t>
            </a:r>
            <a:endParaRPr lang="en-US" dirty="0">
              <a:solidFill>
                <a:srgbClr val="FFFFFF"/>
              </a:solidFill>
            </a:endParaRPr>
          </a:p>
        </p:txBody>
      </p:sp>
      <p:pic>
        <p:nvPicPr>
          <p:cNvPr id="4" name="Picture 3" descr="tilted-orbit.e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4236" y="1857804"/>
            <a:ext cx="7938476" cy="4382039"/>
          </a:xfrm>
          <a:prstGeom prst="rect">
            <a:avLst/>
          </a:prstGeom>
        </p:spPr>
      </p:pic>
    </p:spTree>
    <p:extLst>
      <p:ext uri="{BB962C8B-B14F-4D97-AF65-F5344CB8AC3E}">
        <p14:creationId xmlns:p14="http://schemas.microsoft.com/office/powerpoint/2010/main" val="2221805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B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 y="-188136"/>
            <a:ext cx="4669536" cy="6858000"/>
          </a:xfrm>
          <a:prstGeom prst="rect">
            <a:avLst/>
          </a:prstGeom>
        </p:spPr>
      </p:pic>
      <p:sp>
        <p:nvSpPr>
          <p:cNvPr id="2" name="Title 1"/>
          <p:cNvSpPr>
            <a:spLocks noGrp="1"/>
          </p:cNvSpPr>
          <p:nvPr>
            <p:ph type="title"/>
          </p:nvPr>
        </p:nvSpPr>
        <p:spPr>
          <a:xfrm>
            <a:off x="457200" y="-7566"/>
            <a:ext cx="8229600" cy="1143000"/>
          </a:xfrm>
        </p:spPr>
        <p:txBody>
          <a:bodyPr/>
          <a:lstStyle/>
          <a:p>
            <a:r>
              <a:rPr lang="en-US" dirty="0" smtClean="0">
                <a:solidFill>
                  <a:schemeClr val="bg1"/>
                </a:solidFill>
              </a:rPr>
              <a:t>Cosmic coincidence</a:t>
            </a:r>
            <a:endParaRPr lang="en-US" dirty="0">
              <a:solidFill>
                <a:schemeClr val="bg1"/>
              </a:solidFill>
            </a:endParaRPr>
          </a:p>
        </p:txBody>
      </p:sp>
      <p:pic>
        <p:nvPicPr>
          <p:cNvPr id="4" name="Picture 3" descr="MoonBW.jp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603816" y="967564"/>
            <a:ext cx="4522905" cy="4541315"/>
          </a:xfrm>
          <a:prstGeom prst="rect">
            <a:avLst/>
          </a:prstGeom>
        </p:spPr>
      </p:pic>
      <p:sp>
        <p:nvSpPr>
          <p:cNvPr id="6" name="Title 1"/>
          <p:cNvSpPr txBox="1">
            <a:spLocks/>
          </p:cNvSpPr>
          <p:nvPr/>
        </p:nvSpPr>
        <p:spPr>
          <a:xfrm>
            <a:off x="457200" y="5338246"/>
            <a:ext cx="8229600" cy="1490664"/>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The Sun’s </a:t>
            </a:r>
            <a:r>
              <a:rPr lang="en-US" sz="3600" dirty="0">
                <a:solidFill>
                  <a:schemeClr val="bg1"/>
                </a:solidFill>
              </a:rPr>
              <a:t>d</a:t>
            </a:r>
            <a:r>
              <a:rPr lang="en-US" sz="3600" dirty="0" smtClean="0">
                <a:solidFill>
                  <a:schemeClr val="bg1"/>
                </a:solidFill>
              </a:rPr>
              <a:t>iameter is 400x the Moon’s  diameter, but</a:t>
            </a:r>
            <a:r>
              <a:rPr lang="en-US" sz="3600" dirty="0">
                <a:solidFill>
                  <a:schemeClr val="bg1"/>
                </a:solidFill>
              </a:rPr>
              <a:t> </a:t>
            </a:r>
            <a:r>
              <a:rPr lang="en-US" sz="3600" dirty="0" smtClean="0">
                <a:solidFill>
                  <a:schemeClr val="bg1"/>
                </a:solidFill>
              </a:rPr>
              <a:t>the Sun is also 400x farther away from Earth!</a:t>
            </a:r>
            <a:endParaRPr lang="en-US" sz="3600" dirty="0">
              <a:solidFill>
                <a:schemeClr val="bg1"/>
              </a:solidFill>
            </a:endParaRPr>
          </a:p>
        </p:txBody>
      </p:sp>
    </p:spTree>
    <p:extLst>
      <p:ext uri="{BB962C8B-B14F-4D97-AF65-F5344CB8AC3E}">
        <p14:creationId xmlns:p14="http://schemas.microsoft.com/office/powerpoint/2010/main" val="290826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46858" y="1378571"/>
            <a:ext cx="2253926" cy="4768463"/>
          </a:xfrm>
          <a:prstGeom prst="rect">
            <a:avLst/>
          </a:prstGeom>
        </p:spPr>
      </p:pic>
      <p:sp>
        <p:nvSpPr>
          <p:cNvPr id="4" name="Title 1"/>
          <p:cNvSpPr>
            <a:spLocks noGrp="1"/>
          </p:cNvSpPr>
          <p:nvPr>
            <p:ph type="title"/>
          </p:nvPr>
        </p:nvSpPr>
        <p:spPr>
          <a:xfrm>
            <a:off x="457200" y="-7566"/>
            <a:ext cx="8229600" cy="1143000"/>
          </a:xfrm>
        </p:spPr>
        <p:txBody>
          <a:bodyPr/>
          <a:lstStyle/>
          <a:p>
            <a:r>
              <a:rPr lang="en-US" dirty="0" smtClean="0">
                <a:solidFill>
                  <a:schemeClr val="bg1"/>
                </a:solidFill>
              </a:rPr>
              <a:t>Myths and stories</a:t>
            </a:r>
            <a:endParaRPr lang="en-US" dirty="0">
              <a:solidFill>
                <a:schemeClr val="bg1"/>
              </a:solidFill>
            </a:endParaRPr>
          </a:p>
        </p:txBody>
      </p:sp>
    </p:spTree>
    <p:extLst>
      <p:ext uri="{BB962C8B-B14F-4D97-AF65-F5344CB8AC3E}">
        <p14:creationId xmlns:p14="http://schemas.microsoft.com/office/powerpoint/2010/main" val="3001246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Thank you</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solidFill>
                  <a:srgbClr val="FFFFFF"/>
                </a:solidFill>
              </a:rPr>
              <a:t>This presentation was made possible by:</a:t>
            </a:r>
          </a:p>
          <a:p>
            <a:pPr marL="400050" lvl="1" indent="0">
              <a:buNone/>
            </a:pPr>
            <a:r>
              <a:rPr lang="en-US" dirty="0" smtClean="0">
                <a:solidFill>
                  <a:srgbClr val="FFFFFF"/>
                </a:solidFill>
              </a:rPr>
              <a:t>NASA </a:t>
            </a:r>
            <a:r>
              <a:rPr lang="en-US" dirty="0">
                <a:solidFill>
                  <a:srgbClr val="FFFFFF"/>
                </a:solidFill>
              </a:rPr>
              <a:t>Night Sky </a:t>
            </a:r>
            <a:r>
              <a:rPr lang="en-US" dirty="0" smtClean="0">
                <a:solidFill>
                  <a:srgbClr val="FFFFFF"/>
                </a:solidFill>
              </a:rPr>
              <a:t>Network: </a:t>
            </a:r>
            <a:r>
              <a:rPr lang="en-US" dirty="0" err="1" smtClean="0">
                <a:solidFill>
                  <a:srgbClr val="FFFFFF"/>
                </a:solidFill>
              </a:rPr>
              <a:t>nightskynetwork.org</a:t>
            </a:r>
            <a:endParaRPr lang="en-US" dirty="0" smtClean="0">
              <a:solidFill>
                <a:srgbClr val="FFFFFF"/>
              </a:solidFill>
            </a:endParaRPr>
          </a:p>
          <a:p>
            <a:pPr marL="400050" lvl="1" indent="0">
              <a:buNone/>
            </a:pPr>
            <a:r>
              <a:rPr lang="en-US" dirty="0">
                <a:solidFill>
                  <a:srgbClr val="FFFFFF"/>
                </a:solidFill>
              </a:rPr>
              <a:t>Astronomical Society of the </a:t>
            </a:r>
            <a:r>
              <a:rPr lang="en-US" dirty="0" smtClean="0">
                <a:solidFill>
                  <a:srgbClr val="FFFFFF"/>
                </a:solidFill>
              </a:rPr>
              <a:t>Pacific: </a:t>
            </a:r>
            <a:r>
              <a:rPr lang="en-US" dirty="0" err="1" smtClean="0">
                <a:solidFill>
                  <a:srgbClr val="FFFFFF"/>
                </a:solidFill>
              </a:rPr>
              <a:t>astrosociety.org</a:t>
            </a:r>
            <a:endParaRPr lang="en-US" dirty="0" smtClean="0">
              <a:solidFill>
                <a:srgbClr val="FFFFFF"/>
              </a:solidFill>
            </a:endParaRPr>
          </a:p>
          <a:p>
            <a:pPr marL="400050" lvl="1" indent="0">
              <a:buNone/>
            </a:pPr>
            <a:r>
              <a:rPr lang="en-US" dirty="0">
                <a:solidFill>
                  <a:srgbClr val="FFFFFF"/>
                </a:solidFill>
              </a:rPr>
              <a:t>Jet Propulsion Laboratory </a:t>
            </a:r>
            <a:r>
              <a:rPr lang="en-US" dirty="0" err="1">
                <a:solidFill>
                  <a:srgbClr val="FFFFFF"/>
                </a:solidFill>
              </a:rPr>
              <a:t>Exoplanet</a:t>
            </a:r>
            <a:r>
              <a:rPr lang="en-US" dirty="0">
                <a:solidFill>
                  <a:srgbClr val="FFFFFF"/>
                </a:solidFill>
              </a:rPr>
              <a:t> Exploration </a:t>
            </a:r>
            <a:r>
              <a:rPr lang="en-US" dirty="0" smtClean="0">
                <a:solidFill>
                  <a:srgbClr val="FFFFFF"/>
                </a:solidFill>
              </a:rPr>
              <a:t>program: </a:t>
            </a:r>
            <a:r>
              <a:rPr lang="en-US" dirty="0" err="1" smtClean="0">
                <a:solidFill>
                  <a:srgbClr val="FFFFFF"/>
                </a:solidFill>
              </a:rPr>
              <a:t>exoplanets.nasa.gov</a:t>
            </a:r>
            <a:endParaRPr lang="en-US" dirty="0" smtClean="0">
              <a:solidFill>
                <a:srgbClr val="FFFFFF"/>
              </a:solidFill>
            </a:endParaRPr>
          </a:p>
          <a:p>
            <a:pPr marL="400050" lvl="1" indent="0">
              <a:buNone/>
            </a:pPr>
            <a:r>
              <a:rPr lang="en-US" dirty="0" smtClean="0">
                <a:solidFill>
                  <a:srgbClr val="FFFFFF"/>
                </a:solidFill>
              </a:rPr>
              <a:t>NASA Eclipse 2017: eclipse2017.nasa.gov </a:t>
            </a:r>
          </a:p>
          <a:p>
            <a:pPr marL="0" indent="0" algn="ctr">
              <a:buNone/>
            </a:pPr>
            <a:endParaRPr lang="en-US" dirty="0" smtClean="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98811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638"/>
            <a:ext cx="8229600" cy="1143000"/>
          </a:xfrm>
        </p:spPr>
        <p:txBody>
          <a:bodyPr/>
          <a:lstStyle/>
          <a:p>
            <a:r>
              <a:rPr lang="en-US" dirty="0" smtClean="0">
                <a:solidFill>
                  <a:schemeClr val="bg1"/>
                </a:solidFill>
              </a:rPr>
              <a:t>Have </a:t>
            </a:r>
            <a:r>
              <a:rPr lang="en-US" dirty="0">
                <a:solidFill>
                  <a:schemeClr val="bg1"/>
                </a:solidFill>
              </a:rPr>
              <a:t>y</a:t>
            </a:r>
            <a:r>
              <a:rPr lang="en-US" dirty="0" smtClean="0">
                <a:solidFill>
                  <a:schemeClr val="bg1"/>
                </a:solidFill>
              </a:rPr>
              <a:t>ou seen an eclipse?</a:t>
            </a:r>
            <a:endParaRPr lang="en-US" dirty="0">
              <a:solidFill>
                <a:schemeClr val="bg1"/>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964" y="1163638"/>
            <a:ext cx="4418774" cy="441325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6625" y="1379934"/>
            <a:ext cx="3940175" cy="3890923"/>
          </a:xfrm>
          <a:prstGeom prst="rect">
            <a:avLst/>
          </a:prstGeom>
        </p:spPr>
      </p:pic>
      <p:sp>
        <p:nvSpPr>
          <p:cNvPr id="10" name="Title 1"/>
          <p:cNvSpPr txBox="1">
            <a:spLocks/>
          </p:cNvSpPr>
          <p:nvPr/>
        </p:nvSpPr>
        <p:spPr>
          <a:xfrm>
            <a:off x="609600" y="55768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What’s going </a:t>
            </a:r>
            <a:r>
              <a:rPr lang="en-US" dirty="0">
                <a:solidFill>
                  <a:schemeClr val="bg1"/>
                </a:solidFill>
              </a:rPr>
              <a:t>o</a:t>
            </a:r>
            <a:r>
              <a:rPr lang="en-US" dirty="0" smtClean="0">
                <a:solidFill>
                  <a:schemeClr val="bg1"/>
                </a:solidFill>
              </a:rPr>
              <a:t>n?</a:t>
            </a:r>
            <a:endParaRPr lang="en-US" dirty="0">
              <a:solidFill>
                <a:schemeClr val="bg1"/>
              </a:solidFill>
            </a:endParaRPr>
          </a:p>
        </p:txBody>
      </p:sp>
    </p:spTree>
    <p:extLst>
      <p:ext uri="{BB962C8B-B14F-4D97-AF65-F5344CB8AC3E}">
        <p14:creationId xmlns:p14="http://schemas.microsoft.com/office/powerpoint/2010/main" val="23519217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Basic types of eclipses</a:t>
            </a:r>
            <a:endParaRPr lang="en-US" dirty="0">
              <a:solidFill>
                <a:srgbClr val="FFFFFF"/>
              </a:solidFill>
            </a:endParaRPr>
          </a:p>
        </p:txBody>
      </p:sp>
      <p:pic>
        <p:nvPicPr>
          <p:cNvPr id="4" name="Picture 3" descr="solar-eclipse.en.png"/>
          <p:cNvPicPr>
            <a:picLocks noChangeAspect="1"/>
          </p:cNvPicPr>
          <p:nvPr/>
        </p:nvPicPr>
        <p:blipFill rotWithShape="1">
          <a:blip r:embed="rId3">
            <a:extLst>
              <a:ext uri="{28A0092B-C50C-407E-A947-70E740481C1C}">
                <a14:useLocalDpi xmlns:a14="http://schemas.microsoft.com/office/drawing/2010/main"/>
              </a:ext>
            </a:extLst>
          </a:blip>
          <a:srcRect r="2413"/>
          <a:stretch/>
        </p:blipFill>
        <p:spPr>
          <a:xfrm>
            <a:off x="263899" y="1635554"/>
            <a:ext cx="8422901" cy="1898856"/>
          </a:xfrm>
          <a:prstGeom prst="rect">
            <a:avLst/>
          </a:prstGeom>
        </p:spPr>
      </p:pic>
      <p:pic>
        <p:nvPicPr>
          <p:cNvPr id="5" name="Picture 4" descr="lunar-eclipse.en.png"/>
          <p:cNvPicPr>
            <a:picLocks noChangeAspect="1"/>
          </p:cNvPicPr>
          <p:nvPr/>
        </p:nvPicPr>
        <p:blipFill rotWithShape="1">
          <a:blip r:embed="rId4">
            <a:extLst>
              <a:ext uri="{28A0092B-C50C-407E-A947-70E740481C1C}">
                <a14:useLocalDpi xmlns:a14="http://schemas.microsoft.com/office/drawing/2010/main"/>
              </a:ext>
            </a:extLst>
          </a:blip>
          <a:srcRect r="2412"/>
          <a:stretch/>
        </p:blipFill>
        <p:spPr>
          <a:xfrm>
            <a:off x="258737" y="3915448"/>
            <a:ext cx="8428063" cy="1899992"/>
          </a:xfrm>
          <a:prstGeom prst="rect">
            <a:avLst/>
          </a:prstGeom>
        </p:spPr>
      </p:pic>
      <p:sp>
        <p:nvSpPr>
          <p:cNvPr id="6" name="TextBox 5"/>
          <p:cNvSpPr txBox="1"/>
          <p:nvPr/>
        </p:nvSpPr>
        <p:spPr>
          <a:xfrm>
            <a:off x="2809875" y="6032500"/>
            <a:ext cx="3381375" cy="369332"/>
          </a:xfrm>
          <a:prstGeom prst="rect">
            <a:avLst/>
          </a:prstGeom>
          <a:noFill/>
        </p:spPr>
        <p:txBody>
          <a:bodyPr wrap="square" rtlCol="0">
            <a:spAutoFit/>
          </a:bodyPr>
          <a:lstStyle/>
          <a:p>
            <a:pPr algn="ctr"/>
            <a:r>
              <a:rPr lang="en-US" dirty="0" smtClean="0">
                <a:solidFill>
                  <a:srgbClr val="FFFFFF"/>
                </a:solidFill>
              </a:rPr>
              <a:t>Illustrations not to scale</a:t>
            </a:r>
            <a:endParaRPr lang="en-US" dirty="0">
              <a:solidFill>
                <a:srgbClr val="FFFFFF"/>
              </a:solidFill>
            </a:endParaRPr>
          </a:p>
        </p:txBody>
      </p:sp>
    </p:spTree>
    <p:extLst>
      <p:ext uri="{BB962C8B-B14F-4D97-AF65-F5344CB8AC3E}">
        <p14:creationId xmlns:p14="http://schemas.microsoft.com/office/powerpoint/2010/main" val="28324059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trokati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61229"/>
            <a:ext cx="9144000" cy="5181600"/>
          </a:xfrm>
          <a:prstGeom prst="rect">
            <a:avLst/>
          </a:prstGeom>
        </p:spPr>
      </p:pic>
      <p:sp>
        <p:nvSpPr>
          <p:cNvPr id="2" name="Title 1"/>
          <p:cNvSpPr>
            <a:spLocks noGrp="1"/>
          </p:cNvSpPr>
          <p:nvPr>
            <p:ph type="title"/>
          </p:nvPr>
        </p:nvSpPr>
        <p:spPr>
          <a:xfrm>
            <a:off x="457200" y="40077"/>
            <a:ext cx="8229600" cy="1143000"/>
          </a:xfrm>
        </p:spPr>
        <p:txBody>
          <a:bodyPr>
            <a:normAutofit fontScale="90000"/>
          </a:bodyPr>
          <a:lstStyle/>
          <a:p>
            <a:r>
              <a:rPr lang="en-US" dirty="0" smtClean="0">
                <a:solidFill>
                  <a:srgbClr val="FFFFFF"/>
                </a:solidFill>
              </a:rPr>
              <a:t>Remember: Which One Gets </a:t>
            </a:r>
            <a:r>
              <a:rPr lang="en-US" dirty="0" smtClean="0">
                <a:solidFill>
                  <a:schemeClr val="tx1">
                    <a:lumMod val="50000"/>
                    <a:lumOff val="50000"/>
                  </a:schemeClr>
                </a:solidFill>
              </a:rPr>
              <a:t>Darker</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46909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96"/>
            <a:ext cx="8229600" cy="1143000"/>
          </a:xfrm>
        </p:spPr>
        <p:txBody>
          <a:bodyPr/>
          <a:lstStyle/>
          <a:p>
            <a:r>
              <a:rPr lang="en-US" dirty="0" smtClean="0"/>
              <a:t>What is a Solar Eclipse?</a:t>
            </a:r>
            <a:endParaRPr lang="en-US" dirty="0"/>
          </a:p>
        </p:txBody>
      </p:sp>
      <p:pic>
        <p:nvPicPr>
          <p:cNvPr id="9" name="Picture 8"/>
          <p:cNvPicPr>
            <a:picLocks noChangeAspect="1"/>
          </p:cNvPicPr>
          <p:nvPr/>
        </p:nvPicPr>
        <p:blipFill>
          <a:blip r:embed="rId3"/>
          <a:stretch>
            <a:fillRect/>
          </a:stretch>
        </p:blipFill>
        <p:spPr>
          <a:xfrm>
            <a:off x="222739" y="1343842"/>
            <a:ext cx="8686800" cy="4828413"/>
          </a:xfrm>
          <a:prstGeom prst="rect">
            <a:avLst/>
          </a:prstGeom>
        </p:spPr>
      </p:pic>
      <p:sp>
        <p:nvSpPr>
          <p:cNvPr id="10" name="TextBox 9"/>
          <p:cNvSpPr txBox="1"/>
          <p:nvPr/>
        </p:nvSpPr>
        <p:spPr>
          <a:xfrm>
            <a:off x="457200" y="6172255"/>
            <a:ext cx="8229600" cy="369332"/>
          </a:xfrm>
          <a:prstGeom prst="rect">
            <a:avLst/>
          </a:prstGeom>
          <a:noFill/>
        </p:spPr>
        <p:txBody>
          <a:bodyPr wrap="square" rtlCol="0">
            <a:spAutoFit/>
          </a:bodyPr>
          <a:lstStyle/>
          <a:p>
            <a:r>
              <a:rPr lang="en-US" dirty="0" smtClean="0">
                <a:solidFill>
                  <a:schemeClr val="bg1">
                    <a:lumMod val="75000"/>
                  </a:schemeClr>
                </a:solidFill>
              </a:rPr>
              <a:t>Not to scale 											</a:t>
            </a:r>
            <a:r>
              <a:rPr lang="de-DE" dirty="0" smtClean="0">
                <a:solidFill>
                  <a:schemeClr val="bg1">
                    <a:lumMod val="75000"/>
                  </a:schemeClr>
                </a:solidFill>
              </a:rPr>
              <a:t>© exploratorium.edu</a:t>
            </a:r>
            <a:endParaRPr lang="en-US" dirty="0">
              <a:solidFill>
                <a:schemeClr val="bg1">
                  <a:lumMod val="75000"/>
                </a:schemeClr>
              </a:solidFill>
            </a:endParaRPr>
          </a:p>
        </p:txBody>
      </p:sp>
    </p:spTree>
    <p:extLst>
      <p:ext uri="{BB962C8B-B14F-4D97-AF65-F5344CB8AC3E}">
        <p14:creationId xmlns:p14="http://schemas.microsoft.com/office/powerpoint/2010/main" val="16957890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clipse_postcard.ai"/>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058"/>
            <a:ext cx="9144000" cy="6275294"/>
          </a:xfrm>
          <a:prstGeom prst="rect">
            <a:avLst/>
          </a:prstGeom>
        </p:spPr>
      </p:pic>
      <p:sp>
        <p:nvSpPr>
          <p:cNvPr id="6" name="Oval 5"/>
          <p:cNvSpPr/>
          <p:nvPr/>
        </p:nvSpPr>
        <p:spPr>
          <a:xfrm>
            <a:off x="4341631" y="2885396"/>
            <a:ext cx="338220" cy="26230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Tree>
    <p:extLst>
      <p:ext uri="{BB962C8B-B14F-4D97-AF65-F5344CB8AC3E}">
        <p14:creationId xmlns:p14="http://schemas.microsoft.com/office/powerpoint/2010/main" val="42712399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960"/>
            <a:ext cx="8229600" cy="1143000"/>
          </a:xfrm>
        </p:spPr>
        <p:txBody>
          <a:bodyPr/>
          <a:lstStyle/>
          <a:p>
            <a:r>
              <a:rPr lang="en-US" dirty="0" smtClean="0">
                <a:solidFill>
                  <a:srgbClr val="FFFFFF"/>
                </a:solidFill>
              </a:rPr>
              <a:t>A Total Eclipse from Space</a:t>
            </a:r>
            <a:endParaRPr lang="en-US" dirty="0">
              <a:solidFill>
                <a:srgbClr val="FFFFFF"/>
              </a:solidFill>
            </a:endParaRPr>
          </a:p>
        </p:txBody>
      </p:sp>
      <p:pic>
        <p:nvPicPr>
          <p:cNvPr id="6" name="Picture 5"/>
          <p:cNvPicPr>
            <a:picLocks noChangeAspect="1"/>
          </p:cNvPicPr>
          <p:nvPr/>
        </p:nvPicPr>
        <p:blipFill>
          <a:blip r:embed="rId3"/>
          <a:stretch>
            <a:fillRect/>
          </a:stretch>
        </p:blipFill>
        <p:spPr>
          <a:xfrm>
            <a:off x="-1678" y="879125"/>
            <a:ext cx="9145678" cy="6097119"/>
          </a:xfrm>
          <a:prstGeom prst="rect">
            <a:avLst/>
          </a:prstGeom>
        </p:spPr>
      </p:pic>
    </p:spTree>
    <p:extLst>
      <p:ext uri="{BB962C8B-B14F-4D97-AF65-F5344CB8AC3E}">
        <p14:creationId xmlns:p14="http://schemas.microsoft.com/office/powerpoint/2010/main" val="8724174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View from Earth</a:t>
            </a:r>
            <a:endParaRPr lang="en-US" dirty="0">
              <a:solidFill>
                <a:schemeClr val="bg1"/>
              </a:solidFill>
            </a:endParaRPr>
          </a:p>
        </p:txBody>
      </p:sp>
      <p:pic>
        <p:nvPicPr>
          <p:cNvPr id="5" name="Picture 4" descr="160901-annular-eclipse-sloo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11300"/>
            <a:ext cx="9144000" cy="3833623"/>
          </a:xfrm>
          <a:prstGeom prst="rect">
            <a:avLst/>
          </a:prstGeom>
        </p:spPr>
      </p:pic>
    </p:spTree>
    <p:extLst>
      <p:ext uri="{BB962C8B-B14F-4D97-AF65-F5344CB8AC3E}">
        <p14:creationId xmlns:p14="http://schemas.microsoft.com/office/powerpoint/2010/main" val="2847091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57062</TotalTime>
  <Words>3280</Words>
  <Application>Microsoft Macintosh PowerPoint</Application>
  <PresentationFormat>On-screen Show (4:3)</PresentationFormat>
  <Paragraphs>341</Paragraphs>
  <Slides>28</Slides>
  <Notes>28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Presentation Overview</vt:lpstr>
      <vt:lpstr>Have you seen an eclipse?</vt:lpstr>
      <vt:lpstr>Basic types of eclipses</vt:lpstr>
      <vt:lpstr>Remember: Which One Gets Darker?</vt:lpstr>
      <vt:lpstr>What is a Solar Eclipse?</vt:lpstr>
      <vt:lpstr>PowerPoint Presentation</vt:lpstr>
      <vt:lpstr>A Total Eclipse from Space</vt:lpstr>
      <vt:lpstr>The View from Earth</vt:lpstr>
      <vt:lpstr>Everyone sees a partial eclipse</vt:lpstr>
      <vt:lpstr>Viewing the partial eclipse</vt:lpstr>
      <vt:lpstr>Watch the show safely!  Pinhole projection </vt:lpstr>
      <vt:lpstr>Project the sun with tools – and care</vt:lpstr>
      <vt:lpstr>Observing directly with filters</vt:lpstr>
      <vt:lpstr>Use special care with filtered optics</vt:lpstr>
      <vt:lpstr>PowerPoint Presentation</vt:lpstr>
      <vt:lpstr>This is a total eclipse  </vt:lpstr>
      <vt:lpstr>If this Is your 1st total eclipse </vt:lpstr>
      <vt:lpstr>Plan ahead</vt:lpstr>
      <vt:lpstr>Bring friends and family</vt:lpstr>
      <vt:lpstr>PowerPoint Presentation</vt:lpstr>
      <vt:lpstr>Viewing resources for every place</vt:lpstr>
      <vt:lpstr>Extensions</vt:lpstr>
      <vt:lpstr>Types of eclipses</vt:lpstr>
      <vt:lpstr>Why don’t eclipses  happen every month?</vt:lpstr>
      <vt:lpstr>Cosmic coincidence</vt:lpstr>
      <vt:lpstr>Myths and stories</vt:lpstr>
      <vt:lpstr>Thank you</vt:lpstr>
    </vt:vector>
  </TitlesOfParts>
  <Company>Astronomical Society of the Pacific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Total Solar Eclipse and You</dc:title>
  <dc:creator>Vivian White</dc:creator>
  <cp:lastModifiedBy>MIS Department</cp:lastModifiedBy>
  <cp:revision>159</cp:revision>
  <cp:lastPrinted>2016-11-11T00:40:31Z</cp:lastPrinted>
  <dcterms:created xsi:type="dcterms:W3CDTF">2016-06-29T22:57:07Z</dcterms:created>
  <dcterms:modified xsi:type="dcterms:W3CDTF">2017-01-19T20:38:25Z</dcterms:modified>
</cp:coreProperties>
</file>