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258" r:id="rId3"/>
    <p:sldId id="259" r:id="rId4"/>
    <p:sldId id="274" r:id="rId5"/>
    <p:sldId id="261" r:id="rId6"/>
    <p:sldId id="262" r:id="rId7"/>
    <p:sldId id="263" r:id="rId8"/>
    <p:sldId id="264" r:id="rId9"/>
    <p:sldId id="265" r:id="rId10"/>
    <p:sldId id="269" r:id="rId11"/>
    <p:sldId id="273" r:id="rId12"/>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104" autoAdjust="0"/>
  </p:normalViewPr>
  <p:slideViewPr>
    <p:cSldViewPr snapToGrid="0" snapToObjects="1">
      <p:cViewPr>
        <p:scale>
          <a:sx n="100" d="100"/>
          <a:sy n="100" d="100"/>
        </p:scale>
        <p:origin x="-186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2F55A38D-15EE-4AE2-80BC-76C3D3C4FE60}" type="datetimeFigureOut">
              <a:rPr lang="en-US" smtClean="0"/>
              <a:t>3/6/2015</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35AD6808-76C1-4124-BA22-BAF0925C31AA}" type="slidenum">
              <a:rPr lang="en-US" smtClean="0"/>
              <a:t>‹#›</a:t>
            </a:fld>
            <a:endParaRPr lang="en-US"/>
          </a:p>
        </p:txBody>
      </p:sp>
    </p:spTree>
    <p:extLst>
      <p:ext uri="{BB962C8B-B14F-4D97-AF65-F5344CB8AC3E}">
        <p14:creationId xmlns:p14="http://schemas.microsoft.com/office/powerpoint/2010/main" val="1367598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4E83D3D0-A6B9-C845-B198-7D42B48FBF03}" type="datetimeFigureOut">
              <a:rPr lang="en-US" smtClean="0"/>
              <a:t>3/6/2015</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75E071DE-53D4-2741-BC5D-530838275192}" type="slidenum">
              <a:rPr lang="en-US" smtClean="0"/>
              <a:t>‹#›</a:t>
            </a:fld>
            <a:endParaRPr lang="en-US"/>
          </a:p>
        </p:txBody>
      </p:sp>
    </p:spTree>
    <p:extLst>
      <p:ext uri="{BB962C8B-B14F-4D97-AF65-F5344CB8AC3E}">
        <p14:creationId xmlns:p14="http://schemas.microsoft.com/office/powerpoint/2010/main" val="41880429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a:t>
            </a:r>
            <a:r>
              <a:rPr lang="en-US" baseline="0" dirty="0" smtClean="0"/>
              <a:t> yourself and describe your own interest in science writing–depending on whether you are a scientist, involved in formal/informal science education, or are a science enthusiast</a:t>
            </a:r>
            <a:endParaRPr lang="en-US" dirty="0"/>
          </a:p>
        </p:txBody>
      </p:sp>
      <p:sp>
        <p:nvSpPr>
          <p:cNvPr id="4" name="Slide Number Placeholder 3"/>
          <p:cNvSpPr>
            <a:spLocks noGrp="1"/>
          </p:cNvSpPr>
          <p:nvPr>
            <p:ph type="sldNum" sz="quarter" idx="10"/>
          </p:nvPr>
        </p:nvSpPr>
        <p:spPr/>
        <p:txBody>
          <a:bodyPr/>
          <a:lstStyle/>
          <a:p>
            <a:fld id="{75E071DE-53D4-2741-BC5D-530838275192}" type="slidenum">
              <a:rPr lang="en-US" smtClean="0"/>
              <a:t>1</a:t>
            </a:fld>
            <a:endParaRPr lang="en-US"/>
          </a:p>
        </p:txBody>
      </p:sp>
    </p:spTree>
    <p:extLst>
      <p:ext uri="{BB962C8B-B14F-4D97-AF65-F5344CB8AC3E}">
        <p14:creationId xmlns:p14="http://schemas.microsoft.com/office/powerpoint/2010/main" val="1601546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your interest</a:t>
            </a:r>
            <a:r>
              <a:rPr lang="en-US" baseline="0" dirty="0" smtClean="0"/>
              <a:t> in science writing, and what motivates you in a career? (this slide is meant to start a discussion with the audience/participants). </a:t>
            </a:r>
            <a:endParaRPr lang="en-US" dirty="0"/>
          </a:p>
        </p:txBody>
      </p:sp>
      <p:sp>
        <p:nvSpPr>
          <p:cNvPr id="4" name="Slide Number Placeholder 3"/>
          <p:cNvSpPr>
            <a:spLocks noGrp="1"/>
          </p:cNvSpPr>
          <p:nvPr>
            <p:ph type="sldNum" sz="quarter" idx="10"/>
          </p:nvPr>
        </p:nvSpPr>
        <p:spPr/>
        <p:txBody>
          <a:bodyPr/>
          <a:lstStyle/>
          <a:p>
            <a:fld id="{75E071DE-53D4-2741-BC5D-530838275192}" type="slidenum">
              <a:rPr lang="en-US" smtClean="0"/>
              <a:t>10</a:t>
            </a:fld>
            <a:endParaRPr lang="en-US"/>
          </a:p>
        </p:txBody>
      </p:sp>
    </p:spTree>
    <p:extLst>
      <p:ext uri="{BB962C8B-B14F-4D97-AF65-F5344CB8AC3E}">
        <p14:creationId xmlns:p14="http://schemas.microsoft.com/office/powerpoint/2010/main" val="34688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E071DE-53D4-2741-BC5D-530838275192}" type="slidenum">
              <a:rPr lang="en-US" smtClean="0"/>
              <a:t>11</a:t>
            </a:fld>
            <a:endParaRPr lang="en-US"/>
          </a:p>
        </p:txBody>
      </p:sp>
    </p:spTree>
    <p:extLst>
      <p:ext uri="{BB962C8B-B14F-4D97-AF65-F5344CB8AC3E}">
        <p14:creationId xmlns:p14="http://schemas.microsoft.com/office/powerpoint/2010/main" val="884797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Pace and output: science</a:t>
            </a:r>
            <a:r>
              <a:rPr lang="en-US" baseline="0" dirty="0" smtClean="0"/>
              <a:t> writing allows you to dive deep into a topic for a short period of time and turn out a product quickly, whether that is a news article, press release, or profile of a scientist.</a:t>
            </a:r>
            <a:endParaRPr lang="en-US" dirty="0" smtClean="0"/>
          </a:p>
          <a:p>
            <a:r>
              <a:rPr lang="en-US" dirty="0" smtClean="0"/>
              <a:t>Socioeconomic and political aspect:</a:t>
            </a:r>
            <a:r>
              <a:rPr lang="en-US" baseline="0" dirty="0" smtClean="0"/>
              <a:t> science writing lets you tackle broader socioeconomic and political concepts, controversies, or outstanding questions that are caused by or benefit from scientific research. </a:t>
            </a:r>
            <a:endParaRPr lang="en-US" dirty="0" smtClean="0"/>
          </a:p>
          <a:p>
            <a:r>
              <a:rPr lang="en-US" dirty="0" smtClean="0"/>
              <a:t>Creativity: science</a:t>
            </a:r>
            <a:r>
              <a:rPr lang="en-US" baseline="0" dirty="0" smtClean="0"/>
              <a:t> writing lets you channel your own writing talents and voice while communicating something beyond your own activities.</a:t>
            </a:r>
            <a:endParaRPr lang="en-US" dirty="0" smtClean="0"/>
          </a:p>
          <a:p>
            <a:endParaRPr lang="en-US" dirty="0"/>
          </a:p>
        </p:txBody>
      </p:sp>
      <p:sp>
        <p:nvSpPr>
          <p:cNvPr id="4" name="Slide Number Placeholder 3"/>
          <p:cNvSpPr>
            <a:spLocks noGrp="1"/>
          </p:cNvSpPr>
          <p:nvPr>
            <p:ph type="sldNum" sz="quarter" idx="10"/>
          </p:nvPr>
        </p:nvSpPr>
        <p:spPr/>
        <p:txBody>
          <a:bodyPr/>
          <a:lstStyle/>
          <a:p>
            <a:fld id="{48F81BE2-927A-7C42-97A8-97187A668C02}" type="slidenum">
              <a:rPr lang="en-US" smtClean="0">
                <a:solidFill>
                  <a:prstClr val="black"/>
                </a:solidFill>
                <a:latin typeface="Calibri"/>
              </a:rPr>
              <a:pPr/>
              <a:t>2</a:t>
            </a:fld>
            <a:endParaRPr lang="en-US">
              <a:solidFill>
                <a:prstClr val="black"/>
              </a:solidFill>
              <a:latin typeface="Calibri"/>
            </a:endParaRPr>
          </a:p>
        </p:txBody>
      </p:sp>
    </p:spTree>
    <p:extLst>
      <p:ext uri="{BB962C8B-B14F-4D97-AF65-F5344CB8AC3E}">
        <p14:creationId xmlns:p14="http://schemas.microsoft.com/office/powerpoint/2010/main" val="1353637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techniques we use to communicate depend greatly on the audience—why are you saying what</a:t>
            </a:r>
            <a:r>
              <a:rPr lang="en-US" sz="1200" kern="1200" baseline="0" dirty="0" smtClean="0">
                <a:solidFill>
                  <a:schemeClr val="tx1"/>
                </a:solidFill>
                <a:effectLst/>
                <a:latin typeface="+mn-lt"/>
                <a:ea typeface="+mn-ea"/>
                <a:cs typeface="+mn-cs"/>
              </a:rPr>
              <a:t> you are saying,</a:t>
            </a:r>
            <a:r>
              <a:rPr lang="en-US" sz="1200" kern="1200" dirty="0" smtClean="0">
                <a:solidFill>
                  <a:schemeClr val="tx1"/>
                </a:solidFill>
                <a:effectLst/>
                <a:latin typeface="+mn-lt"/>
                <a:ea typeface="+mn-ea"/>
                <a:cs typeface="+mn-cs"/>
              </a:rPr>
              <a:t> and who are you saying it to? Are you trying to convince or persuade your colleagues o</a:t>
            </a:r>
            <a:r>
              <a:rPr lang="en-US" sz="1200" kern="1200" baseline="0" dirty="0" smtClean="0">
                <a:solidFill>
                  <a:schemeClr val="tx1"/>
                </a:solidFill>
                <a:effectLst/>
                <a:latin typeface="+mn-lt"/>
                <a:ea typeface="+mn-ea"/>
                <a:cs typeface="+mn-cs"/>
              </a:rPr>
              <a:t>r your family and friends</a:t>
            </a:r>
            <a:r>
              <a:rPr lang="en-US" sz="1200" kern="1200" dirty="0" smtClean="0">
                <a:solidFill>
                  <a:schemeClr val="tx1"/>
                </a:solidFill>
                <a:effectLst/>
                <a:latin typeface="+mn-lt"/>
                <a:ea typeface="+mn-ea"/>
                <a:cs typeface="+mn-cs"/>
              </a:rPr>
              <a:t>? Pitch a</a:t>
            </a:r>
            <a:r>
              <a:rPr lang="en-US" sz="1200" kern="1200" baseline="0" dirty="0" smtClean="0">
                <a:solidFill>
                  <a:schemeClr val="tx1"/>
                </a:solidFill>
                <a:effectLst/>
                <a:latin typeface="+mn-lt"/>
                <a:ea typeface="+mn-ea"/>
                <a:cs typeface="+mn-cs"/>
              </a:rPr>
              <a:t> business idea, or defend your actions</a:t>
            </a:r>
            <a:r>
              <a:rPr lang="en-US" sz="1200" kern="1200" dirty="0" smtClean="0">
                <a:solidFill>
                  <a:schemeClr val="tx1"/>
                </a:solidFill>
                <a:effectLst/>
                <a:latin typeface="+mn-lt"/>
                <a:ea typeface="+mn-ea"/>
                <a:cs typeface="+mn-cs"/>
              </a:rPr>
              <a:t>? Are you trying to inspire or educate others? First determine</a:t>
            </a:r>
            <a:r>
              <a:rPr lang="en-US" sz="1200" kern="1200" baseline="0" dirty="0" smtClean="0">
                <a:solidFill>
                  <a:schemeClr val="tx1"/>
                </a:solidFill>
                <a:effectLst/>
                <a:latin typeface="+mn-lt"/>
                <a:ea typeface="+mn-ea"/>
                <a:cs typeface="+mn-cs"/>
              </a:rPr>
              <a:t> your audience, and then start to write.</a:t>
            </a:r>
            <a:endParaRPr lang="en-US" dirty="0" smtClean="0"/>
          </a:p>
        </p:txBody>
      </p:sp>
      <p:sp>
        <p:nvSpPr>
          <p:cNvPr id="4" name="Slide Number Placeholder 3"/>
          <p:cNvSpPr>
            <a:spLocks noGrp="1"/>
          </p:cNvSpPr>
          <p:nvPr>
            <p:ph type="sldNum" sz="quarter" idx="10"/>
          </p:nvPr>
        </p:nvSpPr>
        <p:spPr/>
        <p:txBody>
          <a:bodyPr/>
          <a:lstStyle/>
          <a:p>
            <a:fld id="{0F9914DB-2639-5D41-8FFA-9C76E4E23F16}" type="slidenum">
              <a:rPr lang="en-US" smtClean="0">
                <a:solidFill>
                  <a:prstClr val="black"/>
                </a:solidFill>
                <a:latin typeface="Calibri"/>
              </a:rPr>
              <a:pPr/>
              <a:t>3</a:t>
            </a:fld>
            <a:endParaRPr lang="en-US">
              <a:solidFill>
                <a:prstClr val="black"/>
              </a:solidFill>
              <a:latin typeface="Calibri"/>
            </a:endParaRPr>
          </a:p>
        </p:txBody>
      </p:sp>
    </p:spTree>
    <p:extLst>
      <p:ext uri="{BB962C8B-B14F-4D97-AF65-F5344CB8AC3E}">
        <p14:creationId xmlns:p14="http://schemas.microsoft.com/office/powerpoint/2010/main" val="3315521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50000"/>
              </a:lnSpc>
              <a:spcBef>
                <a:spcPts val="0"/>
              </a:spcBef>
              <a:spcAft>
                <a:spcPts val="0"/>
              </a:spcAft>
              <a:buClrTx/>
              <a:buSzTx/>
              <a:buFont typeface="Arial"/>
              <a:buNone/>
              <a:tabLst/>
              <a:defRPr/>
            </a:pPr>
            <a:r>
              <a:rPr lang="en-US" sz="1200" dirty="0" smtClean="0"/>
              <a:t>For perspective,</a:t>
            </a:r>
            <a:r>
              <a:rPr lang="en-US" sz="1200" baseline="0" dirty="0" smtClean="0"/>
              <a:t> here are the results from a recent (2011) Pew poll surveying the scientific literacy of American adults. Science writing is needed to help clarify topics of interest to most Americans, such as technology and healthcare. </a:t>
            </a:r>
            <a:endParaRPr lang="en-US" sz="1200" dirty="0" smtClean="0"/>
          </a:p>
        </p:txBody>
      </p:sp>
      <p:sp>
        <p:nvSpPr>
          <p:cNvPr id="4" name="Slide Number Placeholder 3"/>
          <p:cNvSpPr>
            <a:spLocks noGrp="1"/>
          </p:cNvSpPr>
          <p:nvPr>
            <p:ph type="sldNum" sz="quarter" idx="10"/>
          </p:nvPr>
        </p:nvSpPr>
        <p:spPr/>
        <p:txBody>
          <a:bodyPr/>
          <a:lstStyle/>
          <a:p>
            <a:fld id="{0F9914DB-2639-5D41-8FFA-9C76E4E23F16}" type="slidenum">
              <a:rPr lang="en-US" smtClean="0">
                <a:solidFill>
                  <a:prstClr val="black"/>
                </a:solidFill>
                <a:latin typeface="Calibri"/>
              </a:rPr>
              <a:pPr/>
              <a:t>4</a:t>
            </a:fld>
            <a:endParaRPr lang="en-US">
              <a:solidFill>
                <a:prstClr val="black"/>
              </a:solidFill>
              <a:latin typeface="Calibri"/>
            </a:endParaRPr>
          </a:p>
        </p:txBody>
      </p:sp>
    </p:spTree>
    <p:extLst>
      <p:ext uri="{BB962C8B-B14F-4D97-AF65-F5344CB8AC3E}">
        <p14:creationId xmlns:p14="http://schemas.microsoft.com/office/powerpoint/2010/main" val="3315521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Describes most science</a:t>
            </a:r>
            <a:r>
              <a:rPr lang="en-US" baseline="0" dirty="0" smtClean="0"/>
              <a:t> writing pieces, along with the audience and purpose.</a:t>
            </a:r>
            <a:endParaRPr lang="en-US" dirty="0"/>
          </a:p>
        </p:txBody>
      </p:sp>
      <p:sp>
        <p:nvSpPr>
          <p:cNvPr id="4" name="Slide Number Placeholder 3"/>
          <p:cNvSpPr>
            <a:spLocks noGrp="1"/>
          </p:cNvSpPr>
          <p:nvPr>
            <p:ph type="sldNum" sz="quarter" idx="10"/>
          </p:nvPr>
        </p:nvSpPr>
        <p:spPr/>
        <p:txBody>
          <a:bodyPr/>
          <a:lstStyle/>
          <a:p>
            <a:fld id="{48F81BE2-927A-7C42-97A8-97187A668C02}" type="slidenum">
              <a:rPr lang="en-US" smtClean="0">
                <a:solidFill>
                  <a:prstClr val="black"/>
                </a:solidFill>
                <a:latin typeface="Calibri"/>
              </a:rPr>
              <a:pPr/>
              <a:t>5</a:t>
            </a:fld>
            <a:endParaRPr lang="en-US">
              <a:solidFill>
                <a:prstClr val="black"/>
              </a:solidFill>
              <a:latin typeface="Calibri"/>
            </a:endParaRPr>
          </a:p>
        </p:txBody>
      </p:sp>
    </p:spTree>
    <p:extLst>
      <p:ext uri="{BB962C8B-B14F-4D97-AF65-F5344CB8AC3E}">
        <p14:creationId xmlns:p14="http://schemas.microsoft.com/office/powerpoint/2010/main" val="193544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Science writing lies between creative</a:t>
            </a:r>
            <a:r>
              <a:rPr lang="en-US" baseline="0" dirty="0" smtClean="0"/>
              <a:t> writing and technical writing. You want to be accurate about the details, but keep the reader entertained.</a:t>
            </a:r>
            <a:endParaRPr lang="en-US" dirty="0"/>
          </a:p>
        </p:txBody>
      </p:sp>
      <p:sp>
        <p:nvSpPr>
          <p:cNvPr id="4" name="Slide Number Placeholder 3"/>
          <p:cNvSpPr>
            <a:spLocks noGrp="1"/>
          </p:cNvSpPr>
          <p:nvPr>
            <p:ph type="sldNum" sz="quarter" idx="10"/>
          </p:nvPr>
        </p:nvSpPr>
        <p:spPr/>
        <p:txBody>
          <a:bodyPr/>
          <a:lstStyle/>
          <a:p>
            <a:fld id="{48F81BE2-927A-7C42-97A8-97187A668C02}" type="slidenum">
              <a:rPr lang="en-US" smtClean="0">
                <a:solidFill>
                  <a:prstClr val="black"/>
                </a:solidFill>
                <a:latin typeface="Calibri"/>
              </a:rPr>
              <a:pPr/>
              <a:t>6</a:t>
            </a:fld>
            <a:endParaRPr lang="en-US">
              <a:solidFill>
                <a:prstClr val="black"/>
              </a:solidFill>
              <a:latin typeface="Calibri"/>
            </a:endParaRPr>
          </a:p>
        </p:txBody>
      </p:sp>
    </p:spTree>
    <p:extLst>
      <p:ext uri="{BB962C8B-B14F-4D97-AF65-F5344CB8AC3E}">
        <p14:creationId xmlns:p14="http://schemas.microsoft.com/office/powerpoint/2010/main" val="193544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a:t>
            </a:r>
            <a:r>
              <a:rPr lang="en-US" baseline="0" dirty="0" smtClean="0"/>
              <a:t> you are interested in formal science writing education, here are a few training programs you might consider, and what they (generally) offer.</a:t>
            </a:r>
            <a:endParaRPr lang="en-US" dirty="0"/>
          </a:p>
        </p:txBody>
      </p:sp>
      <p:sp>
        <p:nvSpPr>
          <p:cNvPr id="4" name="Slide Number Placeholder 3"/>
          <p:cNvSpPr>
            <a:spLocks noGrp="1"/>
          </p:cNvSpPr>
          <p:nvPr>
            <p:ph type="sldNum" sz="quarter" idx="10"/>
          </p:nvPr>
        </p:nvSpPr>
        <p:spPr/>
        <p:txBody>
          <a:bodyPr/>
          <a:lstStyle/>
          <a:p>
            <a:fld id="{75E071DE-53D4-2741-BC5D-530838275192}" type="slidenum">
              <a:rPr lang="en-US" smtClean="0"/>
              <a:t>7</a:t>
            </a:fld>
            <a:endParaRPr lang="en-US"/>
          </a:p>
        </p:txBody>
      </p:sp>
    </p:spTree>
    <p:extLst>
      <p:ext uri="{BB962C8B-B14F-4D97-AF65-F5344CB8AC3E}">
        <p14:creationId xmlns:p14="http://schemas.microsoft.com/office/powerpoint/2010/main" val="2168669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a:t>
            </a:r>
            <a:r>
              <a:rPr lang="en-US" baseline="0" dirty="0" smtClean="0"/>
              <a:t> the places you might end up working as a science writer. </a:t>
            </a:r>
            <a:r>
              <a:rPr lang="en-US" dirty="0" smtClean="0"/>
              <a:t>Freelance writing is a very popular</a:t>
            </a:r>
            <a:r>
              <a:rPr lang="en-US" baseline="0" dirty="0" smtClean="0"/>
              <a:t> option, as you can live and work wherever you would like and work for a variety of editors.</a:t>
            </a:r>
            <a:endParaRPr lang="en-US" dirty="0"/>
          </a:p>
        </p:txBody>
      </p:sp>
      <p:sp>
        <p:nvSpPr>
          <p:cNvPr id="4" name="Slide Number Placeholder 3"/>
          <p:cNvSpPr>
            <a:spLocks noGrp="1"/>
          </p:cNvSpPr>
          <p:nvPr>
            <p:ph type="sldNum" sz="quarter" idx="10"/>
          </p:nvPr>
        </p:nvSpPr>
        <p:spPr/>
        <p:txBody>
          <a:bodyPr/>
          <a:lstStyle/>
          <a:p>
            <a:fld id="{48F81BE2-927A-7C42-97A8-97187A668C02}" type="slidenum">
              <a:rPr lang="en-US" smtClean="0">
                <a:solidFill>
                  <a:prstClr val="black"/>
                </a:solidFill>
                <a:latin typeface="Calibri"/>
              </a:rPr>
              <a:pPr/>
              <a:t>8</a:t>
            </a:fld>
            <a:endParaRPr lang="en-US">
              <a:solidFill>
                <a:prstClr val="black"/>
              </a:solidFill>
              <a:latin typeface="Calibri"/>
            </a:endParaRPr>
          </a:p>
        </p:txBody>
      </p:sp>
    </p:spTree>
    <p:extLst>
      <p:ext uri="{BB962C8B-B14F-4D97-AF65-F5344CB8AC3E}">
        <p14:creationId xmlns:p14="http://schemas.microsoft.com/office/powerpoint/2010/main" val="3387406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 additional examples</a:t>
            </a:r>
            <a:r>
              <a:rPr lang="en-US" baseline="0" dirty="0" smtClean="0"/>
              <a:t> (good or bad) depending on the time you have and the type of science writing you want to emphasize. Good sources are university or national laboratory press releases, popular science magazines (WIRED, MIT </a:t>
            </a:r>
            <a:r>
              <a:rPr lang="en-US" baseline="0" smtClean="0"/>
              <a:t>Technology Review).</a:t>
            </a:r>
            <a:endParaRPr lang="en-US" dirty="0"/>
          </a:p>
        </p:txBody>
      </p:sp>
      <p:sp>
        <p:nvSpPr>
          <p:cNvPr id="4" name="Slide Number Placeholder 3"/>
          <p:cNvSpPr>
            <a:spLocks noGrp="1"/>
          </p:cNvSpPr>
          <p:nvPr>
            <p:ph type="sldNum" sz="quarter" idx="10"/>
          </p:nvPr>
        </p:nvSpPr>
        <p:spPr/>
        <p:txBody>
          <a:bodyPr/>
          <a:lstStyle/>
          <a:p>
            <a:fld id="{48F81BE2-927A-7C42-97A8-97187A668C02}" type="slidenum">
              <a:rPr lang="en-US" smtClean="0">
                <a:solidFill>
                  <a:prstClr val="black"/>
                </a:solidFill>
                <a:latin typeface="Calibri"/>
              </a:rPr>
              <a:pPr/>
              <a:t>9</a:t>
            </a:fld>
            <a:endParaRPr lang="en-US">
              <a:solidFill>
                <a:prstClr val="black"/>
              </a:solidFill>
              <a:latin typeface="Calibri"/>
            </a:endParaRPr>
          </a:p>
        </p:txBody>
      </p:sp>
    </p:spTree>
    <p:extLst>
      <p:ext uri="{BB962C8B-B14F-4D97-AF65-F5344CB8AC3E}">
        <p14:creationId xmlns:p14="http://schemas.microsoft.com/office/powerpoint/2010/main" val="3387406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5C3391-7684-7D43-8524-96FDFF4DAB0A}" type="datetimeFigureOut">
              <a:rPr lang="en-US" smtClean="0"/>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3C1193-447C-E94D-BC3E-1A28885D50EE}" type="slidenum">
              <a:rPr lang="en-US" smtClean="0"/>
              <a:t>‹#›</a:t>
            </a:fld>
            <a:endParaRPr lang="en-US"/>
          </a:p>
        </p:txBody>
      </p:sp>
    </p:spTree>
    <p:extLst>
      <p:ext uri="{BB962C8B-B14F-4D97-AF65-F5344CB8AC3E}">
        <p14:creationId xmlns:p14="http://schemas.microsoft.com/office/powerpoint/2010/main" val="3219687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5C3391-7684-7D43-8524-96FDFF4DAB0A}" type="datetimeFigureOut">
              <a:rPr lang="en-US" smtClean="0"/>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3C1193-447C-E94D-BC3E-1A28885D50EE}" type="slidenum">
              <a:rPr lang="en-US" smtClean="0"/>
              <a:t>‹#›</a:t>
            </a:fld>
            <a:endParaRPr lang="en-US"/>
          </a:p>
        </p:txBody>
      </p:sp>
    </p:spTree>
    <p:extLst>
      <p:ext uri="{BB962C8B-B14F-4D97-AF65-F5344CB8AC3E}">
        <p14:creationId xmlns:p14="http://schemas.microsoft.com/office/powerpoint/2010/main" val="1944398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5C3391-7684-7D43-8524-96FDFF4DAB0A}" type="datetimeFigureOut">
              <a:rPr lang="en-US" smtClean="0"/>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3C1193-447C-E94D-BC3E-1A28885D50EE}" type="slidenum">
              <a:rPr lang="en-US" smtClean="0"/>
              <a:t>‹#›</a:t>
            </a:fld>
            <a:endParaRPr lang="en-US"/>
          </a:p>
        </p:txBody>
      </p:sp>
    </p:spTree>
    <p:extLst>
      <p:ext uri="{BB962C8B-B14F-4D97-AF65-F5344CB8AC3E}">
        <p14:creationId xmlns:p14="http://schemas.microsoft.com/office/powerpoint/2010/main" val="1582684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5C3391-7684-7D43-8524-96FDFF4DAB0A}" type="datetimeFigureOut">
              <a:rPr lang="en-US" smtClean="0"/>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3C1193-447C-E94D-BC3E-1A28885D50EE}" type="slidenum">
              <a:rPr lang="en-US" smtClean="0"/>
              <a:t>‹#›</a:t>
            </a:fld>
            <a:endParaRPr lang="en-US"/>
          </a:p>
        </p:txBody>
      </p:sp>
    </p:spTree>
    <p:extLst>
      <p:ext uri="{BB962C8B-B14F-4D97-AF65-F5344CB8AC3E}">
        <p14:creationId xmlns:p14="http://schemas.microsoft.com/office/powerpoint/2010/main" val="527252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5C3391-7684-7D43-8524-96FDFF4DAB0A}" type="datetimeFigureOut">
              <a:rPr lang="en-US" smtClean="0"/>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3C1193-447C-E94D-BC3E-1A28885D50EE}" type="slidenum">
              <a:rPr lang="en-US" smtClean="0"/>
              <a:t>‹#›</a:t>
            </a:fld>
            <a:endParaRPr lang="en-US"/>
          </a:p>
        </p:txBody>
      </p:sp>
    </p:spTree>
    <p:extLst>
      <p:ext uri="{BB962C8B-B14F-4D97-AF65-F5344CB8AC3E}">
        <p14:creationId xmlns:p14="http://schemas.microsoft.com/office/powerpoint/2010/main" val="4008054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5C3391-7684-7D43-8524-96FDFF4DAB0A}" type="datetimeFigureOut">
              <a:rPr lang="en-US" smtClean="0"/>
              <a:t>3/6/2015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3C1193-447C-E94D-BC3E-1A28885D50EE}" type="slidenum">
              <a:rPr lang="en-US" smtClean="0"/>
              <a:t>‹#›</a:t>
            </a:fld>
            <a:endParaRPr lang="en-US"/>
          </a:p>
        </p:txBody>
      </p:sp>
    </p:spTree>
    <p:extLst>
      <p:ext uri="{BB962C8B-B14F-4D97-AF65-F5344CB8AC3E}">
        <p14:creationId xmlns:p14="http://schemas.microsoft.com/office/powerpoint/2010/main" val="328646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5C3391-7684-7D43-8524-96FDFF4DAB0A}" type="datetimeFigureOut">
              <a:rPr lang="en-US" smtClean="0"/>
              <a:t>3/6/2015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3C1193-447C-E94D-BC3E-1A28885D50EE}" type="slidenum">
              <a:rPr lang="en-US" smtClean="0"/>
              <a:t>‹#›</a:t>
            </a:fld>
            <a:endParaRPr lang="en-US"/>
          </a:p>
        </p:txBody>
      </p:sp>
    </p:spTree>
    <p:extLst>
      <p:ext uri="{BB962C8B-B14F-4D97-AF65-F5344CB8AC3E}">
        <p14:creationId xmlns:p14="http://schemas.microsoft.com/office/powerpoint/2010/main" val="2983292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5C3391-7684-7D43-8524-96FDFF4DAB0A}" type="datetimeFigureOut">
              <a:rPr lang="en-US" smtClean="0"/>
              <a:t>3/6/2015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3C1193-447C-E94D-BC3E-1A28885D50EE}" type="slidenum">
              <a:rPr lang="en-US" smtClean="0"/>
              <a:t>‹#›</a:t>
            </a:fld>
            <a:endParaRPr lang="en-US"/>
          </a:p>
        </p:txBody>
      </p:sp>
    </p:spTree>
    <p:extLst>
      <p:ext uri="{BB962C8B-B14F-4D97-AF65-F5344CB8AC3E}">
        <p14:creationId xmlns:p14="http://schemas.microsoft.com/office/powerpoint/2010/main" val="3975351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5C3391-7684-7D43-8524-96FDFF4DAB0A}" type="datetimeFigureOut">
              <a:rPr lang="en-US" smtClean="0"/>
              <a:t>3/6/2015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3C1193-447C-E94D-BC3E-1A28885D50EE}" type="slidenum">
              <a:rPr lang="en-US" smtClean="0"/>
              <a:t>‹#›</a:t>
            </a:fld>
            <a:endParaRPr lang="en-US"/>
          </a:p>
        </p:txBody>
      </p:sp>
    </p:spTree>
    <p:extLst>
      <p:ext uri="{BB962C8B-B14F-4D97-AF65-F5344CB8AC3E}">
        <p14:creationId xmlns:p14="http://schemas.microsoft.com/office/powerpoint/2010/main" val="2095825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5C3391-7684-7D43-8524-96FDFF4DAB0A}" type="datetimeFigureOut">
              <a:rPr lang="en-US" smtClean="0"/>
              <a:t>3/6/2015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3C1193-447C-E94D-BC3E-1A28885D50EE}" type="slidenum">
              <a:rPr lang="en-US" smtClean="0"/>
              <a:t>‹#›</a:t>
            </a:fld>
            <a:endParaRPr lang="en-US"/>
          </a:p>
        </p:txBody>
      </p:sp>
    </p:spTree>
    <p:extLst>
      <p:ext uri="{BB962C8B-B14F-4D97-AF65-F5344CB8AC3E}">
        <p14:creationId xmlns:p14="http://schemas.microsoft.com/office/powerpoint/2010/main" val="2984570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5C3391-7684-7D43-8524-96FDFF4DAB0A}" type="datetimeFigureOut">
              <a:rPr lang="en-US" smtClean="0"/>
              <a:t>3/6/2015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3C1193-447C-E94D-BC3E-1A28885D50EE}" type="slidenum">
              <a:rPr lang="en-US" smtClean="0"/>
              <a:t>‹#›</a:t>
            </a:fld>
            <a:endParaRPr lang="en-US"/>
          </a:p>
        </p:txBody>
      </p:sp>
    </p:spTree>
    <p:extLst>
      <p:ext uri="{BB962C8B-B14F-4D97-AF65-F5344CB8AC3E}">
        <p14:creationId xmlns:p14="http://schemas.microsoft.com/office/powerpoint/2010/main" val="1198912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C3391-7684-7D43-8524-96FDFF4DAB0A}" type="datetimeFigureOut">
              <a:rPr lang="en-US" smtClean="0"/>
              <a:t>3/6/2015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3C1193-447C-E94D-BC3E-1A28885D50EE}" type="slidenum">
              <a:rPr lang="en-US" smtClean="0"/>
              <a:t>‹#›</a:t>
            </a:fld>
            <a:endParaRPr lang="en-US"/>
          </a:p>
        </p:txBody>
      </p:sp>
    </p:spTree>
    <p:extLst>
      <p:ext uri="{BB962C8B-B14F-4D97-AF65-F5344CB8AC3E}">
        <p14:creationId xmlns:p14="http://schemas.microsoft.com/office/powerpoint/2010/main" val="2800623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Opportunities for Science Writing</a:t>
            </a:r>
            <a:endParaRPr lang="en-US" dirty="0"/>
          </a:p>
        </p:txBody>
      </p:sp>
      <p:sp>
        <p:nvSpPr>
          <p:cNvPr id="3" name="Subtitle 2"/>
          <p:cNvSpPr>
            <a:spLocks noGrp="1"/>
          </p:cNvSpPr>
          <p:nvPr>
            <p:ph type="subTitle" idx="1"/>
          </p:nvPr>
        </p:nvSpPr>
        <p:spPr/>
        <p:txBody>
          <a:bodyPr/>
          <a:lstStyle/>
          <a:p>
            <a:r>
              <a:rPr lang="en-US" dirty="0" smtClean="0"/>
              <a:t>NISE Network Catalog</a:t>
            </a:r>
          </a:p>
          <a:p>
            <a:r>
              <a:rPr lang="en-US" dirty="0" smtClean="0"/>
              <a:t>Prepared by Aditi Risbud, Ph.D.</a:t>
            </a:r>
          </a:p>
          <a:p>
            <a:r>
              <a:rPr lang="en-US" dirty="0" smtClean="0"/>
              <a:t>(aditi.risbud@moore.org)</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6038" y="5867400"/>
            <a:ext cx="1431925" cy="71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01750" y="860425"/>
            <a:ext cx="6540500" cy="1270000"/>
          </a:xfrm>
          <a:prstGeom prst="rect">
            <a:avLst/>
          </a:prstGeom>
        </p:spPr>
      </p:pic>
    </p:spTree>
    <p:extLst>
      <p:ext uri="{BB962C8B-B14F-4D97-AF65-F5344CB8AC3E}">
        <p14:creationId xmlns:p14="http://schemas.microsoft.com/office/powerpoint/2010/main" val="200255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sz="4000" dirty="0" smtClean="0">
                <a:latin typeface="Calibri"/>
                <a:cs typeface="Calibri"/>
              </a:rPr>
              <a:t>Making it Work</a:t>
            </a:r>
          </a:p>
        </p:txBody>
      </p:sp>
      <p:sp>
        <p:nvSpPr>
          <p:cNvPr id="23554" name="Rectangle 3"/>
          <p:cNvSpPr>
            <a:spLocks noGrp="1" noChangeArrowheads="1"/>
          </p:cNvSpPr>
          <p:nvPr>
            <p:ph type="body" idx="1"/>
          </p:nvPr>
        </p:nvSpPr>
        <p:spPr>
          <a:xfrm>
            <a:off x="110068" y="1458913"/>
            <a:ext cx="8818032" cy="4918075"/>
          </a:xfrm>
        </p:spPr>
        <p:txBody>
          <a:bodyPr/>
          <a:lstStyle/>
          <a:p>
            <a:pPr marL="0" indent="0" eaLnBrk="1" hangingPunct="1">
              <a:buNone/>
            </a:pPr>
            <a:r>
              <a:rPr lang="en-US" sz="3200" dirty="0" smtClean="0">
                <a:latin typeface="Calibri"/>
                <a:cs typeface="Calibri"/>
              </a:rPr>
              <a:t>Which is the right fit?</a:t>
            </a:r>
          </a:p>
          <a:p>
            <a:pPr lvl="1" eaLnBrk="1" hangingPunct="1">
              <a:buFont typeface="Arial"/>
              <a:buChar char="•"/>
            </a:pPr>
            <a:r>
              <a:rPr lang="en-US" sz="2800" dirty="0" smtClean="0">
                <a:latin typeface="Calibri"/>
                <a:cs typeface="Calibri"/>
              </a:rPr>
              <a:t>Broader view of science</a:t>
            </a:r>
          </a:p>
          <a:p>
            <a:pPr lvl="1" eaLnBrk="1" hangingPunct="1">
              <a:buFont typeface="Arial"/>
              <a:buChar char="•"/>
            </a:pPr>
            <a:r>
              <a:rPr lang="en-US" sz="2800" dirty="0" smtClean="0">
                <a:latin typeface="Calibri"/>
                <a:cs typeface="Calibri"/>
              </a:rPr>
              <a:t>Popularizing a specific niche</a:t>
            </a:r>
          </a:p>
          <a:p>
            <a:pPr lvl="1" eaLnBrk="1" hangingPunct="1"/>
            <a:endParaRPr lang="en-US" sz="2800" dirty="0" smtClean="0">
              <a:latin typeface="Calibri"/>
              <a:cs typeface="Calibri"/>
            </a:endParaRPr>
          </a:p>
          <a:p>
            <a:pPr marL="0" indent="0" eaLnBrk="1" hangingPunct="1">
              <a:buNone/>
            </a:pPr>
            <a:r>
              <a:rPr lang="en-US" sz="3200" dirty="0" smtClean="0">
                <a:latin typeface="Calibri"/>
                <a:cs typeface="Calibri"/>
              </a:rPr>
              <a:t>Career path</a:t>
            </a:r>
          </a:p>
          <a:p>
            <a:pPr lvl="1" eaLnBrk="1" hangingPunct="1">
              <a:buFont typeface="Arial"/>
              <a:buChar char="•"/>
            </a:pPr>
            <a:r>
              <a:rPr lang="en-US" sz="2800" dirty="0" smtClean="0">
                <a:latin typeface="Calibri"/>
                <a:cs typeface="Calibri"/>
              </a:rPr>
              <a:t>Audience you want to impact</a:t>
            </a:r>
          </a:p>
          <a:p>
            <a:pPr lvl="1" eaLnBrk="1" hangingPunct="1">
              <a:buFont typeface="Arial"/>
              <a:buChar char="•"/>
            </a:pPr>
            <a:r>
              <a:rPr lang="en-US" sz="2800" dirty="0" smtClean="0">
                <a:latin typeface="Calibri"/>
                <a:cs typeface="Calibri"/>
              </a:rPr>
              <a:t>Fame (seeing your byline) or fortune (getting a real paycheck)</a:t>
            </a:r>
          </a:p>
          <a:p>
            <a:pPr lvl="1" eaLnBrk="1" hangingPunct="1"/>
            <a:endParaRPr lang="en-US" dirty="0">
              <a:latin typeface="Calibri"/>
              <a:cs typeface="Calibri"/>
            </a:endParaRPr>
          </a:p>
          <a:p>
            <a:pPr marL="457200" lvl="1" indent="0" eaLnBrk="1" hangingPunct="1">
              <a:buNone/>
            </a:pPr>
            <a:endParaRPr lang="en-US" dirty="0" smtClean="0">
              <a:latin typeface="Calibri"/>
              <a:cs typeface="Calibri"/>
            </a:endParaRPr>
          </a:p>
          <a:p>
            <a:pPr lvl="1" eaLnBrk="1" hangingPunct="1"/>
            <a:endParaRPr lang="en-US" dirty="0" smtClean="0">
              <a:latin typeface="Calibri"/>
              <a:cs typeface="Calibri"/>
            </a:endParaRPr>
          </a:p>
          <a:p>
            <a:pPr lvl="1" eaLnBrk="1" hangingPunct="1"/>
            <a:endParaRPr lang="en-US" dirty="0" smtClean="0">
              <a:latin typeface="Calibri"/>
              <a:cs typeface="Calibri"/>
            </a:endParaRPr>
          </a:p>
          <a:p>
            <a:pPr lvl="1" eaLnBrk="1" hangingPunct="1"/>
            <a:endParaRPr lang="en-US" dirty="0" smtClean="0">
              <a:latin typeface="Calibri"/>
              <a:cs typeface="Calibri"/>
            </a:endParaRPr>
          </a:p>
          <a:p>
            <a:pPr marL="0" indent="0" eaLnBrk="1" hangingPunct="1">
              <a:buNone/>
            </a:pPr>
            <a:endParaRPr lang="en-US" sz="2000" dirty="0" smtClean="0"/>
          </a:p>
          <a:p>
            <a:pPr marL="0" indent="0" eaLnBrk="1" hangingPunct="1">
              <a:buNone/>
            </a:pPr>
            <a:endParaRPr lang="en-US" sz="2000" dirty="0" smtClean="0"/>
          </a:p>
        </p:txBody>
      </p:sp>
    </p:spTree>
    <p:extLst>
      <p:ext uri="{BB962C8B-B14F-4D97-AF65-F5344CB8AC3E}">
        <p14:creationId xmlns:p14="http://schemas.microsoft.com/office/powerpoint/2010/main" val="27670938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sz="4000" dirty="0" smtClean="0">
                <a:latin typeface="Calibri"/>
                <a:cs typeface="Calibri"/>
              </a:rPr>
              <a:t>Thank You!</a:t>
            </a:r>
          </a:p>
        </p:txBody>
      </p:sp>
      <p:sp>
        <p:nvSpPr>
          <p:cNvPr id="23554" name="Rectangle 3"/>
          <p:cNvSpPr>
            <a:spLocks noGrp="1" noChangeArrowheads="1"/>
          </p:cNvSpPr>
          <p:nvPr>
            <p:ph type="body" idx="1"/>
          </p:nvPr>
        </p:nvSpPr>
        <p:spPr>
          <a:xfrm>
            <a:off x="1376893" y="1417638"/>
            <a:ext cx="6578599" cy="1506537"/>
          </a:xfrm>
        </p:spPr>
        <p:txBody>
          <a:bodyPr>
            <a:noAutofit/>
          </a:bodyPr>
          <a:lstStyle/>
          <a:p>
            <a:pPr marL="0" indent="0" eaLnBrk="1" hangingPunct="1">
              <a:buNone/>
            </a:pPr>
            <a:endParaRPr lang="en-US" sz="3600" dirty="0">
              <a:latin typeface="Calibri"/>
              <a:cs typeface="Calibri"/>
            </a:endParaRPr>
          </a:p>
          <a:p>
            <a:pPr marL="0" indent="0" algn="ctr" eaLnBrk="1" hangingPunct="1">
              <a:buNone/>
            </a:pPr>
            <a:r>
              <a:rPr lang="en-US" sz="3600" dirty="0" smtClean="0">
                <a:latin typeface="Calibri"/>
                <a:cs typeface="Calibri"/>
              </a:rPr>
              <a:t>QUESTIONS?</a:t>
            </a:r>
            <a:endParaRPr lang="en-US" sz="3600" dirty="0">
              <a:latin typeface="Calibri"/>
              <a:cs typeface="Calibri"/>
            </a:endParaRPr>
          </a:p>
          <a:p>
            <a:pPr lvl="1" eaLnBrk="1" hangingPunct="1"/>
            <a:endParaRPr lang="en-US" dirty="0" smtClean="0">
              <a:latin typeface="Calibri"/>
              <a:cs typeface="Calibri"/>
            </a:endParaRPr>
          </a:p>
          <a:p>
            <a:pPr marL="0" indent="0" eaLnBrk="1" hangingPunct="1">
              <a:buNone/>
            </a:pPr>
            <a:endParaRPr lang="en-US" sz="2000" dirty="0" smtClean="0"/>
          </a:p>
          <a:p>
            <a:pPr marL="0" indent="0" eaLnBrk="1" hangingPunct="1">
              <a:buNone/>
            </a:pPr>
            <a:endParaRPr lang="en-US" sz="2000" dirty="0" smtClean="0"/>
          </a:p>
        </p:txBody>
      </p:sp>
      <p:sp>
        <p:nvSpPr>
          <p:cNvPr id="3" name="Rectangle 2"/>
          <p:cNvSpPr/>
          <p:nvPr/>
        </p:nvSpPr>
        <p:spPr>
          <a:xfrm>
            <a:off x="1962150" y="4395565"/>
            <a:ext cx="6879167" cy="2169825"/>
          </a:xfrm>
          <a:prstGeom prst="rect">
            <a:avLst/>
          </a:prstGeom>
        </p:spPr>
        <p:txBody>
          <a:bodyPr wrap="square">
            <a:spAutoFit/>
          </a:bodyPr>
          <a:lstStyle/>
          <a:p>
            <a:pPr>
              <a:spcBef>
                <a:spcPct val="50000"/>
              </a:spcBef>
            </a:pPr>
            <a:r>
              <a:rPr lang="en-US" altLang="en-US" dirty="0">
                <a:latin typeface="Calibri" charset="0"/>
              </a:rPr>
              <a:t>This project was supported by the National Science Foundation under Award No. 0940143. Any opinions, findings, and conclusions or recommendations are those of the author and do not necessarily reflect the views of the Foundation.  </a:t>
            </a:r>
          </a:p>
          <a:p>
            <a:pPr>
              <a:spcBef>
                <a:spcPct val="50000"/>
              </a:spcBef>
            </a:pPr>
            <a:r>
              <a:rPr lang="en-US" altLang="en-US" dirty="0">
                <a:latin typeface="Calibri" charset="0"/>
              </a:rPr>
              <a:t>Published under a Creative Commons Attribution-Noncommercial-</a:t>
            </a:r>
            <a:r>
              <a:rPr lang="en-US" altLang="en-US" dirty="0" err="1">
                <a:latin typeface="Calibri" charset="0"/>
              </a:rPr>
              <a:t>ShareAlike</a:t>
            </a:r>
            <a:r>
              <a:rPr lang="en-US" altLang="en-US" dirty="0">
                <a:latin typeface="Calibri" charset="0"/>
              </a:rPr>
              <a:t> license: http://creativecommons.org/licenses/by-nc-sa/3.0/us</a:t>
            </a:r>
            <a:endParaRPr lang="en-US" altLang="en-US" dirty="0">
              <a:latin typeface="Calibri" charset="0"/>
            </a:endParaRPr>
          </a:p>
        </p:txBody>
      </p:sp>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975" y="4395565"/>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NISE_Logo_Revers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325" y="5572125"/>
            <a:ext cx="1409700" cy="685800"/>
          </a:xfrm>
          <a:prstGeom prst="rect">
            <a:avLst/>
          </a:prstGeom>
          <a:solidFill>
            <a:schemeClr val="tx1"/>
          </a:solidFill>
          <a:ln>
            <a:solidFill>
              <a:schemeClr val="tx1"/>
            </a:solidFill>
          </a:ln>
          <a:extLst/>
        </p:spPr>
      </p:pic>
    </p:spTree>
    <p:extLst>
      <p:ext uri="{BB962C8B-B14F-4D97-AF65-F5344CB8AC3E}">
        <p14:creationId xmlns:p14="http://schemas.microsoft.com/office/powerpoint/2010/main" val="23649122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sz="4000" dirty="0" smtClean="0">
                <a:latin typeface="Calibri"/>
                <a:cs typeface="Calibri"/>
              </a:rPr>
              <a:t>The Path Less Traveled….</a:t>
            </a:r>
          </a:p>
        </p:txBody>
      </p:sp>
      <p:sp>
        <p:nvSpPr>
          <p:cNvPr id="23554" name="Rectangle 3"/>
          <p:cNvSpPr>
            <a:spLocks noGrp="1" noChangeArrowheads="1"/>
          </p:cNvSpPr>
          <p:nvPr>
            <p:ph type="body" idx="1"/>
          </p:nvPr>
        </p:nvSpPr>
        <p:spPr>
          <a:xfrm>
            <a:off x="245532" y="1475846"/>
            <a:ext cx="5156201" cy="4918075"/>
          </a:xfrm>
        </p:spPr>
        <p:txBody>
          <a:bodyPr>
            <a:normAutofit/>
          </a:bodyPr>
          <a:lstStyle/>
          <a:p>
            <a:pPr marL="0" indent="0" eaLnBrk="1" hangingPunct="1">
              <a:buNone/>
            </a:pPr>
            <a:endParaRPr lang="en-US" dirty="0" smtClean="0">
              <a:latin typeface="Calibri"/>
              <a:cs typeface="Calibri"/>
            </a:endParaRPr>
          </a:p>
          <a:p>
            <a:pPr marL="0" indent="0" eaLnBrk="1" hangingPunct="1">
              <a:buNone/>
            </a:pPr>
            <a:r>
              <a:rPr lang="en-US" dirty="0" smtClean="0">
                <a:latin typeface="Calibri"/>
                <a:cs typeface="Calibri"/>
              </a:rPr>
              <a:t>Why science writing?</a:t>
            </a:r>
          </a:p>
          <a:p>
            <a:r>
              <a:rPr lang="en-US" sz="2400" dirty="0" smtClean="0">
                <a:latin typeface="Calibri"/>
                <a:cs typeface="Calibri"/>
              </a:rPr>
              <a:t>Pace and output</a:t>
            </a:r>
          </a:p>
          <a:p>
            <a:r>
              <a:rPr lang="en-US" sz="2400" dirty="0" smtClean="0">
                <a:latin typeface="Calibri"/>
                <a:cs typeface="Calibri"/>
              </a:rPr>
              <a:t>Socioeconomic and political aspects</a:t>
            </a:r>
          </a:p>
          <a:p>
            <a:r>
              <a:rPr lang="en-US" sz="2400" dirty="0" smtClean="0">
                <a:latin typeface="Calibri"/>
                <a:cs typeface="Calibri"/>
              </a:rPr>
              <a:t>Creativity</a:t>
            </a:r>
          </a:p>
          <a:p>
            <a:pPr marL="457200" lvl="1" indent="0" eaLnBrk="1" hangingPunct="1">
              <a:buNone/>
            </a:pPr>
            <a:endParaRPr lang="en-US" dirty="0">
              <a:latin typeface="Calibri"/>
              <a:cs typeface="Calibri"/>
            </a:endParaRPr>
          </a:p>
          <a:p>
            <a:pPr marL="457200" lvl="1" indent="0" eaLnBrk="1" hangingPunct="1">
              <a:buNone/>
            </a:pPr>
            <a:endParaRPr lang="en-US" sz="2000" dirty="0" smtClean="0">
              <a:latin typeface="Calibri"/>
              <a:cs typeface="Calibri"/>
            </a:endParaRPr>
          </a:p>
          <a:p>
            <a:pPr marL="0" indent="0" eaLnBrk="1" hangingPunct="1">
              <a:buNone/>
            </a:pPr>
            <a:r>
              <a:rPr lang="en-US" dirty="0">
                <a:latin typeface="Calibri"/>
                <a:cs typeface="Calibri"/>
              </a:rPr>
              <a:t>What can you do in this field</a:t>
            </a:r>
            <a:r>
              <a:rPr lang="en-US" dirty="0" smtClean="0">
                <a:latin typeface="Calibri"/>
                <a:cs typeface="Calibri"/>
              </a:rPr>
              <a:t>?</a:t>
            </a:r>
          </a:p>
          <a:p>
            <a:pPr marL="0" indent="0" eaLnBrk="1" hangingPunct="1">
              <a:buNone/>
            </a:pPr>
            <a:endParaRPr lang="en-US" dirty="0">
              <a:latin typeface="Calibri"/>
              <a:cs typeface="Calibri"/>
            </a:endParaRPr>
          </a:p>
          <a:p>
            <a:pPr marL="0" indent="0" eaLnBrk="1" hangingPunct="1">
              <a:buNone/>
            </a:pPr>
            <a:endParaRPr lang="en-US" dirty="0" smtClean="0">
              <a:latin typeface="Calibri"/>
              <a:cs typeface="Calibri"/>
            </a:endParaRPr>
          </a:p>
          <a:p>
            <a:pPr marL="0" indent="0" eaLnBrk="1" hangingPunct="1">
              <a:buNone/>
            </a:pPr>
            <a:endParaRPr lang="en-US" dirty="0">
              <a:latin typeface="Calibri"/>
              <a:cs typeface="Calibri"/>
            </a:endParaRPr>
          </a:p>
          <a:p>
            <a:pPr marL="0" indent="0" eaLnBrk="1" hangingPunct="1">
              <a:buNone/>
            </a:pPr>
            <a:endParaRPr lang="en-US" sz="2000" dirty="0" smtClean="0"/>
          </a:p>
          <a:p>
            <a:pPr marL="0" indent="0" eaLnBrk="1" hangingPunct="1">
              <a:buNone/>
            </a:pPr>
            <a:endParaRPr lang="en-US" sz="2000" dirty="0" smtClean="0"/>
          </a:p>
        </p:txBody>
      </p:sp>
      <p:pic>
        <p:nvPicPr>
          <p:cNvPr id="6" name="Picture 5"/>
          <p:cNvPicPr>
            <a:picLocks noChangeAspect="1"/>
          </p:cNvPicPr>
          <p:nvPr/>
        </p:nvPicPr>
        <p:blipFill>
          <a:blip r:embed="rId3"/>
          <a:stretch>
            <a:fillRect/>
          </a:stretch>
        </p:blipFill>
        <p:spPr>
          <a:xfrm>
            <a:off x="5606564" y="1379603"/>
            <a:ext cx="3283436" cy="4902664"/>
          </a:xfrm>
          <a:prstGeom prst="rect">
            <a:avLst/>
          </a:prstGeom>
        </p:spPr>
      </p:pic>
    </p:spTree>
    <p:extLst>
      <p:ext uri="{BB962C8B-B14F-4D97-AF65-F5344CB8AC3E}">
        <p14:creationId xmlns:p14="http://schemas.microsoft.com/office/powerpoint/2010/main" val="1027935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alibri"/>
                <a:cs typeface="Calibri"/>
              </a:rPr>
              <a:t>Audience and Purpose</a:t>
            </a:r>
            <a:endParaRPr lang="en-US" sz="4000" dirty="0">
              <a:latin typeface="Calibri"/>
              <a:cs typeface="Calibri"/>
            </a:endParaRPr>
          </a:p>
        </p:txBody>
      </p:sp>
      <p:sp>
        <p:nvSpPr>
          <p:cNvPr id="3" name="Rectangle 2"/>
          <p:cNvSpPr/>
          <p:nvPr/>
        </p:nvSpPr>
        <p:spPr>
          <a:xfrm>
            <a:off x="416764" y="1645417"/>
            <a:ext cx="8455774" cy="3939539"/>
          </a:xfrm>
          <a:prstGeom prst="rect">
            <a:avLst/>
          </a:prstGeom>
        </p:spPr>
        <p:txBody>
          <a:bodyPr wrap="square">
            <a:spAutoFit/>
          </a:bodyPr>
          <a:lstStyle/>
          <a:p>
            <a:pPr marL="457200" indent="-457200">
              <a:lnSpc>
                <a:spcPct val="150000"/>
              </a:lnSpc>
              <a:buFont typeface="Arial"/>
              <a:buChar char="•"/>
            </a:pPr>
            <a:r>
              <a:rPr lang="en-US" sz="2400" dirty="0">
                <a:solidFill>
                  <a:srgbClr val="000000"/>
                </a:solidFill>
                <a:latin typeface="Calibri"/>
                <a:ea typeface="ＭＳ Ｐゴシック"/>
                <a:cs typeface="Calibri"/>
              </a:rPr>
              <a:t>Fellow students and mentors </a:t>
            </a:r>
          </a:p>
          <a:p>
            <a:pPr marL="457200" indent="-457200">
              <a:lnSpc>
                <a:spcPct val="150000"/>
              </a:lnSpc>
              <a:buFont typeface="Arial"/>
              <a:buChar char="•"/>
            </a:pPr>
            <a:r>
              <a:rPr lang="en-US" sz="2400" dirty="0">
                <a:solidFill>
                  <a:srgbClr val="000000"/>
                </a:solidFill>
                <a:latin typeface="Calibri"/>
                <a:ea typeface="ＭＳ Ｐゴシック"/>
                <a:cs typeface="Calibri"/>
              </a:rPr>
              <a:t>Colleagues and leaders</a:t>
            </a:r>
          </a:p>
          <a:p>
            <a:pPr marL="457200" indent="-457200">
              <a:lnSpc>
                <a:spcPct val="150000"/>
              </a:lnSpc>
              <a:buFont typeface="Arial"/>
              <a:buChar char="•"/>
            </a:pPr>
            <a:r>
              <a:rPr lang="en-US" sz="2400" dirty="0">
                <a:solidFill>
                  <a:srgbClr val="000000"/>
                </a:solidFill>
                <a:latin typeface="Calibri"/>
                <a:ea typeface="ＭＳ Ｐゴシック"/>
                <a:cs typeface="Calibri"/>
              </a:rPr>
              <a:t>The general public</a:t>
            </a:r>
          </a:p>
          <a:p>
            <a:pPr marL="457200" indent="-457200">
              <a:lnSpc>
                <a:spcPct val="150000"/>
              </a:lnSpc>
              <a:buFont typeface="Arial"/>
              <a:buChar char="•"/>
            </a:pPr>
            <a:r>
              <a:rPr lang="en-US" sz="2400" dirty="0">
                <a:solidFill>
                  <a:srgbClr val="000000"/>
                </a:solidFill>
                <a:latin typeface="Calibri"/>
                <a:ea typeface="ＭＳ Ｐゴシック"/>
                <a:cs typeface="Calibri"/>
              </a:rPr>
              <a:t>Media</a:t>
            </a:r>
          </a:p>
          <a:p>
            <a:pPr marL="457200" indent="-457200">
              <a:lnSpc>
                <a:spcPct val="150000"/>
              </a:lnSpc>
              <a:buFont typeface="Arial"/>
              <a:buChar char="•"/>
            </a:pPr>
            <a:r>
              <a:rPr lang="en-US" sz="2400" dirty="0">
                <a:solidFill>
                  <a:srgbClr val="000000"/>
                </a:solidFill>
                <a:latin typeface="Calibri"/>
                <a:ea typeface="ＭＳ Ｐゴシック"/>
                <a:cs typeface="Calibri"/>
              </a:rPr>
              <a:t>Funding agencies </a:t>
            </a:r>
          </a:p>
          <a:p>
            <a:pPr marL="457200" indent="-457200">
              <a:lnSpc>
                <a:spcPct val="150000"/>
              </a:lnSpc>
              <a:buFont typeface="Arial"/>
              <a:buChar char="•"/>
            </a:pPr>
            <a:r>
              <a:rPr lang="en-US" sz="2400" dirty="0">
                <a:solidFill>
                  <a:srgbClr val="000000"/>
                </a:solidFill>
                <a:latin typeface="Calibri"/>
                <a:ea typeface="ＭＳ Ｐゴシック"/>
                <a:cs typeface="Calibri"/>
              </a:rPr>
              <a:t>Policymakers</a:t>
            </a:r>
          </a:p>
          <a:p>
            <a:pPr>
              <a:lnSpc>
                <a:spcPct val="150000"/>
              </a:lnSpc>
            </a:pPr>
            <a:endParaRPr lang="en-US" sz="2400" dirty="0">
              <a:solidFill>
                <a:srgbClr val="000000"/>
              </a:solidFill>
              <a:latin typeface="Calibri"/>
              <a:ea typeface="ＭＳ Ｐゴシック"/>
              <a:cs typeface="Calibri"/>
            </a:endParaRPr>
          </a:p>
        </p:txBody>
      </p:sp>
      <p:pic>
        <p:nvPicPr>
          <p:cNvPr id="4" name="Picture 3"/>
          <p:cNvPicPr>
            <a:picLocks noChangeAspect="1"/>
          </p:cNvPicPr>
          <p:nvPr/>
        </p:nvPicPr>
        <p:blipFill>
          <a:blip r:embed="rId3"/>
          <a:stretch>
            <a:fillRect/>
          </a:stretch>
        </p:blipFill>
        <p:spPr>
          <a:xfrm>
            <a:off x="5375696" y="1645417"/>
            <a:ext cx="3407691" cy="4141655"/>
          </a:xfrm>
          <a:prstGeom prst="rect">
            <a:avLst/>
          </a:prstGeom>
        </p:spPr>
      </p:pic>
      <p:sp>
        <p:nvSpPr>
          <p:cNvPr id="5" name="Rectangle 4"/>
          <p:cNvSpPr/>
          <p:nvPr/>
        </p:nvSpPr>
        <p:spPr>
          <a:xfrm>
            <a:off x="5375696" y="5905586"/>
            <a:ext cx="4572000" cy="276999"/>
          </a:xfrm>
          <a:prstGeom prst="rect">
            <a:avLst/>
          </a:prstGeom>
        </p:spPr>
        <p:txBody>
          <a:bodyPr>
            <a:spAutoFit/>
          </a:bodyPr>
          <a:lstStyle/>
          <a:p>
            <a:r>
              <a:rPr lang="en-US" sz="1200" dirty="0">
                <a:solidFill>
                  <a:srgbClr val="000000"/>
                </a:solidFill>
                <a:latin typeface="Arial"/>
                <a:ea typeface="ＭＳ Ｐゴシック"/>
              </a:rPr>
              <a:t>http://</a:t>
            </a:r>
            <a:r>
              <a:rPr lang="en-US" sz="1200" dirty="0" err="1">
                <a:solidFill>
                  <a:srgbClr val="000000"/>
                </a:solidFill>
                <a:latin typeface="Arial"/>
                <a:ea typeface="ＭＳ Ｐゴシック"/>
              </a:rPr>
              <a:t>engineerblogs.org</a:t>
            </a:r>
            <a:r>
              <a:rPr lang="en-US" sz="1200" dirty="0">
                <a:solidFill>
                  <a:srgbClr val="000000"/>
                </a:solidFill>
                <a:latin typeface="Arial"/>
                <a:ea typeface="ＭＳ Ｐゴシック"/>
              </a:rPr>
              <a:t>/author/cherish-the-scientist/</a:t>
            </a:r>
          </a:p>
        </p:txBody>
      </p:sp>
    </p:spTree>
    <p:extLst>
      <p:ext uri="{BB962C8B-B14F-4D97-AF65-F5344CB8AC3E}">
        <p14:creationId xmlns:p14="http://schemas.microsoft.com/office/powerpoint/2010/main" val="2456872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alibri"/>
                <a:cs typeface="Calibri"/>
              </a:rPr>
              <a:t>Perspective</a:t>
            </a:r>
            <a:endParaRPr lang="en-US" sz="3600" dirty="0">
              <a:latin typeface="Calibri"/>
              <a:cs typeface="Calibri"/>
            </a:endParaRPr>
          </a:p>
        </p:txBody>
      </p:sp>
      <p:sp>
        <p:nvSpPr>
          <p:cNvPr id="7" name="TextBox 6"/>
          <p:cNvSpPr txBox="1"/>
          <p:nvPr/>
        </p:nvSpPr>
        <p:spPr>
          <a:xfrm>
            <a:off x="542533" y="6386380"/>
            <a:ext cx="3626234" cy="338554"/>
          </a:xfrm>
          <a:prstGeom prst="rect">
            <a:avLst/>
          </a:prstGeom>
          <a:noFill/>
        </p:spPr>
        <p:txBody>
          <a:bodyPr wrap="square" rtlCol="0">
            <a:spAutoFit/>
          </a:bodyPr>
          <a:lstStyle/>
          <a:p>
            <a:r>
              <a:rPr lang="en-US" sz="1600" dirty="0">
                <a:solidFill>
                  <a:srgbClr val="000000"/>
                </a:solidFill>
                <a:latin typeface="Calibri"/>
                <a:ea typeface="ＭＳ Ｐゴシック"/>
                <a:cs typeface="Calibri"/>
              </a:rPr>
              <a:t>Pew Research Center</a:t>
            </a:r>
          </a:p>
        </p:txBody>
      </p:sp>
      <p:sp>
        <p:nvSpPr>
          <p:cNvPr id="3" name="TextBox 2"/>
          <p:cNvSpPr txBox="1"/>
          <p:nvPr/>
        </p:nvSpPr>
        <p:spPr>
          <a:xfrm>
            <a:off x="457200" y="1509204"/>
            <a:ext cx="3977197" cy="4708981"/>
          </a:xfrm>
          <a:prstGeom prst="rect">
            <a:avLst/>
          </a:prstGeom>
          <a:noFill/>
        </p:spPr>
        <p:txBody>
          <a:bodyPr wrap="square" rtlCol="0">
            <a:spAutoFit/>
          </a:bodyPr>
          <a:lstStyle/>
          <a:p>
            <a:pPr algn="ctr"/>
            <a:r>
              <a:rPr lang="en-US" sz="2000" b="1" dirty="0" smtClean="0"/>
              <a:t>Public’s Science Knowledge</a:t>
            </a:r>
          </a:p>
          <a:p>
            <a:r>
              <a:rPr lang="en-US" dirty="0" smtClean="0"/>
              <a:t>						Percent </a:t>
            </a:r>
          </a:p>
          <a:p>
            <a:r>
              <a:rPr lang="en-US" b="1" i="1" dirty="0" smtClean="0"/>
              <a:t>Contemporary questions</a:t>
            </a:r>
            <a:r>
              <a:rPr lang="en-US" dirty="0" smtClean="0"/>
              <a:t>	</a:t>
            </a:r>
            <a:r>
              <a:rPr lang="en-US" u="sng" dirty="0" smtClean="0"/>
              <a:t>correct</a:t>
            </a:r>
            <a:endParaRPr lang="en-US" dirty="0" smtClean="0"/>
          </a:p>
          <a:p>
            <a:r>
              <a:rPr lang="en-US" i="1" dirty="0" smtClean="0"/>
              <a:t>Aspirin</a:t>
            </a:r>
            <a:r>
              <a:rPr lang="en-US" dirty="0" smtClean="0"/>
              <a:t> recommended		      %</a:t>
            </a:r>
          </a:p>
          <a:p>
            <a:pPr>
              <a:spcAft>
                <a:spcPts val="600"/>
              </a:spcAft>
              <a:tabLst>
                <a:tab pos="3027363" algn="l"/>
              </a:tabLst>
            </a:pPr>
            <a:r>
              <a:rPr lang="en-US" dirty="0"/>
              <a:t> </a:t>
            </a:r>
            <a:r>
              <a:rPr lang="en-US" dirty="0" smtClean="0"/>
              <a:t> to prevent heart attacks	91</a:t>
            </a:r>
          </a:p>
          <a:p>
            <a:pPr>
              <a:spcAft>
                <a:spcPts val="600"/>
              </a:spcAft>
              <a:tabLst>
                <a:tab pos="3027363" algn="l"/>
              </a:tabLst>
            </a:pPr>
            <a:r>
              <a:rPr lang="en-US" dirty="0" smtClean="0"/>
              <a:t>GPS reliant on </a:t>
            </a:r>
            <a:r>
              <a:rPr lang="en-US" i="1" dirty="0" smtClean="0"/>
              <a:t>satellites</a:t>
            </a:r>
            <a:r>
              <a:rPr lang="en-US" dirty="0" smtClean="0"/>
              <a:t>	82</a:t>
            </a:r>
          </a:p>
          <a:p>
            <a:pPr>
              <a:tabLst>
                <a:tab pos="3027363" algn="l"/>
              </a:tabLst>
            </a:pPr>
            <a:r>
              <a:rPr lang="en-US" i="1" dirty="0" smtClean="0"/>
              <a:t>Undersea earthquakes</a:t>
            </a:r>
          </a:p>
          <a:p>
            <a:pPr>
              <a:spcAft>
                <a:spcPts val="600"/>
              </a:spcAft>
              <a:tabLst>
                <a:tab pos="3027363" algn="l"/>
              </a:tabLst>
            </a:pPr>
            <a:r>
              <a:rPr lang="en-US" dirty="0"/>
              <a:t> </a:t>
            </a:r>
            <a:r>
              <a:rPr lang="en-US" dirty="0" smtClean="0"/>
              <a:t> can cause tsunamis	77</a:t>
            </a:r>
          </a:p>
          <a:p>
            <a:pPr>
              <a:tabLst>
                <a:tab pos="3027363" algn="l"/>
              </a:tabLst>
            </a:pPr>
            <a:r>
              <a:rPr lang="en-US" i="1" dirty="0" smtClean="0"/>
              <a:t>Carbon dioxide </a:t>
            </a:r>
            <a:r>
              <a:rPr lang="en-US" dirty="0" smtClean="0"/>
              <a:t>is gas linked </a:t>
            </a:r>
          </a:p>
          <a:p>
            <a:pPr>
              <a:spcAft>
                <a:spcPts val="600"/>
              </a:spcAft>
              <a:tabLst>
                <a:tab pos="3027363" algn="l"/>
              </a:tabLst>
            </a:pPr>
            <a:r>
              <a:rPr lang="en-US" dirty="0"/>
              <a:t> </a:t>
            </a:r>
            <a:r>
              <a:rPr lang="en-US" dirty="0" smtClean="0"/>
              <a:t> to rising temperatures	65</a:t>
            </a:r>
          </a:p>
          <a:p>
            <a:pPr>
              <a:tabLst>
                <a:tab pos="3027363" algn="l"/>
              </a:tabLst>
            </a:pPr>
            <a:r>
              <a:rPr lang="en-US" i="1" dirty="0" smtClean="0"/>
              <a:t>Water</a:t>
            </a:r>
            <a:r>
              <a:rPr lang="en-US" dirty="0" smtClean="0"/>
              <a:t> recently discovered	</a:t>
            </a:r>
          </a:p>
          <a:p>
            <a:pPr>
              <a:spcAft>
                <a:spcPts val="600"/>
              </a:spcAft>
              <a:tabLst>
                <a:tab pos="3027363" algn="l"/>
              </a:tabLst>
            </a:pPr>
            <a:r>
              <a:rPr lang="en-US" dirty="0"/>
              <a:t> </a:t>
            </a:r>
            <a:r>
              <a:rPr lang="en-US" dirty="0" smtClean="0"/>
              <a:t> on Mars	61</a:t>
            </a:r>
          </a:p>
          <a:p>
            <a:pPr>
              <a:spcAft>
                <a:spcPts val="600"/>
              </a:spcAft>
              <a:tabLst>
                <a:tab pos="3027363" algn="l"/>
              </a:tabLst>
            </a:pPr>
            <a:r>
              <a:rPr lang="en-US" i="1" dirty="0" smtClean="0"/>
              <a:t>Pluto</a:t>
            </a:r>
            <a:r>
              <a:rPr lang="en-US" dirty="0" smtClean="0"/>
              <a:t> no longer a planet	60</a:t>
            </a:r>
          </a:p>
          <a:p>
            <a:pPr>
              <a:tabLst>
                <a:tab pos="3027363" algn="l"/>
              </a:tabLst>
            </a:pPr>
            <a:r>
              <a:rPr lang="en-US" dirty="0" smtClean="0"/>
              <a:t>Stem cells </a:t>
            </a:r>
            <a:r>
              <a:rPr lang="en-US" i="1" dirty="0" smtClean="0"/>
              <a:t>can develop into	</a:t>
            </a:r>
          </a:p>
          <a:p>
            <a:pPr>
              <a:tabLst>
                <a:tab pos="3027363" algn="l"/>
              </a:tabLst>
            </a:pPr>
            <a:r>
              <a:rPr lang="en-US" i="1" dirty="0"/>
              <a:t> </a:t>
            </a:r>
            <a:r>
              <a:rPr lang="en-US" i="1" dirty="0" smtClean="0"/>
              <a:t> many different types of cells</a:t>
            </a:r>
            <a:r>
              <a:rPr lang="en-US" dirty="0" smtClean="0"/>
              <a:t>	52</a:t>
            </a:r>
            <a:endParaRPr lang="en-US" dirty="0"/>
          </a:p>
        </p:txBody>
      </p:sp>
      <p:sp>
        <p:nvSpPr>
          <p:cNvPr id="4" name="TextBox 3"/>
          <p:cNvSpPr txBox="1"/>
          <p:nvPr/>
        </p:nvSpPr>
        <p:spPr>
          <a:xfrm>
            <a:off x="4789502" y="2322970"/>
            <a:ext cx="3897298" cy="2646878"/>
          </a:xfrm>
          <a:prstGeom prst="rect">
            <a:avLst/>
          </a:prstGeom>
          <a:noFill/>
        </p:spPr>
        <p:txBody>
          <a:bodyPr wrap="square" rtlCol="0">
            <a:spAutoFit/>
          </a:bodyPr>
          <a:lstStyle/>
          <a:p>
            <a:r>
              <a:rPr lang="en-US" b="1" i="1" dirty="0" smtClean="0"/>
              <a:t>“Textbook” questions</a:t>
            </a:r>
          </a:p>
          <a:p>
            <a:pPr>
              <a:spcAft>
                <a:spcPts val="600"/>
              </a:spcAft>
              <a:tabLst>
                <a:tab pos="3427413" algn="l"/>
              </a:tabLst>
            </a:pPr>
            <a:r>
              <a:rPr lang="en-US" dirty="0" smtClean="0"/>
              <a:t>Continents are/have been shifting	76</a:t>
            </a:r>
          </a:p>
          <a:p>
            <a:pPr>
              <a:spcAft>
                <a:spcPts val="600"/>
              </a:spcAft>
              <a:tabLst>
                <a:tab pos="3427413" algn="l"/>
              </a:tabLst>
            </a:pPr>
            <a:r>
              <a:rPr lang="en-US" i="1" dirty="0" smtClean="0"/>
              <a:t>Not</a:t>
            </a:r>
            <a:r>
              <a:rPr lang="en-US" dirty="0" smtClean="0"/>
              <a:t> all radioactivity is man-made	63</a:t>
            </a:r>
          </a:p>
          <a:p>
            <a:pPr>
              <a:tabLst>
                <a:tab pos="3427413" algn="l"/>
              </a:tabLst>
            </a:pPr>
            <a:r>
              <a:rPr lang="en-US" dirty="0" smtClean="0"/>
              <a:t>Antibiotics </a:t>
            </a:r>
            <a:r>
              <a:rPr lang="en-US" i="1" dirty="0" smtClean="0"/>
              <a:t>do not </a:t>
            </a:r>
            <a:r>
              <a:rPr lang="en-US" dirty="0" smtClean="0"/>
              <a:t>kill viruses</a:t>
            </a:r>
          </a:p>
          <a:p>
            <a:pPr>
              <a:spcAft>
                <a:spcPts val="600"/>
              </a:spcAft>
              <a:tabLst>
                <a:tab pos="3427413" algn="l"/>
              </a:tabLst>
            </a:pPr>
            <a:r>
              <a:rPr lang="en-US" dirty="0"/>
              <a:t> </a:t>
            </a:r>
            <a:r>
              <a:rPr lang="en-US" dirty="0" smtClean="0"/>
              <a:t> as well as bacteria	54</a:t>
            </a:r>
          </a:p>
          <a:p>
            <a:pPr>
              <a:tabLst>
                <a:tab pos="3427413" algn="l"/>
              </a:tabLst>
            </a:pPr>
            <a:r>
              <a:rPr lang="en-US" dirty="0" smtClean="0"/>
              <a:t>Lasers </a:t>
            </a:r>
            <a:r>
              <a:rPr lang="en-US" i="1" dirty="0" smtClean="0"/>
              <a:t>do not </a:t>
            </a:r>
            <a:r>
              <a:rPr lang="en-US" dirty="0" smtClean="0"/>
              <a:t>work by</a:t>
            </a:r>
          </a:p>
          <a:p>
            <a:pPr>
              <a:spcAft>
                <a:spcPts val="600"/>
              </a:spcAft>
              <a:tabLst>
                <a:tab pos="3427413" algn="l"/>
              </a:tabLst>
            </a:pPr>
            <a:r>
              <a:rPr lang="en-US" dirty="0"/>
              <a:t> </a:t>
            </a:r>
            <a:r>
              <a:rPr lang="en-US" dirty="0" smtClean="0"/>
              <a:t> focusing sound waves	47</a:t>
            </a:r>
          </a:p>
          <a:p>
            <a:pPr>
              <a:spcAft>
                <a:spcPts val="600"/>
              </a:spcAft>
              <a:tabLst>
                <a:tab pos="3427413" algn="l"/>
              </a:tabLst>
            </a:pPr>
            <a:r>
              <a:rPr lang="en-US" dirty="0" smtClean="0"/>
              <a:t>Electrons are </a:t>
            </a:r>
            <a:r>
              <a:rPr lang="en-US" i="1" dirty="0" smtClean="0"/>
              <a:t>smaller</a:t>
            </a:r>
            <a:r>
              <a:rPr lang="en-US" dirty="0" smtClean="0"/>
              <a:t> than atoms	46</a:t>
            </a:r>
            <a:endParaRPr lang="en-US" dirty="0"/>
          </a:p>
        </p:txBody>
      </p:sp>
    </p:spTree>
    <p:extLst>
      <p:ext uri="{BB962C8B-B14F-4D97-AF65-F5344CB8AC3E}">
        <p14:creationId xmlns:p14="http://schemas.microsoft.com/office/powerpoint/2010/main" val="3073690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sz="4000" dirty="0" smtClean="0">
                <a:latin typeface="Calibri"/>
                <a:cs typeface="Calibri"/>
              </a:rPr>
              <a:t>Science Writing</a:t>
            </a:r>
          </a:p>
        </p:txBody>
      </p:sp>
      <p:sp>
        <p:nvSpPr>
          <p:cNvPr id="23554" name="Rectangle 3"/>
          <p:cNvSpPr>
            <a:spLocks noGrp="1" noChangeArrowheads="1"/>
          </p:cNvSpPr>
          <p:nvPr>
            <p:ph type="body" idx="1"/>
          </p:nvPr>
        </p:nvSpPr>
        <p:spPr>
          <a:xfrm>
            <a:off x="110068" y="1458913"/>
            <a:ext cx="8559799" cy="4918075"/>
          </a:xfrm>
        </p:spPr>
        <p:txBody>
          <a:bodyPr>
            <a:normAutofit fontScale="92500"/>
          </a:bodyPr>
          <a:lstStyle/>
          <a:p>
            <a:pPr marL="0" indent="0" eaLnBrk="1" hangingPunct="1">
              <a:buNone/>
            </a:pPr>
            <a:r>
              <a:rPr lang="en-US" dirty="0" smtClean="0">
                <a:latin typeface="Calibri"/>
                <a:cs typeface="Calibri"/>
              </a:rPr>
              <a:t>What is it and who is it for? </a:t>
            </a:r>
          </a:p>
          <a:p>
            <a:pPr marL="0" indent="0" eaLnBrk="1" hangingPunct="1">
              <a:buNone/>
            </a:pPr>
            <a:endParaRPr lang="en-US" dirty="0" smtClean="0">
              <a:latin typeface="Calibri"/>
              <a:cs typeface="Calibri"/>
            </a:endParaRPr>
          </a:p>
          <a:p>
            <a:pPr lvl="1" eaLnBrk="1" hangingPunct="1">
              <a:buFont typeface="Arial"/>
              <a:buChar char="•"/>
            </a:pPr>
            <a:r>
              <a:rPr lang="en-US" dirty="0" smtClean="0">
                <a:latin typeface="Calibri"/>
                <a:cs typeface="Calibri"/>
              </a:rPr>
              <a:t>A compelling, usually short story about a breakthrough in science or engineering (500-800 words)</a:t>
            </a:r>
          </a:p>
          <a:p>
            <a:pPr lvl="1" eaLnBrk="1" hangingPunct="1">
              <a:buFont typeface="Arial"/>
              <a:buChar char="•"/>
            </a:pPr>
            <a:endParaRPr lang="en-US" dirty="0" smtClean="0">
              <a:latin typeface="Calibri"/>
              <a:cs typeface="Calibri"/>
            </a:endParaRPr>
          </a:p>
          <a:p>
            <a:pPr lvl="1" eaLnBrk="1" hangingPunct="1">
              <a:buFont typeface="Arial"/>
              <a:buChar char="•"/>
            </a:pPr>
            <a:r>
              <a:rPr lang="en-US" dirty="0" smtClean="0">
                <a:latin typeface="Calibri"/>
                <a:cs typeface="Calibri"/>
              </a:rPr>
              <a:t>Aimed at a 8</a:t>
            </a:r>
            <a:r>
              <a:rPr lang="en-US" baseline="30000" dirty="0" smtClean="0">
                <a:latin typeface="Calibri"/>
                <a:cs typeface="Calibri"/>
              </a:rPr>
              <a:t>th</a:t>
            </a:r>
            <a:r>
              <a:rPr lang="en-US" dirty="0" smtClean="0">
                <a:latin typeface="Calibri"/>
                <a:cs typeface="Calibri"/>
              </a:rPr>
              <a:t> grade audience who may/may not have interest in science and engineering</a:t>
            </a:r>
          </a:p>
          <a:p>
            <a:pPr marL="457200" lvl="1" indent="0" eaLnBrk="1" hangingPunct="1">
              <a:buNone/>
            </a:pPr>
            <a:endParaRPr lang="en-US" dirty="0" smtClean="0">
              <a:latin typeface="Calibri"/>
              <a:cs typeface="Calibri"/>
            </a:endParaRPr>
          </a:p>
          <a:p>
            <a:pPr lvl="1" eaLnBrk="1" hangingPunct="1">
              <a:buFont typeface="Arial"/>
              <a:buChar char="•"/>
            </a:pPr>
            <a:r>
              <a:rPr lang="en-US" dirty="0" smtClean="0">
                <a:latin typeface="Calibri"/>
                <a:cs typeface="Calibri"/>
              </a:rPr>
              <a:t>Must have a “hook”: why does this breakthrough matter in a person’s daily life?</a:t>
            </a:r>
          </a:p>
          <a:p>
            <a:pPr marL="457200" lvl="1" indent="0" eaLnBrk="1" hangingPunct="1">
              <a:buNone/>
            </a:pPr>
            <a:endParaRPr lang="en-US" dirty="0" smtClean="0">
              <a:latin typeface="Calibri"/>
              <a:cs typeface="Calibri"/>
            </a:endParaRPr>
          </a:p>
          <a:p>
            <a:pPr lvl="1" eaLnBrk="1" hangingPunct="1"/>
            <a:endParaRPr lang="en-US" dirty="0">
              <a:latin typeface="Calibri"/>
              <a:cs typeface="Calibri"/>
            </a:endParaRPr>
          </a:p>
          <a:p>
            <a:pPr eaLnBrk="1" hangingPunct="1"/>
            <a:endParaRPr lang="en-US" dirty="0">
              <a:latin typeface="Calibri"/>
              <a:cs typeface="Calibri"/>
            </a:endParaRPr>
          </a:p>
          <a:p>
            <a:pPr lvl="1" eaLnBrk="1" hangingPunct="1"/>
            <a:endParaRPr lang="en-US" dirty="0" smtClean="0">
              <a:latin typeface="Calibri"/>
              <a:cs typeface="Calibri"/>
            </a:endParaRPr>
          </a:p>
          <a:p>
            <a:pPr lvl="1" eaLnBrk="1" hangingPunct="1"/>
            <a:endParaRPr lang="en-US" dirty="0" smtClean="0">
              <a:latin typeface="Calibri"/>
              <a:cs typeface="Calibri"/>
            </a:endParaRPr>
          </a:p>
          <a:p>
            <a:pPr lvl="1" eaLnBrk="1" hangingPunct="1"/>
            <a:endParaRPr lang="en-US" dirty="0" smtClean="0">
              <a:latin typeface="Calibri"/>
              <a:cs typeface="Calibri"/>
            </a:endParaRPr>
          </a:p>
          <a:p>
            <a:pPr lvl="1" eaLnBrk="1" hangingPunct="1"/>
            <a:endParaRPr lang="en-US" dirty="0" smtClean="0">
              <a:latin typeface="Calibri"/>
              <a:cs typeface="Calibri"/>
            </a:endParaRPr>
          </a:p>
          <a:p>
            <a:pPr marL="0" indent="0" eaLnBrk="1" hangingPunct="1">
              <a:buNone/>
            </a:pPr>
            <a:endParaRPr lang="en-US" sz="2000" dirty="0" smtClean="0"/>
          </a:p>
          <a:p>
            <a:pPr marL="0" indent="0" eaLnBrk="1" hangingPunct="1">
              <a:buNone/>
            </a:pPr>
            <a:endParaRPr lang="en-US" sz="2000" dirty="0" smtClean="0"/>
          </a:p>
        </p:txBody>
      </p:sp>
    </p:spTree>
    <p:extLst>
      <p:ext uri="{BB962C8B-B14F-4D97-AF65-F5344CB8AC3E}">
        <p14:creationId xmlns:p14="http://schemas.microsoft.com/office/powerpoint/2010/main" val="2509462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sz="4000" dirty="0" smtClean="0">
                <a:latin typeface="Calibri"/>
                <a:cs typeface="Calibri"/>
              </a:rPr>
              <a:t>Science Writing</a:t>
            </a:r>
          </a:p>
        </p:txBody>
      </p:sp>
      <p:sp>
        <p:nvSpPr>
          <p:cNvPr id="23554" name="Rectangle 3"/>
          <p:cNvSpPr>
            <a:spLocks noGrp="1" noChangeArrowheads="1"/>
          </p:cNvSpPr>
          <p:nvPr>
            <p:ph type="body" idx="1"/>
          </p:nvPr>
        </p:nvSpPr>
        <p:spPr>
          <a:xfrm>
            <a:off x="110068" y="1458913"/>
            <a:ext cx="6222999" cy="4918075"/>
          </a:xfrm>
        </p:spPr>
        <p:txBody>
          <a:bodyPr/>
          <a:lstStyle/>
          <a:p>
            <a:pPr marL="0" indent="0" eaLnBrk="1" hangingPunct="1">
              <a:buNone/>
            </a:pPr>
            <a:r>
              <a:rPr lang="en-US" dirty="0" smtClean="0">
                <a:latin typeface="Calibri"/>
                <a:cs typeface="Calibri"/>
              </a:rPr>
              <a:t>What it ISN’T:</a:t>
            </a:r>
          </a:p>
          <a:p>
            <a:pPr marL="0" indent="0" eaLnBrk="1" hangingPunct="1">
              <a:buNone/>
            </a:pPr>
            <a:endParaRPr lang="en-US" dirty="0" smtClean="0">
              <a:latin typeface="Calibri"/>
              <a:cs typeface="Calibri"/>
            </a:endParaRPr>
          </a:p>
          <a:p>
            <a:pPr eaLnBrk="1" hangingPunct="1"/>
            <a:r>
              <a:rPr lang="en-US" dirty="0" smtClean="0">
                <a:latin typeface="Calibri"/>
                <a:cs typeface="Calibri"/>
              </a:rPr>
              <a:t>Technical writing </a:t>
            </a:r>
          </a:p>
          <a:p>
            <a:pPr lvl="1" eaLnBrk="1" hangingPunct="1"/>
            <a:r>
              <a:rPr lang="en-US" dirty="0">
                <a:latin typeface="Calibri"/>
                <a:cs typeface="Calibri"/>
              </a:rPr>
              <a:t>J</a:t>
            </a:r>
            <a:r>
              <a:rPr lang="en-US" dirty="0" smtClean="0">
                <a:latin typeface="Calibri"/>
                <a:cs typeface="Calibri"/>
              </a:rPr>
              <a:t>ournal articles, grant writing</a:t>
            </a:r>
          </a:p>
          <a:p>
            <a:pPr lvl="1" eaLnBrk="1" hangingPunct="1"/>
            <a:endParaRPr lang="en-US" dirty="0" smtClean="0">
              <a:latin typeface="Calibri"/>
              <a:cs typeface="Calibri"/>
            </a:endParaRPr>
          </a:p>
          <a:p>
            <a:pPr eaLnBrk="1" hangingPunct="1"/>
            <a:r>
              <a:rPr lang="en-US" dirty="0">
                <a:latin typeface="Calibri"/>
                <a:cs typeface="Calibri"/>
              </a:rPr>
              <a:t>C</a:t>
            </a:r>
            <a:r>
              <a:rPr lang="en-US" dirty="0" smtClean="0">
                <a:latin typeface="Calibri"/>
                <a:cs typeface="Calibri"/>
              </a:rPr>
              <a:t>reative writing</a:t>
            </a:r>
          </a:p>
          <a:p>
            <a:pPr lvl="1" eaLnBrk="1" hangingPunct="1"/>
            <a:r>
              <a:rPr lang="en-US" dirty="0" smtClean="0">
                <a:latin typeface="Calibri"/>
                <a:cs typeface="Calibri"/>
              </a:rPr>
              <a:t>Science fiction, essays, poetry</a:t>
            </a:r>
          </a:p>
          <a:p>
            <a:pPr marL="457200" lvl="1" indent="0" eaLnBrk="1" hangingPunct="1">
              <a:buNone/>
            </a:pPr>
            <a:endParaRPr lang="en-US" dirty="0">
              <a:latin typeface="Calibri"/>
              <a:cs typeface="Calibri"/>
            </a:endParaRPr>
          </a:p>
          <a:p>
            <a:pPr marL="0" indent="0" eaLnBrk="1" hangingPunct="1">
              <a:buNone/>
            </a:pPr>
            <a:endParaRPr lang="en-US" dirty="0">
              <a:latin typeface="Calibri"/>
              <a:cs typeface="Calibri"/>
            </a:endParaRPr>
          </a:p>
          <a:p>
            <a:pPr marL="457200" lvl="1" indent="0" eaLnBrk="1" hangingPunct="1">
              <a:buNone/>
            </a:pPr>
            <a:endParaRPr lang="en-US" dirty="0" smtClean="0">
              <a:latin typeface="Calibri"/>
              <a:cs typeface="Calibri"/>
            </a:endParaRPr>
          </a:p>
          <a:p>
            <a:pPr lvl="1" eaLnBrk="1" hangingPunct="1"/>
            <a:endParaRPr lang="en-US" dirty="0" smtClean="0">
              <a:latin typeface="Calibri"/>
              <a:cs typeface="Calibri"/>
            </a:endParaRPr>
          </a:p>
          <a:p>
            <a:pPr lvl="1" eaLnBrk="1" hangingPunct="1"/>
            <a:endParaRPr lang="en-US" dirty="0" smtClean="0">
              <a:latin typeface="Calibri"/>
              <a:cs typeface="Calibri"/>
            </a:endParaRPr>
          </a:p>
          <a:p>
            <a:pPr lvl="1" eaLnBrk="1" hangingPunct="1"/>
            <a:endParaRPr lang="en-US" dirty="0" smtClean="0">
              <a:latin typeface="Calibri"/>
              <a:cs typeface="Calibri"/>
            </a:endParaRPr>
          </a:p>
          <a:p>
            <a:pPr marL="0" indent="0" eaLnBrk="1" hangingPunct="1">
              <a:buNone/>
            </a:pPr>
            <a:endParaRPr lang="en-US" sz="2000" dirty="0" smtClean="0"/>
          </a:p>
          <a:p>
            <a:pPr marL="0" indent="0" eaLnBrk="1" hangingPunct="1">
              <a:buNone/>
            </a:pPr>
            <a:endParaRPr lang="en-US" sz="2000" dirty="0" smtClean="0"/>
          </a:p>
        </p:txBody>
      </p:sp>
      <p:pic>
        <p:nvPicPr>
          <p:cNvPr id="7" name="Picture 6"/>
          <p:cNvPicPr>
            <a:picLocks noChangeAspect="1"/>
          </p:cNvPicPr>
          <p:nvPr/>
        </p:nvPicPr>
        <p:blipFill>
          <a:blip r:embed="rId3"/>
          <a:stretch>
            <a:fillRect/>
          </a:stretch>
        </p:blipFill>
        <p:spPr>
          <a:xfrm>
            <a:off x="5934355" y="1458914"/>
            <a:ext cx="3092171" cy="4670954"/>
          </a:xfrm>
          <a:prstGeom prst="rect">
            <a:avLst/>
          </a:prstGeom>
        </p:spPr>
      </p:pic>
      <p:sp>
        <p:nvSpPr>
          <p:cNvPr id="9" name="Rectangle 8"/>
          <p:cNvSpPr/>
          <p:nvPr/>
        </p:nvSpPr>
        <p:spPr>
          <a:xfrm>
            <a:off x="5578366" y="6246305"/>
            <a:ext cx="3432716" cy="369332"/>
          </a:xfrm>
          <a:prstGeom prst="rect">
            <a:avLst/>
          </a:prstGeom>
        </p:spPr>
        <p:txBody>
          <a:bodyPr wrap="square">
            <a:spAutoFit/>
          </a:bodyPr>
          <a:lstStyle/>
          <a:p>
            <a:pPr algn="r"/>
            <a:r>
              <a:rPr lang="en-US" dirty="0">
                <a:solidFill>
                  <a:srgbClr val="000000"/>
                </a:solidFill>
                <a:latin typeface="Calibri"/>
                <a:ea typeface="ＭＳ Ｐゴシック"/>
                <a:cs typeface="Calibri"/>
              </a:rPr>
              <a:t>http://</a:t>
            </a:r>
            <a:r>
              <a:rPr lang="en-US" dirty="0" err="1">
                <a:solidFill>
                  <a:srgbClr val="000000"/>
                </a:solidFill>
                <a:latin typeface="Calibri"/>
                <a:ea typeface="ＭＳ Ｐゴシック"/>
                <a:cs typeface="Calibri"/>
              </a:rPr>
              <a:t>betterbooktitles.com</a:t>
            </a:r>
            <a:r>
              <a:rPr lang="en-US" dirty="0">
                <a:solidFill>
                  <a:srgbClr val="000000"/>
                </a:solidFill>
                <a:latin typeface="Calibri"/>
                <a:ea typeface="ＭＳ Ｐゴシック"/>
                <a:cs typeface="Calibri"/>
              </a:rPr>
              <a:t>/</a:t>
            </a:r>
          </a:p>
        </p:txBody>
      </p:sp>
    </p:spTree>
    <p:extLst>
      <p:ext uri="{BB962C8B-B14F-4D97-AF65-F5344CB8AC3E}">
        <p14:creationId xmlns:p14="http://schemas.microsoft.com/office/powerpoint/2010/main" val="2124313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sz="4000" dirty="0" smtClean="0">
                <a:latin typeface="Calibri"/>
                <a:cs typeface="Calibri"/>
              </a:rPr>
              <a:t>Training Programs</a:t>
            </a:r>
          </a:p>
        </p:txBody>
      </p:sp>
      <p:sp>
        <p:nvSpPr>
          <p:cNvPr id="23554" name="Rectangle 3"/>
          <p:cNvSpPr>
            <a:spLocks noGrp="1" noChangeArrowheads="1"/>
          </p:cNvSpPr>
          <p:nvPr>
            <p:ph type="body" idx="1"/>
          </p:nvPr>
        </p:nvSpPr>
        <p:spPr>
          <a:xfrm>
            <a:off x="110068" y="1458913"/>
            <a:ext cx="8818032" cy="4918075"/>
          </a:xfrm>
        </p:spPr>
        <p:txBody>
          <a:bodyPr/>
          <a:lstStyle/>
          <a:p>
            <a:pPr marL="0" indent="0" eaLnBrk="1" hangingPunct="1">
              <a:buNone/>
            </a:pPr>
            <a:r>
              <a:rPr lang="en-US" dirty="0" smtClean="0">
                <a:latin typeface="Calibri"/>
                <a:cs typeface="Calibri"/>
              </a:rPr>
              <a:t>1 </a:t>
            </a:r>
            <a:r>
              <a:rPr lang="en-US" dirty="0">
                <a:latin typeface="Calibri"/>
                <a:cs typeface="Calibri"/>
              </a:rPr>
              <a:t>– 2 year graduate programs</a:t>
            </a:r>
          </a:p>
          <a:p>
            <a:pPr lvl="1" eaLnBrk="1" hangingPunct="1"/>
            <a:r>
              <a:rPr lang="en-US" dirty="0" smtClean="0">
                <a:latin typeface="Calibri"/>
                <a:cs typeface="Calibri"/>
              </a:rPr>
              <a:t>UC Santa Cruz</a:t>
            </a:r>
          </a:p>
          <a:p>
            <a:pPr lvl="1" eaLnBrk="1" hangingPunct="1"/>
            <a:r>
              <a:rPr lang="en-US" dirty="0" smtClean="0">
                <a:latin typeface="Calibri"/>
                <a:cs typeface="Calibri"/>
              </a:rPr>
              <a:t>Boston University</a:t>
            </a:r>
          </a:p>
          <a:p>
            <a:pPr lvl="1" eaLnBrk="1" hangingPunct="1"/>
            <a:r>
              <a:rPr lang="en-US" dirty="0" smtClean="0">
                <a:latin typeface="Calibri"/>
                <a:cs typeface="Calibri"/>
              </a:rPr>
              <a:t>MIT</a:t>
            </a:r>
          </a:p>
          <a:p>
            <a:pPr lvl="1" eaLnBrk="1" hangingPunct="1"/>
            <a:r>
              <a:rPr lang="en-US" dirty="0" smtClean="0">
                <a:latin typeface="Calibri"/>
                <a:cs typeface="Calibri"/>
              </a:rPr>
              <a:t>Imperial College</a:t>
            </a:r>
          </a:p>
          <a:p>
            <a:pPr lvl="1" eaLnBrk="1" hangingPunct="1"/>
            <a:endParaRPr lang="en-US" dirty="0">
              <a:latin typeface="Calibri"/>
              <a:cs typeface="Calibri"/>
            </a:endParaRPr>
          </a:p>
          <a:p>
            <a:pPr lvl="1" eaLnBrk="1" hangingPunct="1"/>
            <a:r>
              <a:rPr lang="en-US" dirty="0" smtClean="0">
                <a:latin typeface="Calibri"/>
                <a:cs typeface="Calibri"/>
              </a:rPr>
              <a:t>Craft of writing news articles, features, essays</a:t>
            </a:r>
          </a:p>
          <a:p>
            <a:pPr lvl="1" eaLnBrk="1" hangingPunct="1"/>
            <a:r>
              <a:rPr lang="en-US" dirty="0" smtClean="0">
                <a:latin typeface="Calibri"/>
                <a:cs typeface="Calibri"/>
              </a:rPr>
              <a:t>Prepare for a career outside academia</a:t>
            </a:r>
          </a:p>
          <a:p>
            <a:pPr lvl="1" eaLnBrk="1" hangingPunct="1"/>
            <a:r>
              <a:rPr lang="en-US" dirty="0" smtClean="0">
                <a:latin typeface="Calibri"/>
                <a:cs typeface="Calibri"/>
              </a:rPr>
              <a:t>New media training</a:t>
            </a:r>
            <a:endParaRPr lang="en-US" dirty="0">
              <a:latin typeface="Calibri"/>
              <a:cs typeface="Calibri"/>
            </a:endParaRPr>
          </a:p>
          <a:p>
            <a:pPr lvl="1" eaLnBrk="1" hangingPunct="1"/>
            <a:endParaRPr lang="en-US" dirty="0" smtClean="0">
              <a:latin typeface="Calibri"/>
              <a:cs typeface="Calibri"/>
            </a:endParaRPr>
          </a:p>
          <a:p>
            <a:pPr lvl="1" eaLnBrk="1" hangingPunct="1"/>
            <a:endParaRPr lang="en-US" dirty="0" smtClean="0">
              <a:latin typeface="Calibri"/>
              <a:cs typeface="Calibri"/>
            </a:endParaRPr>
          </a:p>
          <a:p>
            <a:pPr lvl="1" eaLnBrk="1" hangingPunct="1"/>
            <a:endParaRPr lang="en-US" dirty="0" smtClean="0">
              <a:latin typeface="Calibri"/>
              <a:cs typeface="Calibri"/>
            </a:endParaRPr>
          </a:p>
          <a:p>
            <a:pPr lvl="1" eaLnBrk="1" hangingPunct="1"/>
            <a:endParaRPr lang="en-US" dirty="0" smtClean="0">
              <a:latin typeface="Calibri"/>
              <a:cs typeface="Calibri"/>
            </a:endParaRPr>
          </a:p>
          <a:p>
            <a:pPr marL="0" indent="0" eaLnBrk="1" hangingPunct="1">
              <a:buNone/>
            </a:pPr>
            <a:endParaRPr lang="en-US" sz="2000" dirty="0" smtClean="0"/>
          </a:p>
          <a:p>
            <a:pPr marL="0" indent="0" eaLnBrk="1" hangingPunct="1">
              <a:buNone/>
            </a:pPr>
            <a:endParaRPr lang="en-US" sz="2000" dirty="0" smtClean="0"/>
          </a:p>
        </p:txBody>
      </p:sp>
    </p:spTree>
    <p:extLst>
      <p:ext uri="{BB962C8B-B14F-4D97-AF65-F5344CB8AC3E}">
        <p14:creationId xmlns:p14="http://schemas.microsoft.com/office/powerpoint/2010/main" val="1781669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sz="4000" dirty="0" smtClean="0">
                <a:latin typeface="Calibri"/>
                <a:cs typeface="Calibri"/>
              </a:rPr>
              <a:t>Science Writing Career Options</a:t>
            </a:r>
          </a:p>
        </p:txBody>
      </p:sp>
      <p:sp>
        <p:nvSpPr>
          <p:cNvPr id="23554" name="Rectangle 3"/>
          <p:cNvSpPr>
            <a:spLocks noGrp="1" noChangeArrowheads="1"/>
          </p:cNvSpPr>
          <p:nvPr>
            <p:ph type="body" idx="1"/>
          </p:nvPr>
        </p:nvSpPr>
        <p:spPr>
          <a:xfrm>
            <a:off x="110068" y="1458913"/>
            <a:ext cx="8818032" cy="4918075"/>
          </a:xfrm>
        </p:spPr>
        <p:txBody>
          <a:bodyPr>
            <a:normAutofit lnSpcReduction="10000"/>
          </a:bodyPr>
          <a:lstStyle/>
          <a:p>
            <a:pPr marL="0" indent="0" eaLnBrk="1" hangingPunct="1">
              <a:buNone/>
            </a:pPr>
            <a:r>
              <a:rPr lang="en-US" dirty="0" smtClean="0">
                <a:latin typeface="Calibri"/>
                <a:cs typeface="Calibri"/>
              </a:rPr>
              <a:t>Write for:</a:t>
            </a:r>
          </a:p>
          <a:p>
            <a:pPr lvl="1" eaLnBrk="1" hangingPunct="1"/>
            <a:r>
              <a:rPr lang="en-US" dirty="0" smtClean="0">
                <a:latin typeface="Calibri"/>
                <a:cs typeface="Calibri"/>
              </a:rPr>
              <a:t>Newspapers (online or print)</a:t>
            </a:r>
          </a:p>
          <a:p>
            <a:pPr lvl="1" eaLnBrk="1" hangingPunct="1"/>
            <a:r>
              <a:rPr lang="en-US" dirty="0" smtClean="0">
                <a:latin typeface="Calibri"/>
                <a:cs typeface="Calibri"/>
              </a:rPr>
              <a:t>Magazines</a:t>
            </a:r>
          </a:p>
          <a:p>
            <a:pPr lvl="1" eaLnBrk="1" hangingPunct="1"/>
            <a:r>
              <a:rPr lang="en-US" dirty="0" smtClean="0">
                <a:latin typeface="Calibri"/>
                <a:cs typeface="Calibri"/>
              </a:rPr>
              <a:t>Popular science journals</a:t>
            </a:r>
          </a:p>
          <a:p>
            <a:pPr lvl="1" eaLnBrk="1" hangingPunct="1"/>
            <a:r>
              <a:rPr lang="en-US" dirty="0" smtClean="0">
                <a:latin typeface="Calibri"/>
                <a:cs typeface="Calibri"/>
              </a:rPr>
              <a:t>Trade/specialty publications (MRS)</a:t>
            </a:r>
          </a:p>
          <a:p>
            <a:pPr lvl="1" eaLnBrk="1" hangingPunct="1"/>
            <a:r>
              <a:rPr lang="en-US" dirty="0" smtClean="0">
                <a:latin typeface="Calibri"/>
                <a:cs typeface="Calibri"/>
              </a:rPr>
              <a:t>Broadcast media (radio, TV)</a:t>
            </a:r>
          </a:p>
          <a:p>
            <a:pPr lvl="1" eaLnBrk="1" hangingPunct="1"/>
            <a:r>
              <a:rPr lang="en-US" dirty="0" smtClean="0">
                <a:latin typeface="Calibri"/>
                <a:cs typeface="Calibri"/>
              </a:rPr>
              <a:t>Blogs and online entities</a:t>
            </a:r>
          </a:p>
          <a:p>
            <a:pPr lvl="1" eaLnBrk="1" hangingPunct="1"/>
            <a:r>
              <a:rPr lang="en-US" dirty="0" smtClean="0">
                <a:latin typeface="Calibri"/>
                <a:cs typeface="Calibri"/>
              </a:rPr>
              <a:t>University press offices</a:t>
            </a:r>
          </a:p>
          <a:p>
            <a:pPr lvl="1" eaLnBrk="1" hangingPunct="1"/>
            <a:r>
              <a:rPr lang="en-US" dirty="0" smtClean="0">
                <a:latin typeface="Calibri"/>
                <a:cs typeface="Calibri"/>
              </a:rPr>
              <a:t>Corporate public relations</a:t>
            </a:r>
          </a:p>
          <a:p>
            <a:pPr lvl="1" eaLnBrk="1" hangingPunct="1"/>
            <a:r>
              <a:rPr lang="en-US" dirty="0" smtClean="0">
                <a:latin typeface="Calibri"/>
                <a:cs typeface="Calibri"/>
              </a:rPr>
              <a:t>Freelance</a:t>
            </a:r>
          </a:p>
          <a:p>
            <a:pPr lvl="1" eaLnBrk="1" hangingPunct="1"/>
            <a:endParaRPr lang="en-US" dirty="0" smtClean="0">
              <a:latin typeface="Calibri"/>
              <a:cs typeface="Calibri"/>
            </a:endParaRPr>
          </a:p>
          <a:p>
            <a:pPr lvl="1" eaLnBrk="1" hangingPunct="1"/>
            <a:endParaRPr lang="en-US" dirty="0" smtClean="0">
              <a:latin typeface="Calibri"/>
              <a:cs typeface="Calibri"/>
            </a:endParaRPr>
          </a:p>
          <a:p>
            <a:pPr marL="0" indent="0" eaLnBrk="1" hangingPunct="1">
              <a:buNone/>
            </a:pPr>
            <a:endParaRPr lang="en-US" sz="2000" dirty="0" smtClean="0"/>
          </a:p>
          <a:p>
            <a:pPr marL="0" indent="0" eaLnBrk="1" hangingPunct="1">
              <a:buNone/>
            </a:pPr>
            <a:endParaRPr lang="en-US" sz="2000" dirty="0" smtClean="0"/>
          </a:p>
        </p:txBody>
      </p:sp>
    </p:spTree>
    <p:extLst>
      <p:ext uri="{BB962C8B-B14F-4D97-AF65-F5344CB8AC3E}">
        <p14:creationId xmlns:p14="http://schemas.microsoft.com/office/powerpoint/2010/main" val="1343087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sz="4000" dirty="0" smtClean="0">
                <a:latin typeface="Calibri"/>
                <a:cs typeface="Calibri"/>
              </a:rPr>
              <a:t>Example</a:t>
            </a:r>
            <a:r>
              <a:rPr lang="en-US" sz="4000" dirty="0">
                <a:latin typeface="Calibri"/>
                <a:cs typeface="Calibri"/>
              </a:rPr>
              <a:t> </a:t>
            </a:r>
            <a:r>
              <a:rPr lang="en-US" sz="4000" dirty="0" smtClean="0">
                <a:latin typeface="Calibri"/>
                <a:cs typeface="Calibri"/>
              </a:rPr>
              <a:t>1</a:t>
            </a:r>
          </a:p>
        </p:txBody>
      </p:sp>
      <p:sp>
        <p:nvSpPr>
          <p:cNvPr id="6" name="Rectangle 5"/>
          <p:cNvSpPr/>
          <p:nvPr/>
        </p:nvSpPr>
        <p:spPr>
          <a:xfrm>
            <a:off x="5250869" y="2459504"/>
            <a:ext cx="3621669" cy="2277547"/>
          </a:xfrm>
          <a:prstGeom prst="rect">
            <a:avLst/>
          </a:prstGeom>
        </p:spPr>
        <p:txBody>
          <a:bodyPr wrap="square">
            <a:spAutoFit/>
          </a:bodyPr>
          <a:lstStyle/>
          <a:p>
            <a:pPr marL="285750" indent="-285750">
              <a:lnSpc>
                <a:spcPct val="150000"/>
              </a:lnSpc>
              <a:buFont typeface="Arial"/>
              <a:buChar char="•"/>
            </a:pPr>
            <a:r>
              <a:rPr lang="en-US" sz="2400" dirty="0" smtClean="0">
                <a:latin typeface="Calibri"/>
                <a:cs typeface="Calibri"/>
              </a:rPr>
              <a:t>Include an example of science writing that you find particularly compelling or interesting</a:t>
            </a:r>
            <a:endParaRPr lang="en-US" sz="2400" dirty="0">
              <a:latin typeface="Calibri"/>
              <a:cs typeface="Calibri"/>
            </a:endParaRPr>
          </a:p>
        </p:txBody>
      </p:sp>
      <p:sp>
        <p:nvSpPr>
          <p:cNvPr id="7" name="Rectangle 6"/>
          <p:cNvSpPr/>
          <p:nvPr/>
        </p:nvSpPr>
        <p:spPr>
          <a:xfrm>
            <a:off x="5250869" y="6215314"/>
            <a:ext cx="1159292" cy="369332"/>
          </a:xfrm>
          <a:prstGeom prst="rect">
            <a:avLst/>
          </a:prstGeom>
        </p:spPr>
        <p:txBody>
          <a:bodyPr wrap="none">
            <a:spAutoFit/>
          </a:bodyPr>
          <a:lstStyle/>
          <a:p>
            <a:r>
              <a:rPr lang="en-US" b="1" dirty="0" smtClean="0"/>
              <a:t>Reference</a:t>
            </a:r>
          </a:p>
        </p:txBody>
      </p:sp>
    </p:spTree>
    <p:extLst>
      <p:ext uri="{BB962C8B-B14F-4D97-AF65-F5344CB8AC3E}">
        <p14:creationId xmlns:p14="http://schemas.microsoft.com/office/powerpoint/2010/main" val="1174166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776</Words>
  <Application>Microsoft Office PowerPoint</Application>
  <PresentationFormat>On-screen Show (4:3)</PresentationFormat>
  <Paragraphs>151</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Opportunities for Science Writing</vt:lpstr>
      <vt:lpstr>The Path Less Traveled….</vt:lpstr>
      <vt:lpstr>Audience and Purpose</vt:lpstr>
      <vt:lpstr>Perspective</vt:lpstr>
      <vt:lpstr>Science Writing</vt:lpstr>
      <vt:lpstr>Science Writing</vt:lpstr>
      <vt:lpstr>Training Programs</vt:lpstr>
      <vt:lpstr>Science Writing Career Options</vt:lpstr>
      <vt:lpstr>Example 1</vt:lpstr>
      <vt:lpstr>Making it Work</vt:lpstr>
      <vt:lpstr>Thank You!</vt:lpstr>
    </vt:vector>
  </TitlesOfParts>
  <Company>University of Utah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Opportunities for Science Writing</dc:title>
  <dc:creator>Aditi Risbud</dc:creator>
  <cp:lastModifiedBy>Pamela Hupp</cp:lastModifiedBy>
  <cp:revision>17</cp:revision>
  <dcterms:created xsi:type="dcterms:W3CDTF">2014-08-29T17:22:38Z</dcterms:created>
  <dcterms:modified xsi:type="dcterms:W3CDTF">2015-03-06T16:04:04Z</dcterms:modified>
</cp:coreProperties>
</file>