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82" r:id="rId5"/>
    <p:sldId id="283" r:id="rId6"/>
    <p:sldId id="284" r:id="rId7"/>
    <p:sldId id="285" r:id="rId8"/>
    <p:sldId id="286" r:id="rId9"/>
    <p:sldId id="266" r:id="rId10"/>
    <p:sldId id="288" r:id="rId11"/>
    <p:sldId id="289" r:id="rId12"/>
    <p:sldId id="267" r:id="rId13"/>
    <p:sldId id="287" r:id="rId14"/>
    <p:sldId id="270" r:id="rId15"/>
    <p:sldId id="271" r:id="rId16"/>
    <p:sldId id="280" r:id="rId17"/>
    <p:sldId id="278" r:id="rId18"/>
    <p:sldId id="29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F03"/>
    <a:srgbClr val="28E4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0" autoAdjust="0"/>
  </p:normalViewPr>
  <p:slideViewPr>
    <p:cSldViewPr snapToGrid="0" snapToObjects="1">
      <p:cViewPr>
        <p:scale>
          <a:sx n="100" d="100"/>
          <a:sy n="100" d="100"/>
        </p:scale>
        <p:origin x="-1488"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D96C4-6BD6-B544-AF3D-599F61C39FB0}" type="datetimeFigureOut">
              <a:rPr lang="en-US" smtClean="0"/>
              <a:t>5/18/16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2F047-5AC1-3547-B84D-BB91B03BFDDC}" type="slidenum">
              <a:rPr lang="en-US" smtClean="0"/>
              <a:t>‹#›</a:t>
            </a:fld>
            <a:endParaRPr lang="en-US"/>
          </a:p>
        </p:txBody>
      </p:sp>
    </p:spTree>
    <p:extLst>
      <p:ext uri="{BB962C8B-B14F-4D97-AF65-F5344CB8AC3E}">
        <p14:creationId xmlns:p14="http://schemas.microsoft.com/office/powerpoint/2010/main" val="2556628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 charset="-128"/>
                <a:cs typeface="ＭＳ Ｐゴシック" pitchFamily="-1" charset="-128"/>
              </a:rPr>
              <a:t>I’ll be introducing you to the </a:t>
            </a:r>
            <a:r>
              <a:rPr lang="en-US" dirty="0" err="1" smtClean="0">
                <a:ea typeface="ＭＳ Ｐゴシック" pitchFamily="-1" charset="-128"/>
                <a:cs typeface="ＭＳ Ｐゴシック" pitchFamily="-1" charset="-128"/>
              </a:rPr>
              <a:t>SustainABLE</a:t>
            </a:r>
            <a:r>
              <a:rPr lang="en-US" dirty="0" smtClean="0">
                <a:ea typeface="ＭＳ Ｐゴシック" pitchFamily="-1" charset="-128"/>
                <a:cs typeface="ＭＳ Ｐゴシック" pitchFamily="-1" charset="-128"/>
              </a:rPr>
              <a:t> kits and going over some details of our programming.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 charset="-128"/>
                <a:cs typeface="ＭＳ Ｐゴシック" pitchFamily="-1" charset="-128"/>
              </a:rPr>
              <a:t>I’ll also tell you a little bit about what sustainability</a:t>
            </a:r>
            <a:r>
              <a:rPr lang="en-US" baseline="0"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is, and then</a:t>
            </a:r>
            <a:r>
              <a:rPr lang="en-US" baseline="0" dirty="0" smtClean="0">
                <a:ea typeface="ＭＳ Ｐゴシック" pitchFamily="-1" charset="-128"/>
                <a:cs typeface="ＭＳ Ｐゴシック" pitchFamily="-1" charset="-128"/>
              </a:rPr>
              <a:t> go over the hands-on activities included in the kits.</a:t>
            </a:r>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2</a:t>
            </a:fld>
            <a:endParaRPr lang="en-US"/>
          </a:p>
        </p:txBody>
      </p:sp>
    </p:spTree>
    <p:extLst>
      <p:ext uri="{BB962C8B-B14F-4D97-AF65-F5344CB8AC3E}">
        <p14:creationId xmlns:p14="http://schemas.microsoft.com/office/powerpoint/2010/main" val="373622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Creative Reinvention </a:t>
            </a:r>
            <a:r>
              <a:rPr lang="en-US" baseline="0" dirty="0" smtClean="0"/>
              <a:t>is a game that introduces participants to ways that we can make things more sustainably. They discover how some companies are reusing, recycling, and repurposing materials in creative ways. They also can take away instructions for doing a sustainable craft at home (optional).</a:t>
            </a:r>
          </a:p>
          <a:p>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primary</a:t>
            </a:r>
            <a:r>
              <a:rPr lang="en-US" baseline="0" dirty="0" smtClean="0"/>
              <a:t> learning objectives of this activity is:</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Sustainability solutions address today’s biggest challenges to create the future we want. </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12</a:t>
            </a:fld>
            <a:endParaRPr lang="en-US"/>
          </a:p>
        </p:txBody>
      </p:sp>
    </p:spTree>
    <p:extLst>
      <p:ext uri="{BB962C8B-B14F-4D97-AF65-F5344CB8AC3E}">
        <p14:creationId xmlns:p14="http://schemas.microsoft.com/office/powerpoint/2010/main" val="309185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Water Roll </a:t>
            </a:r>
            <a:r>
              <a:rPr lang="en-US" baseline="0" dirty="0" smtClean="0"/>
              <a:t>is a collaborative activity that challenges players to work together to share an important limited resource: water. They learn some of the ways we use water today, and consider how we might respond if water became more scarce. </a:t>
            </a:r>
          </a:p>
          <a:p>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primary</a:t>
            </a:r>
            <a:r>
              <a:rPr lang="en-US" baseline="0" dirty="0" smtClean="0"/>
              <a:t> learning objectives of this activity is </a:t>
            </a:r>
            <a:r>
              <a:rPr lang="en-US" i="0" baseline="0" dirty="0" smtClean="0"/>
              <a:t>(again):</a:t>
            </a: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Sustainability solutions address today’s biggest challenges to create the future we want. </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13</a:t>
            </a:fld>
            <a:endParaRPr lang="en-US"/>
          </a:p>
        </p:txBody>
      </p:sp>
    </p:spTree>
    <p:extLst>
      <p:ext uri="{BB962C8B-B14F-4D97-AF65-F5344CB8AC3E}">
        <p14:creationId xmlns:p14="http://schemas.microsoft.com/office/powerpoint/2010/main" val="309185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High Five for the Future </a:t>
            </a:r>
            <a:r>
              <a:rPr lang="en-US" baseline="0" dirty="0" smtClean="0"/>
              <a:t>gives participants an opportunity to think about things they can do to be a sustainability change agent. They write or draw an idea for a concrete action they can take to help build a more sustainable future.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they like, they can take a photo of themselves in front of the “High Five” backdrop. They can even give the image of a future kid a high five if they like! This activity provides a photo op as well as a chance for participants to engage in social media, using the #high5future.</a:t>
            </a:r>
          </a:p>
          <a:p>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primary</a:t>
            </a:r>
            <a:r>
              <a:rPr lang="en-US" baseline="0" dirty="0" smtClean="0"/>
              <a:t> learning objectives of this activity is:</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We need new sustainability solutions…and we need your help finding them!</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14</a:t>
            </a:fld>
            <a:endParaRPr lang="en-US"/>
          </a:p>
        </p:txBody>
      </p:sp>
    </p:spTree>
    <p:extLst>
      <p:ext uri="{BB962C8B-B14F-4D97-AF65-F5344CB8AC3E}">
        <p14:creationId xmlns:p14="http://schemas.microsoft.com/office/powerpoint/2010/main" val="392875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SustainABLE</a:t>
            </a:r>
            <a:r>
              <a:rPr lang="en-US" baseline="0" dirty="0" smtClean="0"/>
              <a:t> kit includes everything you need for each activity:</a:t>
            </a:r>
          </a:p>
          <a:p>
            <a:pPr marL="171450" indent="-171450">
              <a:buFont typeface="Arial"/>
              <a:buChar char="•"/>
            </a:pPr>
            <a:r>
              <a:rPr lang="en-US" b="1" baseline="0" dirty="0" smtClean="0"/>
              <a:t>Activity guides: </a:t>
            </a:r>
            <a:r>
              <a:rPr lang="en-US" b="0" baseline="0" dirty="0" smtClean="0"/>
              <a:t>P</a:t>
            </a:r>
            <a:r>
              <a:rPr lang="en-US" baseline="0" dirty="0" smtClean="0"/>
              <a:t>rovide instructions and explanations for participants. You can share this with them as you facilitate the activity, so they can see the information and pictures. Some activities also have additional information sheets with images that you can share with participants</a:t>
            </a:r>
          </a:p>
          <a:p>
            <a:pPr marL="171450" indent="-171450">
              <a:buFont typeface="Arial"/>
              <a:buChar char="•"/>
            </a:pPr>
            <a:r>
              <a:rPr lang="en-US" b="1" baseline="0" dirty="0" smtClean="0"/>
              <a:t>Facilitator guides: </a:t>
            </a:r>
            <a:r>
              <a:rPr lang="en-US" b="0" baseline="0" dirty="0" smtClean="0"/>
              <a:t>P</a:t>
            </a:r>
            <a:r>
              <a:rPr lang="en-US" baseline="0" dirty="0" smtClean="0"/>
              <a:t>rovide instructions and information for you, </a:t>
            </a:r>
            <a:r>
              <a:rPr lang="en-US" sz="1200" kern="1200" baseline="0" dirty="0" smtClean="0">
                <a:solidFill>
                  <a:schemeClr val="tx1"/>
                </a:solidFill>
                <a:latin typeface="Gill Sans" charset="0"/>
                <a:ea typeface="ＭＳ Ｐゴシック" charset="-128"/>
                <a:cs typeface="ＭＳ Ｐゴシック" charset="-128"/>
              </a:rPr>
              <a:t>the activity leader. There is also a guide with tips for facilitating hands-on science activities with diverse audiences. You should read these ahead of time.</a:t>
            </a:r>
          </a:p>
          <a:p>
            <a:pPr marL="171450" indent="-171450">
              <a:buFont typeface="Arial"/>
              <a:buChar char="•"/>
            </a:pPr>
            <a:r>
              <a:rPr lang="en-US" sz="1200" b="1" kern="1200" baseline="0" dirty="0" smtClean="0">
                <a:solidFill>
                  <a:schemeClr val="tx1"/>
                </a:solidFill>
                <a:latin typeface="Gill Sans" charset="0"/>
                <a:ea typeface="ＭＳ Ｐゴシック" charset="-128"/>
                <a:cs typeface="ＭＳ Ｐゴシック" charset="-128"/>
              </a:rPr>
              <a:t>Materials and supplies: </a:t>
            </a:r>
            <a:r>
              <a:rPr lang="en-US" dirty="0" smtClean="0"/>
              <a:t>Each box includes</a:t>
            </a:r>
            <a:r>
              <a:rPr lang="en-US" baseline="0" dirty="0" smtClean="0"/>
              <a:t> everything you need to do the activity with 100 participants. When it’s time to restock, supplies are inexpensive and readily available at discount stores.</a:t>
            </a:r>
          </a:p>
          <a:p>
            <a:pPr marL="171450" indent="-171450">
              <a:buFont typeface="Arial"/>
              <a:buChar char="•"/>
            </a:pPr>
            <a:endParaRPr lang="en-US" baseline="0" dirty="0" smtClean="0"/>
          </a:p>
          <a:p>
            <a:pPr marL="0" indent="0">
              <a:buFont typeface="Arial"/>
              <a:buNone/>
            </a:pPr>
            <a:r>
              <a:rPr lang="en-US" dirty="0" smtClean="0"/>
              <a:t>In</a:t>
            </a:r>
            <a:r>
              <a:rPr lang="en-US" baseline="0" dirty="0" smtClean="0"/>
              <a:t> addition to the hands-on activities, the </a:t>
            </a:r>
            <a:r>
              <a:rPr lang="en-US" baseline="0" dirty="0" err="1" smtClean="0"/>
              <a:t>SustainABLE</a:t>
            </a:r>
            <a:r>
              <a:rPr lang="en-US" baseline="0" dirty="0" smtClean="0"/>
              <a:t> kit also includes posters and other materials to help share </a:t>
            </a:r>
            <a:r>
              <a:rPr lang="en-US" baseline="0" smtClean="0"/>
              <a:t>sustainability concepts. </a:t>
            </a:r>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15</a:t>
            </a:fld>
            <a:endParaRPr lang="en-US"/>
          </a:p>
        </p:txBody>
      </p:sp>
    </p:spTree>
    <p:extLst>
      <p:ext uri="{BB962C8B-B14F-4D97-AF65-F5344CB8AC3E}">
        <p14:creationId xmlns:p14="http://schemas.microsoft.com/office/powerpoint/2010/main" val="36091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educators:</a:t>
            </a:r>
            <a:endParaRPr lang="en-US" dirty="0" smtClean="0"/>
          </a:p>
          <a:p>
            <a:pPr marL="171450" indent="-171450">
              <a:buFont typeface="Arial"/>
              <a:buChar char="•"/>
            </a:pPr>
            <a:r>
              <a:rPr lang="en-US" dirty="0" smtClean="0"/>
              <a:t>Sustainability</a:t>
            </a:r>
            <a:r>
              <a:rPr lang="en-US" baseline="0" dirty="0" smtClean="0"/>
              <a:t> in Science Museums website: https://</a:t>
            </a:r>
            <a:r>
              <a:rPr lang="en-US" baseline="0" dirty="0" err="1" smtClean="0"/>
              <a:t>sustainabilitysolutions.asu.edu</a:t>
            </a:r>
            <a:r>
              <a:rPr lang="en-US" baseline="0" dirty="0" smtClean="0"/>
              <a:t>/</a:t>
            </a:r>
            <a:r>
              <a:rPr lang="en-US" baseline="0" dirty="0" err="1" smtClean="0"/>
              <a:t>sciencemuseums</a:t>
            </a:r>
            <a:r>
              <a:rPr lang="en-US" baseline="0" dirty="0" smtClean="0"/>
              <a:t>/</a:t>
            </a:r>
          </a:p>
          <a:p>
            <a:pPr marL="171450" indent="-171450">
              <a:buFont typeface="Arial"/>
              <a:buChar char="•"/>
            </a:pPr>
            <a:r>
              <a:rPr lang="en-US" baseline="0" dirty="0" smtClean="0"/>
              <a:t>NISE Net website: http://</a:t>
            </a:r>
            <a:r>
              <a:rPr lang="en-US" baseline="0" dirty="0" err="1" smtClean="0"/>
              <a:t>nisenet.org</a:t>
            </a:r>
            <a:r>
              <a:rPr lang="en-US" baseline="0" dirty="0" smtClean="0"/>
              <a:t>/</a:t>
            </a:r>
            <a:endParaRPr lang="en-US" dirty="0" smtClean="0"/>
          </a:p>
          <a:p>
            <a:pPr marL="171450" indent="-171450">
              <a:buFont typeface="Arial"/>
              <a:buChar char="•"/>
            </a:pPr>
            <a:r>
              <a:rPr lang="en-US" dirty="0" smtClean="0"/>
              <a:t>Training videos (</a:t>
            </a:r>
            <a:r>
              <a:rPr lang="en-US" dirty="0" err="1" smtClean="0"/>
              <a:t>Vimeo</a:t>
            </a:r>
            <a:r>
              <a:rPr lang="en-US" i="0" dirty="0" smtClean="0"/>
              <a:t>): </a:t>
            </a:r>
            <a:r>
              <a:rPr lang="en-US" sz="1200" i="0" kern="1200" dirty="0" smtClean="0">
                <a:solidFill>
                  <a:schemeClr val="tx1"/>
                </a:solidFill>
                <a:effectLst/>
                <a:latin typeface="+mn-lt"/>
                <a:ea typeface="+mn-ea"/>
                <a:cs typeface="+mn-cs"/>
              </a:rPr>
              <a:t>https://</a:t>
            </a:r>
            <a:r>
              <a:rPr lang="en-US" sz="1200" i="0" kern="1200" dirty="0" err="1" smtClean="0">
                <a:solidFill>
                  <a:schemeClr val="tx1"/>
                </a:solidFill>
                <a:effectLst/>
                <a:latin typeface="+mn-lt"/>
                <a:ea typeface="+mn-ea"/>
                <a:cs typeface="+mn-cs"/>
              </a:rPr>
              <a:t>vimeopro.com</a:t>
            </a:r>
            <a:r>
              <a:rPr lang="en-US" sz="1200" i="0" kern="1200" dirty="0" smtClean="0">
                <a:solidFill>
                  <a:schemeClr val="tx1"/>
                </a:solidFill>
                <a:effectLst/>
                <a:latin typeface="+mn-lt"/>
                <a:ea typeface="+mn-ea"/>
                <a:cs typeface="+mn-cs"/>
              </a:rPr>
              <a:t>/</a:t>
            </a:r>
            <a:r>
              <a:rPr lang="en-US" sz="1200" i="0" kern="1200" dirty="0" err="1" smtClean="0">
                <a:solidFill>
                  <a:schemeClr val="tx1"/>
                </a:solidFill>
                <a:effectLst/>
                <a:latin typeface="+mn-lt"/>
                <a:ea typeface="+mn-ea"/>
                <a:cs typeface="+mn-cs"/>
              </a:rPr>
              <a:t>nisenet</a:t>
            </a:r>
            <a:r>
              <a:rPr lang="en-US" sz="1200" i="0" kern="1200" dirty="0" smtClean="0">
                <a:solidFill>
                  <a:schemeClr val="tx1"/>
                </a:solidFill>
                <a:effectLst/>
                <a:latin typeface="+mn-lt"/>
                <a:ea typeface="+mn-ea"/>
                <a:cs typeface="+mn-cs"/>
              </a:rPr>
              <a:t>/sustainability</a:t>
            </a:r>
            <a:r>
              <a:rPr lang="en-US" i="0" dirty="0" smtClean="0">
                <a:effectLst/>
              </a:rPr>
              <a:t> </a:t>
            </a:r>
            <a:endParaRPr lang="en-US" i="0" dirty="0" smtClean="0"/>
          </a:p>
          <a:p>
            <a:pPr marL="0" indent="0">
              <a:buFont typeface="Arial"/>
              <a:buNone/>
            </a:pPr>
            <a:endParaRPr lang="en-US" dirty="0" smtClean="0"/>
          </a:p>
          <a:p>
            <a:r>
              <a:rPr lang="en-US" dirty="0" smtClean="0"/>
              <a:t>For participants:</a:t>
            </a:r>
            <a:r>
              <a:rPr lang="en-US" baseline="0" dirty="0" smtClean="0"/>
              <a:t> </a:t>
            </a:r>
          </a:p>
          <a:p>
            <a:pPr marL="171450" indent="-171450">
              <a:buFont typeface="Arial"/>
              <a:buChar char="•"/>
            </a:pPr>
            <a:r>
              <a:rPr lang="en-US" baseline="0" dirty="0" smtClean="0"/>
              <a:t>Lazy Person’s Guide to Saving the World: http://</a:t>
            </a:r>
            <a:r>
              <a:rPr lang="en-US" baseline="0" dirty="0" err="1" smtClean="0"/>
              <a:t>www.un.org</a:t>
            </a:r>
            <a:r>
              <a:rPr lang="en-US" baseline="0" dirty="0" smtClean="0"/>
              <a:t>/</a:t>
            </a:r>
            <a:r>
              <a:rPr lang="en-US" baseline="0" dirty="0" err="1" smtClean="0"/>
              <a:t>sustainabledevelopment</a:t>
            </a:r>
            <a:r>
              <a:rPr lang="en-US" baseline="0" dirty="0" smtClean="0"/>
              <a:t>/</a:t>
            </a:r>
            <a:r>
              <a:rPr lang="en-US" baseline="0" dirty="0" err="1" smtClean="0"/>
              <a:t>takeaction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16</a:t>
            </a:fld>
            <a:endParaRPr lang="en-US"/>
          </a:p>
        </p:txBody>
      </p:sp>
    </p:spTree>
    <p:extLst>
      <p:ext uri="{BB962C8B-B14F-4D97-AF65-F5344CB8AC3E}">
        <p14:creationId xmlns:p14="http://schemas.microsoft.com/office/powerpoint/2010/main" val="48561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ea typeface="ＭＳ Ｐゴシック" pitchFamily="-1" charset="-128"/>
                <a:cs typeface="ＭＳ Ｐゴシック" pitchFamily="-1" charset="-128"/>
              </a:rPr>
              <a:t>You can use this blank, formatted slide to add content to the presentation. </a:t>
            </a:r>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18</a:t>
            </a:fld>
            <a:endParaRPr lang="en-US"/>
          </a:p>
        </p:txBody>
      </p:sp>
    </p:spTree>
    <p:extLst>
      <p:ext uri="{BB962C8B-B14F-4D97-AF65-F5344CB8AC3E}">
        <p14:creationId xmlns:p14="http://schemas.microsoft.com/office/powerpoint/2010/main" val="48561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ea typeface="ＭＳ Ｐゴシック" pitchFamily="-1" charset="-128"/>
                <a:cs typeface="ＭＳ Ｐゴシック" pitchFamily="-1" charset="-128"/>
              </a:rPr>
              <a:t>This slide</a:t>
            </a:r>
            <a:r>
              <a:rPr lang="en-US" i="0" baseline="0" dirty="0" smtClean="0">
                <a:ea typeface="ＭＳ Ｐゴシック" pitchFamily="-1" charset="-128"/>
                <a:cs typeface="ＭＳ Ｐゴシック" pitchFamily="-1" charset="-128"/>
              </a:rPr>
              <a:t> can be customized to provide </a:t>
            </a:r>
            <a:r>
              <a:rPr lang="en-US" i="0" dirty="0" smtClean="0">
                <a:ea typeface="ＭＳ Ｐゴシック" pitchFamily="-1" charset="-128"/>
                <a:cs typeface="ＭＳ Ｐゴシック" pitchFamily="-1" charset="-128"/>
              </a:rPr>
              <a:t>information about how your institution will be using the </a:t>
            </a:r>
            <a:r>
              <a:rPr lang="en-US" i="0" dirty="0" err="1" smtClean="0">
                <a:ea typeface="ＭＳ Ｐゴシック" pitchFamily="-1" charset="-128"/>
                <a:cs typeface="ＭＳ Ｐゴシック" pitchFamily="-1" charset="-128"/>
              </a:rPr>
              <a:t>SustainABLE</a:t>
            </a:r>
            <a:r>
              <a:rPr lang="en-US" i="0" dirty="0" smtClean="0">
                <a:ea typeface="ＭＳ Ｐゴシック" pitchFamily="-1" charset="-128"/>
                <a:cs typeface="ＭＳ Ｐゴシック" pitchFamily="-1" charset="-128"/>
              </a:rPr>
              <a:t> kits:</a:t>
            </a:r>
          </a:p>
          <a:p>
            <a:pPr marL="171450" indent="-171450">
              <a:buFont typeface="Arial"/>
              <a:buChar char="•"/>
            </a:pPr>
            <a:r>
              <a:rPr lang="en-US" i="0" dirty="0" smtClean="0">
                <a:ea typeface="ＭＳ Ｐゴシック" pitchFamily="-1" charset="-128"/>
                <a:cs typeface="ＭＳ Ｐゴシック" pitchFamily="-1" charset="-128"/>
              </a:rPr>
              <a:t>Incorporating</a:t>
            </a:r>
            <a:r>
              <a:rPr lang="en-US" i="0" baseline="0" dirty="0" smtClean="0">
                <a:ea typeface="ＭＳ Ｐゴシック" pitchFamily="-1" charset="-128"/>
                <a:cs typeface="ＭＳ Ｐゴシック" pitchFamily="-1" charset="-128"/>
              </a:rPr>
              <a:t> </a:t>
            </a:r>
            <a:r>
              <a:rPr lang="en-US" i="0" baseline="0" dirty="0" err="1" smtClean="0">
                <a:ea typeface="ＭＳ Ｐゴシック" pitchFamily="-1" charset="-128"/>
                <a:cs typeface="ＭＳ Ｐゴシック" pitchFamily="-1" charset="-128"/>
              </a:rPr>
              <a:t>SustainABLE</a:t>
            </a:r>
            <a:r>
              <a:rPr lang="en-US" i="0" baseline="0" dirty="0" smtClean="0">
                <a:ea typeface="ＭＳ Ｐゴシック" pitchFamily="-1" charset="-128"/>
                <a:cs typeface="ＭＳ Ｐゴシック" pitchFamily="-1" charset="-128"/>
              </a:rPr>
              <a:t> kit activities into ongoing programming</a:t>
            </a:r>
          </a:p>
          <a:p>
            <a:pPr marL="171450" indent="-171450">
              <a:buFont typeface="Arial"/>
              <a:buChar char="•"/>
            </a:pPr>
            <a:r>
              <a:rPr lang="en-US" i="0" baseline="0" dirty="0" smtClean="0">
                <a:ea typeface="ＭＳ Ｐゴシック" pitchFamily="-1" charset="-128"/>
                <a:cs typeface="ＭＳ Ｐゴシック" pitchFamily="-1" charset="-128"/>
              </a:rPr>
              <a:t>Offering special </a:t>
            </a:r>
            <a:r>
              <a:rPr lang="en-US" i="0" baseline="0" dirty="0" err="1" smtClean="0">
                <a:ea typeface="ＭＳ Ｐゴシック" pitchFamily="-1" charset="-128"/>
                <a:cs typeface="ＭＳ Ｐゴシック" pitchFamily="-1" charset="-128"/>
              </a:rPr>
              <a:t>SustainABLE</a:t>
            </a:r>
            <a:r>
              <a:rPr lang="en-US" i="0" baseline="0" dirty="0" smtClean="0">
                <a:ea typeface="ＭＳ Ｐゴシック" pitchFamily="-1" charset="-128"/>
                <a:cs typeface="ＭＳ Ｐゴシック" pitchFamily="-1" charset="-128"/>
              </a:rPr>
              <a:t> programming and events</a:t>
            </a:r>
            <a:endParaRPr lang="en-US" i="0" dirty="0" smtClean="0">
              <a:ea typeface="ＭＳ Ｐゴシック" pitchFamily="-1" charset="-128"/>
              <a:cs typeface="ＭＳ Ｐゴシック" pitchFamily="-1" charset="-128"/>
            </a:endParaRPr>
          </a:p>
          <a:p>
            <a:endParaRPr lang="en-US" b="1" i="1" dirty="0" smtClean="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4</a:t>
            </a:fld>
            <a:endParaRPr lang="en-US"/>
          </a:p>
        </p:txBody>
      </p:sp>
    </p:spTree>
    <p:extLst>
      <p:ext uri="{BB962C8B-B14F-4D97-AF65-F5344CB8AC3E}">
        <p14:creationId xmlns:p14="http://schemas.microsoft.com/office/powerpoint/2010/main" val="335942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SustainABLE</a:t>
            </a:r>
            <a:r>
              <a:rPr lang="en-US" dirty="0" smtClean="0"/>
              <a:t> activity</a:t>
            </a:r>
            <a:r>
              <a:rPr lang="en-US" baseline="0" dirty="0" smtClean="0"/>
              <a:t> kits cover four key concepts.</a:t>
            </a:r>
          </a:p>
          <a:p>
            <a:r>
              <a:rPr lang="en-US" baseline="0" dirty="0" smtClean="0"/>
              <a:t>First, what does “</a:t>
            </a:r>
            <a:r>
              <a:rPr lang="en-US" i="0" baseline="0" dirty="0" smtClean="0"/>
              <a:t>sustainability”</a:t>
            </a:r>
            <a:r>
              <a:rPr lang="en-US" baseline="0" dirty="0" smtClean="0"/>
              <a:t> mean? </a:t>
            </a:r>
          </a:p>
          <a:p>
            <a:r>
              <a:rPr lang="en-US" b="1" i="1" baseline="0" dirty="0" smtClean="0"/>
              <a:t>Sustainability</a:t>
            </a:r>
            <a:r>
              <a:rPr lang="en-US" i="1" baseline="0" dirty="0" smtClean="0"/>
              <a:t> means healthy people, communities, and environments, now and in the future.</a:t>
            </a:r>
          </a:p>
          <a:p>
            <a:endParaRPr lang="en-US" i="1" baseline="0" dirty="0" smtClean="0"/>
          </a:p>
          <a:p>
            <a:r>
              <a:rPr lang="en-US" i="0" baseline="0" dirty="0" smtClean="0"/>
              <a:t>You’ll see that this concept appears in many of the activities. This interaction between humans and our environment is very important. Sustainability is not just about protecting the natural environment—it’s about ensuring a good quality of life for people, too. </a:t>
            </a:r>
          </a:p>
          <a:p>
            <a:endParaRPr lang="en-US" i="0" baseline="0" dirty="0" smtClean="0"/>
          </a:p>
          <a:p>
            <a:r>
              <a:rPr lang="en-US" i="0" baseline="0" dirty="0" smtClean="0"/>
              <a:t>Some of the kit activities specifically consider the way society, the environment, and the economy interact. This is sometimes called the “3 Ps”: People, Planet, and Prosperity.</a:t>
            </a:r>
            <a:endParaRPr lang="en-US" i="0" dirty="0"/>
          </a:p>
        </p:txBody>
      </p:sp>
      <p:sp>
        <p:nvSpPr>
          <p:cNvPr id="4" name="Slide Number Placeholder 3"/>
          <p:cNvSpPr>
            <a:spLocks noGrp="1"/>
          </p:cNvSpPr>
          <p:nvPr>
            <p:ph type="sldNum" sz="quarter" idx="10"/>
          </p:nvPr>
        </p:nvSpPr>
        <p:spPr/>
        <p:txBody>
          <a:bodyPr/>
          <a:lstStyle/>
          <a:p>
            <a:fld id="{3D62F047-5AC1-3547-B84D-BB91B03BFDDC}" type="slidenum">
              <a:rPr lang="en-US" smtClean="0"/>
              <a:t>5</a:t>
            </a:fld>
            <a:endParaRPr lang="en-US"/>
          </a:p>
        </p:txBody>
      </p:sp>
    </p:spTree>
    <p:extLst>
      <p:ext uri="{BB962C8B-B14F-4D97-AF65-F5344CB8AC3E}">
        <p14:creationId xmlns:p14="http://schemas.microsoft.com/office/powerpoint/2010/main" val="284327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what is sustainability</a:t>
            </a:r>
            <a:r>
              <a:rPr lang="en-US" baseline="0" dirty="0" smtClean="0"/>
              <a:t> science? </a:t>
            </a:r>
          </a:p>
          <a:p>
            <a:r>
              <a:rPr lang="en-US" b="1" i="1" baseline="0" dirty="0" smtClean="0"/>
              <a:t>Sustainability science </a:t>
            </a:r>
            <a:r>
              <a:rPr lang="en-US" i="1" baseline="0" dirty="0" smtClean="0"/>
              <a:t>studies the interaction between people and the planet, and finds innovative and responsible solutions.</a:t>
            </a:r>
          </a:p>
          <a:p>
            <a:endParaRPr lang="en-US" i="1" baseline="0" dirty="0" smtClean="0"/>
          </a:p>
          <a:p>
            <a:r>
              <a:rPr lang="en-US" i="0" baseline="0" dirty="0" smtClean="0"/>
              <a:t>Sustainability science is defined by the holistic approach it takes to solving problems. Sustainability scientists can be in any field of science or engineering, and they can use a variety of methods. Often, they use an approach called </a:t>
            </a:r>
            <a:r>
              <a:rPr lang="en-US" i="1" baseline="0" dirty="0" smtClean="0"/>
              <a:t>systems thinking </a:t>
            </a:r>
            <a:r>
              <a:rPr lang="en-US" i="0" baseline="0" dirty="0" smtClean="0"/>
              <a:t>to consider the interrelated, interdependent, and interacting elements of problems.</a:t>
            </a:r>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Some </a:t>
            </a:r>
            <a:r>
              <a:rPr lang="en-US" sz="1200" b="0" kern="1200" baseline="0" dirty="0" smtClean="0">
                <a:solidFill>
                  <a:schemeClr val="tx1"/>
                </a:solidFill>
                <a:effectLst/>
                <a:latin typeface="+mn-lt"/>
                <a:ea typeface="+mn-ea"/>
                <a:cs typeface="+mn-cs"/>
              </a:rPr>
              <a:t>of the kit activities give visitors a chance to explore systems thinking.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62F047-5AC1-3547-B84D-BB91B03BFDDC}" type="slidenum">
              <a:rPr lang="en-US" smtClean="0"/>
              <a:t>6</a:t>
            </a:fld>
            <a:endParaRPr lang="en-US"/>
          </a:p>
        </p:txBody>
      </p:sp>
    </p:spTree>
    <p:extLst>
      <p:ext uri="{BB962C8B-B14F-4D97-AF65-F5344CB8AC3E}">
        <p14:creationId xmlns:p14="http://schemas.microsoft.com/office/powerpoint/2010/main" val="284327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sustainability</a:t>
            </a:r>
            <a:r>
              <a:rPr lang="en-US" baseline="0" dirty="0" smtClean="0"/>
              <a:t> thinks ahead to the future.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Sustainability solutions</a:t>
            </a:r>
            <a:r>
              <a:rPr lang="en-US" i="1" dirty="0" smtClean="0"/>
              <a:t> address today’s biggest challenges to create the future we want.</a:t>
            </a:r>
            <a:r>
              <a:rPr lang="en-US" i="1" dirty="0" smtClean="0">
                <a:effectLst/>
              </a:rPr>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Futures thinking</a:t>
            </a:r>
            <a:r>
              <a:rPr lang="en-US" sz="1200" kern="1200" dirty="0" smtClean="0">
                <a:solidFill>
                  <a:schemeClr val="tx1"/>
                </a:solidFill>
                <a:effectLst/>
                <a:latin typeface="+mn-lt"/>
                <a:ea typeface="+mn-ea"/>
                <a:cs typeface="+mn-cs"/>
              </a:rPr>
              <a:t> recognizes the role that individuals and society play in building our future and reflects on the kind of world we create through our decisions and choices. </a:t>
            </a: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Many of the kit activities emphasize the importance of thinking about the future. </a:t>
            </a:r>
            <a:endParaRPr lang="en-US" i="0" dirty="0" smtClean="0"/>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7</a:t>
            </a:fld>
            <a:endParaRPr lang="en-US"/>
          </a:p>
        </p:txBody>
      </p:sp>
    </p:spTree>
    <p:extLst>
      <p:ext uri="{BB962C8B-B14F-4D97-AF65-F5344CB8AC3E}">
        <p14:creationId xmlns:p14="http://schemas.microsoft.com/office/powerpoint/2010/main" val="284327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 sustainability</a:t>
            </a:r>
            <a:r>
              <a:rPr lang="en-US" baseline="0" dirty="0" smtClean="0"/>
              <a:t> is relevant to all of us:</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Everyone</a:t>
            </a:r>
            <a:r>
              <a:rPr lang="en-US" i="1" dirty="0" smtClean="0"/>
              <a:t> has a part to play in creating our future.</a:t>
            </a:r>
            <a:r>
              <a:rPr lang="en-US" i="1" dirty="0" smtClean="0">
                <a:effectLst/>
              </a:rPr>
              <a:t> </a:t>
            </a:r>
          </a:p>
          <a:p>
            <a:endParaRPr lang="en-US" dirty="0" smtClean="0"/>
          </a:p>
          <a:p>
            <a:r>
              <a:rPr lang="en-US" sz="1200" b="0" kern="1200" dirty="0" smtClean="0">
                <a:solidFill>
                  <a:schemeClr val="tx1"/>
                </a:solidFill>
                <a:effectLst/>
                <a:latin typeface="+mn-lt"/>
                <a:ea typeface="+mn-ea"/>
                <a:cs typeface="+mn-cs"/>
              </a:rPr>
              <a:t>Being a change agent </a:t>
            </a:r>
            <a:r>
              <a:rPr lang="en-US" sz="1200" kern="1200" dirty="0" smtClean="0">
                <a:solidFill>
                  <a:schemeClr val="tx1"/>
                </a:solidFill>
                <a:effectLst/>
                <a:latin typeface="+mn-lt"/>
                <a:ea typeface="+mn-ea"/>
                <a:cs typeface="+mn-cs"/>
              </a:rPr>
              <a:t>involves asking questions and taking actions, as individuals and communities. Each activity in the kit</a:t>
            </a:r>
            <a:r>
              <a:rPr lang="en-US" sz="1200" kern="1200" baseline="0" dirty="0" smtClean="0">
                <a:solidFill>
                  <a:schemeClr val="tx1"/>
                </a:solidFill>
                <a:effectLst/>
                <a:latin typeface="+mn-lt"/>
                <a:ea typeface="+mn-ea"/>
                <a:cs typeface="+mn-cs"/>
              </a:rPr>
              <a:t> includes an example of ways that different communities can (and have) made sustainable choices. Sustainable solutions will be different for different families and in different places. You can help participants think about the ways they can embrace sustainability—leaving it open to them to decide how they want to act. </a:t>
            </a:r>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8</a:t>
            </a:fld>
            <a:endParaRPr lang="en-US"/>
          </a:p>
        </p:txBody>
      </p:sp>
    </p:spTree>
    <p:extLst>
      <p:ext uri="{BB962C8B-B14F-4D97-AF65-F5344CB8AC3E}">
        <p14:creationId xmlns:p14="http://schemas.microsoft.com/office/powerpoint/2010/main" val="284327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quick look at</a:t>
            </a:r>
            <a:r>
              <a:rPr lang="en-US" baseline="0" dirty="0" smtClean="0"/>
              <a:t> the activities included in the </a:t>
            </a:r>
            <a:r>
              <a:rPr lang="en-US" baseline="0" dirty="0" err="1" smtClean="0"/>
              <a:t>SustainABLE</a:t>
            </a:r>
            <a:r>
              <a:rPr lang="en-US" baseline="0" dirty="0" smtClean="0"/>
              <a:t> kit. </a:t>
            </a:r>
          </a:p>
          <a:p>
            <a:endParaRPr lang="en-US" baseline="0" dirty="0" smtClean="0"/>
          </a:p>
          <a:p>
            <a:r>
              <a:rPr lang="en-US" b="1" baseline="0" dirty="0" smtClean="0"/>
              <a:t>Future Builder </a:t>
            </a:r>
            <a:r>
              <a:rPr lang="en-US" baseline="0" dirty="0" smtClean="0"/>
              <a:t>is a collaborative game that challenges players to build a pretend sustainable community. They draw cards to discover what to build, and use resource blocks to build a tower that represents their community. They need to build sustainably, or their community will collapse!</a:t>
            </a:r>
            <a:endParaRPr lang="en-US" dirty="0" smtClean="0"/>
          </a:p>
          <a:p>
            <a:endParaRPr lang="en-US" dirty="0" smtClean="0"/>
          </a:p>
          <a:p>
            <a:r>
              <a:rPr lang="en-US" dirty="0" smtClean="0"/>
              <a:t>The primary</a:t>
            </a:r>
            <a:r>
              <a:rPr lang="en-US" baseline="0" dirty="0" smtClean="0"/>
              <a:t> learning objectives of this activity is:</a:t>
            </a:r>
            <a:endParaRPr lang="en-US" dirty="0" smtClean="0"/>
          </a:p>
          <a:p>
            <a:r>
              <a:rPr lang="en-US" sz="1200" i="1" kern="1200" dirty="0" smtClean="0">
                <a:solidFill>
                  <a:schemeClr val="tx1"/>
                </a:solidFill>
                <a:effectLst/>
                <a:latin typeface="+mn-lt"/>
                <a:ea typeface="+mn-ea"/>
                <a:cs typeface="+mn-cs"/>
              </a:rPr>
              <a:t>Sustainable communities meet the needs of people, the planet, and the economy. </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9</a:t>
            </a:fld>
            <a:endParaRPr lang="en-US"/>
          </a:p>
        </p:txBody>
      </p:sp>
    </p:spTree>
    <p:extLst>
      <p:ext uri="{BB962C8B-B14F-4D97-AF65-F5344CB8AC3E}">
        <p14:creationId xmlns:p14="http://schemas.microsoft.com/office/powerpoint/2010/main" val="38154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My Community </a:t>
            </a:r>
            <a:r>
              <a:rPr lang="en-US" baseline="0" dirty="0" smtClean="0"/>
              <a:t>is a creative activity that challenges participants to think about ways to improve their community and make it more sustainable. They consider different ways that people can improve areas of their communities, then draw a picture that illustrates how they could make their own community more sustainable.</a:t>
            </a:r>
          </a:p>
          <a:p>
            <a:endParaRPr lang="en-US" dirty="0" smtClean="0"/>
          </a:p>
          <a:p>
            <a:r>
              <a:rPr lang="en-US" dirty="0" smtClean="0"/>
              <a:t>The primary</a:t>
            </a:r>
            <a:r>
              <a:rPr lang="en-US" baseline="0" dirty="0" smtClean="0"/>
              <a:t> learning objectives of this activity is (again):</a:t>
            </a:r>
            <a:endParaRPr lang="en-US" dirty="0" smtClean="0"/>
          </a:p>
          <a:p>
            <a:r>
              <a:rPr lang="en-US" sz="1200" i="1" kern="1200" dirty="0" smtClean="0">
                <a:solidFill>
                  <a:schemeClr val="tx1"/>
                </a:solidFill>
                <a:effectLst/>
                <a:latin typeface="+mn-lt"/>
                <a:ea typeface="+mn-ea"/>
                <a:cs typeface="+mn-cs"/>
              </a:rPr>
              <a:t>Sustainable communities meet the needs of people, the planet, and the economy. </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10</a:t>
            </a:fld>
            <a:endParaRPr lang="en-US"/>
          </a:p>
        </p:txBody>
      </p:sp>
    </p:spTree>
    <p:extLst>
      <p:ext uri="{BB962C8B-B14F-4D97-AF65-F5344CB8AC3E}">
        <p14:creationId xmlns:p14="http://schemas.microsoft.com/office/powerpoint/2010/main" val="381540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a:t>
            </a:r>
            <a:r>
              <a:rPr lang="en-US" b="1" baseline="0" dirty="0" smtClean="0"/>
              <a:t> Scramble </a:t>
            </a:r>
            <a:r>
              <a:rPr lang="en-US" baseline="0" dirty="0" smtClean="0"/>
              <a:t>is a whole-body game that allows players to experience how parts in a system interact. They will discover that in a system, things are always changing!</a:t>
            </a:r>
            <a:endParaRPr lang="en-US" dirty="0" smtClean="0"/>
          </a:p>
          <a:p>
            <a:endParaRPr lang="en-US" dirty="0" smtClean="0"/>
          </a:p>
          <a:p>
            <a:r>
              <a:rPr lang="en-US" dirty="0" smtClean="0"/>
              <a:t>The primary</a:t>
            </a:r>
            <a:r>
              <a:rPr lang="en-US" baseline="0" dirty="0" smtClean="0"/>
              <a:t> learning objectives of this activity is: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Systems thinking helps us understand our complex world and plan for a more sustainable future.</a:t>
            </a:r>
          </a:p>
          <a:p>
            <a:endParaRPr lang="en-US" dirty="0"/>
          </a:p>
        </p:txBody>
      </p:sp>
      <p:sp>
        <p:nvSpPr>
          <p:cNvPr id="4" name="Slide Number Placeholder 3"/>
          <p:cNvSpPr>
            <a:spLocks noGrp="1"/>
          </p:cNvSpPr>
          <p:nvPr>
            <p:ph type="sldNum" sz="quarter" idx="10"/>
          </p:nvPr>
        </p:nvSpPr>
        <p:spPr/>
        <p:txBody>
          <a:bodyPr/>
          <a:lstStyle/>
          <a:p>
            <a:fld id="{3D62F047-5AC1-3547-B84D-BB91B03BFDDC}" type="slidenum">
              <a:rPr lang="en-US" smtClean="0"/>
              <a:t>11</a:t>
            </a:fld>
            <a:endParaRPr lang="en-US"/>
          </a:p>
        </p:txBody>
      </p:sp>
    </p:spTree>
    <p:extLst>
      <p:ext uri="{BB962C8B-B14F-4D97-AF65-F5344CB8AC3E}">
        <p14:creationId xmlns:p14="http://schemas.microsoft.com/office/powerpoint/2010/main" val="426648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4895273" y="5255491"/>
            <a:ext cx="4248727" cy="1602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03234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47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17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029887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565523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443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7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833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6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092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432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icons-gold.eps"/>
          <p:cNvPicPr>
            <a:picLocks noChangeAspect="1"/>
          </p:cNvPicPr>
          <p:nvPr userDrawn="1"/>
        </p:nvPicPr>
        <p:blipFill rotWithShape="1">
          <a:blip r:embed="rId13">
            <a:extLst>
              <a:ext uri="{28A0092B-C50C-407E-A947-70E740481C1C}">
                <a14:useLocalDpi xmlns:a14="http://schemas.microsoft.com/office/drawing/2010/main" val="0"/>
              </a:ext>
            </a:extLst>
          </a:blip>
          <a:srcRect r="73203"/>
          <a:stretch/>
        </p:blipFill>
        <p:spPr>
          <a:xfrm>
            <a:off x="0" y="0"/>
            <a:ext cx="1225176" cy="6858000"/>
          </a:xfrm>
          <a:prstGeom prst="rect">
            <a:avLst/>
          </a:prstGeom>
        </p:spPr>
      </p:pic>
    </p:spTree>
    <p:extLst>
      <p:ext uri="{BB962C8B-B14F-4D97-AF65-F5344CB8AC3E}">
        <p14:creationId xmlns:p14="http://schemas.microsoft.com/office/powerpoint/2010/main" val="3794465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7.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730500"/>
            <a:ext cx="7315199" cy="1143000"/>
          </a:xfrm>
        </p:spPr>
        <p:txBody>
          <a:bodyPr>
            <a:normAutofit/>
          </a:bodyPr>
          <a:lstStyle/>
          <a:p>
            <a:r>
              <a:rPr lang="en-US" sz="6000" dirty="0" smtClean="0"/>
              <a:t>Activity Kit</a:t>
            </a:r>
            <a:endParaRPr lang="en-US" sz="6000" dirty="0"/>
          </a:p>
        </p:txBody>
      </p:sp>
      <p:pic>
        <p:nvPicPr>
          <p:cNvPr id="7" name="Picture 6" descr="sustainABL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244" y="1467895"/>
            <a:ext cx="4572000" cy="1061011"/>
          </a:xfrm>
          <a:prstGeom prst="rect">
            <a:avLst/>
          </a:prstGeom>
        </p:spPr>
      </p:pic>
      <p:pic>
        <p:nvPicPr>
          <p:cNvPr id="9" name="Picture 8" descr="lwm2_rgb-m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855" y="5829300"/>
            <a:ext cx="3321667" cy="914400"/>
          </a:xfrm>
          <a:prstGeom prst="rect">
            <a:avLst/>
          </a:prstGeom>
        </p:spPr>
      </p:pic>
      <p:pic>
        <p:nvPicPr>
          <p:cNvPr id="10" name="Picture 9" descr="New_NISENET_logo_H.jpg"/>
          <p:cNvPicPr>
            <a:picLocks noChangeAspect="1"/>
          </p:cNvPicPr>
          <p:nvPr/>
        </p:nvPicPr>
        <p:blipFill rotWithShape="1">
          <a:blip r:embed="rId4">
            <a:extLst>
              <a:ext uri="{28A0092B-C50C-407E-A947-70E740481C1C}">
                <a14:useLocalDpi xmlns:a14="http://schemas.microsoft.com/office/drawing/2010/main" val="0"/>
              </a:ext>
            </a:extLst>
          </a:blip>
          <a:srcRect r="4928"/>
          <a:stretch/>
        </p:blipFill>
        <p:spPr>
          <a:xfrm>
            <a:off x="5358218" y="5826305"/>
            <a:ext cx="2907460" cy="914400"/>
          </a:xfrm>
          <a:prstGeom prst="rect">
            <a:avLst/>
          </a:prstGeom>
        </p:spPr>
      </p:pic>
    </p:spTree>
    <p:extLst>
      <p:ext uri="{BB962C8B-B14F-4D97-AF65-F5344CB8AC3E}">
        <p14:creationId xmlns:p14="http://schemas.microsoft.com/office/powerpoint/2010/main" val="1116026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My Community</a:t>
            </a:r>
            <a:endParaRPr lang="en-US" dirty="0">
              <a:cs typeface="HVD Comic Serif Pro"/>
            </a:endParaRPr>
          </a:p>
        </p:txBody>
      </p:sp>
      <p:sp>
        <p:nvSpPr>
          <p:cNvPr id="5" name="Content Placeholder 3"/>
          <p:cNvSpPr>
            <a:spLocks noGrp="1"/>
          </p:cNvSpPr>
          <p:nvPr>
            <p:ph sz="half" idx="1"/>
          </p:nvPr>
        </p:nvSpPr>
        <p:spPr>
          <a:xfrm>
            <a:off x="1360713" y="6416411"/>
            <a:ext cx="7783287" cy="441589"/>
          </a:xfrm>
        </p:spPr>
        <p:txBody>
          <a:bodyPr>
            <a:normAutofit/>
          </a:bodyPr>
          <a:lstStyle/>
          <a:p>
            <a:pPr marL="0" indent="0">
              <a:spcBef>
                <a:spcPts val="0"/>
              </a:spcBef>
              <a:spcAft>
                <a:spcPts val="1200"/>
              </a:spcAft>
              <a:buNone/>
            </a:pPr>
            <a:r>
              <a:rPr lang="en-US" sz="1700" i="1" dirty="0"/>
              <a:t>Sustainable communities meet the needs of people, the planet, and the economy. </a:t>
            </a:r>
          </a:p>
        </p:txBody>
      </p:sp>
      <p:pic>
        <p:nvPicPr>
          <p:cNvPr id="2" name="Picture 1" descr="MyCommu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14438"/>
            <a:ext cx="6870701" cy="5153026"/>
          </a:xfrm>
          <a:prstGeom prst="rect">
            <a:avLst/>
          </a:prstGeom>
        </p:spPr>
      </p:pic>
    </p:spTree>
    <p:extLst>
      <p:ext uri="{BB962C8B-B14F-4D97-AF65-F5344CB8AC3E}">
        <p14:creationId xmlns:p14="http://schemas.microsoft.com/office/powerpoint/2010/main" val="2414399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Systems Scramble</a:t>
            </a:r>
            <a:endParaRPr lang="en-US" dirty="0">
              <a:cs typeface="HVD Comic Serif Pro"/>
            </a:endParaRPr>
          </a:p>
        </p:txBody>
      </p:sp>
      <p:sp>
        <p:nvSpPr>
          <p:cNvPr id="4" name="Content Placeholder 3"/>
          <p:cNvSpPr>
            <a:spLocks noGrp="1"/>
          </p:cNvSpPr>
          <p:nvPr>
            <p:ph sz="half" idx="1"/>
          </p:nvPr>
        </p:nvSpPr>
        <p:spPr>
          <a:xfrm>
            <a:off x="1360713" y="6416411"/>
            <a:ext cx="7783287" cy="441589"/>
          </a:xfrm>
        </p:spPr>
        <p:txBody>
          <a:bodyPr>
            <a:normAutofit fontScale="85000" lnSpcReduction="10000"/>
          </a:bodyPr>
          <a:lstStyle/>
          <a:p>
            <a:pPr marL="0" indent="0">
              <a:spcBef>
                <a:spcPts val="0"/>
              </a:spcBef>
              <a:buNone/>
              <a:defRPr/>
            </a:pPr>
            <a:r>
              <a:rPr lang="en-US" sz="1800" i="1" dirty="0"/>
              <a:t>Systems thinking helps us understand our complex world and plan for a more sustainable future.</a:t>
            </a:r>
          </a:p>
        </p:txBody>
      </p:sp>
      <p:pic>
        <p:nvPicPr>
          <p:cNvPr id="2" name="Picture 1" descr="SystemsScrambl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0" y="1231899"/>
            <a:ext cx="6858000" cy="5143500"/>
          </a:xfrm>
          <a:prstGeom prst="rect">
            <a:avLst/>
          </a:prstGeom>
        </p:spPr>
      </p:pic>
    </p:spTree>
    <p:extLst>
      <p:ext uri="{BB962C8B-B14F-4D97-AF65-F5344CB8AC3E}">
        <p14:creationId xmlns:p14="http://schemas.microsoft.com/office/powerpoint/2010/main" val="4558994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eativeReinvent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0" y="1201738"/>
            <a:ext cx="6934200" cy="5200650"/>
          </a:xfrm>
          <a:prstGeom prst="rect">
            <a:avLst/>
          </a:prstGeom>
        </p:spPr>
      </p:pic>
      <p:sp>
        <p:nvSpPr>
          <p:cNvPr id="3" name="Title 1"/>
          <p:cNvSpPr>
            <a:spLocks noGrp="1"/>
          </p:cNvSpPr>
          <p:nvPr>
            <p:ph type="title"/>
          </p:nvPr>
        </p:nvSpPr>
        <p:spPr>
          <a:xfrm>
            <a:off x="1360714" y="274638"/>
            <a:ext cx="7783286" cy="1143000"/>
          </a:xfrm>
        </p:spPr>
        <p:txBody>
          <a:bodyPr>
            <a:normAutofit/>
          </a:bodyPr>
          <a:lstStyle/>
          <a:p>
            <a:pPr algn="l"/>
            <a:r>
              <a:rPr lang="en-US" dirty="0" smtClean="0">
                <a:cs typeface="HVD Comic Serif Pro"/>
              </a:rPr>
              <a:t>Creative Reinvention</a:t>
            </a:r>
            <a:endParaRPr lang="en-US" dirty="0">
              <a:cs typeface="HVD Comic Serif Pro"/>
            </a:endParaRPr>
          </a:p>
        </p:txBody>
      </p:sp>
      <p:sp>
        <p:nvSpPr>
          <p:cNvPr id="7" name="Content Placeholder 3"/>
          <p:cNvSpPr>
            <a:spLocks noGrp="1"/>
          </p:cNvSpPr>
          <p:nvPr>
            <p:ph sz="half" idx="1"/>
          </p:nvPr>
        </p:nvSpPr>
        <p:spPr>
          <a:xfrm>
            <a:off x="1360713" y="6416411"/>
            <a:ext cx="7783287" cy="441589"/>
          </a:xfrm>
        </p:spPr>
        <p:txBody>
          <a:bodyPr>
            <a:normAutofit/>
          </a:bodyPr>
          <a:lstStyle/>
          <a:p>
            <a:pPr marL="0" indent="0">
              <a:spcBef>
                <a:spcPts val="0"/>
              </a:spcBef>
              <a:buNone/>
              <a:defRPr/>
            </a:pPr>
            <a:r>
              <a:rPr lang="en-US" sz="1600" i="1" dirty="0"/>
              <a:t>Sustainability solutions address today’s biggest challenges to create the future we want. </a:t>
            </a:r>
          </a:p>
        </p:txBody>
      </p:sp>
    </p:spTree>
    <p:extLst>
      <p:ext uri="{BB962C8B-B14F-4D97-AF65-F5344CB8AC3E}">
        <p14:creationId xmlns:p14="http://schemas.microsoft.com/office/powerpoint/2010/main" val="5330536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783286" cy="1143000"/>
          </a:xfrm>
        </p:spPr>
        <p:txBody>
          <a:bodyPr>
            <a:normAutofit/>
          </a:bodyPr>
          <a:lstStyle/>
          <a:p>
            <a:pPr algn="l"/>
            <a:r>
              <a:rPr lang="en-US" dirty="0" smtClean="0">
                <a:cs typeface="HVD Comic Serif Pro"/>
              </a:rPr>
              <a:t>Water Roll</a:t>
            </a:r>
            <a:endParaRPr lang="en-US" dirty="0">
              <a:cs typeface="HVD Comic Serif Pro"/>
            </a:endParaRPr>
          </a:p>
        </p:txBody>
      </p:sp>
      <p:sp>
        <p:nvSpPr>
          <p:cNvPr id="5" name="Content Placeholder 3"/>
          <p:cNvSpPr>
            <a:spLocks noGrp="1"/>
          </p:cNvSpPr>
          <p:nvPr>
            <p:ph sz="half" idx="1"/>
          </p:nvPr>
        </p:nvSpPr>
        <p:spPr>
          <a:xfrm>
            <a:off x="1360713" y="6416411"/>
            <a:ext cx="7783287" cy="441589"/>
          </a:xfrm>
        </p:spPr>
        <p:txBody>
          <a:bodyPr>
            <a:normAutofit/>
          </a:bodyPr>
          <a:lstStyle/>
          <a:p>
            <a:pPr marL="0" indent="0">
              <a:spcBef>
                <a:spcPts val="0"/>
              </a:spcBef>
              <a:buNone/>
              <a:defRPr/>
            </a:pPr>
            <a:r>
              <a:rPr lang="en-US" sz="1600" i="1" dirty="0"/>
              <a:t>Sustainability solutions address today’s biggest challenges to create the future we want. </a:t>
            </a:r>
          </a:p>
        </p:txBody>
      </p:sp>
      <p:pic>
        <p:nvPicPr>
          <p:cNvPr id="2" name="Picture 1" descr="WaterRoll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498" y="1206499"/>
            <a:ext cx="6807201" cy="5105401"/>
          </a:xfrm>
          <a:prstGeom prst="rect">
            <a:avLst/>
          </a:prstGeom>
        </p:spPr>
      </p:pic>
    </p:spTree>
    <p:extLst>
      <p:ext uri="{BB962C8B-B14F-4D97-AF65-F5344CB8AC3E}">
        <p14:creationId xmlns:p14="http://schemas.microsoft.com/office/powerpoint/2010/main" val="16617763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High Five for the Future</a:t>
            </a:r>
            <a:endParaRPr lang="en-US" dirty="0">
              <a:cs typeface="HVD Comic Serif Pro"/>
            </a:endParaRPr>
          </a:p>
        </p:txBody>
      </p:sp>
      <p:sp>
        <p:nvSpPr>
          <p:cNvPr id="7" name="Content Placeholder 3"/>
          <p:cNvSpPr>
            <a:spLocks noGrp="1"/>
          </p:cNvSpPr>
          <p:nvPr>
            <p:ph sz="half" idx="1"/>
          </p:nvPr>
        </p:nvSpPr>
        <p:spPr>
          <a:xfrm>
            <a:off x="1360713" y="6416411"/>
            <a:ext cx="7783287" cy="441589"/>
          </a:xfrm>
        </p:spPr>
        <p:txBody>
          <a:bodyPr>
            <a:normAutofit/>
          </a:bodyPr>
          <a:lstStyle/>
          <a:p>
            <a:pPr marL="0" indent="0">
              <a:spcBef>
                <a:spcPts val="0"/>
              </a:spcBef>
              <a:buNone/>
              <a:defRPr/>
            </a:pPr>
            <a:r>
              <a:rPr lang="en-US" sz="1600" i="1" dirty="0"/>
              <a:t>We need new sustainability solutions…and we need your help finding them!</a:t>
            </a:r>
          </a:p>
        </p:txBody>
      </p:sp>
      <p:pic>
        <p:nvPicPr>
          <p:cNvPr id="5" name="Picture 4" descr="Macintosh HD:Users:raeostman:Documents:ASU - Sustainability in science museums:Newsletter Mar 2016:IMG_7945.JPG"/>
          <p:cNvPicPr/>
          <p:nvPr/>
        </p:nvPicPr>
        <p:blipFill rotWithShape="1">
          <a:blip r:embed="rId3">
            <a:extLst>
              <a:ext uri="{28A0092B-C50C-407E-A947-70E740481C1C}">
                <a14:useLocalDpi xmlns:a14="http://schemas.microsoft.com/office/drawing/2010/main" val="0"/>
              </a:ext>
            </a:extLst>
          </a:blip>
          <a:srcRect l="-555" r="-559" b="5000"/>
          <a:stretch/>
        </p:blipFill>
        <p:spPr bwMode="auto">
          <a:xfrm>
            <a:off x="2959100" y="1277937"/>
            <a:ext cx="6210300" cy="4998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301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tainABLE_MyCommunity_sig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616" y="2374901"/>
            <a:ext cx="1727200" cy="2235200"/>
          </a:xfrm>
          <a:prstGeom prst="rect">
            <a:avLst/>
          </a:prstGeom>
          <a:ln>
            <a:solidFill>
              <a:srgbClr val="000000"/>
            </a:solidFill>
          </a:ln>
        </p:spPr>
      </p:pic>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Activity resources</a:t>
            </a:r>
            <a:endParaRPr lang="en-US" dirty="0">
              <a:cs typeface="HVD Comic Serif Pro"/>
            </a:endParaRPr>
          </a:p>
        </p:txBody>
      </p:sp>
      <p:sp>
        <p:nvSpPr>
          <p:cNvPr id="5" name="Content Placeholder 3"/>
          <p:cNvSpPr>
            <a:spLocks noGrp="1"/>
          </p:cNvSpPr>
          <p:nvPr>
            <p:ph sz="half" idx="1"/>
          </p:nvPr>
        </p:nvSpPr>
        <p:spPr>
          <a:xfrm>
            <a:off x="1360713" y="1600201"/>
            <a:ext cx="7326085" cy="1943100"/>
          </a:xfrm>
        </p:spPr>
        <p:txBody>
          <a:bodyPr>
            <a:normAutofit/>
          </a:bodyPr>
          <a:lstStyle/>
          <a:p>
            <a:pPr>
              <a:spcBef>
                <a:spcPts val="0"/>
              </a:spcBef>
              <a:spcAft>
                <a:spcPts val="1200"/>
              </a:spcAft>
            </a:pPr>
            <a:r>
              <a:rPr lang="en-US" dirty="0" smtClean="0"/>
              <a:t>Activity instructions and information</a:t>
            </a:r>
          </a:p>
          <a:p>
            <a:pPr>
              <a:spcBef>
                <a:spcPts val="0"/>
              </a:spcBef>
              <a:spcAft>
                <a:spcPts val="1200"/>
              </a:spcAft>
            </a:pPr>
            <a:r>
              <a:rPr lang="en-US" dirty="0" smtClean="0"/>
              <a:t>Facilitator information</a:t>
            </a:r>
          </a:p>
          <a:p>
            <a:pPr>
              <a:spcBef>
                <a:spcPts val="0"/>
              </a:spcBef>
              <a:spcAft>
                <a:spcPts val="1200"/>
              </a:spcAft>
            </a:pPr>
            <a:r>
              <a:rPr lang="en-US" dirty="0" smtClean="0"/>
              <a:t>Materials and supplies</a:t>
            </a:r>
            <a:endParaRPr lang="en-US" dirty="0"/>
          </a:p>
        </p:txBody>
      </p:sp>
      <p:pic>
        <p:nvPicPr>
          <p:cNvPr id="2" name="Picture 1" descr="SustainABLE_MyCommunity_card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6968">
            <a:off x="876300" y="4328696"/>
            <a:ext cx="2235199" cy="1727199"/>
          </a:xfrm>
          <a:prstGeom prst="rect">
            <a:avLst/>
          </a:prstGeom>
        </p:spPr>
      </p:pic>
      <p:pic>
        <p:nvPicPr>
          <p:cNvPr id="7" name="Picture 6" descr="SustainABLE_MyCommunity_card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7036" y="4288031"/>
            <a:ext cx="2235200" cy="1727200"/>
          </a:xfrm>
          <a:prstGeom prst="rect">
            <a:avLst/>
          </a:prstGeom>
        </p:spPr>
      </p:pic>
      <p:pic>
        <p:nvPicPr>
          <p:cNvPr id="8" name="Picture 7" descr="SustainABLE_MyCommunity_facilitatorguide.pdf"/>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6959599" y="4300412"/>
            <a:ext cx="1727200" cy="2235200"/>
          </a:xfrm>
          <a:prstGeom prst="rect">
            <a:avLst/>
          </a:prstGeom>
          <a:solidFill>
            <a:schemeClr val="bg1"/>
          </a:solidFill>
          <a:ln>
            <a:solidFill>
              <a:schemeClr val="tx1"/>
            </a:solidFill>
          </a:ln>
        </p:spPr>
      </p:pic>
      <p:pic>
        <p:nvPicPr>
          <p:cNvPr id="9" name="Picture 8" descr="SustainABLE_MyCommunity_activityguid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8916" y="3657601"/>
            <a:ext cx="1727200" cy="2235200"/>
          </a:xfrm>
          <a:prstGeom prst="rect">
            <a:avLst/>
          </a:prstGeom>
          <a:solidFill>
            <a:schemeClr val="bg1"/>
          </a:solidFill>
          <a:ln>
            <a:solidFill>
              <a:schemeClr val="tx1"/>
            </a:solidFill>
          </a:ln>
        </p:spPr>
      </p:pic>
      <p:pic>
        <p:nvPicPr>
          <p:cNvPr id="11" name="Picture 10" descr="SustainABLE_MyCommunity_cards.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01454">
            <a:off x="2119752" y="4548221"/>
            <a:ext cx="2235198" cy="1727199"/>
          </a:xfrm>
          <a:prstGeom prst="rect">
            <a:avLst/>
          </a:prstGeom>
        </p:spPr>
      </p:pic>
    </p:spTree>
    <p:extLst>
      <p:ext uri="{BB962C8B-B14F-4D97-AF65-F5344CB8AC3E}">
        <p14:creationId xmlns:p14="http://schemas.microsoft.com/office/powerpoint/2010/main" val="3309689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Additional resources</a:t>
            </a:r>
            <a:endParaRPr lang="en-US" dirty="0">
              <a:cs typeface="HVD Comic Serif Pro"/>
            </a:endParaRPr>
          </a:p>
        </p:txBody>
      </p:sp>
      <p:sp>
        <p:nvSpPr>
          <p:cNvPr id="6" name="Content Placeholder 3"/>
          <p:cNvSpPr>
            <a:spLocks noGrp="1"/>
          </p:cNvSpPr>
          <p:nvPr>
            <p:ph sz="half" idx="1"/>
          </p:nvPr>
        </p:nvSpPr>
        <p:spPr>
          <a:xfrm>
            <a:off x="1360713" y="1600200"/>
            <a:ext cx="7326085" cy="4457699"/>
          </a:xfrm>
        </p:spPr>
        <p:txBody>
          <a:bodyPr>
            <a:noAutofit/>
          </a:bodyPr>
          <a:lstStyle/>
          <a:p>
            <a:pPr marL="0" indent="0">
              <a:buNone/>
            </a:pPr>
            <a:r>
              <a:rPr lang="en-US" b="1" dirty="0"/>
              <a:t>For educators:</a:t>
            </a:r>
          </a:p>
          <a:p>
            <a:pPr marL="171450" indent="-171450"/>
            <a:r>
              <a:rPr lang="en-US" dirty="0"/>
              <a:t>Sustainability in Science Museums </a:t>
            </a:r>
            <a:r>
              <a:rPr lang="en-US" dirty="0" smtClean="0"/>
              <a:t>website</a:t>
            </a:r>
          </a:p>
          <a:p>
            <a:pPr marL="171450" indent="-171450"/>
            <a:r>
              <a:rPr lang="en-US" dirty="0" smtClean="0"/>
              <a:t>NISE </a:t>
            </a:r>
            <a:r>
              <a:rPr lang="en-US" dirty="0"/>
              <a:t>Net </a:t>
            </a:r>
            <a:r>
              <a:rPr lang="en-US" dirty="0" smtClean="0"/>
              <a:t>website</a:t>
            </a:r>
          </a:p>
          <a:p>
            <a:pPr marL="171450" indent="-171450"/>
            <a:r>
              <a:rPr lang="en-US" dirty="0" smtClean="0"/>
              <a:t>Training </a:t>
            </a:r>
            <a:r>
              <a:rPr lang="en-US" dirty="0"/>
              <a:t>videos (</a:t>
            </a:r>
            <a:r>
              <a:rPr lang="en-US" dirty="0" err="1"/>
              <a:t>Vimeo</a:t>
            </a:r>
            <a:r>
              <a:rPr lang="en-US" dirty="0" smtClean="0"/>
              <a:t>)</a:t>
            </a:r>
          </a:p>
          <a:p>
            <a:pPr marL="0" indent="0">
              <a:buNone/>
            </a:pPr>
            <a:endParaRPr lang="en-US" b="1" dirty="0" smtClean="0"/>
          </a:p>
          <a:p>
            <a:pPr marL="0" indent="0">
              <a:buNone/>
            </a:pPr>
            <a:r>
              <a:rPr lang="en-US" b="1" dirty="0" smtClean="0"/>
              <a:t>For </a:t>
            </a:r>
            <a:r>
              <a:rPr lang="en-US" b="1" dirty="0"/>
              <a:t>participants: </a:t>
            </a:r>
          </a:p>
          <a:p>
            <a:pPr marL="171450" indent="-171450"/>
            <a:r>
              <a:rPr lang="en-US" dirty="0"/>
              <a:t>Lazy Person’s Guide to Saving the </a:t>
            </a:r>
            <a:r>
              <a:rPr lang="en-US" dirty="0" smtClean="0"/>
              <a:t>World</a:t>
            </a:r>
            <a:endParaRPr lang="en-US" dirty="0"/>
          </a:p>
        </p:txBody>
      </p:sp>
    </p:spTree>
    <p:extLst>
      <p:ext uri="{BB962C8B-B14F-4D97-AF65-F5344CB8AC3E}">
        <p14:creationId xmlns:p14="http://schemas.microsoft.com/office/powerpoint/2010/main" val="7234585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78856" y="1752600"/>
            <a:ext cx="7307943" cy="4373563"/>
          </a:xfrm>
        </p:spPr>
        <p:txBody>
          <a:bodyPr>
            <a:normAutofit/>
          </a:bodyPr>
          <a:lstStyle/>
          <a:p>
            <a:pPr marL="0" indent="0">
              <a:buNone/>
            </a:pPr>
            <a:r>
              <a:rPr lang="en-US" sz="1400" i="1" dirty="0"/>
              <a:t>Sustainability in Science Museums</a:t>
            </a:r>
            <a:r>
              <a:rPr lang="en-US" sz="1400" dirty="0"/>
              <a:t> is supported by the Walton Sustainability Solutions Initiatives at Arizona State </a:t>
            </a:r>
            <a:r>
              <a:rPr lang="en-US" sz="1400" dirty="0" smtClean="0"/>
              <a:t>University (ASU). </a:t>
            </a:r>
            <a:r>
              <a:rPr lang="en-US" sz="1400" dirty="0"/>
              <a:t>The </a:t>
            </a:r>
            <a:r>
              <a:rPr lang="en-US" sz="1400" dirty="0" err="1"/>
              <a:t>SustainABLE</a:t>
            </a:r>
            <a:r>
              <a:rPr lang="en-US" sz="1400" dirty="0"/>
              <a:t> activity kits are a collaboration of the Walton Sustainability Solutions Initiatives at </a:t>
            </a:r>
            <a:r>
              <a:rPr lang="en-US" sz="1400" dirty="0" smtClean="0"/>
              <a:t>ASU, </a:t>
            </a:r>
            <a:r>
              <a:rPr lang="en-US" sz="1400" dirty="0"/>
              <a:t>the Center for Engagement and Training in Science &amp; Society (CENTSS) at </a:t>
            </a:r>
            <a:r>
              <a:rPr lang="en-US" sz="1400" dirty="0" smtClean="0"/>
              <a:t>ASU, </a:t>
            </a:r>
            <a:r>
              <a:rPr lang="en-US" sz="1400" dirty="0"/>
              <a:t>Science Museum of Minnesota, and </a:t>
            </a:r>
            <a:r>
              <a:rPr lang="en-US" sz="1400" dirty="0" smtClean="0"/>
              <a:t>Ithaca Sciencenter</a:t>
            </a:r>
            <a:r>
              <a:rPr lang="en-US" sz="1400" dirty="0"/>
              <a:t>. </a:t>
            </a:r>
            <a:r>
              <a:rPr lang="en-US" sz="1400" dirty="0" err="1"/>
              <a:t>SustainABLE</a:t>
            </a:r>
            <a:r>
              <a:rPr lang="en-US" sz="1400" dirty="0"/>
              <a:t> kits are distributed by the National Informal STEM Education Network</a:t>
            </a:r>
            <a:r>
              <a:rPr lang="en-US" sz="1400" dirty="0" smtClean="0"/>
              <a:t>.</a:t>
            </a:r>
          </a:p>
          <a:p>
            <a:pPr marL="0" indent="0">
              <a:spcBef>
                <a:spcPts val="0"/>
              </a:spcBef>
              <a:buNone/>
            </a:pPr>
            <a:endParaRPr lang="en-US" sz="1000" dirty="0"/>
          </a:p>
          <a:p>
            <a:pPr marL="1604963" indent="0" defTabSz="909638">
              <a:buNone/>
            </a:pPr>
            <a:r>
              <a:rPr lang="en-US" sz="1400" dirty="0"/>
              <a:t>Copyright 2016, Arizona State University. Published under a Creative Commons Attribution-Noncommercial-</a:t>
            </a:r>
            <a:r>
              <a:rPr lang="en-US" sz="1400" dirty="0" err="1"/>
              <a:t>ShareAlike</a:t>
            </a:r>
            <a:r>
              <a:rPr lang="en-US" sz="1400" dirty="0"/>
              <a:t> license: http://</a:t>
            </a:r>
            <a:r>
              <a:rPr lang="en-US" sz="1400" dirty="0" err="1"/>
              <a:t>creativecommons.org</a:t>
            </a:r>
            <a:r>
              <a:rPr lang="en-US" sz="1400" dirty="0"/>
              <a:t>/licenses/by-</a:t>
            </a:r>
            <a:r>
              <a:rPr lang="en-US" sz="1400" dirty="0" err="1"/>
              <a:t>nc</a:t>
            </a:r>
            <a:r>
              <a:rPr lang="en-US" sz="1400" dirty="0"/>
              <a:t>-</a:t>
            </a:r>
            <a:r>
              <a:rPr lang="en-US" sz="1400" dirty="0" err="1"/>
              <a:t>sa</a:t>
            </a:r>
            <a:r>
              <a:rPr lang="en-US" sz="1400" dirty="0"/>
              <a:t>/3.0.</a:t>
            </a:r>
          </a:p>
          <a:p>
            <a:pPr marL="0" indent="0">
              <a:buNone/>
            </a:pPr>
            <a:endParaRPr lang="en-US" sz="1600" dirty="0" smtClean="0"/>
          </a:p>
        </p:txBody>
      </p:sp>
      <p:pic>
        <p:nvPicPr>
          <p:cNvPr id="2" name="Picture 1" descr="lwm2_rgb-m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1" y="457200"/>
            <a:ext cx="3321667" cy="914400"/>
          </a:xfrm>
          <a:prstGeom prst="rect">
            <a:avLst/>
          </a:prstGeom>
        </p:spPr>
      </p:pic>
      <p:pic>
        <p:nvPicPr>
          <p:cNvPr id="3" name="Picture 2" descr="New_NISENET_logo_H.jpg"/>
          <p:cNvPicPr>
            <a:picLocks noChangeAspect="1"/>
          </p:cNvPicPr>
          <p:nvPr/>
        </p:nvPicPr>
        <p:blipFill rotWithShape="1">
          <a:blip r:embed="rId3">
            <a:extLst>
              <a:ext uri="{28A0092B-C50C-407E-A947-70E740481C1C}">
                <a14:useLocalDpi xmlns:a14="http://schemas.microsoft.com/office/drawing/2010/main" val="0"/>
              </a:ext>
            </a:extLst>
          </a:blip>
          <a:srcRect r="4928"/>
          <a:stretch/>
        </p:blipFill>
        <p:spPr>
          <a:xfrm>
            <a:off x="4629664" y="454205"/>
            <a:ext cx="2907460" cy="914400"/>
          </a:xfrm>
          <a:prstGeom prst="rect">
            <a:avLst/>
          </a:prstGeom>
        </p:spPr>
      </p:pic>
      <p:pic>
        <p:nvPicPr>
          <p:cNvPr id="8" name="Picture 7" descr="Macintosh HD:Users:cmccarthy:Desktop:misc photos:Creative Commons logo by-nc-sa copy.png"/>
          <p:cNvPicPr/>
          <p:nvPr/>
        </p:nvPicPr>
        <p:blipFill>
          <a:blip r:embed="rId4">
            <a:extLst>
              <a:ext uri="{28A0092B-C50C-407E-A947-70E740481C1C}">
                <a14:useLocalDpi xmlns:a14="http://schemas.microsoft.com/office/drawing/2010/main" val="0"/>
              </a:ext>
            </a:extLst>
          </a:blip>
          <a:srcRect/>
          <a:stretch>
            <a:fillRect/>
          </a:stretch>
        </p:blipFill>
        <p:spPr bwMode="auto">
          <a:xfrm>
            <a:off x="1505856" y="3177865"/>
            <a:ext cx="1371600" cy="457200"/>
          </a:xfrm>
          <a:prstGeom prst="rect">
            <a:avLst/>
          </a:prstGeom>
          <a:noFill/>
          <a:ln>
            <a:noFill/>
          </a:ln>
        </p:spPr>
      </p:pic>
      <p:pic>
        <p:nvPicPr>
          <p:cNvPr id="7" name="Picture 6" descr="sustainABL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044" y="6065295"/>
            <a:ext cx="3152192" cy="731520"/>
          </a:xfrm>
          <a:prstGeom prst="rect">
            <a:avLst/>
          </a:prstGeom>
        </p:spPr>
      </p:pic>
    </p:spTree>
    <p:extLst>
      <p:ext uri="{BB962C8B-B14F-4D97-AF65-F5344CB8AC3E}">
        <p14:creationId xmlns:p14="http://schemas.microsoft.com/office/powerpoint/2010/main" val="19827253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Title</a:t>
            </a:r>
            <a:endParaRPr lang="en-US" dirty="0">
              <a:cs typeface="HVD Comic Serif Pro"/>
            </a:endParaRPr>
          </a:p>
        </p:txBody>
      </p:sp>
      <p:sp>
        <p:nvSpPr>
          <p:cNvPr id="4" name="Content Placeholder 3"/>
          <p:cNvSpPr>
            <a:spLocks noGrp="1"/>
          </p:cNvSpPr>
          <p:nvPr>
            <p:ph sz="half" idx="1"/>
          </p:nvPr>
        </p:nvSpPr>
        <p:spPr>
          <a:xfrm>
            <a:off x="1360713" y="1600201"/>
            <a:ext cx="7326085" cy="1943100"/>
          </a:xfrm>
        </p:spPr>
        <p:txBody>
          <a:bodyPr>
            <a:normAutofit/>
          </a:bodyPr>
          <a:lstStyle/>
          <a:p>
            <a:pPr>
              <a:spcBef>
                <a:spcPts val="0"/>
              </a:spcBef>
              <a:spcAft>
                <a:spcPts val="1200"/>
              </a:spcAft>
            </a:pPr>
            <a:r>
              <a:rPr lang="en-US" dirty="0" smtClean="0"/>
              <a:t>Text</a:t>
            </a:r>
          </a:p>
          <a:p>
            <a:pPr>
              <a:spcBef>
                <a:spcPts val="0"/>
              </a:spcBef>
              <a:spcAft>
                <a:spcPts val="1200"/>
              </a:spcAft>
            </a:pPr>
            <a:r>
              <a:rPr lang="en-US" dirty="0" smtClean="0"/>
              <a:t>Text</a:t>
            </a:r>
          </a:p>
        </p:txBody>
      </p:sp>
    </p:spTree>
    <p:extLst>
      <p:ext uri="{BB962C8B-B14F-4D97-AF65-F5344CB8AC3E}">
        <p14:creationId xmlns:p14="http://schemas.microsoft.com/office/powerpoint/2010/main" val="244385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360714" y="1600200"/>
            <a:ext cx="7783286" cy="4525963"/>
          </a:xfrm>
        </p:spPr>
        <p:txBody>
          <a:bodyPr/>
          <a:lstStyle/>
          <a:p>
            <a:pPr defTabSz="744538">
              <a:spcBef>
                <a:spcPts val="0"/>
              </a:spcBef>
              <a:spcAft>
                <a:spcPts val="1200"/>
              </a:spcAft>
            </a:pPr>
            <a:r>
              <a:rPr lang="en-US" dirty="0" smtClean="0"/>
              <a:t>Intro to </a:t>
            </a:r>
            <a:r>
              <a:rPr lang="en-US" dirty="0" err="1" smtClean="0"/>
              <a:t>SustainABLE</a:t>
            </a:r>
            <a:r>
              <a:rPr lang="en-US" dirty="0" smtClean="0"/>
              <a:t> activity </a:t>
            </a:r>
            <a:r>
              <a:rPr lang="en-US" dirty="0"/>
              <a:t>k</a:t>
            </a:r>
            <a:r>
              <a:rPr lang="en-US" dirty="0" smtClean="0"/>
              <a:t>its</a:t>
            </a:r>
          </a:p>
          <a:p>
            <a:pPr lvl="1" defTabSz="744538">
              <a:spcBef>
                <a:spcPts val="0"/>
              </a:spcBef>
              <a:spcAft>
                <a:spcPts val="1200"/>
              </a:spcAft>
            </a:pPr>
            <a:r>
              <a:rPr lang="en-US" dirty="0" smtClean="0"/>
              <a:t>Sustainability in Science Museums project</a:t>
            </a:r>
          </a:p>
          <a:p>
            <a:pPr lvl="1" defTabSz="744538">
              <a:spcBef>
                <a:spcPts val="0"/>
              </a:spcBef>
              <a:spcAft>
                <a:spcPts val="1200"/>
              </a:spcAft>
            </a:pPr>
            <a:r>
              <a:rPr lang="en-US" dirty="0" smtClean="0"/>
              <a:t>Our </a:t>
            </a:r>
            <a:r>
              <a:rPr lang="en-US" dirty="0" err="1" smtClean="0"/>
              <a:t>SustainABLE</a:t>
            </a:r>
            <a:r>
              <a:rPr lang="en-US" dirty="0" smtClean="0"/>
              <a:t> programming</a:t>
            </a:r>
          </a:p>
          <a:p>
            <a:pPr defTabSz="744538">
              <a:spcBef>
                <a:spcPts val="0"/>
              </a:spcBef>
              <a:spcAft>
                <a:spcPts val="1200"/>
              </a:spcAft>
            </a:pPr>
            <a:r>
              <a:rPr lang="en-US" dirty="0" smtClean="0"/>
              <a:t>Engaging the public in sustainability</a:t>
            </a:r>
          </a:p>
          <a:p>
            <a:pPr lvl="1" defTabSz="744538">
              <a:spcBef>
                <a:spcPts val="0"/>
              </a:spcBef>
              <a:spcAft>
                <a:spcPts val="1200"/>
              </a:spcAft>
            </a:pPr>
            <a:r>
              <a:rPr lang="en-US" dirty="0" smtClean="0"/>
              <a:t>Key concepts </a:t>
            </a:r>
          </a:p>
          <a:p>
            <a:pPr lvl="1" defTabSz="744538">
              <a:spcBef>
                <a:spcPts val="0"/>
              </a:spcBef>
              <a:spcAft>
                <a:spcPts val="1200"/>
              </a:spcAft>
            </a:pPr>
            <a:r>
              <a:rPr lang="en-US" dirty="0" err="1" smtClean="0"/>
              <a:t>SustainABLE</a:t>
            </a:r>
            <a:r>
              <a:rPr lang="en-US" dirty="0" smtClean="0"/>
              <a:t> activities</a:t>
            </a:r>
          </a:p>
          <a:p>
            <a:pPr lvl="1" defTabSz="744538">
              <a:spcBef>
                <a:spcPts val="0"/>
              </a:spcBef>
              <a:spcAft>
                <a:spcPts val="1200"/>
              </a:spcAft>
            </a:pPr>
            <a:r>
              <a:rPr lang="en-US" dirty="0" smtClean="0"/>
              <a:t>Additional resources</a:t>
            </a:r>
            <a:endParaRPr lang="en-US" dirty="0"/>
          </a:p>
        </p:txBody>
      </p:sp>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Presentation overview</a:t>
            </a:r>
            <a:endParaRPr lang="en-US" dirty="0">
              <a:cs typeface="HVD Comic Serif Pro"/>
            </a:endParaRPr>
          </a:p>
        </p:txBody>
      </p:sp>
    </p:spTree>
    <p:extLst>
      <p:ext uri="{BB962C8B-B14F-4D97-AF65-F5344CB8AC3E}">
        <p14:creationId xmlns:p14="http://schemas.microsoft.com/office/powerpoint/2010/main" val="2268211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Intro to </a:t>
            </a:r>
            <a:r>
              <a:rPr lang="en-US" dirty="0" err="1" smtClean="0">
                <a:cs typeface="HVD Comic Serif Pro"/>
              </a:rPr>
              <a:t>SustainABLE</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a:bodyPr>
          <a:lstStyle/>
          <a:p>
            <a:pPr marL="0" indent="0">
              <a:spcBef>
                <a:spcPts val="0"/>
              </a:spcBef>
              <a:spcAft>
                <a:spcPts val="1200"/>
              </a:spcAft>
              <a:buNone/>
            </a:pPr>
            <a:r>
              <a:rPr lang="en-US" sz="2400" b="1" dirty="0" smtClean="0"/>
              <a:t>Sustainability in Science Museums </a:t>
            </a:r>
            <a:r>
              <a:rPr lang="en-US" sz="2400" dirty="0" smtClean="0"/>
              <a:t>is a nationwide project led by Arizona State University (ASU)</a:t>
            </a:r>
          </a:p>
          <a:p>
            <a:pPr marL="0" indent="0">
              <a:spcBef>
                <a:spcPts val="0"/>
              </a:spcBef>
              <a:spcAft>
                <a:spcPts val="1200"/>
              </a:spcAft>
              <a:buNone/>
            </a:pPr>
            <a:r>
              <a:rPr lang="en-US" sz="2400" b="1" dirty="0" err="1" smtClean="0"/>
              <a:t>SustainABLE</a:t>
            </a:r>
            <a:r>
              <a:rPr lang="en-US" sz="2400" b="1" dirty="0" smtClean="0"/>
              <a:t> activity kits </a:t>
            </a:r>
            <a:r>
              <a:rPr lang="en-US" sz="2400" dirty="0" smtClean="0"/>
              <a:t>are a collaboration of ASU and the National Informal STEM Education Network (NISE Net)</a:t>
            </a:r>
          </a:p>
          <a:p>
            <a:pPr marL="0" indent="0">
              <a:spcBef>
                <a:spcPts val="0"/>
              </a:spcBef>
              <a:spcAft>
                <a:spcPts val="1200"/>
              </a:spcAft>
              <a:buNone/>
            </a:pPr>
            <a:endParaRPr lang="en-US" sz="2400" dirty="0">
              <a:effectLst/>
            </a:endParaRPr>
          </a:p>
        </p:txBody>
      </p:sp>
    </p:spTree>
    <p:extLst>
      <p:ext uri="{BB962C8B-B14F-4D97-AF65-F5344CB8AC3E}">
        <p14:creationId xmlns:p14="http://schemas.microsoft.com/office/powerpoint/2010/main" val="4065773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Our programming</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a:bodyPr>
          <a:lstStyle/>
          <a:p>
            <a:pPr>
              <a:spcBef>
                <a:spcPts val="0"/>
              </a:spcBef>
              <a:spcAft>
                <a:spcPts val="1200"/>
              </a:spcAft>
            </a:pPr>
            <a:r>
              <a:rPr lang="en-US" dirty="0" smtClean="0"/>
              <a:t>Background</a:t>
            </a:r>
          </a:p>
          <a:p>
            <a:pPr>
              <a:spcBef>
                <a:spcPts val="0"/>
              </a:spcBef>
              <a:spcAft>
                <a:spcPts val="1200"/>
              </a:spcAft>
            </a:pPr>
            <a:r>
              <a:rPr lang="en-US" dirty="0" smtClean="0"/>
              <a:t>Who’s involved</a:t>
            </a:r>
            <a:endParaRPr lang="en-US" dirty="0" smtClean="0">
              <a:effectLst/>
            </a:endParaRPr>
          </a:p>
          <a:p>
            <a:pPr>
              <a:spcBef>
                <a:spcPts val="0"/>
              </a:spcBef>
              <a:spcAft>
                <a:spcPts val="1200"/>
              </a:spcAft>
            </a:pPr>
            <a:r>
              <a:rPr lang="en-US" dirty="0" smtClean="0"/>
              <a:t>Logistics</a:t>
            </a:r>
            <a:endParaRPr lang="en-US" dirty="0" smtClean="0">
              <a:effectLst/>
            </a:endParaRPr>
          </a:p>
        </p:txBody>
      </p:sp>
    </p:spTree>
    <p:extLst>
      <p:ext uri="{BB962C8B-B14F-4D97-AF65-F5344CB8AC3E}">
        <p14:creationId xmlns:p14="http://schemas.microsoft.com/office/powerpoint/2010/main" val="42212627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Key concepts</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fontScale="85000" lnSpcReduction="10000"/>
          </a:bodyPr>
          <a:lstStyle/>
          <a:p>
            <a:pPr marL="514350" indent="-514350">
              <a:spcBef>
                <a:spcPts val="0"/>
              </a:spcBef>
              <a:spcAft>
                <a:spcPts val="1200"/>
              </a:spcAft>
              <a:buFont typeface="+mj-lt"/>
              <a:buAutoNum type="arabicPeriod"/>
            </a:pPr>
            <a:r>
              <a:rPr lang="en-US" b="1" dirty="0" smtClean="0"/>
              <a:t>Sustainability</a:t>
            </a:r>
            <a:r>
              <a:rPr lang="en-US" dirty="0" smtClean="0"/>
              <a:t> </a:t>
            </a:r>
            <a:r>
              <a:rPr lang="en-US" dirty="0"/>
              <a:t>means healthy people, communities, and environments, now and in the future</a:t>
            </a:r>
            <a:r>
              <a:rPr lang="en-US" dirty="0" smtClean="0"/>
              <a:t>.</a:t>
            </a:r>
          </a:p>
          <a:p>
            <a:pPr marL="514350" indent="-514350">
              <a:spcBef>
                <a:spcPts val="0"/>
              </a:spcBef>
              <a:spcAft>
                <a:spcPts val="1200"/>
              </a:spcAft>
              <a:buFont typeface="+mj-lt"/>
              <a:buAutoNum type="arabicPeriod"/>
            </a:pPr>
            <a:r>
              <a:rPr lang="en-US" b="1" dirty="0" smtClean="0">
                <a:solidFill>
                  <a:schemeClr val="tx1">
                    <a:lumMod val="50000"/>
                    <a:lumOff val="50000"/>
                  </a:schemeClr>
                </a:solidFill>
              </a:rPr>
              <a:t>Sustainability science</a:t>
            </a:r>
            <a:r>
              <a:rPr lang="en-US" dirty="0" smtClean="0">
                <a:solidFill>
                  <a:schemeClr val="tx1">
                    <a:lumMod val="50000"/>
                    <a:lumOff val="50000"/>
                  </a:schemeClr>
                </a:solidFill>
              </a:rPr>
              <a:t> studies the interaction between people and the planet, and finds innovative and responsible solutions.</a:t>
            </a:r>
            <a:r>
              <a:rPr lang="en-US" dirty="0" smtClean="0">
                <a:solidFill>
                  <a:schemeClr val="tx1">
                    <a:lumMod val="50000"/>
                    <a:lumOff val="50000"/>
                  </a:schemeClr>
                </a:solidFill>
                <a:effectLst/>
              </a:rPr>
              <a:t> </a:t>
            </a:r>
          </a:p>
          <a:p>
            <a:pPr marL="514350" indent="-514350">
              <a:spcBef>
                <a:spcPts val="0"/>
              </a:spcBef>
              <a:spcAft>
                <a:spcPts val="1200"/>
              </a:spcAft>
              <a:buFont typeface="+mj-lt"/>
              <a:buAutoNum type="arabicPeriod"/>
            </a:pPr>
            <a:r>
              <a:rPr lang="en-US" b="1" dirty="0" smtClean="0">
                <a:solidFill>
                  <a:schemeClr val="tx1">
                    <a:lumMod val="50000"/>
                    <a:lumOff val="50000"/>
                  </a:schemeClr>
                </a:solidFill>
              </a:rPr>
              <a:t>Sustainability solutions</a:t>
            </a:r>
            <a:r>
              <a:rPr lang="en-US" dirty="0" smtClean="0">
                <a:solidFill>
                  <a:schemeClr val="tx1">
                    <a:lumMod val="50000"/>
                    <a:lumOff val="50000"/>
                  </a:schemeClr>
                </a:solidFill>
              </a:rPr>
              <a:t> address today’s biggest challenges to create the future we want.</a:t>
            </a:r>
            <a:r>
              <a:rPr lang="en-US" dirty="0" smtClean="0">
                <a:solidFill>
                  <a:schemeClr val="tx1">
                    <a:lumMod val="50000"/>
                    <a:lumOff val="50000"/>
                  </a:schemeClr>
                </a:solidFill>
                <a:effectLst/>
              </a:rPr>
              <a:t> </a:t>
            </a:r>
          </a:p>
          <a:p>
            <a:pPr marL="514350" indent="-514350">
              <a:buFont typeface="+mj-lt"/>
              <a:buAutoNum type="arabicPeriod"/>
            </a:pPr>
            <a:r>
              <a:rPr lang="en-US" b="1" dirty="0" smtClean="0">
                <a:solidFill>
                  <a:schemeClr val="tx1">
                    <a:lumMod val="50000"/>
                    <a:lumOff val="50000"/>
                  </a:schemeClr>
                </a:solidFill>
              </a:rPr>
              <a:t>Everyone</a:t>
            </a:r>
            <a:r>
              <a:rPr lang="en-US" dirty="0" smtClean="0">
                <a:solidFill>
                  <a:schemeClr val="tx1">
                    <a:lumMod val="50000"/>
                    <a:lumOff val="50000"/>
                  </a:schemeClr>
                </a:solidFill>
              </a:rPr>
              <a:t> has a part to play in creating our future.</a:t>
            </a:r>
            <a:r>
              <a:rPr lang="en-US" dirty="0" smtClean="0">
                <a:solidFill>
                  <a:schemeClr val="tx1">
                    <a:lumMod val="50000"/>
                    <a:lumOff val="50000"/>
                  </a:schemeClr>
                </a:solidFill>
                <a:effectLst/>
              </a:rPr>
              <a:t> </a:t>
            </a:r>
          </a:p>
        </p:txBody>
      </p:sp>
    </p:spTree>
    <p:extLst>
      <p:ext uri="{BB962C8B-B14F-4D97-AF65-F5344CB8AC3E}">
        <p14:creationId xmlns:p14="http://schemas.microsoft.com/office/powerpoint/2010/main" val="1328154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Key concepts</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fontScale="85000" lnSpcReduction="10000"/>
          </a:bodyPr>
          <a:lstStyle/>
          <a:p>
            <a:pPr marL="514350" indent="-514350">
              <a:spcBef>
                <a:spcPts val="0"/>
              </a:spcBef>
              <a:spcAft>
                <a:spcPts val="1200"/>
              </a:spcAft>
              <a:buFont typeface="+mj-lt"/>
              <a:buAutoNum type="arabicPeriod"/>
            </a:pPr>
            <a:r>
              <a:rPr lang="en-US" b="1" dirty="0" smtClean="0">
                <a:solidFill>
                  <a:srgbClr val="000000"/>
                </a:solidFill>
              </a:rPr>
              <a:t>Sustainability</a:t>
            </a:r>
            <a:r>
              <a:rPr lang="en-US" dirty="0" smtClean="0">
                <a:solidFill>
                  <a:srgbClr val="000000"/>
                </a:solidFill>
              </a:rPr>
              <a:t> </a:t>
            </a:r>
            <a:r>
              <a:rPr lang="en-US" dirty="0">
                <a:solidFill>
                  <a:srgbClr val="000000"/>
                </a:solidFill>
              </a:rPr>
              <a:t>means healthy people, communities, and environments, now and in the future</a:t>
            </a:r>
            <a:r>
              <a:rPr lang="en-US" dirty="0" smtClean="0">
                <a:solidFill>
                  <a:srgbClr val="000000"/>
                </a:solidFill>
              </a:rPr>
              <a:t>.</a:t>
            </a:r>
          </a:p>
          <a:p>
            <a:pPr marL="514350" indent="-514350">
              <a:spcBef>
                <a:spcPts val="0"/>
              </a:spcBef>
              <a:spcAft>
                <a:spcPts val="1200"/>
              </a:spcAft>
              <a:buFont typeface="+mj-lt"/>
              <a:buAutoNum type="arabicPeriod"/>
            </a:pPr>
            <a:r>
              <a:rPr lang="en-US" b="1" dirty="0"/>
              <a:t>Sustainability science</a:t>
            </a:r>
            <a:r>
              <a:rPr lang="en-US" dirty="0"/>
              <a:t> studies the interaction between people and the planet, and finds innovative and responsible solutions.</a:t>
            </a:r>
            <a:r>
              <a:rPr lang="en-US" dirty="0" smtClean="0">
                <a:effectLst/>
              </a:rPr>
              <a:t> </a:t>
            </a:r>
          </a:p>
          <a:p>
            <a:pPr marL="514350" indent="-514350">
              <a:spcBef>
                <a:spcPts val="0"/>
              </a:spcBef>
              <a:spcAft>
                <a:spcPts val="1200"/>
              </a:spcAft>
              <a:buFont typeface="+mj-lt"/>
              <a:buAutoNum type="arabicPeriod"/>
            </a:pPr>
            <a:r>
              <a:rPr lang="en-US" b="1" dirty="0">
                <a:solidFill>
                  <a:srgbClr val="7F7F7F"/>
                </a:solidFill>
              </a:rPr>
              <a:t>Sustainability solutions</a:t>
            </a:r>
            <a:r>
              <a:rPr lang="en-US" dirty="0">
                <a:solidFill>
                  <a:srgbClr val="7F7F7F"/>
                </a:solidFill>
              </a:rPr>
              <a:t> address today’s biggest challenges to create the future we want.</a:t>
            </a:r>
            <a:r>
              <a:rPr lang="en-US" dirty="0" smtClean="0">
                <a:solidFill>
                  <a:srgbClr val="7F7F7F"/>
                </a:solidFill>
                <a:effectLst/>
              </a:rPr>
              <a:t> </a:t>
            </a:r>
          </a:p>
          <a:p>
            <a:pPr marL="514350" indent="-514350">
              <a:buFont typeface="+mj-lt"/>
              <a:buAutoNum type="arabicPeriod"/>
            </a:pPr>
            <a:r>
              <a:rPr lang="en-US" b="1" dirty="0">
                <a:solidFill>
                  <a:srgbClr val="7F7F7F"/>
                </a:solidFill>
              </a:rPr>
              <a:t>Everyone</a:t>
            </a:r>
            <a:r>
              <a:rPr lang="en-US" dirty="0">
                <a:solidFill>
                  <a:srgbClr val="7F7F7F"/>
                </a:solidFill>
              </a:rPr>
              <a:t> has a part to play in creating our future.</a:t>
            </a:r>
            <a:r>
              <a:rPr lang="en-US" dirty="0" smtClean="0">
                <a:solidFill>
                  <a:srgbClr val="7F7F7F"/>
                </a:solidFill>
                <a:effectLst/>
              </a:rPr>
              <a:t> </a:t>
            </a:r>
          </a:p>
        </p:txBody>
      </p:sp>
    </p:spTree>
    <p:extLst>
      <p:ext uri="{BB962C8B-B14F-4D97-AF65-F5344CB8AC3E}">
        <p14:creationId xmlns:p14="http://schemas.microsoft.com/office/powerpoint/2010/main" val="3992420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Key concepts</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fontScale="85000" lnSpcReduction="10000"/>
          </a:bodyPr>
          <a:lstStyle/>
          <a:p>
            <a:pPr marL="514350" indent="-514350">
              <a:spcBef>
                <a:spcPts val="0"/>
              </a:spcBef>
              <a:spcAft>
                <a:spcPts val="1200"/>
              </a:spcAft>
              <a:buFont typeface="+mj-lt"/>
              <a:buAutoNum type="arabicPeriod"/>
            </a:pPr>
            <a:r>
              <a:rPr lang="en-US" b="1" dirty="0" smtClean="0"/>
              <a:t>Sustainability</a:t>
            </a:r>
            <a:r>
              <a:rPr lang="en-US" dirty="0" smtClean="0"/>
              <a:t> </a:t>
            </a:r>
            <a:r>
              <a:rPr lang="en-US" dirty="0"/>
              <a:t>means healthy people, communities, and environments, now and in the future</a:t>
            </a:r>
            <a:r>
              <a:rPr lang="en-US" dirty="0" smtClean="0"/>
              <a:t>.</a:t>
            </a:r>
          </a:p>
          <a:p>
            <a:pPr marL="514350" indent="-514350">
              <a:spcBef>
                <a:spcPts val="0"/>
              </a:spcBef>
              <a:spcAft>
                <a:spcPts val="1200"/>
              </a:spcAft>
              <a:buFont typeface="+mj-lt"/>
              <a:buAutoNum type="arabicPeriod"/>
            </a:pPr>
            <a:r>
              <a:rPr lang="en-US" b="1" dirty="0"/>
              <a:t>Sustainability science</a:t>
            </a:r>
            <a:r>
              <a:rPr lang="en-US" dirty="0"/>
              <a:t> studies the interaction between people and the planet, and finds innovative and responsible solutions.</a:t>
            </a:r>
            <a:r>
              <a:rPr lang="en-US" dirty="0" smtClean="0">
                <a:effectLst/>
              </a:rPr>
              <a:t> </a:t>
            </a:r>
          </a:p>
          <a:p>
            <a:pPr marL="514350" indent="-514350">
              <a:spcBef>
                <a:spcPts val="0"/>
              </a:spcBef>
              <a:spcAft>
                <a:spcPts val="1200"/>
              </a:spcAft>
              <a:buFont typeface="+mj-lt"/>
              <a:buAutoNum type="arabicPeriod"/>
            </a:pPr>
            <a:r>
              <a:rPr lang="en-US" b="1" dirty="0"/>
              <a:t>Sustainability solutions</a:t>
            </a:r>
            <a:r>
              <a:rPr lang="en-US" dirty="0"/>
              <a:t> address today’s biggest challenges to create the future we want.</a:t>
            </a:r>
            <a:r>
              <a:rPr lang="en-US" dirty="0" smtClean="0">
                <a:effectLst/>
              </a:rPr>
              <a:t> </a:t>
            </a:r>
          </a:p>
          <a:p>
            <a:pPr marL="514350" indent="-514350">
              <a:buFont typeface="+mj-lt"/>
              <a:buAutoNum type="arabicPeriod"/>
            </a:pPr>
            <a:r>
              <a:rPr lang="en-US" b="1" dirty="0">
                <a:solidFill>
                  <a:srgbClr val="7F7F7F"/>
                </a:solidFill>
              </a:rPr>
              <a:t>Everyone</a:t>
            </a:r>
            <a:r>
              <a:rPr lang="en-US" dirty="0">
                <a:solidFill>
                  <a:srgbClr val="7F7F7F"/>
                </a:solidFill>
              </a:rPr>
              <a:t> has a part to play in creating our future.</a:t>
            </a:r>
            <a:r>
              <a:rPr lang="en-US" dirty="0" smtClean="0">
                <a:solidFill>
                  <a:srgbClr val="7F7F7F"/>
                </a:solidFill>
                <a:effectLst/>
              </a:rPr>
              <a:t> </a:t>
            </a:r>
          </a:p>
        </p:txBody>
      </p:sp>
    </p:spTree>
    <p:extLst>
      <p:ext uri="{BB962C8B-B14F-4D97-AF65-F5344CB8AC3E}">
        <p14:creationId xmlns:p14="http://schemas.microsoft.com/office/powerpoint/2010/main" val="17994981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lstStyle/>
          <a:p>
            <a:pPr algn="l"/>
            <a:r>
              <a:rPr lang="en-US" dirty="0" smtClean="0">
                <a:cs typeface="HVD Comic Serif Pro"/>
              </a:rPr>
              <a:t>Key concepts</a:t>
            </a:r>
            <a:endParaRPr lang="en-US" dirty="0">
              <a:cs typeface="HVD Comic Serif Pro"/>
            </a:endParaRPr>
          </a:p>
        </p:txBody>
      </p:sp>
      <p:sp>
        <p:nvSpPr>
          <p:cNvPr id="6" name="Content Placeholder 3"/>
          <p:cNvSpPr>
            <a:spLocks noGrp="1"/>
          </p:cNvSpPr>
          <p:nvPr>
            <p:ph sz="half" idx="1"/>
          </p:nvPr>
        </p:nvSpPr>
        <p:spPr>
          <a:xfrm>
            <a:off x="1360713" y="1600200"/>
            <a:ext cx="7552665" cy="4844523"/>
          </a:xfrm>
        </p:spPr>
        <p:txBody>
          <a:bodyPr>
            <a:normAutofit fontScale="85000" lnSpcReduction="10000"/>
          </a:bodyPr>
          <a:lstStyle/>
          <a:p>
            <a:pPr marL="514350" indent="-514350">
              <a:spcBef>
                <a:spcPts val="0"/>
              </a:spcBef>
              <a:spcAft>
                <a:spcPts val="1200"/>
              </a:spcAft>
              <a:buFont typeface="+mj-lt"/>
              <a:buAutoNum type="arabicPeriod"/>
            </a:pPr>
            <a:r>
              <a:rPr lang="en-US" b="1" dirty="0" smtClean="0"/>
              <a:t>Sustainability</a:t>
            </a:r>
            <a:r>
              <a:rPr lang="en-US" dirty="0" smtClean="0"/>
              <a:t> </a:t>
            </a:r>
            <a:r>
              <a:rPr lang="en-US" dirty="0"/>
              <a:t>means healthy people, communities, and environments, now and in the future</a:t>
            </a:r>
            <a:r>
              <a:rPr lang="en-US" dirty="0" smtClean="0"/>
              <a:t>.</a:t>
            </a:r>
          </a:p>
          <a:p>
            <a:pPr marL="514350" indent="-514350">
              <a:spcBef>
                <a:spcPts val="0"/>
              </a:spcBef>
              <a:spcAft>
                <a:spcPts val="1200"/>
              </a:spcAft>
              <a:buFont typeface="+mj-lt"/>
              <a:buAutoNum type="arabicPeriod"/>
            </a:pPr>
            <a:r>
              <a:rPr lang="en-US" b="1" dirty="0"/>
              <a:t>Sustainability science</a:t>
            </a:r>
            <a:r>
              <a:rPr lang="en-US" dirty="0"/>
              <a:t> studies the interaction between people and the planet, and finds innovative and responsible solutions.</a:t>
            </a:r>
            <a:r>
              <a:rPr lang="en-US" dirty="0" smtClean="0">
                <a:effectLst/>
              </a:rPr>
              <a:t> </a:t>
            </a:r>
          </a:p>
          <a:p>
            <a:pPr marL="514350" indent="-514350">
              <a:spcBef>
                <a:spcPts val="0"/>
              </a:spcBef>
              <a:spcAft>
                <a:spcPts val="1200"/>
              </a:spcAft>
              <a:buFont typeface="+mj-lt"/>
              <a:buAutoNum type="arabicPeriod"/>
            </a:pPr>
            <a:r>
              <a:rPr lang="en-US" b="1" dirty="0"/>
              <a:t>Sustainability solutions</a:t>
            </a:r>
            <a:r>
              <a:rPr lang="en-US" dirty="0"/>
              <a:t> address today’s biggest challenges to create the future we want.</a:t>
            </a:r>
            <a:r>
              <a:rPr lang="en-US" dirty="0" smtClean="0">
                <a:effectLst/>
              </a:rPr>
              <a:t> </a:t>
            </a:r>
          </a:p>
          <a:p>
            <a:pPr marL="514350" indent="-514350">
              <a:buFont typeface="+mj-lt"/>
              <a:buAutoNum type="arabicPeriod"/>
            </a:pPr>
            <a:r>
              <a:rPr lang="en-US" b="1" dirty="0"/>
              <a:t>Everyone</a:t>
            </a:r>
            <a:r>
              <a:rPr lang="en-US" dirty="0"/>
              <a:t> has a part to play in creating our future.</a:t>
            </a:r>
            <a:r>
              <a:rPr lang="en-US" dirty="0" smtClean="0">
                <a:effectLst/>
              </a:rPr>
              <a:t> </a:t>
            </a:r>
          </a:p>
        </p:txBody>
      </p:sp>
    </p:spTree>
    <p:extLst>
      <p:ext uri="{BB962C8B-B14F-4D97-AF65-F5344CB8AC3E}">
        <p14:creationId xmlns:p14="http://schemas.microsoft.com/office/powerpoint/2010/main" val="34246524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60714" y="274638"/>
            <a:ext cx="7326085" cy="1143000"/>
          </a:xfrm>
        </p:spPr>
        <p:txBody>
          <a:bodyPr>
            <a:normAutofit/>
          </a:bodyPr>
          <a:lstStyle/>
          <a:p>
            <a:pPr algn="l"/>
            <a:r>
              <a:rPr lang="en-US" dirty="0" smtClean="0">
                <a:cs typeface="HVD Comic Serif Pro"/>
              </a:rPr>
              <a:t>Future Builder</a:t>
            </a:r>
            <a:endParaRPr lang="en-US" dirty="0">
              <a:cs typeface="HVD Comic Serif Pro"/>
            </a:endParaRPr>
          </a:p>
        </p:txBody>
      </p:sp>
      <p:sp>
        <p:nvSpPr>
          <p:cNvPr id="7" name="Content Placeholder 3"/>
          <p:cNvSpPr>
            <a:spLocks noGrp="1"/>
          </p:cNvSpPr>
          <p:nvPr>
            <p:ph sz="half" idx="1"/>
          </p:nvPr>
        </p:nvSpPr>
        <p:spPr>
          <a:xfrm>
            <a:off x="1360713" y="6416411"/>
            <a:ext cx="7783287" cy="441589"/>
          </a:xfrm>
        </p:spPr>
        <p:txBody>
          <a:bodyPr>
            <a:normAutofit/>
          </a:bodyPr>
          <a:lstStyle/>
          <a:p>
            <a:pPr marL="0" indent="0">
              <a:spcBef>
                <a:spcPts val="0"/>
              </a:spcBef>
              <a:spcAft>
                <a:spcPts val="1200"/>
              </a:spcAft>
              <a:buNone/>
            </a:pPr>
            <a:r>
              <a:rPr lang="en-US" sz="1700" i="1" dirty="0"/>
              <a:t>Sustainable communities meet the needs of people, the planet, and the economy. </a:t>
            </a:r>
          </a:p>
        </p:txBody>
      </p:sp>
      <p:pic>
        <p:nvPicPr>
          <p:cNvPr id="2" name="Picture 1" descr="FutureBuilde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48" y="1237985"/>
            <a:ext cx="6782152" cy="5086615"/>
          </a:xfrm>
          <a:prstGeom prst="rect">
            <a:avLst/>
          </a:prstGeom>
        </p:spPr>
      </p:pic>
    </p:spTree>
    <p:extLst>
      <p:ext uri="{BB962C8B-B14F-4D97-AF65-F5344CB8AC3E}">
        <p14:creationId xmlns:p14="http://schemas.microsoft.com/office/powerpoint/2010/main" val="3842989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TotalTime>
  <Words>1759</Words>
  <Application>Microsoft Macintosh PowerPoint</Application>
  <PresentationFormat>On-screen Show (4:3)</PresentationFormat>
  <Paragraphs>151</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Activity Kit</vt:lpstr>
      <vt:lpstr>Presentation overview</vt:lpstr>
      <vt:lpstr>Intro to SustainABLE</vt:lpstr>
      <vt:lpstr>Our programming</vt:lpstr>
      <vt:lpstr>Key concepts</vt:lpstr>
      <vt:lpstr>Key concepts</vt:lpstr>
      <vt:lpstr>Key concepts</vt:lpstr>
      <vt:lpstr>Key concepts</vt:lpstr>
      <vt:lpstr>Future Builder</vt:lpstr>
      <vt:lpstr>My Community</vt:lpstr>
      <vt:lpstr>Systems Scramble</vt:lpstr>
      <vt:lpstr>Creative Reinvention</vt:lpstr>
      <vt:lpstr>Water Roll</vt:lpstr>
      <vt:lpstr>High Five for the Future</vt:lpstr>
      <vt:lpstr>Activity resources</vt:lpstr>
      <vt:lpstr>Additional resources</vt:lpstr>
      <vt:lpstr>PowerPoint Presentation</vt:lpstr>
      <vt:lpstr>Title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Rodegher</dc:creator>
  <cp:lastModifiedBy>Ali Jackson</cp:lastModifiedBy>
  <cp:revision>44</cp:revision>
  <dcterms:created xsi:type="dcterms:W3CDTF">2016-04-01T16:38:37Z</dcterms:created>
  <dcterms:modified xsi:type="dcterms:W3CDTF">2016-05-18T14:53:04Z</dcterms:modified>
</cp:coreProperties>
</file>