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3" roundtripDataSignature="AMtx7mgMY72z49lwJvGnB3i6RYBVCtJf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c:f>
              <c:strCache>
                <c:ptCount val="1"/>
                <c:pt idx="0">
                  <c:v>Papers</c:v>
                </c:pt>
              </c:strCache>
            </c:strRef>
          </c:tx>
          <c:spPr>
            <a:ln w="28575" cap="rnd">
              <a:solidFill>
                <a:schemeClr val="accent1"/>
              </a:solidFill>
              <a:round/>
            </a:ln>
            <a:effectLst/>
          </c:spPr>
          <c:marker>
            <c:symbol val="none"/>
          </c:marker>
          <c:cat>
            <c:numRef>
              <c:f>Sheet1!$A$3:$A$23</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Sheet1!$B$3:$B$23</c:f>
              <c:numCache>
                <c:formatCode>General</c:formatCode>
                <c:ptCount val="21"/>
                <c:pt idx="0">
                  <c:v>7</c:v>
                </c:pt>
                <c:pt idx="1">
                  <c:v>8</c:v>
                </c:pt>
                <c:pt idx="2">
                  <c:v>20</c:v>
                </c:pt>
                <c:pt idx="3">
                  <c:v>27</c:v>
                </c:pt>
                <c:pt idx="4">
                  <c:v>22</c:v>
                </c:pt>
                <c:pt idx="5">
                  <c:v>39</c:v>
                </c:pt>
                <c:pt idx="6">
                  <c:v>47</c:v>
                </c:pt>
                <c:pt idx="7">
                  <c:v>87</c:v>
                </c:pt>
                <c:pt idx="8">
                  <c:v>108</c:v>
                </c:pt>
                <c:pt idx="9">
                  <c:v>130</c:v>
                </c:pt>
                <c:pt idx="10">
                  <c:v>234</c:v>
                </c:pt>
                <c:pt idx="11">
                  <c:v>326</c:v>
                </c:pt>
                <c:pt idx="12">
                  <c:v>447</c:v>
                </c:pt>
                <c:pt idx="13">
                  <c:v>549</c:v>
                </c:pt>
                <c:pt idx="14">
                  <c:v>725</c:v>
                </c:pt>
                <c:pt idx="15">
                  <c:v>802</c:v>
                </c:pt>
                <c:pt idx="16">
                  <c:v>804</c:v>
                </c:pt>
                <c:pt idx="17">
                  <c:v>919</c:v>
                </c:pt>
                <c:pt idx="18">
                  <c:v>1007</c:v>
                </c:pt>
                <c:pt idx="19">
                  <c:v>1050</c:v>
                </c:pt>
                <c:pt idx="20">
                  <c:v>1104</c:v>
                </c:pt>
              </c:numCache>
            </c:numRef>
          </c:val>
          <c:smooth val="0"/>
          <c:extLst>
            <c:ext xmlns:c16="http://schemas.microsoft.com/office/drawing/2014/chart" uri="{C3380CC4-5D6E-409C-BE32-E72D297353CC}">
              <c16:uniqueId val="{00000000-DF28-4396-A359-9A2563FE380C}"/>
            </c:ext>
          </c:extLst>
        </c:ser>
        <c:dLbls>
          <c:showLegendKey val="0"/>
          <c:showVal val="0"/>
          <c:showCatName val="0"/>
          <c:showSerName val="0"/>
          <c:showPercent val="0"/>
          <c:showBubbleSize val="0"/>
        </c:dLbls>
        <c:smooth val="0"/>
        <c:axId val="940867632"/>
        <c:axId val="940869280"/>
      </c:lineChart>
      <c:catAx>
        <c:axId val="94086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40869280"/>
        <c:crosses val="autoZero"/>
        <c:auto val="1"/>
        <c:lblAlgn val="ctr"/>
        <c:lblOffset val="100"/>
        <c:tickLblSkip val="2"/>
        <c:tickMarkSkip val="5"/>
        <c:noMultiLvlLbl val="0"/>
      </c:catAx>
      <c:valAx>
        <c:axId val="9408692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40867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162/jocn_a_00956" TargetMode="External"/><Relationship Id="rId3" Type="http://schemas.openxmlformats.org/officeDocument/2006/relationships/hyperlink" Target="https://doi.org/10.3389/fpsyt.2020.00598"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80/17588928.2013.768221"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a warm up exercise or conversation starter, consider setting up an online survey for attendees to read through this scenario and respond to the questions before the program begins. A QR code or URL on table signs can direct people to the survey.</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Other examples of how tDCS can affect brain function include: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Information processing</a:t>
            </a:r>
            <a:r>
              <a:rPr lang="en-US"/>
              <a:t> - tDCS is likely to enhance working memory when applied during training, although effects vary between individuals. </a:t>
            </a:r>
            <a:endParaRPr/>
          </a:p>
          <a:p>
            <a:pPr indent="0" lvl="0" marL="0" rtl="0" algn="l">
              <a:spcBef>
                <a:spcPts val="0"/>
              </a:spcBef>
              <a:spcAft>
                <a:spcPts val="0"/>
              </a:spcAft>
              <a:buNone/>
            </a:pPr>
            <a:r>
              <a:rPr lang="en-US"/>
              <a:t>(LE </a:t>
            </a:r>
            <a:r>
              <a:rPr lang="en-US"/>
              <a:t>Mancuso, et al. </a:t>
            </a:r>
            <a:r>
              <a:rPr i="1" lang="en-US"/>
              <a:t>J Cogn Neurosci</a:t>
            </a:r>
            <a:r>
              <a:rPr lang="en-US"/>
              <a:t> 2016; 28 (8): 1063–1089. doi: </a:t>
            </a:r>
            <a:r>
              <a:rPr lang="en-US">
                <a:uFill>
                  <a:noFill/>
                </a:uFill>
                <a:hlinkClick r:id="rId2"/>
              </a:rPr>
              <a:t>https://doi.org/10.1162/jocn_a_00956</a:t>
            </a:r>
            <a:r>
              <a:rPr lang="en-US"/>
              <a:t>)</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Time perception</a:t>
            </a:r>
            <a:r>
              <a:rPr lang="en-US"/>
              <a:t> - tDCS, when applied to the visual cortex, has been shown to disrupt the time perception of short intervals. </a:t>
            </a:r>
            <a:endParaRPr/>
          </a:p>
          <a:p>
            <a:pPr indent="0" lvl="0" marL="0" rtl="0" algn="l">
              <a:spcBef>
                <a:spcPts val="0"/>
              </a:spcBef>
              <a:spcAft>
                <a:spcPts val="0"/>
              </a:spcAft>
              <a:buNone/>
            </a:pPr>
            <a:r>
              <a:rPr lang="en-US"/>
              <a:t>(G. Mioni, et al. Behavioural Brain Research, Volume 313, 2016, Pages 151-157, https://doi.org/10.1016/j.bbr.2016.07.019.)</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Addiction </a:t>
            </a:r>
            <a:r>
              <a:rPr lang="en-US"/>
              <a:t>– tDCS, particularly when delivered over multiple treatments, has shown effectiveness in reducing cravings for substances and food. </a:t>
            </a:r>
            <a:endParaRPr/>
          </a:p>
          <a:p>
            <a:pPr indent="0" lvl="0" marL="0" rtl="0" algn="l">
              <a:spcBef>
                <a:spcPts val="0"/>
              </a:spcBef>
              <a:spcAft>
                <a:spcPts val="0"/>
              </a:spcAft>
              <a:buNone/>
            </a:pPr>
            <a:r>
              <a:rPr lang="en-US"/>
              <a:t>(Chen J, et al. </a:t>
            </a:r>
            <a:r>
              <a:rPr i="0" lang="en-US">
                <a:solidFill>
                  <a:srgbClr val="282828"/>
                </a:solidFill>
              </a:rPr>
              <a:t>Front. Psychiatry, 26 June 2020, Sec. Neuroimaging, Volume 11 - 2020. doi:</a:t>
            </a:r>
            <a:r>
              <a:rPr i="0" lang="en-US" u="sng" strike="noStrike">
                <a:solidFill>
                  <a:srgbClr val="282828"/>
                </a:solidFill>
                <a:hlinkClick r:id="rId3">
                  <a:extLst>
                    <a:ext uri="{A12FA001-AC4F-418D-AE19-62706E023703}">
                      <ahyp:hlinkClr val="tx"/>
                    </a:ext>
                  </a:extLst>
                </a:hlinkClick>
              </a:rPr>
              <a:t>10.3389/fpsyt.2020.00598</a:t>
            </a:r>
            <a:r>
              <a:rPr i="0" lang="en-US" u="none" strike="noStrike">
                <a:solidFill>
                  <a:srgbClr val="282828"/>
                </a:solidFill>
              </a:rPr>
              <a: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Language </a:t>
            </a:r>
            <a:r>
              <a:rPr lang="en-US"/>
              <a:t>– tDCS has been shown to enhance various language functions in healthy subjects, such as letter-cued word generation, verbal reaction time, picture naming, and verbal fluency. </a:t>
            </a:r>
            <a:endParaRPr/>
          </a:p>
          <a:p>
            <a:pPr indent="0" lvl="0" marL="0" rtl="0" algn="l">
              <a:spcBef>
                <a:spcPts val="0"/>
              </a:spcBef>
              <a:spcAft>
                <a:spcPts val="0"/>
              </a:spcAft>
              <a:buNone/>
            </a:pPr>
            <a:r>
              <a:rPr lang="en-US"/>
              <a:t>(Monti A, et al. J Neurol Neurosurg Psychiatry 2013;84:832–842. doi:10.1136/jnnp-2012-302825)</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 credits</a:t>
            </a:r>
            <a:endParaRPr/>
          </a:p>
          <a:p>
            <a:pPr indent="0" lvl="0" marL="0" rtl="0" algn="l">
              <a:spcBef>
                <a:spcPts val="0"/>
              </a:spcBef>
              <a:spcAft>
                <a:spcPts val="0"/>
              </a:spcAft>
              <a:buNone/>
            </a:pPr>
            <a:r>
              <a:rPr lang="en-US"/>
              <a:t>Brain computer - https://freesvg.org/brain-computer </a:t>
            </a:r>
            <a:endParaRPr/>
          </a:p>
          <a:p>
            <a:pPr indent="0" lvl="0" marL="0" rtl="0" algn="l">
              <a:spcBef>
                <a:spcPts val="0"/>
              </a:spcBef>
              <a:spcAft>
                <a:spcPts val="0"/>
              </a:spcAft>
              <a:buNone/>
            </a:pPr>
            <a:r>
              <a:rPr lang="en-US"/>
              <a:t>Clock - https://publicdomainvectors.org/en/free-clipart/Clock-without-frame-vector-drawing/12696.html</a:t>
            </a:r>
            <a:endParaRPr/>
          </a:p>
          <a:p>
            <a:pPr indent="0" lvl="0" marL="0" rtl="0" algn="l">
              <a:spcBef>
                <a:spcPts val="0"/>
              </a:spcBef>
              <a:spcAft>
                <a:spcPts val="0"/>
              </a:spcAft>
              <a:buNone/>
            </a:pPr>
            <a:r>
              <a:rPr lang="en-US"/>
              <a:t>Addiction – Jose Luis Navarro/RVAHub, CC BY-SA 4.0</a:t>
            </a:r>
            <a:endParaRPr/>
          </a:p>
          <a:p>
            <a:pPr indent="0" lvl="0" marL="0" rtl="0" algn="l">
              <a:spcBef>
                <a:spcPts val="0"/>
              </a:spcBef>
              <a:spcAft>
                <a:spcPts val="0"/>
              </a:spcAft>
              <a:buNone/>
            </a:pPr>
            <a:r>
              <a:rPr lang="en-US"/>
              <a:t>Speech bubbles - Vectorportal.com, CC BY-SA 4.0</a:t>
            </a:r>
            <a:endParaRPr/>
          </a:p>
          <a:p>
            <a:pPr indent="0" lvl="0" marL="0" rtl="0" algn="l">
              <a:spcBef>
                <a:spcPts val="0"/>
              </a:spcBef>
              <a:spcAft>
                <a:spcPts val="0"/>
              </a:spcAft>
              <a:buNone/>
            </a:pPr>
            <a:r>
              <a:t/>
            </a:r>
            <a:endParaRPr/>
          </a:p>
          <a:p>
            <a:pPr indent="0" lvl="0" marL="0" marR="0" rtl="0" algn="l">
              <a:spcBef>
                <a:spcPts val="0"/>
              </a:spcBef>
              <a:spcAft>
                <a:spcPts val="0"/>
              </a:spcAft>
              <a:buClr>
                <a:schemeClr val="dk1"/>
              </a:buClr>
              <a:buSzPts val="1200"/>
              <a:buFont typeface="Calibri"/>
              <a:buNone/>
            </a:pPr>
            <a:r>
              <a:rPr lang="en-US"/>
              <a:t>Slide adapted from a presentation developed by:</a:t>
            </a:r>
            <a:endParaRPr/>
          </a:p>
          <a:p>
            <a:pPr indent="0" lvl="0" marL="0" marR="0" rtl="0" algn="l">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Roy Hamilton, MD, MS, </a:t>
            </a:r>
            <a:r>
              <a:rPr lang="en-US" sz="1200">
                <a:solidFill>
                  <a:schemeClr val="dk1"/>
                </a:solidFill>
                <a:latin typeface="Calibri"/>
                <a:ea typeface="Calibri"/>
                <a:cs typeface="Calibri"/>
                <a:sym typeface="Calibri"/>
              </a:rPr>
              <a:t>Professor of Neurology</a:t>
            </a:r>
            <a:r>
              <a:rPr b="0" lang="en-US" sz="1200">
                <a:solidFill>
                  <a:schemeClr val="dk1"/>
                </a:solidFill>
                <a:latin typeface="Calibri"/>
                <a:ea typeface="Calibri"/>
                <a:cs typeface="Calibri"/>
                <a:sym typeface="Calibri"/>
              </a:rPr>
              <a:t>, University of Pennsylvania</a:t>
            </a:r>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Director, Laboratory for Cognition </a:t>
            </a:r>
            <a:r>
              <a:rPr lang="en-US" sz="1200">
                <a:solidFill>
                  <a:schemeClr val="dk1"/>
                </a:solidFill>
                <a:latin typeface="Calibri"/>
                <a:ea typeface="Calibri"/>
                <a:cs typeface="Calibri"/>
                <a:sym typeface="Calibri"/>
              </a:rPr>
              <a:t>&amp; Neural Stimulation</a:t>
            </a:r>
            <a:endParaRPr/>
          </a:p>
          <a:p>
            <a:pPr indent="0" lvl="0" marL="0" marR="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Director, Penn Brain Science, Translation, Innovation and Modulation (brainSTIM) Center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3" name="Google Shape;19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rPr lang="en-US"/>
              <a:t>Research into brain stimulation has grown rapidly in the last 15 years.</a:t>
            </a:r>
            <a:endParaRPr/>
          </a:p>
          <a:p>
            <a:pPr indent="0" lvl="0" marL="0" marR="0" rtl="0" algn="l">
              <a:spcBef>
                <a:spcPts val="0"/>
              </a:spcBef>
              <a:spcAft>
                <a:spcPts val="0"/>
              </a:spcAft>
              <a:buClr>
                <a:schemeClr val="dk1"/>
              </a:buClr>
              <a:buSzPts val="1200"/>
              <a:buFont typeface="Calibri"/>
              <a:buNone/>
            </a:pPr>
            <a:r>
              <a:t/>
            </a:r>
            <a:endParaRPr/>
          </a:p>
          <a:p>
            <a:pPr indent="0" lvl="0" marL="0" marR="0" rtl="0" algn="l">
              <a:spcBef>
                <a:spcPts val="0"/>
              </a:spcBef>
              <a:spcAft>
                <a:spcPts val="0"/>
              </a:spcAft>
              <a:buClr>
                <a:schemeClr val="dk1"/>
              </a:buClr>
              <a:buSzPts val="1200"/>
              <a:buFont typeface="Calibri"/>
              <a:buNone/>
            </a:pPr>
            <a:r>
              <a:rPr lang="en-US"/>
              <a:t>Slide adapted from a presentation developed by:</a:t>
            </a:r>
            <a:endParaRPr/>
          </a:p>
          <a:p>
            <a:pPr indent="0" lvl="0" marL="0" marR="0" rtl="0" algn="l">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Roy Hamilton, MD, MS, </a:t>
            </a:r>
            <a:r>
              <a:rPr lang="en-US" sz="1200">
                <a:solidFill>
                  <a:schemeClr val="dk1"/>
                </a:solidFill>
                <a:latin typeface="Calibri"/>
                <a:ea typeface="Calibri"/>
                <a:cs typeface="Calibri"/>
                <a:sym typeface="Calibri"/>
              </a:rPr>
              <a:t>Professor of Neurology</a:t>
            </a:r>
            <a:r>
              <a:rPr b="0" lang="en-US" sz="1200">
                <a:solidFill>
                  <a:schemeClr val="dk1"/>
                </a:solidFill>
                <a:latin typeface="Calibri"/>
                <a:ea typeface="Calibri"/>
                <a:cs typeface="Calibri"/>
                <a:sym typeface="Calibri"/>
              </a:rPr>
              <a:t>, University of Pennsylvania</a:t>
            </a:r>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Director, Laboratory for Cognition </a:t>
            </a:r>
            <a:r>
              <a:rPr lang="en-US" sz="1200">
                <a:solidFill>
                  <a:schemeClr val="dk1"/>
                </a:solidFill>
                <a:latin typeface="Calibri"/>
                <a:ea typeface="Calibri"/>
                <a:cs typeface="Calibri"/>
                <a:sym typeface="Calibri"/>
              </a:rPr>
              <a:t>&amp; Neural Stimulation</a:t>
            </a:r>
            <a:endParaRPr/>
          </a:p>
          <a:p>
            <a:pPr indent="0" lvl="0" marL="0" marR="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Director, Penn Brain Science, Translation, Innovation and Modulation (brainSTIM) Center</a:t>
            </a:r>
            <a:endParaRPr/>
          </a:p>
          <a:p>
            <a:pPr indent="0" lvl="0" marL="0" rtl="0" algn="l">
              <a:spcBef>
                <a:spcPts val="0"/>
              </a:spcBef>
              <a:spcAft>
                <a:spcPts val="0"/>
              </a:spcAft>
              <a:buNone/>
            </a:pPr>
            <a:r>
              <a:t/>
            </a:r>
            <a:endParaRPr/>
          </a:p>
        </p:txBody>
      </p:sp>
      <p:sp>
        <p:nvSpPr>
          <p:cNvPr id="208" name="Google Shape;20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the same time, there is increased public awareness of and access to brain stimulation technology. LIFTiD is a direct-to-consumer tDCS device that has been featured on popular television shows. There are also online tutorials for building your own DIY tDCS device.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Images:</a:t>
            </a:r>
            <a:endParaRPr/>
          </a:p>
          <a:p>
            <a:pPr indent="0" lvl="0" marL="0" marR="0" rtl="0" algn="l">
              <a:lnSpc>
                <a:spcPct val="100000"/>
              </a:lnSpc>
              <a:spcBef>
                <a:spcPts val="0"/>
              </a:spcBef>
              <a:spcAft>
                <a:spcPts val="0"/>
              </a:spcAft>
              <a:buClr>
                <a:schemeClr val="dk1"/>
              </a:buClr>
              <a:buSzPts val="1200"/>
              <a:buFont typeface="Calibri"/>
              <a:buNone/>
            </a:pPr>
            <a:r>
              <a:rPr lang="en-US"/>
              <a:t>LIFTiD: https://www.getliftid.com/</a:t>
            </a:r>
            <a:endParaRPr/>
          </a:p>
          <a:p>
            <a:pPr indent="0" lvl="0" marL="0" marR="0" rtl="0" algn="l">
              <a:lnSpc>
                <a:spcPct val="100000"/>
              </a:lnSpc>
              <a:spcBef>
                <a:spcPts val="0"/>
              </a:spcBef>
              <a:spcAft>
                <a:spcPts val="0"/>
              </a:spcAft>
              <a:buClr>
                <a:schemeClr val="dk1"/>
              </a:buClr>
              <a:buSzPts val="1200"/>
              <a:buFont typeface="Calibri"/>
              <a:buNone/>
            </a:pPr>
            <a:r>
              <a:rPr lang="en-US"/>
              <a:t>DIY tDCS device: tylerpridemilligan, </a:t>
            </a:r>
            <a:r>
              <a:rPr i="0" lang="en-US"/>
              <a:t>CC BY-NC-SA 4.0</a:t>
            </a:r>
            <a:r>
              <a:rPr b="1" i="0" lang="en-US"/>
              <a:t>, </a:t>
            </a:r>
            <a:r>
              <a:rPr lang="en-US"/>
              <a:t>https://www.instructables.com/DIY-Wearable-TDCS-Device/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spcBef>
                <a:spcPts val="0"/>
              </a:spcBef>
              <a:spcAft>
                <a:spcPts val="0"/>
              </a:spcAft>
              <a:buClr>
                <a:schemeClr val="dk1"/>
              </a:buClr>
              <a:buSzPts val="1200"/>
              <a:buFont typeface="Calibri"/>
              <a:buNone/>
            </a:pPr>
            <a:r>
              <a:rPr lang="en-US"/>
              <a:t>Slide adapted from a presentation developed by:</a:t>
            </a:r>
            <a:endParaRPr/>
          </a:p>
          <a:p>
            <a:pPr indent="0" lvl="0" marL="0" marR="0" rtl="0" algn="l">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Roy Hamilton, MD, MS, </a:t>
            </a:r>
            <a:r>
              <a:rPr lang="en-US" sz="1200">
                <a:solidFill>
                  <a:schemeClr val="dk1"/>
                </a:solidFill>
                <a:latin typeface="Calibri"/>
                <a:ea typeface="Calibri"/>
                <a:cs typeface="Calibri"/>
                <a:sym typeface="Calibri"/>
              </a:rPr>
              <a:t>Professor of Neurology</a:t>
            </a:r>
            <a:r>
              <a:rPr b="0" lang="en-US" sz="1200">
                <a:solidFill>
                  <a:schemeClr val="dk1"/>
                </a:solidFill>
                <a:latin typeface="Calibri"/>
                <a:ea typeface="Calibri"/>
                <a:cs typeface="Calibri"/>
                <a:sym typeface="Calibri"/>
              </a:rPr>
              <a:t>, University of Pennsylvania</a:t>
            </a:r>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Director, Laboratory for Cognition </a:t>
            </a:r>
            <a:r>
              <a:rPr lang="en-US" sz="1200">
                <a:solidFill>
                  <a:schemeClr val="dk1"/>
                </a:solidFill>
                <a:latin typeface="Calibri"/>
                <a:ea typeface="Calibri"/>
                <a:cs typeface="Calibri"/>
                <a:sym typeface="Calibri"/>
              </a:rPr>
              <a:t>&amp; Neural Stimulation</a:t>
            </a:r>
            <a:endParaRPr/>
          </a:p>
          <a:p>
            <a:pPr indent="0" lvl="0" marL="0" marR="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Director, Penn Brain Science, Translation, Innovation and Modulation (brainSTIM) Center</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220" name="Google Shape;22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brain stimulation technology becomes more widespread, there are many questions to consider about its ethical and societal impacts. For example…</a:t>
            </a:r>
            <a:endParaRPr/>
          </a:p>
          <a:p>
            <a:pPr indent="0" lvl="0" marL="0" rtl="0" algn="l">
              <a:spcBef>
                <a:spcPts val="0"/>
              </a:spcBef>
              <a:spcAft>
                <a:spcPts val="0"/>
              </a:spcAft>
              <a:buNone/>
            </a:pPr>
            <a:r>
              <a:rPr lang="en-US"/>
              <a:t>How might the use of brain stimulation for one purpose lead to unintended consequences and tradeoffs?</a:t>
            </a:r>
            <a:endParaRPr/>
          </a:p>
          <a:p>
            <a:pPr indent="0" lvl="0" marL="0" rtl="0" algn="l">
              <a:spcBef>
                <a:spcPts val="0"/>
              </a:spcBef>
              <a:spcAft>
                <a:spcPts val="0"/>
              </a:spcAft>
              <a:buNone/>
            </a:pPr>
            <a:r>
              <a:rPr lang="en-US"/>
              <a:t>What do pain and struggle mean for character? If brain stimulation reduces effort, does it change the value of our accomplishments? Will it affect how we develop persistence and resilience?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Images:</a:t>
            </a:r>
            <a:endParaRPr/>
          </a:p>
          <a:p>
            <a:pPr indent="0" lvl="0" marL="0" rtl="0" algn="l">
              <a:spcBef>
                <a:spcPts val="0"/>
              </a:spcBef>
              <a:spcAft>
                <a:spcPts val="0"/>
              </a:spcAft>
              <a:buNone/>
            </a:pPr>
            <a:r>
              <a:rPr lang="en-US"/>
              <a:t>Donchico, Openclipart, https://openclipart.org/detail/249413/calder-style</a:t>
            </a:r>
            <a:endParaRPr/>
          </a:p>
          <a:p>
            <a:pPr indent="0" lvl="0" marL="0" rtl="0" algn="l">
              <a:spcBef>
                <a:spcPts val="0"/>
              </a:spcBef>
              <a:spcAft>
                <a:spcPts val="0"/>
              </a:spcAft>
              <a:buNone/>
            </a:pPr>
            <a:r>
              <a:rPr lang="en-US"/>
              <a:t>Mohamed_hassan, Pixabay, https://pixabay.com/vectors/challenge-difficulty-struggle-hill-6689107/</a:t>
            </a:r>
            <a:endParaRPr/>
          </a:p>
          <a:p>
            <a:pPr indent="0" lvl="0" marL="0" rtl="0" algn="l">
              <a:spcBef>
                <a:spcPts val="0"/>
              </a:spcBef>
              <a:spcAft>
                <a:spcPts val="0"/>
              </a:spcAft>
              <a:buNone/>
            </a:pPr>
            <a:r>
              <a:t/>
            </a:r>
            <a:endParaRPr/>
          </a:p>
          <a:p>
            <a:pPr indent="0" lvl="0" marL="0" marR="0" rtl="0" algn="l">
              <a:spcBef>
                <a:spcPts val="0"/>
              </a:spcBef>
              <a:spcAft>
                <a:spcPts val="0"/>
              </a:spcAft>
              <a:buClr>
                <a:schemeClr val="dk1"/>
              </a:buClr>
              <a:buSzPts val="1200"/>
              <a:buFont typeface="Calibri"/>
              <a:buNone/>
            </a:pPr>
            <a:r>
              <a:rPr lang="en-US"/>
              <a:t>Slide adapted from a presentation developed by:</a:t>
            </a:r>
            <a:endParaRPr/>
          </a:p>
          <a:p>
            <a:pPr indent="0" lvl="0" marL="0" marR="0" rtl="0" algn="l">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Roy Hamilton, MD, MS, </a:t>
            </a:r>
            <a:r>
              <a:rPr lang="en-US" sz="1200">
                <a:solidFill>
                  <a:schemeClr val="dk1"/>
                </a:solidFill>
                <a:latin typeface="Calibri"/>
                <a:ea typeface="Calibri"/>
                <a:cs typeface="Calibri"/>
                <a:sym typeface="Calibri"/>
              </a:rPr>
              <a:t>Professor of Neurology</a:t>
            </a:r>
            <a:r>
              <a:rPr b="0" lang="en-US" sz="1200">
                <a:solidFill>
                  <a:schemeClr val="dk1"/>
                </a:solidFill>
                <a:latin typeface="Calibri"/>
                <a:ea typeface="Calibri"/>
                <a:cs typeface="Calibri"/>
                <a:sym typeface="Calibri"/>
              </a:rPr>
              <a:t>, University of Pennsylvania</a:t>
            </a:r>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Director, Laboratory for Cognition </a:t>
            </a:r>
            <a:r>
              <a:rPr lang="en-US" sz="1200">
                <a:solidFill>
                  <a:schemeClr val="dk1"/>
                </a:solidFill>
                <a:latin typeface="Calibri"/>
                <a:ea typeface="Calibri"/>
                <a:cs typeface="Calibri"/>
                <a:sym typeface="Calibri"/>
              </a:rPr>
              <a:t>&amp; Neural Stimulation</a:t>
            </a:r>
            <a:endParaRPr/>
          </a:p>
          <a:p>
            <a:pPr indent="0" lvl="0" marL="0" marR="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Director, Penn Brain Science, Translation, Innovation and Modulation (brainSTIM) Center</a:t>
            </a:r>
            <a:endParaRPr/>
          </a:p>
          <a:p>
            <a:pPr indent="0" lvl="0" marL="0" rtl="0" algn="l">
              <a:spcBef>
                <a:spcPts val="0"/>
              </a:spcBef>
              <a:spcAft>
                <a:spcPts val="0"/>
              </a:spcAft>
              <a:buNone/>
            </a:pPr>
            <a:r>
              <a:t/>
            </a:r>
            <a:endParaRPr/>
          </a:p>
        </p:txBody>
      </p:sp>
      <p:sp>
        <p:nvSpPr>
          <p:cNvPr id="233" name="Google Shape;23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Who will have access to the technology? How can we ensure fairness and equity?</a:t>
            </a:r>
            <a:endParaRPr/>
          </a:p>
          <a:p>
            <a:pPr indent="0" lvl="0" marL="0" rtl="0" algn="l">
              <a:spcBef>
                <a:spcPts val="0"/>
              </a:spcBef>
              <a:spcAft>
                <a:spcPts val="0"/>
              </a:spcAft>
              <a:buNone/>
            </a:pPr>
            <a:r>
              <a:rPr lang="en-US"/>
              <a:t>Will people feel as though they have free choice, or will they feel coerced to use it if the technology becomes widespread?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Images:</a:t>
            </a:r>
            <a:endParaRPr/>
          </a:p>
          <a:p>
            <a:pPr indent="0" lvl="0" marL="0" rtl="0" algn="l">
              <a:spcBef>
                <a:spcPts val="0"/>
              </a:spcBef>
              <a:spcAft>
                <a:spcPts val="0"/>
              </a:spcAft>
              <a:buNone/>
            </a:pPr>
            <a:r>
              <a:rPr lang="en-US"/>
              <a:t>Perhelion, Wikimedia Commons, https://commons.wikimedia.org/wiki/File:Balanced_scale_of_Justice.svg</a:t>
            </a:r>
            <a:endParaRPr b="1"/>
          </a:p>
          <a:p>
            <a:pPr indent="0" lvl="0" marL="0" rtl="0" algn="l">
              <a:spcBef>
                <a:spcPts val="0"/>
              </a:spcBef>
              <a:spcAft>
                <a:spcPts val="0"/>
              </a:spcAft>
              <a:buNone/>
            </a:pPr>
            <a:r>
              <a:t/>
            </a:r>
            <a:endParaRPr/>
          </a:p>
          <a:p>
            <a:pPr indent="0" lvl="0" marL="0" marR="0" rtl="0" algn="l">
              <a:spcBef>
                <a:spcPts val="0"/>
              </a:spcBef>
              <a:spcAft>
                <a:spcPts val="0"/>
              </a:spcAft>
              <a:buClr>
                <a:schemeClr val="dk1"/>
              </a:buClr>
              <a:buSzPts val="1200"/>
              <a:buFont typeface="Calibri"/>
              <a:buNone/>
            </a:pPr>
            <a:r>
              <a:rPr lang="en-US"/>
              <a:t>Slide adapted from a presentation developed by:</a:t>
            </a:r>
            <a:endParaRPr/>
          </a:p>
          <a:p>
            <a:pPr indent="0" lvl="0" marL="0" marR="0" rtl="0" algn="l">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Roy Hamilton, MD, MS, </a:t>
            </a:r>
            <a:r>
              <a:rPr lang="en-US" sz="1200">
                <a:solidFill>
                  <a:schemeClr val="dk1"/>
                </a:solidFill>
                <a:latin typeface="Calibri"/>
                <a:ea typeface="Calibri"/>
                <a:cs typeface="Calibri"/>
                <a:sym typeface="Calibri"/>
              </a:rPr>
              <a:t>Professor of Neurology</a:t>
            </a:r>
            <a:r>
              <a:rPr b="0" lang="en-US" sz="1200">
                <a:solidFill>
                  <a:schemeClr val="dk1"/>
                </a:solidFill>
                <a:latin typeface="Calibri"/>
                <a:ea typeface="Calibri"/>
                <a:cs typeface="Calibri"/>
                <a:sym typeface="Calibri"/>
              </a:rPr>
              <a:t>, University of Pennsylvania</a:t>
            </a:r>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Director, Laboratory for Cognition </a:t>
            </a:r>
            <a:r>
              <a:rPr lang="en-US" sz="1200">
                <a:solidFill>
                  <a:schemeClr val="dk1"/>
                </a:solidFill>
                <a:latin typeface="Calibri"/>
                <a:ea typeface="Calibri"/>
                <a:cs typeface="Calibri"/>
                <a:sym typeface="Calibri"/>
              </a:rPr>
              <a:t>&amp; Neural Stimulation</a:t>
            </a:r>
            <a:endParaRPr/>
          </a:p>
          <a:p>
            <a:pPr indent="0" lvl="0" marL="0" marR="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Director, Penn Brain Science, Translation, Innovation and Modulation (brainSTIM) Center</a:t>
            </a:r>
            <a:endParaRPr/>
          </a:p>
          <a:p>
            <a:pPr indent="0" lvl="0" marL="0" rtl="0" algn="l">
              <a:spcBef>
                <a:spcPts val="0"/>
              </a:spcBef>
              <a:spcAft>
                <a:spcPts val="0"/>
              </a:spcAft>
              <a:buNone/>
            </a:pPr>
            <a:r>
              <a:t/>
            </a:r>
            <a:endParaRPr/>
          </a:p>
        </p:txBody>
      </p:sp>
      <p:sp>
        <p:nvSpPr>
          <p:cNvPr id="244" name="Google Shape;24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a:t>What uses do we think are morally acceptable? Scientists have studied public perceptions of a) whether it is more acceptable to enhance traits that are core to identity (e.g., empathy or kindness) vs. more peripheral (e.g., rote memory or concentration) and b) whether it is more acceptable to enhance traits in others vs. yourself. Interestingly, results of one study suggest that for core traits, people would more readily use enhancement in others than for themselves.</a:t>
            </a:r>
            <a:endParaRPr/>
          </a:p>
          <a:p>
            <a:pPr indent="0" lvl="0" marL="0" rtl="0" algn="l">
              <a:spcBef>
                <a:spcPts val="0"/>
              </a:spcBef>
              <a:spcAft>
                <a:spcPts val="0"/>
              </a:spcAft>
              <a:buNone/>
            </a:pPr>
            <a:r>
              <a:t/>
            </a:r>
            <a:endParaRPr/>
          </a:p>
          <a:p>
            <a:pPr indent="0" lvl="0" marL="0" rtl="0" algn="l">
              <a:spcBef>
                <a:spcPts val="0"/>
              </a:spcBef>
              <a:spcAft>
                <a:spcPts val="0"/>
              </a:spcAft>
              <a:buNone/>
            </a:pPr>
            <a:r>
              <a:rPr i="0" lang="en-US">
                <a:solidFill>
                  <a:srgbClr val="212121"/>
                </a:solidFill>
              </a:rPr>
              <a:t>Medaglia JD, Yaden DB, Helion C, Haslam M. Moral attitudes and willingness to enhance and repair cognition with brain stimulation. Brain Stimul. 2019 Jan-Feb;12(1):44-53. doi: 10.1016/j.brs.2018.09.014.</a:t>
            </a:r>
            <a:endParaRPr/>
          </a:p>
          <a:p>
            <a:pPr indent="0" lvl="0" marL="0" rtl="0" algn="l">
              <a:spcBef>
                <a:spcPts val="0"/>
              </a:spcBef>
              <a:spcAft>
                <a:spcPts val="0"/>
              </a:spcAft>
              <a:buNone/>
            </a:pPr>
            <a:r>
              <a:t/>
            </a:r>
            <a:endParaRPr b="0" i="0">
              <a:solidFill>
                <a:srgbClr val="212121"/>
              </a:solidFill>
              <a:latin typeface="Roboto"/>
              <a:ea typeface="Roboto"/>
              <a:cs typeface="Roboto"/>
              <a:sym typeface="Roboto"/>
            </a:endParaRPr>
          </a:p>
          <a:p>
            <a:pPr indent="0" lvl="0" marL="0" marR="0" rtl="0" algn="l">
              <a:spcBef>
                <a:spcPts val="0"/>
              </a:spcBef>
              <a:spcAft>
                <a:spcPts val="0"/>
              </a:spcAft>
              <a:buClr>
                <a:schemeClr val="dk1"/>
              </a:buClr>
              <a:buSzPts val="1200"/>
              <a:buFont typeface="Calibri"/>
              <a:buNone/>
            </a:pPr>
            <a:r>
              <a:rPr lang="en-US"/>
              <a:t>Slide adapted from a presentation developed by:</a:t>
            </a:r>
            <a:endParaRPr/>
          </a:p>
          <a:p>
            <a:pPr indent="0" lvl="0" marL="0" marR="0" rtl="0" algn="l">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Roy Hamilton, MD, MS, </a:t>
            </a:r>
            <a:r>
              <a:rPr lang="en-US" sz="1200">
                <a:solidFill>
                  <a:schemeClr val="dk1"/>
                </a:solidFill>
                <a:latin typeface="Calibri"/>
                <a:ea typeface="Calibri"/>
                <a:cs typeface="Calibri"/>
                <a:sym typeface="Calibri"/>
              </a:rPr>
              <a:t>Professor of Neurology</a:t>
            </a:r>
            <a:r>
              <a:rPr b="0" lang="en-US" sz="1200">
                <a:solidFill>
                  <a:schemeClr val="dk1"/>
                </a:solidFill>
                <a:latin typeface="Calibri"/>
                <a:ea typeface="Calibri"/>
                <a:cs typeface="Calibri"/>
                <a:sym typeface="Calibri"/>
              </a:rPr>
              <a:t>, University of Pennsylvania</a:t>
            </a:r>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Director, Laboratory for Cognition </a:t>
            </a:r>
            <a:r>
              <a:rPr lang="en-US" sz="1200">
                <a:solidFill>
                  <a:schemeClr val="dk1"/>
                </a:solidFill>
                <a:latin typeface="Calibri"/>
                <a:ea typeface="Calibri"/>
                <a:cs typeface="Calibri"/>
                <a:sym typeface="Calibri"/>
              </a:rPr>
              <a:t>&amp; Neural Stimulation</a:t>
            </a:r>
            <a:endParaRPr/>
          </a:p>
          <a:p>
            <a:pPr indent="0" lvl="0" marL="0" marR="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Director, Penn Brain Science, Translation, Innovation and Modulation (brainSTIM) Center</a:t>
            </a:r>
            <a:endParaRPr/>
          </a:p>
          <a:p>
            <a:pPr indent="0" lvl="0" marL="0" rtl="0" algn="l">
              <a:spcBef>
                <a:spcPts val="0"/>
              </a:spcBef>
              <a:spcAft>
                <a:spcPts val="0"/>
              </a:spcAft>
              <a:buNone/>
            </a:pPr>
            <a:r>
              <a:t/>
            </a:r>
            <a:endParaRPr b="0"/>
          </a:p>
          <a:p>
            <a:pPr indent="0" lvl="0" marL="0" rtl="0" algn="l">
              <a:spcBef>
                <a:spcPts val="0"/>
              </a:spcBef>
              <a:spcAft>
                <a:spcPts val="0"/>
              </a:spcAft>
              <a:buNone/>
            </a:pPr>
            <a:r>
              <a:t/>
            </a:r>
            <a:endParaRPr/>
          </a:p>
        </p:txBody>
      </p:sp>
      <p:sp>
        <p:nvSpPr>
          <p:cNvPr id="258" name="Google Shape;25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future of brain stimulation requires scientists to be in dialogue with experts in different fields, people with lived experience, and diverse public audiences to bring together different perspectives. Conversations such as this program are a great way to start discussions about the values, priorities, and choices we all bring to the table.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Images:</a:t>
            </a:r>
            <a:endParaRPr/>
          </a:p>
          <a:p>
            <a:pPr indent="0" lvl="0" marL="0" rtl="0" algn="l">
              <a:spcBef>
                <a:spcPts val="0"/>
              </a:spcBef>
              <a:spcAft>
                <a:spcPts val="0"/>
              </a:spcAft>
              <a:buNone/>
            </a:pPr>
            <a:r>
              <a:rPr lang="en-US"/>
              <a:t>Karen Arnold, https://www.publicdomainpictures.net/en/view-image.php?image=191239&amp;picture=statue-of-liberty-logo</a:t>
            </a:r>
            <a:endParaRPr/>
          </a:p>
          <a:p>
            <a:pPr indent="0" lvl="0" marL="0" rtl="0" algn="l">
              <a:spcBef>
                <a:spcPts val="0"/>
              </a:spcBef>
              <a:spcAft>
                <a:spcPts val="0"/>
              </a:spcAft>
              <a:buNone/>
            </a:pPr>
            <a:r>
              <a:t/>
            </a:r>
            <a:endParaRPr/>
          </a:p>
          <a:p>
            <a:pPr indent="0" lvl="0" marL="0" marR="0" rtl="0" algn="l">
              <a:spcBef>
                <a:spcPts val="0"/>
              </a:spcBef>
              <a:spcAft>
                <a:spcPts val="0"/>
              </a:spcAft>
              <a:buClr>
                <a:schemeClr val="dk1"/>
              </a:buClr>
              <a:buSzPts val="1200"/>
              <a:buFont typeface="Calibri"/>
              <a:buNone/>
            </a:pPr>
            <a:r>
              <a:rPr lang="en-US"/>
              <a:t>Slide adapted from a presentation developed by:</a:t>
            </a:r>
            <a:endParaRPr/>
          </a:p>
          <a:p>
            <a:pPr indent="0" lvl="0" marL="0" marR="0" rtl="0" algn="l">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Roy Hamilton, MD, MS, </a:t>
            </a:r>
            <a:r>
              <a:rPr lang="en-US" sz="1200">
                <a:solidFill>
                  <a:schemeClr val="dk1"/>
                </a:solidFill>
                <a:latin typeface="Calibri"/>
                <a:ea typeface="Calibri"/>
                <a:cs typeface="Calibri"/>
                <a:sym typeface="Calibri"/>
              </a:rPr>
              <a:t>Professor of Neurology</a:t>
            </a:r>
            <a:r>
              <a:rPr b="0" lang="en-US" sz="1200">
                <a:solidFill>
                  <a:schemeClr val="dk1"/>
                </a:solidFill>
                <a:latin typeface="Calibri"/>
                <a:ea typeface="Calibri"/>
                <a:cs typeface="Calibri"/>
                <a:sym typeface="Calibri"/>
              </a:rPr>
              <a:t>, University of Pennsylvania</a:t>
            </a:r>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Director, Laboratory for Cognition </a:t>
            </a:r>
            <a:r>
              <a:rPr lang="en-US" sz="1200">
                <a:solidFill>
                  <a:schemeClr val="dk1"/>
                </a:solidFill>
                <a:latin typeface="Calibri"/>
                <a:ea typeface="Calibri"/>
                <a:cs typeface="Calibri"/>
                <a:sym typeface="Calibri"/>
              </a:rPr>
              <a:t>&amp; Neural Stimulation</a:t>
            </a:r>
            <a:endParaRPr/>
          </a:p>
          <a:p>
            <a:pPr indent="0" lvl="0" marL="0" marR="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Director, Penn Brain Science, Translation, Innovation and Modulation (brainSTIM) Center</a:t>
            </a:r>
            <a:endParaRPr/>
          </a:p>
          <a:p>
            <a:pPr indent="0" lvl="0" marL="0" rtl="0" algn="l">
              <a:spcBef>
                <a:spcPts val="0"/>
              </a:spcBef>
              <a:spcAft>
                <a:spcPts val="0"/>
              </a:spcAft>
              <a:buNone/>
            </a:pPr>
            <a:r>
              <a:t/>
            </a:r>
            <a:endParaRPr/>
          </a:p>
        </p:txBody>
      </p:sp>
      <p:sp>
        <p:nvSpPr>
          <p:cNvPr id="271" name="Google Shape;27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Instructions for Personal Values drawing exercise. Explain that the goal of this exercise is to think about how different factors would shape your personal decision to use a brain stimulation device, or not. </a:t>
            </a:r>
            <a:r>
              <a:rPr b="1" lang="en-US"/>
              <a:t>There are no right or wrong answers</a:t>
            </a:r>
            <a:r>
              <a:rPr lang="en-US"/>
              <a:t> – you can use each symbol once or as many times as you like. Each symbol represents a general concept as indicated. It is NOT recommended to show examples of drawings before the activity so that participants can apply their own imagination and interpretation. Invite people to make their own meaning of each concept, but some broad guidance might be: </a:t>
            </a:r>
            <a:endParaRPr/>
          </a:p>
          <a:p>
            <a:pPr indent="-171450" lvl="0" marL="171450" rtl="0" algn="l">
              <a:spcBef>
                <a:spcPts val="0"/>
              </a:spcBef>
              <a:spcAft>
                <a:spcPts val="0"/>
              </a:spcAft>
              <a:buClr>
                <a:schemeClr val="dk1"/>
              </a:buClr>
              <a:buSzPts val="1200"/>
              <a:buFont typeface="Arial"/>
              <a:buChar char="•"/>
            </a:pPr>
            <a:r>
              <a:rPr lang="en-US"/>
              <a:t>safety - how would it impact your health?</a:t>
            </a:r>
            <a:endParaRPr/>
          </a:p>
          <a:p>
            <a:pPr indent="-171450" lvl="0" marL="171450" rtl="0" algn="l">
              <a:spcBef>
                <a:spcPts val="0"/>
              </a:spcBef>
              <a:spcAft>
                <a:spcPts val="0"/>
              </a:spcAft>
              <a:buClr>
                <a:schemeClr val="dk1"/>
              </a:buClr>
              <a:buSzPts val="1200"/>
              <a:buFont typeface="Arial"/>
              <a:buChar char="•"/>
            </a:pPr>
            <a:r>
              <a:rPr lang="en-US"/>
              <a:t>functionality - is it effective? does it actually work?</a:t>
            </a:r>
            <a:endParaRPr/>
          </a:p>
          <a:p>
            <a:pPr indent="-171450" lvl="0" marL="171450" rtl="0" algn="l">
              <a:spcBef>
                <a:spcPts val="0"/>
              </a:spcBef>
              <a:spcAft>
                <a:spcPts val="0"/>
              </a:spcAft>
              <a:buClr>
                <a:schemeClr val="dk1"/>
              </a:buClr>
              <a:buSzPts val="1200"/>
              <a:buFont typeface="Arial"/>
              <a:buChar char="•"/>
            </a:pPr>
            <a:r>
              <a:rPr lang="en-US"/>
              <a:t>self-identity - how might it change how you see yourself?</a:t>
            </a:r>
            <a:endParaRPr/>
          </a:p>
          <a:p>
            <a:pPr indent="-171450" lvl="0" marL="171450" rtl="0" algn="l">
              <a:spcBef>
                <a:spcPts val="0"/>
              </a:spcBef>
              <a:spcAft>
                <a:spcPts val="0"/>
              </a:spcAft>
              <a:buClr>
                <a:schemeClr val="dk1"/>
              </a:buClr>
              <a:buSzPts val="1200"/>
              <a:buFont typeface="Arial"/>
              <a:buChar char="•"/>
            </a:pPr>
            <a:r>
              <a:rPr lang="en-US"/>
              <a:t>relationships with others - how would it affect the way you interact with your family/friends/community? </a:t>
            </a:r>
            <a:endParaRPr/>
          </a:p>
          <a:p>
            <a:pPr indent="-171450" lvl="0" marL="171450" rtl="0" algn="l">
              <a:spcBef>
                <a:spcPts val="0"/>
              </a:spcBef>
              <a:spcAft>
                <a:spcPts val="0"/>
              </a:spcAft>
              <a:buClr>
                <a:schemeClr val="dk1"/>
              </a:buClr>
              <a:buSzPts val="1200"/>
              <a:buFont typeface="Arial"/>
              <a:buChar char="•"/>
            </a:pPr>
            <a:r>
              <a:rPr lang="en-US"/>
              <a:t>fairness – who has access? do people have equal outcomes?</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This activity was adapted from the “Drawing Together” activity from Liberating Structures developed by Henri Lipmanowicz and Keith McCandless (https://www.liberatingstructures.com/20-drawing-together/).</a:t>
            </a:r>
            <a:endParaRPr/>
          </a:p>
        </p:txBody>
      </p:sp>
      <p:sp>
        <p:nvSpPr>
          <p:cNvPr id="284" name="Google Shape;28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Update or replace the example slides with your information. Add guest presenter slides as appropriate. Consider whether you might want to have a few printed copies of the slides available as handouts, for reference and as accessibility aids.</a:t>
            </a:r>
            <a:endParaRPr/>
          </a:p>
          <a:p>
            <a:pPr indent="0" lvl="0" marL="0" rtl="0" algn="l">
              <a:spcBef>
                <a:spcPts val="0"/>
              </a:spcBef>
              <a:spcAft>
                <a:spcPts val="0"/>
              </a:spcAft>
              <a:buNone/>
            </a:pPr>
            <a:r>
              <a:t/>
            </a:r>
            <a:endParaRPr/>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Refer to the talking points and procedure section of the facilitator guide for more information on the agenda.</a:t>
            </a:r>
            <a:endParaRPr/>
          </a:p>
        </p:txBody>
      </p:sp>
      <p:sp>
        <p:nvSpPr>
          <p:cNvPr id="110" name="Google Shape;11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Discuss any clear trends from results of survey to introduce the concept of brain stimulation technology and people’s attitudes towards using it for enhancement.</a:t>
            </a:r>
            <a:endParaRPr/>
          </a:p>
        </p:txBody>
      </p:sp>
      <p:sp>
        <p:nvSpPr>
          <p:cNvPr id="118" name="Google Shape;11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0" lang="en-US">
                <a:solidFill>
                  <a:srgbClr val="374151"/>
                </a:solidFill>
              </a:rPr>
              <a:t>Transcranial magnetic stimulation (TMS) involves the use of magnetic fields to stimulate specific regions of the brain. An electromagnetic coil is placed against the scalp, typically targeting the prefrontal cortex or other specific brain regions. The coil generates a rapidly changing magnetic field, which induces electrical currents in the underlying brain tissue. These currents can modulate the activity of neurons in the targeted area.</a:t>
            </a:r>
            <a:endParaRPr/>
          </a:p>
          <a:p>
            <a:pPr indent="0" lvl="0" marL="0" rtl="0" algn="l">
              <a:spcBef>
                <a:spcPts val="0"/>
              </a:spcBef>
              <a:spcAft>
                <a:spcPts val="0"/>
              </a:spcAft>
              <a:buNone/>
            </a:pPr>
            <a:r>
              <a:t/>
            </a:r>
            <a:endParaRPr i="0">
              <a:solidFill>
                <a:srgbClr val="374151"/>
              </a:solidFill>
            </a:endParaRPr>
          </a:p>
          <a:p>
            <a:pPr indent="0" lvl="0" marL="0" rtl="0" algn="l">
              <a:spcBef>
                <a:spcPts val="0"/>
              </a:spcBef>
              <a:spcAft>
                <a:spcPts val="0"/>
              </a:spcAft>
              <a:buNone/>
            </a:pPr>
            <a:r>
              <a:rPr i="0" lang="en-US">
                <a:solidFill>
                  <a:srgbClr val="374151"/>
                </a:solidFill>
              </a:rPr>
              <a:t>Transcranial electrical stimulation (TES) uses weak electrical currents to stimulate the brain. The basic principle behind TES is the application of a low-intensity electrical current to specific areas of the scalp, which then modulates the neural activity in the underlying brain regions.</a:t>
            </a:r>
            <a:endParaRPr/>
          </a:p>
          <a:p>
            <a:pPr indent="0" lvl="0" marL="0" rtl="0" algn="l">
              <a:spcBef>
                <a:spcPts val="0"/>
              </a:spcBef>
              <a:spcAft>
                <a:spcPts val="0"/>
              </a:spcAft>
              <a:buNone/>
            </a:pPr>
            <a:r>
              <a:t/>
            </a:r>
            <a:endParaRPr i="0">
              <a:solidFill>
                <a:srgbClr val="374151"/>
              </a:solidFill>
            </a:endParaRPr>
          </a:p>
          <a:p>
            <a:pPr indent="0" lvl="0" marL="0" rtl="0" algn="l">
              <a:spcBef>
                <a:spcPts val="0"/>
              </a:spcBef>
              <a:spcAft>
                <a:spcPts val="0"/>
              </a:spcAft>
              <a:buNone/>
            </a:pPr>
            <a:r>
              <a:rPr i="0" lang="en-US">
                <a:solidFill>
                  <a:srgbClr val="374151"/>
                </a:solidFill>
              </a:rPr>
              <a:t>Deep brain stimulation (DBS) is a surgical procedure used to treat various neurological conditions, primarily movement disorders, that involves the implantation of electrodes into specific deep brain structures to deliver electrical impulses that modulate abnormal brain activity.</a:t>
            </a:r>
            <a:endParaRPr/>
          </a:p>
          <a:p>
            <a:pPr indent="0" lvl="0" marL="0" rtl="0" algn="l">
              <a:spcBef>
                <a:spcPts val="0"/>
              </a:spcBef>
              <a:spcAft>
                <a:spcPts val="0"/>
              </a:spcAft>
              <a:buNone/>
            </a:pPr>
            <a:r>
              <a:t/>
            </a:r>
            <a:endParaRPr/>
          </a:p>
          <a:p>
            <a:pPr indent="0" lvl="0" marL="0" marR="0" rtl="0" algn="l">
              <a:spcBef>
                <a:spcPts val="0"/>
              </a:spcBef>
              <a:spcAft>
                <a:spcPts val="0"/>
              </a:spcAft>
              <a:buClr>
                <a:schemeClr val="dk1"/>
              </a:buClr>
              <a:buSzPts val="1200"/>
              <a:buFont typeface="Calibri"/>
              <a:buNone/>
            </a:pPr>
            <a:r>
              <a:rPr lang="en-US"/>
              <a:t>Slide adapted from a presentation developed by:</a:t>
            </a:r>
            <a:endParaRPr/>
          </a:p>
          <a:p>
            <a:pPr indent="0" lvl="0" marL="0" marR="0" rtl="0" algn="l">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Roy Hamilton, MD, MS, </a:t>
            </a:r>
            <a:r>
              <a:rPr lang="en-US" sz="1200">
                <a:solidFill>
                  <a:schemeClr val="dk1"/>
                </a:solidFill>
                <a:latin typeface="Calibri"/>
                <a:ea typeface="Calibri"/>
                <a:cs typeface="Calibri"/>
                <a:sym typeface="Calibri"/>
              </a:rPr>
              <a:t>Professor of Neurology</a:t>
            </a:r>
            <a:r>
              <a:rPr b="0" lang="en-US" sz="1200">
                <a:solidFill>
                  <a:schemeClr val="dk1"/>
                </a:solidFill>
                <a:latin typeface="Calibri"/>
                <a:ea typeface="Calibri"/>
                <a:cs typeface="Calibri"/>
                <a:sym typeface="Calibri"/>
              </a:rPr>
              <a:t>, University of Pennsylvania</a:t>
            </a:r>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Director, Laboratory for Cognition </a:t>
            </a:r>
            <a:r>
              <a:rPr lang="en-US" sz="1200">
                <a:solidFill>
                  <a:schemeClr val="dk1"/>
                </a:solidFill>
                <a:latin typeface="Calibri"/>
                <a:ea typeface="Calibri"/>
                <a:cs typeface="Calibri"/>
                <a:sym typeface="Calibri"/>
              </a:rPr>
              <a:t>&amp; Neural Stimulation</a:t>
            </a:r>
            <a:endParaRPr/>
          </a:p>
          <a:p>
            <a:pPr indent="0" lvl="0" marL="0" marR="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Director, Penn Brain Science, Translation, Innovation and Modulation (brainSTIM) Center</a:t>
            </a:r>
            <a:endParaRPr/>
          </a:p>
          <a:p>
            <a:pPr indent="0" lvl="0" marL="0" marR="0" rtl="0" algn="l">
              <a:spcBef>
                <a:spcPts val="0"/>
              </a:spcBef>
              <a:spcAft>
                <a:spcPts val="0"/>
              </a:spcAft>
              <a:buClr>
                <a:schemeClr val="dk1"/>
              </a:buClr>
              <a:buSzPts val="1200"/>
              <a:buFont typeface="Calibri"/>
              <a:buNone/>
            </a:pPr>
            <a:r>
              <a:t/>
            </a:r>
            <a:endParaRPr/>
          </a:p>
        </p:txBody>
      </p:sp>
      <p:sp>
        <p:nvSpPr>
          <p:cNvPr id="126" name="Google Shape;12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0" lang="en-US">
                <a:solidFill>
                  <a:srgbClr val="374151"/>
                </a:solidFill>
              </a:rPr>
              <a:t>Transcranial Direct Current Stimulation (tDCS) is a type of transcranial electrical stimulation. In tDCS, two electrodes, an anode (positive electrode) and a cathode (negative electrode), are placed on the scalp. A low-amplitude direct current is passed between the electrodes, resulting in a steady flow of electrical current through the underlying brain tissue. The electrical current modulates the resting membrane potential of neurons, making them more or less likely to fire action potentials. This can lead to changes in neural excitability and activity. Direct-to-consumer tDCS products are widely available at relatively low cost but are not approved medical devices.</a:t>
            </a:r>
            <a:endParaRPr/>
          </a:p>
          <a:p>
            <a:pPr indent="0" lvl="0" marL="0" rtl="0" algn="l">
              <a:spcBef>
                <a:spcPts val="0"/>
              </a:spcBef>
              <a:spcAft>
                <a:spcPts val="0"/>
              </a:spcAft>
              <a:buNone/>
            </a:pPr>
            <a:r>
              <a:t/>
            </a:r>
            <a:endParaRPr i="0">
              <a:solidFill>
                <a:srgbClr val="374151"/>
              </a:solidFill>
            </a:endParaRPr>
          </a:p>
          <a:p>
            <a:pPr indent="0" lvl="0" marL="0" marR="0" rtl="0" algn="l">
              <a:spcBef>
                <a:spcPts val="0"/>
              </a:spcBef>
              <a:spcAft>
                <a:spcPts val="0"/>
              </a:spcAft>
              <a:buClr>
                <a:schemeClr val="dk1"/>
              </a:buClr>
              <a:buSzPts val="1200"/>
              <a:buFont typeface="Calibri"/>
              <a:buNone/>
            </a:pPr>
            <a:r>
              <a:rPr lang="en-US"/>
              <a:t>Slide adapted from a presentation developed by:</a:t>
            </a:r>
            <a:endParaRPr/>
          </a:p>
          <a:p>
            <a:pPr indent="0" lvl="0" marL="0" marR="0" rtl="0" algn="l">
              <a:spcBef>
                <a:spcPts val="0"/>
              </a:spcBef>
              <a:spcAft>
                <a:spcPts val="0"/>
              </a:spcAft>
              <a:buClr>
                <a:schemeClr val="dk1"/>
              </a:buClr>
              <a:buSzPts val="1200"/>
              <a:buFont typeface="Calibri"/>
              <a:buNone/>
            </a:pPr>
            <a:r>
              <a:rPr lang="en-US" sz="1200">
                <a:solidFill>
                  <a:schemeClr val="dk1"/>
                </a:solidFill>
              </a:rPr>
              <a:t>Roy Hamilton, MD, MS, Professor of Neurology, University of Pennsylvania</a:t>
            </a:r>
            <a:endParaRPr/>
          </a:p>
          <a:p>
            <a:pPr indent="0" lvl="0" marL="0" marR="0" rtl="0" algn="l">
              <a:spcBef>
                <a:spcPts val="0"/>
              </a:spcBef>
              <a:spcAft>
                <a:spcPts val="0"/>
              </a:spcAft>
              <a:buClr>
                <a:schemeClr val="dk1"/>
              </a:buClr>
              <a:buSzPts val="1200"/>
              <a:buFont typeface="Calibri"/>
              <a:buNone/>
            </a:pPr>
            <a:r>
              <a:rPr i="0" lang="en-US" sz="1200" u="none" cap="none" strike="noStrike">
                <a:solidFill>
                  <a:schemeClr val="dk1"/>
                </a:solidFill>
              </a:rPr>
              <a:t>Director, Laboratory for Cognition </a:t>
            </a:r>
            <a:r>
              <a:rPr lang="en-US" sz="1200">
                <a:solidFill>
                  <a:schemeClr val="dk1"/>
                </a:solidFill>
              </a:rPr>
              <a:t>&amp; Neural Stimulation</a:t>
            </a:r>
            <a:endParaRPr/>
          </a:p>
          <a:p>
            <a:pPr indent="0" lvl="0" marL="0" marR="0" rtl="0" algn="l">
              <a:spcBef>
                <a:spcPts val="0"/>
              </a:spcBef>
              <a:spcAft>
                <a:spcPts val="0"/>
              </a:spcAft>
              <a:buClr>
                <a:schemeClr val="dk1"/>
              </a:buClr>
              <a:buSzPts val="1200"/>
              <a:buFont typeface="Calibri"/>
              <a:buNone/>
            </a:pPr>
            <a:r>
              <a:rPr lang="en-US" sz="1200">
                <a:solidFill>
                  <a:schemeClr val="dk1"/>
                </a:solidFill>
              </a:rPr>
              <a:t>Director, Penn Brain Science, Translation, Innovation and Modulation (brainSTIM) Center</a:t>
            </a:r>
            <a:endParaRPr/>
          </a:p>
          <a:p>
            <a:pPr indent="0" lvl="0" marL="0" rtl="0" algn="l">
              <a:spcBef>
                <a:spcPts val="0"/>
              </a:spcBef>
              <a:spcAft>
                <a:spcPts val="0"/>
              </a:spcAft>
              <a:buNone/>
            </a:pPr>
            <a:r>
              <a:t/>
            </a:r>
            <a:endParaRPr/>
          </a:p>
        </p:txBody>
      </p:sp>
      <p:sp>
        <p:nvSpPr>
          <p:cNvPr id="140" name="Google Shape;14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33333"/>
              </a:buClr>
              <a:buSzPts val="1200"/>
              <a:buFont typeface="Calibri"/>
              <a:buNone/>
            </a:pPr>
            <a:r>
              <a:rPr i="0" lang="en-US">
                <a:solidFill>
                  <a:srgbClr val="333333"/>
                </a:solidFill>
              </a:rPr>
              <a:t>Brain stimulation has been found to enhance creative thinking. In the study shown here, researchers gave participants pictures of everyday objects and had to come up with either the object’s common use or an uncommon use for it, like using tissues to blow your nose (common) or use as stuffing in a box (uncommon). Participants who received tDCS stimulation of their left prefrontal cortex were able to generate more uncommon uses (note that the graph at </a:t>
            </a:r>
            <a:r>
              <a:rPr lang="en-US">
                <a:solidFill>
                  <a:srgbClr val="333333"/>
                </a:solidFill>
              </a:rPr>
              <a:t>lower right</a:t>
            </a:r>
            <a:r>
              <a:rPr i="0" lang="en-US">
                <a:solidFill>
                  <a:srgbClr val="333333"/>
                </a:solidFill>
              </a:rPr>
              <a:t> shows the number of participants who were NOT able to answer).</a:t>
            </a:r>
            <a:endParaRPr/>
          </a:p>
          <a:p>
            <a:pPr indent="0" lvl="0" marL="0" rtl="0" algn="l">
              <a:spcBef>
                <a:spcPts val="0"/>
              </a:spcBef>
              <a:spcAft>
                <a:spcPts val="0"/>
              </a:spcAft>
              <a:buClr>
                <a:schemeClr val="dk1"/>
              </a:buClr>
              <a:buSzPts val="1200"/>
              <a:buFont typeface="Calibri"/>
              <a:buNone/>
            </a:pPr>
            <a:r>
              <a:t/>
            </a:r>
            <a:endParaRPr i="0">
              <a:solidFill>
                <a:srgbClr val="333333"/>
              </a:solidFill>
            </a:endParaRPr>
          </a:p>
          <a:p>
            <a:pPr indent="0" lvl="0" marL="0" rtl="0" algn="l">
              <a:spcBef>
                <a:spcPts val="0"/>
              </a:spcBef>
              <a:spcAft>
                <a:spcPts val="0"/>
              </a:spcAft>
              <a:buClr>
                <a:srgbClr val="333333"/>
              </a:buClr>
              <a:buSzPts val="1200"/>
              <a:buFont typeface="Calibri"/>
              <a:buNone/>
            </a:pPr>
            <a:r>
              <a:rPr i="0" lang="en-US">
                <a:solidFill>
                  <a:srgbClr val="333333"/>
                </a:solidFill>
              </a:rPr>
              <a:t>Evangelia G. Chrysikou, Roy H. Hamilton, H. Branch Coslett, Abhishek Datta, Marom Bikson &amp; Sharon L. Thompson-Schill (2013) Noninvasive transcranial direct current stimulation over the left prefrontal cortex facilitates cognitive flexibility in tool use, Cognitive Neuroscience, 4:2, 81-89, DOI: </a:t>
            </a:r>
            <a:r>
              <a:rPr i="0" lang="en-US" u="sng">
                <a:solidFill>
                  <a:srgbClr val="333333"/>
                </a:solidFill>
                <a:hlinkClick r:id="rId2">
                  <a:extLst>
                    <a:ext uri="{A12FA001-AC4F-418D-AE19-62706E023703}">
                      <ahyp:hlinkClr val="tx"/>
                    </a:ext>
                  </a:extLst>
                </a:hlinkClick>
              </a:rPr>
              <a:t>10.1080/17588928.2013.768221</a:t>
            </a:r>
            <a:endParaRPr i="0">
              <a:solidFill>
                <a:srgbClr val="333333"/>
              </a:solidFill>
            </a:endParaRPr>
          </a:p>
          <a:p>
            <a:pPr indent="0" lvl="0" marL="0" marR="0" rtl="0" algn="l">
              <a:spcBef>
                <a:spcPts val="0"/>
              </a:spcBef>
              <a:spcAft>
                <a:spcPts val="0"/>
              </a:spcAft>
              <a:buClr>
                <a:schemeClr val="dk1"/>
              </a:buClr>
              <a:buSzPts val="1200"/>
              <a:buFont typeface="Calibri"/>
              <a:buNone/>
            </a:pPr>
            <a:br>
              <a:rPr lang="en-US"/>
            </a:br>
            <a:r>
              <a:rPr lang="en-US"/>
              <a:t>Slide adapted from a presentation developed by:</a:t>
            </a:r>
            <a:endParaRPr/>
          </a:p>
          <a:p>
            <a:pPr indent="0" lvl="0" marL="0" marR="0" rtl="0" algn="l">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Roy Hamilton, MD, MS, </a:t>
            </a:r>
            <a:r>
              <a:rPr lang="en-US" sz="1200">
                <a:solidFill>
                  <a:schemeClr val="dk1"/>
                </a:solidFill>
                <a:latin typeface="Calibri"/>
                <a:ea typeface="Calibri"/>
                <a:cs typeface="Calibri"/>
                <a:sym typeface="Calibri"/>
              </a:rPr>
              <a:t>Professor of Neurology</a:t>
            </a:r>
            <a:r>
              <a:rPr b="0" lang="en-US" sz="1200">
                <a:solidFill>
                  <a:schemeClr val="dk1"/>
                </a:solidFill>
                <a:latin typeface="Calibri"/>
                <a:ea typeface="Calibri"/>
                <a:cs typeface="Calibri"/>
                <a:sym typeface="Calibri"/>
              </a:rPr>
              <a:t>, University of Pennsylvania</a:t>
            </a:r>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Director, Laboratory for Cognition </a:t>
            </a:r>
            <a:r>
              <a:rPr lang="en-US" sz="1200">
                <a:solidFill>
                  <a:schemeClr val="dk1"/>
                </a:solidFill>
                <a:latin typeface="Calibri"/>
                <a:ea typeface="Calibri"/>
                <a:cs typeface="Calibri"/>
                <a:sym typeface="Calibri"/>
              </a:rPr>
              <a:t>&amp; Neural Stimulation</a:t>
            </a:r>
            <a:endParaRPr/>
          </a:p>
          <a:p>
            <a:pPr indent="0" lvl="0" marL="0" marR="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Director, Penn Brain Science, Translation, Innovation and Modulation (brainSTIM) Center</a:t>
            </a:r>
            <a:endParaRPr/>
          </a:p>
          <a:p>
            <a:pPr indent="0" lvl="0" marL="0" rtl="0" algn="l">
              <a:spcBef>
                <a:spcPts val="0"/>
              </a:spcBef>
              <a:spcAft>
                <a:spcPts val="0"/>
              </a:spcAft>
              <a:buNone/>
            </a:pPr>
            <a:r>
              <a:t/>
            </a:r>
            <a:endParaRPr/>
          </a:p>
        </p:txBody>
      </p:sp>
      <p:sp>
        <p:nvSpPr>
          <p:cNvPr id="151" name="Google Shape;15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33333"/>
              </a:buClr>
              <a:buSzPts val="1200"/>
              <a:buFont typeface="Calibri"/>
              <a:buNone/>
            </a:pPr>
            <a:r>
              <a:rPr i="0" lang="en-US">
                <a:solidFill>
                  <a:srgbClr val="333333"/>
                </a:solidFill>
              </a:rPr>
              <a:t>Brain stimulation has been found to reduce violent intent. In the study shown here, researchers gave participants brief hypothetical vignettes of two scenarios depicting physical assault and sexual assault, and asked participants to respond with the likelihood that they would commit the aggressive act. Participants who received tDCS stimulation of their prefrontal cortex showed reduced likelihood of engaging in the aggressive acts.</a:t>
            </a:r>
            <a:endParaRPr i="0">
              <a:solidFill>
                <a:srgbClr val="212121"/>
              </a:solidFill>
            </a:endParaRPr>
          </a:p>
          <a:p>
            <a:pPr indent="0" lvl="0" marL="0" rtl="0" algn="l">
              <a:spcBef>
                <a:spcPts val="0"/>
              </a:spcBef>
              <a:spcAft>
                <a:spcPts val="0"/>
              </a:spcAft>
              <a:buNone/>
            </a:pPr>
            <a:r>
              <a:t/>
            </a:r>
            <a:endParaRPr i="0">
              <a:solidFill>
                <a:srgbClr val="212121"/>
              </a:solidFill>
            </a:endParaRPr>
          </a:p>
          <a:p>
            <a:pPr indent="0" lvl="0" marL="0" rtl="0" algn="l">
              <a:spcBef>
                <a:spcPts val="0"/>
              </a:spcBef>
              <a:spcAft>
                <a:spcPts val="0"/>
              </a:spcAft>
              <a:buNone/>
            </a:pPr>
            <a:r>
              <a:rPr i="0" lang="en-US">
                <a:solidFill>
                  <a:srgbClr val="212121"/>
                </a:solidFill>
              </a:rPr>
              <a:t>Choy O, Raine A, Hamilton RH. Stimulation of the Prefrontal Cortex Reduces Intentions to Commit Aggression: A Randomized, Double-Blind, Placebo-Controlled, Stratified, Parallel-Group Trial. J Neurosci. 2018 Jul 18;38(29):6505-6512. doi: 10.1523/JNEUROSCI.3317-17.2018. Epub 2018 Jul 2. PMID: 29967006; PMCID: PMC6705949.</a:t>
            </a:r>
            <a:endParaRPr/>
          </a:p>
          <a:p>
            <a:pPr indent="0" lvl="0" marL="0" rtl="0" algn="l">
              <a:spcBef>
                <a:spcPts val="0"/>
              </a:spcBef>
              <a:spcAft>
                <a:spcPts val="0"/>
              </a:spcAft>
              <a:buNone/>
            </a:pPr>
            <a:r>
              <a:t/>
            </a:r>
            <a:endParaRPr i="0">
              <a:solidFill>
                <a:srgbClr val="212121"/>
              </a:solidFill>
            </a:endParaRPr>
          </a:p>
          <a:p>
            <a:pPr indent="0" lvl="0" marL="0" rtl="0" algn="l">
              <a:spcBef>
                <a:spcPts val="0"/>
              </a:spcBef>
              <a:spcAft>
                <a:spcPts val="0"/>
              </a:spcAft>
              <a:buNone/>
            </a:pPr>
            <a:r>
              <a:rPr i="0" lang="en-US">
                <a:solidFill>
                  <a:srgbClr val="212121"/>
                </a:solidFill>
              </a:rPr>
              <a:t>Image: </a:t>
            </a:r>
            <a:r>
              <a:rPr i="1" lang="en-US">
                <a:solidFill>
                  <a:srgbClr val="212121"/>
                </a:solidFill>
              </a:rPr>
              <a:t>Fighting card players in a tavern</a:t>
            </a:r>
            <a:r>
              <a:rPr i="0" lang="en-US">
                <a:solidFill>
                  <a:srgbClr val="212121"/>
                </a:solidFill>
              </a:rPr>
              <a:t>, Adriaen Brouwer, ca. 1632-33 (public domain); https://commons.wikimedia.org/wiki/File:Adriaen_Brower_-_Peasants_Fighting.jpg </a:t>
            </a:r>
            <a:endParaRPr/>
          </a:p>
          <a:p>
            <a:pPr indent="0" lvl="0" marL="0" rtl="0" algn="l">
              <a:spcBef>
                <a:spcPts val="0"/>
              </a:spcBef>
              <a:spcAft>
                <a:spcPts val="0"/>
              </a:spcAft>
              <a:buNone/>
            </a:pPr>
            <a:r>
              <a:t/>
            </a:r>
            <a:endParaRPr b="0" i="0">
              <a:solidFill>
                <a:srgbClr val="212121"/>
              </a:solidFill>
              <a:latin typeface="Arial"/>
              <a:ea typeface="Arial"/>
              <a:cs typeface="Arial"/>
              <a:sym typeface="Arial"/>
            </a:endParaRPr>
          </a:p>
          <a:p>
            <a:pPr indent="0" lvl="0" marL="0" marR="0" rtl="0" algn="l">
              <a:spcBef>
                <a:spcPts val="0"/>
              </a:spcBef>
              <a:spcAft>
                <a:spcPts val="0"/>
              </a:spcAft>
              <a:buClr>
                <a:schemeClr val="dk1"/>
              </a:buClr>
              <a:buSzPts val="1200"/>
              <a:buFont typeface="Calibri"/>
              <a:buNone/>
            </a:pPr>
            <a:r>
              <a:rPr lang="en-US"/>
              <a:t>Slide adapted from a presentation developed by:</a:t>
            </a:r>
            <a:endParaRPr/>
          </a:p>
          <a:p>
            <a:pPr indent="0" lvl="0" marL="0" marR="0" rtl="0" algn="l">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Roy Hamilton, MD, MS, </a:t>
            </a:r>
            <a:r>
              <a:rPr lang="en-US" sz="1200">
                <a:solidFill>
                  <a:schemeClr val="dk1"/>
                </a:solidFill>
                <a:latin typeface="Calibri"/>
                <a:ea typeface="Calibri"/>
                <a:cs typeface="Calibri"/>
                <a:sym typeface="Calibri"/>
              </a:rPr>
              <a:t>Professor of Neurology</a:t>
            </a:r>
            <a:r>
              <a:rPr b="0" lang="en-US" sz="1200">
                <a:solidFill>
                  <a:schemeClr val="dk1"/>
                </a:solidFill>
                <a:latin typeface="Calibri"/>
                <a:ea typeface="Calibri"/>
                <a:cs typeface="Calibri"/>
                <a:sym typeface="Calibri"/>
              </a:rPr>
              <a:t>, University of Pennsylvania</a:t>
            </a:r>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Director, Laboratory for Cognition </a:t>
            </a:r>
            <a:r>
              <a:rPr lang="en-US" sz="1200">
                <a:solidFill>
                  <a:schemeClr val="dk1"/>
                </a:solidFill>
                <a:latin typeface="Calibri"/>
                <a:ea typeface="Calibri"/>
                <a:cs typeface="Calibri"/>
                <a:sym typeface="Calibri"/>
              </a:rPr>
              <a:t>&amp; Neural Stimulation</a:t>
            </a:r>
            <a:endParaRPr/>
          </a:p>
          <a:p>
            <a:pPr indent="0" lvl="0" marL="0" marR="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Director, Penn Brain Science, Translation, Innovation and Modulation (brainSTIM) Center</a:t>
            </a:r>
            <a:endParaRPr/>
          </a:p>
          <a:p>
            <a:pPr indent="0" lvl="0" marL="0" rtl="0" algn="l">
              <a:spcBef>
                <a:spcPts val="0"/>
              </a:spcBef>
              <a:spcAft>
                <a:spcPts val="0"/>
              </a:spcAft>
              <a:buNone/>
            </a:pPr>
            <a:r>
              <a:t/>
            </a:r>
            <a:endParaRPr/>
          </a:p>
        </p:txBody>
      </p:sp>
      <p:sp>
        <p:nvSpPr>
          <p:cNvPr id="173" name="Google Shape;17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3"/>
          <p:cNvSpPr/>
          <p:nvPr>
            <p:ph idx="2" type="pic"/>
          </p:nvPr>
        </p:nvSpPr>
        <p:spPr>
          <a:xfrm>
            <a:off x="5183188" y="987425"/>
            <a:ext cx="6172200" cy="4873625"/>
          </a:xfrm>
          <a:prstGeom prst="rect">
            <a:avLst/>
          </a:prstGeom>
          <a:noFill/>
          <a:ln>
            <a:noFill/>
          </a:ln>
        </p:spPr>
      </p:sp>
      <p:sp>
        <p:nvSpPr>
          <p:cNvPr id="68" name="Google Shape;68;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26.png"/><Relationship Id="rId5"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28.png"/><Relationship Id="rId6" Type="http://schemas.openxmlformats.org/officeDocument/2006/relationships/image" Target="../media/image20.png"/><Relationship Id="rId7"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 Id="rId4" Type="http://schemas.openxmlformats.org/officeDocument/2006/relationships/image" Target="../media/image24.jpg"/><Relationship Id="rId5" Type="http://schemas.openxmlformats.org/officeDocument/2006/relationships/image" Target="../media/image12.png"/><Relationship Id="rId6" Type="http://schemas.openxmlformats.org/officeDocument/2006/relationships/image" Target="../media/image1.png"/><Relationship Id="rId7"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4.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Consider the following scenario:</a:t>
            </a:r>
            <a:endParaRPr/>
          </a:p>
        </p:txBody>
      </p:sp>
      <p:sp>
        <p:nvSpPr>
          <p:cNvPr id="90" name="Google Shape;90;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20000"/>
              </a:lnSpc>
              <a:spcBef>
                <a:spcPts val="0"/>
              </a:spcBef>
              <a:spcAft>
                <a:spcPts val="0"/>
              </a:spcAft>
              <a:buClr>
                <a:schemeClr val="dk1"/>
              </a:buClr>
              <a:buSzPct val="100000"/>
              <a:buNone/>
            </a:pPr>
            <a:r>
              <a:rPr lang="en-US"/>
              <a:t>Eric has read about researchers who are developing a non-invasive brain stimulation headset. This device can improve attention in people with a diagnosed condition like Attention Deficit Hyperactivity Disorder (ADHD). The headset has been thoroughly tested and shown to be effective as a therapy for ADHD with minimal side effects. It has also been shown to help sustain attention in people who do NOT have ADHD.</a:t>
            </a:r>
            <a:endParaRPr/>
          </a:p>
          <a:p>
            <a:pPr indent="0" lvl="0" marL="0" rtl="0" algn="l">
              <a:lnSpc>
                <a:spcPct val="120000"/>
              </a:lnSpc>
              <a:spcBef>
                <a:spcPts val="1000"/>
              </a:spcBef>
              <a:spcAft>
                <a:spcPts val="0"/>
              </a:spcAft>
              <a:buClr>
                <a:schemeClr val="dk1"/>
              </a:buClr>
              <a:buSzPct val="100000"/>
              <a:buNone/>
            </a:pPr>
            <a:r>
              <a:t/>
            </a:r>
            <a:endParaRPr/>
          </a:p>
          <a:p>
            <a:pPr indent="0" lvl="0" marL="0" rtl="0" algn="l">
              <a:lnSpc>
                <a:spcPct val="120000"/>
              </a:lnSpc>
              <a:spcBef>
                <a:spcPts val="1000"/>
              </a:spcBef>
              <a:spcAft>
                <a:spcPts val="0"/>
              </a:spcAft>
              <a:buClr>
                <a:schemeClr val="dk1"/>
              </a:buClr>
              <a:buSzPct val="100000"/>
              <a:buNone/>
            </a:pPr>
            <a:r>
              <a:rPr lang="en-US"/>
              <a:t>From previous medical tests, Eric knows that he does not have challenges in sustaining attention, and does not fulfill the medical criteria for ADHD. However, Eric concludes that the headset could help him improve his attention even more and decides to try it.</a:t>
            </a:r>
            <a:endParaRPr/>
          </a:p>
          <a:p>
            <a:pPr indent="0" lvl="0" marL="0" rtl="0" algn="l">
              <a:lnSpc>
                <a:spcPct val="120000"/>
              </a:lnSpc>
              <a:spcBef>
                <a:spcPts val="1000"/>
              </a:spcBef>
              <a:spcAft>
                <a:spcPts val="0"/>
              </a:spcAft>
              <a:buClr>
                <a:schemeClr val="dk1"/>
              </a:buClr>
              <a:buSzPct val="100000"/>
              <a:buNone/>
            </a:pPr>
            <a:r>
              <a:t/>
            </a:r>
            <a:endParaRPr/>
          </a:p>
          <a:p>
            <a:pPr indent="-514350" lvl="0" marL="514350" rtl="0" algn="l">
              <a:lnSpc>
                <a:spcPct val="120000"/>
              </a:lnSpc>
              <a:spcBef>
                <a:spcPts val="1000"/>
              </a:spcBef>
              <a:spcAft>
                <a:spcPts val="0"/>
              </a:spcAft>
              <a:buClr>
                <a:schemeClr val="dk1"/>
              </a:buClr>
              <a:buSzPct val="100000"/>
              <a:buAutoNum type="arabicPeriod"/>
            </a:pPr>
            <a:r>
              <a:rPr lang="en-US"/>
              <a:t>How acceptable do you think it is that people like Eric, who do not have an attention disorder, might use a device to improve their attention? (</a:t>
            </a:r>
            <a:r>
              <a:rPr i="1" lang="en-US"/>
              <a:t>respond: </a:t>
            </a:r>
            <a:r>
              <a:rPr lang="en-US"/>
              <a:t>1 = not acceptable at all, 10 = very acceptable)</a:t>
            </a:r>
            <a:endParaRPr/>
          </a:p>
          <a:p>
            <a:pPr indent="-514350" lvl="0" marL="514350" rtl="0" algn="l">
              <a:lnSpc>
                <a:spcPct val="120000"/>
              </a:lnSpc>
              <a:spcBef>
                <a:spcPts val="1000"/>
              </a:spcBef>
              <a:spcAft>
                <a:spcPts val="0"/>
              </a:spcAft>
              <a:buClr>
                <a:schemeClr val="dk1"/>
              </a:buClr>
              <a:buSzPct val="100000"/>
              <a:buAutoNum type="arabicPeriod"/>
            </a:pPr>
            <a:r>
              <a:rPr lang="en-US"/>
              <a:t>Would you prefer devices like this to be available in the marketplace with or without a doctor’s intervention? (</a:t>
            </a:r>
            <a:r>
              <a:rPr i="1" lang="en-US"/>
              <a:t>respond:</a:t>
            </a:r>
            <a:r>
              <a:rPr lang="en-US"/>
              <a:t> with/without/I am unsure)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0"/>
          <p:cNvSpPr/>
          <p:nvPr/>
        </p:nvSpPr>
        <p:spPr>
          <a:xfrm>
            <a:off x="0" y="0"/>
            <a:ext cx="12192000" cy="1324722"/>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0"/>
          <p:cNvSpPr txBox="1"/>
          <p:nvPr/>
        </p:nvSpPr>
        <p:spPr>
          <a:xfrm>
            <a:off x="653829" y="654629"/>
            <a:ext cx="105156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Brain stimulation can also influence…</a:t>
            </a:r>
            <a:endParaRPr/>
          </a:p>
        </p:txBody>
      </p:sp>
      <p:pic>
        <p:nvPicPr>
          <p:cNvPr id="197" name="Google Shape;197;p10"/>
          <p:cNvPicPr preferRelativeResize="0"/>
          <p:nvPr/>
        </p:nvPicPr>
        <p:blipFill rotWithShape="1">
          <a:blip r:embed="rId3">
            <a:alphaModFix/>
          </a:blip>
          <a:srcRect b="0" l="0" r="0" t="0"/>
          <a:stretch/>
        </p:blipFill>
        <p:spPr>
          <a:xfrm>
            <a:off x="194212" y="1963422"/>
            <a:ext cx="2618187" cy="2225525"/>
          </a:xfrm>
          <a:prstGeom prst="rect">
            <a:avLst/>
          </a:prstGeom>
          <a:noFill/>
          <a:ln>
            <a:noFill/>
          </a:ln>
        </p:spPr>
      </p:pic>
      <p:pic>
        <p:nvPicPr>
          <p:cNvPr id="198" name="Google Shape;198;p10"/>
          <p:cNvPicPr preferRelativeResize="0"/>
          <p:nvPr/>
        </p:nvPicPr>
        <p:blipFill rotWithShape="1">
          <a:blip r:embed="rId4">
            <a:alphaModFix/>
          </a:blip>
          <a:srcRect b="0" l="0" r="0" t="0"/>
          <a:stretch/>
        </p:blipFill>
        <p:spPr>
          <a:xfrm>
            <a:off x="3049281" y="4017727"/>
            <a:ext cx="2862348" cy="2840273"/>
          </a:xfrm>
          <a:prstGeom prst="rect">
            <a:avLst/>
          </a:prstGeom>
          <a:noFill/>
          <a:ln>
            <a:noFill/>
          </a:ln>
        </p:spPr>
      </p:pic>
      <p:pic>
        <p:nvPicPr>
          <p:cNvPr descr="addiction Archives - RVAHub" id="199" name="Google Shape;199;p10"/>
          <p:cNvPicPr preferRelativeResize="0"/>
          <p:nvPr/>
        </p:nvPicPr>
        <p:blipFill rotWithShape="1">
          <a:blip r:embed="rId5">
            <a:alphaModFix/>
          </a:blip>
          <a:srcRect b="0" l="17690" r="15296" t="8636"/>
          <a:stretch/>
        </p:blipFill>
        <p:spPr>
          <a:xfrm>
            <a:off x="6011447" y="1671410"/>
            <a:ext cx="2930669" cy="2397352"/>
          </a:xfrm>
          <a:prstGeom prst="rect">
            <a:avLst/>
          </a:prstGeom>
          <a:noFill/>
          <a:ln>
            <a:noFill/>
          </a:ln>
        </p:spPr>
      </p:pic>
      <p:pic>
        <p:nvPicPr>
          <p:cNvPr descr="Colorful speech bubbles.ai" id="200" name="Google Shape;200;p10"/>
          <p:cNvPicPr preferRelativeResize="0"/>
          <p:nvPr/>
        </p:nvPicPr>
        <p:blipFill rotWithShape="1">
          <a:blip r:embed="rId6">
            <a:alphaModFix/>
          </a:blip>
          <a:srcRect b="23695" l="0" r="0" t="0"/>
          <a:stretch/>
        </p:blipFill>
        <p:spPr>
          <a:xfrm>
            <a:off x="9013371" y="4090288"/>
            <a:ext cx="3052206" cy="2328974"/>
          </a:xfrm>
          <a:prstGeom prst="rect">
            <a:avLst/>
          </a:prstGeom>
          <a:noFill/>
          <a:ln>
            <a:noFill/>
          </a:ln>
        </p:spPr>
      </p:pic>
      <p:sp>
        <p:nvSpPr>
          <p:cNvPr id="201" name="Google Shape;201;p10"/>
          <p:cNvSpPr txBox="1"/>
          <p:nvPr/>
        </p:nvSpPr>
        <p:spPr>
          <a:xfrm>
            <a:off x="376192" y="4185624"/>
            <a:ext cx="2244436"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Information processing</a:t>
            </a:r>
            <a:endParaRPr/>
          </a:p>
        </p:txBody>
      </p:sp>
      <p:sp>
        <p:nvSpPr>
          <p:cNvPr id="202" name="Google Shape;202;p10"/>
          <p:cNvSpPr txBox="1"/>
          <p:nvPr/>
        </p:nvSpPr>
        <p:spPr>
          <a:xfrm>
            <a:off x="3330959" y="3024477"/>
            <a:ext cx="2244436"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Time perception</a:t>
            </a:r>
            <a:endParaRPr/>
          </a:p>
        </p:txBody>
      </p:sp>
      <p:sp>
        <p:nvSpPr>
          <p:cNvPr id="203" name="Google Shape;203;p10"/>
          <p:cNvSpPr txBox="1"/>
          <p:nvPr/>
        </p:nvSpPr>
        <p:spPr>
          <a:xfrm>
            <a:off x="6250375" y="4138977"/>
            <a:ext cx="224443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Addiction</a:t>
            </a:r>
            <a:endParaRPr/>
          </a:p>
        </p:txBody>
      </p:sp>
      <p:sp>
        <p:nvSpPr>
          <p:cNvPr id="204" name="Google Shape;204;p10"/>
          <p:cNvSpPr txBox="1"/>
          <p:nvPr/>
        </p:nvSpPr>
        <p:spPr>
          <a:xfrm>
            <a:off x="9417256" y="3432952"/>
            <a:ext cx="224443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Language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1"/>
          <p:cNvSpPr/>
          <p:nvPr/>
        </p:nvSpPr>
        <p:spPr>
          <a:xfrm>
            <a:off x="0" y="0"/>
            <a:ext cx="12192000" cy="1324722"/>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1"/>
          <p:cNvSpPr txBox="1"/>
          <p:nvPr/>
        </p:nvSpPr>
        <p:spPr>
          <a:xfrm>
            <a:off x="653829" y="654629"/>
            <a:ext cx="105156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Interest in brain stimulation is growing</a:t>
            </a:r>
            <a:endParaRPr/>
          </a:p>
        </p:txBody>
      </p:sp>
      <p:grpSp>
        <p:nvGrpSpPr>
          <p:cNvPr id="212" name="Google Shape;212;p11"/>
          <p:cNvGrpSpPr/>
          <p:nvPr/>
        </p:nvGrpSpPr>
        <p:grpSpPr>
          <a:xfrm>
            <a:off x="4040779" y="1979351"/>
            <a:ext cx="7497393" cy="4753042"/>
            <a:chOff x="1760535" y="1979351"/>
            <a:chExt cx="7497393" cy="4753042"/>
          </a:xfrm>
        </p:grpSpPr>
        <p:graphicFrame>
          <p:nvGraphicFramePr>
            <p:cNvPr id="213" name="Google Shape;213;p11"/>
            <p:cNvGraphicFramePr/>
            <p:nvPr/>
          </p:nvGraphicFramePr>
          <p:xfrm>
            <a:off x="2222158" y="1979351"/>
            <a:ext cx="7035769" cy="4223179"/>
          </p:xfrm>
          <a:graphic>
            <a:graphicData uri="http://schemas.openxmlformats.org/drawingml/2006/chart">
              <c:chart r:id="rId3"/>
            </a:graphicData>
          </a:graphic>
        </p:graphicFrame>
        <p:sp>
          <p:nvSpPr>
            <p:cNvPr id="214" name="Google Shape;214;p11"/>
            <p:cNvSpPr txBox="1"/>
            <p:nvPr/>
          </p:nvSpPr>
          <p:spPr>
            <a:xfrm rot="-5400000">
              <a:off x="848019" y="3547336"/>
              <a:ext cx="2286655" cy="4616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Research papers</a:t>
              </a:r>
              <a:endParaRPr sz="1200">
                <a:solidFill>
                  <a:schemeClr val="dk1"/>
                </a:solidFill>
                <a:latin typeface="Calibri"/>
                <a:ea typeface="Calibri"/>
                <a:cs typeface="Calibri"/>
                <a:sym typeface="Calibri"/>
              </a:endParaRPr>
            </a:p>
          </p:txBody>
        </p:sp>
        <p:sp>
          <p:nvSpPr>
            <p:cNvPr id="215" name="Google Shape;215;p11"/>
            <p:cNvSpPr txBox="1"/>
            <p:nvPr/>
          </p:nvSpPr>
          <p:spPr>
            <a:xfrm>
              <a:off x="5570561" y="6270769"/>
              <a:ext cx="1050878" cy="4616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Year</a:t>
              </a:r>
              <a:endParaRPr sz="1200">
                <a:solidFill>
                  <a:schemeClr val="dk1"/>
                </a:solidFill>
                <a:latin typeface="Calibri"/>
                <a:ea typeface="Calibri"/>
                <a:cs typeface="Calibri"/>
                <a:sym typeface="Calibri"/>
              </a:endParaRPr>
            </a:p>
          </p:txBody>
        </p:sp>
      </p:grpSp>
      <p:sp>
        <p:nvSpPr>
          <p:cNvPr id="216" name="Google Shape;216;p11"/>
          <p:cNvSpPr txBox="1"/>
          <p:nvPr/>
        </p:nvSpPr>
        <p:spPr>
          <a:xfrm>
            <a:off x="935751" y="3239539"/>
            <a:ext cx="2708202"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Among researchers…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A pair of black headphones&#10;&#10;Description automatically generated with medium confidence" id="222" name="Google Shape;222;p12"/>
          <p:cNvPicPr preferRelativeResize="0"/>
          <p:nvPr/>
        </p:nvPicPr>
        <p:blipFill rotWithShape="1">
          <a:blip r:embed="rId3">
            <a:alphaModFix/>
          </a:blip>
          <a:srcRect b="0" l="0" r="0" t="0"/>
          <a:stretch/>
        </p:blipFill>
        <p:spPr>
          <a:xfrm>
            <a:off x="1673173" y="3242380"/>
            <a:ext cx="2780235" cy="1827533"/>
          </a:xfrm>
          <a:prstGeom prst="rect">
            <a:avLst/>
          </a:prstGeom>
          <a:noFill/>
          <a:ln>
            <a:noFill/>
          </a:ln>
        </p:spPr>
      </p:pic>
      <p:sp>
        <p:nvSpPr>
          <p:cNvPr id="223" name="Google Shape;223;p12"/>
          <p:cNvSpPr/>
          <p:nvPr/>
        </p:nvSpPr>
        <p:spPr>
          <a:xfrm>
            <a:off x="0" y="0"/>
            <a:ext cx="12192000" cy="1324722"/>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2"/>
          <p:cNvSpPr txBox="1"/>
          <p:nvPr/>
        </p:nvSpPr>
        <p:spPr>
          <a:xfrm>
            <a:off x="653829" y="654629"/>
            <a:ext cx="105156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Interest in brain stimulation is growing</a:t>
            </a:r>
            <a:endParaRPr/>
          </a:p>
        </p:txBody>
      </p:sp>
      <p:sp>
        <p:nvSpPr>
          <p:cNvPr id="225" name="Google Shape;225;p12"/>
          <p:cNvSpPr txBox="1"/>
          <p:nvPr/>
        </p:nvSpPr>
        <p:spPr>
          <a:xfrm>
            <a:off x="7220735" y="1893218"/>
            <a:ext cx="41809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…and in the public eye.</a:t>
            </a:r>
            <a:endParaRPr/>
          </a:p>
        </p:txBody>
      </p:sp>
      <p:pic>
        <p:nvPicPr>
          <p:cNvPr descr="A collage of a person&#10;&#10;Description automatically generated with low confidence" id="226" name="Google Shape;226;p12"/>
          <p:cNvPicPr preferRelativeResize="0"/>
          <p:nvPr/>
        </p:nvPicPr>
        <p:blipFill rotWithShape="1">
          <a:blip r:embed="rId4">
            <a:alphaModFix/>
          </a:blip>
          <a:srcRect b="0" l="0" r="50229" t="0"/>
          <a:stretch/>
        </p:blipFill>
        <p:spPr>
          <a:xfrm>
            <a:off x="394522" y="1544154"/>
            <a:ext cx="5337538" cy="1827533"/>
          </a:xfrm>
          <a:prstGeom prst="rect">
            <a:avLst/>
          </a:prstGeom>
          <a:noFill/>
          <a:ln>
            <a:noFill/>
          </a:ln>
        </p:spPr>
      </p:pic>
      <p:pic>
        <p:nvPicPr>
          <p:cNvPr descr="A collage of a person&#10;&#10;Description automatically generated with low confidence" id="227" name="Google Shape;227;p12"/>
          <p:cNvPicPr preferRelativeResize="0"/>
          <p:nvPr/>
        </p:nvPicPr>
        <p:blipFill rotWithShape="1">
          <a:blip r:embed="rId4">
            <a:alphaModFix/>
          </a:blip>
          <a:srcRect b="0" l="50229" r="0" t="0"/>
          <a:stretch/>
        </p:blipFill>
        <p:spPr>
          <a:xfrm>
            <a:off x="394522" y="4940606"/>
            <a:ext cx="5337538" cy="1827533"/>
          </a:xfrm>
          <a:prstGeom prst="rect">
            <a:avLst/>
          </a:prstGeom>
          <a:noFill/>
          <a:ln>
            <a:noFill/>
          </a:ln>
        </p:spPr>
      </p:pic>
      <p:pic>
        <p:nvPicPr>
          <p:cNvPr descr="Connect All Components" id="228" name="Google Shape;228;p12"/>
          <p:cNvPicPr preferRelativeResize="0"/>
          <p:nvPr/>
        </p:nvPicPr>
        <p:blipFill rotWithShape="1">
          <a:blip r:embed="rId5">
            <a:alphaModFix/>
          </a:blip>
          <a:srcRect b="0" l="0" r="0" t="0"/>
          <a:stretch/>
        </p:blipFill>
        <p:spPr>
          <a:xfrm>
            <a:off x="6824949" y="2930826"/>
            <a:ext cx="4972527" cy="3729396"/>
          </a:xfrm>
          <a:prstGeom prst="rect">
            <a:avLst/>
          </a:prstGeom>
          <a:noFill/>
          <a:ln>
            <a:noFill/>
          </a:ln>
        </p:spPr>
      </p:pic>
      <p:sp>
        <p:nvSpPr>
          <p:cNvPr id="229" name="Google Shape;229;p12"/>
          <p:cNvSpPr txBox="1"/>
          <p:nvPr/>
        </p:nvSpPr>
        <p:spPr>
          <a:xfrm>
            <a:off x="4453408" y="4694385"/>
            <a:ext cx="85431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getliftid.com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3"/>
          <p:cNvSpPr/>
          <p:nvPr/>
        </p:nvSpPr>
        <p:spPr>
          <a:xfrm>
            <a:off x="0" y="0"/>
            <a:ext cx="4121624" cy="6858000"/>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3"/>
          <p:cNvSpPr txBox="1"/>
          <p:nvPr/>
        </p:nvSpPr>
        <p:spPr>
          <a:xfrm>
            <a:off x="286603" y="2464709"/>
            <a:ext cx="3603009" cy="1928581"/>
          </a:xfrm>
          <a:prstGeom prst="rect">
            <a:avLst/>
          </a:prstGeom>
          <a:noFill/>
          <a:ln>
            <a:noFill/>
          </a:ln>
        </p:spPr>
        <p:txBody>
          <a:bodyPr anchorCtr="0" anchor="b" bIns="45700" lIns="91425" spcFirstLastPara="1" rIns="91425" wrap="square" tIns="45700">
            <a:normAutofit lnSpcReduction="10000"/>
          </a:bodyPr>
          <a:lstStyle/>
          <a:p>
            <a:pPr indent="0" lvl="0" marL="0" marR="0" rtl="0" algn="l">
              <a:lnSpc>
                <a:spcPct val="120000"/>
              </a:lnSpc>
              <a:spcBef>
                <a:spcPts val="0"/>
              </a:spcBef>
              <a:spcAft>
                <a:spcPts val="0"/>
              </a:spcAft>
              <a:buClr>
                <a:schemeClr val="dk1"/>
              </a:buClr>
              <a:buSzPts val="5200"/>
              <a:buFont typeface="Calibri"/>
              <a:buNone/>
            </a:pPr>
            <a:r>
              <a:rPr lang="en-US" sz="5200">
                <a:solidFill>
                  <a:schemeClr val="dk1"/>
                </a:solidFill>
                <a:latin typeface="Calibri"/>
                <a:ea typeface="Calibri"/>
                <a:cs typeface="Calibri"/>
                <a:sym typeface="Calibri"/>
              </a:rPr>
              <a:t>Questions to consider</a:t>
            </a:r>
            <a:endParaRPr sz="5200">
              <a:solidFill>
                <a:schemeClr val="dk1"/>
              </a:solidFill>
              <a:latin typeface="Calibri"/>
              <a:ea typeface="Calibri"/>
              <a:cs typeface="Calibri"/>
              <a:sym typeface="Calibri"/>
            </a:endParaRPr>
          </a:p>
        </p:txBody>
      </p:sp>
      <p:pic>
        <p:nvPicPr>
          <p:cNvPr id="237" name="Google Shape;237;p13"/>
          <p:cNvPicPr preferRelativeResize="0"/>
          <p:nvPr/>
        </p:nvPicPr>
        <p:blipFill rotWithShape="1">
          <a:blip r:embed="rId3">
            <a:alphaModFix/>
          </a:blip>
          <a:srcRect b="0" l="0" r="0" t="0"/>
          <a:stretch/>
        </p:blipFill>
        <p:spPr>
          <a:xfrm>
            <a:off x="4821356" y="0"/>
            <a:ext cx="3695700" cy="3810000"/>
          </a:xfrm>
          <a:prstGeom prst="rect">
            <a:avLst/>
          </a:prstGeom>
          <a:noFill/>
          <a:ln>
            <a:noFill/>
          </a:ln>
        </p:spPr>
      </p:pic>
      <p:sp>
        <p:nvSpPr>
          <p:cNvPr id="238" name="Google Shape;238;p13"/>
          <p:cNvSpPr txBox="1"/>
          <p:nvPr/>
        </p:nvSpPr>
        <p:spPr>
          <a:xfrm>
            <a:off x="8843748" y="997059"/>
            <a:ext cx="2620371"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What might be unintended consequences &amp; tradeoffs?</a:t>
            </a:r>
            <a:endParaRPr/>
          </a:p>
        </p:txBody>
      </p:sp>
      <p:pic>
        <p:nvPicPr>
          <p:cNvPr descr="Free Challenge Difficulty vector and picture" id="239" name="Google Shape;239;p13"/>
          <p:cNvPicPr preferRelativeResize="0"/>
          <p:nvPr/>
        </p:nvPicPr>
        <p:blipFill rotWithShape="1">
          <a:blip r:embed="rId4">
            <a:alphaModFix/>
          </a:blip>
          <a:srcRect b="0" l="0" r="0" t="0"/>
          <a:stretch/>
        </p:blipFill>
        <p:spPr>
          <a:xfrm>
            <a:off x="7857067" y="3810000"/>
            <a:ext cx="4334933" cy="3048000"/>
          </a:xfrm>
          <a:prstGeom prst="rect">
            <a:avLst/>
          </a:prstGeom>
          <a:noFill/>
          <a:ln>
            <a:noFill/>
          </a:ln>
        </p:spPr>
      </p:pic>
      <p:sp>
        <p:nvSpPr>
          <p:cNvPr id="240" name="Google Shape;240;p13"/>
          <p:cNvSpPr txBox="1"/>
          <p:nvPr/>
        </p:nvSpPr>
        <p:spPr>
          <a:xfrm>
            <a:off x="4499724" y="4979412"/>
            <a:ext cx="2979300" cy="1385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What do pain and struggle mean for character?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4"/>
          <p:cNvSpPr/>
          <p:nvPr/>
        </p:nvSpPr>
        <p:spPr>
          <a:xfrm>
            <a:off x="0" y="0"/>
            <a:ext cx="4121624" cy="6858000"/>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4"/>
          <p:cNvSpPr txBox="1"/>
          <p:nvPr/>
        </p:nvSpPr>
        <p:spPr>
          <a:xfrm>
            <a:off x="286603" y="2464709"/>
            <a:ext cx="3603009" cy="1928581"/>
          </a:xfrm>
          <a:prstGeom prst="rect">
            <a:avLst/>
          </a:prstGeom>
          <a:noFill/>
          <a:ln>
            <a:noFill/>
          </a:ln>
        </p:spPr>
        <p:txBody>
          <a:bodyPr anchorCtr="0" anchor="b" bIns="45700" lIns="91425" spcFirstLastPara="1" rIns="91425" wrap="square" tIns="45700">
            <a:normAutofit lnSpcReduction="10000"/>
          </a:bodyPr>
          <a:lstStyle/>
          <a:p>
            <a:pPr indent="0" lvl="0" marL="0" marR="0" rtl="0" algn="l">
              <a:lnSpc>
                <a:spcPct val="120000"/>
              </a:lnSpc>
              <a:spcBef>
                <a:spcPts val="0"/>
              </a:spcBef>
              <a:spcAft>
                <a:spcPts val="0"/>
              </a:spcAft>
              <a:buClr>
                <a:schemeClr val="dk1"/>
              </a:buClr>
              <a:buSzPts val="5200"/>
              <a:buFont typeface="Calibri"/>
              <a:buNone/>
            </a:pPr>
            <a:r>
              <a:rPr lang="en-US" sz="5200">
                <a:solidFill>
                  <a:schemeClr val="dk1"/>
                </a:solidFill>
                <a:latin typeface="Calibri"/>
                <a:ea typeface="Calibri"/>
                <a:cs typeface="Calibri"/>
                <a:sym typeface="Calibri"/>
              </a:rPr>
              <a:t>Questions to consider</a:t>
            </a:r>
            <a:endParaRPr sz="5200">
              <a:solidFill>
                <a:schemeClr val="dk1"/>
              </a:solidFill>
              <a:latin typeface="Calibri"/>
              <a:ea typeface="Calibri"/>
              <a:cs typeface="Calibri"/>
              <a:sym typeface="Calibri"/>
            </a:endParaRPr>
          </a:p>
        </p:txBody>
      </p:sp>
      <p:sp>
        <p:nvSpPr>
          <p:cNvPr id="248" name="Google Shape;248;p14"/>
          <p:cNvSpPr txBox="1"/>
          <p:nvPr/>
        </p:nvSpPr>
        <p:spPr>
          <a:xfrm>
            <a:off x="5057253" y="1011479"/>
            <a:ext cx="2662830"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Will the technology be available and accessible to all?</a:t>
            </a:r>
            <a:endParaRPr/>
          </a:p>
        </p:txBody>
      </p:sp>
      <p:sp>
        <p:nvSpPr>
          <p:cNvPr id="249" name="Google Shape;249;p14"/>
          <p:cNvSpPr txBox="1"/>
          <p:nvPr/>
        </p:nvSpPr>
        <p:spPr>
          <a:xfrm>
            <a:off x="8205337" y="4529036"/>
            <a:ext cx="3473295"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Will people feel forced to keep up with a “new normal”?</a:t>
            </a:r>
            <a:endParaRPr/>
          </a:p>
        </p:txBody>
      </p:sp>
      <p:pic>
        <p:nvPicPr>
          <p:cNvPr id="250" name="Google Shape;250;p14"/>
          <p:cNvPicPr preferRelativeResize="0"/>
          <p:nvPr/>
        </p:nvPicPr>
        <p:blipFill rotWithShape="1">
          <a:blip r:embed="rId3">
            <a:alphaModFix/>
          </a:blip>
          <a:srcRect b="0" l="0" r="0" t="0"/>
          <a:stretch/>
        </p:blipFill>
        <p:spPr>
          <a:xfrm>
            <a:off x="8340298" y="513077"/>
            <a:ext cx="3203375" cy="2515739"/>
          </a:xfrm>
          <a:prstGeom prst="rect">
            <a:avLst/>
          </a:prstGeom>
          <a:noFill/>
          <a:ln>
            <a:noFill/>
          </a:ln>
        </p:spPr>
      </p:pic>
      <p:grpSp>
        <p:nvGrpSpPr>
          <p:cNvPr id="251" name="Google Shape;251;p14"/>
          <p:cNvGrpSpPr/>
          <p:nvPr/>
        </p:nvGrpSpPr>
        <p:grpSpPr>
          <a:xfrm>
            <a:off x="4901062" y="3565480"/>
            <a:ext cx="2819021" cy="2901543"/>
            <a:chOff x="4901062" y="3429000"/>
            <a:chExt cx="2819021" cy="2901543"/>
          </a:xfrm>
        </p:grpSpPr>
        <p:sp>
          <p:nvSpPr>
            <p:cNvPr id="252" name="Google Shape;252;p14"/>
            <p:cNvSpPr/>
            <p:nvPr/>
          </p:nvSpPr>
          <p:spPr>
            <a:xfrm>
              <a:off x="5927677" y="3429000"/>
              <a:ext cx="770341" cy="2901543"/>
            </a:xfrm>
            <a:prstGeom prst="upArrow">
              <a:avLst>
                <a:gd fmla="val 50000" name="adj1"/>
                <a:gd fmla="val 50000" name="adj2"/>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4"/>
            <p:cNvSpPr/>
            <p:nvPr/>
          </p:nvSpPr>
          <p:spPr>
            <a:xfrm flipH="1">
              <a:off x="4901062" y="4256083"/>
              <a:ext cx="1624083" cy="2074460"/>
            </a:xfrm>
            <a:prstGeom prst="bentArrow">
              <a:avLst>
                <a:gd fmla="val 25000" name="adj1"/>
                <a:gd fmla="val 25000" name="adj2"/>
                <a:gd fmla="val 25000" name="adj3"/>
                <a:gd fmla="val 43750" name="adj4"/>
              </a:avLst>
            </a:prstGeom>
            <a:solidFill>
              <a:srgbClr val="D0CECE"/>
            </a:solidFill>
            <a:ln cap="flat" cmpd="sng" w="12700">
              <a:solidFill>
                <a:srgbClr val="D0CEC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p14"/>
            <p:cNvSpPr/>
            <p:nvPr/>
          </p:nvSpPr>
          <p:spPr>
            <a:xfrm>
              <a:off x="6096000" y="4256083"/>
              <a:ext cx="1624083" cy="2074460"/>
            </a:xfrm>
            <a:prstGeom prst="bentArrow">
              <a:avLst>
                <a:gd fmla="val 25000" name="adj1"/>
                <a:gd fmla="val 25000" name="adj2"/>
                <a:gd fmla="val 25000" name="adj3"/>
                <a:gd fmla="val 43750" name="adj4"/>
              </a:avLst>
            </a:prstGeom>
            <a:solidFill>
              <a:srgbClr val="CC27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5"/>
          <p:cNvSpPr/>
          <p:nvPr/>
        </p:nvSpPr>
        <p:spPr>
          <a:xfrm>
            <a:off x="0" y="0"/>
            <a:ext cx="4121624" cy="6858000"/>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5"/>
          <p:cNvSpPr txBox="1"/>
          <p:nvPr/>
        </p:nvSpPr>
        <p:spPr>
          <a:xfrm>
            <a:off x="286603" y="2464709"/>
            <a:ext cx="3603009" cy="1928581"/>
          </a:xfrm>
          <a:prstGeom prst="rect">
            <a:avLst/>
          </a:prstGeom>
          <a:noFill/>
          <a:ln>
            <a:noFill/>
          </a:ln>
        </p:spPr>
        <p:txBody>
          <a:bodyPr anchorCtr="0" anchor="b" bIns="45700" lIns="91425" spcFirstLastPara="1" rIns="91425" wrap="square" tIns="45700">
            <a:normAutofit lnSpcReduction="10000"/>
          </a:bodyPr>
          <a:lstStyle/>
          <a:p>
            <a:pPr indent="0" lvl="0" marL="0" marR="0" rtl="0" algn="l">
              <a:lnSpc>
                <a:spcPct val="120000"/>
              </a:lnSpc>
              <a:spcBef>
                <a:spcPts val="0"/>
              </a:spcBef>
              <a:spcAft>
                <a:spcPts val="0"/>
              </a:spcAft>
              <a:buClr>
                <a:schemeClr val="dk1"/>
              </a:buClr>
              <a:buSzPts val="5200"/>
              <a:buFont typeface="Calibri"/>
              <a:buNone/>
            </a:pPr>
            <a:r>
              <a:rPr lang="en-US" sz="5200">
                <a:solidFill>
                  <a:schemeClr val="dk1"/>
                </a:solidFill>
                <a:latin typeface="Calibri"/>
                <a:ea typeface="Calibri"/>
                <a:cs typeface="Calibri"/>
                <a:sym typeface="Calibri"/>
              </a:rPr>
              <a:t>Questions to consider</a:t>
            </a:r>
            <a:endParaRPr sz="5200">
              <a:solidFill>
                <a:schemeClr val="dk1"/>
              </a:solidFill>
              <a:latin typeface="Calibri"/>
              <a:ea typeface="Calibri"/>
              <a:cs typeface="Calibri"/>
              <a:sym typeface="Calibri"/>
            </a:endParaRPr>
          </a:p>
        </p:txBody>
      </p:sp>
      <p:sp>
        <p:nvSpPr>
          <p:cNvPr id="262" name="Google Shape;262;p15"/>
          <p:cNvSpPr txBox="1"/>
          <p:nvPr/>
        </p:nvSpPr>
        <p:spPr>
          <a:xfrm>
            <a:off x="6312846" y="888958"/>
            <a:ext cx="382744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What uses do we think are morally acceptable?</a:t>
            </a:r>
            <a:endParaRPr/>
          </a:p>
        </p:txBody>
      </p:sp>
      <p:pic>
        <p:nvPicPr>
          <p:cNvPr descr="Head Hallway" id="263" name="Google Shape;263;p15"/>
          <p:cNvPicPr preferRelativeResize="0"/>
          <p:nvPr/>
        </p:nvPicPr>
        <p:blipFill rotWithShape="1">
          <a:blip r:embed="rId3">
            <a:alphaModFix/>
          </a:blip>
          <a:srcRect b="0" l="0" r="0" t="0"/>
          <a:stretch/>
        </p:blipFill>
        <p:spPr>
          <a:xfrm>
            <a:off x="4733783" y="2607959"/>
            <a:ext cx="2724434" cy="2724434"/>
          </a:xfrm>
          <a:prstGeom prst="rect">
            <a:avLst/>
          </a:prstGeom>
          <a:noFill/>
          <a:ln>
            <a:noFill/>
          </a:ln>
        </p:spPr>
      </p:pic>
      <p:sp>
        <p:nvSpPr>
          <p:cNvPr id="264" name="Google Shape;264;p15"/>
          <p:cNvSpPr txBox="1"/>
          <p:nvPr/>
        </p:nvSpPr>
        <p:spPr>
          <a:xfrm>
            <a:off x="4399126" y="5491988"/>
            <a:ext cx="367125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Traits that are core vs. peripheral to identity?</a:t>
            </a:r>
            <a:endParaRPr/>
          </a:p>
        </p:txBody>
      </p:sp>
      <p:pic>
        <p:nvPicPr>
          <p:cNvPr descr="hand, man, person, people, leg, finger, communication, arm, muscle, holding hands, close up, human body, friends, hands, comfort, adult, interaction, sense, human action, physical fitness, clasped hands, assurance" id="265" name="Google Shape;265;p15"/>
          <p:cNvPicPr preferRelativeResize="0"/>
          <p:nvPr/>
        </p:nvPicPr>
        <p:blipFill rotWithShape="1">
          <a:blip r:embed="rId4">
            <a:alphaModFix/>
          </a:blip>
          <a:srcRect b="0" l="0" r="0" t="0"/>
          <a:stretch/>
        </p:blipFill>
        <p:spPr>
          <a:xfrm>
            <a:off x="8437514" y="2918914"/>
            <a:ext cx="3405544" cy="2724435"/>
          </a:xfrm>
          <a:prstGeom prst="rect">
            <a:avLst/>
          </a:prstGeom>
          <a:noFill/>
          <a:ln>
            <a:noFill/>
          </a:ln>
        </p:spPr>
      </p:pic>
      <p:sp>
        <p:nvSpPr>
          <p:cNvPr id="266" name="Google Shape;266;p15"/>
          <p:cNvSpPr txBox="1"/>
          <p:nvPr/>
        </p:nvSpPr>
        <p:spPr>
          <a:xfrm>
            <a:off x="8437514" y="5491988"/>
            <a:ext cx="367125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Self vs. others?</a:t>
            </a:r>
            <a:endParaRPr/>
          </a:p>
        </p:txBody>
      </p:sp>
      <p:sp>
        <p:nvSpPr>
          <p:cNvPr id="267" name="Google Shape;267;p15"/>
          <p:cNvSpPr txBox="1"/>
          <p:nvPr/>
        </p:nvSpPr>
        <p:spPr>
          <a:xfrm>
            <a:off x="9381505" y="6599741"/>
            <a:ext cx="264395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Medaglia et al. (2019) </a:t>
            </a:r>
            <a:r>
              <a:rPr i="1" lang="en-US" sz="1000">
                <a:solidFill>
                  <a:schemeClr val="dk1"/>
                </a:solidFill>
                <a:latin typeface="Calibri"/>
                <a:ea typeface="Calibri"/>
                <a:cs typeface="Calibri"/>
                <a:sym typeface="Calibri"/>
              </a:rPr>
              <a:t>Brain Stimulation</a:t>
            </a:r>
            <a:endParaRPr sz="10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descr="Statue of Liberty Silhouette Logo" id="273" name="Google Shape;273;p16"/>
          <p:cNvPicPr preferRelativeResize="0"/>
          <p:nvPr/>
        </p:nvPicPr>
        <p:blipFill rotWithShape="1">
          <a:blip r:embed="rId3">
            <a:alphaModFix/>
          </a:blip>
          <a:srcRect b="0" l="0" r="0" t="0"/>
          <a:stretch/>
        </p:blipFill>
        <p:spPr>
          <a:xfrm>
            <a:off x="7524987" y="2267340"/>
            <a:ext cx="4667013" cy="3730847"/>
          </a:xfrm>
          <a:prstGeom prst="rect">
            <a:avLst/>
          </a:prstGeom>
          <a:noFill/>
          <a:ln>
            <a:noFill/>
          </a:ln>
        </p:spPr>
      </p:pic>
      <p:sp>
        <p:nvSpPr>
          <p:cNvPr id="274" name="Google Shape;274;p16"/>
          <p:cNvSpPr/>
          <p:nvPr/>
        </p:nvSpPr>
        <p:spPr>
          <a:xfrm>
            <a:off x="10336165" y="3493822"/>
            <a:ext cx="732170" cy="49132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6"/>
          <p:cNvSpPr/>
          <p:nvPr/>
        </p:nvSpPr>
        <p:spPr>
          <a:xfrm rot="-1733201">
            <a:off x="8978491" y="3831663"/>
            <a:ext cx="818865" cy="464023"/>
          </a:xfrm>
          <a:prstGeom prst="parallelogram">
            <a:avLst>
              <a:gd fmla="val 25000" name="adj"/>
            </a:avLst>
          </a:prstGeom>
          <a:solidFill>
            <a:srgbClr val="F442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6"/>
          <p:cNvSpPr/>
          <p:nvPr/>
        </p:nvSpPr>
        <p:spPr>
          <a:xfrm>
            <a:off x="7649812" y="3889612"/>
            <a:ext cx="4011175" cy="2999697"/>
          </a:xfrm>
          <a:custGeom>
            <a:rect b="b" l="l" r="r" t="t"/>
            <a:pathLst>
              <a:path extrusionOk="0" h="2999697" w="4011175">
                <a:moveTo>
                  <a:pt x="3131919" y="0"/>
                </a:moveTo>
                <a:cubicBezTo>
                  <a:pt x="3446955" y="141027"/>
                  <a:pt x="3761991" y="282054"/>
                  <a:pt x="3882546" y="532263"/>
                </a:cubicBezTo>
                <a:cubicBezTo>
                  <a:pt x="4003101" y="782472"/>
                  <a:pt x="4110009" y="1187356"/>
                  <a:pt x="3855251" y="1501254"/>
                </a:cubicBezTo>
                <a:cubicBezTo>
                  <a:pt x="3600493" y="1815152"/>
                  <a:pt x="2943125" y="2176818"/>
                  <a:pt x="2353997" y="2415654"/>
                </a:cubicBezTo>
                <a:cubicBezTo>
                  <a:pt x="1764869" y="2654490"/>
                  <a:pt x="707167" y="2841009"/>
                  <a:pt x="320481" y="2934269"/>
                </a:cubicBezTo>
                <a:cubicBezTo>
                  <a:pt x="-66205" y="3027529"/>
                  <a:pt x="-16164" y="3001370"/>
                  <a:pt x="33878" y="2975212"/>
                </a:cubicBezTo>
              </a:path>
            </a:pathLst>
          </a:custGeom>
          <a:noFill/>
          <a:ln cap="flat" cmpd="sng" w="28575">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6"/>
          <p:cNvSpPr/>
          <p:nvPr/>
        </p:nvSpPr>
        <p:spPr>
          <a:xfrm>
            <a:off x="7137779" y="4217158"/>
            <a:ext cx="2687092" cy="2620370"/>
          </a:xfrm>
          <a:custGeom>
            <a:rect b="b" l="l" r="r" t="t"/>
            <a:pathLst>
              <a:path extrusionOk="0" h="2620370" w="2687092">
                <a:moveTo>
                  <a:pt x="2292824" y="0"/>
                </a:moveTo>
                <a:cubicBezTo>
                  <a:pt x="2449773" y="131928"/>
                  <a:pt x="2606723" y="263856"/>
                  <a:pt x="2661314" y="450376"/>
                </a:cubicBezTo>
                <a:cubicBezTo>
                  <a:pt x="2715905" y="636896"/>
                  <a:pt x="2674961" y="932598"/>
                  <a:pt x="2620370" y="1119117"/>
                </a:cubicBezTo>
                <a:cubicBezTo>
                  <a:pt x="2565779" y="1305637"/>
                  <a:pt x="2577152" y="1414819"/>
                  <a:pt x="2333767" y="1569493"/>
                </a:cubicBezTo>
                <a:cubicBezTo>
                  <a:pt x="2090382" y="1724167"/>
                  <a:pt x="1512627" y="1919785"/>
                  <a:pt x="1160060" y="2047164"/>
                </a:cubicBezTo>
                <a:cubicBezTo>
                  <a:pt x="807493" y="2174543"/>
                  <a:pt x="411707" y="2238233"/>
                  <a:pt x="218364" y="2333767"/>
                </a:cubicBezTo>
                <a:cubicBezTo>
                  <a:pt x="25021" y="2429301"/>
                  <a:pt x="0" y="2620370"/>
                  <a:pt x="0" y="2620370"/>
                </a:cubicBezTo>
                <a:lnTo>
                  <a:pt x="0" y="2620370"/>
                </a:lnTo>
              </a:path>
            </a:pathLst>
          </a:custGeom>
          <a:noFill/>
          <a:ln cap="flat" cmpd="sng" w="28575">
            <a:solidFill>
              <a:srgbClr val="F4425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6"/>
          <p:cNvSpPr/>
          <p:nvPr/>
        </p:nvSpPr>
        <p:spPr>
          <a:xfrm>
            <a:off x="0" y="0"/>
            <a:ext cx="12192000" cy="1324722"/>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6"/>
          <p:cNvSpPr txBox="1"/>
          <p:nvPr/>
        </p:nvSpPr>
        <p:spPr>
          <a:xfrm>
            <a:off x="653829" y="654629"/>
            <a:ext cx="105156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What comes next?</a:t>
            </a:r>
            <a:endParaRPr/>
          </a:p>
        </p:txBody>
      </p:sp>
      <p:sp>
        <p:nvSpPr>
          <p:cNvPr id="280" name="Google Shape;280;p16"/>
          <p:cNvSpPr txBox="1"/>
          <p:nvPr/>
        </p:nvSpPr>
        <p:spPr>
          <a:xfrm>
            <a:off x="692999" y="1980192"/>
            <a:ext cx="6722368" cy="44934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200"/>
              <a:buFont typeface="Calibri"/>
              <a:buNone/>
            </a:pPr>
            <a:r>
              <a:rPr b="1" lang="en-US" sz="3200">
                <a:solidFill>
                  <a:schemeClr val="dk1"/>
                </a:solidFill>
                <a:latin typeface="Calibri"/>
                <a:ea typeface="Calibri"/>
                <a:cs typeface="Calibri"/>
                <a:sym typeface="Calibri"/>
              </a:rPr>
              <a:t>We need many perspectives to inform:</a:t>
            </a:r>
            <a:endParaRPr/>
          </a:p>
          <a:p>
            <a:pPr indent="-685800" lvl="0" marL="685800" marR="0" rtl="0" algn="l">
              <a:spcBef>
                <a:spcPts val="6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What is possible and what is likely</a:t>
            </a:r>
            <a:endParaRPr sz="3200">
              <a:solidFill>
                <a:schemeClr val="dk1"/>
              </a:solidFill>
              <a:latin typeface="Calibri"/>
              <a:ea typeface="Calibri"/>
              <a:cs typeface="Calibri"/>
              <a:sym typeface="Calibri"/>
            </a:endParaRPr>
          </a:p>
          <a:p>
            <a:pPr indent="-685800" lvl="0" marL="685800" marR="0" rtl="0" algn="l">
              <a:spcBef>
                <a:spcPts val="6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What to look out for</a:t>
            </a:r>
            <a:endParaRPr sz="3200">
              <a:solidFill>
                <a:schemeClr val="dk1"/>
              </a:solidFill>
              <a:latin typeface="Calibri"/>
              <a:ea typeface="Calibri"/>
              <a:cs typeface="Calibri"/>
              <a:sym typeface="Calibri"/>
            </a:endParaRPr>
          </a:p>
          <a:p>
            <a:pPr indent="-685800" lvl="0" marL="685800" marR="0" rtl="0" algn="l">
              <a:spcBef>
                <a:spcPts val="6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What we can learn from history</a:t>
            </a:r>
            <a:endParaRPr/>
          </a:p>
          <a:p>
            <a:pPr indent="-685800" lvl="0" marL="685800" marR="0" rtl="0" algn="l">
              <a:spcBef>
                <a:spcPts val="6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How to balance autonomy with public safety</a:t>
            </a:r>
            <a:endParaRPr sz="3200">
              <a:solidFill>
                <a:schemeClr val="dk1"/>
              </a:solidFill>
              <a:latin typeface="Calibri"/>
              <a:ea typeface="Calibri"/>
              <a:cs typeface="Calibri"/>
              <a:sym typeface="Calibri"/>
            </a:endParaRPr>
          </a:p>
          <a:p>
            <a:pPr indent="-685800" lvl="0" marL="685800" marR="0" rtl="0" algn="l">
              <a:spcBef>
                <a:spcPts val="600"/>
              </a:spcBef>
              <a:spcAft>
                <a:spcPts val="600"/>
              </a:spcAft>
              <a:buClr>
                <a:schemeClr val="dk1"/>
              </a:buClr>
              <a:buSzPts val="3200"/>
              <a:buFont typeface="Arial"/>
              <a:buChar char="•"/>
            </a:pPr>
            <a:r>
              <a:rPr lang="en-US" sz="3200">
                <a:solidFill>
                  <a:schemeClr val="dk1"/>
                </a:solidFill>
                <a:latin typeface="Calibri"/>
                <a:ea typeface="Calibri"/>
                <a:cs typeface="Calibri"/>
                <a:sym typeface="Calibri"/>
              </a:rPr>
              <a:t>How to create specific and effective policies</a:t>
            </a:r>
            <a:endParaRPr sz="32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7"/>
          <p:cNvSpPr/>
          <p:nvPr/>
        </p:nvSpPr>
        <p:spPr>
          <a:xfrm>
            <a:off x="0" y="-1"/>
            <a:ext cx="12192000" cy="2593075"/>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7"/>
          <p:cNvSpPr txBox="1"/>
          <p:nvPr/>
        </p:nvSpPr>
        <p:spPr>
          <a:xfrm>
            <a:off x="522596" y="327040"/>
            <a:ext cx="11146808"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4000"/>
              <a:buFont typeface="Calibri"/>
              <a:buNone/>
            </a:pPr>
            <a:r>
              <a:rPr b="0" i="0" lang="en-US" sz="4000" u="none" strike="noStrike">
                <a:solidFill>
                  <a:schemeClr val="dk1"/>
                </a:solidFill>
                <a:latin typeface="Calibri"/>
                <a:ea typeface="Calibri"/>
                <a:cs typeface="Calibri"/>
                <a:sym typeface="Calibri"/>
              </a:rPr>
              <a:t>Using only these symbols (no words), draw a picture that represents how your values would shape your decision to use a brain stimulation device.</a:t>
            </a:r>
            <a:endParaRPr sz="6600">
              <a:solidFill>
                <a:schemeClr val="dk1"/>
              </a:solidFill>
              <a:latin typeface="Calibri"/>
              <a:ea typeface="Calibri"/>
              <a:cs typeface="Calibri"/>
              <a:sym typeface="Calibri"/>
            </a:endParaRPr>
          </a:p>
        </p:txBody>
      </p:sp>
      <p:pic>
        <p:nvPicPr>
          <p:cNvPr id="288" name="Google Shape;288;p17"/>
          <p:cNvPicPr preferRelativeResize="0"/>
          <p:nvPr/>
        </p:nvPicPr>
        <p:blipFill rotWithShape="1">
          <a:blip r:embed="rId3">
            <a:alphaModFix/>
          </a:blip>
          <a:srcRect b="0" l="0" r="0" t="5359"/>
          <a:stretch/>
        </p:blipFill>
        <p:spPr>
          <a:xfrm>
            <a:off x="461924" y="2814091"/>
            <a:ext cx="2230827" cy="2246765"/>
          </a:xfrm>
          <a:prstGeom prst="rect">
            <a:avLst/>
          </a:prstGeom>
          <a:noFill/>
          <a:ln>
            <a:noFill/>
          </a:ln>
        </p:spPr>
      </p:pic>
      <p:pic>
        <p:nvPicPr>
          <p:cNvPr id="289" name="Google Shape;289;p17"/>
          <p:cNvPicPr preferRelativeResize="0"/>
          <p:nvPr/>
        </p:nvPicPr>
        <p:blipFill rotWithShape="1">
          <a:blip r:embed="rId4">
            <a:alphaModFix/>
          </a:blip>
          <a:srcRect b="12966" l="0" r="0" t="16425"/>
          <a:stretch/>
        </p:blipFill>
        <p:spPr>
          <a:xfrm>
            <a:off x="4199355" y="2814091"/>
            <a:ext cx="3100624" cy="2000739"/>
          </a:xfrm>
          <a:prstGeom prst="rect">
            <a:avLst/>
          </a:prstGeom>
          <a:noFill/>
          <a:ln>
            <a:noFill/>
          </a:ln>
        </p:spPr>
      </p:pic>
      <p:pic>
        <p:nvPicPr>
          <p:cNvPr id="290" name="Google Shape;290;p17"/>
          <p:cNvPicPr preferRelativeResize="0"/>
          <p:nvPr/>
        </p:nvPicPr>
        <p:blipFill rotWithShape="1">
          <a:blip r:embed="rId5">
            <a:alphaModFix/>
          </a:blip>
          <a:srcRect b="10141" l="0" r="0" t="9425"/>
          <a:stretch/>
        </p:blipFill>
        <p:spPr>
          <a:xfrm>
            <a:off x="2330640" y="4709725"/>
            <a:ext cx="2423996" cy="2145561"/>
          </a:xfrm>
          <a:prstGeom prst="rect">
            <a:avLst/>
          </a:prstGeom>
          <a:noFill/>
          <a:ln>
            <a:noFill/>
          </a:ln>
        </p:spPr>
      </p:pic>
      <p:pic>
        <p:nvPicPr>
          <p:cNvPr id="291" name="Google Shape;291;p17"/>
          <p:cNvPicPr preferRelativeResize="0"/>
          <p:nvPr/>
        </p:nvPicPr>
        <p:blipFill rotWithShape="1">
          <a:blip r:embed="rId6">
            <a:alphaModFix/>
          </a:blip>
          <a:srcRect b="12824" l="0" r="0" t="14194"/>
          <a:stretch/>
        </p:blipFill>
        <p:spPr>
          <a:xfrm>
            <a:off x="6833637" y="5035847"/>
            <a:ext cx="2611166" cy="1766222"/>
          </a:xfrm>
          <a:prstGeom prst="rect">
            <a:avLst/>
          </a:prstGeom>
          <a:noFill/>
          <a:ln>
            <a:noFill/>
          </a:ln>
        </p:spPr>
      </p:pic>
      <p:pic>
        <p:nvPicPr>
          <p:cNvPr id="292" name="Google Shape;292;p17"/>
          <p:cNvPicPr preferRelativeResize="0"/>
          <p:nvPr/>
        </p:nvPicPr>
        <p:blipFill rotWithShape="1">
          <a:blip r:embed="rId7">
            <a:alphaModFix/>
          </a:blip>
          <a:srcRect b="13665" l="0" r="0" t="10165"/>
          <a:stretch/>
        </p:blipFill>
        <p:spPr>
          <a:xfrm>
            <a:off x="8889522" y="2814091"/>
            <a:ext cx="3196739" cy="19896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8"/>
          <p:cNvSpPr/>
          <p:nvPr/>
        </p:nvSpPr>
        <p:spPr>
          <a:xfrm>
            <a:off x="0" y="0"/>
            <a:ext cx="5119394" cy="6858000"/>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8"/>
          <p:cNvSpPr txBox="1"/>
          <p:nvPr/>
        </p:nvSpPr>
        <p:spPr>
          <a:xfrm>
            <a:off x="472398" y="639039"/>
            <a:ext cx="4401332" cy="5579922"/>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lt1"/>
              </a:buClr>
              <a:buSzPct val="100000"/>
              <a:buFont typeface="Calibri"/>
              <a:buNone/>
            </a:pPr>
            <a:r>
              <a:rPr lang="en-US" sz="3600">
                <a:solidFill>
                  <a:schemeClr val="dk1"/>
                </a:solidFill>
                <a:latin typeface="Calibri"/>
                <a:ea typeface="Calibri"/>
                <a:cs typeface="Calibri"/>
                <a:sym typeface="Calibri"/>
              </a:rPr>
              <a:t>A new brain stimulation headset comes out that gives a small boost to attention and focus. </a:t>
            </a:r>
            <a:br>
              <a:rPr lang="en-US" sz="3600">
                <a:solidFill>
                  <a:schemeClr val="dk1"/>
                </a:solidFill>
                <a:latin typeface="Calibri"/>
                <a:ea typeface="Calibri"/>
                <a:cs typeface="Calibri"/>
                <a:sym typeface="Calibri"/>
              </a:rPr>
            </a:br>
            <a:br>
              <a:rPr lang="en-US" sz="3600">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Stand up for uses you agree with.</a:t>
            </a:r>
            <a:endParaRPr sz="12100">
              <a:solidFill>
                <a:schemeClr val="dk1"/>
              </a:solidFill>
              <a:latin typeface="Calibri"/>
              <a:ea typeface="Calibri"/>
              <a:cs typeface="Calibri"/>
              <a:sym typeface="Calibri"/>
            </a:endParaRPr>
          </a:p>
        </p:txBody>
      </p:sp>
      <p:sp>
        <p:nvSpPr>
          <p:cNvPr id="299" name="Google Shape;299;p18"/>
          <p:cNvSpPr txBox="1"/>
          <p:nvPr/>
        </p:nvSpPr>
        <p:spPr>
          <a:xfrm>
            <a:off x="6509982" y="1950492"/>
            <a:ext cx="4401332" cy="32083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9600"/>
              <a:buFont typeface="Arial"/>
              <a:buNone/>
            </a:pPr>
            <a:r>
              <a:rPr lang="en-US" sz="4000">
                <a:solidFill>
                  <a:schemeClr val="dk1"/>
                </a:solidFill>
                <a:latin typeface="Calibri"/>
                <a:ea typeface="Calibri"/>
                <a:cs typeface="Calibri"/>
                <a:sym typeface="Calibri"/>
              </a:rPr>
              <a:t>A person reading for pleasure uses the device to help them focus after a long day at work.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9"/>
          <p:cNvSpPr/>
          <p:nvPr/>
        </p:nvSpPr>
        <p:spPr>
          <a:xfrm>
            <a:off x="0" y="0"/>
            <a:ext cx="5119394" cy="6858000"/>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txBox="1"/>
          <p:nvPr/>
        </p:nvSpPr>
        <p:spPr>
          <a:xfrm>
            <a:off x="472398" y="639039"/>
            <a:ext cx="4401332" cy="5579922"/>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lt1"/>
              </a:buClr>
              <a:buSzPct val="100000"/>
              <a:buFont typeface="Calibri"/>
              <a:buNone/>
            </a:pPr>
            <a:r>
              <a:rPr lang="en-US" sz="3600">
                <a:solidFill>
                  <a:schemeClr val="dk1"/>
                </a:solidFill>
                <a:latin typeface="Calibri"/>
                <a:ea typeface="Calibri"/>
                <a:cs typeface="Calibri"/>
                <a:sym typeface="Calibri"/>
              </a:rPr>
              <a:t>A new brain stimulation headset comes out that gives a small boost to attention and focus. </a:t>
            </a:r>
            <a:br>
              <a:rPr lang="en-US" sz="3600">
                <a:solidFill>
                  <a:schemeClr val="dk1"/>
                </a:solidFill>
                <a:latin typeface="Calibri"/>
                <a:ea typeface="Calibri"/>
                <a:cs typeface="Calibri"/>
                <a:sym typeface="Calibri"/>
              </a:rPr>
            </a:br>
            <a:br>
              <a:rPr lang="en-US" sz="3600">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Stand up for uses you agree with.</a:t>
            </a:r>
            <a:endParaRPr sz="12100">
              <a:solidFill>
                <a:schemeClr val="dk1"/>
              </a:solidFill>
              <a:latin typeface="Calibri"/>
              <a:ea typeface="Calibri"/>
              <a:cs typeface="Calibri"/>
              <a:sym typeface="Calibri"/>
            </a:endParaRPr>
          </a:p>
        </p:txBody>
      </p:sp>
      <p:sp>
        <p:nvSpPr>
          <p:cNvPr id="306" name="Google Shape;306;p19"/>
          <p:cNvSpPr txBox="1"/>
          <p:nvPr/>
        </p:nvSpPr>
        <p:spPr>
          <a:xfrm>
            <a:off x="6509982" y="1950492"/>
            <a:ext cx="4401332" cy="32083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9600"/>
              <a:buFont typeface="Arial"/>
              <a:buNone/>
            </a:pPr>
            <a:r>
              <a:rPr lang="en-US" sz="4000">
                <a:solidFill>
                  <a:schemeClr val="dk1"/>
                </a:solidFill>
                <a:latin typeface="Calibri"/>
                <a:ea typeface="Calibri"/>
                <a:cs typeface="Calibri"/>
                <a:sym typeface="Calibri"/>
              </a:rPr>
              <a:t>City bus drivers are issued the device to help stay attentive during long routes.</a:t>
            </a:r>
            <a:endParaRPr sz="120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p:nvPr/>
        </p:nvSpPr>
        <p:spPr>
          <a:xfrm>
            <a:off x="0" y="3657600"/>
            <a:ext cx="12192000" cy="3200400"/>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2"/>
          <p:cNvSpPr/>
          <p:nvPr/>
        </p:nvSpPr>
        <p:spPr>
          <a:xfrm>
            <a:off x="0" y="3955393"/>
            <a:ext cx="12192000" cy="249299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chemeClr val="dk1"/>
                </a:solidFill>
                <a:latin typeface="Calibri"/>
                <a:ea typeface="Calibri"/>
                <a:cs typeface="Calibri"/>
                <a:sym typeface="Calibri"/>
              </a:rPr>
              <a:t>BETTER LIVING THROUGH </a:t>
            </a:r>
            <a:endParaRPr/>
          </a:p>
          <a:p>
            <a:pPr indent="0" lvl="0" marL="0" marR="0" rtl="0" algn="ctr">
              <a:spcBef>
                <a:spcPts val="0"/>
              </a:spcBef>
              <a:spcAft>
                <a:spcPts val="0"/>
              </a:spcAft>
              <a:buNone/>
            </a:pPr>
            <a:r>
              <a:rPr b="1" i="0" lang="en-US" sz="5400" u="none" cap="none" strike="noStrike">
                <a:solidFill>
                  <a:schemeClr val="dk1"/>
                </a:solidFill>
                <a:latin typeface="Calibri"/>
                <a:ea typeface="Calibri"/>
                <a:cs typeface="Calibri"/>
                <a:sym typeface="Calibri"/>
              </a:rPr>
              <a:t>BRAIN STIMULATION?</a:t>
            </a:r>
            <a:endParaRPr b="1" i="0" sz="60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1" lang="en-US" sz="4800" u="none" cap="none" strike="noStrike">
                <a:solidFill>
                  <a:srgbClr val="FF0000"/>
                </a:solidFill>
                <a:latin typeface="Calibri"/>
                <a:ea typeface="Calibri"/>
                <a:cs typeface="Calibri"/>
                <a:sym typeface="Calibri"/>
              </a:rPr>
              <a:t>(example slide deck)</a:t>
            </a:r>
            <a:endParaRPr/>
          </a:p>
        </p:txBody>
      </p:sp>
      <p:pic>
        <p:nvPicPr>
          <p:cNvPr id="98" name="Google Shape;98;p2"/>
          <p:cNvPicPr preferRelativeResize="0"/>
          <p:nvPr/>
        </p:nvPicPr>
        <p:blipFill>
          <a:blip r:embed="rId3">
            <a:alphaModFix/>
          </a:blip>
          <a:stretch>
            <a:fillRect/>
          </a:stretch>
        </p:blipFill>
        <p:spPr>
          <a:xfrm>
            <a:off x="4419600" y="171675"/>
            <a:ext cx="3352800" cy="3352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0"/>
          <p:cNvSpPr/>
          <p:nvPr/>
        </p:nvSpPr>
        <p:spPr>
          <a:xfrm>
            <a:off x="0" y="0"/>
            <a:ext cx="5119394" cy="6858000"/>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txBox="1"/>
          <p:nvPr/>
        </p:nvSpPr>
        <p:spPr>
          <a:xfrm>
            <a:off x="472398" y="639039"/>
            <a:ext cx="4401332" cy="5579922"/>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lt1"/>
              </a:buClr>
              <a:buSzPct val="100000"/>
              <a:buFont typeface="Calibri"/>
              <a:buNone/>
            </a:pPr>
            <a:r>
              <a:rPr lang="en-US" sz="3600">
                <a:solidFill>
                  <a:schemeClr val="dk1"/>
                </a:solidFill>
                <a:latin typeface="Calibri"/>
                <a:ea typeface="Calibri"/>
                <a:cs typeface="Calibri"/>
                <a:sym typeface="Calibri"/>
              </a:rPr>
              <a:t>A new brain stimulation headset comes out that gives a small boost to attention and focus. </a:t>
            </a:r>
            <a:br>
              <a:rPr lang="en-US" sz="3600">
                <a:solidFill>
                  <a:schemeClr val="dk1"/>
                </a:solidFill>
                <a:latin typeface="Calibri"/>
                <a:ea typeface="Calibri"/>
                <a:cs typeface="Calibri"/>
                <a:sym typeface="Calibri"/>
              </a:rPr>
            </a:br>
            <a:br>
              <a:rPr lang="en-US" sz="3600">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Stand up for uses you agree with.</a:t>
            </a:r>
            <a:endParaRPr sz="12100">
              <a:solidFill>
                <a:schemeClr val="dk1"/>
              </a:solidFill>
              <a:latin typeface="Calibri"/>
              <a:ea typeface="Calibri"/>
              <a:cs typeface="Calibri"/>
              <a:sym typeface="Calibri"/>
            </a:endParaRPr>
          </a:p>
        </p:txBody>
      </p:sp>
      <p:sp>
        <p:nvSpPr>
          <p:cNvPr id="313" name="Google Shape;313;p20"/>
          <p:cNvSpPr txBox="1"/>
          <p:nvPr/>
        </p:nvSpPr>
        <p:spPr>
          <a:xfrm>
            <a:off x="6509981" y="1950492"/>
            <a:ext cx="4640239" cy="32083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9600"/>
              <a:buFont typeface="Arial"/>
              <a:buNone/>
            </a:pPr>
            <a:r>
              <a:rPr lang="en-US" sz="4000">
                <a:solidFill>
                  <a:schemeClr val="dk1"/>
                </a:solidFill>
                <a:latin typeface="Calibri"/>
                <a:ea typeface="Calibri"/>
                <a:cs typeface="Calibri"/>
                <a:sym typeface="Calibri"/>
              </a:rPr>
              <a:t>Students studying for finals ask their parents to buy the headset to get ahead in their studies.</a:t>
            </a:r>
            <a:endParaRPr sz="120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1"/>
          <p:cNvSpPr/>
          <p:nvPr/>
        </p:nvSpPr>
        <p:spPr>
          <a:xfrm>
            <a:off x="0" y="0"/>
            <a:ext cx="5119394" cy="6858000"/>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1"/>
          <p:cNvSpPr txBox="1"/>
          <p:nvPr/>
        </p:nvSpPr>
        <p:spPr>
          <a:xfrm>
            <a:off x="472398" y="639039"/>
            <a:ext cx="4401332" cy="5579922"/>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lt1"/>
              </a:buClr>
              <a:buSzPct val="100000"/>
              <a:buFont typeface="Calibri"/>
              <a:buNone/>
            </a:pPr>
            <a:r>
              <a:rPr lang="en-US" sz="3600">
                <a:solidFill>
                  <a:schemeClr val="dk1"/>
                </a:solidFill>
                <a:latin typeface="Calibri"/>
                <a:ea typeface="Calibri"/>
                <a:cs typeface="Calibri"/>
                <a:sym typeface="Calibri"/>
              </a:rPr>
              <a:t>A new brain stimulation headset comes out that gives a small boost to attention and focus. </a:t>
            </a:r>
            <a:br>
              <a:rPr lang="en-US" sz="3600">
                <a:solidFill>
                  <a:schemeClr val="dk1"/>
                </a:solidFill>
                <a:latin typeface="Calibri"/>
                <a:ea typeface="Calibri"/>
                <a:cs typeface="Calibri"/>
                <a:sym typeface="Calibri"/>
              </a:rPr>
            </a:br>
            <a:br>
              <a:rPr lang="en-US" sz="3600">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Stand up for uses you agree with.</a:t>
            </a:r>
            <a:endParaRPr sz="12100">
              <a:solidFill>
                <a:schemeClr val="dk1"/>
              </a:solidFill>
              <a:latin typeface="Calibri"/>
              <a:ea typeface="Calibri"/>
              <a:cs typeface="Calibri"/>
              <a:sym typeface="Calibri"/>
            </a:endParaRPr>
          </a:p>
        </p:txBody>
      </p:sp>
      <p:sp>
        <p:nvSpPr>
          <p:cNvPr id="320" name="Google Shape;320;p21"/>
          <p:cNvSpPr txBox="1"/>
          <p:nvPr/>
        </p:nvSpPr>
        <p:spPr>
          <a:xfrm>
            <a:off x="6509981" y="1950492"/>
            <a:ext cx="4640239" cy="32083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9600"/>
              <a:buFont typeface="Arial"/>
              <a:buNone/>
            </a:pPr>
            <a:r>
              <a:rPr lang="en-US" sz="4000">
                <a:solidFill>
                  <a:schemeClr val="dk1"/>
                </a:solidFill>
                <a:latin typeface="Calibri"/>
                <a:ea typeface="Calibri"/>
                <a:cs typeface="Calibri"/>
                <a:sym typeface="Calibri"/>
              </a:rPr>
              <a:t>Surgeons opt to use the headset to enhance attention and precision during long procedures.</a:t>
            </a:r>
            <a:endParaRPr sz="120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2"/>
          <p:cNvSpPr/>
          <p:nvPr/>
        </p:nvSpPr>
        <p:spPr>
          <a:xfrm>
            <a:off x="0" y="0"/>
            <a:ext cx="5119394" cy="6858000"/>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22"/>
          <p:cNvSpPr txBox="1"/>
          <p:nvPr/>
        </p:nvSpPr>
        <p:spPr>
          <a:xfrm>
            <a:off x="472398" y="639039"/>
            <a:ext cx="4401332" cy="5579922"/>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lt1"/>
              </a:buClr>
              <a:buSzPct val="100000"/>
              <a:buFont typeface="Calibri"/>
              <a:buNone/>
            </a:pPr>
            <a:r>
              <a:rPr lang="en-US" sz="3600">
                <a:solidFill>
                  <a:schemeClr val="dk1"/>
                </a:solidFill>
                <a:latin typeface="Calibri"/>
                <a:ea typeface="Calibri"/>
                <a:cs typeface="Calibri"/>
                <a:sym typeface="Calibri"/>
              </a:rPr>
              <a:t>A new brain stimulation headset comes out that gives a small boost to attention and focus. </a:t>
            </a:r>
            <a:br>
              <a:rPr lang="en-US" sz="3600">
                <a:solidFill>
                  <a:schemeClr val="dk1"/>
                </a:solidFill>
                <a:latin typeface="Calibri"/>
                <a:ea typeface="Calibri"/>
                <a:cs typeface="Calibri"/>
                <a:sym typeface="Calibri"/>
              </a:rPr>
            </a:br>
            <a:br>
              <a:rPr lang="en-US" sz="3600">
                <a:solidFill>
                  <a:schemeClr val="dk1"/>
                </a:solidFill>
                <a:latin typeface="Calibri"/>
                <a:ea typeface="Calibri"/>
                <a:cs typeface="Calibri"/>
                <a:sym typeface="Calibri"/>
              </a:rPr>
            </a:br>
            <a:r>
              <a:rPr lang="en-US" sz="3600">
                <a:solidFill>
                  <a:schemeClr val="dk1"/>
                </a:solidFill>
                <a:latin typeface="Calibri"/>
                <a:ea typeface="Calibri"/>
                <a:cs typeface="Calibri"/>
                <a:sym typeface="Calibri"/>
              </a:rPr>
              <a:t>Stand up for uses you agree with.</a:t>
            </a:r>
            <a:endParaRPr sz="12100">
              <a:solidFill>
                <a:schemeClr val="dk1"/>
              </a:solidFill>
              <a:latin typeface="Calibri"/>
              <a:ea typeface="Calibri"/>
              <a:cs typeface="Calibri"/>
              <a:sym typeface="Calibri"/>
            </a:endParaRPr>
          </a:p>
        </p:txBody>
      </p:sp>
      <p:sp>
        <p:nvSpPr>
          <p:cNvPr id="327" name="Google Shape;327;p22"/>
          <p:cNvSpPr txBox="1"/>
          <p:nvPr/>
        </p:nvSpPr>
        <p:spPr>
          <a:xfrm>
            <a:off x="6509981" y="1950492"/>
            <a:ext cx="4640239" cy="32083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9600"/>
              <a:buFont typeface="Arial"/>
              <a:buNone/>
            </a:pPr>
            <a:r>
              <a:rPr lang="en-US" sz="4000">
                <a:solidFill>
                  <a:schemeClr val="dk1"/>
                </a:solidFill>
                <a:latin typeface="Calibri"/>
                <a:ea typeface="Calibri"/>
                <a:cs typeface="Calibri"/>
                <a:sym typeface="Calibri"/>
              </a:rPr>
              <a:t>Gamers use the headset to maintain their lead in an online competition.</a:t>
            </a:r>
            <a:endParaRPr sz="120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3"/>
          <p:cNvSpPr/>
          <p:nvPr/>
        </p:nvSpPr>
        <p:spPr>
          <a:xfrm>
            <a:off x="0" y="0"/>
            <a:ext cx="5119394" cy="6858000"/>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3"/>
          <p:cNvSpPr txBox="1"/>
          <p:nvPr/>
        </p:nvSpPr>
        <p:spPr>
          <a:xfrm>
            <a:off x="472398" y="639039"/>
            <a:ext cx="4401332" cy="5579922"/>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chemeClr val="lt1"/>
              </a:buClr>
              <a:buSzPct val="100000"/>
              <a:buFont typeface="Calibri"/>
              <a:buNone/>
            </a:pPr>
            <a:r>
              <a:rPr lang="en-US" sz="3700">
                <a:solidFill>
                  <a:schemeClr val="dk1"/>
                </a:solidFill>
                <a:latin typeface="Calibri"/>
                <a:ea typeface="Calibri"/>
                <a:cs typeface="Calibri"/>
                <a:sym typeface="Calibri"/>
              </a:rPr>
              <a:t>With your group, c</a:t>
            </a:r>
            <a:r>
              <a:rPr i="0" lang="en-US" sz="3700" u="none" strike="noStrike">
                <a:solidFill>
                  <a:schemeClr val="dk1"/>
                </a:solidFill>
                <a:latin typeface="Calibri"/>
                <a:ea typeface="Calibri"/>
                <a:cs typeface="Calibri"/>
                <a:sym typeface="Calibri"/>
              </a:rPr>
              <a:t>hoose a scenario:</a:t>
            </a:r>
            <a:endParaRPr/>
          </a:p>
          <a:p>
            <a:pPr indent="0" lvl="0" marL="0" marR="0" rtl="0" algn="l">
              <a:lnSpc>
                <a:spcPct val="90000"/>
              </a:lnSpc>
              <a:spcBef>
                <a:spcPts val="0"/>
              </a:spcBef>
              <a:spcAft>
                <a:spcPts val="0"/>
              </a:spcAft>
              <a:buClr>
                <a:schemeClr val="lt1"/>
              </a:buClr>
              <a:buSzPct val="100000"/>
              <a:buFont typeface="Calibri"/>
              <a:buNone/>
            </a:pPr>
            <a:r>
              <a:t/>
            </a:r>
            <a:endParaRPr i="0" sz="3700" u="none" strike="noStrike">
              <a:solidFill>
                <a:schemeClr val="dk1"/>
              </a:solidFill>
              <a:latin typeface="Calibri"/>
              <a:ea typeface="Calibri"/>
              <a:cs typeface="Calibri"/>
              <a:sym typeface="Calibri"/>
            </a:endParaRPr>
          </a:p>
          <a:p>
            <a:pPr indent="-457231" lvl="0" marL="457200" marR="0" rtl="0" algn="l">
              <a:lnSpc>
                <a:spcPct val="90000"/>
              </a:lnSpc>
              <a:spcBef>
                <a:spcPts val="0"/>
              </a:spcBef>
              <a:spcAft>
                <a:spcPts val="0"/>
              </a:spcAft>
              <a:buClr>
                <a:schemeClr val="lt1"/>
              </a:buClr>
              <a:buSzPct val="100000"/>
              <a:buFont typeface="Arial"/>
              <a:buChar char="•"/>
            </a:pPr>
            <a:r>
              <a:rPr i="0" lang="en-US" sz="2900" u="none" strike="noStrike">
                <a:solidFill>
                  <a:schemeClr val="dk1"/>
                </a:solidFill>
                <a:latin typeface="Calibri"/>
                <a:ea typeface="Calibri"/>
                <a:cs typeface="Calibri"/>
                <a:sym typeface="Calibri"/>
              </a:rPr>
              <a:t>Everyday consumers</a:t>
            </a:r>
            <a:endParaRPr/>
          </a:p>
          <a:p>
            <a:pPr indent="-457231" lvl="0" marL="457200" marR="0" rtl="0" algn="l">
              <a:lnSpc>
                <a:spcPct val="90000"/>
              </a:lnSpc>
              <a:spcBef>
                <a:spcPts val="0"/>
              </a:spcBef>
              <a:spcAft>
                <a:spcPts val="0"/>
              </a:spcAft>
              <a:buClr>
                <a:schemeClr val="lt1"/>
              </a:buClr>
              <a:buSzPct val="100000"/>
              <a:buFont typeface="Arial"/>
              <a:buChar char="•"/>
            </a:pPr>
            <a:r>
              <a:rPr i="0" lang="en-US" sz="2900" u="none" strike="noStrike">
                <a:solidFill>
                  <a:schemeClr val="dk1"/>
                </a:solidFill>
                <a:latin typeface="Calibri"/>
                <a:ea typeface="Calibri"/>
                <a:cs typeface="Calibri"/>
                <a:sym typeface="Calibri"/>
              </a:rPr>
              <a:t>Bus drivers</a:t>
            </a:r>
            <a:endParaRPr/>
          </a:p>
          <a:p>
            <a:pPr indent="-457231" lvl="0" marL="457200" marR="0" rtl="0" algn="l">
              <a:lnSpc>
                <a:spcPct val="90000"/>
              </a:lnSpc>
              <a:spcBef>
                <a:spcPts val="0"/>
              </a:spcBef>
              <a:spcAft>
                <a:spcPts val="0"/>
              </a:spcAft>
              <a:buClr>
                <a:schemeClr val="lt1"/>
              </a:buClr>
              <a:buSzPct val="100000"/>
              <a:buFont typeface="Arial"/>
              <a:buChar char="•"/>
            </a:pPr>
            <a:r>
              <a:rPr i="0" lang="en-US" sz="2900" u="none" strike="noStrike">
                <a:solidFill>
                  <a:schemeClr val="dk1"/>
                </a:solidFill>
                <a:latin typeface="Calibri"/>
                <a:ea typeface="Calibri"/>
                <a:cs typeface="Calibri"/>
                <a:sym typeface="Calibri"/>
              </a:rPr>
              <a:t>Students</a:t>
            </a:r>
            <a:endParaRPr/>
          </a:p>
          <a:p>
            <a:pPr indent="-457231" lvl="0" marL="457200" marR="0" rtl="0" algn="l">
              <a:lnSpc>
                <a:spcPct val="90000"/>
              </a:lnSpc>
              <a:spcBef>
                <a:spcPts val="0"/>
              </a:spcBef>
              <a:spcAft>
                <a:spcPts val="0"/>
              </a:spcAft>
              <a:buClr>
                <a:schemeClr val="lt1"/>
              </a:buClr>
              <a:buSzPct val="100000"/>
              <a:buFont typeface="Arial"/>
              <a:buChar char="•"/>
            </a:pPr>
            <a:r>
              <a:rPr i="0" lang="en-US" sz="2900" u="none" strike="noStrike">
                <a:solidFill>
                  <a:schemeClr val="dk1"/>
                </a:solidFill>
                <a:latin typeface="Calibri"/>
                <a:ea typeface="Calibri"/>
                <a:cs typeface="Calibri"/>
                <a:sym typeface="Calibri"/>
              </a:rPr>
              <a:t>Surgeons</a:t>
            </a:r>
            <a:endParaRPr/>
          </a:p>
          <a:p>
            <a:pPr indent="-457231" lvl="0" marL="457200" marR="0" rtl="0" algn="l">
              <a:lnSpc>
                <a:spcPct val="90000"/>
              </a:lnSpc>
              <a:spcBef>
                <a:spcPts val="0"/>
              </a:spcBef>
              <a:spcAft>
                <a:spcPts val="0"/>
              </a:spcAft>
              <a:buClr>
                <a:schemeClr val="lt1"/>
              </a:buClr>
              <a:buSzPct val="100000"/>
              <a:buFont typeface="Arial"/>
              <a:buChar char="•"/>
            </a:pPr>
            <a:r>
              <a:rPr i="0" lang="en-US" sz="2900" u="none" strike="noStrike">
                <a:solidFill>
                  <a:schemeClr val="dk1"/>
                </a:solidFill>
                <a:latin typeface="Calibri"/>
                <a:ea typeface="Calibri"/>
                <a:cs typeface="Calibri"/>
                <a:sym typeface="Calibri"/>
              </a:rPr>
              <a:t>Gamers</a:t>
            </a:r>
            <a:endParaRPr sz="2900">
              <a:solidFill>
                <a:schemeClr val="dk1"/>
              </a:solidFill>
              <a:latin typeface="Calibri"/>
              <a:ea typeface="Calibri"/>
              <a:cs typeface="Calibri"/>
              <a:sym typeface="Calibri"/>
            </a:endParaRPr>
          </a:p>
        </p:txBody>
      </p:sp>
      <p:sp>
        <p:nvSpPr>
          <p:cNvPr id="335" name="Google Shape;335;p23"/>
          <p:cNvSpPr txBox="1"/>
          <p:nvPr/>
        </p:nvSpPr>
        <p:spPr>
          <a:xfrm>
            <a:off x="5946630" y="817728"/>
            <a:ext cx="5899627" cy="556942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9600"/>
              <a:buFont typeface="Arial"/>
              <a:buNone/>
            </a:pPr>
            <a:r>
              <a:rPr b="1" lang="en-US" sz="3600">
                <a:solidFill>
                  <a:schemeClr val="dk1"/>
                </a:solidFill>
                <a:latin typeface="Calibri"/>
                <a:ea typeface="Calibri"/>
                <a:cs typeface="Calibri"/>
                <a:sym typeface="Calibri"/>
              </a:rPr>
              <a:t>Discuss:</a:t>
            </a:r>
            <a:endParaRPr sz="3600">
              <a:solidFill>
                <a:schemeClr val="dk1"/>
              </a:solidFill>
              <a:latin typeface="Calibri"/>
              <a:ea typeface="Calibri"/>
              <a:cs typeface="Calibri"/>
              <a:sym typeface="Calibri"/>
            </a:endParaRPr>
          </a:p>
          <a:p>
            <a:pPr indent="0" lvl="0" marL="0" marR="0" rtl="0" algn="l">
              <a:lnSpc>
                <a:spcPct val="90000"/>
              </a:lnSpc>
              <a:spcBef>
                <a:spcPts val="1500"/>
              </a:spcBef>
              <a:spcAft>
                <a:spcPts val="0"/>
              </a:spcAft>
              <a:buClr>
                <a:schemeClr val="dk1"/>
              </a:buClr>
              <a:buSzPts val="7200"/>
              <a:buFont typeface="Arial"/>
              <a:buNone/>
            </a:pPr>
            <a:r>
              <a:rPr lang="en-US" sz="3600">
                <a:solidFill>
                  <a:schemeClr val="dk1"/>
                </a:solidFill>
                <a:latin typeface="Calibri"/>
                <a:ea typeface="Calibri"/>
                <a:cs typeface="Calibri"/>
                <a:sym typeface="Calibri"/>
              </a:rPr>
              <a:t>Who would benefit from widespread implementation?</a:t>
            </a:r>
            <a:endParaRPr/>
          </a:p>
          <a:p>
            <a:pPr indent="0" lvl="0" marL="0" marR="0" rtl="0" algn="l">
              <a:lnSpc>
                <a:spcPct val="90000"/>
              </a:lnSpc>
              <a:spcBef>
                <a:spcPts val="1500"/>
              </a:spcBef>
              <a:spcAft>
                <a:spcPts val="0"/>
              </a:spcAft>
              <a:buClr>
                <a:schemeClr val="dk1"/>
              </a:buClr>
              <a:buSzPts val="7200"/>
              <a:buFont typeface="Arial"/>
              <a:buNone/>
            </a:pPr>
            <a:r>
              <a:rPr lang="en-US" sz="3600">
                <a:solidFill>
                  <a:schemeClr val="dk1"/>
                </a:solidFill>
                <a:latin typeface="Calibri"/>
                <a:ea typeface="Calibri"/>
                <a:cs typeface="Calibri"/>
                <a:sym typeface="Calibri"/>
              </a:rPr>
              <a:t>What might be some unexpected consequences?</a:t>
            </a:r>
            <a:endParaRPr/>
          </a:p>
          <a:p>
            <a:pPr indent="0" lvl="0" marL="0" marR="0" rtl="0" algn="l">
              <a:lnSpc>
                <a:spcPct val="90000"/>
              </a:lnSpc>
              <a:spcBef>
                <a:spcPts val="1500"/>
              </a:spcBef>
              <a:spcAft>
                <a:spcPts val="0"/>
              </a:spcAft>
              <a:buClr>
                <a:schemeClr val="dk1"/>
              </a:buClr>
              <a:buSzPts val="7200"/>
              <a:buFont typeface="Arial"/>
              <a:buNone/>
            </a:pPr>
            <a:r>
              <a:rPr lang="en-US" sz="3600">
                <a:solidFill>
                  <a:schemeClr val="dk1"/>
                </a:solidFill>
                <a:latin typeface="Calibri"/>
                <a:ea typeface="Calibri"/>
                <a:cs typeface="Calibri"/>
                <a:sym typeface="Calibri"/>
              </a:rPr>
              <a:t>What information would you want to know to decide?</a:t>
            </a:r>
            <a:endParaRPr/>
          </a:p>
          <a:p>
            <a:pPr indent="0" lvl="0" marL="0" marR="0" rtl="0" algn="l">
              <a:lnSpc>
                <a:spcPct val="90000"/>
              </a:lnSpc>
              <a:spcBef>
                <a:spcPts val="1500"/>
              </a:spcBef>
              <a:spcAft>
                <a:spcPts val="0"/>
              </a:spcAft>
              <a:buClr>
                <a:schemeClr val="dk1"/>
              </a:buClr>
              <a:buSzPts val="7200"/>
              <a:buFont typeface="Arial"/>
              <a:buNone/>
            </a:pPr>
            <a:r>
              <a:rPr lang="en-US" sz="3600">
                <a:solidFill>
                  <a:schemeClr val="dk1"/>
                </a:solidFill>
                <a:latin typeface="Calibri"/>
                <a:ea typeface="Calibri"/>
                <a:cs typeface="Calibri"/>
                <a:sym typeface="Calibri"/>
              </a:rPr>
              <a:t>Who should be involved in the decision?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p:nvPr/>
        </p:nvSpPr>
        <p:spPr>
          <a:xfrm>
            <a:off x="0" y="0"/>
            <a:ext cx="5119394" cy="6858000"/>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5" name="Google Shape;105;p3"/>
          <p:cNvSpPr txBox="1"/>
          <p:nvPr/>
        </p:nvSpPr>
        <p:spPr>
          <a:xfrm>
            <a:off x="388472" y="2793544"/>
            <a:ext cx="4159777" cy="89077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5200"/>
              <a:buFont typeface="Calibri"/>
              <a:buNone/>
            </a:pPr>
            <a:r>
              <a:rPr b="0" i="0" lang="en-US" sz="5200" u="none" cap="none" strike="noStrike">
                <a:solidFill>
                  <a:schemeClr val="dk1"/>
                </a:solidFill>
                <a:latin typeface="Calibri"/>
                <a:ea typeface="Calibri"/>
                <a:cs typeface="Calibri"/>
                <a:sym typeface="Calibri"/>
              </a:rPr>
              <a:t>Program Goals</a:t>
            </a:r>
            <a:endParaRPr/>
          </a:p>
        </p:txBody>
      </p:sp>
      <p:sp>
        <p:nvSpPr>
          <p:cNvPr id="106" name="Google Shape;106;p3"/>
          <p:cNvSpPr txBox="1"/>
          <p:nvPr/>
        </p:nvSpPr>
        <p:spPr>
          <a:xfrm>
            <a:off x="5747656" y="510639"/>
            <a:ext cx="5811297" cy="6347361"/>
          </a:xfrm>
          <a:prstGeom prst="rect">
            <a:avLst/>
          </a:prstGeom>
          <a:noFill/>
          <a:ln>
            <a:noFill/>
          </a:ln>
        </p:spPr>
        <p:txBody>
          <a:bodyPr anchorCtr="0" anchor="t" bIns="45700" lIns="91425" spcFirstLastPara="1" rIns="91425" wrap="square" tIns="45700">
            <a:normAutofit/>
          </a:bodyPr>
          <a:lstStyle/>
          <a:p>
            <a:pPr indent="-514350" lvl="0" marL="590550" marR="0" rtl="0" algn="l">
              <a:lnSpc>
                <a:spcPct val="100000"/>
              </a:lnSpc>
              <a:spcBef>
                <a:spcPts val="0"/>
              </a:spcBef>
              <a:spcAft>
                <a:spcPts val="0"/>
              </a:spcAft>
              <a:buClr>
                <a:schemeClr val="dk1"/>
              </a:buClr>
              <a:buSzPts val="2400"/>
              <a:buFont typeface="Calibri"/>
              <a:buAutoNum type="arabicPeriod"/>
            </a:pPr>
            <a:r>
              <a:rPr b="1" i="0" lang="en-US" sz="2800" u="none" cap="none" strike="noStrike">
                <a:solidFill>
                  <a:schemeClr val="dk1"/>
                </a:solidFill>
                <a:latin typeface="Calibri"/>
                <a:ea typeface="Calibri"/>
                <a:cs typeface="Calibri"/>
                <a:sym typeface="Calibri"/>
              </a:rPr>
              <a:t>Understand the science of brain stimulation technology</a:t>
            </a:r>
            <a:r>
              <a:rPr b="0" i="0" lang="en-US" sz="2800" u="none" cap="none" strike="noStrike">
                <a:solidFill>
                  <a:schemeClr val="dk1"/>
                </a:solidFill>
                <a:latin typeface="Calibri"/>
                <a:ea typeface="Calibri"/>
                <a:cs typeface="Calibri"/>
                <a:sym typeface="Calibri"/>
              </a:rPr>
              <a:t> and its potential impacts on human cognition and behavior.</a:t>
            </a:r>
            <a:endParaRPr b="0" i="0" sz="2800" u="none" cap="none" strike="noStrike">
              <a:solidFill>
                <a:schemeClr val="dk1"/>
              </a:solidFill>
              <a:latin typeface="Calibri"/>
              <a:ea typeface="Calibri"/>
              <a:cs typeface="Calibri"/>
              <a:sym typeface="Calibri"/>
            </a:endParaRPr>
          </a:p>
          <a:p>
            <a:pPr indent="-514350" lvl="0" marL="590550" marR="0" rtl="0" algn="l">
              <a:lnSpc>
                <a:spcPct val="100000"/>
              </a:lnSpc>
              <a:spcBef>
                <a:spcPts val="1800"/>
              </a:spcBef>
              <a:spcAft>
                <a:spcPts val="0"/>
              </a:spcAft>
              <a:buClr>
                <a:schemeClr val="dk1"/>
              </a:buClr>
              <a:buSzPts val="2400"/>
              <a:buFont typeface="Calibri"/>
              <a:buAutoNum type="arabicPeriod"/>
            </a:pPr>
            <a:r>
              <a:rPr b="1" i="0" lang="en-US" sz="2800" u="none" cap="none" strike="noStrike">
                <a:solidFill>
                  <a:schemeClr val="dk1"/>
                </a:solidFill>
                <a:latin typeface="Calibri"/>
                <a:ea typeface="Calibri"/>
                <a:cs typeface="Calibri"/>
                <a:sym typeface="Calibri"/>
              </a:rPr>
              <a:t>Consider your individual values </a:t>
            </a:r>
            <a:r>
              <a:rPr b="0" i="0" lang="en-US" sz="2800" u="none" cap="none" strike="noStrike">
                <a:solidFill>
                  <a:schemeClr val="dk1"/>
                </a:solidFill>
                <a:latin typeface="Calibri"/>
                <a:ea typeface="Calibri"/>
                <a:cs typeface="Calibri"/>
                <a:sym typeface="Calibri"/>
              </a:rPr>
              <a:t>that would shape your personal decision to use a brain stimulation device.</a:t>
            </a:r>
            <a:endParaRPr b="0" i="0" sz="2800" u="none" cap="none" strike="noStrike">
              <a:solidFill>
                <a:schemeClr val="dk1"/>
              </a:solidFill>
              <a:latin typeface="Calibri"/>
              <a:ea typeface="Calibri"/>
              <a:cs typeface="Calibri"/>
              <a:sym typeface="Calibri"/>
            </a:endParaRPr>
          </a:p>
          <a:p>
            <a:pPr indent="-514350" lvl="0" marL="590550" marR="0" rtl="0" algn="l">
              <a:lnSpc>
                <a:spcPct val="100000"/>
              </a:lnSpc>
              <a:spcBef>
                <a:spcPts val="1800"/>
              </a:spcBef>
              <a:spcAft>
                <a:spcPts val="0"/>
              </a:spcAft>
              <a:buClr>
                <a:schemeClr val="dk1"/>
              </a:buClr>
              <a:buSzPts val="2400"/>
              <a:buFont typeface="Calibri"/>
              <a:buAutoNum type="arabicPeriod"/>
            </a:pPr>
            <a:r>
              <a:rPr b="1" i="0" lang="en-US" sz="2800" u="none" cap="none" strike="noStrike">
                <a:solidFill>
                  <a:schemeClr val="dk1"/>
                </a:solidFill>
                <a:latin typeface="Calibri"/>
                <a:ea typeface="Calibri"/>
                <a:cs typeface="Calibri"/>
                <a:sym typeface="Calibri"/>
              </a:rPr>
              <a:t>Discuss community perspectives </a:t>
            </a:r>
            <a:r>
              <a:rPr b="0" i="0" lang="en-US" sz="2800" u="none" cap="none" strike="noStrike">
                <a:solidFill>
                  <a:schemeClr val="dk1"/>
                </a:solidFill>
                <a:latin typeface="Calibri"/>
                <a:ea typeface="Calibri"/>
                <a:cs typeface="Calibri"/>
                <a:sym typeface="Calibri"/>
              </a:rPr>
              <a:t>on the benefits and consequences of brain stimulation technology for different societal applications.</a:t>
            </a:r>
            <a:endParaRPr b="0" i="0" sz="2800" u="none" cap="none" strike="noStrike">
              <a:solidFill>
                <a:schemeClr val="dk1"/>
              </a:solidFill>
              <a:latin typeface="Calibri"/>
              <a:ea typeface="Calibri"/>
              <a:cs typeface="Calibri"/>
              <a:sym typeface="Calibri"/>
            </a:endParaRPr>
          </a:p>
          <a:p>
            <a:pPr indent="-152400" lvl="0" marL="228600" marR="0" rtl="0" algn="l">
              <a:lnSpc>
                <a:spcPct val="100000"/>
              </a:lnSpc>
              <a:spcBef>
                <a:spcPts val="180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p:nvPr/>
        </p:nvSpPr>
        <p:spPr>
          <a:xfrm>
            <a:off x="0" y="0"/>
            <a:ext cx="12192000" cy="1324722"/>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p4"/>
          <p:cNvSpPr txBox="1"/>
          <p:nvPr/>
        </p:nvSpPr>
        <p:spPr>
          <a:xfrm>
            <a:off x="457200" y="249953"/>
            <a:ext cx="11445774" cy="99521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5200"/>
              <a:buFont typeface="Calibri"/>
              <a:buNone/>
            </a:pPr>
            <a:r>
              <a:rPr b="0" i="0" lang="en-US" sz="5200" u="none" cap="none" strike="noStrike">
                <a:solidFill>
                  <a:schemeClr val="dk1"/>
                </a:solidFill>
                <a:latin typeface="Calibri"/>
                <a:ea typeface="Calibri"/>
                <a:cs typeface="Calibri"/>
                <a:sym typeface="Calibri"/>
              </a:rPr>
              <a:t>Agenda</a:t>
            </a:r>
            <a:endParaRPr/>
          </a:p>
        </p:txBody>
      </p:sp>
      <p:sp>
        <p:nvSpPr>
          <p:cNvPr id="114" name="Google Shape;114;p4"/>
          <p:cNvSpPr txBox="1"/>
          <p:nvPr/>
        </p:nvSpPr>
        <p:spPr>
          <a:xfrm>
            <a:off x="457200" y="1396446"/>
            <a:ext cx="11183815" cy="5461554"/>
          </a:xfrm>
          <a:prstGeom prst="rect">
            <a:avLst/>
          </a:prstGeom>
          <a:noFill/>
          <a:ln>
            <a:noFill/>
          </a:ln>
        </p:spPr>
        <p:txBody>
          <a:bodyPr anchorCtr="0" anchor="t" bIns="45700" lIns="91425" spcFirstLastPara="1" rIns="91425" wrap="square" tIns="45700">
            <a:normAutofit fontScale="92500" lnSpcReduction="10000"/>
          </a:bodyPr>
          <a:lstStyle/>
          <a:p>
            <a:pPr indent="0" lvl="0" marL="114300" marR="0" rtl="0" algn="l">
              <a:lnSpc>
                <a:spcPct val="140000"/>
              </a:lnSpc>
              <a:spcBef>
                <a:spcPts val="0"/>
              </a:spcBef>
              <a:spcAft>
                <a:spcPts val="0"/>
              </a:spcAft>
              <a:buClr>
                <a:schemeClr val="dk1"/>
              </a:buClr>
              <a:buSzPct val="69498"/>
              <a:buFont typeface="Arial"/>
              <a:buNone/>
            </a:pPr>
            <a:r>
              <a:rPr b="1" i="0" lang="en-US" sz="2800" u="none" cap="none" strike="noStrike">
                <a:solidFill>
                  <a:schemeClr val="dk1"/>
                </a:solidFill>
                <a:latin typeface="Calibri"/>
                <a:ea typeface="Calibri"/>
                <a:cs typeface="Calibri"/>
                <a:sym typeface="Calibri"/>
              </a:rPr>
              <a:t>Brain stimulation for cognitive enhancement – 15 minutes </a:t>
            </a:r>
            <a:endParaRPr/>
          </a:p>
          <a:p>
            <a:pPr indent="-514350" lvl="0" marL="628650" marR="0" rtl="0" algn="l">
              <a:lnSpc>
                <a:spcPct val="140000"/>
              </a:lnSpc>
              <a:spcBef>
                <a:spcPts val="0"/>
              </a:spcBef>
              <a:spcAft>
                <a:spcPts val="0"/>
              </a:spcAft>
              <a:buClr>
                <a:schemeClr val="dk1"/>
              </a:buClr>
              <a:buSzPct val="69498"/>
              <a:buFont typeface="Arial"/>
              <a:buChar char="•"/>
            </a:pPr>
            <a:r>
              <a:rPr b="0" i="0" lang="en-US" sz="2800" u="none" cap="none" strike="noStrike">
                <a:solidFill>
                  <a:schemeClr val="dk1"/>
                </a:solidFill>
                <a:latin typeface="Calibri"/>
                <a:ea typeface="Calibri"/>
                <a:cs typeface="Calibri"/>
                <a:sym typeface="Calibri"/>
              </a:rPr>
              <a:t>Introduction to brain stimulation technologies</a:t>
            </a:r>
            <a:endParaRPr b="0" i="0" sz="2800" u="none" cap="none" strike="noStrike">
              <a:solidFill>
                <a:schemeClr val="dk1"/>
              </a:solidFill>
              <a:latin typeface="Calibri"/>
              <a:ea typeface="Calibri"/>
              <a:cs typeface="Calibri"/>
              <a:sym typeface="Calibri"/>
            </a:endParaRPr>
          </a:p>
          <a:p>
            <a:pPr indent="-514350" lvl="0" marL="628650" marR="0" rtl="0" algn="l">
              <a:lnSpc>
                <a:spcPct val="140000"/>
              </a:lnSpc>
              <a:spcBef>
                <a:spcPts val="0"/>
              </a:spcBef>
              <a:spcAft>
                <a:spcPts val="0"/>
              </a:spcAft>
              <a:buClr>
                <a:schemeClr val="dk1"/>
              </a:buClr>
              <a:buSzPct val="69498"/>
              <a:buFont typeface="Arial"/>
              <a:buChar char="•"/>
            </a:pPr>
            <a:r>
              <a:rPr b="0" i="0" lang="en-US" sz="2800" u="none" cap="none" strike="noStrike">
                <a:solidFill>
                  <a:schemeClr val="dk1"/>
                </a:solidFill>
                <a:latin typeface="Calibri"/>
                <a:ea typeface="Calibri"/>
                <a:cs typeface="Calibri"/>
                <a:sym typeface="Calibri"/>
              </a:rPr>
              <a:t>Evidence for cognitive impacts and ethical considerations</a:t>
            </a:r>
            <a:endParaRPr b="0" i="0" sz="2800" u="none" cap="none" strike="noStrike">
              <a:solidFill>
                <a:schemeClr val="dk1"/>
              </a:solidFill>
              <a:latin typeface="Calibri"/>
              <a:ea typeface="Calibri"/>
              <a:cs typeface="Calibri"/>
              <a:sym typeface="Calibri"/>
            </a:endParaRPr>
          </a:p>
          <a:p>
            <a:pPr indent="0" lvl="0" marL="114300" marR="0" rtl="0" algn="l">
              <a:lnSpc>
                <a:spcPct val="140000"/>
              </a:lnSpc>
              <a:spcBef>
                <a:spcPts val="0"/>
              </a:spcBef>
              <a:spcAft>
                <a:spcPts val="0"/>
              </a:spcAft>
              <a:buClr>
                <a:schemeClr val="dk1"/>
              </a:buClr>
              <a:buSzPct val="149688"/>
              <a:buFont typeface="Arial"/>
              <a:buNone/>
            </a:pPr>
            <a:r>
              <a:t/>
            </a:r>
            <a:endParaRPr b="1" i="0" sz="1300" u="none" cap="none" strike="noStrike">
              <a:solidFill>
                <a:schemeClr val="dk1"/>
              </a:solidFill>
              <a:latin typeface="Calibri"/>
              <a:ea typeface="Calibri"/>
              <a:cs typeface="Calibri"/>
              <a:sym typeface="Calibri"/>
            </a:endParaRPr>
          </a:p>
          <a:p>
            <a:pPr indent="0" lvl="0" marL="114300" marR="0" rtl="0" algn="l">
              <a:lnSpc>
                <a:spcPct val="140000"/>
              </a:lnSpc>
              <a:spcBef>
                <a:spcPts val="0"/>
              </a:spcBef>
              <a:spcAft>
                <a:spcPts val="0"/>
              </a:spcAft>
              <a:buClr>
                <a:schemeClr val="dk1"/>
              </a:buClr>
              <a:buSzPct val="69498"/>
              <a:buFont typeface="Arial"/>
              <a:buNone/>
            </a:pPr>
            <a:r>
              <a:rPr b="1" i="0" lang="en-US" sz="2800" u="none" cap="none" strike="noStrike">
                <a:solidFill>
                  <a:schemeClr val="dk1"/>
                </a:solidFill>
                <a:latin typeface="Calibri"/>
                <a:ea typeface="Calibri"/>
                <a:cs typeface="Calibri"/>
                <a:sym typeface="Calibri"/>
              </a:rPr>
              <a:t>Individual values and decision making –  20 minutes</a:t>
            </a:r>
            <a:endParaRPr b="1" i="0" sz="2800" u="none" cap="none" strike="noStrike">
              <a:solidFill>
                <a:schemeClr val="dk1"/>
              </a:solidFill>
              <a:latin typeface="Calibri"/>
              <a:ea typeface="Calibri"/>
              <a:cs typeface="Calibri"/>
              <a:sym typeface="Calibri"/>
            </a:endParaRPr>
          </a:p>
          <a:p>
            <a:pPr indent="-514350" lvl="0" marL="628650" marR="0" rtl="0" algn="l">
              <a:lnSpc>
                <a:spcPct val="140000"/>
              </a:lnSpc>
              <a:spcBef>
                <a:spcPts val="0"/>
              </a:spcBef>
              <a:spcAft>
                <a:spcPts val="0"/>
              </a:spcAft>
              <a:buClr>
                <a:schemeClr val="dk1"/>
              </a:buClr>
              <a:buSzPct val="69498"/>
              <a:buFont typeface="Arial"/>
              <a:buChar char="•"/>
            </a:pPr>
            <a:r>
              <a:rPr b="0" i="0" lang="en-US" sz="2800" u="none" cap="none" strike="noStrike">
                <a:solidFill>
                  <a:schemeClr val="dk1"/>
                </a:solidFill>
                <a:latin typeface="Calibri"/>
                <a:ea typeface="Calibri"/>
                <a:cs typeface="Calibri"/>
                <a:sym typeface="Calibri"/>
              </a:rPr>
              <a:t>Consider your personal values and priorities about brain stimulation</a:t>
            </a:r>
            <a:endParaRPr b="0" i="0" sz="2800" u="none" cap="none" strike="noStrike">
              <a:solidFill>
                <a:schemeClr val="dk1"/>
              </a:solidFill>
              <a:latin typeface="Calibri"/>
              <a:ea typeface="Calibri"/>
              <a:cs typeface="Calibri"/>
              <a:sym typeface="Calibri"/>
            </a:endParaRPr>
          </a:p>
          <a:p>
            <a:pPr indent="-514350" lvl="0" marL="628650" marR="0" rtl="0" algn="l">
              <a:lnSpc>
                <a:spcPct val="140000"/>
              </a:lnSpc>
              <a:spcBef>
                <a:spcPts val="0"/>
              </a:spcBef>
              <a:spcAft>
                <a:spcPts val="0"/>
              </a:spcAft>
              <a:buClr>
                <a:schemeClr val="dk1"/>
              </a:buClr>
              <a:buSzPct val="69498"/>
              <a:buFont typeface="Arial"/>
              <a:buChar char="•"/>
            </a:pPr>
            <a:r>
              <a:rPr b="0" i="0" lang="en-US" sz="2800" u="none" cap="none" strike="noStrike">
                <a:solidFill>
                  <a:schemeClr val="dk1"/>
                </a:solidFill>
                <a:latin typeface="Calibri"/>
                <a:ea typeface="Calibri"/>
                <a:cs typeface="Calibri"/>
                <a:sym typeface="Calibri"/>
              </a:rPr>
              <a:t>Share your thoughts through a creative expression activity</a:t>
            </a:r>
            <a:endParaRPr b="0" i="0" sz="2800" u="none" cap="none" strike="noStrike">
              <a:solidFill>
                <a:schemeClr val="dk1"/>
              </a:solidFill>
              <a:latin typeface="Calibri"/>
              <a:ea typeface="Calibri"/>
              <a:cs typeface="Calibri"/>
              <a:sym typeface="Calibri"/>
            </a:endParaRPr>
          </a:p>
          <a:p>
            <a:pPr indent="0" lvl="0" marL="114300" marR="0" rtl="0" algn="l">
              <a:lnSpc>
                <a:spcPct val="140000"/>
              </a:lnSpc>
              <a:spcBef>
                <a:spcPts val="0"/>
              </a:spcBef>
              <a:spcAft>
                <a:spcPts val="0"/>
              </a:spcAft>
              <a:buClr>
                <a:schemeClr val="dk1"/>
              </a:buClr>
              <a:buSzPct val="162162"/>
              <a:buFont typeface="Arial"/>
              <a:buNone/>
            </a:pPr>
            <a:r>
              <a:t/>
            </a:r>
            <a:endParaRPr b="1" i="0" sz="1200" u="none" cap="none" strike="noStrike">
              <a:solidFill>
                <a:schemeClr val="dk1"/>
              </a:solidFill>
              <a:latin typeface="Calibri"/>
              <a:ea typeface="Calibri"/>
              <a:cs typeface="Calibri"/>
              <a:sym typeface="Calibri"/>
            </a:endParaRPr>
          </a:p>
          <a:p>
            <a:pPr indent="0" lvl="0" marL="114300" marR="0" rtl="0" algn="l">
              <a:lnSpc>
                <a:spcPct val="140000"/>
              </a:lnSpc>
              <a:spcBef>
                <a:spcPts val="0"/>
              </a:spcBef>
              <a:spcAft>
                <a:spcPts val="0"/>
              </a:spcAft>
              <a:buClr>
                <a:schemeClr val="dk1"/>
              </a:buClr>
              <a:buSzPct val="69498"/>
              <a:buFont typeface="Arial"/>
              <a:buNone/>
            </a:pPr>
            <a:r>
              <a:rPr b="1" i="0" lang="en-US" sz="2800" u="none" cap="none" strike="noStrike">
                <a:solidFill>
                  <a:schemeClr val="dk1"/>
                </a:solidFill>
                <a:latin typeface="Calibri"/>
                <a:ea typeface="Calibri"/>
                <a:cs typeface="Calibri"/>
                <a:sym typeface="Calibri"/>
              </a:rPr>
              <a:t>Implementation in society – 20 minutes</a:t>
            </a:r>
            <a:endParaRPr b="0" i="0" sz="2800" u="none" cap="none" strike="noStrike">
              <a:solidFill>
                <a:schemeClr val="dk1"/>
              </a:solidFill>
              <a:latin typeface="Calibri"/>
              <a:ea typeface="Calibri"/>
              <a:cs typeface="Calibri"/>
              <a:sym typeface="Calibri"/>
            </a:endParaRPr>
          </a:p>
          <a:p>
            <a:pPr indent="-514350" lvl="0" marL="628650" marR="0" rtl="0" algn="l">
              <a:lnSpc>
                <a:spcPct val="140000"/>
              </a:lnSpc>
              <a:spcBef>
                <a:spcPts val="0"/>
              </a:spcBef>
              <a:spcAft>
                <a:spcPts val="0"/>
              </a:spcAft>
              <a:buClr>
                <a:schemeClr val="dk1"/>
              </a:buClr>
              <a:buSzPct val="69498"/>
              <a:buFont typeface="Arial"/>
              <a:buChar char="•"/>
            </a:pPr>
            <a:r>
              <a:rPr b="0" i="0" lang="en-US" sz="2800" u="none" cap="none" strike="noStrike">
                <a:solidFill>
                  <a:schemeClr val="dk1"/>
                </a:solidFill>
                <a:latin typeface="Calibri"/>
                <a:ea typeface="Calibri"/>
                <a:cs typeface="Calibri"/>
                <a:sym typeface="Calibri"/>
              </a:rPr>
              <a:t>Discover group attitudes towards different societal applications</a:t>
            </a:r>
            <a:endParaRPr/>
          </a:p>
          <a:p>
            <a:pPr indent="-514350" lvl="0" marL="628650" marR="0" rtl="0" algn="l">
              <a:lnSpc>
                <a:spcPct val="140000"/>
              </a:lnSpc>
              <a:spcBef>
                <a:spcPts val="0"/>
              </a:spcBef>
              <a:spcAft>
                <a:spcPts val="0"/>
              </a:spcAft>
              <a:buClr>
                <a:schemeClr val="dk1"/>
              </a:buClr>
              <a:buSzPct val="69498"/>
              <a:buFont typeface="Arial"/>
              <a:buChar char="•"/>
            </a:pPr>
            <a:r>
              <a:rPr b="0" i="0" lang="en-US" sz="2800" u="none" cap="none" strike="noStrike">
                <a:solidFill>
                  <a:schemeClr val="dk1"/>
                </a:solidFill>
                <a:latin typeface="Calibri"/>
                <a:ea typeface="Calibri"/>
                <a:cs typeface="Calibri"/>
                <a:sym typeface="Calibri"/>
              </a:rPr>
              <a:t>Choose a scenario and discuss its ethical considerations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p:nvPr/>
        </p:nvSpPr>
        <p:spPr>
          <a:xfrm>
            <a:off x="0" y="0"/>
            <a:ext cx="12192000" cy="2266722"/>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1" name="Google Shape;121;p5"/>
          <p:cNvSpPr txBox="1"/>
          <p:nvPr/>
        </p:nvSpPr>
        <p:spPr>
          <a:xfrm>
            <a:off x="1206844" y="361087"/>
            <a:ext cx="9778311" cy="1517323"/>
          </a:xfrm>
          <a:prstGeom prst="rect">
            <a:avLst/>
          </a:prstGeom>
          <a:solidFill>
            <a:srgbClr val="CFC9E4"/>
          </a:solidFill>
          <a:ln>
            <a:noFill/>
          </a:ln>
        </p:spPr>
        <p:txBody>
          <a:bodyPr anchorCtr="0" anchor="ctr" bIns="45700" lIns="91425" spcFirstLastPara="1" rIns="91425" wrap="square" tIns="45700">
            <a:normAutofit fontScale="85000" lnSpcReduction="20000"/>
          </a:bodyPr>
          <a:lstStyle/>
          <a:p>
            <a:pPr indent="0" lvl="0" marL="0" marR="0" rtl="0" algn="ctr">
              <a:lnSpc>
                <a:spcPct val="110000"/>
              </a:lnSpc>
              <a:spcBef>
                <a:spcPts val="0"/>
              </a:spcBef>
              <a:spcAft>
                <a:spcPts val="0"/>
              </a:spcAft>
              <a:buClr>
                <a:schemeClr val="lt1"/>
              </a:buClr>
              <a:buSzPct val="156862"/>
              <a:buFont typeface="Calibri"/>
              <a:buNone/>
            </a:pPr>
            <a:r>
              <a:rPr b="0" i="0" lang="en-US" sz="6000" u="none" cap="none" strike="noStrike">
                <a:solidFill>
                  <a:schemeClr val="dk1"/>
                </a:solidFill>
                <a:latin typeface="Calibri"/>
                <a:ea typeface="Calibri"/>
                <a:cs typeface="Calibri"/>
                <a:sym typeface="Calibri"/>
              </a:rPr>
              <a:t>What’s our gut feeling about boosting brain power?</a:t>
            </a:r>
            <a:endParaRPr b="0" i="0" sz="41500" u="none" cap="none" strike="noStrike">
              <a:solidFill>
                <a:schemeClr val="dk1"/>
              </a:solidFill>
              <a:latin typeface="Calibri"/>
              <a:ea typeface="Calibri"/>
              <a:cs typeface="Calibri"/>
              <a:sym typeface="Calibri"/>
            </a:endParaRPr>
          </a:p>
        </p:txBody>
      </p:sp>
      <p:sp>
        <p:nvSpPr>
          <p:cNvPr id="122" name="Google Shape;122;p5"/>
          <p:cNvSpPr txBox="1"/>
          <p:nvPr/>
        </p:nvSpPr>
        <p:spPr>
          <a:xfrm>
            <a:off x="912628" y="2266722"/>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chemeClr val="dk1"/>
              </a:buClr>
              <a:buSzPts val="2800"/>
              <a:buFont typeface="Arial"/>
              <a:buNone/>
            </a:pPr>
            <a:r>
              <a:rPr b="0" i="1" lang="en-US" sz="2800" u="none" cap="none" strike="noStrike">
                <a:solidFill>
                  <a:schemeClr val="dk1"/>
                </a:solidFill>
                <a:latin typeface="Calibri"/>
                <a:ea typeface="Calibri"/>
                <a:cs typeface="Calibri"/>
                <a:sym typeface="Calibri"/>
              </a:rPr>
              <a:t>Display live survey results here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6"/>
          <p:cNvSpPr/>
          <p:nvPr/>
        </p:nvSpPr>
        <p:spPr>
          <a:xfrm>
            <a:off x="0" y="0"/>
            <a:ext cx="12192000" cy="1324722"/>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sketch, drawing, art, child art&#10;&#10;Description automatically generated" id="129" name="Google Shape;129;p6"/>
          <p:cNvPicPr preferRelativeResize="0"/>
          <p:nvPr/>
        </p:nvPicPr>
        <p:blipFill rotWithShape="1">
          <a:blip r:embed="rId3">
            <a:alphaModFix/>
          </a:blip>
          <a:srcRect b="0" l="0" r="0" t="0"/>
          <a:stretch/>
        </p:blipFill>
        <p:spPr>
          <a:xfrm>
            <a:off x="653829" y="1386022"/>
            <a:ext cx="3227055" cy="3438760"/>
          </a:xfrm>
          <a:prstGeom prst="rect">
            <a:avLst/>
          </a:prstGeom>
          <a:noFill/>
          <a:ln>
            <a:noFill/>
          </a:ln>
        </p:spPr>
      </p:pic>
      <p:sp>
        <p:nvSpPr>
          <p:cNvPr id="130" name="Google Shape;130;p6"/>
          <p:cNvSpPr txBox="1"/>
          <p:nvPr/>
        </p:nvSpPr>
        <p:spPr>
          <a:xfrm>
            <a:off x="9967173" y="6599741"/>
            <a:ext cx="205828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00" u="none" cap="none" strike="noStrike">
                <a:solidFill>
                  <a:schemeClr val="dk1"/>
                </a:solidFill>
                <a:latin typeface="Calibri"/>
                <a:ea typeface="Calibri"/>
                <a:cs typeface="Calibri"/>
                <a:sym typeface="Calibri"/>
              </a:rPr>
              <a:t>Images created with BioRender.com</a:t>
            </a:r>
            <a:endParaRPr/>
          </a:p>
        </p:txBody>
      </p:sp>
      <p:pic>
        <p:nvPicPr>
          <p:cNvPr descr="A picture containing sketch, drawing, art, illustration&#10;&#10;Description automatically generated" id="131" name="Google Shape;131;p6"/>
          <p:cNvPicPr preferRelativeResize="0"/>
          <p:nvPr/>
        </p:nvPicPr>
        <p:blipFill rotWithShape="1">
          <a:blip r:embed="rId4">
            <a:alphaModFix/>
          </a:blip>
          <a:srcRect b="0" l="0" r="0" t="14884"/>
          <a:stretch/>
        </p:blipFill>
        <p:spPr>
          <a:xfrm>
            <a:off x="4503741" y="1746274"/>
            <a:ext cx="3312114" cy="3004077"/>
          </a:xfrm>
          <a:prstGeom prst="rect">
            <a:avLst/>
          </a:prstGeom>
          <a:noFill/>
          <a:ln>
            <a:noFill/>
          </a:ln>
        </p:spPr>
      </p:pic>
      <p:pic>
        <p:nvPicPr>
          <p:cNvPr descr="A picture containing sketch, drawing, art, illustration&#10;&#10;Description automatically generated" id="132" name="Google Shape;132;p6"/>
          <p:cNvPicPr preferRelativeResize="0"/>
          <p:nvPr/>
        </p:nvPicPr>
        <p:blipFill rotWithShape="1">
          <a:blip r:embed="rId5">
            <a:alphaModFix/>
          </a:blip>
          <a:srcRect b="0" l="0" r="0" t="0"/>
          <a:stretch/>
        </p:blipFill>
        <p:spPr>
          <a:xfrm>
            <a:off x="8311116" y="1433319"/>
            <a:ext cx="3312114" cy="3523526"/>
          </a:xfrm>
          <a:prstGeom prst="rect">
            <a:avLst/>
          </a:prstGeom>
          <a:noFill/>
          <a:ln>
            <a:noFill/>
          </a:ln>
        </p:spPr>
      </p:pic>
      <p:sp>
        <p:nvSpPr>
          <p:cNvPr id="133" name="Google Shape;133;p6"/>
          <p:cNvSpPr txBox="1"/>
          <p:nvPr/>
        </p:nvSpPr>
        <p:spPr>
          <a:xfrm>
            <a:off x="653829" y="654629"/>
            <a:ext cx="105156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lang="en-US" sz="4400" u="none">
                <a:solidFill>
                  <a:schemeClr val="dk1"/>
                </a:solidFill>
                <a:latin typeface="Calibri"/>
                <a:ea typeface="Calibri"/>
                <a:cs typeface="Calibri"/>
                <a:sym typeface="Calibri"/>
              </a:rPr>
              <a:t>Technologies for Brain Stimulation</a:t>
            </a:r>
            <a:endParaRPr/>
          </a:p>
        </p:txBody>
      </p:sp>
      <p:sp>
        <p:nvSpPr>
          <p:cNvPr id="134" name="Google Shape;134;p6"/>
          <p:cNvSpPr txBox="1"/>
          <p:nvPr/>
        </p:nvSpPr>
        <p:spPr>
          <a:xfrm>
            <a:off x="473538" y="4769165"/>
            <a:ext cx="2960783" cy="1200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Transcranial</a:t>
            </a:r>
            <a:endParaRPr b="1" sz="24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Magnetic </a:t>
            </a:r>
            <a:endParaRPr b="1" sz="24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Stimulation</a:t>
            </a:r>
            <a:endParaRPr b="1" sz="2400">
              <a:solidFill>
                <a:schemeClr val="dk1"/>
              </a:solidFill>
              <a:latin typeface="Calibri"/>
              <a:ea typeface="Calibri"/>
              <a:cs typeface="Calibri"/>
              <a:sym typeface="Calibri"/>
            </a:endParaRPr>
          </a:p>
        </p:txBody>
      </p:sp>
      <p:sp>
        <p:nvSpPr>
          <p:cNvPr id="135" name="Google Shape;135;p6"/>
          <p:cNvSpPr txBox="1"/>
          <p:nvPr/>
        </p:nvSpPr>
        <p:spPr>
          <a:xfrm>
            <a:off x="4615608" y="4811651"/>
            <a:ext cx="2960783" cy="1200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Transcranial</a:t>
            </a:r>
            <a:endParaRPr b="1" sz="24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Electrical </a:t>
            </a:r>
            <a:endParaRPr b="1" sz="24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Stimulation</a:t>
            </a:r>
            <a:endParaRPr b="1" sz="2400">
              <a:solidFill>
                <a:schemeClr val="dk1"/>
              </a:solidFill>
              <a:latin typeface="Calibri"/>
              <a:ea typeface="Calibri"/>
              <a:cs typeface="Calibri"/>
              <a:sym typeface="Calibri"/>
            </a:endParaRPr>
          </a:p>
        </p:txBody>
      </p:sp>
      <p:sp>
        <p:nvSpPr>
          <p:cNvPr id="136" name="Google Shape;136;p6"/>
          <p:cNvSpPr txBox="1"/>
          <p:nvPr/>
        </p:nvSpPr>
        <p:spPr>
          <a:xfrm>
            <a:off x="8486781" y="4769073"/>
            <a:ext cx="2960783" cy="12002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Deep</a:t>
            </a:r>
            <a:endParaRPr/>
          </a:p>
          <a:p>
            <a:pPr indent="0" lvl="0" marL="0" marR="0" rtl="0" algn="ctr">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Brain</a:t>
            </a:r>
            <a:endParaRPr b="1" sz="2400">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400"/>
              <a:buFont typeface="Calibri"/>
              <a:buNone/>
            </a:pPr>
            <a:r>
              <a:rPr b="1" lang="en-US" sz="2400">
                <a:solidFill>
                  <a:schemeClr val="dk1"/>
                </a:solidFill>
                <a:latin typeface="Calibri"/>
                <a:ea typeface="Calibri"/>
                <a:cs typeface="Calibri"/>
                <a:sym typeface="Calibri"/>
              </a:rPr>
              <a:t>Stimulation</a:t>
            </a:r>
            <a:endParaRPr b="1" sz="2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7"/>
          <p:cNvSpPr/>
          <p:nvPr/>
        </p:nvSpPr>
        <p:spPr>
          <a:xfrm>
            <a:off x="0" y="0"/>
            <a:ext cx="12192000" cy="1324722"/>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7"/>
          <p:cNvSpPr txBox="1"/>
          <p:nvPr/>
        </p:nvSpPr>
        <p:spPr>
          <a:xfrm>
            <a:off x="9967173" y="6599741"/>
            <a:ext cx="205828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Image created with BioRender.com</a:t>
            </a:r>
            <a:endParaRPr/>
          </a:p>
        </p:txBody>
      </p:sp>
      <p:pic>
        <p:nvPicPr>
          <p:cNvPr descr="A picture containing sketch, drawing, art, illustration&#10;&#10;Description automatically generated" id="144" name="Google Shape;144;p7"/>
          <p:cNvPicPr preferRelativeResize="0"/>
          <p:nvPr/>
        </p:nvPicPr>
        <p:blipFill rotWithShape="1">
          <a:blip r:embed="rId3">
            <a:alphaModFix/>
          </a:blip>
          <a:srcRect b="0" l="7166" r="8210" t="14884"/>
          <a:stretch/>
        </p:blipFill>
        <p:spPr>
          <a:xfrm>
            <a:off x="3848664" y="1724536"/>
            <a:ext cx="4189863" cy="4490752"/>
          </a:xfrm>
          <a:prstGeom prst="rect">
            <a:avLst/>
          </a:prstGeom>
          <a:noFill/>
          <a:ln>
            <a:noFill/>
          </a:ln>
        </p:spPr>
      </p:pic>
      <p:sp>
        <p:nvSpPr>
          <p:cNvPr id="145" name="Google Shape;145;p7"/>
          <p:cNvSpPr txBox="1"/>
          <p:nvPr/>
        </p:nvSpPr>
        <p:spPr>
          <a:xfrm>
            <a:off x="653825" y="654625"/>
            <a:ext cx="11538300" cy="132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Transcranial Direct Current Stimulation (tDCS)</a:t>
            </a:r>
            <a:endParaRPr/>
          </a:p>
        </p:txBody>
      </p:sp>
      <p:sp>
        <p:nvSpPr>
          <p:cNvPr id="146" name="Google Shape;146;p7"/>
          <p:cNvSpPr txBox="1"/>
          <p:nvPr/>
        </p:nvSpPr>
        <p:spPr>
          <a:xfrm>
            <a:off x="464023" y="1980192"/>
            <a:ext cx="3526085" cy="36625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How does it work?</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Subthreshold stimulation</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Neurons alter firing rates</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Excitatory or inhibitory</a:t>
            </a:r>
            <a:endParaRPr/>
          </a:p>
        </p:txBody>
      </p:sp>
      <p:sp>
        <p:nvSpPr>
          <p:cNvPr id="147" name="Google Shape;147;p7"/>
          <p:cNvSpPr txBox="1"/>
          <p:nvPr/>
        </p:nvSpPr>
        <p:spPr>
          <a:xfrm>
            <a:off x="8341757" y="1980192"/>
            <a:ext cx="3630304" cy="28007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Why is it appealing?</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Medically safe</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Portable</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Inexpensive</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Easy to use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8"/>
          <p:cNvSpPr/>
          <p:nvPr/>
        </p:nvSpPr>
        <p:spPr>
          <a:xfrm>
            <a:off x="0" y="0"/>
            <a:ext cx="5119394" cy="6858000"/>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8"/>
          <p:cNvSpPr txBox="1"/>
          <p:nvPr/>
        </p:nvSpPr>
        <p:spPr>
          <a:xfrm>
            <a:off x="653829" y="654629"/>
            <a:ext cx="105156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Creativity</a:t>
            </a:r>
            <a:endParaRPr/>
          </a:p>
        </p:txBody>
      </p:sp>
      <p:grpSp>
        <p:nvGrpSpPr>
          <p:cNvPr id="155" name="Google Shape;155;p8"/>
          <p:cNvGrpSpPr/>
          <p:nvPr/>
        </p:nvGrpSpPr>
        <p:grpSpPr>
          <a:xfrm>
            <a:off x="5546826" y="470771"/>
            <a:ext cx="6209036" cy="2093491"/>
            <a:chOff x="-246017" y="2154372"/>
            <a:chExt cx="7707002" cy="2719449"/>
          </a:xfrm>
        </p:grpSpPr>
        <p:pic>
          <p:nvPicPr>
            <p:cNvPr descr="A picture containing drawing&#10;&#10;Description automatically generated" id="156" name="Google Shape;156;p8"/>
            <p:cNvPicPr preferRelativeResize="0"/>
            <p:nvPr/>
          </p:nvPicPr>
          <p:blipFill rotWithShape="1">
            <a:blip r:embed="rId3">
              <a:alphaModFix/>
            </a:blip>
            <a:srcRect b="34026" l="19045" r="23408" t="31342"/>
            <a:stretch/>
          </p:blipFill>
          <p:spPr>
            <a:xfrm>
              <a:off x="-246017" y="2154372"/>
              <a:ext cx="5139758" cy="2719449"/>
            </a:xfrm>
            <a:prstGeom prst="rect">
              <a:avLst/>
            </a:prstGeom>
            <a:noFill/>
            <a:ln>
              <a:noFill/>
            </a:ln>
          </p:spPr>
        </p:pic>
        <p:sp>
          <p:nvSpPr>
            <p:cNvPr id="157" name="Google Shape;157;p8"/>
            <p:cNvSpPr txBox="1"/>
            <p:nvPr/>
          </p:nvSpPr>
          <p:spPr>
            <a:xfrm>
              <a:off x="5424294" y="2824993"/>
              <a:ext cx="2036691" cy="1719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Stimulating the left side of the brain with tDCS…</a:t>
              </a:r>
              <a:endParaRPr/>
            </a:p>
          </p:txBody>
        </p:sp>
      </p:grpSp>
      <p:sp>
        <p:nvSpPr>
          <p:cNvPr id="158" name="Google Shape;158;p8"/>
          <p:cNvSpPr txBox="1"/>
          <p:nvPr/>
        </p:nvSpPr>
        <p:spPr>
          <a:xfrm>
            <a:off x="9381505" y="6599741"/>
            <a:ext cx="264395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Chrysikou et al. (2013) </a:t>
            </a:r>
            <a:r>
              <a:rPr i="1" lang="en-US" sz="1000">
                <a:solidFill>
                  <a:schemeClr val="dk1"/>
                </a:solidFill>
                <a:latin typeface="Calibri"/>
                <a:ea typeface="Calibri"/>
                <a:cs typeface="Calibri"/>
                <a:sym typeface="Calibri"/>
              </a:rPr>
              <a:t>Cognitive Neuroscience</a:t>
            </a:r>
            <a:endParaRPr sz="1000">
              <a:solidFill>
                <a:schemeClr val="dk1"/>
              </a:solidFill>
              <a:latin typeface="Calibri"/>
              <a:ea typeface="Calibri"/>
              <a:cs typeface="Calibri"/>
              <a:sym typeface="Calibri"/>
            </a:endParaRPr>
          </a:p>
        </p:txBody>
      </p:sp>
      <p:grpSp>
        <p:nvGrpSpPr>
          <p:cNvPr id="159" name="Google Shape;159;p8"/>
          <p:cNvGrpSpPr/>
          <p:nvPr/>
        </p:nvGrpSpPr>
        <p:grpSpPr>
          <a:xfrm>
            <a:off x="5444368" y="3060949"/>
            <a:ext cx="6747632" cy="2979842"/>
            <a:chOff x="5444368" y="3060949"/>
            <a:chExt cx="6747632" cy="2979842"/>
          </a:xfrm>
        </p:grpSpPr>
        <p:sp>
          <p:nvSpPr>
            <p:cNvPr id="160" name="Google Shape;160;p8"/>
            <p:cNvSpPr txBox="1"/>
            <p:nvPr/>
          </p:nvSpPr>
          <p:spPr>
            <a:xfrm>
              <a:off x="10096070" y="4089723"/>
              <a:ext cx="209593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…helped people imagine more uncommon uses.</a:t>
              </a:r>
              <a:endParaRPr/>
            </a:p>
          </p:txBody>
        </p:sp>
        <p:grpSp>
          <p:nvGrpSpPr>
            <p:cNvPr id="161" name="Google Shape;161;p8"/>
            <p:cNvGrpSpPr/>
            <p:nvPr/>
          </p:nvGrpSpPr>
          <p:grpSpPr>
            <a:xfrm>
              <a:off x="5444368" y="3060949"/>
              <a:ext cx="4388401" cy="2979842"/>
              <a:chOff x="6572048" y="1912976"/>
              <a:chExt cx="4650134" cy="3099461"/>
            </a:xfrm>
          </p:grpSpPr>
          <p:grpSp>
            <p:nvGrpSpPr>
              <p:cNvPr id="162" name="Google Shape;162;p8"/>
              <p:cNvGrpSpPr/>
              <p:nvPr/>
            </p:nvGrpSpPr>
            <p:grpSpPr>
              <a:xfrm>
                <a:off x="6572048" y="1912976"/>
                <a:ext cx="4650134" cy="3099461"/>
                <a:chOff x="6595798" y="1877351"/>
                <a:chExt cx="4650134" cy="3099461"/>
              </a:xfrm>
            </p:grpSpPr>
            <p:pic>
              <p:nvPicPr>
                <p:cNvPr descr="A picture containing text, screenshot, parallel, line&#10;&#10;Description automatically generated" id="163" name="Google Shape;163;p8"/>
                <p:cNvPicPr preferRelativeResize="0"/>
                <p:nvPr/>
              </p:nvPicPr>
              <p:blipFill rotWithShape="1">
                <a:blip r:embed="rId4">
                  <a:alphaModFix/>
                </a:blip>
                <a:srcRect b="0" l="0" r="0" t="0"/>
                <a:stretch/>
              </p:blipFill>
              <p:spPr>
                <a:xfrm>
                  <a:off x="6734298" y="2311188"/>
                  <a:ext cx="4511634" cy="2665624"/>
                </a:xfrm>
                <a:prstGeom prst="rect">
                  <a:avLst/>
                </a:prstGeom>
                <a:noFill/>
                <a:ln>
                  <a:noFill/>
                </a:ln>
              </p:spPr>
            </p:pic>
            <p:sp>
              <p:nvSpPr>
                <p:cNvPr id="164" name="Google Shape;164;p8"/>
                <p:cNvSpPr txBox="1"/>
                <p:nvPr/>
              </p:nvSpPr>
              <p:spPr>
                <a:xfrm rot="-5400000">
                  <a:off x="5184567" y="3288582"/>
                  <a:ext cx="3099460" cy="2769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200">
                      <a:solidFill>
                        <a:schemeClr val="dk1"/>
                      </a:solidFill>
                      <a:latin typeface="Times"/>
                      <a:ea typeface="Times"/>
                      <a:cs typeface="Times"/>
                      <a:sym typeface="Times"/>
                    </a:rPr>
                    <a:t>Failed to Answer</a:t>
                  </a:r>
                  <a:endParaRPr/>
                </a:p>
              </p:txBody>
            </p:sp>
          </p:grpSp>
          <p:sp>
            <p:nvSpPr>
              <p:cNvPr id="165" name="Google Shape;165;p8"/>
              <p:cNvSpPr/>
              <p:nvPr/>
            </p:nvSpPr>
            <p:spPr>
              <a:xfrm>
                <a:off x="9381506" y="3429000"/>
                <a:ext cx="700644" cy="1202377"/>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pic>
        <p:nvPicPr>
          <p:cNvPr id="166" name="Google Shape;166;p8"/>
          <p:cNvPicPr preferRelativeResize="0"/>
          <p:nvPr/>
        </p:nvPicPr>
        <p:blipFill rotWithShape="1">
          <a:blip r:embed="rId5">
            <a:alphaModFix/>
          </a:blip>
          <a:srcRect b="0" l="0" r="0" t="0"/>
          <a:stretch/>
        </p:blipFill>
        <p:spPr>
          <a:xfrm>
            <a:off x="893878" y="3065880"/>
            <a:ext cx="1546549" cy="842869"/>
          </a:xfrm>
          <a:prstGeom prst="rect">
            <a:avLst/>
          </a:prstGeom>
          <a:noFill/>
          <a:ln>
            <a:noFill/>
          </a:ln>
        </p:spPr>
      </p:pic>
      <p:pic>
        <p:nvPicPr>
          <p:cNvPr descr="Belt | Free SVG" id="167" name="Google Shape;167;p8"/>
          <p:cNvPicPr preferRelativeResize="0"/>
          <p:nvPr/>
        </p:nvPicPr>
        <p:blipFill rotWithShape="1">
          <a:blip r:embed="rId6">
            <a:alphaModFix/>
          </a:blip>
          <a:srcRect b="29314" l="0" r="0" t="27245"/>
          <a:stretch/>
        </p:blipFill>
        <p:spPr>
          <a:xfrm>
            <a:off x="1573437" y="2197523"/>
            <a:ext cx="1456976" cy="632899"/>
          </a:xfrm>
          <a:prstGeom prst="rect">
            <a:avLst/>
          </a:prstGeom>
          <a:noFill/>
          <a:ln>
            <a:noFill/>
          </a:ln>
        </p:spPr>
      </p:pic>
      <p:pic>
        <p:nvPicPr>
          <p:cNvPr descr="Box Of Tissues | Free SVG" id="168" name="Google Shape;168;p8"/>
          <p:cNvPicPr preferRelativeResize="0"/>
          <p:nvPr/>
        </p:nvPicPr>
        <p:blipFill rotWithShape="1">
          <a:blip r:embed="rId7">
            <a:alphaModFix/>
          </a:blip>
          <a:srcRect b="0" l="0" r="0" t="0"/>
          <a:stretch/>
        </p:blipFill>
        <p:spPr>
          <a:xfrm>
            <a:off x="2916983" y="2612119"/>
            <a:ext cx="1286297" cy="1286297"/>
          </a:xfrm>
          <a:prstGeom prst="rect">
            <a:avLst/>
          </a:prstGeom>
          <a:noFill/>
          <a:ln>
            <a:noFill/>
          </a:ln>
        </p:spPr>
      </p:pic>
      <p:sp>
        <p:nvSpPr>
          <p:cNvPr id="169" name="Google Shape;169;p8"/>
          <p:cNvSpPr txBox="1"/>
          <p:nvPr/>
        </p:nvSpPr>
        <p:spPr>
          <a:xfrm>
            <a:off x="687390" y="4378755"/>
            <a:ext cx="4043685"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chemeClr val="dk1"/>
                </a:solidFill>
                <a:latin typeface="Calibri"/>
                <a:ea typeface="Calibri"/>
                <a:cs typeface="Calibri"/>
                <a:sym typeface="Calibri"/>
              </a:rPr>
              <a:t>Imagine uncommon uses for everyday objects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9"/>
          <p:cNvSpPr/>
          <p:nvPr/>
        </p:nvSpPr>
        <p:spPr>
          <a:xfrm>
            <a:off x="0" y="0"/>
            <a:ext cx="5119394" cy="6858000"/>
          </a:xfrm>
          <a:prstGeom prst="rect">
            <a:avLst/>
          </a:prstGeom>
          <a:solidFill>
            <a:srgbClr val="CFC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6" name="Google Shape;176;p9"/>
          <p:cNvPicPr preferRelativeResize="0"/>
          <p:nvPr/>
        </p:nvPicPr>
        <p:blipFill rotWithShape="1">
          <a:blip r:embed="rId3">
            <a:alphaModFix/>
          </a:blip>
          <a:srcRect b="0" l="0" r="0" t="0"/>
          <a:stretch/>
        </p:blipFill>
        <p:spPr>
          <a:xfrm>
            <a:off x="-1" y="2475015"/>
            <a:ext cx="5113503" cy="3272642"/>
          </a:xfrm>
          <a:prstGeom prst="rect">
            <a:avLst/>
          </a:prstGeom>
          <a:noFill/>
          <a:ln>
            <a:noFill/>
          </a:ln>
        </p:spPr>
      </p:pic>
      <p:sp>
        <p:nvSpPr>
          <p:cNvPr id="177" name="Google Shape;177;p9"/>
          <p:cNvSpPr txBox="1"/>
          <p:nvPr/>
        </p:nvSpPr>
        <p:spPr>
          <a:xfrm>
            <a:off x="653829" y="654629"/>
            <a:ext cx="105156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lang="en-US" sz="4400">
                <a:solidFill>
                  <a:schemeClr val="dk1"/>
                </a:solidFill>
                <a:latin typeface="Calibri"/>
                <a:ea typeface="Calibri"/>
                <a:cs typeface="Calibri"/>
                <a:sym typeface="Calibri"/>
              </a:rPr>
              <a:t>Violent Intent</a:t>
            </a:r>
            <a:endParaRPr/>
          </a:p>
        </p:txBody>
      </p:sp>
      <p:sp>
        <p:nvSpPr>
          <p:cNvPr id="178" name="Google Shape;178;p9"/>
          <p:cNvSpPr txBox="1"/>
          <p:nvPr/>
        </p:nvSpPr>
        <p:spPr>
          <a:xfrm>
            <a:off x="9856516" y="6599741"/>
            <a:ext cx="239881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Choy et al. (2018) </a:t>
            </a:r>
            <a:r>
              <a:rPr i="1" lang="en-US" sz="1000">
                <a:solidFill>
                  <a:schemeClr val="dk1"/>
                </a:solidFill>
                <a:latin typeface="Calibri"/>
                <a:ea typeface="Calibri"/>
                <a:cs typeface="Calibri"/>
                <a:sym typeface="Calibri"/>
              </a:rPr>
              <a:t>Journal of  Neuroscience</a:t>
            </a:r>
            <a:endParaRPr sz="1000">
              <a:solidFill>
                <a:schemeClr val="dk1"/>
              </a:solidFill>
              <a:latin typeface="Calibri"/>
              <a:ea typeface="Calibri"/>
              <a:cs typeface="Calibri"/>
              <a:sym typeface="Calibri"/>
            </a:endParaRPr>
          </a:p>
        </p:txBody>
      </p:sp>
      <p:sp>
        <p:nvSpPr>
          <p:cNvPr id="179" name="Google Shape;179;p9"/>
          <p:cNvSpPr txBox="1"/>
          <p:nvPr/>
        </p:nvSpPr>
        <p:spPr>
          <a:xfrm>
            <a:off x="6573099" y="254578"/>
            <a:ext cx="43410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Given hypothetical scenarios of aggressive acts…</a:t>
            </a:r>
            <a:endParaRPr/>
          </a:p>
        </p:txBody>
      </p:sp>
      <p:grpSp>
        <p:nvGrpSpPr>
          <p:cNvPr id="180" name="Google Shape;180;p9"/>
          <p:cNvGrpSpPr/>
          <p:nvPr/>
        </p:nvGrpSpPr>
        <p:grpSpPr>
          <a:xfrm>
            <a:off x="5308979" y="1848415"/>
            <a:ext cx="6869373" cy="4542480"/>
            <a:chOff x="5308979" y="1848415"/>
            <a:chExt cx="6869373" cy="4542480"/>
          </a:xfrm>
        </p:grpSpPr>
        <p:sp>
          <p:nvSpPr>
            <p:cNvPr id="181" name="Google Shape;181;p9"/>
            <p:cNvSpPr txBox="1"/>
            <p:nvPr/>
          </p:nvSpPr>
          <p:spPr>
            <a:xfrm>
              <a:off x="5308979" y="5436788"/>
              <a:ext cx="686937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…stimulating the prefrontal cortex with tDCS reduced the intention to commit violence.</a:t>
              </a:r>
              <a:endParaRPr/>
            </a:p>
          </p:txBody>
        </p:sp>
        <p:grpSp>
          <p:nvGrpSpPr>
            <p:cNvPr id="182" name="Google Shape;182;p9"/>
            <p:cNvGrpSpPr/>
            <p:nvPr/>
          </p:nvGrpSpPr>
          <p:grpSpPr>
            <a:xfrm>
              <a:off x="5650118" y="1848415"/>
              <a:ext cx="2876366" cy="3144411"/>
              <a:chOff x="5650117" y="1848415"/>
              <a:chExt cx="2876366" cy="3144411"/>
            </a:xfrm>
          </p:grpSpPr>
          <p:pic>
            <p:nvPicPr>
              <p:cNvPr descr="A screenshot of a cell phone&#10;&#10;Description automatically generated" id="183" name="Google Shape;183;p9"/>
              <p:cNvPicPr preferRelativeResize="0"/>
              <p:nvPr/>
            </p:nvPicPr>
            <p:blipFill rotWithShape="1">
              <a:blip r:embed="rId4">
                <a:alphaModFix/>
              </a:blip>
              <a:srcRect b="0" l="0" r="0" t="0"/>
              <a:stretch/>
            </p:blipFill>
            <p:spPr>
              <a:xfrm>
                <a:off x="5807119" y="1848415"/>
                <a:ext cx="2719364" cy="3144411"/>
              </a:xfrm>
              <a:prstGeom prst="rect">
                <a:avLst/>
              </a:prstGeom>
              <a:noFill/>
              <a:ln>
                <a:noFill/>
              </a:ln>
            </p:spPr>
          </p:pic>
          <p:sp>
            <p:nvSpPr>
              <p:cNvPr id="184" name="Google Shape;184;p9"/>
              <p:cNvSpPr txBox="1"/>
              <p:nvPr/>
            </p:nvSpPr>
            <p:spPr>
              <a:xfrm rot="-5400000">
                <a:off x="4596153" y="3023980"/>
                <a:ext cx="2434942" cy="3270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4000"/>
                  <a:buFont typeface="Arial"/>
                  <a:buNone/>
                </a:pPr>
                <a:r>
                  <a:rPr lang="en-US" sz="1400">
                    <a:solidFill>
                      <a:srgbClr val="000000"/>
                    </a:solidFill>
                    <a:latin typeface="Arial"/>
                    <a:ea typeface="Arial"/>
                    <a:cs typeface="Arial"/>
                    <a:sym typeface="Arial"/>
                  </a:rPr>
                  <a:t> % intention to commit crime      </a:t>
                </a:r>
                <a:endParaRPr sz="800">
                  <a:solidFill>
                    <a:schemeClr val="dk1"/>
                  </a:solidFill>
                  <a:latin typeface="Calibri"/>
                  <a:ea typeface="Calibri"/>
                  <a:cs typeface="Calibri"/>
                  <a:sym typeface="Calibri"/>
                </a:endParaRPr>
              </a:p>
            </p:txBody>
          </p:sp>
          <p:sp>
            <p:nvSpPr>
              <p:cNvPr id="185" name="Google Shape;185;p9"/>
              <p:cNvSpPr/>
              <p:nvPr/>
            </p:nvSpPr>
            <p:spPr>
              <a:xfrm>
                <a:off x="6987655" y="2579427"/>
                <a:ext cx="163774" cy="487732"/>
              </a:xfrm>
              <a:prstGeom prst="down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86" name="Google Shape;186;p9"/>
            <p:cNvGrpSpPr/>
            <p:nvPr/>
          </p:nvGrpSpPr>
          <p:grpSpPr>
            <a:xfrm>
              <a:off x="9089332" y="1921820"/>
              <a:ext cx="2719364" cy="3059132"/>
              <a:chOff x="9089331" y="1921820"/>
              <a:chExt cx="2719364" cy="3059132"/>
            </a:xfrm>
          </p:grpSpPr>
          <p:pic>
            <p:nvPicPr>
              <p:cNvPr descr="A screenshot of a cell phone&#10;&#10;Description automatically generated" id="187" name="Google Shape;187;p9"/>
              <p:cNvPicPr preferRelativeResize="0"/>
              <p:nvPr/>
            </p:nvPicPr>
            <p:blipFill rotWithShape="1">
              <a:blip r:embed="rId5">
                <a:alphaModFix/>
              </a:blip>
              <a:srcRect b="0" l="0" r="0" t="0"/>
              <a:stretch/>
            </p:blipFill>
            <p:spPr>
              <a:xfrm>
                <a:off x="9201485" y="1921820"/>
                <a:ext cx="2607210" cy="3059132"/>
              </a:xfrm>
              <a:prstGeom prst="rect">
                <a:avLst/>
              </a:prstGeom>
              <a:noFill/>
              <a:ln>
                <a:noFill/>
              </a:ln>
            </p:spPr>
          </p:pic>
          <p:sp>
            <p:nvSpPr>
              <p:cNvPr id="188" name="Google Shape;188;p9"/>
              <p:cNvSpPr txBox="1"/>
              <p:nvPr/>
            </p:nvSpPr>
            <p:spPr>
              <a:xfrm rot="-5400000">
                <a:off x="8019793" y="2991359"/>
                <a:ext cx="2465325" cy="3262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4000"/>
                  <a:buFont typeface="Arial"/>
                  <a:buNone/>
                </a:pPr>
                <a:r>
                  <a:rPr lang="en-US" sz="1400">
                    <a:solidFill>
                      <a:srgbClr val="000000"/>
                    </a:solidFill>
                    <a:latin typeface="Arial"/>
                    <a:ea typeface="Arial"/>
                    <a:cs typeface="Arial"/>
                    <a:sym typeface="Arial"/>
                  </a:rPr>
                  <a:t> % intention to commit crime      </a:t>
                </a:r>
                <a:endParaRPr sz="800">
                  <a:solidFill>
                    <a:schemeClr val="dk1"/>
                  </a:solidFill>
                  <a:latin typeface="Calibri"/>
                  <a:ea typeface="Calibri"/>
                  <a:cs typeface="Calibri"/>
                  <a:sym typeface="Calibri"/>
                </a:endParaRPr>
              </a:p>
            </p:txBody>
          </p:sp>
          <p:sp>
            <p:nvSpPr>
              <p:cNvPr id="189" name="Google Shape;189;p9"/>
              <p:cNvSpPr/>
              <p:nvPr/>
            </p:nvSpPr>
            <p:spPr>
              <a:xfrm>
                <a:off x="10382259" y="3003517"/>
                <a:ext cx="163774" cy="487732"/>
              </a:xfrm>
              <a:prstGeom prst="down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2019-07-29T15:34:01Z</dcterms:created>
  <dc:creator>Emily Maletz</dc:creator>
</cp:coreProperties>
</file>