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 id="2147483750" r:id="rId2"/>
  </p:sldMasterIdLst>
  <p:notesMasterIdLst>
    <p:notesMasterId r:id="rId47"/>
  </p:notesMasterIdLst>
  <p:sldIdLst>
    <p:sldId id="287" r:id="rId3"/>
    <p:sldId id="390" r:id="rId4"/>
    <p:sldId id="391" r:id="rId5"/>
    <p:sldId id="392" r:id="rId6"/>
    <p:sldId id="393" r:id="rId7"/>
    <p:sldId id="394" r:id="rId8"/>
    <p:sldId id="395" r:id="rId9"/>
    <p:sldId id="396" r:id="rId10"/>
    <p:sldId id="397" r:id="rId11"/>
    <p:sldId id="398" r:id="rId12"/>
    <p:sldId id="399" r:id="rId13"/>
    <p:sldId id="409" r:id="rId14"/>
    <p:sldId id="400" r:id="rId15"/>
    <p:sldId id="401" r:id="rId16"/>
    <p:sldId id="402" r:id="rId17"/>
    <p:sldId id="403" r:id="rId18"/>
    <p:sldId id="404" r:id="rId19"/>
    <p:sldId id="405" r:id="rId20"/>
    <p:sldId id="406" r:id="rId21"/>
    <p:sldId id="407" r:id="rId22"/>
    <p:sldId id="408" r:id="rId23"/>
    <p:sldId id="257" r:id="rId24"/>
    <p:sldId id="258" r:id="rId25"/>
    <p:sldId id="259" r:id="rId26"/>
    <p:sldId id="260" r:id="rId27"/>
    <p:sldId id="261" r:id="rId28"/>
    <p:sldId id="262" r:id="rId29"/>
    <p:sldId id="263" r:id="rId30"/>
    <p:sldId id="264" r:id="rId31"/>
    <p:sldId id="265" r:id="rId32"/>
    <p:sldId id="268" r:id="rId33"/>
    <p:sldId id="269" r:id="rId34"/>
    <p:sldId id="270" r:id="rId35"/>
    <p:sldId id="271" r:id="rId36"/>
    <p:sldId id="272" r:id="rId37"/>
    <p:sldId id="273" r:id="rId38"/>
    <p:sldId id="274" r:id="rId39"/>
    <p:sldId id="275" r:id="rId40"/>
    <p:sldId id="276" r:id="rId41"/>
    <p:sldId id="277" r:id="rId42"/>
    <p:sldId id="279" r:id="rId43"/>
    <p:sldId id="283" r:id="rId44"/>
    <p:sldId id="285" r:id="rId45"/>
    <p:sldId id="35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73626"/>
  </p:normalViewPr>
  <p:slideViewPr>
    <p:cSldViewPr snapToGrid="0" snapToObjects="1">
      <p:cViewPr varScale="1">
        <p:scale>
          <a:sx n="87" d="100"/>
          <a:sy n="87" d="100"/>
        </p:scale>
        <p:origin x="13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C1C57-4524-6643-9AB7-6B2B6DBF0425}" type="datetimeFigureOut">
              <a:rPr lang="en-US" smtClean="0"/>
              <a:t>11/24/21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18BC3B-916B-894A-8F02-200234D5CA08}" type="slidenum">
              <a:rPr lang="en-US" smtClean="0"/>
              <a:t>‹#›</a:t>
            </a:fld>
            <a:endParaRPr lang="en-US"/>
          </a:p>
        </p:txBody>
      </p:sp>
    </p:spTree>
    <p:extLst>
      <p:ext uri="{BB962C8B-B14F-4D97-AF65-F5344CB8AC3E}">
        <p14:creationId xmlns:p14="http://schemas.microsoft.com/office/powerpoint/2010/main" val="2508415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Kamlynn</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With that, I’ll turn it over to Nich Weller to get us started on our first deliberation event on drought</a:t>
            </a:r>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1</a:t>
            </a:fld>
            <a:endParaRPr lang="en-US"/>
          </a:p>
        </p:txBody>
      </p:sp>
    </p:spTree>
    <p:extLst>
      <p:ext uri="{BB962C8B-B14F-4D97-AF65-F5344CB8AC3E}">
        <p14:creationId xmlns:p14="http://schemas.microsoft.com/office/powerpoint/2010/main" val="1151982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aseline="0" dirty="0">
                <a:latin typeface="Times New Roman" charset="0"/>
                <a:ea typeface="MS PGothic" charset="0"/>
              </a:rPr>
              <a:t>But how might this drought impact the people that live in </a:t>
            </a:r>
            <a:r>
              <a:rPr lang="en-US" baseline="0" dirty="0" err="1">
                <a:latin typeface="Times New Roman" charset="0"/>
                <a:ea typeface="MS PGothic" charset="0"/>
              </a:rPr>
              <a:t>Ottawatta</a:t>
            </a:r>
            <a:r>
              <a:rPr lang="en-US" baseline="0" dirty="0">
                <a:latin typeface="Times New Roman" charset="0"/>
                <a:ea typeface="MS PGothic" charset="0"/>
              </a:rPr>
              <a:t>? </a:t>
            </a:r>
          </a:p>
          <a:p>
            <a:r>
              <a:rPr lang="en-US" baseline="0" dirty="0">
                <a:latin typeface="Times New Roman" charset="0"/>
                <a:ea typeface="MS PGothic" charset="0"/>
              </a:rPr>
              <a:t>About 600,000 people live here. And all of those people get their water from either groundwater or the reservoir that’s nearby.</a:t>
            </a:r>
          </a:p>
          <a:p>
            <a:endParaRPr lang="en-US" baseline="0" dirty="0">
              <a:latin typeface="Times New Roman" charset="0"/>
              <a:ea typeface="MS PGothic" charset="0"/>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857C9FE6-D2CC-8940-AADB-F2DA5F2D7F5B}" type="slidenum">
              <a:rPr lang="en-US">
                <a:latin typeface="Calibri" charset="0"/>
              </a:rPr>
              <a:pPr/>
              <a:t>10</a:t>
            </a:fld>
            <a:endParaRPr lang="en-US">
              <a:latin typeface="Calibri" charset="0"/>
            </a:endParaRPr>
          </a:p>
        </p:txBody>
      </p:sp>
    </p:spTree>
    <p:extLst>
      <p:ext uri="{BB962C8B-B14F-4D97-AF65-F5344CB8AC3E}">
        <p14:creationId xmlns:p14="http://schemas.microsoft.com/office/powerpoint/2010/main" val="499762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MS PGothic" charset="0"/>
              </a:rPr>
              <a:t>So let’s look at </a:t>
            </a:r>
            <a:r>
              <a:rPr lang="en-US" dirty="0" err="1">
                <a:latin typeface="Times New Roman" charset="0"/>
                <a:ea typeface="MS PGothic" charset="0"/>
              </a:rPr>
              <a:t>Ottawatta’s</a:t>
            </a:r>
            <a:r>
              <a:rPr lang="en-US" dirty="0">
                <a:latin typeface="Times New Roman" charset="0"/>
                <a:ea typeface="MS PGothic" charset="0"/>
              </a:rPr>
              <a:t> water supply. </a:t>
            </a:r>
            <a:r>
              <a:rPr lang="en-US" dirty="0" err="1">
                <a:latin typeface="Times New Roman" charset="0"/>
                <a:ea typeface="MS PGothic" charset="0"/>
              </a:rPr>
              <a:t>Ottawatta</a:t>
            </a:r>
            <a:r>
              <a:rPr lang="en-US" baseline="0" dirty="0">
                <a:latin typeface="Times New Roman" charset="0"/>
                <a:ea typeface="MS PGothic" charset="0"/>
              </a:rPr>
              <a:t> gets about 1/3 of it’s water from groundwater. But excessive groundwater pumping can lead to falling groundwater levels. </a:t>
            </a:r>
            <a:endParaRPr lang="en-US" dirty="0">
              <a:latin typeface="Times New Roman" charset="0"/>
              <a:ea typeface="MS PGothic" charset="0"/>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5A0EB93D-29EF-9E40-B4D9-9049F6F24604}" type="slidenum">
              <a:rPr lang="en-US">
                <a:latin typeface="Calibri" charset="0"/>
              </a:rPr>
              <a:pPr/>
              <a:t>11</a:t>
            </a:fld>
            <a:endParaRPr lang="en-US">
              <a:latin typeface="Calibri" charset="0"/>
            </a:endParaRPr>
          </a:p>
        </p:txBody>
      </p:sp>
    </p:spTree>
    <p:extLst>
      <p:ext uri="{BB962C8B-B14F-4D97-AF65-F5344CB8AC3E}">
        <p14:creationId xmlns:p14="http://schemas.microsoft.com/office/powerpoint/2010/main" val="1809984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MS PGothic" charset="0"/>
              </a:rPr>
              <a:t>[change map] But not all of that water is</a:t>
            </a:r>
            <a:r>
              <a:rPr lang="en-US" baseline="0" dirty="0">
                <a:latin typeface="Times New Roman" charset="0"/>
                <a:ea typeface="MS PGothic" charset="0"/>
              </a:rPr>
              <a:t> </a:t>
            </a:r>
            <a:r>
              <a:rPr lang="en-US" baseline="0" dirty="0" err="1">
                <a:latin typeface="Times New Roman" charset="0"/>
                <a:ea typeface="MS PGothic" charset="0"/>
              </a:rPr>
              <a:t>usuable</a:t>
            </a:r>
            <a:r>
              <a:rPr lang="en-US" baseline="0" dirty="0">
                <a:latin typeface="Times New Roman" charset="0"/>
                <a:ea typeface="MS PGothic" charset="0"/>
              </a:rPr>
              <a:t>. Pollution from runoff and from industrial sources has left a large portion of the groundwater unusable. </a:t>
            </a:r>
            <a:endParaRPr lang="en-US" dirty="0">
              <a:latin typeface="Times New Roman" charset="0"/>
              <a:ea typeface="MS PGothic" charset="0"/>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5A0EB93D-29EF-9E40-B4D9-9049F6F24604}" type="slidenum">
              <a:rPr lang="en-US">
                <a:latin typeface="Calibri" charset="0"/>
              </a:rPr>
              <a:pPr/>
              <a:t>12</a:t>
            </a:fld>
            <a:endParaRPr lang="en-US">
              <a:latin typeface="Calibri" charset="0"/>
            </a:endParaRPr>
          </a:p>
        </p:txBody>
      </p:sp>
    </p:spTree>
    <p:extLst>
      <p:ext uri="{BB962C8B-B14F-4D97-AF65-F5344CB8AC3E}">
        <p14:creationId xmlns:p14="http://schemas.microsoft.com/office/powerpoint/2010/main" val="1594639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aseline="0" dirty="0">
                <a:latin typeface="Times New Roman" charset="0"/>
                <a:ea typeface="MS PGothic" charset="0"/>
              </a:rPr>
              <a:t>This yellow patch in the middle of the city shows where that polluted groundwater lies</a:t>
            </a:r>
            <a:endParaRPr lang="en-US" dirty="0">
              <a:latin typeface="Times New Roman" charset="0"/>
              <a:ea typeface="MS PGothic" charset="0"/>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5A0EB93D-29EF-9E40-B4D9-9049F6F24604}" type="slidenum">
              <a:rPr lang="en-US">
                <a:latin typeface="Calibri" charset="0"/>
              </a:rPr>
              <a:pPr/>
              <a:t>13</a:t>
            </a:fld>
            <a:endParaRPr lang="en-US">
              <a:latin typeface="Calibri" charset="0"/>
            </a:endParaRPr>
          </a:p>
        </p:txBody>
      </p:sp>
    </p:spTree>
    <p:extLst>
      <p:ext uri="{BB962C8B-B14F-4D97-AF65-F5344CB8AC3E}">
        <p14:creationId xmlns:p14="http://schemas.microsoft.com/office/powerpoint/2010/main" val="3174161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err="1">
                <a:latin typeface="Times New Roman" charset="0"/>
                <a:ea typeface="MS PGothic" charset="0"/>
              </a:rPr>
              <a:t>Ottawatta</a:t>
            </a:r>
            <a:r>
              <a:rPr lang="en-US" baseline="0" dirty="0">
                <a:latin typeface="Times New Roman" charset="0"/>
                <a:ea typeface="MS PGothic" charset="0"/>
              </a:rPr>
              <a:t> also uses surface water from a nearby lake, which is dammed and used to store water for </a:t>
            </a:r>
            <a:r>
              <a:rPr lang="en-US" baseline="0" dirty="0" err="1">
                <a:latin typeface="Times New Roman" charset="0"/>
                <a:ea typeface="MS PGothic" charset="0"/>
              </a:rPr>
              <a:t>Ottawatta</a:t>
            </a:r>
            <a:r>
              <a:rPr lang="en-US" baseline="0" dirty="0">
                <a:latin typeface="Times New Roman" charset="0"/>
                <a:ea typeface="MS PGothic" charset="0"/>
              </a:rPr>
              <a:t>. </a:t>
            </a:r>
            <a:endParaRPr lang="en-US" dirty="0">
              <a:latin typeface="Times New Roman" charset="0"/>
              <a:ea typeface="MS PGothic" charset="0"/>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4E320875-8602-204E-B30C-9ECA63D19D1C}" type="slidenum">
              <a:rPr lang="en-US">
                <a:latin typeface="Calibri" charset="0"/>
              </a:rPr>
              <a:pPr/>
              <a:t>14</a:t>
            </a:fld>
            <a:endParaRPr lang="en-US">
              <a:latin typeface="Calibri" charset="0"/>
            </a:endParaRPr>
          </a:p>
        </p:txBody>
      </p:sp>
    </p:spTree>
    <p:extLst>
      <p:ext uri="{BB962C8B-B14F-4D97-AF65-F5344CB8AC3E}">
        <p14:creationId xmlns:p14="http://schemas.microsoft.com/office/powerpoint/2010/main" val="12006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MS PGothic" charset="0"/>
              </a:rPr>
              <a:t>Water released</a:t>
            </a:r>
            <a:r>
              <a:rPr lang="en-US" baseline="0" dirty="0">
                <a:latin typeface="Times New Roman" charset="0"/>
                <a:ea typeface="MS PGothic" charset="0"/>
              </a:rPr>
              <a:t> from that lake flows through </a:t>
            </a:r>
            <a:r>
              <a:rPr lang="en-US" baseline="0" dirty="0" err="1">
                <a:latin typeface="Times New Roman" charset="0"/>
                <a:ea typeface="MS PGothic" charset="0"/>
              </a:rPr>
              <a:t>Ottawatta</a:t>
            </a:r>
            <a:r>
              <a:rPr lang="en-US" baseline="0" dirty="0">
                <a:latin typeface="Times New Roman" charset="0"/>
                <a:ea typeface="MS PGothic" charset="0"/>
              </a:rPr>
              <a:t> where some of it is used and some goes to farms downstream. </a:t>
            </a:r>
            <a:endParaRPr lang="en-US" dirty="0">
              <a:latin typeface="Times New Roman" charset="0"/>
              <a:ea typeface="MS PGothic" charset="0"/>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11EB95AE-7920-4E46-B590-F9022163FF45}" type="slidenum">
              <a:rPr lang="en-US">
                <a:latin typeface="Calibri" charset="0"/>
              </a:rPr>
              <a:pPr/>
              <a:t>15</a:t>
            </a:fld>
            <a:endParaRPr lang="en-US">
              <a:latin typeface="Calibri" charset="0"/>
            </a:endParaRPr>
          </a:p>
        </p:txBody>
      </p:sp>
    </p:spTree>
    <p:extLst>
      <p:ext uri="{BB962C8B-B14F-4D97-AF65-F5344CB8AC3E}">
        <p14:creationId xmlns:p14="http://schemas.microsoft.com/office/powerpoint/2010/main" val="1908014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MS PGothic" charset="0"/>
              </a:rPr>
              <a:t>The</a:t>
            </a:r>
            <a:r>
              <a:rPr lang="en-US" baseline="0" dirty="0">
                <a:latin typeface="Times New Roman" charset="0"/>
                <a:ea typeface="MS PGothic" charset="0"/>
              </a:rPr>
              <a:t> green area on the map shows on such farm area that receives water from the river. </a:t>
            </a:r>
            <a:endParaRPr lang="en-US" dirty="0">
              <a:latin typeface="Times New Roman" charset="0"/>
              <a:ea typeface="MS PGothic" charset="0"/>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92F26029-522D-F94B-A7CA-54FC4CDD0C55}" type="slidenum">
              <a:rPr lang="en-US">
                <a:latin typeface="Calibri" charset="0"/>
              </a:rPr>
              <a:pPr/>
              <a:t>16</a:t>
            </a:fld>
            <a:endParaRPr lang="en-US">
              <a:latin typeface="Calibri" charset="0"/>
            </a:endParaRPr>
          </a:p>
        </p:txBody>
      </p:sp>
    </p:spTree>
    <p:extLst>
      <p:ext uri="{BB962C8B-B14F-4D97-AF65-F5344CB8AC3E}">
        <p14:creationId xmlns:p14="http://schemas.microsoft.com/office/powerpoint/2010/main" val="2994722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MS PGothic" charset="0"/>
              </a:rPr>
              <a:t>While</a:t>
            </a:r>
            <a:r>
              <a:rPr lang="en-US" baseline="0" dirty="0">
                <a:latin typeface="Times New Roman" charset="0"/>
                <a:ea typeface="MS PGothic" charset="0"/>
              </a:rPr>
              <a:t> farming and ranching are important to </a:t>
            </a:r>
            <a:r>
              <a:rPr lang="en-US" baseline="0" dirty="0" err="1">
                <a:latin typeface="Times New Roman" charset="0"/>
                <a:ea typeface="MS PGothic" charset="0"/>
              </a:rPr>
              <a:t>ottawatta’s</a:t>
            </a:r>
            <a:r>
              <a:rPr lang="en-US" baseline="0" dirty="0">
                <a:latin typeface="Times New Roman" charset="0"/>
                <a:ea typeface="MS PGothic" charset="0"/>
              </a:rPr>
              <a:t> economy, so is manufacturing. There’s a major manufacturing plant in the city that uses a lot of water. </a:t>
            </a:r>
            <a:endParaRPr lang="en-US" dirty="0">
              <a:latin typeface="Times New Roman" charset="0"/>
              <a:ea typeface="MS PGothic" charset="0"/>
            </a:endParaRP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333B70B6-219A-F444-AB63-CDA225F99AE1}" type="slidenum">
              <a:rPr lang="en-US">
                <a:latin typeface="Calibri" charset="0"/>
              </a:rPr>
              <a:pPr/>
              <a:t>17</a:t>
            </a:fld>
            <a:endParaRPr lang="en-US">
              <a:latin typeface="Calibri" charset="0"/>
            </a:endParaRPr>
          </a:p>
        </p:txBody>
      </p:sp>
    </p:spTree>
    <p:extLst>
      <p:ext uri="{BB962C8B-B14F-4D97-AF65-F5344CB8AC3E}">
        <p14:creationId xmlns:p14="http://schemas.microsoft.com/office/powerpoint/2010/main" val="3655212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MS PGothic" charset="0"/>
              </a:rPr>
              <a:t>As you work through your resilience plans</a:t>
            </a:r>
            <a:r>
              <a:rPr lang="en-US" baseline="0" dirty="0">
                <a:latin typeface="Times New Roman" charset="0"/>
                <a:ea typeface="MS PGothic" charset="0"/>
              </a:rPr>
              <a:t> for </a:t>
            </a:r>
            <a:r>
              <a:rPr lang="en-US" baseline="0" dirty="0" err="1">
                <a:latin typeface="Times New Roman" charset="0"/>
                <a:ea typeface="MS PGothic" charset="0"/>
              </a:rPr>
              <a:t>Ottawatta</a:t>
            </a:r>
            <a:r>
              <a:rPr lang="en-US" baseline="0" dirty="0">
                <a:latin typeface="Times New Roman" charset="0"/>
                <a:ea typeface="MS PGothic" charset="0"/>
              </a:rPr>
              <a:t>, you’ll see this little diagram. This diagram shows how much water </a:t>
            </a:r>
            <a:r>
              <a:rPr lang="en-US" baseline="0" dirty="0" err="1">
                <a:latin typeface="Times New Roman" charset="0"/>
                <a:ea typeface="MS PGothic" charset="0"/>
              </a:rPr>
              <a:t>Ottawatta</a:t>
            </a:r>
            <a:r>
              <a:rPr lang="en-US" baseline="0" dirty="0">
                <a:latin typeface="Times New Roman" charset="0"/>
                <a:ea typeface="MS PGothic" charset="0"/>
              </a:rPr>
              <a:t> uses and how much water supply is available based on the different decisions you all make. Generally, </a:t>
            </a:r>
            <a:r>
              <a:rPr lang="en-US" baseline="0" dirty="0" err="1">
                <a:latin typeface="Times New Roman" charset="0"/>
                <a:ea typeface="MS PGothic" charset="0"/>
              </a:rPr>
              <a:t>Ottawatta</a:t>
            </a:r>
            <a:r>
              <a:rPr lang="en-US" baseline="0" dirty="0">
                <a:latin typeface="Times New Roman" charset="0"/>
                <a:ea typeface="MS PGothic" charset="0"/>
              </a:rPr>
              <a:t> will be more resilient if it can increase water supply and decrease water use. But remember that this diagram does not predict future drought, it just shows the impacts of the decisions you all make today. </a:t>
            </a:r>
            <a:endParaRPr lang="en-US" dirty="0">
              <a:latin typeface="Times New Roman" charset="0"/>
              <a:ea typeface="MS PGothic" charset="0"/>
            </a:endParaRP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333B70B6-219A-F444-AB63-CDA225F99AE1}" type="slidenum">
              <a:rPr lang="en-US">
                <a:latin typeface="Calibri" charset="0"/>
              </a:rPr>
              <a:pPr/>
              <a:t>18</a:t>
            </a:fld>
            <a:endParaRPr lang="en-US">
              <a:latin typeface="Calibri" charset="0"/>
            </a:endParaRPr>
          </a:p>
        </p:txBody>
      </p:sp>
    </p:spTree>
    <p:extLst>
      <p:ext uri="{BB962C8B-B14F-4D97-AF65-F5344CB8AC3E}">
        <p14:creationId xmlns:p14="http://schemas.microsoft.com/office/powerpoint/2010/main" val="3651475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MS PGothic" charset="0"/>
              </a:rPr>
              <a:t>So</a:t>
            </a:r>
            <a:r>
              <a:rPr lang="en-US" baseline="0" dirty="0">
                <a:latin typeface="Times New Roman" charset="0"/>
                <a:ea typeface="MS PGothic" charset="0"/>
              </a:rPr>
              <a:t> how do we make </a:t>
            </a:r>
            <a:r>
              <a:rPr lang="en-US" baseline="0" dirty="0" err="1">
                <a:latin typeface="Times New Roman" charset="0"/>
                <a:ea typeface="MS PGothic" charset="0"/>
              </a:rPr>
              <a:t>Ottawatta</a:t>
            </a:r>
            <a:r>
              <a:rPr lang="en-US" baseline="0" dirty="0">
                <a:latin typeface="Times New Roman" charset="0"/>
                <a:ea typeface="MS PGothic" charset="0"/>
              </a:rPr>
              <a:t> more prepared and resilient to drought? Well that’s what you’ll all be discussing this morning. In your background information packets, which I’m sure you all read very thoroughly, are 3 strategies for dealing with drought. These are conserving and protecting existing water sources, finding new supplies and storing more water for the future, or preparing the public for the human impacts of drought. </a:t>
            </a:r>
            <a:endParaRPr lang="en-US" dirty="0">
              <a:latin typeface="Times New Roman" charset="0"/>
              <a:ea typeface="MS PGothic" charset="0"/>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990948F6-105D-094B-9E7F-5150F733396A}" type="slidenum">
              <a:rPr lang="en-US">
                <a:latin typeface="Calibri" charset="0"/>
              </a:rPr>
              <a:pPr/>
              <a:t>19</a:t>
            </a:fld>
            <a:endParaRPr lang="en-US">
              <a:latin typeface="Calibri" charset="0"/>
            </a:endParaRPr>
          </a:p>
        </p:txBody>
      </p:sp>
    </p:spTree>
    <p:extLst>
      <p:ext uri="{BB962C8B-B14F-4D97-AF65-F5344CB8AC3E}">
        <p14:creationId xmlns:p14="http://schemas.microsoft.com/office/powerpoint/2010/main" val="2596725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we will be making a resilience plan for drought here in </a:t>
            </a:r>
            <a:r>
              <a:rPr lang="en-US" baseline="0" dirty="0" err="1"/>
              <a:t>Ottawatta</a:t>
            </a:r>
            <a:r>
              <a:rPr lang="en-US" baseline="0" dirty="0"/>
              <a:t>. Before you can make a plan, however, you should learn a little bit about the city and who lives there. Also, I can’t take credit for the name. A wonderfully clever friend suggested it. </a:t>
            </a:r>
            <a:endParaRPr lang="en-US" dirty="0"/>
          </a:p>
        </p:txBody>
      </p:sp>
      <p:sp>
        <p:nvSpPr>
          <p:cNvPr id="4" name="Slide Number Placeholder 3"/>
          <p:cNvSpPr>
            <a:spLocks noGrp="1"/>
          </p:cNvSpPr>
          <p:nvPr>
            <p:ph type="sldNum" sz="quarter" idx="10"/>
          </p:nvPr>
        </p:nvSpPr>
        <p:spPr/>
        <p:txBody>
          <a:bodyPr/>
          <a:lstStyle/>
          <a:p>
            <a:fld id="{C44895D3-93CE-8348-B400-F3698193CB7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202319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ea typeface="MS PGothic" charset="0"/>
              </a:rPr>
              <a:t>So let’s get started!! Today you will act as the resilience planning team for the city of </a:t>
            </a:r>
            <a:r>
              <a:rPr lang="en-US" dirty="0" err="1">
                <a:latin typeface="Calibri" charset="0"/>
                <a:ea typeface="MS PGothic" charset="0"/>
              </a:rPr>
              <a:t>Ottawatta</a:t>
            </a:r>
            <a:r>
              <a:rPr lang="en-US" dirty="0">
                <a:latin typeface="Calibri" charset="0"/>
                <a:ea typeface="MS PGothic" charset="0"/>
              </a:rPr>
              <a:t>. Your team’s task is to create a plan that makes</a:t>
            </a:r>
            <a:r>
              <a:rPr lang="en-US" baseline="0" dirty="0">
                <a:latin typeface="Calibri" charset="0"/>
                <a:ea typeface="MS PGothic" charset="0"/>
              </a:rPr>
              <a:t> </a:t>
            </a:r>
            <a:r>
              <a:rPr lang="en-US" baseline="0" dirty="0" err="1">
                <a:latin typeface="Calibri" charset="0"/>
                <a:ea typeface="MS PGothic" charset="0"/>
              </a:rPr>
              <a:t>Ottawatta</a:t>
            </a:r>
            <a:r>
              <a:rPr lang="en-US" baseline="0" dirty="0">
                <a:latin typeface="Calibri" charset="0"/>
                <a:ea typeface="MS PGothic" charset="0"/>
              </a:rPr>
              <a:t> more resilient to drought </a:t>
            </a:r>
            <a:r>
              <a:rPr lang="en-US" dirty="0">
                <a:latin typeface="Calibri" charset="0"/>
                <a:ea typeface="MS PGothic" charset="0"/>
              </a:rPr>
              <a:t>while considering the values of people who live there, the impacts on the economy and the effects on the environment of the city. Follow the steps below to create your plan, then implement and explore your plan using digital visualizations. </a:t>
            </a:r>
            <a:endParaRPr lang="en-US" dirty="0">
              <a:latin typeface="Times New Roman" charset="0"/>
              <a:ea typeface="MS PGothic" charset="0"/>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990948F6-105D-094B-9E7F-5150F733396A}" type="slidenum">
              <a:rPr lang="en-US">
                <a:latin typeface="Calibri" charset="0"/>
              </a:rPr>
              <a:pPr/>
              <a:t>20</a:t>
            </a:fld>
            <a:endParaRPr lang="en-US">
              <a:latin typeface="Calibri" charset="0"/>
            </a:endParaRPr>
          </a:p>
        </p:txBody>
      </p:sp>
    </p:spTree>
    <p:extLst>
      <p:ext uri="{BB962C8B-B14F-4D97-AF65-F5344CB8AC3E}">
        <p14:creationId xmlns:p14="http://schemas.microsoft.com/office/powerpoint/2010/main" val="2079472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MS PGothic" charset="0"/>
              </a:rPr>
              <a:t>Let’s start planning! You will begin by learning about the stakeholders, or people who will be affected by extreme precipitation and the resilience plans you will put in place, then you will discuss some options for a plan, and then finally visualize them (hit next). </a:t>
            </a:r>
          </a:p>
          <a:p>
            <a:endParaRPr lang="en-US" dirty="0">
              <a:latin typeface="Times New Roman" charset="0"/>
              <a:ea typeface="MS PGothic" charset="0"/>
            </a:endParaRPr>
          </a:p>
          <a:p>
            <a:r>
              <a:rPr lang="en-US" dirty="0">
                <a:latin typeface="Times New Roman" charset="0"/>
                <a:ea typeface="MS PGothic" charset="0"/>
              </a:rPr>
              <a:t>Now, your facilitators will begin section 1. You will have two minutes for table introductions then 15 minutes for section 1. Please keep track of time! </a:t>
            </a:r>
          </a:p>
          <a:p>
            <a:endParaRPr lang="en-US" dirty="0">
              <a:latin typeface="Times New Roman" charset="0"/>
              <a:ea typeface="MS PGothic" charset="0"/>
            </a:endParaRPr>
          </a:p>
          <a:p>
            <a:r>
              <a:rPr lang="en-US" dirty="0">
                <a:latin typeface="Times New Roman" charset="0"/>
                <a:ea typeface="MS PGothic" charset="0"/>
              </a:rPr>
              <a:t>Participants, please remove the Red Drought</a:t>
            </a:r>
            <a:r>
              <a:rPr lang="en-US" baseline="0" dirty="0">
                <a:latin typeface="Times New Roman" charset="0"/>
                <a:ea typeface="MS PGothic" charset="0"/>
              </a:rPr>
              <a:t> </a:t>
            </a:r>
            <a:r>
              <a:rPr lang="en-US" dirty="0">
                <a:latin typeface="Times New Roman" charset="0"/>
                <a:ea typeface="MS PGothic" charset="0"/>
              </a:rPr>
              <a:t>Workbooks from your folders. </a:t>
            </a:r>
          </a:p>
          <a:p>
            <a:endParaRPr lang="en-US" dirty="0">
              <a:latin typeface="Times New Roman" charset="0"/>
              <a:ea typeface="MS PGothic" charset="0"/>
            </a:endParaRPr>
          </a:p>
          <a:p>
            <a:r>
              <a:rPr lang="en-US" dirty="0">
                <a:latin typeface="Times New Roman" charset="0"/>
                <a:ea typeface="MS PGothic" charset="0"/>
              </a:rPr>
              <a:t>Facilitators please turn to page 1 of your facilitation guide and take out the stakeholder cards. </a:t>
            </a:r>
          </a:p>
          <a:p>
            <a:endParaRPr lang="en-US" dirty="0">
              <a:latin typeface="Times New Roman" charset="0"/>
              <a:ea typeface="MS PGothic" charset="0"/>
            </a:endParaRPr>
          </a:p>
          <a:p>
            <a:r>
              <a:rPr lang="en-US" dirty="0">
                <a:latin typeface="Times New Roman" charset="0"/>
                <a:ea typeface="MS PGothic" charset="0"/>
              </a:rPr>
              <a:t>You may now begin. </a:t>
            </a:r>
          </a:p>
          <a:p>
            <a:r>
              <a:rPr lang="en-US" dirty="0">
                <a:latin typeface="Times New Roman" charset="0"/>
                <a:ea typeface="MS PGothic" charset="0"/>
              </a:rPr>
              <a:t>Good luck</a:t>
            </a:r>
            <a:r>
              <a:rPr lang="en-US" baseline="0" dirty="0">
                <a:latin typeface="Times New Roman" charset="0"/>
                <a:ea typeface="MS PGothic" charset="0"/>
              </a:rPr>
              <a:t> and have fun!</a:t>
            </a:r>
            <a:endParaRPr lang="en-US" dirty="0">
              <a:latin typeface="Times New Roman" charset="0"/>
              <a:ea typeface="MS PGothic"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6F361698-1BBC-A34F-8833-140D0D0ADA13}" type="slidenum">
              <a:rPr lang="en-US">
                <a:latin typeface="Calibri" charset="0"/>
              </a:rPr>
              <a:pPr/>
              <a:t>21</a:t>
            </a:fld>
            <a:endParaRPr lang="en-US">
              <a:latin typeface="Calibri" charset="0"/>
            </a:endParaRPr>
          </a:p>
        </p:txBody>
      </p:sp>
    </p:spTree>
    <p:extLst>
      <p:ext uri="{BB962C8B-B14F-4D97-AF65-F5344CB8AC3E}">
        <p14:creationId xmlns:p14="http://schemas.microsoft.com/office/powerpoint/2010/main" val="450740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22</a:t>
            </a:fld>
            <a:endParaRPr lang="en-US"/>
          </a:p>
        </p:txBody>
      </p:sp>
    </p:spTree>
    <p:extLst>
      <p:ext uri="{BB962C8B-B14F-4D97-AF65-F5344CB8AC3E}">
        <p14:creationId xmlns:p14="http://schemas.microsoft.com/office/powerpoint/2010/main" val="278758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we are now on Section 2.</a:t>
            </a:r>
            <a:r>
              <a:rPr lang="en-US" baseline="0" dirty="0"/>
              <a:t> You will need the stakeholder icons located in a white envelope in your folder. There are three sets of all six of the stakeholders. You will use one set per strategy on the board. Please remember to tape these down at the end of the section. </a:t>
            </a:r>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26</a:t>
            </a:fld>
            <a:endParaRPr lang="en-US"/>
          </a:p>
        </p:txBody>
      </p:sp>
    </p:spTree>
    <p:extLst>
      <p:ext uri="{BB962C8B-B14F-4D97-AF65-F5344CB8AC3E}">
        <p14:creationId xmlns:p14="http://schemas.microsoft.com/office/powerpoint/2010/main" val="2281591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Facilitators, we are now on Section 3. You</a:t>
            </a:r>
            <a:r>
              <a:rPr lang="en-US" baseline="0" dirty="0"/>
              <a:t> will need the A &amp; B cards and three coin chips. Participants can turn to the section in their workbooks that says Resilience Plans to follow along. Remember, only individual opinions are recorded in the workbooks. Table results are recorded on the board! </a:t>
            </a:r>
            <a:r>
              <a:rPr lang="en-US" baseline="0"/>
              <a:t>What is in your workbook and on the board do not need to match!</a:t>
            </a:r>
            <a:endParaRPr lang="en-US"/>
          </a:p>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31</a:t>
            </a:fld>
            <a:endParaRPr lang="en-US"/>
          </a:p>
        </p:txBody>
      </p:sp>
    </p:spTree>
    <p:extLst>
      <p:ext uri="{BB962C8B-B14F-4D97-AF65-F5344CB8AC3E}">
        <p14:creationId xmlns:p14="http://schemas.microsoft.com/office/powerpoint/2010/main" val="1727740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a:t>
            </a:r>
            <a:r>
              <a:rPr lang="en-US" baseline="0" dirty="0"/>
              <a:t>, you will now be using google earth and the final resilience plan cards. Remember to use the card to alert us if you need help using google earth. Explore google earth first, then read the final plan card out loud.  If this is your final plan please remember to tape down the coins with what you choose. </a:t>
            </a:r>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36</a:t>
            </a:fld>
            <a:endParaRPr lang="en-US"/>
          </a:p>
        </p:txBody>
      </p:sp>
    </p:spTree>
    <p:extLst>
      <p:ext uri="{BB962C8B-B14F-4D97-AF65-F5344CB8AC3E}">
        <p14:creationId xmlns:p14="http://schemas.microsoft.com/office/powerpoint/2010/main" val="2147682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39</a:t>
            </a:fld>
            <a:endParaRPr lang="en-US"/>
          </a:p>
        </p:txBody>
      </p:sp>
    </p:spTree>
    <p:extLst>
      <p:ext uri="{BB962C8B-B14F-4D97-AF65-F5344CB8AC3E}">
        <p14:creationId xmlns:p14="http://schemas.microsoft.com/office/powerpoint/2010/main" val="255192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Welcome</a:t>
            </a:r>
            <a:r>
              <a:rPr lang="en-US" baseline="0" dirty="0"/>
              <a:t> to </a:t>
            </a:r>
            <a:r>
              <a:rPr lang="en-US" baseline="0" dirty="0" err="1"/>
              <a:t>Ottawatta</a:t>
            </a:r>
            <a:r>
              <a:rPr lang="en-US" baseline="0" dirty="0"/>
              <a:t>!  </a:t>
            </a:r>
            <a:r>
              <a:rPr lang="en-US" baseline="0" dirty="0" err="1"/>
              <a:t>Ottawatta</a:t>
            </a:r>
            <a:r>
              <a:rPr lang="en-US" baseline="0" dirty="0"/>
              <a:t>, like other parts of the country has seen a decline in rainfall over the last 40 years and may face longer, more severe droughts in the future.</a:t>
            </a: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LEFT: The colors on the map show annual total precipitation changes for 1991-2012 compared to the 1901-1960 average.</a:t>
            </a:r>
            <a:r>
              <a:rPr lang="en-US" sz="1200" b="0" i="0" kern="1200" baseline="0" dirty="0">
                <a:solidFill>
                  <a:schemeClr val="tx1"/>
                </a:solidFill>
                <a:effectLst/>
                <a:latin typeface="+mn-lt"/>
                <a:ea typeface="+mn-ea"/>
                <a:cs typeface="+mn-cs"/>
              </a:rPr>
              <a:t> You can see places across the west and southeast have experienced drier than normal conditions.</a:t>
            </a:r>
          </a:p>
          <a:p>
            <a:endParaRPr lang="en-US" sz="1200" b="0" i="0" kern="1200" dirty="0">
              <a:solidFill>
                <a:schemeClr val="tx1"/>
              </a:solidFill>
              <a:effectLst/>
              <a:latin typeface="+mn-lt"/>
              <a:ea typeface="+mn-ea"/>
              <a:cs typeface="+mn-cs"/>
            </a:endParaRPr>
          </a:p>
          <a:p>
            <a:r>
              <a:rPr lang="en-US" dirty="0"/>
              <a:t>RIGHT: Projected change in seasonal precipitation for 2071-2099 (compared to 1970-1999) under an emissions scenario that assumes continued increases in emissions (A2).Hatched areas indicate that the projected changes are significant and consistent among models. White areas indicate that the changes are not projected to be larger than could be expected from natural variability. In general, the northern part of the U.S. is projected to see more winter and spring precipitation, while the southwestern U.S. is projected to experience less precipitation in the spring. (Figure source: NOAA NCDC / CICS-NC).</a:t>
            </a:r>
          </a:p>
        </p:txBody>
      </p:sp>
      <p:sp>
        <p:nvSpPr>
          <p:cNvPr id="4" name="Slide Number Placeholder 3"/>
          <p:cNvSpPr>
            <a:spLocks noGrp="1"/>
          </p:cNvSpPr>
          <p:nvPr>
            <p:ph type="sldNum" sz="quarter" idx="10"/>
          </p:nvPr>
        </p:nvSpPr>
        <p:spPr/>
        <p:txBody>
          <a:bodyPr/>
          <a:lstStyle/>
          <a:p>
            <a:fld id="{A53689AA-5E31-F941-9872-CA6FB7BD03E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62216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2879"/>
            <a:r>
              <a:rPr lang="en-US" baseline="0" dirty="0">
                <a:latin typeface="Times New Roman" charset="0"/>
                <a:ea typeface="MS PGothic" charset="0"/>
              </a:rPr>
              <a:t>Drought increases risk of wildfires and dust storms, which both reduce air quality affecting human health. </a:t>
            </a:r>
          </a:p>
          <a:p>
            <a:pPr defTabSz="912879"/>
            <a:r>
              <a:rPr lang="en-US" baseline="0" dirty="0">
                <a:latin typeface="Times New Roman" charset="0"/>
                <a:ea typeface="MS PGothic" charset="0"/>
              </a:rPr>
              <a:t>Of course, drought can also lead to water shortages which poses a threat to health and economic well-being of an area.</a:t>
            </a:r>
            <a:endParaRPr lang="en-US" dirty="0">
              <a:latin typeface="Times New Roman" charset="0"/>
              <a:ea typeface="MS PGothic"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DFA24B02-5191-B944-8767-96FD9C66D425}" type="slidenum">
              <a:rPr lang="en-US">
                <a:latin typeface="Calibri" charset="0"/>
              </a:rPr>
              <a:pPr/>
              <a:t>4</a:t>
            </a:fld>
            <a:endParaRPr lang="en-US">
              <a:latin typeface="Calibri" charset="0"/>
            </a:endParaRPr>
          </a:p>
        </p:txBody>
      </p:sp>
    </p:spTree>
    <p:extLst>
      <p:ext uri="{BB962C8B-B14F-4D97-AF65-F5344CB8AC3E}">
        <p14:creationId xmlns:p14="http://schemas.microsoft.com/office/powerpoint/2010/main" val="2682410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historic Texas drought has led to a record $5.2 billion in agricultural losses, making it the most costly drought on record, according to Texas </a:t>
            </a:r>
            <a:r>
              <a:rPr lang="en-US" sz="1200" kern="1200" dirty="0" err="1">
                <a:solidFill>
                  <a:schemeClr val="tx1"/>
                </a:solidFill>
                <a:effectLst/>
                <a:latin typeface="+mn-lt"/>
                <a:ea typeface="+mn-ea"/>
                <a:cs typeface="+mn-cs"/>
              </a:rPr>
              <a:t>AgriLife</a:t>
            </a:r>
            <a:r>
              <a:rPr lang="en-US" sz="1200" kern="1200" dirty="0">
                <a:solidFill>
                  <a:schemeClr val="tx1"/>
                </a:solidFill>
                <a:effectLst/>
                <a:latin typeface="+mn-lt"/>
                <a:ea typeface="+mn-ea"/>
                <a:cs typeface="+mn-cs"/>
              </a:rPr>
              <a:t> Extension Service economists.”</a:t>
            </a:r>
          </a:p>
          <a:p>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957348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MS PGothic" charset="0"/>
              </a:rPr>
              <a:t>So let</a:t>
            </a:r>
            <a:r>
              <a:rPr lang="en-US" baseline="0" dirty="0">
                <a:latin typeface="Times New Roman" charset="0"/>
                <a:ea typeface="MS PGothic" charset="0"/>
              </a:rPr>
              <a:t>’s learn a little more about </a:t>
            </a:r>
            <a:r>
              <a:rPr lang="en-US" baseline="0" dirty="0" err="1">
                <a:latin typeface="Times New Roman" charset="0"/>
                <a:ea typeface="MS PGothic" charset="0"/>
              </a:rPr>
              <a:t>Ottawatta</a:t>
            </a:r>
            <a:r>
              <a:rPr lang="en-US" baseline="0" dirty="0">
                <a:latin typeface="Times New Roman" charset="0"/>
                <a:ea typeface="MS PGothic" charset="0"/>
              </a:rPr>
              <a:t>. This map shows some important ways </a:t>
            </a:r>
            <a:r>
              <a:rPr lang="en-US" baseline="0" dirty="0" err="1">
                <a:latin typeface="Times New Roman" charset="0"/>
                <a:ea typeface="MS PGothic" charset="0"/>
              </a:rPr>
              <a:t>ottawatta</a:t>
            </a:r>
            <a:r>
              <a:rPr lang="en-US" baseline="0" dirty="0">
                <a:latin typeface="Times New Roman" charset="0"/>
                <a:ea typeface="MS PGothic" charset="0"/>
              </a:rPr>
              <a:t> might be affected by drought. The facilitators at each of your tables’ can pull this map up on their computer later if you want more details. First, let’s explore how </a:t>
            </a:r>
            <a:r>
              <a:rPr lang="en-US" baseline="0" dirty="0" err="1">
                <a:latin typeface="Times New Roman" charset="0"/>
                <a:ea typeface="MS PGothic" charset="0"/>
              </a:rPr>
              <a:t>Ottawatta</a:t>
            </a:r>
            <a:r>
              <a:rPr lang="en-US" baseline="0" dirty="0">
                <a:latin typeface="Times New Roman" charset="0"/>
                <a:ea typeface="MS PGothic" charset="0"/>
              </a:rPr>
              <a:t> has been affected by droughts in the past. </a:t>
            </a:r>
            <a:endParaRPr lang="en-US" dirty="0">
              <a:latin typeface="Times New Roman" charset="0"/>
              <a:ea typeface="MS PGothic"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CDD3A13D-D4B5-134B-A482-15BEF0724E01}" type="slidenum">
              <a:rPr lang="en-US">
                <a:latin typeface="Calibri" charset="0"/>
              </a:rPr>
              <a:pPr/>
              <a:t>6</a:t>
            </a:fld>
            <a:endParaRPr lang="en-US">
              <a:latin typeface="Calibri" charset="0"/>
            </a:endParaRPr>
          </a:p>
        </p:txBody>
      </p:sp>
    </p:spTree>
    <p:extLst>
      <p:ext uri="{BB962C8B-B14F-4D97-AF65-F5344CB8AC3E}">
        <p14:creationId xmlns:p14="http://schemas.microsoft.com/office/powerpoint/2010/main" val="2725478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MS PGothic" charset="0"/>
              </a:rPr>
              <a:t>This graph shows</a:t>
            </a:r>
            <a:r>
              <a:rPr lang="en-US" baseline="0" dirty="0">
                <a:latin typeface="Times New Roman" charset="0"/>
                <a:ea typeface="MS PGothic" charset="0"/>
              </a:rPr>
              <a:t> when </a:t>
            </a:r>
            <a:r>
              <a:rPr lang="en-US" baseline="0" dirty="0" err="1">
                <a:latin typeface="Times New Roman" charset="0"/>
                <a:ea typeface="MS PGothic" charset="0"/>
              </a:rPr>
              <a:t>Ottawatta</a:t>
            </a:r>
            <a:r>
              <a:rPr lang="en-US" baseline="0" dirty="0">
                <a:latin typeface="Times New Roman" charset="0"/>
                <a:ea typeface="MS PGothic" charset="0"/>
              </a:rPr>
              <a:t> has experienced drought over the last decade. The darker colors indicate the entire region experienced a severe drought from 2014-2016. </a:t>
            </a:r>
            <a:endParaRPr lang="en-US" dirty="0">
              <a:latin typeface="Times New Roman" charset="0"/>
              <a:ea typeface="MS PGothic" charset="0"/>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60A29A64-5B15-0048-BDBE-9C547157AECF}" type="slidenum">
              <a:rPr lang="en-US">
                <a:latin typeface="Calibri" charset="0"/>
              </a:rPr>
              <a:pPr/>
              <a:t>7</a:t>
            </a:fld>
            <a:endParaRPr lang="en-US">
              <a:latin typeface="Calibri" charset="0"/>
            </a:endParaRPr>
          </a:p>
        </p:txBody>
      </p:sp>
    </p:spTree>
    <p:extLst>
      <p:ext uri="{BB962C8B-B14F-4D97-AF65-F5344CB8AC3E}">
        <p14:creationId xmlns:p14="http://schemas.microsoft.com/office/powerpoint/2010/main" val="405738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MS PGothic" charset="0"/>
              </a:rPr>
              <a:t>And this drought</a:t>
            </a:r>
            <a:r>
              <a:rPr lang="en-US" baseline="0" dirty="0">
                <a:latin typeface="Times New Roman" charset="0"/>
                <a:ea typeface="MS PGothic" charset="0"/>
              </a:rPr>
              <a:t> had impacts on the environment around </a:t>
            </a:r>
            <a:r>
              <a:rPr lang="en-US" baseline="0" dirty="0" err="1">
                <a:latin typeface="Times New Roman" charset="0"/>
                <a:ea typeface="MS PGothic" charset="0"/>
              </a:rPr>
              <a:t>ottawatta</a:t>
            </a:r>
            <a:r>
              <a:rPr lang="en-US" baseline="0" dirty="0">
                <a:latin typeface="Times New Roman" charset="0"/>
                <a:ea typeface="MS PGothic" charset="0"/>
              </a:rPr>
              <a:t>. This is an areal image of </a:t>
            </a:r>
            <a:r>
              <a:rPr lang="en-US" baseline="0" dirty="0" err="1">
                <a:latin typeface="Times New Roman" charset="0"/>
                <a:ea typeface="MS PGothic" charset="0"/>
              </a:rPr>
              <a:t>ottawatta</a:t>
            </a:r>
            <a:r>
              <a:rPr lang="en-US" baseline="0" dirty="0">
                <a:latin typeface="Times New Roman" charset="0"/>
                <a:ea typeface="MS PGothic" charset="0"/>
              </a:rPr>
              <a:t>, you can see the core of the city here in the middle of the image and some mountains surrounding it to the west and south. </a:t>
            </a:r>
            <a:endParaRPr lang="en-US" dirty="0">
              <a:latin typeface="Times New Roman" charset="0"/>
              <a:ea typeface="MS PGothic" charset="0"/>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857C9FE6-D2CC-8940-AADB-F2DA5F2D7F5B}" type="slidenum">
              <a:rPr lang="en-US">
                <a:latin typeface="Calibri" charset="0"/>
              </a:rPr>
              <a:pPr/>
              <a:t>8</a:t>
            </a:fld>
            <a:endParaRPr lang="en-US">
              <a:latin typeface="Calibri" charset="0"/>
            </a:endParaRPr>
          </a:p>
        </p:txBody>
      </p:sp>
    </p:spTree>
    <p:extLst>
      <p:ext uri="{BB962C8B-B14F-4D97-AF65-F5344CB8AC3E}">
        <p14:creationId xmlns:p14="http://schemas.microsoft.com/office/powerpoint/2010/main" val="2244529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MS PGothic" charset="0"/>
              </a:rPr>
              <a:t>This</a:t>
            </a:r>
            <a:r>
              <a:rPr lang="en-US" baseline="0" dirty="0">
                <a:latin typeface="Times New Roman" charset="0"/>
                <a:ea typeface="MS PGothic" charset="0"/>
              </a:rPr>
              <a:t> map shows areas that were less green, as measured by satellites, than usual during that severe drought in 2014. The red areas are less green and the blue areas are more green. You can see that drought doesn’t affect all </a:t>
            </a:r>
            <a:r>
              <a:rPr lang="en-US" baseline="0" dirty="0" err="1">
                <a:latin typeface="Times New Roman" charset="0"/>
                <a:ea typeface="MS PGothic" charset="0"/>
              </a:rPr>
              <a:t>ottawatta</a:t>
            </a:r>
            <a:r>
              <a:rPr lang="en-US" baseline="0" dirty="0">
                <a:latin typeface="Times New Roman" charset="0"/>
                <a:ea typeface="MS PGothic" charset="0"/>
              </a:rPr>
              <a:t> evenly. </a:t>
            </a: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131">
              <a:defRPr sz="1200">
                <a:solidFill>
                  <a:srgbClr val="000000"/>
                </a:solidFill>
                <a:latin typeface="Times New Roman" charset="0"/>
                <a:ea typeface="MS PGothic" charset="0"/>
                <a:cs typeface="MS PGothic" charset="0"/>
                <a:sym typeface="Times New Roman" charset="0"/>
              </a:defRPr>
            </a:lvl1pPr>
            <a:lvl2pPr marL="729057" indent="-280406" defTabSz="933131">
              <a:defRPr sz="1200">
                <a:solidFill>
                  <a:srgbClr val="000000"/>
                </a:solidFill>
                <a:latin typeface="Times New Roman" charset="0"/>
                <a:ea typeface="MS PGothic" charset="0"/>
                <a:cs typeface="MS PGothic" charset="0"/>
                <a:sym typeface="Times New Roman" charset="0"/>
              </a:defRPr>
            </a:lvl2pPr>
            <a:lvl3pPr marL="1121626" indent="-224325" defTabSz="933131">
              <a:defRPr sz="1200">
                <a:solidFill>
                  <a:srgbClr val="000000"/>
                </a:solidFill>
                <a:latin typeface="Times New Roman" charset="0"/>
                <a:ea typeface="MS PGothic" charset="0"/>
                <a:cs typeface="MS PGothic" charset="0"/>
                <a:sym typeface="Times New Roman" charset="0"/>
              </a:defRPr>
            </a:lvl3pPr>
            <a:lvl4pPr marL="1570276" indent="-224325" defTabSz="933131">
              <a:defRPr sz="1200">
                <a:solidFill>
                  <a:srgbClr val="000000"/>
                </a:solidFill>
                <a:latin typeface="Times New Roman" charset="0"/>
                <a:ea typeface="MS PGothic" charset="0"/>
                <a:cs typeface="MS PGothic" charset="0"/>
                <a:sym typeface="Times New Roman" charset="0"/>
              </a:defRPr>
            </a:lvl4pPr>
            <a:lvl5pPr marL="2018927" indent="-224325" defTabSz="933131">
              <a:defRPr sz="1200">
                <a:solidFill>
                  <a:srgbClr val="000000"/>
                </a:solidFill>
                <a:latin typeface="Times New Roman" charset="0"/>
                <a:ea typeface="MS PGothic" charset="0"/>
                <a:cs typeface="MS PGothic" charset="0"/>
                <a:sym typeface="Times New Roman" charset="0"/>
              </a:defRPr>
            </a:lvl5pPr>
            <a:lvl6pPr marL="246757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6pPr>
            <a:lvl7pPr marL="2916227"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7pPr>
            <a:lvl8pPr marL="336487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8pPr>
            <a:lvl9pPr marL="3813528" indent="-224325" defTabSz="933131" eaLnBrk="0" fontAlgn="base" hangingPunct="0">
              <a:spcBef>
                <a:spcPct val="0"/>
              </a:spcBef>
              <a:spcAft>
                <a:spcPct val="0"/>
              </a:spcAft>
              <a:defRPr sz="1200">
                <a:solidFill>
                  <a:srgbClr val="000000"/>
                </a:solidFill>
                <a:latin typeface="Times New Roman" charset="0"/>
                <a:ea typeface="MS PGothic" charset="0"/>
                <a:cs typeface="MS PGothic" charset="0"/>
                <a:sym typeface="Times New Roman" charset="0"/>
              </a:defRPr>
            </a:lvl9pPr>
          </a:lstStyle>
          <a:p>
            <a:fld id="{857C9FE6-D2CC-8940-AADB-F2DA5F2D7F5B}" type="slidenum">
              <a:rPr lang="en-US">
                <a:latin typeface="Calibri" charset="0"/>
              </a:rPr>
              <a:pPr/>
              <a:t>9</a:t>
            </a:fld>
            <a:endParaRPr lang="en-US">
              <a:latin typeface="Calibri" charset="0"/>
            </a:endParaRPr>
          </a:p>
        </p:txBody>
      </p:sp>
    </p:spTree>
    <p:extLst>
      <p:ext uri="{BB962C8B-B14F-4D97-AF65-F5344CB8AC3E}">
        <p14:creationId xmlns:p14="http://schemas.microsoft.com/office/powerpoint/2010/main" val="18477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08490-D2B6-2B45-A580-5DF4077AF1BF}" type="datetimeFigureOut">
              <a:rPr lang="en-US" smtClean="0"/>
              <a:t>11/24/21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4262941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208490-D2B6-2B45-A580-5DF4077AF1BF}" type="datetimeFigureOut">
              <a:rPr lang="en-US" smtClean="0"/>
              <a:t>11/24/21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1086025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208490-D2B6-2B45-A580-5DF4077AF1BF}" type="datetimeFigureOut">
              <a:rPr lang="en-US" smtClean="0"/>
              <a:t>11/24/21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1697498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3208490-D2B6-2B45-A580-5DF4077AF1BF}" type="datetimeFigureOut">
              <a:rPr lang="en-US" smtClean="0"/>
              <a:t>11/24/21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144632730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208490-D2B6-2B45-A580-5DF4077AF1BF}" type="datetimeFigureOut">
              <a:rPr lang="en-US" smtClean="0"/>
              <a:t>11/24/21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3046083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83208490-D2B6-2B45-A580-5DF4077AF1BF}" type="datetimeFigureOut">
              <a:rPr lang="en-US" smtClean="0"/>
              <a:t>11/24/21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109586622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3208490-D2B6-2B45-A580-5DF4077AF1BF}" type="datetimeFigureOut">
              <a:rPr lang="en-US" smtClean="0"/>
              <a:t>11/24/21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1298903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83208490-D2B6-2B45-A580-5DF4077AF1BF}" type="datetimeFigureOut">
              <a:rPr lang="en-US" smtClean="0"/>
              <a:t>11/24/21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921E34-BCD7-6E41-92A7-A2DF88C624FA}"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95141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208490-D2B6-2B45-A580-5DF4077AF1BF}" type="datetimeFigureOut">
              <a:rPr lang="en-US" smtClean="0"/>
              <a:t>11/24/21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3220597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208490-D2B6-2B45-A580-5DF4077AF1BF}" type="datetimeFigureOut">
              <a:rPr lang="en-US" smtClean="0"/>
              <a:t>11/24/21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2616445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83208490-D2B6-2B45-A580-5DF4077AF1BF}" type="datetimeFigureOut">
              <a:rPr lang="en-US" smtClean="0"/>
              <a:t>11/24/21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2875730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208490-D2B6-2B45-A580-5DF4077AF1BF}" type="datetimeFigureOut">
              <a:rPr lang="en-US" smtClean="0"/>
              <a:t>11/24/21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2409598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3208490-D2B6-2B45-A580-5DF4077AF1BF}" type="datetimeFigureOut">
              <a:rPr lang="en-US" smtClean="0"/>
              <a:t>11/24/21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929971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208490-D2B6-2B45-A580-5DF4077AF1BF}" type="datetimeFigureOut">
              <a:rPr lang="en-US" smtClean="0"/>
              <a:t>11/24/21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376659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208490-D2B6-2B45-A580-5DF4077AF1BF}" type="datetimeFigureOut">
              <a:rPr lang="en-US" smtClean="0"/>
              <a:t>11/24/21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1798373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208490-D2B6-2B45-A580-5DF4077AF1BF}" type="datetimeFigureOut">
              <a:rPr lang="en-US" smtClean="0"/>
              <a:t>11/24/21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3005678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208490-D2B6-2B45-A580-5DF4077AF1BF}" type="datetimeFigureOut">
              <a:rPr lang="en-US" smtClean="0"/>
              <a:t>11/24/21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714296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208490-D2B6-2B45-A580-5DF4077AF1BF}" type="datetimeFigureOut">
              <a:rPr lang="en-US" smtClean="0"/>
              <a:t>11/24/21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3163314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208490-D2B6-2B45-A580-5DF4077AF1BF}" type="datetimeFigureOut">
              <a:rPr lang="en-US" smtClean="0"/>
              <a:t>11/24/21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2271218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208490-D2B6-2B45-A580-5DF4077AF1BF}" type="datetimeFigureOut">
              <a:rPr lang="en-US" smtClean="0"/>
              <a:t>11/24/21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3374347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208490-D2B6-2B45-A580-5DF4077AF1BF}" type="datetimeFigureOut">
              <a:rPr lang="en-US" smtClean="0"/>
              <a:t>11/24/21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3887828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208490-D2B6-2B45-A580-5DF4077AF1BF}" type="datetimeFigureOut">
              <a:rPr lang="en-US" smtClean="0"/>
              <a:t>11/24/21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21E34-BCD7-6E41-92A7-A2DF88C624FA}" type="slidenum">
              <a:rPr lang="en-US" smtClean="0"/>
              <a:t>‹#›</a:t>
            </a:fld>
            <a:endParaRPr lang="en-US"/>
          </a:p>
        </p:txBody>
      </p:sp>
    </p:spTree>
    <p:extLst>
      <p:ext uri="{BB962C8B-B14F-4D97-AF65-F5344CB8AC3E}">
        <p14:creationId xmlns:p14="http://schemas.microsoft.com/office/powerpoint/2010/main" val="2931484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08490-D2B6-2B45-A580-5DF4077AF1BF}" type="datetimeFigureOut">
              <a:rPr lang="en-US" smtClean="0"/>
              <a:t>11/24/21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21E34-BCD7-6E41-92A7-A2DF88C624FA}" type="slidenum">
              <a:rPr lang="en-US" smtClean="0"/>
              <a:t>‹#›</a:t>
            </a:fld>
            <a:endParaRPr lang="en-US"/>
          </a:p>
        </p:txBody>
      </p:sp>
    </p:spTree>
    <p:extLst>
      <p:ext uri="{BB962C8B-B14F-4D97-AF65-F5344CB8AC3E}">
        <p14:creationId xmlns:p14="http://schemas.microsoft.com/office/powerpoint/2010/main" val="1450172241"/>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3208490-D2B6-2B45-A580-5DF4077AF1BF}" type="datetimeFigureOut">
              <a:rPr lang="en-US" smtClean="0"/>
              <a:t>11/24/21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4921E34-BCD7-6E41-92A7-A2DF88C624FA}" type="slidenum">
              <a:rPr lang="en-US" smtClean="0"/>
              <a:t>‹#›</a:t>
            </a:fld>
            <a:endParaRPr lang="en-US"/>
          </a:p>
        </p:txBody>
      </p:sp>
    </p:spTree>
    <p:extLst>
      <p:ext uri="{BB962C8B-B14F-4D97-AF65-F5344CB8AC3E}">
        <p14:creationId xmlns:p14="http://schemas.microsoft.com/office/powerpoint/2010/main" val="40021252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descr="Lake_mead_july_200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0" y="4836"/>
            <a:ext cx="12192000" cy="7017756"/>
          </a:xfrm>
          <a:prstGeom prst="rect">
            <a:avLst/>
          </a:prstGeom>
          <a:noFill/>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2" name="Title 1"/>
          <p:cNvSpPr>
            <a:spLocks noGrp="1"/>
          </p:cNvSpPr>
          <p:nvPr>
            <p:ph type="ctrTitle"/>
          </p:nvPr>
        </p:nvSpPr>
        <p:spPr>
          <a:xfrm>
            <a:off x="1751012" y="812801"/>
            <a:ext cx="8689976" cy="1117600"/>
          </a:xfrm>
          <a:solidFill>
            <a:schemeClr val="tx1"/>
          </a:solidFill>
        </p:spPr>
        <p:txBody>
          <a:bodyPr anchor="ctr">
            <a:normAutofit/>
          </a:bodyPr>
          <a:lstStyle/>
          <a:p>
            <a:r>
              <a:rPr lang="en-US" sz="3800" dirty="0">
                <a:solidFill>
                  <a:srgbClr val="276BA6"/>
                </a:solidFill>
                <a:latin typeface="Arial" charset="0"/>
                <a:ea typeface="Arial" charset="0"/>
                <a:cs typeface="Arial" charset="0"/>
              </a:rPr>
              <a:t>DROUGHT</a:t>
            </a:r>
          </a:p>
        </p:txBody>
      </p:sp>
    </p:spTree>
    <p:extLst>
      <p:ext uri="{BB962C8B-B14F-4D97-AF65-F5344CB8AC3E}">
        <p14:creationId xmlns:p14="http://schemas.microsoft.com/office/powerpoint/2010/main" val="677433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0DC395-59F2-964C-A645-74B93BD17199}"/>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C5C9CEEF-8D4B-2944-A25A-B75D58BC2A7F}"/>
              </a:ext>
            </a:extLst>
          </p:cNvPr>
          <p:cNvPicPr>
            <a:picLocks noChangeAspect="1"/>
          </p:cNvPicPr>
          <p:nvPr/>
        </p:nvPicPr>
        <p:blipFill>
          <a:blip r:embed="rId3"/>
          <a:stretch>
            <a:fillRect/>
          </a:stretch>
        </p:blipFill>
        <p:spPr>
          <a:xfrm>
            <a:off x="1264227" y="0"/>
            <a:ext cx="9663545" cy="6858000"/>
          </a:xfrm>
          <a:prstGeom prst="rect">
            <a:avLst/>
          </a:prstGeom>
        </p:spPr>
      </p:pic>
    </p:spTree>
    <p:extLst>
      <p:ext uri="{BB962C8B-B14F-4D97-AF65-F5344CB8AC3E}">
        <p14:creationId xmlns:p14="http://schemas.microsoft.com/office/powerpoint/2010/main" val="2890228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2FCDC-E5E3-424E-B673-A8C85EC79D8E}"/>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4ECBF4F6-25F6-9F44-BA89-D5C5EF8BC11E}"/>
              </a:ext>
            </a:extLst>
          </p:cNvPr>
          <p:cNvPicPr>
            <a:picLocks noChangeAspect="1"/>
          </p:cNvPicPr>
          <p:nvPr/>
        </p:nvPicPr>
        <p:blipFill>
          <a:blip r:embed="rId3"/>
          <a:stretch>
            <a:fillRect/>
          </a:stretch>
        </p:blipFill>
        <p:spPr>
          <a:xfrm>
            <a:off x="1255346" y="0"/>
            <a:ext cx="9681308" cy="6858000"/>
          </a:xfrm>
          <a:prstGeom prst="rect">
            <a:avLst/>
          </a:prstGeom>
        </p:spPr>
      </p:pic>
    </p:spTree>
    <p:extLst>
      <p:ext uri="{BB962C8B-B14F-4D97-AF65-F5344CB8AC3E}">
        <p14:creationId xmlns:p14="http://schemas.microsoft.com/office/powerpoint/2010/main" val="2021974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4146B8-E542-0145-BD5A-3268618476EE}"/>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57AFE54E-8B94-4348-ABB4-A530E917051D}"/>
              </a:ext>
            </a:extLst>
          </p:cNvPr>
          <p:cNvPicPr>
            <a:picLocks noChangeAspect="1"/>
          </p:cNvPicPr>
          <p:nvPr/>
        </p:nvPicPr>
        <p:blipFill>
          <a:blip r:embed="rId3"/>
          <a:stretch>
            <a:fillRect/>
          </a:stretch>
        </p:blipFill>
        <p:spPr>
          <a:xfrm>
            <a:off x="1284730" y="0"/>
            <a:ext cx="9622540" cy="6858000"/>
          </a:xfrm>
          <a:prstGeom prst="rect">
            <a:avLst/>
          </a:prstGeom>
        </p:spPr>
      </p:pic>
    </p:spTree>
    <p:extLst>
      <p:ext uri="{BB962C8B-B14F-4D97-AF65-F5344CB8AC3E}">
        <p14:creationId xmlns:p14="http://schemas.microsoft.com/office/powerpoint/2010/main" val="4209260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C210342-D8C5-D74E-9B1C-A02A0ADEB0BF}"/>
              </a:ext>
            </a:extLst>
          </p:cNvPr>
          <p:cNvSpPr>
            <a:spLocks noGrp="1"/>
          </p:cNvSpPr>
          <p:nvPr>
            <p:ph type="title"/>
          </p:nvPr>
        </p:nvSpPr>
        <p:spPr/>
        <p:txBody>
          <a:bodyPr/>
          <a:lstStyle/>
          <a:p>
            <a:endParaRPr lang="en-US"/>
          </a:p>
        </p:txBody>
      </p:sp>
      <p:pic>
        <p:nvPicPr>
          <p:cNvPr id="10" name="Picture 9">
            <a:extLst>
              <a:ext uri="{FF2B5EF4-FFF2-40B4-BE49-F238E27FC236}">
                <a16:creationId xmlns:a16="http://schemas.microsoft.com/office/drawing/2014/main" id="{BD34109A-B984-CF48-9BC0-A4B4462A8CCD}"/>
              </a:ext>
            </a:extLst>
          </p:cNvPr>
          <p:cNvPicPr>
            <a:picLocks noChangeAspect="1"/>
          </p:cNvPicPr>
          <p:nvPr/>
        </p:nvPicPr>
        <p:blipFill>
          <a:blip r:embed="rId3"/>
          <a:stretch>
            <a:fillRect/>
          </a:stretch>
        </p:blipFill>
        <p:spPr>
          <a:xfrm>
            <a:off x="1264227" y="0"/>
            <a:ext cx="9663545" cy="6858000"/>
          </a:xfrm>
          <a:prstGeom prst="rect">
            <a:avLst/>
          </a:prstGeom>
        </p:spPr>
      </p:pic>
    </p:spTree>
    <p:extLst>
      <p:ext uri="{BB962C8B-B14F-4D97-AF65-F5344CB8AC3E}">
        <p14:creationId xmlns:p14="http://schemas.microsoft.com/office/powerpoint/2010/main" val="2814104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515142-9BB7-A04A-9C19-3CC85C62A8FD}"/>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4D88D483-A411-8A46-9F1A-DDD0C96CD71E}"/>
              </a:ext>
            </a:extLst>
          </p:cNvPr>
          <p:cNvPicPr>
            <a:picLocks noChangeAspect="1"/>
          </p:cNvPicPr>
          <p:nvPr/>
        </p:nvPicPr>
        <p:blipFill>
          <a:blip r:embed="rId3"/>
          <a:stretch>
            <a:fillRect/>
          </a:stretch>
        </p:blipFill>
        <p:spPr>
          <a:xfrm>
            <a:off x="1275944" y="0"/>
            <a:ext cx="9640111" cy="6858000"/>
          </a:xfrm>
          <a:prstGeom prst="rect">
            <a:avLst/>
          </a:prstGeom>
        </p:spPr>
      </p:pic>
    </p:spTree>
    <p:extLst>
      <p:ext uri="{BB962C8B-B14F-4D97-AF65-F5344CB8AC3E}">
        <p14:creationId xmlns:p14="http://schemas.microsoft.com/office/powerpoint/2010/main" val="2272228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4A141C-3066-5C44-9D66-E6A0028543C2}"/>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8CBEBD48-70EB-4842-9D26-A5EB7B963637}"/>
              </a:ext>
            </a:extLst>
          </p:cNvPr>
          <p:cNvPicPr>
            <a:picLocks noChangeAspect="1"/>
          </p:cNvPicPr>
          <p:nvPr/>
        </p:nvPicPr>
        <p:blipFill>
          <a:blip r:embed="rId3"/>
          <a:stretch>
            <a:fillRect/>
          </a:stretch>
        </p:blipFill>
        <p:spPr>
          <a:xfrm>
            <a:off x="1238657" y="0"/>
            <a:ext cx="9714685" cy="6858000"/>
          </a:xfrm>
          <a:prstGeom prst="rect">
            <a:avLst/>
          </a:prstGeom>
        </p:spPr>
      </p:pic>
    </p:spTree>
    <p:extLst>
      <p:ext uri="{BB962C8B-B14F-4D97-AF65-F5344CB8AC3E}">
        <p14:creationId xmlns:p14="http://schemas.microsoft.com/office/powerpoint/2010/main" val="2416073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17B42B-F6D4-1947-9E53-85FE73F37460}"/>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2354F297-342C-9C49-861B-CD4519CD5AFC}"/>
              </a:ext>
            </a:extLst>
          </p:cNvPr>
          <p:cNvPicPr>
            <a:picLocks noChangeAspect="1"/>
          </p:cNvPicPr>
          <p:nvPr/>
        </p:nvPicPr>
        <p:blipFill>
          <a:blip r:embed="rId3"/>
          <a:stretch>
            <a:fillRect/>
          </a:stretch>
        </p:blipFill>
        <p:spPr>
          <a:xfrm>
            <a:off x="1252476" y="0"/>
            <a:ext cx="9687047" cy="6858000"/>
          </a:xfrm>
          <a:prstGeom prst="rect">
            <a:avLst/>
          </a:prstGeom>
        </p:spPr>
      </p:pic>
    </p:spTree>
    <p:extLst>
      <p:ext uri="{BB962C8B-B14F-4D97-AF65-F5344CB8AC3E}">
        <p14:creationId xmlns:p14="http://schemas.microsoft.com/office/powerpoint/2010/main" val="812596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B1D7BC-90E9-F449-932B-FC52E4157940}"/>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14C0B0B7-3F68-194D-9551-5A55E69F0BA3}"/>
              </a:ext>
            </a:extLst>
          </p:cNvPr>
          <p:cNvPicPr>
            <a:picLocks noChangeAspect="1"/>
          </p:cNvPicPr>
          <p:nvPr/>
        </p:nvPicPr>
        <p:blipFill>
          <a:blip r:embed="rId3"/>
          <a:stretch>
            <a:fillRect/>
          </a:stretch>
        </p:blipFill>
        <p:spPr>
          <a:xfrm>
            <a:off x="1215701" y="0"/>
            <a:ext cx="9760597" cy="6858000"/>
          </a:xfrm>
          <a:prstGeom prst="rect">
            <a:avLst/>
          </a:prstGeom>
        </p:spPr>
      </p:pic>
    </p:spTree>
    <p:extLst>
      <p:ext uri="{BB962C8B-B14F-4D97-AF65-F5344CB8AC3E}">
        <p14:creationId xmlns:p14="http://schemas.microsoft.com/office/powerpoint/2010/main" val="401592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04450" name="Title 7"/>
          <p:cNvSpPr>
            <a:spLocks noGrp="1"/>
          </p:cNvSpPr>
          <p:nvPr>
            <p:ph type="title"/>
          </p:nvPr>
        </p:nvSpPr>
        <p:spPr>
          <a:xfrm>
            <a:off x="789517" y="184152"/>
            <a:ext cx="10515600" cy="1325033"/>
          </a:xfrm>
        </p:spPr>
        <p:txBody>
          <a:bodyPr/>
          <a:lstStyle/>
          <a:p>
            <a:pPr algn="ctr" eaLnBrk="1" hangingPunct="1"/>
            <a:r>
              <a:rPr lang="en-US" dirty="0">
                <a:latin typeface="Arial" charset="0"/>
                <a:ea typeface="MS PGothic" charset="0"/>
              </a:rPr>
              <a:t>What makes </a:t>
            </a:r>
            <a:r>
              <a:rPr lang="en-US" dirty="0" err="1">
                <a:latin typeface="Arial" charset="0"/>
                <a:ea typeface="MS PGothic" charset="0"/>
              </a:rPr>
              <a:t>Ottawatta</a:t>
            </a:r>
            <a:r>
              <a:rPr lang="en-US" dirty="0">
                <a:latin typeface="Arial" charset="0"/>
                <a:ea typeface="MS PGothic" charset="0"/>
              </a:rPr>
              <a:t> vulnerable?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4344" y="0"/>
            <a:ext cx="11716719"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53820" y="1737360"/>
            <a:ext cx="7237527" cy="3834892"/>
          </a:xfrm>
          <a:prstGeom prst="rect">
            <a:avLst/>
          </a:prstGeom>
        </p:spPr>
      </p:pic>
    </p:spTree>
    <p:extLst>
      <p:ext uri="{BB962C8B-B14F-4D97-AF65-F5344CB8AC3E}">
        <p14:creationId xmlns:p14="http://schemas.microsoft.com/office/powerpoint/2010/main" val="2868203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8AC119-0FAC-C744-A6EC-557D06F16F6B}"/>
              </a:ext>
            </a:extLst>
          </p:cNvPr>
          <p:cNvPicPr>
            <a:picLocks noChangeAspect="1"/>
          </p:cNvPicPr>
          <p:nvPr/>
        </p:nvPicPr>
        <p:blipFill>
          <a:blip r:embed="rId3"/>
          <a:stretch>
            <a:fillRect/>
          </a:stretch>
        </p:blipFill>
        <p:spPr>
          <a:xfrm>
            <a:off x="802575" y="0"/>
            <a:ext cx="10619775" cy="6872557"/>
          </a:xfrm>
          <a:prstGeom prst="rect">
            <a:avLst/>
          </a:prstGeom>
        </p:spPr>
      </p:pic>
    </p:spTree>
    <p:extLst>
      <p:ext uri="{BB962C8B-B14F-4D97-AF65-F5344CB8AC3E}">
        <p14:creationId xmlns:p14="http://schemas.microsoft.com/office/powerpoint/2010/main" val="102313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577218"/>
            <a:ext cx="8991600" cy="946783"/>
          </a:xfrm>
        </p:spPr>
        <p:txBody>
          <a:bodyPr>
            <a:normAutofit/>
          </a:bodyPr>
          <a:lstStyle/>
          <a:p>
            <a:r>
              <a:rPr lang="en-US" dirty="0">
                <a:latin typeface="Arial" charset="0"/>
                <a:ea typeface="Arial" charset="0"/>
                <a:cs typeface="Arial" charset="0"/>
              </a:rPr>
              <a:t>Welcome to </a:t>
            </a:r>
            <a:r>
              <a:rPr lang="en-US" dirty="0" err="1">
                <a:latin typeface="Arial" charset="0"/>
                <a:ea typeface="Arial" charset="0"/>
                <a:cs typeface="Arial" charset="0"/>
              </a:rPr>
              <a:t>Ottawatta</a:t>
            </a:r>
            <a:endParaRPr lang="en-US" dirty="0">
              <a:latin typeface="Arial" charset="0"/>
              <a:ea typeface="Arial" charset="0"/>
              <a:cs typeface="Arial" charset="0"/>
            </a:endParaRPr>
          </a:p>
        </p:txBody>
      </p:sp>
      <p:sp>
        <p:nvSpPr>
          <p:cNvPr id="3" name="Subtitle 2"/>
          <p:cNvSpPr>
            <a:spLocks noGrp="1"/>
          </p:cNvSpPr>
          <p:nvPr>
            <p:ph type="subTitle" idx="1"/>
          </p:nvPr>
        </p:nvSpPr>
        <p:spPr>
          <a:xfrm>
            <a:off x="2697189" y="6238054"/>
            <a:ext cx="6801612" cy="519844"/>
          </a:xfrm>
        </p:spPr>
        <p:txBody>
          <a:bodyPr>
            <a:normAutofit/>
          </a:bodyPr>
          <a:lstStyle/>
          <a:p>
            <a:r>
              <a:rPr lang="en-US" dirty="0">
                <a:latin typeface="Arial" charset="0"/>
                <a:ea typeface="Arial" charset="0"/>
                <a:cs typeface="Arial" charset="0"/>
              </a:rPr>
              <a:t>Drought</a:t>
            </a:r>
          </a:p>
        </p:txBody>
      </p:sp>
      <p:pic>
        <p:nvPicPr>
          <p:cNvPr id="5" name="Picture 4" descr="Reno_skyline.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0" y="1770959"/>
            <a:ext cx="9144000" cy="4096464"/>
          </a:xfrm>
          <a:prstGeom prst="rect">
            <a:avLst/>
          </a:prstGeom>
        </p:spPr>
      </p:pic>
    </p:spTree>
    <p:extLst>
      <p:ext uri="{BB962C8B-B14F-4D97-AF65-F5344CB8AC3E}">
        <p14:creationId xmlns:p14="http://schemas.microsoft.com/office/powerpoint/2010/main" val="3662594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08546" name="Title 1"/>
          <p:cNvSpPr>
            <a:spLocks noGrp="1"/>
          </p:cNvSpPr>
          <p:nvPr>
            <p:ph type="title"/>
          </p:nvPr>
        </p:nvSpPr>
        <p:spPr>
          <a:xfrm>
            <a:off x="-6350" y="264585"/>
            <a:ext cx="12192001" cy="1325033"/>
          </a:xfrm>
        </p:spPr>
        <p:txBody>
          <a:bodyPr/>
          <a:lstStyle/>
          <a:p>
            <a:pPr algn="ctr" eaLnBrk="1" hangingPunct="1"/>
            <a:r>
              <a:rPr lang="en-US" dirty="0">
                <a:latin typeface="Arial" charset="0"/>
                <a:ea typeface="MS PGothic" charset="0"/>
              </a:rPr>
              <a:t>Resilience for </a:t>
            </a:r>
            <a:r>
              <a:rPr lang="en-US" dirty="0" err="1">
                <a:latin typeface="Arial" charset="0"/>
                <a:ea typeface="MS PGothic" charset="0"/>
              </a:rPr>
              <a:t>Ottawatta</a:t>
            </a:r>
            <a:endParaRPr lang="en-US" dirty="0">
              <a:latin typeface="Arial" charset="0"/>
              <a:ea typeface="MS PGothic" charset="0"/>
            </a:endParaRPr>
          </a:p>
        </p:txBody>
      </p:sp>
      <p:sp>
        <p:nvSpPr>
          <p:cNvPr id="5" name="Rectangle 4"/>
          <p:cNvSpPr/>
          <p:nvPr/>
        </p:nvSpPr>
        <p:spPr>
          <a:xfrm>
            <a:off x="929218" y="5285318"/>
            <a:ext cx="8113183" cy="923326"/>
          </a:xfrm>
          <a:prstGeom prst="rect">
            <a:avLst/>
          </a:prstGeom>
        </p:spPr>
        <p:txBody>
          <a:bodyPr lIns="91436" tIns="45718" rIns="91436" bIns="45718">
            <a:spAutoFit/>
          </a:bodyPr>
          <a:lstStyle/>
          <a:p>
            <a:pPr defTabSz="914354">
              <a:defRPr/>
            </a:pPr>
            <a:r>
              <a:rPr lang="en-US" sz="2700" dirty="0">
                <a:solidFill>
                  <a:srgbClr val="FEFFFF"/>
                </a:solidFill>
              </a:rPr>
              <a:t>Step 4: Implement and Explore Your Resilience Plan</a:t>
            </a:r>
          </a:p>
        </p:txBody>
      </p:sp>
      <p:sp>
        <p:nvSpPr>
          <p:cNvPr id="12" name="Rectangle 11"/>
          <p:cNvSpPr>
            <a:spLocks noChangeArrowheads="1"/>
          </p:cNvSpPr>
          <p:nvPr/>
        </p:nvSpPr>
        <p:spPr bwMode="auto">
          <a:xfrm>
            <a:off x="929217" y="2006600"/>
            <a:ext cx="7330016" cy="507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8" rIns="91436" bIns="45718">
            <a:spAutoFit/>
          </a:bodyPr>
          <a:lstStyle/>
          <a:p>
            <a:pPr defTabSz="912261"/>
            <a:r>
              <a:rPr lang="en-US" sz="2700">
                <a:solidFill>
                  <a:srgbClr val="FEFFFF"/>
                </a:solidFill>
              </a:rPr>
              <a:t>Step 1: Consider Stakeholder Perspectives</a:t>
            </a:r>
          </a:p>
        </p:txBody>
      </p:sp>
      <p:sp>
        <p:nvSpPr>
          <p:cNvPr id="13" name="Rectangle 12"/>
          <p:cNvSpPr/>
          <p:nvPr/>
        </p:nvSpPr>
        <p:spPr>
          <a:xfrm>
            <a:off x="929218" y="3090333"/>
            <a:ext cx="6030383" cy="507827"/>
          </a:xfrm>
          <a:prstGeom prst="rect">
            <a:avLst/>
          </a:prstGeom>
        </p:spPr>
        <p:txBody>
          <a:bodyPr lIns="91436" tIns="45718" rIns="91436" bIns="45718">
            <a:spAutoFit/>
          </a:bodyPr>
          <a:lstStyle/>
          <a:p>
            <a:pPr defTabSz="914354">
              <a:defRPr/>
            </a:pPr>
            <a:r>
              <a:rPr lang="en-US" sz="2700" dirty="0">
                <a:solidFill>
                  <a:srgbClr val="FEFFFF"/>
                </a:solidFill>
              </a:rPr>
              <a:t>Step 2: Prioritize Stakeholder Values</a:t>
            </a:r>
          </a:p>
        </p:txBody>
      </p:sp>
      <p:sp>
        <p:nvSpPr>
          <p:cNvPr id="14" name="Rectangle 13"/>
          <p:cNvSpPr/>
          <p:nvPr/>
        </p:nvSpPr>
        <p:spPr>
          <a:xfrm>
            <a:off x="929218" y="4186767"/>
            <a:ext cx="6074833" cy="503767"/>
          </a:xfrm>
          <a:prstGeom prst="rect">
            <a:avLst/>
          </a:prstGeom>
        </p:spPr>
        <p:txBody>
          <a:bodyPr lIns="91436" tIns="45718" rIns="91436" bIns="45718">
            <a:spAutoFit/>
          </a:bodyPr>
          <a:lstStyle/>
          <a:p>
            <a:pPr defTabSz="914354">
              <a:defRPr/>
            </a:pPr>
            <a:r>
              <a:rPr lang="en-US" sz="2700" dirty="0">
                <a:solidFill>
                  <a:srgbClr val="FEFFFF"/>
                </a:solidFill>
              </a:rPr>
              <a:t>Step 3: Make your Resilience Plan</a:t>
            </a:r>
          </a:p>
        </p:txBody>
      </p:sp>
    </p:spTree>
    <p:extLst>
      <p:ext uri="{BB962C8B-B14F-4D97-AF65-F5344CB8AC3E}">
        <p14:creationId xmlns:p14="http://schemas.microsoft.com/office/powerpoint/2010/main" val="1686172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10594" name="Title 1"/>
          <p:cNvSpPr>
            <a:spLocks noGrp="1"/>
          </p:cNvSpPr>
          <p:nvPr>
            <p:ph type="title"/>
          </p:nvPr>
        </p:nvSpPr>
        <p:spPr>
          <a:xfrm>
            <a:off x="0" y="478367"/>
            <a:ext cx="12192000" cy="1187451"/>
          </a:xfrm>
        </p:spPr>
        <p:txBody>
          <a:bodyPr/>
          <a:lstStyle/>
          <a:p>
            <a:pPr algn="ctr" eaLnBrk="1" hangingPunct="1"/>
            <a:r>
              <a:rPr lang="en-US" dirty="0">
                <a:latin typeface="Arial" charset="0"/>
                <a:ea typeface="MS PGothic" charset="0"/>
              </a:rPr>
              <a:t>Resilience for </a:t>
            </a:r>
            <a:r>
              <a:rPr lang="en-US" dirty="0" err="1">
                <a:latin typeface="Arial" charset="0"/>
                <a:ea typeface="MS PGothic" charset="0"/>
              </a:rPr>
              <a:t>Ottawatta</a:t>
            </a:r>
            <a:endParaRPr lang="en-US" dirty="0">
              <a:latin typeface="Arial" charset="0"/>
              <a:ea typeface="MS PGothic" charset="0"/>
            </a:endParaRPr>
          </a:p>
        </p:txBody>
      </p:sp>
      <p:cxnSp>
        <p:nvCxnSpPr>
          <p:cNvPr id="7" name="Straight Arrow Connector 6"/>
          <p:cNvCxnSpPr>
            <a:stCxn id="4" idx="3"/>
            <a:endCxn id="3" idx="1"/>
          </p:cNvCxnSpPr>
          <p:nvPr/>
        </p:nvCxnSpPr>
        <p:spPr>
          <a:xfrm flipV="1">
            <a:off x="5800574" y="4128559"/>
            <a:ext cx="697976" cy="1296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98550" y="1532468"/>
            <a:ext cx="5549145" cy="519218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9550" y="1638300"/>
            <a:ext cx="5591024" cy="5006447"/>
          </a:xfrm>
          <a:prstGeom prst="rect">
            <a:avLst/>
          </a:prstGeom>
        </p:spPr>
      </p:pic>
    </p:spTree>
    <p:extLst>
      <p:ext uri="{BB962C8B-B14F-4D97-AF65-F5344CB8AC3E}">
        <p14:creationId xmlns:p14="http://schemas.microsoft.com/office/powerpoint/2010/main" val="3332255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Table introductions</a:t>
            </a:r>
          </a:p>
        </p:txBody>
      </p:sp>
      <p:sp>
        <p:nvSpPr>
          <p:cNvPr id="4" name="Content Placeholder 2"/>
          <p:cNvSpPr>
            <a:spLocks noGrp="1"/>
          </p:cNvSpPr>
          <p:nvPr>
            <p:ph idx="1"/>
          </p:nvPr>
        </p:nvSpPr>
        <p:spPr>
          <a:xfrm>
            <a:off x="4481903" y="2367093"/>
            <a:ext cx="3228194" cy="2894456"/>
          </a:xfrm>
          <a:ln w="76200">
            <a:solidFill>
              <a:srgbClr val="286AA6"/>
            </a:solidFill>
          </a:ln>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500" dirty="0">
                <a:ln>
                  <a:solidFill>
                    <a:srgbClr val="286AA6"/>
                  </a:solidFill>
                </a:ln>
                <a:solidFill>
                  <a:srgbClr val="276BA6"/>
                </a:solidFill>
                <a:latin typeface="Arial" charset="0"/>
                <a:ea typeface="Arial" charset="0"/>
                <a:cs typeface="Arial" charset="0"/>
              </a:rPr>
              <a:t>2</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dirty="0">
                <a:ln>
                  <a:solidFill>
                    <a:srgbClr val="286AA6"/>
                  </a:solidFill>
                </a:ln>
                <a:solidFill>
                  <a:srgbClr val="276BA6"/>
                </a:solidFill>
                <a:latin typeface="Arial" charset="0"/>
                <a:ea typeface="Arial" charset="0"/>
                <a:cs typeface="Arial" charset="0"/>
              </a:rPr>
              <a:t>MINUTES</a:t>
            </a:r>
          </a:p>
        </p:txBody>
      </p:sp>
      <p:sp>
        <p:nvSpPr>
          <p:cNvPr id="5" name="TextBox 4"/>
          <p:cNvSpPr txBox="1"/>
          <p:nvPr/>
        </p:nvSpPr>
        <p:spPr>
          <a:xfrm>
            <a:off x="4443945" y="5711251"/>
            <a:ext cx="3273717" cy="584775"/>
          </a:xfrm>
          <a:prstGeom prst="rect">
            <a:avLst/>
          </a:prstGeom>
          <a:noFill/>
        </p:spPr>
        <p:txBody>
          <a:bodyPr wrap="none" rtlCol="0">
            <a:spAutoFit/>
          </a:bodyPr>
          <a:lstStyle/>
          <a:p>
            <a:r>
              <a:rPr lang="en-US" sz="3200" dirty="0">
                <a:latin typeface="Arial" charset="0"/>
                <a:ea typeface="Arial" charset="0"/>
                <a:cs typeface="Arial" charset="0"/>
              </a:rPr>
              <a:t>112 minutes total</a:t>
            </a:r>
          </a:p>
        </p:txBody>
      </p:sp>
    </p:spTree>
    <p:extLst>
      <p:ext uri="{BB962C8B-B14F-4D97-AF65-F5344CB8AC3E}">
        <p14:creationId xmlns:p14="http://schemas.microsoft.com/office/powerpoint/2010/main" val="4166354914"/>
      </p:ext>
    </p:extLst>
  </p:cSld>
  <p:clrMapOvr>
    <a:masterClrMapping/>
  </p:clrMapOvr>
  <mc:AlternateContent xmlns:mc="http://schemas.openxmlformats.org/markup-compatibility/2006" xmlns:p14="http://schemas.microsoft.com/office/powerpoint/2010/main">
    <mc:Choice Requires="p14">
      <p:transition spd="slow" p14:dur="2000" advTm="120000"/>
    </mc:Choice>
    <mc:Fallback xmlns="">
      <p:transition spd="slow" advTm="12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4443945" y="5711251"/>
            <a:ext cx="3273717" cy="584775"/>
          </a:xfrm>
          <a:prstGeom prst="rect">
            <a:avLst/>
          </a:prstGeom>
          <a:noFill/>
        </p:spPr>
        <p:txBody>
          <a:bodyPr wrap="none" rtlCol="0">
            <a:spAutoFit/>
          </a:bodyPr>
          <a:lstStyle/>
          <a:p>
            <a:r>
              <a:rPr lang="en-US" sz="3200" dirty="0">
                <a:latin typeface="Arial" charset="0"/>
                <a:ea typeface="Arial" charset="0"/>
                <a:cs typeface="Arial" charset="0"/>
              </a:rPr>
              <a:t>110 minutes total</a:t>
            </a:r>
          </a:p>
        </p:txBody>
      </p:sp>
      <p:sp>
        <p:nvSpPr>
          <p:cNvPr id="9"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normAutofit/>
          </a:bodyPr>
          <a:lstStyle/>
          <a:p>
            <a:r>
              <a:rPr lang="en-US" dirty="0">
                <a:latin typeface="Arial" charset="0"/>
                <a:ea typeface="Arial" charset="0"/>
                <a:cs typeface="Arial" charset="0"/>
              </a:rPr>
              <a:t>Section 1: consider stakeholder perspectives</a:t>
            </a:r>
          </a:p>
        </p:txBody>
      </p:sp>
    </p:spTree>
    <p:extLst>
      <p:ext uri="{BB962C8B-B14F-4D97-AF65-F5344CB8AC3E}">
        <p14:creationId xmlns:p14="http://schemas.microsoft.com/office/powerpoint/2010/main" val="1893776269"/>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4443945" y="5711251"/>
            <a:ext cx="3304110" cy="584775"/>
          </a:xfrm>
          <a:prstGeom prst="rect">
            <a:avLst/>
          </a:prstGeom>
          <a:noFill/>
        </p:spPr>
        <p:txBody>
          <a:bodyPr wrap="none" rtlCol="0">
            <a:spAutoFit/>
          </a:bodyPr>
          <a:lstStyle/>
          <a:p>
            <a:r>
              <a:rPr lang="en-US" sz="3200" dirty="0">
                <a:latin typeface="Arial" charset="0"/>
                <a:ea typeface="Arial" charset="0"/>
                <a:cs typeface="Arial" charset="0"/>
              </a:rPr>
              <a:t>105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10</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normAutofit/>
          </a:bodyPr>
          <a:lstStyle/>
          <a:p>
            <a:r>
              <a:rPr lang="en-US" dirty="0">
                <a:latin typeface="Arial" charset="0"/>
                <a:ea typeface="Arial" charset="0"/>
                <a:cs typeface="Arial" charset="0"/>
              </a:rPr>
              <a:t>Section 1: consider stakeholder perspectives</a:t>
            </a:r>
          </a:p>
        </p:txBody>
      </p:sp>
    </p:spTree>
    <p:extLst>
      <p:ext uri="{BB962C8B-B14F-4D97-AF65-F5344CB8AC3E}">
        <p14:creationId xmlns:p14="http://schemas.microsoft.com/office/powerpoint/2010/main" val="3475267098"/>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4443945" y="5711251"/>
            <a:ext cx="3304110" cy="584775"/>
          </a:xfrm>
          <a:prstGeom prst="rect">
            <a:avLst/>
          </a:prstGeom>
          <a:noFill/>
        </p:spPr>
        <p:txBody>
          <a:bodyPr wrap="none" rtlCol="0">
            <a:spAutoFit/>
          </a:bodyPr>
          <a:lstStyle/>
          <a:p>
            <a:r>
              <a:rPr lang="en-US" sz="3200" dirty="0">
                <a:latin typeface="Arial" charset="0"/>
                <a:ea typeface="Arial" charset="0"/>
                <a:cs typeface="Arial" charset="0"/>
              </a:rPr>
              <a:t>100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8" name="Title 1"/>
          <p:cNvSpPr>
            <a:spLocks noGrp="1"/>
          </p:cNvSpPr>
          <p:nvPr>
            <p:ph type="title"/>
          </p:nvPr>
        </p:nvSpPr>
        <p:spPr/>
        <p:txBody>
          <a:bodyPr>
            <a:normAutofit/>
          </a:bodyPr>
          <a:lstStyle/>
          <a:p>
            <a:r>
              <a:rPr lang="en-US" dirty="0">
                <a:latin typeface="Arial" charset="0"/>
                <a:ea typeface="Arial" charset="0"/>
                <a:cs typeface="Arial" charset="0"/>
              </a:rPr>
              <a:t>Section 1: consider stakeholder perspectives</a:t>
            </a:r>
          </a:p>
        </p:txBody>
      </p:sp>
    </p:spTree>
    <p:extLst>
      <p:ext uri="{BB962C8B-B14F-4D97-AF65-F5344CB8AC3E}">
        <p14:creationId xmlns:p14="http://schemas.microsoft.com/office/powerpoint/2010/main" val="405948255"/>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4443945" y="5711251"/>
            <a:ext cx="3076483" cy="584775"/>
          </a:xfrm>
          <a:prstGeom prst="rect">
            <a:avLst/>
          </a:prstGeom>
          <a:noFill/>
        </p:spPr>
        <p:txBody>
          <a:bodyPr wrap="none" rtlCol="0">
            <a:spAutoFit/>
          </a:bodyPr>
          <a:lstStyle/>
          <a:p>
            <a:r>
              <a:rPr lang="en-US" sz="3200" dirty="0">
                <a:latin typeface="Arial" charset="0"/>
                <a:ea typeface="Arial" charset="0"/>
                <a:cs typeface="Arial" charset="0"/>
              </a:rPr>
              <a:t>95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25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lstStyle/>
          <a:p>
            <a:r>
              <a:rPr lang="en-US" dirty="0">
                <a:latin typeface="Arial" charset="0"/>
                <a:ea typeface="Arial" charset="0"/>
                <a:cs typeface="Arial" charset="0"/>
              </a:rPr>
              <a:t>Section 2: prioritize Stakeholder values</a:t>
            </a:r>
          </a:p>
        </p:txBody>
      </p:sp>
    </p:spTree>
    <p:extLst>
      <p:ext uri="{BB962C8B-B14F-4D97-AF65-F5344CB8AC3E}">
        <p14:creationId xmlns:p14="http://schemas.microsoft.com/office/powerpoint/2010/main" val="746167721"/>
      </p:ext>
    </p:extLst>
  </p:cSld>
  <p:clrMapOvr>
    <a:masterClrMapping/>
  </p:clrMapOvr>
  <mc:AlternateContent xmlns:mc="http://schemas.openxmlformats.org/markup-compatibility/2006" xmlns:p14="http://schemas.microsoft.com/office/powerpoint/2010/main">
    <mc:Choice Requires="p14">
      <p:transition spd="slow" p14:dur="2000" advTm="299000"/>
    </mc:Choice>
    <mc:Fallback xmlns="">
      <p:transition spd="slow" advTm="299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4459142" y="5711251"/>
            <a:ext cx="3076483" cy="584775"/>
          </a:xfrm>
          <a:prstGeom prst="rect">
            <a:avLst/>
          </a:prstGeom>
          <a:noFill/>
        </p:spPr>
        <p:txBody>
          <a:bodyPr wrap="none" rtlCol="0">
            <a:spAutoFit/>
          </a:bodyPr>
          <a:lstStyle/>
          <a:p>
            <a:r>
              <a:rPr lang="en-US" sz="3200" dirty="0">
                <a:latin typeface="Arial" charset="0"/>
                <a:ea typeface="Arial" charset="0"/>
                <a:cs typeface="Arial" charset="0"/>
              </a:rPr>
              <a:t>90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20</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lstStyle/>
          <a:p>
            <a:r>
              <a:rPr lang="en-US" dirty="0">
                <a:latin typeface="Arial" charset="0"/>
                <a:ea typeface="Arial" charset="0"/>
                <a:cs typeface="Arial" charset="0"/>
              </a:rPr>
              <a:t>Section 2: prioritize Stakeholder values</a:t>
            </a:r>
          </a:p>
        </p:txBody>
      </p:sp>
    </p:spTree>
    <p:extLst>
      <p:ext uri="{BB962C8B-B14F-4D97-AF65-F5344CB8AC3E}">
        <p14:creationId xmlns:p14="http://schemas.microsoft.com/office/powerpoint/2010/main" val="1475773600"/>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4459142" y="5711251"/>
            <a:ext cx="3076483" cy="584775"/>
          </a:xfrm>
          <a:prstGeom prst="rect">
            <a:avLst/>
          </a:prstGeom>
          <a:noFill/>
        </p:spPr>
        <p:txBody>
          <a:bodyPr wrap="none" rtlCol="0">
            <a:spAutoFit/>
          </a:bodyPr>
          <a:lstStyle/>
          <a:p>
            <a:r>
              <a:rPr lang="en-US" sz="3200" dirty="0">
                <a:latin typeface="Arial" charset="0"/>
                <a:ea typeface="Arial" charset="0"/>
                <a:cs typeface="Arial" charset="0"/>
              </a:rPr>
              <a:t>85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lstStyle/>
          <a:p>
            <a:r>
              <a:rPr lang="en-US" dirty="0">
                <a:latin typeface="Arial" charset="0"/>
                <a:ea typeface="Arial" charset="0"/>
                <a:cs typeface="Arial" charset="0"/>
              </a:rPr>
              <a:t>Section 2: prioritize Stakeholder values</a:t>
            </a:r>
          </a:p>
        </p:txBody>
      </p:sp>
    </p:spTree>
    <p:extLst>
      <p:ext uri="{BB962C8B-B14F-4D97-AF65-F5344CB8AC3E}">
        <p14:creationId xmlns:p14="http://schemas.microsoft.com/office/powerpoint/2010/main" val="1301113395"/>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latin typeface="Arial" charset="0"/>
                <a:ea typeface="Arial" charset="0"/>
                <a:cs typeface="Arial" charset="0"/>
              </a:rPr>
              <a:t>Section 2: prioritize Stakeholder values</a:t>
            </a:r>
          </a:p>
        </p:txBody>
      </p:sp>
      <p:sp>
        <p:nvSpPr>
          <p:cNvPr id="8" name="Content Placeholder 2"/>
          <p:cNvSpPr>
            <a:spLocks noGrp="1"/>
          </p:cNvSpPr>
          <p:nvPr>
            <p:ph idx="1"/>
          </p:nvPr>
        </p:nvSpPr>
        <p:spPr>
          <a:xfrm>
            <a:off x="4481903" y="2367093"/>
            <a:ext cx="3228194" cy="2894456"/>
          </a:xfrm>
          <a:ln w="76200">
            <a:solidFill>
              <a:srgbClr val="286AA6"/>
            </a:solidFill>
          </a:ln>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500" dirty="0">
                <a:ln>
                  <a:solidFill>
                    <a:srgbClr val="286AA6"/>
                  </a:solidFill>
                </a:ln>
                <a:solidFill>
                  <a:srgbClr val="276BA6"/>
                </a:solidFill>
                <a:latin typeface="Arial" charset="0"/>
                <a:ea typeface="Arial" charset="0"/>
                <a:cs typeface="Arial" charset="0"/>
              </a:rPr>
              <a:t>10</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dirty="0">
                <a:ln>
                  <a:solidFill>
                    <a:srgbClr val="286AA6"/>
                  </a:solidFill>
                </a:ln>
                <a:solidFill>
                  <a:srgbClr val="276BA6"/>
                </a:solidFill>
                <a:latin typeface="Arial" charset="0"/>
                <a:ea typeface="Arial" charset="0"/>
                <a:cs typeface="Arial" charset="0"/>
              </a:rPr>
              <a:t>minutes</a:t>
            </a:r>
          </a:p>
        </p:txBody>
      </p:sp>
      <p:sp>
        <p:nvSpPr>
          <p:cNvPr id="5" name="TextBox 4"/>
          <p:cNvSpPr txBox="1"/>
          <p:nvPr/>
        </p:nvSpPr>
        <p:spPr>
          <a:xfrm>
            <a:off x="4443945" y="5711251"/>
            <a:ext cx="3076483" cy="584775"/>
          </a:xfrm>
          <a:prstGeom prst="rect">
            <a:avLst/>
          </a:prstGeom>
          <a:noFill/>
        </p:spPr>
        <p:txBody>
          <a:bodyPr wrap="none" rtlCol="0">
            <a:spAutoFit/>
          </a:bodyPr>
          <a:lstStyle/>
          <a:p>
            <a:r>
              <a:rPr lang="en-US" sz="3200" dirty="0">
                <a:latin typeface="Arial" charset="0"/>
                <a:ea typeface="Arial" charset="0"/>
                <a:cs typeface="Arial" charset="0"/>
              </a:rPr>
              <a:t>80 minutes total</a:t>
            </a:r>
          </a:p>
        </p:txBody>
      </p:sp>
    </p:spTree>
    <p:extLst>
      <p:ext uri="{BB962C8B-B14F-4D97-AF65-F5344CB8AC3E}">
        <p14:creationId xmlns:p14="http://schemas.microsoft.com/office/powerpoint/2010/main" val="2677307669"/>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600" dirty="0"/>
              <a:t>Droughts occur regularly across the U.S. but may become more common and severe in the future</a:t>
            </a:r>
          </a:p>
        </p:txBody>
      </p:sp>
      <p:pic>
        <p:nvPicPr>
          <p:cNvPr id="3" name="Picture 2" descr="2-12_map.png"/>
          <p:cNvPicPr>
            <a:picLocks noChangeAspect="1"/>
          </p:cNvPicPr>
          <p:nvPr/>
        </p:nvPicPr>
        <p:blipFill rotWithShape="1">
          <a:blip r:embed="rId3" cstate="print">
            <a:extLst>
              <a:ext uri="{28A0092B-C50C-407E-A947-70E740481C1C}">
                <a14:useLocalDpi xmlns:a14="http://schemas.microsoft.com/office/drawing/2010/main"/>
              </a:ext>
            </a:extLst>
          </a:blip>
          <a:srcRect t="3704"/>
          <a:stretch/>
        </p:blipFill>
        <p:spPr>
          <a:xfrm>
            <a:off x="304073" y="2495671"/>
            <a:ext cx="6134099" cy="3525903"/>
          </a:xfrm>
          <a:prstGeom prst="rect">
            <a:avLst/>
          </a:prstGeom>
        </p:spPr>
      </p:pic>
      <p:pic>
        <p:nvPicPr>
          <p:cNvPr id="7" name="Picture 6" descr="CS_seasonal_precip_projections_A2_V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3846" y="1690688"/>
            <a:ext cx="3752625" cy="4908155"/>
          </a:xfrm>
          <a:prstGeom prst="rect">
            <a:avLst/>
          </a:prstGeom>
        </p:spPr>
      </p:pic>
    </p:spTree>
    <p:extLst>
      <p:ext uri="{BB962C8B-B14F-4D97-AF65-F5344CB8AC3E}">
        <p14:creationId xmlns:p14="http://schemas.microsoft.com/office/powerpoint/2010/main" val="1835669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latin typeface="Arial" charset="0"/>
                <a:ea typeface="Arial" charset="0"/>
                <a:cs typeface="Arial" charset="0"/>
              </a:rPr>
              <a:t>Section 2: prioritize Stakeholder values</a:t>
            </a:r>
          </a:p>
        </p:txBody>
      </p:sp>
      <p:sp>
        <p:nvSpPr>
          <p:cNvPr id="7" name="Content Placeholder 2"/>
          <p:cNvSpPr>
            <a:spLocks noGrp="1"/>
          </p:cNvSpPr>
          <p:nvPr>
            <p:ph idx="1"/>
          </p:nvPr>
        </p:nvSpPr>
        <p:spPr>
          <a:xfrm>
            <a:off x="4481903" y="2367093"/>
            <a:ext cx="3228194" cy="2894456"/>
          </a:xfrm>
          <a:ln w="76200">
            <a:solidFill>
              <a:srgbClr val="286AA6"/>
            </a:solidFill>
          </a:ln>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500" dirty="0">
                <a:ln>
                  <a:solidFill>
                    <a:srgbClr val="286AA6"/>
                  </a:solidFill>
                </a:ln>
                <a:solidFill>
                  <a:srgbClr val="276BA6"/>
                </a:solidFill>
                <a:latin typeface="Arial" charset="0"/>
                <a:ea typeface="Arial" charset="0"/>
                <a:cs typeface="Arial"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dirty="0">
                <a:ln>
                  <a:solidFill>
                    <a:srgbClr val="286AA6"/>
                  </a:solidFill>
                </a:ln>
                <a:solidFill>
                  <a:srgbClr val="276BA6"/>
                </a:solidFill>
                <a:latin typeface="Arial" charset="0"/>
                <a:ea typeface="Arial" charset="0"/>
                <a:cs typeface="Arial" charset="0"/>
              </a:rPr>
              <a:t>minutes</a:t>
            </a:r>
          </a:p>
        </p:txBody>
      </p:sp>
      <p:sp>
        <p:nvSpPr>
          <p:cNvPr id="5" name="TextBox 4"/>
          <p:cNvSpPr txBox="1"/>
          <p:nvPr/>
        </p:nvSpPr>
        <p:spPr>
          <a:xfrm>
            <a:off x="4443945" y="5711251"/>
            <a:ext cx="3076483" cy="584775"/>
          </a:xfrm>
          <a:prstGeom prst="rect">
            <a:avLst/>
          </a:prstGeom>
          <a:noFill/>
        </p:spPr>
        <p:txBody>
          <a:bodyPr wrap="none" rtlCol="0">
            <a:spAutoFit/>
          </a:bodyPr>
          <a:lstStyle/>
          <a:p>
            <a:r>
              <a:rPr lang="en-US" sz="3200" dirty="0">
                <a:latin typeface="Arial" charset="0"/>
                <a:ea typeface="Arial" charset="0"/>
                <a:cs typeface="Arial" charset="0"/>
              </a:rPr>
              <a:t>75 minutes total</a:t>
            </a:r>
          </a:p>
        </p:txBody>
      </p:sp>
    </p:spTree>
    <p:extLst>
      <p:ext uri="{BB962C8B-B14F-4D97-AF65-F5344CB8AC3E}">
        <p14:creationId xmlns:p14="http://schemas.microsoft.com/office/powerpoint/2010/main" val="1738281780"/>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3: Make your resilience plan</a:t>
            </a:r>
          </a:p>
        </p:txBody>
      </p:sp>
      <p:sp>
        <p:nvSpPr>
          <p:cNvPr id="7" name="Content Placeholder 2"/>
          <p:cNvSpPr>
            <a:spLocks noGrp="1"/>
          </p:cNvSpPr>
          <p:nvPr>
            <p:ph idx="1"/>
          </p:nvPr>
        </p:nvSpPr>
        <p:spPr>
          <a:xfrm>
            <a:off x="4481903" y="2367093"/>
            <a:ext cx="3228194" cy="2894456"/>
          </a:xfrm>
          <a:ln w="76200">
            <a:solidFill>
              <a:srgbClr val="286AA6"/>
            </a:solidFill>
          </a:ln>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500" dirty="0">
                <a:ln>
                  <a:solidFill>
                    <a:srgbClr val="286AA6"/>
                  </a:solidFill>
                </a:ln>
                <a:solidFill>
                  <a:srgbClr val="276BA6"/>
                </a:solidFill>
                <a:latin typeface="Arial" charset="0"/>
                <a:ea typeface="Arial" charset="0"/>
                <a:cs typeface="Arial" charset="0"/>
              </a:rPr>
              <a:t>25</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dirty="0">
                <a:ln>
                  <a:solidFill>
                    <a:srgbClr val="286AA6"/>
                  </a:solidFill>
                </a:ln>
                <a:solidFill>
                  <a:srgbClr val="276BA6"/>
                </a:solidFill>
                <a:latin typeface="Arial" charset="0"/>
                <a:ea typeface="Arial" charset="0"/>
                <a:cs typeface="Arial" charset="0"/>
              </a:rPr>
              <a:t>minutes</a:t>
            </a:r>
          </a:p>
        </p:txBody>
      </p:sp>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70 minutes total</a:t>
            </a:r>
          </a:p>
        </p:txBody>
      </p:sp>
    </p:spTree>
    <p:extLst>
      <p:ext uri="{BB962C8B-B14F-4D97-AF65-F5344CB8AC3E}">
        <p14:creationId xmlns:p14="http://schemas.microsoft.com/office/powerpoint/2010/main" val="2593267402"/>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3: Make your resilience plan</a:t>
            </a:r>
          </a:p>
        </p:txBody>
      </p:sp>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65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20</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2622412799"/>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3: Make your resilience plan</a:t>
            </a:r>
          </a:p>
        </p:txBody>
      </p:sp>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60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35547425"/>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3: Make your resilience plan</a:t>
            </a:r>
          </a:p>
        </p:txBody>
      </p:sp>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55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10</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1963060261"/>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3: Make your resilience plan</a:t>
            </a:r>
          </a:p>
        </p:txBody>
      </p:sp>
      <p:sp>
        <p:nvSpPr>
          <p:cNvPr id="6" name="TextBox 5"/>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50 minutes total</a:t>
            </a:r>
          </a:p>
        </p:txBody>
      </p:sp>
      <p:sp>
        <p:nvSpPr>
          <p:cNvPr id="8"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2921865198"/>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45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normAutofit/>
          </a:bodyPr>
          <a:lstStyle/>
          <a:p>
            <a:r>
              <a:rPr lang="en-US" dirty="0">
                <a:latin typeface="Arial" charset="0"/>
                <a:ea typeface="Arial" charset="0"/>
                <a:cs typeface="Arial" charset="0"/>
              </a:rPr>
              <a:t>Section 4</a:t>
            </a:r>
            <a:r>
              <a:rPr lang="en-US">
                <a:latin typeface="Arial" charset="0"/>
                <a:ea typeface="Arial" charset="0"/>
                <a:cs typeface="Arial" charset="0"/>
              </a:rPr>
              <a:t>: Implement and explore your resilience plan</a:t>
            </a:r>
            <a:endParaRPr lang="en-US" dirty="0">
              <a:latin typeface="Arial" charset="0"/>
              <a:ea typeface="Arial" charset="0"/>
              <a:cs typeface="Arial" charset="0"/>
            </a:endParaRPr>
          </a:p>
        </p:txBody>
      </p:sp>
    </p:spTree>
    <p:extLst>
      <p:ext uri="{BB962C8B-B14F-4D97-AF65-F5344CB8AC3E}">
        <p14:creationId xmlns:p14="http://schemas.microsoft.com/office/powerpoint/2010/main" val="3726825889"/>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40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10</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normAutofit/>
          </a:bodyPr>
          <a:lstStyle/>
          <a:p>
            <a:r>
              <a:rPr lang="en-US" dirty="0">
                <a:latin typeface="Arial" charset="0"/>
                <a:ea typeface="Arial" charset="0"/>
                <a:cs typeface="Arial" charset="0"/>
              </a:rPr>
              <a:t>Section 4</a:t>
            </a:r>
            <a:r>
              <a:rPr lang="en-US">
                <a:latin typeface="Arial" charset="0"/>
                <a:ea typeface="Arial" charset="0"/>
                <a:cs typeface="Arial" charset="0"/>
              </a:rPr>
              <a:t>: Implement and explore your resilience plan</a:t>
            </a:r>
            <a:endParaRPr lang="en-US" dirty="0">
              <a:latin typeface="Arial" charset="0"/>
              <a:ea typeface="Arial" charset="0"/>
              <a:cs typeface="Arial" charset="0"/>
            </a:endParaRPr>
          </a:p>
        </p:txBody>
      </p:sp>
    </p:spTree>
    <p:extLst>
      <p:ext uri="{BB962C8B-B14F-4D97-AF65-F5344CB8AC3E}">
        <p14:creationId xmlns:p14="http://schemas.microsoft.com/office/powerpoint/2010/main" val="3739563573"/>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35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
        <p:nvSpPr>
          <p:cNvPr id="6" name="Title 1"/>
          <p:cNvSpPr>
            <a:spLocks noGrp="1"/>
          </p:cNvSpPr>
          <p:nvPr>
            <p:ph type="title"/>
          </p:nvPr>
        </p:nvSpPr>
        <p:spPr/>
        <p:txBody>
          <a:bodyPr>
            <a:normAutofit/>
          </a:bodyPr>
          <a:lstStyle/>
          <a:p>
            <a:r>
              <a:rPr lang="en-US" dirty="0">
                <a:latin typeface="Arial" charset="0"/>
                <a:ea typeface="Arial" charset="0"/>
                <a:cs typeface="Arial" charset="0"/>
              </a:rPr>
              <a:t>Section 4</a:t>
            </a:r>
            <a:r>
              <a:rPr lang="en-US">
                <a:latin typeface="Arial" charset="0"/>
                <a:ea typeface="Arial" charset="0"/>
                <a:cs typeface="Arial" charset="0"/>
              </a:rPr>
              <a:t>: Implement and explore your resilience plan</a:t>
            </a:r>
            <a:endParaRPr lang="en-US" dirty="0">
              <a:latin typeface="Arial" charset="0"/>
              <a:ea typeface="Arial" charset="0"/>
              <a:cs typeface="Arial" charset="0"/>
            </a:endParaRPr>
          </a:p>
        </p:txBody>
      </p:sp>
    </p:spTree>
    <p:extLst>
      <p:ext uri="{BB962C8B-B14F-4D97-AF65-F5344CB8AC3E}">
        <p14:creationId xmlns:p14="http://schemas.microsoft.com/office/powerpoint/2010/main" val="3419825619"/>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5: Re-evaluate your plan</a:t>
            </a:r>
          </a:p>
        </p:txBody>
      </p:sp>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30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10</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470848801"/>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algn="ctr" eaLnBrk="1" hangingPunct="1"/>
            <a:r>
              <a:rPr lang="en-US" dirty="0">
                <a:latin typeface="Arial" charset="0"/>
                <a:ea typeface="MS PGothic" charset="0"/>
              </a:rPr>
              <a:t>Droughts threaten human well-being</a:t>
            </a:r>
          </a:p>
        </p:txBody>
      </p:sp>
      <p:pic>
        <p:nvPicPr>
          <p:cNvPr id="2" name="Picture 1" descr="forest fire sign.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0823" y="2110239"/>
            <a:ext cx="5553324" cy="3621733"/>
          </a:xfrm>
          <a:prstGeom prst="rect">
            <a:avLst/>
          </a:prstGeom>
        </p:spPr>
      </p:pic>
      <p:pic>
        <p:nvPicPr>
          <p:cNvPr id="4" name="Picture 3" descr="Dropping_faucet.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67654" y="1877229"/>
            <a:ext cx="5520272" cy="4140204"/>
          </a:xfrm>
          <a:prstGeom prst="rect">
            <a:avLst/>
          </a:prstGeom>
        </p:spPr>
      </p:pic>
    </p:spTree>
    <p:extLst>
      <p:ext uri="{BB962C8B-B14F-4D97-AF65-F5344CB8AC3E}">
        <p14:creationId xmlns:p14="http://schemas.microsoft.com/office/powerpoint/2010/main" val="3987573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5: Re-evaluate your plan</a:t>
            </a:r>
          </a:p>
        </p:txBody>
      </p:sp>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25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2343776103"/>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6: Visualize new plan</a:t>
            </a:r>
          </a:p>
        </p:txBody>
      </p:sp>
      <p:sp>
        <p:nvSpPr>
          <p:cNvPr id="5" name="TextBox 4"/>
          <p:cNvSpPr txBox="1"/>
          <p:nvPr/>
        </p:nvSpPr>
        <p:spPr>
          <a:xfrm>
            <a:off x="4557759" y="5711251"/>
            <a:ext cx="3076483" cy="584775"/>
          </a:xfrm>
          <a:prstGeom prst="rect">
            <a:avLst/>
          </a:prstGeom>
          <a:noFill/>
        </p:spPr>
        <p:txBody>
          <a:bodyPr wrap="none" rtlCol="0">
            <a:spAutoFit/>
          </a:bodyPr>
          <a:lstStyle/>
          <a:p>
            <a:r>
              <a:rPr lang="en-US" sz="3200" dirty="0">
                <a:latin typeface="Arial" charset="0"/>
                <a:ea typeface="Arial" charset="0"/>
                <a:cs typeface="Arial" charset="0"/>
              </a:rPr>
              <a:t>20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10</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1580278389"/>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Section 6: Visualize new plan</a:t>
            </a:r>
          </a:p>
        </p:txBody>
      </p:sp>
      <p:sp>
        <p:nvSpPr>
          <p:cNvPr id="5" name="TextBox 4"/>
          <p:cNvSpPr txBox="1"/>
          <p:nvPr/>
        </p:nvSpPr>
        <p:spPr>
          <a:xfrm>
            <a:off x="4557759" y="5711251"/>
            <a:ext cx="3273717" cy="584775"/>
          </a:xfrm>
          <a:prstGeom prst="rect">
            <a:avLst/>
          </a:prstGeom>
          <a:noFill/>
        </p:spPr>
        <p:txBody>
          <a:bodyPr wrap="none" rtlCol="0">
            <a:spAutoFit/>
          </a:bodyPr>
          <a:lstStyle/>
          <a:p>
            <a:r>
              <a:rPr lang="en-US" sz="3200" dirty="0">
                <a:latin typeface="Arial" charset="0"/>
                <a:ea typeface="Arial" charset="0"/>
                <a:cs typeface="Arial" charset="0"/>
              </a:rPr>
              <a:t>115 minutes total</a:t>
            </a:r>
          </a:p>
        </p:txBody>
      </p:sp>
      <p:sp>
        <p:nvSpPr>
          <p:cNvPr id="7" name="Content Placeholder 2"/>
          <p:cNvSpPr txBox="1">
            <a:spLocks/>
          </p:cNvSpPr>
          <p:nvPr/>
        </p:nvSpPr>
        <p:spPr>
          <a:xfrm>
            <a:off x="4481903" y="2367093"/>
            <a:ext cx="3228194" cy="2894456"/>
          </a:xfrm>
          <a:prstGeom prst="rect">
            <a:avLst/>
          </a:prstGeom>
          <a:ln w="76200">
            <a:solidFill>
              <a:srgbClr val="286AA6"/>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ClrTx/>
              <a:buFontTx/>
              <a:buNone/>
            </a:pPr>
            <a:r>
              <a:rPr lang="en-US" sz="11500" dirty="0">
                <a:ln>
                  <a:solidFill>
                    <a:srgbClr val="286AA6"/>
                  </a:solidFill>
                </a:ln>
                <a:solidFill>
                  <a:srgbClr val="276BA6"/>
                </a:solidFill>
                <a:latin typeface="Arial" charset="0"/>
                <a:ea typeface="Arial" charset="0"/>
                <a:cs typeface="Arial" charset="0"/>
              </a:rPr>
              <a:t>5</a:t>
            </a:r>
          </a:p>
          <a:p>
            <a:pPr marL="0" indent="0" algn="ctr">
              <a:lnSpc>
                <a:spcPct val="100000"/>
              </a:lnSpc>
              <a:spcBef>
                <a:spcPts val="0"/>
              </a:spcBef>
              <a:buClrTx/>
              <a:buFontTx/>
              <a:buNone/>
            </a:pPr>
            <a:r>
              <a:rPr lang="en-US" sz="4000" dirty="0">
                <a:ln>
                  <a:solidFill>
                    <a:srgbClr val="286AA6"/>
                  </a:solidFill>
                </a:ln>
                <a:solidFill>
                  <a:srgbClr val="276BA6"/>
                </a:solidFill>
                <a:latin typeface="Arial" charset="0"/>
                <a:ea typeface="Arial" charset="0"/>
                <a:cs typeface="Arial" charset="0"/>
              </a:rPr>
              <a:t>minutes</a:t>
            </a:r>
          </a:p>
        </p:txBody>
      </p:sp>
    </p:spTree>
    <p:extLst>
      <p:ext uri="{BB962C8B-B14F-4D97-AF65-F5344CB8AC3E}">
        <p14:creationId xmlns:p14="http://schemas.microsoft.com/office/powerpoint/2010/main" val="1231246125"/>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75" y="2630912"/>
            <a:ext cx="10364451" cy="1596177"/>
          </a:xfrm>
        </p:spPr>
        <p:txBody>
          <a:bodyPr>
            <a:normAutofit/>
          </a:bodyPr>
          <a:lstStyle/>
          <a:p>
            <a:r>
              <a:rPr lang="en-US" sz="6600" dirty="0">
                <a:solidFill>
                  <a:srgbClr val="C00000"/>
                </a:solidFill>
                <a:latin typeface="Arial" charset="0"/>
                <a:ea typeface="Arial" charset="0"/>
                <a:cs typeface="Arial" charset="0"/>
              </a:rPr>
              <a:t>Time’s up!</a:t>
            </a:r>
          </a:p>
        </p:txBody>
      </p:sp>
    </p:spTree>
    <p:extLst>
      <p:ext uri="{BB962C8B-B14F-4D97-AF65-F5344CB8AC3E}">
        <p14:creationId xmlns:p14="http://schemas.microsoft.com/office/powerpoint/2010/main" val="2594950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75" y="2630912"/>
            <a:ext cx="10364451" cy="1596177"/>
          </a:xfrm>
        </p:spPr>
        <p:txBody>
          <a:bodyPr>
            <a:normAutofit/>
          </a:bodyPr>
          <a:lstStyle/>
          <a:p>
            <a:r>
              <a:rPr lang="en-US" sz="6600" dirty="0">
                <a:solidFill>
                  <a:srgbClr val="276BA6"/>
                </a:solidFill>
                <a:latin typeface="Arial" charset="0"/>
                <a:ea typeface="Arial" charset="0"/>
                <a:cs typeface="Arial" charset="0"/>
              </a:rPr>
              <a:t>Share your plan</a:t>
            </a:r>
          </a:p>
        </p:txBody>
      </p:sp>
      <p:sp>
        <p:nvSpPr>
          <p:cNvPr id="3" name="TextBox 2"/>
          <p:cNvSpPr txBox="1"/>
          <p:nvPr/>
        </p:nvSpPr>
        <p:spPr>
          <a:xfrm>
            <a:off x="4557759" y="5711251"/>
            <a:ext cx="3395481" cy="584775"/>
          </a:xfrm>
          <a:prstGeom prst="rect">
            <a:avLst/>
          </a:prstGeom>
          <a:noFill/>
        </p:spPr>
        <p:txBody>
          <a:bodyPr wrap="none" rtlCol="0">
            <a:spAutoFit/>
          </a:bodyPr>
          <a:lstStyle/>
          <a:p>
            <a:r>
              <a:rPr lang="en-US" sz="3200" dirty="0">
                <a:latin typeface="Arial" charset="0"/>
                <a:ea typeface="Arial" charset="0"/>
                <a:cs typeface="Arial" charset="0"/>
              </a:rPr>
              <a:t>60 seconds each</a:t>
            </a:r>
          </a:p>
        </p:txBody>
      </p:sp>
    </p:spTree>
    <p:extLst>
      <p:ext uri="{BB962C8B-B14F-4D97-AF65-F5344CB8AC3E}">
        <p14:creationId xmlns:p14="http://schemas.microsoft.com/office/powerpoint/2010/main" val="2898293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a:t>Droughts impact the economy</a:t>
            </a:r>
          </a:p>
        </p:txBody>
      </p:sp>
      <p:pic>
        <p:nvPicPr>
          <p:cNvPr id="2" name="Picture 1" descr="crop l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59100" y="1690688"/>
            <a:ext cx="6350000" cy="4216400"/>
          </a:xfrm>
          <a:prstGeom prst="rect">
            <a:avLst/>
          </a:prstGeom>
        </p:spPr>
      </p:pic>
    </p:spTree>
    <p:extLst>
      <p:ext uri="{BB962C8B-B14F-4D97-AF65-F5344CB8AC3E}">
        <p14:creationId xmlns:p14="http://schemas.microsoft.com/office/powerpoint/2010/main" val="2284775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EF7560-1171-744E-882F-0387158F1E38}"/>
              </a:ext>
            </a:extLst>
          </p:cNvPr>
          <p:cNvPicPr>
            <a:picLocks noChangeAspect="1"/>
          </p:cNvPicPr>
          <p:nvPr/>
        </p:nvPicPr>
        <p:blipFill>
          <a:blip r:embed="rId3"/>
          <a:stretch>
            <a:fillRect/>
          </a:stretch>
        </p:blipFill>
        <p:spPr>
          <a:xfrm>
            <a:off x="1264227" y="0"/>
            <a:ext cx="9663545" cy="6858000"/>
          </a:xfrm>
          <a:prstGeom prst="rect">
            <a:avLst/>
          </a:prstGeom>
        </p:spPr>
      </p:pic>
      <p:sp>
        <p:nvSpPr>
          <p:cNvPr id="90114" name="Title 7"/>
          <p:cNvSpPr>
            <a:spLocks noGrp="1"/>
          </p:cNvSpPr>
          <p:nvPr>
            <p:ph type="title"/>
          </p:nvPr>
        </p:nvSpPr>
        <p:spPr>
          <a:xfrm>
            <a:off x="789517" y="184152"/>
            <a:ext cx="10515600" cy="1325033"/>
          </a:xfrm>
          <a:solidFill>
            <a:srgbClr val="AFABAB">
              <a:alpha val="50196"/>
            </a:srgbClr>
          </a:solidFill>
        </p:spPr>
        <p:txBody>
          <a:bodyPr/>
          <a:lstStyle/>
          <a:p>
            <a:pPr algn="ctr" eaLnBrk="1" hangingPunct="1"/>
            <a:r>
              <a:rPr lang="en-US" dirty="0">
                <a:latin typeface="Arial" charset="0"/>
                <a:ea typeface="MS PGothic" charset="0"/>
              </a:rPr>
              <a:t>What makes </a:t>
            </a:r>
            <a:r>
              <a:rPr lang="en-US" dirty="0" err="1">
                <a:latin typeface="Arial" charset="0"/>
                <a:ea typeface="MS PGothic" charset="0"/>
              </a:rPr>
              <a:t>Ottawatta</a:t>
            </a:r>
            <a:r>
              <a:rPr lang="en-US" dirty="0">
                <a:latin typeface="Arial" charset="0"/>
                <a:ea typeface="MS PGothic" charset="0"/>
              </a:rPr>
              <a:t> vulnerable?</a:t>
            </a:r>
          </a:p>
        </p:txBody>
      </p:sp>
    </p:spTree>
    <p:extLst>
      <p:ext uri="{BB962C8B-B14F-4D97-AF65-F5344CB8AC3E}">
        <p14:creationId xmlns:p14="http://schemas.microsoft.com/office/powerpoint/2010/main" val="608629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D7794A-7D5B-E147-BAAC-31D65C5362D3}"/>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DA6D2852-264D-7B47-8CB1-E469E1FE427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86007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descr="Screen Shot 2017-08-28 at 12.24.33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5904" y="0"/>
            <a:ext cx="10689145" cy="6858000"/>
          </a:xfrm>
          <a:prstGeom prst="rect">
            <a:avLst/>
          </a:prstGeom>
        </p:spPr>
      </p:pic>
    </p:spTree>
    <p:extLst>
      <p:ext uri="{BB962C8B-B14F-4D97-AF65-F5344CB8AC3E}">
        <p14:creationId xmlns:p14="http://schemas.microsoft.com/office/powerpoint/2010/main" val="1427585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descr="Screen Shot 2017-08-28 at 12.24.35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6767" y="0"/>
            <a:ext cx="10544146" cy="6858000"/>
          </a:xfrm>
          <a:prstGeom prst="rect">
            <a:avLst/>
          </a:prstGeom>
        </p:spPr>
      </p:pic>
    </p:spTree>
    <p:extLst>
      <p:ext uri="{BB962C8B-B14F-4D97-AF65-F5344CB8AC3E}">
        <p14:creationId xmlns:p14="http://schemas.microsoft.com/office/powerpoint/2010/main" val="7327984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TotalTime>
  <Words>1618</Words>
  <Application>Microsoft Macintosh PowerPoint</Application>
  <PresentationFormat>Widescreen</PresentationFormat>
  <Paragraphs>167</Paragraphs>
  <Slides>44</Slides>
  <Notes>26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Calibri</vt:lpstr>
      <vt:lpstr>Gill Sans MT</vt:lpstr>
      <vt:lpstr>Times New Roman</vt:lpstr>
      <vt:lpstr>Office Theme</vt:lpstr>
      <vt:lpstr>Parcel</vt:lpstr>
      <vt:lpstr>DROUGHT</vt:lpstr>
      <vt:lpstr>Welcome to Ottawatta</vt:lpstr>
      <vt:lpstr>Droughts occur regularly across the U.S. but may become more common and severe in the future</vt:lpstr>
      <vt:lpstr>Droughts threaten human well-being</vt:lpstr>
      <vt:lpstr>Droughts impact the economy</vt:lpstr>
      <vt:lpstr>What makes Ottawatta vulnerable?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Ottawatta vulnerable?</vt:lpstr>
      <vt:lpstr>PowerPoint Presentation</vt:lpstr>
      <vt:lpstr>Resilience for Ottawatta</vt:lpstr>
      <vt:lpstr>Resilience for Ottawatta</vt:lpstr>
      <vt:lpstr>Table introductions</vt:lpstr>
      <vt:lpstr>Section 1: consider stakeholder perspectives</vt:lpstr>
      <vt:lpstr>Section 1: consider stakeholder perspectives</vt:lpstr>
      <vt:lpstr>Section 1: consider stakeholder perspectives</vt:lpstr>
      <vt:lpstr>Section 2: prioritize Stakeholder values</vt:lpstr>
      <vt:lpstr>Section 2: prioritize Stakeholder values</vt:lpstr>
      <vt:lpstr>Section 2: prioritize Stakeholder values</vt:lpstr>
      <vt:lpstr>Section 2: prioritize Stakeholder values</vt:lpstr>
      <vt:lpstr>Section 2: prioritize Stakeholder values</vt:lpstr>
      <vt:lpstr>Section 3: Make your resilience plan</vt:lpstr>
      <vt:lpstr>Section 3: Make your resilience plan</vt:lpstr>
      <vt:lpstr>Section 3: Make your resilience plan</vt:lpstr>
      <vt:lpstr>Section 3: Make your resilience plan</vt:lpstr>
      <vt:lpstr>Section 3: Make your resilience plan</vt:lpstr>
      <vt:lpstr>Section 4: Implement and explore your resilience plan</vt:lpstr>
      <vt:lpstr>Section 4: Implement and explore your resilience plan</vt:lpstr>
      <vt:lpstr>Section 4: Implement and explore your resilience plan</vt:lpstr>
      <vt:lpstr>Section 5: Re-evaluate your plan</vt:lpstr>
      <vt:lpstr>Section 5: Re-evaluate your plan</vt:lpstr>
      <vt:lpstr>Section 6: Visualize new plan</vt:lpstr>
      <vt:lpstr>Section 6: Visualize new plan</vt:lpstr>
      <vt:lpstr>Time’s up!</vt:lpstr>
      <vt:lpstr>Share your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DROUGHT</dc:title>
  <dc:creator>Emily Hostetler</dc:creator>
  <cp:lastModifiedBy>Paul Davis</cp:lastModifiedBy>
  <cp:revision>7</cp:revision>
  <dcterms:created xsi:type="dcterms:W3CDTF">2018-04-19T18:11:41Z</dcterms:created>
  <dcterms:modified xsi:type="dcterms:W3CDTF">2021-11-24T19:51:22Z</dcterms:modified>
</cp:coreProperties>
</file>