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4742F7-A0C7-4760-ADAE-BB38731E19E8}" type="datetimeFigureOut">
              <a:rPr lang="en-US" smtClean="0"/>
              <a:t>3/8/2021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7B629-6B9B-4A68-A425-84D8C9C5B043}" type="slidenum">
              <a:rPr lang="en-US" smtClean="0"/>
              <a:t>‹#›</a:t>
            </a:fld>
            <a:endParaRPr lang="en-US"/>
          </a:p>
        </p:txBody>
      </p:sp>
    </p:spTree>
    <p:extLst>
      <p:ext uri="{BB962C8B-B14F-4D97-AF65-F5344CB8AC3E}">
        <p14:creationId xmlns:p14="http://schemas.microsoft.com/office/powerpoint/2010/main" val="100655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nu.maps.arcgis.com</a:t>
            </a:r>
            <a:r>
              <a:rPr lang="en-US" dirty="0"/>
              <a:t>/apps/</a:t>
            </a:r>
            <a:r>
              <a:rPr lang="en-US" dirty="0" err="1"/>
              <a:t>MapSeries</a:t>
            </a:r>
            <a:r>
              <a:rPr lang="en-US" dirty="0"/>
              <a:t>/</a:t>
            </a:r>
            <a:r>
              <a:rPr lang="en-US" dirty="0" err="1"/>
              <a:t>index.html?appid</a:t>
            </a:r>
            <a:r>
              <a:rPr lang="en-US" dirty="0"/>
              <a:t>=8de74983b341405eaf2692dbde81c9bf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2444B-D6C6-594C-B0CE-3989DBBAAD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477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03B6-B386-B245-9BD1-42D0BEA76D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4DA862-A3FB-E14B-AE49-BDE65C0115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5157F0-17D2-2840-A722-9E91F75E34E4}"/>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5" name="Footer Placeholder 4">
            <a:extLst>
              <a:ext uri="{FF2B5EF4-FFF2-40B4-BE49-F238E27FC236}">
                <a16:creationId xmlns:a16="http://schemas.microsoft.com/office/drawing/2014/main" id="{12AA50F9-90C0-5A43-A1F5-D1496C3CE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202B4-9B82-4747-815C-D6F8B86D5CDC}"/>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292977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AC64-21F2-4E4A-938C-D2BF017723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2E48C7-62DA-4341-A1EB-221ACA3EEB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FAA98-F836-7546-9F3C-D0CA06F94DF8}"/>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5" name="Footer Placeholder 4">
            <a:extLst>
              <a:ext uri="{FF2B5EF4-FFF2-40B4-BE49-F238E27FC236}">
                <a16:creationId xmlns:a16="http://schemas.microsoft.com/office/drawing/2014/main" id="{241EDAB4-D298-204E-AA87-7222124A2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FECFD-46C4-D548-AFCD-BF4207D78079}"/>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406576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AAF34E-147E-2A48-955E-9E04703A93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2E439F-F476-3A49-BE04-F8AC4693D3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ACAB4-1970-B540-8A7D-EA3A2CFE9A2E}"/>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5" name="Footer Placeholder 4">
            <a:extLst>
              <a:ext uri="{FF2B5EF4-FFF2-40B4-BE49-F238E27FC236}">
                <a16:creationId xmlns:a16="http://schemas.microsoft.com/office/drawing/2014/main" id="{6902E799-CB89-9F46-A223-781CA068A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DE4AA-CAA6-EE40-AFAB-3AD195C86B1E}"/>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280367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F8BD6-50D8-FE43-9001-03B72F14D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FCB87C-8D36-984B-933D-3B6F9C59A8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F2348-02F5-A243-B1C7-DD651ED6CCAE}"/>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5" name="Footer Placeholder 4">
            <a:extLst>
              <a:ext uri="{FF2B5EF4-FFF2-40B4-BE49-F238E27FC236}">
                <a16:creationId xmlns:a16="http://schemas.microsoft.com/office/drawing/2014/main" id="{5E5B5057-DAA9-2F40-A8E1-C0BB62D39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D4F08-1518-1A4E-9385-C16F859DF700}"/>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86573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45DA-7666-5943-A433-705D2C2638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35C288-66DC-A147-9F54-E0C99A1A24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881DEA-1D17-1741-978C-B1D2CE18A7A6}"/>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5" name="Footer Placeholder 4">
            <a:extLst>
              <a:ext uri="{FF2B5EF4-FFF2-40B4-BE49-F238E27FC236}">
                <a16:creationId xmlns:a16="http://schemas.microsoft.com/office/drawing/2014/main" id="{9F86A80E-26F9-4546-AD42-1583191A24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DECA9-581D-744D-B205-B3A2B75ACED1}"/>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2815390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ECC4-4700-7941-913D-94F7ECDCB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1CF970-99EC-B74E-BBC4-40DD51AAE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1CDBEC-2B64-FB4A-B44A-B17E5E8DF6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B429F9-B539-064D-B785-F98FCA0DBFA4}"/>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6" name="Footer Placeholder 5">
            <a:extLst>
              <a:ext uri="{FF2B5EF4-FFF2-40B4-BE49-F238E27FC236}">
                <a16:creationId xmlns:a16="http://schemas.microsoft.com/office/drawing/2014/main" id="{CA5605AC-8993-604C-B7AB-F414BF16E7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A975B8-D37F-A144-BF1F-6E7FD32EAF0E}"/>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2927029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51CB-02A4-C649-97ED-F33BE8305F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65E1CC-75C5-914C-A7A7-AD575AC84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F5F622-1601-B143-81A2-EB657FFFE4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08D340-AF26-9D45-A9C1-F0BCF799AA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35EDF5-90C6-064A-8C1F-F43ECE9AB7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376DC9-4550-9849-949D-58A0C80A6503}"/>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8" name="Footer Placeholder 7">
            <a:extLst>
              <a:ext uri="{FF2B5EF4-FFF2-40B4-BE49-F238E27FC236}">
                <a16:creationId xmlns:a16="http://schemas.microsoft.com/office/drawing/2014/main" id="{E1C6B363-9355-8F47-B294-7AF8B586A4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956399-EEA0-2F40-A634-393C1571B257}"/>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293930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BA1A-BC49-9F4F-A371-44C07CB15E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5233C-5E5D-D349-868F-B211A8AB192F}"/>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4" name="Footer Placeholder 3">
            <a:extLst>
              <a:ext uri="{FF2B5EF4-FFF2-40B4-BE49-F238E27FC236}">
                <a16:creationId xmlns:a16="http://schemas.microsoft.com/office/drawing/2014/main" id="{549D9190-B076-A645-8EB6-358666B2E7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535FD2-5036-7242-820A-3996C697260C}"/>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260562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2EB81-C65F-0847-8C86-A5AE088C51D7}"/>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3" name="Footer Placeholder 2">
            <a:extLst>
              <a:ext uri="{FF2B5EF4-FFF2-40B4-BE49-F238E27FC236}">
                <a16:creationId xmlns:a16="http://schemas.microsoft.com/office/drawing/2014/main" id="{3673D072-DDBC-624C-80C0-FD60AD65C9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32AB28-3D6F-5B44-A818-788A02FFA593}"/>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409965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9BBF-7702-B64C-8C11-5B2B2C9AB3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478B55-9ECA-E040-B4BB-C7FFA7AC78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6E66F5-DB94-E847-95B3-7163825D3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B67C09-BAE4-E74D-88DF-A6A58D435342}"/>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6" name="Footer Placeholder 5">
            <a:extLst>
              <a:ext uri="{FF2B5EF4-FFF2-40B4-BE49-F238E27FC236}">
                <a16:creationId xmlns:a16="http://schemas.microsoft.com/office/drawing/2014/main" id="{675B8F48-A10C-AC4F-B4BD-AD6CB5FA06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D09DAA-1264-214A-89B4-D63408E9C794}"/>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3044762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C062-D798-1C40-A1B0-551748EE79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9CD8CC-100A-174E-BE73-16CCF0E371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07349B-0AB7-104A-B54B-818C767D4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092A0D-DC76-2E49-812B-63EB59A0D71E}"/>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6" name="Footer Placeholder 5">
            <a:extLst>
              <a:ext uri="{FF2B5EF4-FFF2-40B4-BE49-F238E27FC236}">
                <a16:creationId xmlns:a16="http://schemas.microsoft.com/office/drawing/2014/main" id="{B564BA9F-0746-A342-B535-954F9399CF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B2C566-2BFE-9E46-B203-E6C1AAD4D5EE}"/>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386630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6E8CEF-E87B-8645-9C2A-1517D9768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1003B3-482B-264D-9325-13DF1DA3E5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57440-D61F-2446-B779-5FDBB8342E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12171-9591-EE43-9FC3-1AB4EE8B1822}" type="datetimeFigureOut">
              <a:rPr lang="en-US" smtClean="0"/>
              <a:t>3/8/2021</a:t>
            </a:fld>
            <a:endParaRPr lang="en-US"/>
          </a:p>
        </p:txBody>
      </p:sp>
      <p:sp>
        <p:nvSpPr>
          <p:cNvPr id="5" name="Footer Placeholder 4">
            <a:extLst>
              <a:ext uri="{FF2B5EF4-FFF2-40B4-BE49-F238E27FC236}">
                <a16:creationId xmlns:a16="http://schemas.microsoft.com/office/drawing/2014/main" id="{ECB28043-6E5C-294C-BF28-DFCAB543AB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C4259A-FAFA-4344-9397-B06C807693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6BAC4-8D67-D84A-AE74-897A09D68ABB}" type="slidenum">
              <a:rPr lang="en-US" smtClean="0"/>
              <a:t>‹#›</a:t>
            </a:fld>
            <a:endParaRPr lang="en-US"/>
          </a:p>
        </p:txBody>
      </p:sp>
    </p:spTree>
    <p:extLst>
      <p:ext uri="{BB962C8B-B14F-4D97-AF65-F5344CB8AC3E}">
        <p14:creationId xmlns:p14="http://schemas.microsoft.com/office/powerpoint/2010/main" val="3630168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s://nu.maps.arcgis.com/apps/MapSeries/index.html?appid=64c264c15299442985b058643228c46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8.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Drought</a:t>
            </a:r>
            <a:endParaRPr lang="en-US" dirty="0"/>
          </a:p>
        </p:txBody>
      </p:sp>
      <p:sp>
        <p:nvSpPr>
          <p:cNvPr id="3" name="Text Placeholder 2"/>
          <p:cNvSpPr>
            <a:spLocks noGrp="1"/>
          </p:cNvSpPr>
          <p:nvPr>
            <p:ph type="body" idx="1"/>
          </p:nvPr>
        </p:nvSpPr>
        <p:spPr/>
        <p:txBody>
          <a:bodyPr>
            <a:normAutofit fontScale="85000" lnSpcReduction="10000"/>
          </a:bodyPr>
          <a:lstStyle/>
          <a:p>
            <a:endParaRPr lang="en-US" dirty="0"/>
          </a:p>
          <a:p>
            <a:r>
              <a:rPr lang="en-US" dirty="0"/>
              <a:t> </a:t>
            </a:r>
            <a:r>
              <a:rPr lang="en-US" i="1" dirty="0"/>
              <a:t>This resource was prepared by support of award NA18SEC0080008 from the Environmental Literacy Program of the National Oceanic and Atmospheric Administration (NOAA), U.S. Department of Commerce. The statements, findings, conclusions, and recommendations are those of the author(s) and do not necessarily reflect the views of NOAA or the U.S. Department of Commerce. </a:t>
            </a:r>
            <a:endParaRPr lang="en-US" dirty="0"/>
          </a:p>
        </p:txBody>
      </p:sp>
      <p:pic>
        <p:nvPicPr>
          <p:cNvPr id="4" name="Picture 3">
            <a:extLst>
              <a:ext uri="{FF2B5EF4-FFF2-40B4-BE49-F238E27FC236}">
                <a16:creationId xmlns:a16="http://schemas.microsoft.com/office/drawing/2014/main" id="{32340647-F586-BA4C-86C6-E843B1BDA9B2}"/>
              </a:ext>
            </a:extLst>
          </p:cNvPr>
          <p:cNvPicPr>
            <a:picLocks noChangeAspect="1"/>
          </p:cNvPicPr>
          <p:nvPr/>
        </p:nvPicPr>
        <p:blipFill>
          <a:blip r:embed="rId2"/>
          <a:stretch>
            <a:fillRect/>
          </a:stretch>
        </p:blipFill>
        <p:spPr>
          <a:xfrm>
            <a:off x="2257055" y="6191861"/>
            <a:ext cx="7665190" cy="666139"/>
          </a:xfrm>
          <a:prstGeom prst="rect">
            <a:avLst/>
          </a:prstGeom>
        </p:spPr>
      </p:pic>
      <p:pic>
        <p:nvPicPr>
          <p:cNvPr id="5" name="Picture 4"/>
          <p:cNvPicPr>
            <a:picLocks noChangeAspect="1"/>
          </p:cNvPicPr>
          <p:nvPr/>
        </p:nvPicPr>
        <p:blipFill rotWithShape="1">
          <a:blip r:embed="rId3"/>
          <a:srcRect r="23271"/>
          <a:stretch/>
        </p:blipFill>
        <p:spPr>
          <a:xfrm>
            <a:off x="103884" y="267781"/>
            <a:ext cx="12088116" cy="1205377"/>
          </a:xfrm>
          <a:prstGeom prst="rect">
            <a:avLst/>
          </a:prstGeom>
        </p:spPr>
      </p:pic>
    </p:spTree>
    <p:extLst>
      <p:ext uri="{BB962C8B-B14F-4D97-AF65-F5344CB8AC3E}">
        <p14:creationId xmlns:p14="http://schemas.microsoft.com/office/powerpoint/2010/main" val="150962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546E6E9-0749-3943-9B83-CA718637B8AB}"/>
              </a:ext>
            </a:extLst>
          </p:cNvPr>
          <p:cNvPicPr>
            <a:picLocks noChangeAspect="1"/>
          </p:cNvPicPr>
          <p:nvPr/>
        </p:nvPicPr>
        <p:blipFill>
          <a:blip r:embed="rId2"/>
          <a:stretch>
            <a:fillRect/>
          </a:stretch>
        </p:blipFill>
        <p:spPr>
          <a:xfrm>
            <a:off x="8335820" y="6517677"/>
            <a:ext cx="3818263" cy="331824"/>
          </a:xfrm>
          <a:prstGeom prst="rect">
            <a:avLst/>
          </a:prstGeom>
        </p:spPr>
      </p:pic>
      <p:pic>
        <p:nvPicPr>
          <p:cNvPr id="16" name="Picture 15"/>
          <p:cNvPicPr>
            <a:picLocks noChangeAspect="1"/>
          </p:cNvPicPr>
          <p:nvPr/>
        </p:nvPicPr>
        <p:blipFill rotWithShape="1">
          <a:blip r:embed="rId3"/>
          <a:srcRect l="604" t="18258" r="70095" b="13912"/>
          <a:stretch/>
        </p:blipFill>
        <p:spPr>
          <a:xfrm>
            <a:off x="0" y="1"/>
            <a:ext cx="3491345" cy="618394"/>
          </a:xfrm>
          <a:prstGeom prst="rect">
            <a:avLst/>
          </a:prstGeom>
        </p:spPr>
      </p:pic>
      <p:pic>
        <p:nvPicPr>
          <p:cNvPr id="2" name="Picture 1"/>
          <p:cNvPicPr>
            <a:picLocks noChangeAspect="1"/>
          </p:cNvPicPr>
          <p:nvPr/>
        </p:nvPicPr>
        <p:blipFill>
          <a:blip r:embed="rId4"/>
          <a:stretch>
            <a:fillRect/>
          </a:stretch>
        </p:blipFill>
        <p:spPr>
          <a:xfrm>
            <a:off x="3800154" y="75732"/>
            <a:ext cx="4591691" cy="6706536"/>
          </a:xfrm>
          <a:prstGeom prst="rect">
            <a:avLst/>
          </a:prstGeom>
        </p:spPr>
      </p:pic>
      <p:pic>
        <p:nvPicPr>
          <p:cNvPr id="18" name="Picture 17"/>
          <p:cNvPicPr>
            <a:picLocks noChangeAspect="1"/>
          </p:cNvPicPr>
          <p:nvPr/>
        </p:nvPicPr>
        <p:blipFill>
          <a:blip r:embed="rId5"/>
          <a:stretch>
            <a:fillRect/>
          </a:stretch>
        </p:blipFill>
        <p:spPr>
          <a:xfrm>
            <a:off x="1215637" y="975880"/>
            <a:ext cx="1304037" cy="1253395"/>
          </a:xfrm>
          <a:prstGeom prst="rect">
            <a:avLst/>
          </a:prstGeom>
        </p:spPr>
      </p:pic>
      <p:pic>
        <p:nvPicPr>
          <p:cNvPr id="19" name="Picture 18"/>
          <p:cNvPicPr>
            <a:picLocks noChangeAspect="1"/>
          </p:cNvPicPr>
          <p:nvPr/>
        </p:nvPicPr>
        <p:blipFill>
          <a:blip r:embed="rId6"/>
          <a:stretch>
            <a:fillRect/>
          </a:stretch>
        </p:blipFill>
        <p:spPr>
          <a:xfrm>
            <a:off x="1215637" y="2586761"/>
            <a:ext cx="1296213" cy="1323791"/>
          </a:xfrm>
          <a:prstGeom prst="rect">
            <a:avLst/>
          </a:prstGeom>
        </p:spPr>
      </p:pic>
      <p:pic>
        <p:nvPicPr>
          <p:cNvPr id="20" name="Picture 19"/>
          <p:cNvPicPr>
            <a:picLocks noChangeAspect="1"/>
          </p:cNvPicPr>
          <p:nvPr/>
        </p:nvPicPr>
        <p:blipFill>
          <a:blip r:embed="rId7"/>
          <a:stretch>
            <a:fillRect/>
          </a:stretch>
        </p:blipFill>
        <p:spPr>
          <a:xfrm>
            <a:off x="1215638" y="4293754"/>
            <a:ext cx="1361710" cy="1320237"/>
          </a:xfrm>
          <a:prstGeom prst="rect">
            <a:avLst/>
          </a:prstGeom>
        </p:spPr>
      </p:pic>
      <p:pic>
        <p:nvPicPr>
          <p:cNvPr id="21" name="Picture 20"/>
          <p:cNvPicPr>
            <a:picLocks noChangeAspect="1"/>
          </p:cNvPicPr>
          <p:nvPr/>
        </p:nvPicPr>
        <p:blipFill>
          <a:blip r:embed="rId8"/>
          <a:stretch>
            <a:fillRect/>
          </a:stretch>
        </p:blipFill>
        <p:spPr>
          <a:xfrm>
            <a:off x="9680150" y="960248"/>
            <a:ext cx="1405498" cy="1383651"/>
          </a:xfrm>
          <a:prstGeom prst="rect">
            <a:avLst/>
          </a:prstGeom>
        </p:spPr>
      </p:pic>
      <p:pic>
        <p:nvPicPr>
          <p:cNvPr id="22" name="Picture 21"/>
          <p:cNvPicPr>
            <a:picLocks noChangeAspect="1"/>
          </p:cNvPicPr>
          <p:nvPr/>
        </p:nvPicPr>
        <p:blipFill>
          <a:blip r:embed="rId9"/>
          <a:stretch>
            <a:fillRect/>
          </a:stretch>
        </p:blipFill>
        <p:spPr>
          <a:xfrm>
            <a:off x="9669189" y="2518323"/>
            <a:ext cx="1453961" cy="1403073"/>
          </a:xfrm>
          <a:prstGeom prst="rect">
            <a:avLst/>
          </a:prstGeom>
        </p:spPr>
      </p:pic>
      <p:pic>
        <p:nvPicPr>
          <p:cNvPr id="23" name="Picture 22"/>
          <p:cNvPicPr>
            <a:picLocks noChangeAspect="1"/>
          </p:cNvPicPr>
          <p:nvPr/>
        </p:nvPicPr>
        <p:blipFill>
          <a:blip r:embed="rId10"/>
          <a:stretch>
            <a:fillRect/>
          </a:stretch>
        </p:blipFill>
        <p:spPr>
          <a:xfrm>
            <a:off x="9657487" y="4222995"/>
            <a:ext cx="1450824" cy="1390996"/>
          </a:xfrm>
          <a:prstGeom prst="rect">
            <a:avLst/>
          </a:prstGeom>
        </p:spPr>
      </p:pic>
    </p:spTree>
    <p:extLst>
      <p:ext uri="{BB962C8B-B14F-4D97-AF65-F5344CB8AC3E}">
        <p14:creationId xmlns:p14="http://schemas.microsoft.com/office/powerpoint/2010/main" val="67325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1587599"/>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12256"/>
            <a:ext cx="12198096" cy="34334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8C6C4C-473E-2E49-ADBF-EA33F00D75D9}"/>
              </a:ext>
            </a:extLst>
          </p:cNvPr>
          <p:cNvSpPr>
            <a:spLocks noGrp="1"/>
          </p:cNvSpPr>
          <p:nvPr>
            <p:ph type="ctrTitle"/>
          </p:nvPr>
        </p:nvSpPr>
        <p:spPr>
          <a:xfrm>
            <a:off x="4520396" y="2419390"/>
            <a:ext cx="6876267" cy="2019221"/>
          </a:xfrm>
        </p:spPr>
        <p:txBody>
          <a:bodyPr anchor="ctr">
            <a:normAutofit/>
          </a:bodyPr>
          <a:lstStyle/>
          <a:p>
            <a:pPr algn="l"/>
            <a:r>
              <a:rPr lang="en-US">
                <a:solidFill>
                  <a:schemeClr val="bg1"/>
                </a:solidFill>
              </a:rPr>
              <a:t>Make Your Resilience Plan</a:t>
            </a:r>
          </a:p>
        </p:txBody>
      </p:sp>
      <p:sp>
        <p:nvSpPr>
          <p:cNvPr id="3" name="Subtitle 2">
            <a:extLst>
              <a:ext uri="{FF2B5EF4-FFF2-40B4-BE49-F238E27FC236}">
                <a16:creationId xmlns:a16="http://schemas.microsoft.com/office/drawing/2014/main" id="{ABD76382-1666-614A-9484-0D18B07E5397}"/>
              </a:ext>
            </a:extLst>
          </p:cNvPr>
          <p:cNvSpPr>
            <a:spLocks noGrp="1"/>
          </p:cNvSpPr>
          <p:nvPr>
            <p:ph type="subTitle" idx="1"/>
          </p:nvPr>
        </p:nvSpPr>
        <p:spPr>
          <a:xfrm>
            <a:off x="795339" y="2418588"/>
            <a:ext cx="2929718" cy="2020824"/>
          </a:xfrm>
        </p:spPr>
        <p:txBody>
          <a:bodyPr anchor="ctr">
            <a:normAutofit/>
          </a:bodyPr>
          <a:lstStyle/>
          <a:p>
            <a:pPr algn="r"/>
            <a:r>
              <a:rPr lang="en-US">
                <a:solidFill>
                  <a:schemeClr val="bg1"/>
                </a:solidFill>
              </a:rPr>
              <a:t>20 minutes</a:t>
            </a:r>
          </a:p>
        </p:txBody>
      </p:sp>
      <p:cxnSp>
        <p:nvCxnSpPr>
          <p:cNvPr id="14" name="Straight Connector 13">
            <a:extLst>
              <a:ext uri="{FF2B5EF4-FFF2-40B4-BE49-F238E27FC236}">
                <a16:creationId xmlns:a16="http://schemas.microsoft.com/office/drawing/2014/main" id="{06AA7778-3AED-4D28-BAFA-926D05F55C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00862" y="2240280"/>
            <a:ext cx="0" cy="23774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5270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137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9440" y="-429164"/>
            <a:ext cx="9993120" cy="7716327"/>
          </a:xfrm>
          <a:prstGeom prst="rect">
            <a:avLst/>
          </a:prstGeom>
        </p:spPr>
      </p:pic>
    </p:spTree>
    <p:extLst>
      <p:ext uri="{BB962C8B-B14F-4D97-AF65-F5344CB8AC3E}">
        <p14:creationId xmlns:p14="http://schemas.microsoft.com/office/powerpoint/2010/main" val="3210982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8019" y="-405348"/>
            <a:ext cx="9935962" cy="7668695"/>
          </a:xfrm>
          <a:prstGeom prst="rect">
            <a:avLst/>
          </a:prstGeom>
        </p:spPr>
      </p:pic>
    </p:spTree>
    <p:extLst>
      <p:ext uri="{BB962C8B-B14F-4D97-AF65-F5344CB8AC3E}">
        <p14:creationId xmlns:p14="http://schemas.microsoft.com/office/powerpoint/2010/main" val="4098050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4203" y="-367243"/>
            <a:ext cx="9983593" cy="7592485"/>
          </a:xfrm>
          <a:prstGeom prst="rect">
            <a:avLst/>
          </a:prstGeom>
        </p:spPr>
      </p:pic>
    </p:spTree>
    <p:extLst>
      <p:ext uri="{BB962C8B-B14F-4D97-AF65-F5344CB8AC3E}">
        <p14:creationId xmlns:p14="http://schemas.microsoft.com/office/powerpoint/2010/main" val="4198702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76E0112-97B5-494E-93F7-70B9F88F5EAD}"/>
              </a:ext>
            </a:extLst>
          </p:cNvPr>
          <p:cNvSpPr/>
          <p:nvPr/>
        </p:nvSpPr>
        <p:spPr>
          <a:xfrm>
            <a:off x="4627414" y="391091"/>
            <a:ext cx="748145" cy="748144"/>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0A946038-A4AF-2F4F-A565-EED788CF3093}"/>
              </a:ext>
            </a:extLst>
          </p:cNvPr>
          <p:cNvSpPr/>
          <p:nvPr/>
        </p:nvSpPr>
        <p:spPr>
          <a:xfrm>
            <a:off x="5832763" y="387930"/>
            <a:ext cx="748145" cy="748144"/>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25DF08A8-A62E-7B43-B5CF-F45E69FADAC9}"/>
              </a:ext>
            </a:extLst>
          </p:cNvPr>
          <p:cNvSpPr/>
          <p:nvPr/>
        </p:nvSpPr>
        <p:spPr>
          <a:xfrm>
            <a:off x="7038112" y="387930"/>
            <a:ext cx="748145" cy="748144"/>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2340647-F586-BA4C-86C6-E843B1BDA9B2}"/>
              </a:ext>
            </a:extLst>
          </p:cNvPr>
          <p:cNvPicPr>
            <a:picLocks noChangeAspect="1"/>
          </p:cNvPicPr>
          <p:nvPr/>
        </p:nvPicPr>
        <p:blipFill>
          <a:blip r:embed="rId2"/>
          <a:stretch>
            <a:fillRect/>
          </a:stretch>
        </p:blipFill>
        <p:spPr>
          <a:xfrm>
            <a:off x="8373737" y="6430400"/>
            <a:ext cx="3818263" cy="331824"/>
          </a:xfrm>
          <a:prstGeom prst="rect">
            <a:avLst/>
          </a:prstGeom>
        </p:spPr>
      </p:pic>
      <p:pic>
        <p:nvPicPr>
          <p:cNvPr id="13" name="Picture 12"/>
          <p:cNvPicPr>
            <a:picLocks noChangeAspect="1"/>
          </p:cNvPicPr>
          <p:nvPr/>
        </p:nvPicPr>
        <p:blipFill rotWithShape="1">
          <a:blip r:embed="rId3"/>
          <a:srcRect l="604" t="18258" r="70095" b="13912"/>
          <a:stretch/>
        </p:blipFill>
        <p:spPr>
          <a:xfrm>
            <a:off x="0" y="1"/>
            <a:ext cx="3491345" cy="618394"/>
          </a:xfrm>
          <a:prstGeom prst="rect">
            <a:avLst/>
          </a:prstGeom>
        </p:spPr>
      </p:pic>
      <p:pic>
        <p:nvPicPr>
          <p:cNvPr id="2" name="Picture 1"/>
          <p:cNvPicPr>
            <a:picLocks noChangeAspect="1"/>
          </p:cNvPicPr>
          <p:nvPr/>
        </p:nvPicPr>
        <p:blipFill>
          <a:blip r:embed="rId4"/>
          <a:stretch>
            <a:fillRect/>
          </a:stretch>
        </p:blipFill>
        <p:spPr>
          <a:xfrm>
            <a:off x="73891" y="1537651"/>
            <a:ext cx="12105285" cy="3884094"/>
          </a:xfrm>
          <a:prstGeom prst="rect">
            <a:avLst/>
          </a:prstGeom>
        </p:spPr>
      </p:pic>
    </p:spTree>
    <p:extLst>
      <p:ext uri="{BB962C8B-B14F-4D97-AF65-F5344CB8AC3E}">
        <p14:creationId xmlns:p14="http://schemas.microsoft.com/office/powerpoint/2010/main" val="2233549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1587599"/>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12256"/>
            <a:ext cx="12198096" cy="34334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A1044F-3173-3A4B-AF64-83CD9A721BED}"/>
              </a:ext>
            </a:extLst>
          </p:cNvPr>
          <p:cNvSpPr>
            <a:spLocks noGrp="1"/>
          </p:cNvSpPr>
          <p:nvPr>
            <p:ph type="ctrTitle"/>
          </p:nvPr>
        </p:nvSpPr>
        <p:spPr>
          <a:xfrm>
            <a:off x="4520396" y="2419390"/>
            <a:ext cx="6876267" cy="2019221"/>
          </a:xfrm>
        </p:spPr>
        <p:txBody>
          <a:bodyPr anchor="ctr">
            <a:normAutofit/>
          </a:bodyPr>
          <a:lstStyle/>
          <a:p>
            <a:pPr algn="l"/>
            <a:r>
              <a:rPr lang="en-US" sz="5600">
                <a:solidFill>
                  <a:schemeClr val="bg1"/>
                </a:solidFill>
              </a:rPr>
              <a:t>Implement and Explore Your Resilience Plan</a:t>
            </a:r>
          </a:p>
        </p:txBody>
      </p:sp>
      <p:sp>
        <p:nvSpPr>
          <p:cNvPr id="3" name="Subtitle 2">
            <a:extLst>
              <a:ext uri="{FF2B5EF4-FFF2-40B4-BE49-F238E27FC236}">
                <a16:creationId xmlns:a16="http://schemas.microsoft.com/office/drawing/2014/main" id="{84607EEB-0439-054D-8B4F-A886AB851F6D}"/>
              </a:ext>
            </a:extLst>
          </p:cNvPr>
          <p:cNvSpPr>
            <a:spLocks noGrp="1"/>
          </p:cNvSpPr>
          <p:nvPr>
            <p:ph type="subTitle" idx="1"/>
          </p:nvPr>
        </p:nvSpPr>
        <p:spPr>
          <a:xfrm>
            <a:off x="795339" y="2418588"/>
            <a:ext cx="2929718" cy="2020824"/>
          </a:xfrm>
        </p:spPr>
        <p:txBody>
          <a:bodyPr anchor="ctr">
            <a:normAutofit/>
          </a:bodyPr>
          <a:lstStyle/>
          <a:p>
            <a:pPr algn="r"/>
            <a:r>
              <a:rPr lang="en-US" dirty="0" smtClean="0">
                <a:solidFill>
                  <a:schemeClr val="bg1"/>
                </a:solidFill>
                <a:hlinkClick r:id="rId3"/>
              </a:rPr>
              <a:t>OPEN LINK: </a:t>
            </a:r>
            <a:r>
              <a:rPr lang="en-US" dirty="0" err="1" smtClean="0">
                <a:solidFill>
                  <a:schemeClr val="bg1"/>
                </a:solidFill>
                <a:hlinkClick r:id="rId3"/>
              </a:rPr>
              <a:t>StoryMap</a:t>
            </a:r>
            <a:endParaRPr lang="en-US" dirty="0">
              <a:solidFill>
                <a:schemeClr val="bg1"/>
              </a:solidFill>
            </a:endParaRPr>
          </a:p>
          <a:p>
            <a:pPr algn="r"/>
            <a:r>
              <a:rPr lang="en-US" dirty="0">
                <a:solidFill>
                  <a:schemeClr val="bg1"/>
                </a:solidFill>
              </a:rPr>
              <a:t>10 minutes</a:t>
            </a:r>
          </a:p>
        </p:txBody>
      </p:sp>
      <p:cxnSp>
        <p:nvCxnSpPr>
          <p:cNvPr id="14" name="Straight Connector 13">
            <a:extLst>
              <a:ext uri="{FF2B5EF4-FFF2-40B4-BE49-F238E27FC236}">
                <a16:creationId xmlns:a16="http://schemas.microsoft.com/office/drawing/2014/main" id="{06AA7778-3AED-4D28-BAFA-926D05F55C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00862" y="2240280"/>
            <a:ext cx="0" cy="23774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5270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334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1587599"/>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12256"/>
            <a:ext cx="12198096" cy="34334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7E12D8-91C7-1D4D-B7E0-155A89C997B1}"/>
              </a:ext>
            </a:extLst>
          </p:cNvPr>
          <p:cNvSpPr>
            <a:spLocks noGrp="1"/>
          </p:cNvSpPr>
          <p:nvPr>
            <p:ph type="title"/>
          </p:nvPr>
        </p:nvSpPr>
        <p:spPr>
          <a:xfrm>
            <a:off x="4520396" y="2419390"/>
            <a:ext cx="6876267" cy="2019221"/>
          </a:xfrm>
        </p:spPr>
        <p:txBody>
          <a:bodyPr vert="horz" lIns="91440" tIns="45720" rIns="91440" bIns="45720" rtlCol="0" anchor="ctr">
            <a:normAutofit/>
          </a:bodyPr>
          <a:lstStyle/>
          <a:p>
            <a:r>
              <a:rPr lang="en-US" kern="1200">
                <a:solidFill>
                  <a:schemeClr val="bg1"/>
                </a:solidFill>
                <a:latin typeface="+mj-lt"/>
                <a:ea typeface="+mj-ea"/>
                <a:cs typeface="+mj-cs"/>
              </a:rPr>
              <a:t>Consider Stakeholder Perspectives</a:t>
            </a:r>
          </a:p>
        </p:txBody>
      </p:sp>
      <p:sp>
        <p:nvSpPr>
          <p:cNvPr id="3" name="Text Placeholder 2">
            <a:extLst>
              <a:ext uri="{FF2B5EF4-FFF2-40B4-BE49-F238E27FC236}">
                <a16:creationId xmlns:a16="http://schemas.microsoft.com/office/drawing/2014/main" id="{B07FCAA7-6620-674A-9916-87ABD81933FB}"/>
              </a:ext>
            </a:extLst>
          </p:cNvPr>
          <p:cNvSpPr>
            <a:spLocks noGrp="1"/>
          </p:cNvSpPr>
          <p:nvPr>
            <p:ph type="body" idx="1"/>
          </p:nvPr>
        </p:nvSpPr>
        <p:spPr>
          <a:xfrm>
            <a:off x="795339" y="2418588"/>
            <a:ext cx="2929718" cy="2020824"/>
          </a:xfrm>
        </p:spPr>
        <p:txBody>
          <a:bodyPr vert="horz" lIns="91440" tIns="45720" rIns="91440" bIns="45720" rtlCol="0" anchor="ctr">
            <a:normAutofit/>
          </a:bodyPr>
          <a:lstStyle/>
          <a:p>
            <a:pPr algn="r"/>
            <a:r>
              <a:rPr lang="en-US" kern="1200">
                <a:solidFill>
                  <a:schemeClr val="bg1"/>
                </a:solidFill>
                <a:latin typeface="+mn-lt"/>
                <a:ea typeface="+mn-ea"/>
                <a:cs typeface="+mn-cs"/>
              </a:rPr>
              <a:t>15 minutes</a:t>
            </a:r>
          </a:p>
        </p:txBody>
      </p:sp>
      <p:cxnSp>
        <p:nvCxnSpPr>
          <p:cNvPr id="14" name="Straight Connector 13">
            <a:extLst>
              <a:ext uri="{FF2B5EF4-FFF2-40B4-BE49-F238E27FC236}">
                <a16:creationId xmlns:a16="http://schemas.microsoft.com/office/drawing/2014/main" id="{06AA7778-3AED-4D28-BAFA-926D05F55C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00862" y="2240280"/>
            <a:ext cx="0" cy="23774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5270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a:srcRect r="23271"/>
          <a:stretch/>
        </p:blipFill>
        <p:spPr>
          <a:xfrm>
            <a:off x="0" y="124658"/>
            <a:ext cx="12088116" cy="1205377"/>
          </a:xfrm>
          <a:prstGeom prst="rect">
            <a:avLst/>
          </a:prstGeom>
        </p:spPr>
      </p:pic>
    </p:spTree>
    <p:extLst>
      <p:ext uri="{BB962C8B-B14F-4D97-AF65-F5344CB8AC3E}">
        <p14:creationId xmlns:p14="http://schemas.microsoft.com/office/powerpoint/2010/main" val="2021337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75283" y="158156"/>
            <a:ext cx="4357005" cy="6699844"/>
          </a:xfrm>
          <a:prstGeom prst="rect">
            <a:avLst/>
          </a:prstGeom>
        </p:spPr>
      </p:pic>
      <p:pic>
        <p:nvPicPr>
          <p:cNvPr id="4" name="Picture 3"/>
          <p:cNvPicPr>
            <a:picLocks noChangeAspect="1"/>
          </p:cNvPicPr>
          <p:nvPr/>
        </p:nvPicPr>
        <p:blipFill>
          <a:blip r:embed="rId3"/>
          <a:stretch>
            <a:fillRect/>
          </a:stretch>
        </p:blipFill>
        <p:spPr>
          <a:xfrm>
            <a:off x="929133" y="32926"/>
            <a:ext cx="4312718" cy="6760249"/>
          </a:xfrm>
          <a:prstGeom prst="rect">
            <a:avLst/>
          </a:prstGeom>
        </p:spPr>
      </p:pic>
    </p:spTree>
    <p:extLst>
      <p:ext uri="{BB962C8B-B14F-4D97-AF65-F5344CB8AC3E}">
        <p14:creationId xmlns:p14="http://schemas.microsoft.com/office/powerpoint/2010/main" val="3293921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0550" y="0"/>
            <a:ext cx="4321479" cy="6858000"/>
          </a:xfrm>
          <a:prstGeom prst="rect">
            <a:avLst/>
          </a:prstGeom>
        </p:spPr>
      </p:pic>
      <p:pic>
        <p:nvPicPr>
          <p:cNvPr id="4" name="Picture 3"/>
          <p:cNvPicPr>
            <a:picLocks noChangeAspect="1"/>
          </p:cNvPicPr>
          <p:nvPr/>
        </p:nvPicPr>
        <p:blipFill>
          <a:blip r:embed="rId3"/>
          <a:stretch>
            <a:fillRect/>
          </a:stretch>
        </p:blipFill>
        <p:spPr>
          <a:xfrm>
            <a:off x="6744697" y="0"/>
            <a:ext cx="4375292" cy="6965464"/>
          </a:xfrm>
          <a:prstGeom prst="rect">
            <a:avLst/>
          </a:prstGeom>
        </p:spPr>
      </p:pic>
    </p:spTree>
    <p:extLst>
      <p:ext uri="{BB962C8B-B14F-4D97-AF65-F5344CB8AC3E}">
        <p14:creationId xmlns:p14="http://schemas.microsoft.com/office/powerpoint/2010/main" val="34733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8694" y="0"/>
            <a:ext cx="4335914" cy="6858000"/>
          </a:xfrm>
          <a:prstGeom prst="rect">
            <a:avLst/>
          </a:prstGeom>
        </p:spPr>
      </p:pic>
      <p:pic>
        <p:nvPicPr>
          <p:cNvPr id="4" name="Picture 3"/>
          <p:cNvPicPr>
            <a:picLocks noChangeAspect="1"/>
          </p:cNvPicPr>
          <p:nvPr/>
        </p:nvPicPr>
        <p:blipFill>
          <a:blip r:embed="rId3"/>
          <a:stretch>
            <a:fillRect/>
          </a:stretch>
        </p:blipFill>
        <p:spPr>
          <a:xfrm>
            <a:off x="6457617" y="-51199"/>
            <a:ext cx="4355694" cy="6960398"/>
          </a:xfrm>
          <a:prstGeom prst="rect">
            <a:avLst/>
          </a:prstGeom>
        </p:spPr>
      </p:pic>
    </p:spTree>
    <p:extLst>
      <p:ext uri="{BB962C8B-B14F-4D97-AF65-F5344CB8AC3E}">
        <p14:creationId xmlns:p14="http://schemas.microsoft.com/office/powerpoint/2010/main" val="2690478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1587599"/>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12256"/>
            <a:ext cx="12198096" cy="34334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09B807-6719-FD45-888C-E375E5F73A0D}"/>
              </a:ext>
            </a:extLst>
          </p:cNvPr>
          <p:cNvSpPr>
            <a:spLocks noGrp="1"/>
          </p:cNvSpPr>
          <p:nvPr>
            <p:ph type="title"/>
          </p:nvPr>
        </p:nvSpPr>
        <p:spPr>
          <a:xfrm>
            <a:off x="4520396" y="2419390"/>
            <a:ext cx="6876267" cy="2019221"/>
          </a:xfrm>
        </p:spPr>
        <p:txBody>
          <a:bodyPr vert="horz" lIns="91440" tIns="45720" rIns="91440" bIns="45720" rtlCol="0" anchor="ctr">
            <a:normAutofit/>
          </a:bodyPr>
          <a:lstStyle/>
          <a:p>
            <a:r>
              <a:rPr lang="en-US" kern="1200">
                <a:solidFill>
                  <a:schemeClr val="bg1"/>
                </a:solidFill>
                <a:latin typeface="+mj-lt"/>
                <a:ea typeface="+mj-ea"/>
                <a:cs typeface="+mj-cs"/>
              </a:rPr>
              <a:t>Prioritize Stakeholder Values</a:t>
            </a:r>
          </a:p>
        </p:txBody>
      </p:sp>
      <p:sp>
        <p:nvSpPr>
          <p:cNvPr id="3" name="Text Placeholder 2">
            <a:extLst>
              <a:ext uri="{FF2B5EF4-FFF2-40B4-BE49-F238E27FC236}">
                <a16:creationId xmlns:a16="http://schemas.microsoft.com/office/drawing/2014/main" id="{62BD3D78-9D6D-BC4D-BAA8-500397B595B6}"/>
              </a:ext>
            </a:extLst>
          </p:cNvPr>
          <p:cNvSpPr>
            <a:spLocks noGrp="1"/>
          </p:cNvSpPr>
          <p:nvPr>
            <p:ph type="body" idx="1"/>
          </p:nvPr>
        </p:nvSpPr>
        <p:spPr>
          <a:xfrm>
            <a:off x="795339" y="2418588"/>
            <a:ext cx="2929718" cy="2020824"/>
          </a:xfrm>
        </p:spPr>
        <p:txBody>
          <a:bodyPr vert="horz" lIns="91440" tIns="45720" rIns="91440" bIns="45720" rtlCol="0" anchor="ctr">
            <a:normAutofit/>
          </a:bodyPr>
          <a:lstStyle/>
          <a:p>
            <a:pPr algn="r"/>
            <a:r>
              <a:rPr lang="en-US" kern="1200">
                <a:solidFill>
                  <a:schemeClr val="bg1"/>
                </a:solidFill>
                <a:latin typeface="+mn-lt"/>
                <a:ea typeface="+mn-ea"/>
                <a:cs typeface="+mn-cs"/>
              </a:rPr>
              <a:t>25 minutes</a:t>
            </a:r>
          </a:p>
        </p:txBody>
      </p:sp>
      <p:cxnSp>
        <p:nvCxnSpPr>
          <p:cNvPr id="14" name="Straight Connector 13">
            <a:extLst>
              <a:ext uri="{FF2B5EF4-FFF2-40B4-BE49-F238E27FC236}">
                <a16:creationId xmlns:a16="http://schemas.microsoft.com/office/drawing/2014/main" id="{06AA7778-3AED-4D28-BAFA-926D05F55C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00862" y="2240280"/>
            <a:ext cx="0" cy="23774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5270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250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7563" y="98283"/>
            <a:ext cx="5241851" cy="6725393"/>
          </a:xfrm>
          <a:prstGeom prst="rect">
            <a:avLst/>
          </a:prstGeom>
        </p:spPr>
      </p:pic>
      <p:pic>
        <p:nvPicPr>
          <p:cNvPr id="3" name="Picture 2"/>
          <p:cNvPicPr>
            <a:picLocks noChangeAspect="1"/>
          </p:cNvPicPr>
          <p:nvPr/>
        </p:nvPicPr>
        <p:blipFill>
          <a:blip r:embed="rId3"/>
          <a:stretch>
            <a:fillRect/>
          </a:stretch>
        </p:blipFill>
        <p:spPr>
          <a:xfrm>
            <a:off x="6209414" y="132607"/>
            <a:ext cx="5273749" cy="6691069"/>
          </a:xfrm>
          <a:prstGeom prst="rect">
            <a:avLst/>
          </a:prstGeom>
        </p:spPr>
      </p:pic>
    </p:spTree>
    <p:extLst>
      <p:ext uri="{BB962C8B-B14F-4D97-AF65-F5344CB8AC3E}">
        <p14:creationId xmlns:p14="http://schemas.microsoft.com/office/powerpoint/2010/main" val="123545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4CE15E-805D-5949-85F8-ABD3CCFC37EA}"/>
              </a:ext>
            </a:extLst>
          </p:cNvPr>
          <p:cNvPicPr>
            <a:picLocks noChangeAspect="1"/>
          </p:cNvPicPr>
          <p:nvPr/>
        </p:nvPicPr>
        <p:blipFill>
          <a:blip r:embed="rId2"/>
          <a:stretch>
            <a:fillRect/>
          </a:stretch>
        </p:blipFill>
        <p:spPr>
          <a:xfrm>
            <a:off x="8373737" y="6430400"/>
            <a:ext cx="3818263" cy="331824"/>
          </a:xfrm>
          <a:prstGeom prst="rect">
            <a:avLst/>
          </a:prstGeom>
        </p:spPr>
      </p:pic>
      <p:pic>
        <p:nvPicPr>
          <p:cNvPr id="2" name="Picture 1"/>
          <p:cNvPicPr>
            <a:picLocks noChangeAspect="1"/>
          </p:cNvPicPr>
          <p:nvPr/>
        </p:nvPicPr>
        <p:blipFill rotWithShape="1">
          <a:blip r:embed="rId3"/>
          <a:srcRect l="604" t="18258" r="70095" b="13912"/>
          <a:stretch/>
        </p:blipFill>
        <p:spPr>
          <a:xfrm>
            <a:off x="121984" y="0"/>
            <a:ext cx="3491345" cy="618394"/>
          </a:xfrm>
          <a:prstGeom prst="rect">
            <a:avLst/>
          </a:prstGeom>
        </p:spPr>
      </p:pic>
      <p:pic>
        <p:nvPicPr>
          <p:cNvPr id="4" name="Picture 3"/>
          <p:cNvPicPr>
            <a:picLocks noChangeAspect="1"/>
          </p:cNvPicPr>
          <p:nvPr/>
        </p:nvPicPr>
        <p:blipFill>
          <a:blip r:embed="rId4"/>
          <a:stretch>
            <a:fillRect/>
          </a:stretch>
        </p:blipFill>
        <p:spPr>
          <a:xfrm>
            <a:off x="3809681" y="56679"/>
            <a:ext cx="4572638" cy="6744641"/>
          </a:xfrm>
          <a:prstGeom prst="rect">
            <a:avLst/>
          </a:prstGeom>
        </p:spPr>
      </p:pic>
      <p:pic>
        <p:nvPicPr>
          <p:cNvPr id="8" name="Picture 7"/>
          <p:cNvPicPr>
            <a:picLocks noChangeAspect="1"/>
          </p:cNvPicPr>
          <p:nvPr/>
        </p:nvPicPr>
        <p:blipFill>
          <a:blip r:embed="rId5"/>
          <a:stretch>
            <a:fillRect/>
          </a:stretch>
        </p:blipFill>
        <p:spPr>
          <a:xfrm>
            <a:off x="1215637" y="975880"/>
            <a:ext cx="1304037" cy="1253395"/>
          </a:xfrm>
          <a:prstGeom prst="rect">
            <a:avLst/>
          </a:prstGeom>
        </p:spPr>
      </p:pic>
      <p:pic>
        <p:nvPicPr>
          <p:cNvPr id="10" name="Picture 9"/>
          <p:cNvPicPr>
            <a:picLocks noChangeAspect="1"/>
          </p:cNvPicPr>
          <p:nvPr/>
        </p:nvPicPr>
        <p:blipFill>
          <a:blip r:embed="rId6"/>
          <a:stretch>
            <a:fillRect/>
          </a:stretch>
        </p:blipFill>
        <p:spPr>
          <a:xfrm>
            <a:off x="1215637" y="2586761"/>
            <a:ext cx="1296213" cy="1323791"/>
          </a:xfrm>
          <a:prstGeom prst="rect">
            <a:avLst/>
          </a:prstGeom>
        </p:spPr>
      </p:pic>
      <p:pic>
        <p:nvPicPr>
          <p:cNvPr id="12" name="Picture 11"/>
          <p:cNvPicPr>
            <a:picLocks noChangeAspect="1"/>
          </p:cNvPicPr>
          <p:nvPr/>
        </p:nvPicPr>
        <p:blipFill>
          <a:blip r:embed="rId7"/>
          <a:stretch>
            <a:fillRect/>
          </a:stretch>
        </p:blipFill>
        <p:spPr>
          <a:xfrm>
            <a:off x="1215638" y="4293754"/>
            <a:ext cx="1361710" cy="1320237"/>
          </a:xfrm>
          <a:prstGeom prst="rect">
            <a:avLst/>
          </a:prstGeom>
        </p:spPr>
      </p:pic>
      <p:pic>
        <p:nvPicPr>
          <p:cNvPr id="14" name="Picture 13"/>
          <p:cNvPicPr>
            <a:picLocks noChangeAspect="1"/>
          </p:cNvPicPr>
          <p:nvPr/>
        </p:nvPicPr>
        <p:blipFill>
          <a:blip r:embed="rId8"/>
          <a:stretch>
            <a:fillRect/>
          </a:stretch>
        </p:blipFill>
        <p:spPr>
          <a:xfrm>
            <a:off x="9680150" y="960248"/>
            <a:ext cx="1405498" cy="1383651"/>
          </a:xfrm>
          <a:prstGeom prst="rect">
            <a:avLst/>
          </a:prstGeom>
        </p:spPr>
      </p:pic>
      <p:pic>
        <p:nvPicPr>
          <p:cNvPr id="16" name="Picture 15"/>
          <p:cNvPicPr>
            <a:picLocks noChangeAspect="1"/>
          </p:cNvPicPr>
          <p:nvPr/>
        </p:nvPicPr>
        <p:blipFill>
          <a:blip r:embed="rId9"/>
          <a:stretch>
            <a:fillRect/>
          </a:stretch>
        </p:blipFill>
        <p:spPr>
          <a:xfrm>
            <a:off x="9669189" y="2518323"/>
            <a:ext cx="1453961" cy="1403073"/>
          </a:xfrm>
          <a:prstGeom prst="rect">
            <a:avLst/>
          </a:prstGeom>
        </p:spPr>
      </p:pic>
      <p:pic>
        <p:nvPicPr>
          <p:cNvPr id="18" name="Picture 17"/>
          <p:cNvPicPr>
            <a:picLocks noChangeAspect="1"/>
          </p:cNvPicPr>
          <p:nvPr/>
        </p:nvPicPr>
        <p:blipFill>
          <a:blip r:embed="rId10"/>
          <a:stretch>
            <a:fillRect/>
          </a:stretch>
        </p:blipFill>
        <p:spPr>
          <a:xfrm>
            <a:off x="9657487" y="4222995"/>
            <a:ext cx="1450824" cy="1390996"/>
          </a:xfrm>
          <a:prstGeom prst="rect">
            <a:avLst/>
          </a:prstGeom>
        </p:spPr>
      </p:pic>
    </p:spTree>
    <p:extLst>
      <p:ext uri="{BB962C8B-B14F-4D97-AF65-F5344CB8AC3E}">
        <p14:creationId xmlns:p14="http://schemas.microsoft.com/office/powerpoint/2010/main" val="547721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5662426-A039-C347-B715-2E8DE2D0E1F2}"/>
              </a:ext>
            </a:extLst>
          </p:cNvPr>
          <p:cNvPicPr>
            <a:picLocks noChangeAspect="1"/>
          </p:cNvPicPr>
          <p:nvPr/>
        </p:nvPicPr>
        <p:blipFill>
          <a:blip r:embed="rId2"/>
          <a:stretch>
            <a:fillRect/>
          </a:stretch>
        </p:blipFill>
        <p:spPr>
          <a:xfrm>
            <a:off x="8373737" y="6526176"/>
            <a:ext cx="3818263" cy="331824"/>
          </a:xfrm>
          <a:prstGeom prst="rect">
            <a:avLst/>
          </a:prstGeom>
        </p:spPr>
      </p:pic>
      <p:pic>
        <p:nvPicPr>
          <p:cNvPr id="16" name="Picture 15"/>
          <p:cNvPicPr>
            <a:picLocks noChangeAspect="1"/>
          </p:cNvPicPr>
          <p:nvPr/>
        </p:nvPicPr>
        <p:blipFill rotWithShape="1">
          <a:blip r:embed="rId3"/>
          <a:srcRect l="604" t="18258" r="70095" b="13912"/>
          <a:stretch/>
        </p:blipFill>
        <p:spPr>
          <a:xfrm>
            <a:off x="121983" y="0"/>
            <a:ext cx="3491345" cy="618394"/>
          </a:xfrm>
          <a:prstGeom prst="rect">
            <a:avLst/>
          </a:prstGeom>
        </p:spPr>
      </p:pic>
      <p:pic>
        <p:nvPicPr>
          <p:cNvPr id="2" name="Picture 1"/>
          <p:cNvPicPr>
            <a:picLocks noChangeAspect="1"/>
          </p:cNvPicPr>
          <p:nvPr/>
        </p:nvPicPr>
        <p:blipFill>
          <a:blip r:embed="rId4"/>
          <a:stretch>
            <a:fillRect/>
          </a:stretch>
        </p:blipFill>
        <p:spPr>
          <a:xfrm>
            <a:off x="3833497" y="42390"/>
            <a:ext cx="4525006" cy="6773220"/>
          </a:xfrm>
          <a:prstGeom prst="rect">
            <a:avLst/>
          </a:prstGeom>
        </p:spPr>
      </p:pic>
      <p:pic>
        <p:nvPicPr>
          <p:cNvPr id="18" name="Picture 17"/>
          <p:cNvPicPr>
            <a:picLocks noChangeAspect="1"/>
          </p:cNvPicPr>
          <p:nvPr/>
        </p:nvPicPr>
        <p:blipFill>
          <a:blip r:embed="rId5"/>
          <a:stretch>
            <a:fillRect/>
          </a:stretch>
        </p:blipFill>
        <p:spPr>
          <a:xfrm>
            <a:off x="1215637" y="975880"/>
            <a:ext cx="1304037" cy="1253395"/>
          </a:xfrm>
          <a:prstGeom prst="rect">
            <a:avLst/>
          </a:prstGeom>
        </p:spPr>
      </p:pic>
      <p:pic>
        <p:nvPicPr>
          <p:cNvPr id="19" name="Picture 18"/>
          <p:cNvPicPr>
            <a:picLocks noChangeAspect="1"/>
          </p:cNvPicPr>
          <p:nvPr/>
        </p:nvPicPr>
        <p:blipFill>
          <a:blip r:embed="rId6"/>
          <a:stretch>
            <a:fillRect/>
          </a:stretch>
        </p:blipFill>
        <p:spPr>
          <a:xfrm>
            <a:off x="1215637" y="2586761"/>
            <a:ext cx="1296213" cy="1323791"/>
          </a:xfrm>
          <a:prstGeom prst="rect">
            <a:avLst/>
          </a:prstGeom>
        </p:spPr>
      </p:pic>
      <p:pic>
        <p:nvPicPr>
          <p:cNvPr id="20" name="Picture 19"/>
          <p:cNvPicPr>
            <a:picLocks noChangeAspect="1"/>
          </p:cNvPicPr>
          <p:nvPr/>
        </p:nvPicPr>
        <p:blipFill>
          <a:blip r:embed="rId7"/>
          <a:stretch>
            <a:fillRect/>
          </a:stretch>
        </p:blipFill>
        <p:spPr>
          <a:xfrm>
            <a:off x="1215638" y="4293754"/>
            <a:ext cx="1361710" cy="1320237"/>
          </a:xfrm>
          <a:prstGeom prst="rect">
            <a:avLst/>
          </a:prstGeom>
        </p:spPr>
      </p:pic>
      <p:pic>
        <p:nvPicPr>
          <p:cNvPr id="21" name="Picture 20"/>
          <p:cNvPicPr>
            <a:picLocks noChangeAspect="1"/>
          </p:cNvPicPr>
          <p:nvPr/>
        </p:nvPicPr>
        <p:blipFill>
          <a:blip r:embed="rId8"/>
          <a:stretch>
            <a:fillRect/>
          </a:stretch>
        </p:blipFill>
        <p:spPr>
          <a:xfrm>
            <a:off x="9680150" y="960248"/>
            <a:ext cx="1405498" cy="1383651"/>
          </a:xfrm>
          <a:prstGeom prst="rect">
            <a:avLst/>
          </a:prstGeom>
        </p:spPr>
      </p:pic>
      <p:pic>
        <p:nvPicPr>
          <p:cNvPr id="22" name="Picture 21"/>
          <p:cNvPicPr>
            <a:picLocks noChangeAspect="1"/>
          </p:cNvPicPr>
          <p:nvPr/>
        </p:nvPicPr>
        <p:blipFill>
          <a:blip r:embed="rId9"/>
          <a:stretch>
            <a:fillRect/>
          </a:stretch>
        </p:blipFill>
        <p:spPr>
          <a:xfrm>
            <a:off x="9669189" y="2518323"/>
            <a:ext cx="1453961" cy="1403073"/>
          </a:xfrm>
          <a:prstGeom prst="rect">
            <a:avLst/>
          </a:prstGeom>
        </p:spPr>
      </p:pic>
      <p:pic>
        <p:nvPicPr>
          <p:cNvPr id="23" name="Picture 22"/>
          <p:cNvPicPr>
            <a:picLocks noChangeAspect="1"/>
          </p:cNvPicPr>
          <p:nvPr/>
        </p:nvPicPr>
        <p:blipFill>
          <a:blip r:embed="rId10"/>
          <a:stretch>
            <a:fillRect/>
          </a:stretch>
        </p:blipFill>
        <p:spPr>
          <a:xfrm>
            <a:off x="9657487" y="4222995"/>
            <a:ext cx="1450824" cy="1390996"/>
          </a:xfrm>
          <a:prstGeom prst="rect">
            <a:avLst/>
          </a:prstGeom>
        </p:spPr>
      </p:pic>
    </p:spTree>
    <p:extLst>
      <p:ext uri="{BB962C8B-B14F-4D97-AF65-F5344CB8AC3E}">
        <p14:creationId xmlns:p14="http://schemas.microsoft.com/office/powerpoint/2010/main" val="295620413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96</Words>
  <Application>Microsoft Office PowerPoint</Application>
  <PresentationFormat>Widescreen</PresentationFormat>
  <Paragraphs>14</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1_Office Theme</vt:lpstr>
      <vt:lpstr>Drought</vt:lpstr>
      <vt:lpstr>Consider Stakeholder Perspectives</vt:lpstr>
      <vt:lpstr>PowerPoint Presentation</vt:lpstr>
      <vt:lpstr>PowerPoint Presentation</vt:lpstr>
      <vt:lpstr>PowerPoint Presentation</vt:lpstr>
      <vt:lpstr>Prioritize Stakeholder Values</vt:lpstr>
      <vt:lpstr>PowerPoint Presentation</vt:lpstr>
      <vt:lpstr>PowerPoint Presentation</vt:lpstr>
      <vt:lpstr>PowerPoint Presentation</vt:lpstr>
      <vt:lpstr>PowerPoint Presentation</vt:lpstr>
      <vt:lpstr>Make Your Resilience Plan</vt:lpstr>
      <vt:lpstr>PowerPoint Presentation</vt:lpstr>
      <vt:lpstr>PowerPoint Presentation</vt:lpstr>
      <vt:lpstr>PowerPoint Presentation</vt:lpstr>
      <vt:lpstr>PowerPoint Presentation</vt:lpstr>
      <vt:lpstr>Implement and Explore Your Resilience Plan</vt:lpstr>
    </vt:vector>
  </TitlesOfParts>
  <Company>Museum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 Stakeholder Perspectives</dc:title>
  <dc:creator>Sara Benson</dc:creator>
  <cp:lastModifiedBy>Sara Benson</cp:lastModifiedBy>
  <cp:revision>6</cp:revision>
  <dcterms:created xsi:type="dcterms:W3CDTF">2021-02-18T17:30:48Z</dcterms:created>
  <dcterms:modified xsi:type="dcterms:W3CDTF">2021-03-08T18:30:12Z</dcterms:modified>
</cp:coreProperties>
</file>