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7" r:id="rId3"/>
    <p:sldId id="259" r:id="rId4"/>
    <p:sldId id="265" r:id="rId5"/>
    <p:sldId id="262" r:id="rId6"/>
    <p:sldId id="266" r:id="rId7"/>
    <p:sldId id="263" r:id="rId8"/>
    <p:sldId id="284" r:id="rId9"/>
    <p:sldId id="281" r:id="rId10"/>
    <p:sldId id="297" r:id="rId11"/>
    <p:sldId id="298" r:id="rId12"/>
    <p:sldId id="299" r:id="rId13"/>
    <p:sldId id="300" r:id="rId14"/>
    <p:sldId id="301" r:id="rId15"/>
    <p:sldId id="302" r:id="rId16"/>
    <p:sldId id="289" r:id="rId17"/>
    <p:sldId id="273" r:id="rId18"/>
    <p:sldId id="271" r:id="rId19"/>
    <p:sldId id="274" r:id="rId20"/>
    <p:sldId id="304" r:id="rId21"/>
    <p:sldId id="264" r:id="rId22"/>
    <p:sldId id="285" r:id="rId23"/>
    <p:sldId id="286" r:id="rId24"/>
    <p:sldId id="287" r:id="rId25"/>
    <p:sldId id="296" r:id="rId26"/>
    <p:sldId id="288" r:id="rId27"/>
    <p:sldId id="295" r:id="rId28"/>
    <p:sldId id="305" r:id="rId29"/>
    <p:sldId id="294" r:id="rId30"/>
    <p:sldId id="269" r:id="rId31"/>
    <p:sldId id="260" r:id="rId32"/>
    <p:sldId id="267" r:id="rId33"/>
    <p:sldId id="268" r:id="rId34"/>
    <p:sldId id="26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elle" initials="EB"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23" autoAdjust="0"/>
    <p:restoredTop sz="78170" autoAdjust="0"/>
  </p:normalViewPr>
  <p:slideViewPr>
    <p:cSldViewPr snapToGrid="0" snapToObjects="1">
      <p:cViewPr>
        <p:scale>
          <a:sx n="75" d="100"/>
          <a:sy n="75" d="100"/>
        </p:scale>
        <p:origin x="-1216" y="-3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 Id="rId44"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19T13:59:47.875" idx="1">
    <p:pos x="10" y="10"/>
    <p:text>Is this still accurate?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1-19T14:31:45.655" idx="2">
    <p:pos x="10" y="10"/>
    <p:text>Still up to date?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3C750-5BF6-9A49-B353-FE3A9DC12D27}" type="datetimeFigureOut">
              <a:rPr lang="en-US" smtClean="0"/>
              <a:pPr/>
              <a:t>11/26/19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D760A3-31B9-BF4A-BC2B-959209F818F1}" type="slidenum">
              <a:rPr lang="en-US" smtClean="0"/>
              <a:pPr/>
              <a:t>‹#›</a:t>
            </a:fld>
            <a:endParaRPr lang="en-US"/>
          </a:p>
        </p:txBody>
      </p:sp>
    </p:spTree>
    <p:extLst>
      <p:ext uri="{BB962C8B-B14F-4D97-AF65-F5344CB8AC3E}">
        <p14:creationId xmlns:p14="http://schemas.microsoft.com/office/powerpoint/2010/main" val="68755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0B797-72DE-D442-96F4-CBB87739490C}" type="datetimeFigureOut">
              <a:rPr lang="en-US" smtClean="0"/>
              <a:pPr/>
              <a:t>11/26/19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081386-5B12-A641-84B7-797055124698}" type="slidenum">
              <a:rPr lang="en-US" smtClean="0"/>
              <a:pPr/>
              <a:t>‹#›</a:t>
            </a:fld>
            <a:endParaRPr lang="en-US"/>
          </a:p>
        </p:txBody>
      </p:sp>
    </p:spTree>
    <p:extLst>
      <p:ext uri="{BB962C8B-B14F-4D97-AF65-F5344CB8AC3E}">
        <p14:creationId xmlns:p14="http://schemas.microsoft.com/office/powerpoint/2010/main" val="2587751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[This slide</a:t>
            </a:r>
            <a:r>
              <a:rPr lang="en-US" i="1" baseline="0" dirty="0" smtClean="0"/>
              <a:t> presentation provides an overview of the Explore Science: Earth and Space Toolkit, and can be used to introduce staff and volunteers to the project and its educational materials. You can customize this training presentation to fit your organization and programming.]</a:t>
            </a:r>
            <a:endParaRPr lang="en-US"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a:t>
            </a:fld>
            <a:endParaRPr lang="en-US"/>
          </a:p>
        </p:txBody>
      </p:sp>
    </p:spTree>
    <p:extLst>
      <p:ext uri="{BB962C8B-B14F-4D97-AF65-F5344CB8AC3E}">
        <p14:creationId xmlns:p14="http://schemas.microsoft.com/office/powerpoint/2010/main" val="349790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about the Sun include:</a:t>
            </a:r>
          </a:p>
          <a:p>
            <a:pPr marL="228600" indent="-228600">
              <a:buAutoNum type="arabicPeriod"/>
            </a:pPr>
            <a:r>
              <a:rPr lang="en-US" dirty="0"/>
              <a:t>What causes features on the Sun—like sunspots—to vary?</a:t>
            </a:r>
          </a:p>
          <a:p>
            <a:pPr marL="228600" indent="-228600">
              <a:buAutoNum type="arabicPeriod"/>
            </a:pPr>
            <a:r>
              <a:rPr lang="en-US" dirty="0"/>
              <a:t>How do Earth</a:t>
            </a:r>
            <a:r>
              <a:rPr lang="en-US" baseline="0" dirty="0"/>
              <a:t> and our solar system respond to the dynamic Sun?</a:t>
            </a:r>
          </a:p>
          <a:p>
            <a:pPr marL="0" indent="0">
              <a:buNone/>
            </a:pPr>
            <a:endParaRPr lang="en-US" baseline="0" dirty="0"/>
          </a:p>
          <a:p>
            <a:pPr marL="0" indent="0">
              <a:buNone/>
            </a:pPr>
            <a:r>
              <a:rPr lang="en-US" baseline="0" dirty="0"/>
              <a:t>Image </a:t>
            </a:r>
          </a:p>
          <a:p>
            <a:pPr marL="0" indent="0">
              <a:buNone/>
            </a:pPr>
            <a:r>
              <a:rPr lang="en-US" b="1" dirty="0"/>
              <a:t>Active Region Conga Line </a:t>
            </a:r>
          </a:p>
          <a:p>
            <a:pPr marL="0" indent="0">
              <a:buNone/>
            </a:pPr>
            <a:r>
              <a:rPr lang="en-US" dirty="0"/>
              <a:t>A series of active regions on the Sun were all lined up one after the other as they rotated into view over three days (Sept. 22-24, 2012)</a:t>
            </a:r>
          </a:p>
          <a:p>
            <a:pPr marL="0" indent="0">
              <a:buNone/>
            </a:pPr>
            <a:r>
              <a:rPr lang="en-US" baseline="0" dirty="0"/>
              <a:t>https://sdo.gsfc.nasa.gov/gallery/ultrahd/</a:t>
            </a:r>
          </a:p>
          <a:p>
            <a:pPr marL="0" indent="0">
              <a:buNone/>
            </a:pPr>
            <a:r>
              <a:rPr lang="en-US" baseline="0" dirty="0"/>
              <a:t>Image credit: NASA/SDO</a:t>
            </a:r>
          </a:p>
        </p:txBody>
      </p:sp>
      <p:sp>
        <p:nvSpPr>
          <p:cNvPr id="4" name="Slide Number Placeholder 3"/>
          <p:cNvSpPr>
            <a:spLocks noGrp="1"/>
          </p:cNvSpPr>
          <p:nvPr>
            <p:ph type="sldNum" sz="quarter" idx="10"/>
          </p:nvPr>
        </p:nvSpPr>
        <p:spPr/>
        <p:txBody>
          <a:bodyPr/>
          <a:lstStyle/>
          <a:p>
            <a:fld id="{83081386-5B12-A641-84B7-797055124698}" type="slidenum">
              <a:rPr lang="en-US" smtClean="0"/>
              <a:pPr/>
              <a:t>10</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about the Earth include:</a:t>
            </a:r>
          </a:p>
          <a:p>
            <a:pPr marL="228600" indent="-228600">
              <a:buAutoNum type="arabicPeriod"/>
            </a:pPr>
            <a:r>
              <a:rPr lang="en-US" dirty="0"/>
              <a:t>How is the Earth changing? </a:t>
            </a:r>
          </a:p>
          <a:p>
            <a:pPr marL="228600" indent="-228600">
              <a:buAutoNum type="arabicPeriod"/>
            </a:pPr>
            <a:r>
              <a:rPr lang="en-US" dirty="0"/>
              <a:t>What cause</a:t>
            </a:r>
            <a:r>
              <a:rPr lang="en-US" baseline="0" dirty="0"/>
              <a:t> changes on Earth?</a:t>
            </a:r>
            <a:endParaRPr lang="en-US" dirty="0"/>
          </a:p>
          <a:p>
            <a:pPr marL="228600" indent="-228600">
              <a:buAutoNum type="arabicPeriod"/>
            </a:pPr>
            <a:r>
              <a:rPr lang="en-US" dirty="0"/>
              <a:t>How will the Earth change in the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Image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Hurricane Florence as it was making landfall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Hurricane Florence is pictured from the International Space Station as a category 1 storm as it was making landfall near Wrightsville Beach, North Carolina.</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https://www.nasa.gov/image-feature/hurricane-florence-as-it-was-making-landfall-0</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Image credit: NASA</a:t>
            </a:r>
          </a:p>
          <a:p>
            <a:pPr marL="0" indent="0">
              <a:buNone/>
            </a:pPr>
            <a:endParaRPr lang="en-US" baseline="0"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11</a:t>
            </a:fld>
            <a:endParaRPr lang="en-US"/>
          </a:p>
        </p:txBody>
      </p:sp>
    </p:spTree>
    <p:extLst>
      <p:ext uri="{BB962C8B-B14F-4D97-AF65-F5344CB8AC3E}">
        <p14:creationId xmlns:p14="http://schemas.microsoft.com/office/powerpoint/2010/main" val="393075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cs typeface="Calibri"/>
            </a:endParaRPr>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about our solar system and other planetary systems include:</a:t>
            </a:r>
          </a:p>
          <a:p>
            <a:pPr marL="228600" indent="-228600">
              <a:buAutoNum type="arabicPeriod"/>
            </a:pPr>
            <a:r>
              <a:rPr lang="en-US" dirty="0"/>
              <a:t>How did our solar system form</a:t>
            </a:r>
            <a:r>
              <a:rPr lang="en-US" baseline="0" dirty="0"/>
              <a:t>?</a:t>
            </a:r>
            <a:endParaRPr lang="en-US" dirty="0"/>
          </a:p>
          <a:p>
            <a:pPr marL="228600" indent="-228600">
              <a:buAutoNum type="arabicPeriod"/>
            </a:pPr>
            <a:r>
              <a:rPr lang="en-US" baseline="0" dirty="0"/>
              <a:t>How did life begin on Earth?</a:t>
            </a:r>
            <a:endParaRPr lang="en-US" dirty="0"/>
          </a:p>
          <a:p>
            <a:pPr marL="228600" indent="-228600">
              <a:buAutoNum type="arabicPeriod"/>
            </a:pPr>
            <a:r>
              <a:rPr lang="en-US" dirty="0"/>
              <a:t>Could</a:t>
            </a:r>
            <a:r>
              <a:rPr lang="en-US" baseline="0" dirty="0"/>
              <a:t> life exist elsewhere? </a:t>
            </a:r>
            <a:endParaRPr lang="en-US" dirty="0"/>
          </a:p>
          <a:p>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a:t>
            </a:r>
          </a:p>
          <a:p>
            <a:r>
              <a:rPr lang="en-US" b="1" dirty="0"/>
              <a:t>Intricate Clouds of Jupiter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See intricate cloud patterns in the northern hemisphere of Jupiter in this new view taken by NASA's Juno spacecraft.</a:t>
            </a:r>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https://www.jpl.nasa.gov/spaceimages/details.php?id=PIA21984</a:t>
            </a:r>
          </a:p>
          <a:p>
            <a:r>
              <a:rPr lang="en-US" dirty="0"/>
              <a:t>Image credit: NASA/JPL-Caltech/</a:t>
            </a:r>
            <a:r>
              <a:rPr lang="en-US" dirty="0" err="1"/>
              <a:t>SwRI</a:t>
            </a:r>
            <a:r>
              <a:rPr lang="en-US" dirty="0"/>
              <a:t>/MSSS/Kevin M. Gill</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12</a:t>
            </a:fld>
            <a:endParaRPr lang="en-US"/>
          </a:p>
        </p:txBody>
      </p:sp>
    </p:spTree>
    <p:extLst>
      <p:ext uri="{BB962C8B-B14F-4D97-AF65-F5344CB8AC3E}">
        <p14:creationId xmlns:p14="http://schemas.microsoft.com/office/powerpoint/2010/main" val="37028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Some </a:t>
            </a:r>
            <a:r>
              <a:rPr lang="en-US" b="1" dirty="0"/>
              <a:t>of</a:t>
            </a:r>
            <a:r>
              <a:rPr lang="en-US" b="1" baseline="0" dirty="0"/>
              <a:t> the </a:t>
            </a:r>
            <a:r>
              <a:rPr lang="en-US" b="1" dirty="0"/>
              <a:t>BIG</a:t>
            </a:r>
            <a:r>
              <a:rPr lang="en-US" b="1" baseline="0" dirty="0"/>
              <a:t> q</a:t>
            </a:r>
            <a:r>
              <a:rPr lang="en-US" b="1" dirty="0"/>
              <a:t>uestions NASA</a:t>
            </a:r>
            <a:r>
              <a:rPr lang="en-US" b="1" baseline="0" dirty="0"/>
              <a:t> scientists are asking about astrophysics include:</a:t>
            </a:r>
          </a:p>
          <a:p>
            <a:pPr marL="228600" indent="-228600">
              <a:buAutoNum type="arabicPeriod"/>
            </a:pPr>
            <a:r>
              <a:rPr lang="en-US" dirty="0"/>
              <a:t>How did the universe begin?</a:t>
            </a:r>
          </a:p>
          <a:p>
            <a:pPr marL="228600" indent="-228600">
              <a:buAutoNum type="arabicPeriod"/>
            </a:pPr>
            <a:r>
              <a:rPr lang="en-US" dirty="0"/>
              <a:t>How is the universe changing? </a:t>
            </a:r>
          </a:p>
          <a:p>
            <a:pPr marL="228600" indent="-228600">
              <a:buAutoNum type="arabicPeriod"/>
            </a:pPr>
            <a:r>
              <a:rPr lang="en-US" dirty="0"/>
              <a:t>Are we alone in the universe? </a:t>
            </a:r>
          </a:p>
          <a:p>
            <a:pPr marL="0" indent="0">
              <a:buNone/>
            </a:pPr>
            <a:endParaRPr lang="en-US" dirty="0"/>
          </a:p>
          <a:p>
            <a:pPr marL="0" indent="0">
              <a:buNone/>
            </a:pPr>
            <a:r>
              <a:rPr lang="en-US" b="0" dirty="0"/>
              <a:t>Image </a:t>
            </a:r>
          </a:p>
          <a:p>
            <a:pPr marL="0" indent="0">
              <a:buNone/>
            </a:pPr>
            <a:r>
              <a:rPr lang="en-US" b="1" dirty="0"/>
              <a:t>The Most Luminous Known Galaxy </a:t>
            </a:r>
          </a:p>
          <a:p>
            <a:pPr marL="0" indent="0">
              <a:buNone/>
            </a:pPr>
            <a:r>
              <a:rPr lang="en-US" dirty="0"/>
              <a:t>Artist impression of W2246-0526, the most luminous known galaxy, and three companion galaxies. https://astropix.ipac.caltech.edu/image/nrao/NRAO_Gallery_nrao18ch26_artimp_Final</a:t>
            </a:r>
          </a:p>
          <a:p>
            <a:pPr marL="0" indent="0">
              <a:buNone/>
            </a:pPr>
            <a:r>
              <a:rPr lang="en-US" dirty="0"/>
              <a:t>Image </a:t>
            </a:r>
            <a:r>
              <a:rPr lang="it-IT" dirty="0"/>
              <a:t>credit: NRAO/AUI/NSF, S. Dagnello</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13</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The relationship between </a:t>
            </a:r>
            <a:r>
              <a:rPr lang="en-US" b="1" baseline="0" dirty="0"/>
              <a:t>Earth &amp; space science and our society is a cross-cutting topic to all NASA science research and missions. Some questions include:</a:t>
            </a:r>
          </a:p>
          <a:p>
            <a:endParaRPr lang="en-US" b="0" baseline="0" dirty="0"/>
          </a:p>
          <a:p>
            <a:pPr marL="228600" indent="-228600">
              <a:buAutoNum type="arabicPeriod"/>
            </a:pPr>
            <a:r>
              <a:rPr lang="en-US" b="0" baseline="0" dirty="0"/>
              <a:t>How do our values influence science questions about Earth and space?</a:t>
            </a:r>
          </a:p>
          <a:p>
            <a:pPr marL="228600" indent="-228600">
              <a:buAutoNum type="arabicPeriod"/>
            </a:pPr>
            <a:r>
              <a:rPr lang="en-US" b="0" baseline="0" dirty="0"/>
              <a:t>What inspiration does society draw from new NASA technology and discoveries? </a:t>
            </a:r>
          </a:p>
          <a:p>
            <a:pPr marL="228600" indent="-228600">
              <a:buAutoNum type="arabicPeriod"/>
            </a:pPr>
            <a:r>
              <a:rPr lang="en-US" b="0" baseline="0" dirty="0"/>
              <a:t>How do teamwork and specialized tools contribute to NASA research?</a:t>
            </a:r>
          </a:p>
          <a:p>
            <a:pPr marL="228600" indent="-228600">
              <a:buAutoNum type="arabicPeriod"/>
            </a:pPr>
            <a:r>
              <a:rPr lang="en-US" b="0" baseline="0" dirty="0"/>
              <a:t>What impacts do the dynamic processes of the Sun, Earth, and universe have on human society?</a:t>
            </a:r>
          </a:p>
          <a:p>
            <a:pPr marL="0" indent="0">
              <a:buNone/>
            </a:pPr>
            <a:endParaRPr lang="en-US" dirty="0"/>
          </a:p>
          <a:p>
            <a:endParaRPr lang="en-US" dirty="0"/>
          </a:p>
          <a:p>
            <a:r>
              <a:rPr lang="en-US" dirty="0"/>
              <a:t>Image </a:t>
            </a:r>
          </a:p>
          <a:p>
            <a:r>
              <a:rPr lang="en-US" b="1" dirty="0"/>
              <a:t>The Mars Science Laboratory Team </a:t>
            </a:r>
          </a:p>
          <a:p>
            <a:r>
              <a:rPr lang="en-US" dirty="0"/>
              <a:t>The Mars Science Laboratory (MSL) team in the MSL Mission Support Area react after learning the </a:t>
            </a:r>
            <a:r>
              <a:rPr lang="en-US" dirty="0" err="1"/>
              <a:t>the</a:t>
            </a:r>
            <a:r>
              <a:rPr lang="en-US" dirty="0"/>
              <a:t> Curiosity rove has landed safely on Mars and images start coming in at the Jet Propulsion Laboratory on Mars, Sunday, Aug. 5, 2012 in Pasadena, Calif</a:t>
            </a:r>
          </a:p>
          <a:p>
            <a:r>
              <a:rPr lang="en-US" dirty="0"/>
              <a:t>https://mars.nasa.gov/resources/4208/the-mars-science-laboratory-team/</a:t>
            </a:r>
          </a:p>
          <a:p>
            <a:r>
              <a:rPr lang="en-US" dirty="0"/>
              <a:t>Image credit: NASA/Bill Ingalls </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14</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Force and energy are common threads of the universe and how NASA scientists learn about nearby and far-away space objects. Some topics include: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a:solidFill>
                  <a:schemeClr val="tx1"/>
                </a:solidFill>
                <a:latin typeface="+mn-lt"/>
                <a:ea typeface="+mn-ea"/>
                <a:cs typeface="+mn-cs"/>
              </a:rPr>
              <a:t>The Electromagnetic spectrum</a:t>
            </a:r>
          </a:p>
          <a:p>
            <a:pPr marL="228600" indent="-228600">
              <a:buAutoNum type="arabicPeriod"/>
            </a:pPr>
            <a:r>
              <a:rPr lang="en-US" sz="1200" b="0" i="0" u="none" strike="noStrike" kern="1200" baseline="0" dirty="0">
                <a:solidFill>
                  <a:schemeClr val="tx1"/>
                </a:solidFill>
                <a:latin typeface="+mn-lt"/>
                <a:ea typeface="+mn-ea"/>
                <a:cs typeface="+mn-cs"/>
              </a:rPr>
              <a:t>Gravity</a:t>
            </a:r>
          </a:p>
          <a:p>
            <a:pPr marL="228600" indent="-228600">
              <a:buAutoNum type="arabicPeriod"/>
            </a:pPr>
            <a:r>
              <a:rPr lang="en-US" sz="1200" b="0" i="0" u="none" strike="noStrike" kern="1200" baseline="0" dirty="0">
                <a:solidFill>
                  <a:schemeClr val="tx1"/>
                </a:solidFill>
                <a:latin typeface="+mn-lt"/>
                <a:ea typeface="+mn-ea"/>
                <a:cs typeface="+mn-cs"/>
              </a:rPr>
              <a:t>Magnetism</a:t>
            </a:r>
            <a:endParaRPr lang="en-US" b="0" baseline="0" dirty="0"/>
          </a:p>
          <a:p>
            <a:endParaRPr lang="en-US" dirty="0"/>
          </a:p>
          <a:p>
            <a:r>
              <a:rPr lang="en-US" dirty="0"/>
              <a:t>Image </a:t>
            </a:r>
          </a:p>
          <a:p>
            <a:r>
              <a:rPr lang="en-US" b="1" dirty="0"/>
              <a:t>Earth’s Magnetic Field</a:t>
            </a:r>
          </a:p>
          <a:p>
            <a:r>
              <a:rPr lang="en-US" dirty="0"/>
              <a:t>The solar wind is deflected past Earth by a global magnetic field (artist's concept).</a:t>
            </a:r>
          </a:p>
          <a:p>
            <a:r>
              <a:rPr lang="en-US" dirty="0"/>
              <a:t>https://svs.gsfc.nasa.gov/4370</a:t>
            </a:r>
          </a:p>
          <a:p>
            <a:r>
              <a:rPr lang="en-US" dirty="0"/>
              <a:t>Image credit: NASA/GSFC</a:t>
            </a:r>
          </a:p>
        </p:txBody>
      </p:sp>
      <p:sp>
        <p:nvSpPr>
          <p:cNvPr id="4" name="Slide Number Placeholder 3"/>
          <p:cNvSpPr>
            <a:spLocks noGrp="1"/>
          </p:cNvSpPr>
          <p:nvPr>
            <p:ph type="sldNum" sz="quarter" idx="10"/>
          </p:nvPr>
        </p:nvSpPr>
        <p:spPr/>
        <p:txBody>
          <a:bodyPr/>
          <a:lstStyle/>
          <a:p>
            <a:fld id="{83081386-5B12-A641-84B7-797055124698}" type="slidenum">
              <a:rPr lang="en-US" smtClean="0"/>
              <a:pPr/>
              <a:t>15</a:t>
            </a:fld>
            <a:endParaRPr lang="en-US"/>
          </a:p>
        </p:txBody>
      </p:sp>
    </p:spTree>
    <p:extLst>
      <p:ext uri="{BB962C8B-B14F-4D97-AF65-F5344CB8AC3E}">
        <p14:creationId xmlns:p14="http://schemas.microsoft.com/office/powerpoint/2010/main" val="426698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j-lt"/>
                <a:ea typeface="ＭＳ Ｐゴシック" charset="-128"/>
                <a:cs typeface="ＭＳ Ｐゴシック" charset="-128"/>
              </a:rPr>
              <a:t>The Explore Science: Earth &amp; Space toolkit includes 10 hands-on activities.</a:t>
            </a:r>
            <a:r>
              <a:rPr lang="en-US" sz="1200" kern="1200" baseline="0" dirty="0">
                <a:solidFill>
                  <a:schemeClr val="tx1"/>
                </a:solidFill>
                <a:effectLst/>
                <a:latin typeface="+mj-lt"/>
                <a:ea typeface="ＭＳ Ｐゴシック" charset="-128"/>
                <a:cs typeface="ＭＳ Ｐゴシック" charset="-128"/>
              </a:rPr>
              <a:t> Each activity comes in a box and includes all the physical materials you’ll need plus the activity and facilitator guides and additional information sheets</a:t>
            </a:r>
            <a:r>
              <a:rPr lang="en-US" sz="1200" kern="1200" baseline="0" dirty="0" smtClean="0">
                <a:solidFill>
                  <a:schemeClr val="tx1"/>
                </a:solidFill>
                <a:effectLst/>
                <a:latin typeface="+mj-lt"/>
                <a:ea typeface="ＭＳ Ｐゴシック" charset="-128"/>
                <a:cs typeface="ＭＳ Ｐゴシック" charset="-128"/>
              </a:rPr>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i="1" kern="1200" baseline="0" dirty="0" smtClean="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10000"/>
              </a:lnSpc>
              <a:spcBef>
                <a:spcPct val="0"/>
              </a:spcBef>
              <a:spcAft>
                <a:spcPct val="0"/>
              </a:spcAft>
              <a:buClrTx/>
              <a:buSzTx/>
              <a:buFontTx/>
              <a:buNone/>
              <a:tabLst/>
              <a:defRPr/>
            </a:pPr>
            <a:r>
              <a:rPr lang="en-US" sz="1200" b="0" i="1" kern="1200" baseline="0" dirty="0" smtClean="0">
                <a:solidFill>
                  <a:schemeClr val="tx1"/>
                </a:solidFill>
                <a:effectLst/>
                <a:latin typeface="+mj-lt"/>
                <a:ea typeface="ＭＳ Ｐゴシック" charset="-128"/>
                <a:cs typeface="ＭＳ Ｐゴシック" charset="-128"/>
              </a:rPr>
              <a:t>[The following slides include the activities from the Explore Science: Earth &amp; Space 2020 toolkit Part A. You may choose to augment your kit with additional activities from the 2017, 2018 &amp; 2019 toolkits or other educational resources. The 2017, 2018 &amp; 2019 digital toolkits are available for download from nisenet.org. The NISE Network also has a curated list of programs, media, and professional development that directly relate to the toolkits. These resources can be viewed and downloaded from http://</a:t>
            </a:r>
            <a:r>
              <a:rPr lang="en-US" sz="1200" b="0" i="1" kern="1200" baseline="0" dirty="0" err="1" smtClean="0">
                <a:solidFill>
                  <a:schemeClr val="tx1"/>
                </a:solidFill>
                <a:effectLst/>
                <a:latin typeface="+mj-lt"/>
                <a:ea typeface="ＭＳ Ｐゴシック" charset="-128"/>
                <a:cs typeface="ＭＳ Ｐゴシック" charset="-128"/>
              </a:rPr>
              <a:t>www.nisenet.org</a:t>
            </a:r>
            <a:r>
              <a:rPr lang="en-US" sz="1200" b="0" i="1" kern="1200" baseline="0" dirty="0" smtClean="0">
                <a:solidFill>
                  <a:schemeClr val="tx1"/>
                </a:solidFill>
                <a:effectLst/>
                <a:latin typeface="+mj-lt"/>
                <a:ea typeface="ＭＳ Ｐゴシック" charset="-128"/>
                <a:cs typeface="ＭＳ Ｐゴシック" charset="-128"/>
              </a:rPr>
              <a:t>/</a:t>
            </a:r>
            <a:r>
              <a:rPr lang="en-US" sz="1200" b="0" i="1" kern="1200" baseline="0" dirty="0" err="1" smtClean="0">
                <a:solidFill>
                  <a:schemeClr val="tx1"/>
                </a:solidFill>
                <a:effectLst/>
                <a:latin typeface="+mj-lt"/>
                <a:ea typeface="ＭＳ Ｐゴシック" charset="-128"/>
                <a:cs typeface="ＭＳ Ｐゴシック" charset="-128"/>
              </a:rPr>
              <a:t>earthspacekitextensions</a:t>
            </a:r>
            <a:r>
              <a:rPr lang="en-US" sz="1200" b="0" i="1" kern="1200" baseline="0" dirty="0" smtClean="0">
                <a:solidFill>
                  <a:schemeClr val="tx1"/>
                </a:solidFill>
                <a:effectLst/>
                <a:latin typeface="+mj-lt"/>
                <a:ea typeface="ＭＳ Ｐゴシック" charset="-128"/>
                <a:cs typeface="ＭＳ Ｐゴシック" charset="-128"/>
              </a:rPr>
              <a:t>.]</a:t>
            </a:r>
            <a:endParaRPr lang="en-US" sz="1200" b="0" i="1"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16</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Bear’s Shadow and Investigating Clouds activities </a:t>
            </a:r>
            <a:r>
              <a:rPr lang="en-US" dirty="0" smtClean="0"/>
              <a:t>help </a:t>
            </a:r>
            <a:r>
              <a:rPr lang="en-US" dirty="0"/>
              <a:t>participants </a:t>
            </a:r>
            <a:r>
              <a:rPr lang="en-US" b="1" dirty="0"/>
              <a:t>Explore Earth</a:t>
            </a:r>
            <a:r>
              <a:rPr lang="en-US" dirty="0"/>
              <a:t>.</a:t>
            </a:r>
          </a:p>
          <a:p>
            <a:endParaRPr lang="en-US" dirty="0"/>
          </a:p>
          <a:p>
            <a:r>
              <a:rPr lang="en-US" dirty="0" smtClean="0"/>
              <a:t>Bear’s Shadow appeals</a:t>
            </a:r>
            <a:r>
              <a:rPr lang="en-US" baseline="0" dirty="0" smtClean="0"/>
              <a:t> to preschool-aged visitors, as well as accompanying adults and older children. It </a:t>
            </a:r>
            <a:r>
              <a:rPr lang="en-US" dirty="0" smtClean="0"/>
              <a:t>explores</a:t>
            </a:r>
            <a:r>
              <a:rPr lang="en-US" baseline="0" dirty="0" smtClean="0"/>
              <a:t> the following ideas:</a:t>
            </a:r>
          </a:p>
          <a:p>
            <a:pPr marL="171450" indent="-171450">
              <a:buFont typeface="Arial" panose="020B0604020202020204" pitchFamily="34" charset="0"/>
              <a:buChar char="•"/>
            </a:pPr>
            <a:r>
              <a:rPr lang="en-US" baseline="0" dirty="0" smtClean="0"/>
              <a:t>A shadow is created when an object blocks light from falling on a surface.</a:t>
            </a:r>
          </a:p>
          <a:p>
            <a:pPr marL="171450" indent="-171450">
              <a:buFont typeface="Arial" panose="020B0604020202020204" pitchFamily="34" charset="0"/>
              <a:buChar char="•"/>
            </a:pPr>
            <a:r>
              <a:rPr lang="en-US" baseline="0" dirty="0" smtClean="0"/>
              <a:t>An object’s shadow always appears on the opposite side from the light source.</a:t>
            </a:r>
          </a:p>
          <a:p>
            <a:pPr marL="171450" indent="-171450">
              <a:buFont typeface="Arial" panose="020B0604020202020204" pitchFamily="34" charset="0"/>
              <a:buChar char="•"/>
            </a:pPr>
            <a:r>
              <a:rPr lang="en-US" baseline="0" dirty="0" smtClean="0"/>
              <a:t>Shadow’s change when the relative positions of the light source and the object change.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Investigating Clouds explores the following ideas:</a:t>
            </a:r>
          </a:p>
          <a:p>
            <a:pPr marL="171450" indent="-171450">
              <a:buFont typeface="Arial" panose="020B0604020202020204" pitchFamily="34" charset="0"/>
              <a:buChar char="•"/>
            </a:pPr>
            <a:r>
              <a:rPr lang="en-US" baseline="0" dirty="0" smtClean="0"/>
              <a:t>Clouds influence Earth’s weather and climate.</a:t>
            </a:r>
          </a:p>
          <a:p>
            <a:pPr marL="171450" indent="-171450">
              <a:buFont typeface="Arial" panose="020B0604020202020204" pitchFamily="34" charset="0"/>
              <a:buChar char="•"/>
            </a:pPr>
            <a:r>
              <a:rPr lang="en-US" baseline="0" dirty="0" smtClean="0"/>
              <a:t>Clouds form when individual water molecules combine into droplets.</a:t>
            </a:r>
          </a:p>
          <a:p>
            <a:pPr marL="171450" indent="-171450">
              <a:buFont typeface="Arial" panose="020B0604020202020204" pitchFamily="34" charset="0"/>
              <a:buChar char="•"/>
            </a:pPr>
            <a:r>
              <a:rPr lang="en-US" baseline="0" dirty="0" smtClean="0"/>
              <a:t>NASA researchers study clouds in order to better understand and predict how Earth’s climate is changing.</a:t>
            </a:r>
          </a:p>
          <a:p>
            <a:pPr marL="171450" indent="-171450">
              <a:buFont typeface="Arial" panose="020B0604020202020204" pitchFamily="34" charset="0"/>
              <a:buChar char="•"/>
            </a:pPr>
            <a:r>
              <a:rPr lang="en-US" i="1" baseline="0" dirty="0" smtClean="0"/>
              <a:t>Particular to the information sheet, worksheet, and Globe postcard that come in the activity:</a:t>
            </a:r>
            <a:r>
              <a:rPr lang="en-US" i="0" baseline="0" dirty="0" smtClean="0"/>
              <a:t> Citizen science programs collect and share the data with researchers that collaborate with NASA.</a:t>
            </a:r>
            <a:endParaRPr lang="en-US" i="1" dirty="0" smtClean="0"/>
          </a:p>
          <a:p>
            <a:pPr marL="171450" lvl="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17</a:t>
            </a:fld>
            <a:endParaRPr lang="en-US"/>
          </a:p>
        </p:txBody>
      </p:sp>
    </p:spTree>
    <p:extLst>
      <p:ext uri="{BB962C8B-B14F-4D97-AF65-F5344CB8AC3E}">
        <p14:creationId xmlns:p14="http://schemas.microsoft.com/office/powerpoint/2010/main" val="246418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Asteroid Mining, Mission</a:t>
            </a:r>
            <a:r>
              <a:rPr lang="en-US" baseline="0" dirty="0" smtClean="0"/>
              <a:t> to Space, and Design, Build, Test all help participants </a:t>
            </a:r>
            <a:r>
              <a:rPr lang="en-US" b="1" baseline="0" dirty="0" smtClean="0"/>
              <a:t>Explore the Solar System</a:t>
            </a:r>
            <a:r>
              <a:rPr lang="en-US" b="0" baseline="0" dirty="0" smtClean="0"/>
              <a:t>.</a:t>
            </a:r>
          </a:p>
          <a:p>
            <a:endParaRPr lang="en-US" b="0"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Mission to Space board game explores the following ideas:</a:t>
            </a:r>
          </a:p>
          <a:p>
            <a:pPr marL="171450" indent="-171450">
              <a:buFont typeface="Arial" panose="020B0604020202020204" pitchFamily="34" charset="0"/>
              <a:buChar char="•"/>
            </a:pPr>
            <a:r>
              <a:rPr lang="en-US" dirty="0" smtClean="0"/>
              <a:t>A successful mission to space take a lot of planning, research, and curiosity.</a:t>
            </a:r>
          </a:p>
          <a:p>
            <a:pPr marL="171450" indent="-171450">
              <a:buFont typeface="Arial" panose="020B0604020202020204" pitchFamily="34" charset="0"/>
              <a:buChar char="•"/>
            </a:pPr>
            <a:r>
              <a:rPr lang="en-US" dirty="0" smtClean="0"/>
              <a:t>Developing, planning,</a:t>
            </a:r>
            <a:r>
              <a:rPr lang="en-US" baseline="0" dirty="0" smtClean="0"/>
              <a:t> and completing a mission to space is a complex process with many steps.</a:t>
            </a:r>
          </a:p>
          <a:p>
            <a:pPr marL="171450" indent="-171450">
              <a:buFont typeface="Arial" panose="020B0604020202020204" pitchFamily="34" charset="0"/>
              <a:buChar char="•"/>
            </a:pPr>
            <a:r>
              <a:rPr lang="en-US" baseline="0" dirty="0" smtClean="0"/>
              <a:t>Missions to space are full of surprises and challenges.</a:t>
            </a:r>
          </a:p>
          <a:p>
            <a:endParaRPr lang="en-US" dirty="0" smtClean="0"/>
          </a:p>
          <a:p>
            <a:r>
              <a:rPr lang="en-US" dirty="0" smtClean="0"/>
              <a:t>The Asteroid Mining activity explores three</a:t>
            </a:r>
            <a:r>
              <a:rPr lang="en-US" baseline="0" dirty="0" smtClean="0"/>
              <a:t> main ideas:</a:t>
            </a:r>
          </a:p>
          <a:p>
            <a:pPr marL="171450" indent="-171450">
              <a:buFont typeface="Arial" panose="020B0604020202020204" pitchFamily="34" charset="0"/>
              <a:buChar char="•"/>
            </a:pPr>
            <a:r>
              <a:rPr lang="en-US" baseline="0" dirty="0" smtClean="0"/>
              <a:t>Asteroids are small, rocky objects—some contain previous metals or water ice.</a:t>
            </a:r>
          </a:p>
          <a:p>
            <a:pPr marL="171450" indent="-171450">
              <a:buFont typeface="Arial" panose="020B0604020202020204" pitchFamily="34" charset="0"/>
              <a:buChar char="•"/>
            </a:pPr>
            <a:r>
              <a:rPr lang="en-US" baseline="0" dirty="0" smtClean="0"/>
              <a:t>It’s exciting to imagine what our lives might be like in a future filled with more space exploration—and it’s also important.</a:t>
            </a:r>
          </a:p>
          <a:p>
            <a:pPr marL="171450" indent="-171450">
              <a:buFont typeface="Arial" panose="020B0604020202020204" pitchFamily="34" charset="0"/>
              <a:buChar char="•"/>
            </a:pPr>
            <a:r>
              <a:rPr lang="en-US" baseline="0" dirty="0" smtClean="0"/>
              <a:t>NASA missions are helping researchers learn more about asteroids and the resources they might contain.</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Design, Build, Test engineering activity explores the following ideas:</a:t>
            </a:r>
          </a:p>
          <a:p>
            <a:pPr marL="171450" indent="-171450">
              <a:buFont typeface="Arial" panose="020B0604020202020204" pitchFamily="34" charset="0"/>
              <a:buChar char="•"/>
            </a:pPr>
            <a:r>
              <a:rPr lang="en-US" baseline="0" dirty="0" smtClean="0"/>
              <a:t>Scientists use spacecraft to explore Earth and space.</a:t>
            </a:r>
          </a:p>
          <a:p>
            <a:pPr marL="171450" indent="-171450">
              <a:buFont typeface="Arial" panose="020B0604020202020204" pitchFamily="34" charset="0"/>
              <a:buChar char="•"/>
            </a:pPr>
            <a:r>
              <a:rPr lang="en-US" baseline="0" dirty="0" smtClean="0"/>
              <a:t>Missions to space require large teams to design, build, and test spacecraft.</a:t>
            </a:r>
          </a:p>
          <a:p>
            <a:pPr marL="171450" indent="-171450">
              <a:buFont typeface="Arial" panose="020B0604020202020204" pitchFamily="34" charset="0"/>
              <a:buChar char="•"/>
            </a:pPr>
            <a:r>
              <a:rPr lang="en-US" baseline="0" dirty="0" smtClean="0"/>
              <a:t>Preparing to launch a spacecraft into space take a lot of time.</a:t>
            </a:r>
            <a:endParaRPr lang="en-US" dirty="0" smtClean="0"/>
          </a:p>
        </p:txBody>
      </p:sp>
      <p:sp>
        <p:nvSpPr>
          <p:cNvPr id="4" name="Slide Number Placeholder 3"/>
          <p:cNvSpPr>
            <a:spLocks noGrp="1"/>
          </p:cNvSpPr>
          <p:nvPr>
            <p:ph type="sldNum" sz="quarter" idx="10"/>
          </p:nvPr>
        </p:nvSpPr>
        <p:spPr/>
        <p:txBody>
          <a:bodyPr/>
          <a:lstStyle/>
          <a:p>
            <a:fld id="{83081386-5B12-A641-84B7-797055124698}" type="slidenum">
              <a:rPr lang="en-US" smtClean="0"/>
              <a:pPr/>
              <a:t>18</a:t>
            </a:fld>
            <a:endParaRPr lang="en-US"/>
          </a:p>
        </p:txBody>
      </p:sp>
    </p:spTree>
    <p:extLst>
      <p:ext uri="{BB962C8B-B14F-4D97-AF65-F5344CB8AC3E}">
        <p14:creationId xmlns:p14="http://schemas.microsoft.com/office/powerpoint/2010/main" val="226805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activities are about</a:t>
            </a:r>
            <a:r>
              <a:rPr lang="en-US" baseline="0" dirty="0" smtClean="0"/>
              <a:t> </a:t>
            </a:r>
            <a:r>
              <a:rPr lang="en-US" b="1" dirty="0" smtClean="0"/>
              <a:t>Exploring the Universe</a:t>
            </a:r>
            <a:r>
              <a:rPr lang="en-US" dirty="0" smtClean="0"/>
              <a:t>.</a:t>
            </a:r>
          </a:p>
          <a:p>
            <a:pPr marL="171450" indent="-171450">
              <a:buFont typeface="Arial" panose="020B0604020202020204" pitchFamily="34" charset="0"/>
              <a:buChar char="•"/>
            </a:pP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r>
              <a:rPr lang="en-US" sz="1200" kern="1200" baseline="0" dirty="0" smtClean="0">
                <a:solidFill>
                  <a:schemeClr val="tx1"/>
                </a:solidFill>
                <a:latin typeface="+mn-lt"/>
                <a:ea typeface="+mn-ea"/>
                <a:cs typeface="+mn-cs"/>
              </a:rPr>
              <a:t>The Star Formation challenge explores the following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The space between stars, planets, and other large objects is not empty—it contains gas and dust.</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Stars are born when huge amounts of gas and dust clump together.</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The more gas and dust that clump together, the higher the new star’s mass.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NASA scientists use telescopes to learn more about how stars form.</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Nebula Spin Art activity explores the following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A nebula is a large cloud of gas and dust in space that can be created by a dying star.</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Nebulas are responsible for mixing up and spreading out elements in space.</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NASA scientists can assign colors in nebula images to represent different elements and other characteristics we can’t see with our eyes.</a:t>
            </a:r>
          </a:p>
          <a:p>
            <a:pPr marL="0" indent="0">
              <a:buFont typeface="Arial" panose="020B0604020202020204" pitchFamily="34" charset="0"/>
              <a:buNone/>
            </a:pP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r>
              <a:rPr lang="en-US" sz="1200" kern="1200" baseline="0" dirty="0" smtClean="0">
                <a:solidFill>
                  <a:schemeClr val="tx1"/>
                </a:solidFill>
                <a:latin typeface="+mn-lt"/>
                <a:ea typeface="+mn-ea"/>
                <a:cs typeface="+mn-cs"/>
              </a:rPr>
              <a:t>The Space Guess Quest game explore the following main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Humans are exploring a wide variety of objects, like nebulas, galaxies, stars, and worlds throughout the universe (and now the universe even includes human-made spacecraft!)</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Scientists often use visual clues to identify objects in space.</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Scientists rely on a variety of tools as they explore our universe.</a:t>
            </a:r>
          </a:p>
          <a:p>
            <a:pPr marL="0" indent="0">
              <a:buFont typeface="Arial" panose="020B0604020202020204" pitchFamily="34" charset="0"/>
              <a:buNone/>
            </a:pP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r>
              <a:rPr lang="en-US" sz="1200" kern="1200" baseline="0" dirty="0" smtClean="0">
                <a:solidFill>
                  <a:schemeClr val="tx1"/>
                </a:solidFill>
                <a:latin typeface="+mn-lt"/>
                <a:ea typeface="+mn-ea"/>
                <a:cs typeface="+mn-cs"/>
              </a:rPr>
              <a:t>The Orbiting Objects activity explores the following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The force of gravity influences everything (with mass) in space.</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Every object in space exerts a gravitational pull on every other object.</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Gravity keeps objects orbiting other objects, and prevents them from flying off into space.</a:t>
            </a:r>
          </a:p>
        </p:txBody>
      </p:sp>
      <p:sp>
        <p:nvSpPr>
          <p:cNvPr id="4" name="Slide Number Placeholder 3"/>
          <p:cNvSpPr>
            <a:spLocks noGrp="1"/>
          </p:cNvSpPr>
          <p:nvPr>
            <p:ph type="sldNum" sz="quarter" idx="10"/>
          </p:nvPr>
        </p:nvSpPr>
        <p:spPr/>
        <p:txBody>
          <a:bodyPr/>
          <a:lstStyle/>
          <a:p>
            <a:fld id="{83081386-5B12-A641-84B7-797055124698}" type="slidenum">
              <a:rPr lang="en-US" smtClean="0"/>
              <a:pPr/>
              <a:t>19</a:t>
            </a:fld>
            <a:endParaRPr lang="en-US"/>
          </a:p>
        </p:txBody>
      </p:sp>
    </p:spTree>
    <p:extLst>
      <p:ext uri="{BB962C8B-B14F-4D97-AF65-F5344CB8AC3E}">
        <p14:creationId xmlns:p14="http://schemas.microsoft.com/office/powerpoint/2010/main" val="389662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latin typeface="+mj-lt"/>
                <a:ea typeface="ＭＳ Ｐゴシック" charset="-128"/>
                <a:cs typeface="ＭＳ Ｐゴシック" charset="-128"/>
              </a:rPr>
              <a:t>Welcome to the Explore Science: Earth &amp; Space </a:t>
            </a:r>
            <a:r>
              <a:rPr lang="en-US" sz="1200" kern="1200" dirty="0" smtClean="0">
                <a:solidFill>
                  <a:schemeClr val="tx1"/>
                </a:solidFill>
                <a:latin typeface="+mj-lt"/>
                <a:ea typeface="ＭＳ Ｐゴシック" charset="-128"/>
                <a:cs typeface="ＭＳ Ｐゴシック" charset="-128"/>
              </a:rPr>
              <a:t>event </a:t>
            </a:r>
            <a:r>
              <a:rPr lang="en-US" sz="1200" kern="1200" baseline="0" dirty="0">
                <a:solidFill>
                  <a:schemeClr val="tx1"/>
                </a:solidFill>
                <a:latin typeface="+mj-lt"/>
                <a:ea typeface="ＭＳ Ｐゴシック" charset="-128"/>
                <a:cs typeface="ＭＳ Ｐゴシック" charset="-128"/>
              </a:rPr>
              <a:t>training! </a:t>
            </a:r>
            <a:r>
              <a:rPr lang="en-US" dirty="0" smtClean="0"/>
              <a:t>In this presentation, we’re going to go through</a:t>
            </a:r>
            <a:r>
              <a:rPr lang="en-US" baseline="0" dirty="0" smtClean="0"/>
              <a:t> quite a bit of information related to our local event and the national Explore Science: Earth &amp; Space project. </a:t>
            </a:r>
          </a:p>
          <a:p>
            <a:pPr marL="0" marR="0" indent="0" algn="l" defTabSz="457200" rtl="0" eaLnBrk="1" fontAlgn="auto" latinLnBrk="0" hangingPunct="0">
              <a:lnSpc>
                <a:spcPct val="100000"/>
              </a:lnSpc>
              <a:spcBef>
                <a:spcPts val="0"/>
              </a:spcBef>
              <a:spcAft>
                <a:spcPts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hangingPunct="0"/>
            <a:r>
              <a:rPr lang="en-US" sz="1200" kern="1200" dirty="0">
                <a:solidFill>
                  <a:schemeClr val="tx1"/>
                </a:solidFill>
                <a:latin typeface="+mj-lt"/>
                <a:ea typeface="ＭＳ Ｐゴシック" charset="-128"/>
                <a:cs typeface="ＭＳ Ｐゴシック" charset="-128"/>
              </a:rPr>
              <a:t>This training has three parts:</a:t>
            </a:r>
          </a:p>
          <a:p>
            <a:pPr marL="0" indent="0" hangingPunct="0">
              <a:buNone/>
            </a:pPr>
            <a:r>
              <a:rPr lang="en-US" sz="1200" kern="1200" dirty="0">
                <a:solidFill>
                  <a:schemeClr val="tx1"/>
                </a:solidFill>
                <a:latin typeface="+mj-lt"/>
                <a:ea typeface="ＭＳ Ｐゴシック" charset="-128"/>
                <a:cs typeface="ＭＳ Ｐゴシック" charset="-128"/>
              </a:rPr>
              <a:t>1. Quick introduction to the Explore Science: Earth &amp; Space project and toolkit</a:t>
            </a:r>
            <a:endParaRPr lang="en-US" sz="1200" kern="1200" baseline="0" dirty="0">
              <a:solidFill>
                <a:schemeClr val="tx1"/>
              </a:solidFill>
              <a:latin typeface="+mj-lt"/>
              <a:ea typeface="ＭＳ Ｐゴシック" charset="-128"/>
              <a:cs typeface="ＭＳ Ｐゴシック" charset="-128"/>
            </a:endParaRPr>
          </a:p>
          <a:p>
            <a:pPr marL="0" indent="0" hangingPunct="0">
              <a:buNone/>
            </a:pPr>
            <a:r>
              <a:rPr lang="en-US" sz="1200" kern="1200" dirty="0">
                <a:solidFill>
                  <a:schemeClr val="tx1"/>
                </a:solidFill>
                <a:latin typeface="+mj-lt"/>
                <a:ea typeface="ＭＳ Ｐゴシック" charset="-128"/>
                <a:cs typeface="ＭＳ Ｐゴシック" charset="-128"/>
              </a:rPr>
              <a:t>2.</a:t>
            </a:r>
            <a:r>
              <a:rPr lang="en-US" sz="1200" kern="1200" baseline="0" dirty="0">
                <a:solidFill>
                  <a:schemeClr val="tx1"/>
                </a:solidFill>
                <a:latin typeface="+mj-lt"/>
                <a:ea typeface="ＭＳ Ｐゴシック" charset="-128"/>
                <a:cs typeface="ＭＳ Ｐゴシック" charset="-128"/>
              </a:rPr>
              <a:t> </a:t>
            </a:r>
            <a:r>
              <a:rPr lang="en-US" sz="1200" kern="1200" dirty="0">
                <a:solidFill>
                  <a:schemeClr val="tx1"/>
                </a:solidFill>
                <a:latin typeface="+mj-lt"/>
                <a:ea typeface="ＭＳ Ｐゴシック" charset="-128"/>
                <a:cs typeface="ＭＳ Ｐゴシック" charset="-128"/>
              </a:rPr>
              <a:t>Overview of </a:t>
            </a:r>
            <a:r>
              <a:rPr lang="en-US" sz="1200" kern="1200" baseline="0" dirty="0">
                <a:solidFill>
                  <a:schemeClr val="tx1"/>
                </a:solidFill>
                <a:latin typeface="+mj-lt"/>
                <a:ea typeface="ＭＳ Ｐゴシック" charset="-128"/>
                <a:cs typeface="ＭＳ Ｐゴシック" charset="-128"/>
              </a:rPr>
              <a:t>the toolkit and the individual </a:t>
            </a:r>
            <a:r>
              <a:rPr lang="en-US" sz="1200" kern="1200" dirty="0">
                <a:solidFill>
                  <a:schemeClr val="tx1"/>
                </a:solidFill>
                <a:latin typeface="+mj-lt"/>
                <a:ea typeface="ＭＳ Ｐゴシック" charset="-128"/>
                <a:cs typeface="ＭＳ Ｐゴシック" charset="-128"/>
              </a:rPr>
              <a:t>activities</a:t>
            </a:r>
            <a:endParaRPr lang="en-US" sz="1200" kern="1200" baseline="0" dirty="0">
              <a:solidFill>
                <a:schemeClr val="tx1"/>
              </a:solidFill>
              <a:latin typeface="+mj-lt"/>
              <a:ea typeface="ＭＳ Ｐゴシック" charset="-128"/>
              <a:cs typeface="ＭＳ Ｐゴシック" charset="-128"/>
            </a:endParaRPr>
          </a:p>
          <a:p>
            <a:pPr marL="0" indent="0" hangingPunct="0">
              <a:buNone/>
            </a:pPr>
            <a:r>
              <a:rPr lang="en-US" sz="1200" kern="1200" baseline="0" dirty="0">
                <a:solidFill>
                  <a:schemeClr val="tx1"/>
                </a:solidFill>
                <a:latin typeface="+mj-lt"/>
                <a:ea typeface="ＭＳ Ｐゴシック" charset="-128"/>
                <a:cs typeface="ＭＳ Ｐゴシック" charset="-128"/>
              </a:rPr>
              <a:t>3. Tips </a:t>
            </a:r>
            <a:r>
              <a:rPr lang="en-US" sz="1200" kern="1200" baseline="0" dirty="0" smtClean="0">
                <a:solidFill>
                  <a:schemeClr val="tx1"/>
                </a:solidFill>
                <a:latin typeface="+mj-lt"/>
                <a:ea typeface="ＭＳ Ｐゴシック" charset="-128"/>
                <a:cs typeface="ＭＳ Ｐゴシック" charset="-128"/>
              </a:rPr>
              <a:t>and </a:t>
            </a:r>
            <a:r>
              <a:rPr lang="en-US" sz="1200" kern="1200" baseline="0" smtClean="0">
                <a:solidFill>
                  <a:schemeClr val="tx1"/>
                </a:solidFill>
                <a:latin typeface="+mj-lt"/>
                <a:ea typeface="ＭＳ Ｐゴシック" charset="-128"/>
                <a:cs typeface="ＭＳ Ｐゴシック" charset="-128"/>
              </a:rPr>
              <a:t>training resources to </a:t>
            </a:r>
            <a:r>
              <a:rPr lang="en-US" sz="1200" kern="1200" baseline="0" dirty="0">
                <a:solidFill>
                  <a:schemeClr val="tx1"/>
                </a:solidFill>
                <a:latin typeface="+mj-lt"/>
                <a:ea typeface="ＭＳ Ｐゴシック" charset="-128"/>
                <a:cs typeface="ＭＳ Ｐゴシック" charset="-128"/>
              </a:rPr>
              <a:t>help you lead the activities successfully</a:t>
            </a:r>
            <a:endParaRPr lang="en-US" sz="1200" kern="1200" dirty="0">
              <a:solidFill>
                <a:schemeClr val="tx1"/>
              </a:solidFill>
              <a:latin typeface="+mj-lt"/>
              <a:ea typeface="ＭＳ Ｐゴシック" charset="-128"/>
              <a:cs typeface="ＭＳ Ｐゴシック" charset="-128"/>
            </a:endParaRPr>
          </a:p>
          <a:p>
            <a:endParaRPr lang="en-US" dirty="0" smtClean="0"/>
          </a:p>
          <a:p>
            <a:pPr marL="0" marR="0" indent="0" algn="l" defTabSz="457200" rtl="0" eaLnBrk="1" fontAlgn="auto" latinLnBrk="0" hangingPunct="0">
              <a:lnSpc>
                <a:spcPct val="100000"/>
              </a:lnSpc>
              <a:spcBef>
                <a:spcPts val="0"/>
              </a:spcBef>
              <a:spcAft>
                <a:spcPts val="0"/>
              </a:spcAft>
              <a:buClrTx/>
              <a:buSzTx/>
              <a:buFontTx/>
              <a:buNone/>
              <a:tabLst/>
              <a:defRPr/>
            </a:pPr>
            <a:r>
              <a:rPr lang="en-US" baseline="0" dirty="0" smtClean="0"/>
              <a:t>We’ll have time at the end for questions, but feel free to ask for clarification throughout. </a:t>
            </a:r>
            <a:endParaRPr lang="en-US" dirty="0" smtClean="0"/>
          </a:p>
          <a:p>
            <a:pPr hangingPunct="0"/>
            <a:endParaRPr lang="en-US" sz="1200" kern="1200" baseline="0" dirty="0" smtClean="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a:t>
            </a:fld>
            <a:endParaRPr lang="en-US"/>
          </a:p>
        </p:txBody>
      </p:sp>
    </p:spTree>
    <p:extLst>
      <p:ext uri="{BB962C8B-B14F-4D97-AF65-F5344CB8AC3E}">
        <p14:creationId xmlns:p14="http://schemas.microsoft.com/office/powerpoint/2010/main" val="323903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a:t>
            </a:r>
            <a:r>
              <a:rPr lang="en-US" dirty="0" smtClean="0"/>
              <a:t>his year, we have added an additional toolkit category: </a:t>
            </a:r>
            <a:r>
              <a:rPr lang="en-US" b="1" dirty="0" smtClean="0"/>
              <a:t>Exploring Science Practices</a:t>
            </a:r>
            <a:r>
              <a:rPr lang="en-US" b="0" dirty="0" smtClean="0"/>
              <a:t>.</a:t>
            </a:r>
          </a:p>
          <a:p>
            <a:endParaRPr lang="en-US" b="0" dirty="0" smtClean="0"/>
          </a:p>
          <a:p>
            <a:r>
              <a:rPr lang="en-US" b="0" dirty="0" smtClean="0"/>
              <a:t>The</a:t>
            </a:r>
            <a:r>
              <a:rPr lang="en-US" b="0" baseline="0" dirty="0" smtClean="0"/>
              <a:t> Early Explorations activity is designed to engage early learners (ages 0-4) and their caregivers in the development of science process skills. Through doing this activity with their young child, caregivers will explore 3 main ideas:</a:t>
            </a:r>
          </a:p>
          <a:p>
            <a:pPr marL="171450" indent="-171450">
              <a:buFont typeface="Arial" panose="020B0604020202020204" pitchFamily="34" charset="0"/>
              <a:buChar char="•"/>
            </a:pPr>
            <a:r>
              <a:rPr lang="en-US" b="0" baseline="0" dirty="0" smtClean="0"/>
              <a:t>Exploring materials, using tools, and making observations are important skills for doing science.</a:t>
            </a:r>
          </a:p>
          <a:p>
            <a:pPr marL="171450" indent="-171450">
              <a:buFont typeface="Arial" panose="020B0604020202020204" pitchFamily="34" charset="0"/>
              <a:buChar char="•"/>
            </a:pPr>
            <a:r>
              <a:rPr lang="en-US" b="0" baseline="0" dirty="0" smtClean="0"/>
              <a:t>Very young children (ages 0-4) use science process skills (like exploring, categorizing, measuring, observing, predicting, problem-solving, and using tools) to learn about the world around them.</a:t>
            </a:r>
          </a:p>
          <a:p>
            <a:pPr marL="171450" indent="-171450">
              <a:buFont typeface="Arial" panose="020B0604020202020204" pitchFamily="34" charset="0"/>
              <a:buChar char="•"/>
            </a:pPr>
            <a:r>
              <a:rPr lang="en-US" b="0" baseline="0" dirty="0" smtClean="0"/>
              <a:t>Practicing science process skills early and often is important for children’s brain development.</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Throughout this exploration, the facilitator should model strategies for fostering, guiding, and building on basic science practices. The activity has the following goals:</a:t>
            </a:r>
          </a:p>
          <a:p>
            <a:pPr marL="171450" indent="-171450">
              <a:buFont typeface="Arial" panose="020B0604020202020204" pitchFamily="34" charset="0"/>
              <a:buChar char="•"/>
            </a:pPr>
            <a:r>
              <a:rPr lang="en-US" b="0" baseline="0" dirty="0" smtClean="0"/>
              <a:t>To help adults understand that </a:t>
            </a:r>
            <a:r>
              <a:rPr lang="en-US" b="0" i="1" baseline="0" dirty="0" smtClean="0"/>
              <a:t>doing science</a:t>
            </a:r>
            <a:r>
              <a:rPr lang="en-US" b="0" i="0" baseline="0" dirty="0" smtClean="0"/>
              <a:t> looks different at different developmental stages;</a:t>
            </a:r>
          </a:p>
          <a:p>
            <a:pPr marL="171450" indent="-171450">
              <a:buFont typeface="Arial" panose="020B0604020202020204" pitchFamily="34" charset="0"/>
              <a:buChar char="•"/>
            </a:pPr>
            <a:r>
              <a:rPr lang="en-US" b="0" i="0" baseline="0" dirty="0" smtClean="0"/>
              <a:t>To model facilitation strategies that encourage the use of </a:t>
            </a:r>
            <a:r>
              <a:rPr lang="en-US" b="0" i="1" baseline="0" dirty="0" smtClean="0"/>
              <a:t>science process skills</a:t>
            </a:r>
            <a:r>
              <a:rPr lang="en-US" b="0" i="0" baseline="0" dirty="0" smtClean="0"/>
              <a:t> by early learners;</a:t>
            </a:r>
          </a:p>
          <a:p>
            <a:pPr marL="171450" indent="-171450">
              <a:buFont typeface="Arial" panose="020B0604020202020204" pitchFamily="34" charset="0"/>
              <a:buChar char="•"/>
            </a:pPr>
            <a:r>
              <a:rPr lang="en-US" b="0" i="0" baseline="0" dirty="0" smtClean="0"/>
              <a:t>And to thereby increase caregivers’ ability and confidence to engage the very young children in their lives in science activities.</a:t>
            </a:r>
            <a:endParaRPr lang="en-US" b="1" dirty="0" smtClean="0"/>
          </a:p>
          <a:p>
            <a:pPr marL="171450" lvl="0" indent="-171450">
              <a:buFont typeface="Arial"/>
              <a:buChar char="•"/>
            </a:pPr>
            <a:endParaRPr lang="en-US" sz="1200" kern="1200" dirty="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20</a:t>
            </a:fld>
            <a:endParaRPr lang="en-US"/>
          </a:p>
        </p:txBody>
      </p:sp>
    </p:spTree>
    <p:extLst>
      <p:ext uri="{BB962C8B-B14F-4D97-AF65-F5344CB8AC3E}">
        <p14:creationId xmlns:p14="http://schemas.microsoft.com/office/powerpoint/2010/main" val="244779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review some</a:t>
            </a:r>
            <a:r>
              <a:rPr lang="en-US" baseline="0" dirty="0"/>
              <a:t> tips for leading these activities with participants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21</a:t>
            </a:fld>
            <a:endParaRPr lang="en-US"/>
          </a:p>
        </p:txBody>
      </p:sp>
    </p:spTree>
    <p:extLst>
      <p:ext uri="{BB962C8B-B14F-4D97-AF65-F5344CB8AC3E}">
        <p14:creationId xmlns:p14="http://schemas.microsoft.com/office/powerpoint/2010/main" val="1652187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22</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We’ve </a:t>
            </a:r>
            <a:r>
              <a:rPr lang="en-US" sz="1200" kern="1200" baseline="0" dirty="0">
                <a:solidFill>
                  <a:schemeClr val="tx1"/>
                </a:solidFill>
                <a:latin typeface="+mj-lt"/>
                <a:ea typeface="ＭＳ Ｐゴシック" charset="-128"/>
                <a:cs typeface="ＭＳ Ｐゴシック" charset="-128"/>
              </a:rPr>
              <a:t>just taken a very quick look at all</a:t>
            </a:r>
            <a:r>
              <a:rPr lang="en-US" sz="1200" kern="1200" baseline="0" dirty="0" smtClean="0">
                <a:solidFill>
                  <a:schemeClr val="tx1"/>
                </a:solidFill>
                <a:latin typeface="+mj-lt"/>
                <a:ea typeface="ＭＳ Ｐゴシック" charset="-128"/>
                <a:cs typeface="ＭＳ Ｐゴシック" charset="-128"/>
              </a:rPr>
              <a:t> 10 </a:t>
            </a:r>
            <a:r>
              <a:rPr lang="en-US" sz="1200" kern="1200" baseline="0" dirty="0">
                <a:solidFill>
                  <a:schemeClr val="tx1"/>
                </a:solidFill>
                <a:latin typeface="+mj-lt"/>
                <a:ea typeface="ＭＳ Ｐゴシック" charset="-128"/>
                <a:cs typeface="ＭＳ Ｐゴシック" charset="-128"/>
              </a:rPr>
              <a:t>activities in the Explore Science: Earth &amp; Space toolkit.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Here is an example of just one </a:t>
            </a:r>
            <a:r>
              <a:rPr lang="en-US" sz="1200" kern="1200" baseline="0" dirty="0" smtClean="0">
                <a:solidFill>
                  <a:schemeClr val="tx1"/>
                </a:solidFill>
                <a:latin typeface="+mj-lt"/>
                <a:ea typeface="ＭＳ Ｐゴシック" charset="-128"/>
                <a:cs typeface="ＭＳ Ｐゴシック" charset="-128"/>
              </a:rPr>
              <a:t>activity, Bear’s Shadow. Each activity box includes all the physical </a:t>
            </a:r>
            <a:r>
              <a:rPr lang="en-US" sz="1200" kern="1200" baseline="0" dirty="0">
                <a:solidFill>
                  <a:schemeClr val="tx1"/>
                </a:solidFill>
                <a:latin typeface="+mj-lt"/>
                <a:ea typeface="ＭＳ Ｐゴシック" charset="-128"/>
                <a:cs typeface="ＭＳ Ｐゴシック" charset="-128"/>
              </a:rPr>
              <a:t>materials needed to do the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Some of these materials are intended for the learners to use. These include the supplies they need to do the </a:t>
            </a:r>
            <a:r>
              <a:rPr lang="en-US" sz="1200" kern="1200" baseline="0" dirty="0" smtClean="0">
                <a:solidFill>
                  <a:schemeClr val="tx1"/>
                </a:solidFill>
                <a:latin typeface="+mj-lt"/>
                <a:ea typeface="ＭＳ Ｐゴシック" charset="-128"/>
                <a:cs typeface="ＭＳ Ｐゴシック" charset="-128"/>
              </a:rPr>
              <a:t>activity—like the flashlight “sun,” toy bear, toy tree, and landscape mat with pond and fish—shown in this image. You’ll also want to share the colorful activity </a:t>
            </a:r>
            <a:r>
              <a:rPr lang="en-US" sz="1200" kern="1200" baseline="0" dirty="0">
                <a:solidFill>
                  <a:schemeClr val="tx1"/>
                </a:solidFill>
                <a:latin typeface="+mj-lt"/>
                <a:ea typeface="ＭＳ Ｐゴシック" charset="-128"/>
                <a:cs typeface="ＭＳ Ｐゴシック" charset="-128"/>
              </a:rPr>
              <a:t>guide and sign, </a:t>
            </a:r>
            <a:r>
              <a:rPr lang="en-US" sz="1200" kern="1200" baseline="0" dirty="0" smtClean="0">
                <a:solidFill>
                  <a:schemeClr val="tx1"/>
                </a:solidFill>
                <a:latin typeface="+mj-lt"/>
                <a:ea typeface="ＭＳ Ｐゴシック" charset="-128"/>
                <a:cs typeface="ＭＳ Ｐゴシック" charset="-128"/>
              </a:rPr>
              <a:t>and any </a:t>
            </a:r>
            <a:r>
              <a:rPr lang="en-US" sz="1200" kern="1200" baseline="0" dirty="0">
                <a:solidFill>
                  <a:schemeClr val="tx1"/>
                </a:solidFill>
                <a:latin typeface="+mj-lt"/>
                <a:ea typeface="ＭＳ Ｐゴシック" charset="-128"/>
                <a:cs typeface="ＭＳ Ｐゴシック" charset="-128"/>
              </a:rPr>
              <a:t>additional information </a:t>
            </a:r>
            <a:r>
              <a:rPr lang="en-US" sz="1200" kern="1200" baseline="0" dirty="0" smtClean="0">
                <a:solidFill>
                  <a:schemeClr val="tx1"/>
                </a:solidFill>
                <a:latin typeface="+mj-lt"/>
                <a:ea typeface="ＭＳ Ｐゴシック" charset="-128"/>
                <a:cs typeface="ＭＳ Ｐゴシック" charset="-128"/>
              </a:rPr>
              <a:t>sheets, worksheets, </a:t>
            </a:r>
            <a:r>
              <a:rPr lang="en-US" sz="1200" kern="1200" baseline="0" dirty="0">
                <a:solidFill>
                  <a:schemeClr val="tx1"/>
                </a:solidFill>
                <a:latin typeface="+mj-lt"/>
                <a:ea typeface="ＭＳ Ｐゴシック" charset="-128"/>
                <a:cs typeface="ＭＳ Ｐゴシック" charset="-128"/>
              </a:rPr>
              <a:t>or other graphics. These things should all be out and accessible for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box </a:t>
            </a:r>
            <a:r>
              <a:rPr lang="en-US" sz="1200" kern="1200" baseline="0" dirty="0">
                <a:solidFill>
                  <a:schemeClr val="tx1"/>
                </a:solidFill>
                <a:latin typeface="+mj-lt"/>
                <a:ea typeface="ＭＳ Ｐゴシック" charset="-128"/>
                <a:cs typeface="ＭＳ Ｐゴシック" charset="-128"/>
              </a:rPr>
              <a:t>also includes some materials for you, the facilitator, to use. These include the </a:t>
            </a:r>
            <a:r>
              <a:rPr lang="en-US" sz="1200" kern="1200" baseline="0" dirty="0" smtClean="0">
                <a:solidFill>
                  <a:schemeClr val="tx1"/>
                </a:solidFill>
                <a:latin typeface="+mj-lt"/>
                <a:ea typeface="ＭＳ Ｐゴシック" charset="-128"/>
                <a:cs typeface="ＭＳ Ｐゴシック" charset="-128"/>
              </a:rPr>
              <a:t>more plain-looking facilitator </a:t>
            </a:r>
            <a:r>
              <a:rPr lang="en-US" sz="1200" kern="1200" baseline="0" dirty="0">
                <a:solidFill>
                  <a:schemeClr val="tx1"/>
                </a:solidFill>
                <a:latin typeface="+mj-lt"/>
                <a:ea typeface="ＭＳ Ｐゴシック" charset="-128"/>
                <a:cs typeface="ＭＳ Ｐゴシック" charset="-128"/>
              </a:rPr>
              <a:t>guide with some notes about things like </a:t>
            </a:r>
            <a:r>
              <a:rPr lang="en-US" sz="1200" kern="1200" baseline="0" dirty="0" smtClean="0">
                <a:solidFill>
                  <a:schemeClr val="tx1"/>
                </a:solidFill>
                <a:latin typeface="+mj-lt"/>
                <a:ea typeface="ＭＳ Ｐゴシック" charset="-128"/>
                <a:cs typeface="ＭＳ Ｐゴシック" charset="-128"/>
              </a:rPr>
              <a:t>set-up </a:t>
            </a:r>
            <a:r>
              <a:rPr lang="en-US" sz="1200" kern="1200" baseline="0" dirty="0">
                <a:solidFill>
                  <a:schemeClr val="tx1"/>
                </a:solidFill>
                <a:latin typeface="+mj-lt"/>
                <a:ea typeface="ＭＳ Ｐゴシック" charset="-128"/>
                <a:cs typeface="ＭＳ Ｐゴシック" charset="-128"/>
              </a:rPr>
              <a:t>and safety, and some tips to help you do a great job leading the </a:t>
            </a:r>
            <a:r>
              <a:rPr lang="en-US" sz="1200" kern="1200" baseline="0" dirty="0" smtClean="0">
                <a:solidFill>
                  <a:schemeClr val="tx1"/>
                </a:solidFill>
                <a:latin typeface="+mj-lt"/>
                <a:ea typeface="ＭＳ Ｐゴシック" charset="-128"/>
                <a:cs typeface="ＭＳ Ｐゴシック" charset="-128"/>
              </a:rPr>
              <a:t>activity, as well as any </a:t>
            </a:r>
            <a:r>
              <a:rPr lang="en-US" sz="1200" kern="1200" baseline="0" dirty="0" smtClean="0">
                <a:solidFill>
                  <a:schemeClr val="tx1"/>
                </a:solidFill>
                <a:latin typeface="+mn-lt"/>
                <a:ea typeface="ＭＳ Ｐゴシック" charset="-128"/>
                <a:cs typeface="ＭＳ Ｐゴシック" charset="-128"/>
              </a:rPr>
              <a:t>materials you’ll need for advance preparation</a:t>
            </a:r>
            <a:r>
              <a:rPr lang="en-US" sz="1200" kern="1200" baseline="0" dirty="0" smtClean="0">
                <a:solidFill>
                  <a:schemeClr val="tx1"/>
                </a:solidFill>
                <a:latin typeface="+mj-lt"/>
                <a:ea typeface="ＭＳ Ｐゴシック" charset="-128"/>
                <a:cs typeface="ＭＳ Ｐゴシック" charset="-128"/>
              </a:rPr>
              <a:t>. </a:t>
            </a:r>
            <a:r>
              <a:rPr lang="en-US" sz="1200" kern="1200" baseline="0" dirty="0" smtClean="0">
                <a:solidFill>
                  <a:schemeClr val="tx1"/>
                </a:solidFill>
                <a:latin typeface="+mn-lt"/>
                <a:ea typeface="ＭＳ Ｐゴシック" charset="-128"/>
                <a:cs typeface="ＭＳ Ｐゴシック" charset="-128"/>
              </a:rPr>
              <a:t>These are just for you and are not meant to be shared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Finally, please note that there are both activity and content training videos for each activity, which you can watch to help you learn the activity before you do it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23</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UPDATE</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Now </a:t>
            </a:r>
            <a:r>
              <a:rPr lang="en-US" sz="1200" kern="1200" baseline="0" dirty="0">
                <a:solidFill>
                  <a:schemeClr val="tx1"/>
                </a:solidFill>
                <a:latin typeface="+mj-lt"/>
                <a:ea typeface="ＭＳ Ｐゴシック" charset="-128"/>
                <a:cs typeface="ＭＳ Ｐゴシック" charset="-128"/>
              </a:rPr>
              <a:t>let’s look at some of these materials a bit more closely. Here is an example of an activity guide, for the</a:t>
            </a:r>
            <a:r>
              <a:rPr lang="en-US" sz="1200" kern="1200" baseline="0" dirty="0" smtClean="0">
                <a:solidFill>
                  <a:schemeClr val="tx1"/>
                </a:solidFill>
                <a:latin typeface="+mj-lt"/>
                <a:ea typeface="ＭＳ Ｐゴシック" charset="-128"/>
                <a:cs typeface="ＭＳ Ｐゴシック" charset="-128"/>
              </a:rPr>
              <a:t> Bear’s Shadow activity</a:t>
            </a:r>
            <a:r>
              <a:rPr lang="en-US" sz="1200" kern="1200" baseline="0" dirty="0">
                <a:solidFill>
                  <a:schemeClr val="tx1"/>
                </a:solidFill>
                <a:latin typeface="+mj-lt"/>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activity guides are structured to help you lead learners through hands-on science activities.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front side includes step-by-step instructions in the section called “Try this!</a:t>
            </a:r>
            <a:r>
              <a:rPr lang="en-US" sz="1200" kern="1200" baseline="0" dirty="0" smtClean="0">
                <a:solidFill>
                  <a:schemeClr val="tx1"/>
                </a:solidFill>
                <a:latin typeface="+mj-lt"/>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a:t>
            </a:r>
            <a:r>
              <a:rPr lang="en-US" sz="1200" kern="1200" baseline="0" dirty="0">
                <a:solidFill>
                  <a:schemeClr val="tx1"/>
                </a:solidFill>
                <a:latin typeface="+mj-lt"/>
                <a:ea typeface="ＭＳ Ｐゴシック" charset="-128"/>
                <a:cs typeface="ＭＳ Ｐゴシック" charset="-128"/>
              </a:rPr>
              <a:t>back side describes what learners observe—and explains why it happens. Finally, the guide relates the activity to current space or Earth related </a:t>
            </a:r>
            <a:r>
              <a:rPr lang="en-US" sz="1200" kern="1200" baseline="0" dirty="0" smtClean="0">
                <a:solidFill>
                  <a:schemeClr val="tx1"/>
                </a:solidFill>
                <a:latin typeface="+mj-lt"/>
                <a:ea typeface="ＭＳ Ｐゴシック" charset="-128"/>
                <a:cs typeface="ＭＳ Ｐゴシック" charset="-128"/>
              </a:rPr>
              <a:t>science, NASA research, or information on childhood development.</a:t>
            </a: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You can leave these guides out on the table both to help you explain the activity and so that learners can read them and look at the pictures.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(They’re available in both English and Spanish versions.)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24</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Many </a:t>
            </a:r>
            <a:r>
              <a:rPr lang="en-US" sz="1200" kern="1200" baseline="0" dirty="0">
                <a:solidFill>
                  <a:schemeClr val="tx1"/>
                </a:solidFill>
                <a:latin typeface="+mj-lt"/>
                <a:ea typeface="ＭＳ Ｐゴシック" charset="-128"/>
                <a:cs typeface="ＭＳ Ｐゴシック" charset="-128"/>
              </a:rPr>
              <a:t>activities include additional information sheets or other graphic </a:t>
            </a:r>
            <a:r>
              <a:rPr lang="en-US" sz="1200" kern="1200" baseline="0" dirty="0" smtClean="0">
                <a:solidFill>
                  <a:schemeClr val="tx1"/>
                </a:solidFill>
                <a:latin typeface="+mj-lt"/>
                <a:ea typeface="ＭＳ Ｐゴシック" charset="-128"/>
                <a:cs typeface="ＭＳ Ｐゴシック" charset="-128"/>
              </a:rPr>
              <a:t>assets (in this case, challenge cards). </a:t>
            </a:r>
            <a:r>
              <a:rPr lang="en-US" sz="1200" kern="1200" baseline="0" dirty="0">
                <a:solidFill>
                  <a:schemeClr val="tx1"/>
                </a:solidFill>
                <a:latin typeface="+mj-lt"/>
                <a:ea typeface="ＭＳ Ｐゴシック" charset="-128"/>
                <a:cs typeface="ＭＳ Ｐゴシック" charset="-128"/>
              </a:rPr>
              <a:t>Depending on your event or setting you may choose to use these more or less. They provide additional related content about the hands-on activity for participants and facilitators alike.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25</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200" kern="1200" dirty="0" smtClean="0">
                <a:solidFill>
                  <a:schemeClr val="tx1"/>
                </a:solidFill>
                <a:effectLst/>
                <a:latin typeface="+mn-lt"/>
                <a:ea typeface="+mn-ea"/>
                <a:cs typeface="+mn-cs"/>
              </a:rPr>
              <a:t>Each activity</a:t>
            </a:r>
            <a:r>
              <a:rPr lang="en-US" sz="1200" kern="1200" baseline="0" dirty="0" smtClean="0">
                <a:solidFill>
                  <a:schemeClr val="tx1"/>
                </a:solidFill>
                <a:effectLst/>
                <a:latin typeface="+mn-lt"/>
                <a:ea typeface="+mn-ea"/>
                <a:cs typeface="+mn-cs"/>
              </a:rPr>
              <a:t> in the toolkit comes with an activity training video and a science content training: </a:t>
            </a:r>
            <a:r>
              <a:rPr lang="en-US" sz="1200" kern="1200" dirty="0" smtClean="0">
                <a:solidFill>
                  <a:schemeClr val="tx1"/>
                </a:solidFill>
                <a:effectLst/>
                <a:latin typeface="+mn-lt"/>
                <a:ea typeface="+mn-ea"/>
                <a:cs typeface="+mn-cs"/>
              </a:rPr>
              <a:t>https://vimeopro.com/nisenet/explore-science-earth-space.</a:t>
            </a:r>
            <a:r>
              <a:rPr lang="en-US" sz="1200" kern="1200" baseline="0" dirty="0" smtClean="0">
                <a:solidFill>
                  <a:schemeClr val="tx1"/>
                </a:solidFill>
                <a:effectLst/>
                <a:latin typeface="+mn-lt"/>
                <a:ea typeface="+mn-ea"/>
                <a:cs typeface="+mn-cs"/>
              </a:rPr>
              <a:t> Facilitators can watch these before the event (or even last minute, online!) </a:t>
            </a:r>
          </a:p>
          <a:p>
            <a:endParaRPr lang="en-US" sz="1200" kern="1200" baseline="0" dirty="0" smtClean="0">
              <a:solidFill>
                <a:schemeClr val="tx1"/>
              </a:solidFill>
              <a:effectLst/>
              <a:latin typeface="+mn-lt"/>
              <a:ea typeface="+mn-ea"/>
              <a:cs typeface="+mn-cs"/>
            </a:endParaRPr>
          </a:p>
          <a:p>
            <a:r>
              <a:rPr lang="en-US" sz="1200" b="0" i="1" kern="1200" baseline="0" dirty="0" smtClean="0">
                <a:solidFill>
                  <a:schemeClr val="tx1"/>
                </a:solidFill>
                <a:effectLst/>
                <a:latin typeface="+mn-lt"/>
                <a:ea typeface="+mn-ea"/>
                <a:cs typeface="+mn-cs"/>
              </a:rPr>
              <a:t>[This year, we have also included a a training video about facilitation techniques titled </a:t>
            </a:r>
            <a:r>
              <a:rPr lang="en-US" sz="1200" b="1" i="1" kern="1200" baseline="0" dirty="0" err="1" smtClean="0">
                <a:solidFill>
                  <a:schemeClr val="tx1"/>
                </a:solidFill>
                <a:effectLst/>
                <a:latin typeface="+mn-lt"/>
                <a:ea typeface="+mn-ea"/>
                <a:cs typeface="+mn-cs"/>
              </a:rPr>
              <a:t>Educathalon</a:t>
            </a:r>
            <a:r>
              <a:rPr lang="en-US" sz="1200" b="0" i="1" kern="1200" baseline="0" dirty="0" smtClean="0">
                <a:solidFill>
                  <a:schemeClr val="tx1"/>
                </a:solidFill>
                <a:effectLst/>
                <a:latin typeface="+mn-lt"/>
                <a:ea typeface="+mn-ea"/>
                <a:cs typeface="+mn-cs"/>
              </a:rPr>
              <a:t> and a </a:t>
            </a:r>
            <a:r>
              <a:rPr lang="en-US" sz="1200" b="0" i="1" kern="1200" dirty="0" smtClean="0">
                <a:solidFill>
                  <a:schemeClr val="tx1"/>
                </a:solidFill>
                <a:effectLst/>
                <a:latin typeface="+mn-lt"/>
                <a:ea typeface="+mn-ea"/>
                <a:cs typeface="+mn-cs"/>
              </a:rPr>
              <a:t>set of training videos on </a:t>
            </a:r>
            <a:r>
              <a:rPr lang="en-US" sz="1200" b="1" i="1" kern="1200" dirty="0" smtClean="0">
                <a:solidFill>
                  <a:schemeClr val="tx1"/>
                </a:solidFill>
                <a:effectLst/>
                <a:latin typeface="+mn-lt"/>
                <a:ea typeface="+mn-ea"/>
                <a:cs typeface="+mn-cs"/>
              </a:rPr>
              <a:t>Strategies for Approaching Difficult Scientific Concepts </a:t>
            </a:r>
            <a:r>
              <a:rPr lang="en-US" sz="1200" b="0" i="1" kern="1200" dirty="0" smtClean="0">
                <a:solidFill>
                  <a:schemeClr val="tx1"/>
                </a:solidFill>
                <a:effectLst/>
                <a:latin typeface="+mn-lt"/>
                <a:ea typeface="+mn-ea"/>
                <a:cs typeface="+mn-cs"/>
              </a:rPr>
              <a:t>in space and Earth science. Part one describes various strategies you can use and provides an annotated example. Part two provides a scripted example of a visitor interaction and invites you to notice which strategies are employed. You can watch these videos together</a:t>
            </a:r>
            <a:r>
              <a:rPr lang="en-US" sz="1200" b="0" i="1" kern="1200" baseline="0" dirty="0" smtClean="0">
                <a:solidFill>
                  <a:schemeClr val="tx1"/>
                </a:solidFill>
                <a:effectLst/>
                <a:latin typeface="+mn-lt"/>
                <a:ea typeface="+mn-ea"/>
                <a:cs typeface="+mn-cs"/>
              </a:rPr>
              <a:t> as a group and discuss what you see and notice and how this might change the ways you interact with visitors.]</a:t>
            </a:r>
            <a:endParaRPr lang="en-US" sz="1200" b="0" i="1"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26</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a:t>
            </a:r>
            <a:r>
              <a:rPr lang="en-US" sz="1200" kern="1200" baseline="0" dirty="0">
                <a:solidFill>
                  <a:schemeClr val="tx1"/>
                </a:solidFill>
                <a:latin typeface="+mj-lt"/>
                <a:ea typeface="ＭＳ Ｐゴシック" charset="-128"/>
                <a:cs typeface="ＭＳ Ｐゴシック" charset="-128"/>
              </a:rPr>
              <a:t>facilitator guide is for you, the activity leader. </a:t>
            </a: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first few pages list the learning objectives, activity materials, and includes important notes related to </a:t>
            </a:r>
            <a:r>
              <a:rPr lang="en-US" sz="1200" kern="1200" baseline="0" dirty="0" smtClean="0">
                <a:solidFill>
                  <a:schemeClr val="tx1"/>
                </a:solidFill>
                <a:latin typeface="+mj-lt"/>
                <a:ea typeface="ＭＳ Ｐゴシック" charset="-128"/>
                <a:cs typeface="ＭＳ Ｐゴシック" charset="-128"/>
              </a:rPr>
              <a:t>set-up</a:t>
            </a:r>
            <a:r>
              <a:rPr lang="en-US" sz="1200" kern="1200" baseline="0" dirty="0">
                <a:solidFill>
                  <a:schemeClr val="tx1"/>
                </a:solidFill>
                <a:latin typeface="+mj-lt"/>
                <a:ea typeface="ＭＳ Ｐゴシック" charset="-128"/>
                <a:cs typeface="ＭＳ Ｐゴシック" charset="-128"/>
              </a:rPr>
              <a:t>, safety, presentation, difficult concepts and other aspects of the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Additionally, each activity contains a useful reference sheet with tips </a:t>
            </a:r>
            <a:r>
              <a:rPr lang="en-US" sz="1200" kern="1200" baseline="0" dirty="0" smtClean="0">
                <a:solidFill>
                  <a:schemeClr val="tx1"/>
                </a:solidFill>
                <a:latin typeface="+mj-lt"/>
                <a:ea typeface="ＭＳ Ｐゴシック" charset="-128"/>
                <a:cs typeface="ＭＳ Ｐゴシック" charset="-128"/>
              </a:rPr>
              <a:t>for </a:t>
            </a:r>
            <a:r>
              <a:rPr lang="en-US" sz="1200" kern="1200" baseline="0" dirty="0">
                <a:solidFill>
                  <a:schemeClr val="tx1"/>
                </a:solidFill>
                <a:latin typeface="+mj-lt"/>
                <a:ea typeface="ＭＳ Ｐゴシック" charset="-128"/>
                <a:cs typeface="ＭＳ Ｐゴシック" charset="-128"/>
              </a:rPr>
              <a:t>leading hands–on science activities </a:t>
            </a:r>
            <a:r>
              <a:rPr lang="en-US" sz="1200" kern="1200" baseline="0" dirty="0" smtClean="0">
                <a:solidFill>
                  <a:schemeClr val="tx1"/>
                </a:solidFill>
                <a:latin typeface="+mj-lt"/>
                <a:ea typeface="ＭＳ Ｐゴシック" charset="-128"/>
                <a:cs typeface="ＭＳ Ｐゴシック" charset="-128"/>
              </a:rPr>
              <a:t>or tips for interacting with young learners, as well as notes </a:t>
            </a:r>
            <a:r>
              <a:rPr lang="en-US" sz="1200" kern="1200" baseline="0" dirty="0">
                <a:solidFill>
                  <a:schemeClr val="tx1"/>
                </a:solidFill>
                <a:latin typeface="+mj-lt"/>
                <a:ea typeface="ＭＳ Ｐゴシック" charset="-128"/>
                <a:cs typeface="ＭＳ Ｐゴシック" charset="-128"/>
              </a:rPr>
              <a:t>about how to talk to visitors about misconceptions and other difficult concepts</a:t>
            </a:r>
            <a:r>
              <a:rPr lang="en-US" sz="1200" kern="1200" baseline="0" dirty="0" smtClean="0">
                <a:solidFill>
                  <a:schemeClr val="tx1"/>
                </a:solidFill>
                <a:latin typeface="+mj-lt"/>
                <a:ea typeface="ＭＳ Ｐゴシック" charset="-128"/>
                <a:cs typeface="ＭＳ Ｐゴシック" charset="-128"/>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Tips for leading hands-on activities include:</a:t>
            </a:r>
          </a:p>
          <a:p>
            <a:pPr marL="342900" indent="-342900">
              <a:spcBef>
                <a:spcPts val="1200"/>
              </a:spcBef>
              <a:buFont typeface="Arial"/>
              <a:buChar char="•"/>
            </a:pPr>
            <a:r>
              <a:rPr lang="en-US" sz="1200" dirty="0" smtClean="0"/>
              <a:t>Greet your guests</a:t>
            </a:r>
          </a:p>
          <a:p>
            <a:pPr marL="342900" indent="-342900">
              <a:spcBef>
                <a:spcPts val="1200"/>
              </a:spcBef>
              <a:buFont typeface="Arial"/>
              <a:buChar char="•"/>
            </a:pPr>
            <a:r>
              <a:rPr lang="en-US" sz="1200" dirty="0" smtClean="0"/>
              <a:t>Encourage exploration</a:t>
            </a:r>
          </a:p>
          <a:p>
            <a:pPr marL="342900" indent="-342900">
              <a:spcBef>
                <a:spcPts val="1200"/>
              </a:spcBef>
              <a:buFont typeface="Arial"/>
              <a:buChar char="•"/>
            </a:pPr>
            <a:r>
              <a:rPr lang="en-US" sz="1200" dirty="0" smtClean="0"/>
              <a:t>Ask open-ended questions</a:t>
            </a:r>
          </a:p>
          <a:p>
            <a:pPr marL="342900" indent="-342900">
              <a:spcBef>
                <a:spcPts val="1200"/>
              </a:spcBef>
              <a:buFont typeface="Arial"/>
              <a:buChar char="•"/>
            </a:pPr>
            <a:r>
              <a:rPr lang="en-US" sz="1200" dirty="0" smtClean="0"/>
              <a:t>Be a good listener</a:t>
            </a:r>
          </a:p>
          <a:p>
            <a:pPr marL="342900" indent="-342900">
              <a:spcBef>
                <a:spcPts val="1200"/>
              </a:spcBef>
              <a:buFont typeface="Arial"/>
              <a:buChar char="•"/>
            </a:pPr>
            <a:r>
              <a:rPr lang="en-US" sz="1200" dirty="0" smtClean="0"/>
              <a:t>Share what you know</a:t>
            </a:r>
          </a:p>
          <a:p>
            <a:pPr marL="342900" indent="-342900">
              <a:spcBef>
                <a:spcPts val="1200"/>
              </a:spcBef>
              <a:buFont typeface="Arial"/>
              <a:buChar char="•"/>
            </a:pPr>
            <a:r>
              <a:rPr lang="en-US" sz="1200" dirty="0" smtClean="0"/>
              <a:t>Offer positive responses</a:t>
            </a:r>
          </a:p>
          <a:p>
            <a:pPr marL="342900" indent="-342900">
              <a:spcBef>
                <a:spcPts val="1200"/>
              </a:spcBef>
              <a:buFont typeface="Arial"/>
              <a:buChar char="•"/>
            </a:pPr>
            <a:r>
              <a:rPr lang="en-US" sz="1200" dirty="0" smtClean="0"/>
              <a:t>Share accurate information</a:t>
            </a:r>
          </a:p>
          <a:p>
            <a:pPr marL="342900" indent="-342900">
              <a:spcBef>
                <a:spcPts val="1200"/>
              </a:spcBef>
              <a:buFont typeface="Arial"/>
              <a:buChar char="•"/>
            </a:pPr>
            <a:r>
              <a:rPr lang="en-US" sz="1200" dirty="0" smtClean="0"/>
              <a:t>Remain positive</a:t>
            </a:r>
          </a:p>
          <a:p>
            <a:pPr marL="342900" indent="-342900">
              <a:spcBef>
                <a:spcPts val="1200"/>
              </a:spcBef>
              <a:buFont typeface="Arial"/>
              <a:buChar char="•"/>
            </a:pPr>
            <a:r>
              <a:rPr lang="en-US" sz="1200" dirty="0" smtClean="0"/>
              <a:t>Thank your guests</a:t>
            </a:r>
          </a:p>
          <a:p>
            <a:pPr marL="342900" indent="-342900">
              <a:spcBef>
                <a:spcPts val="1200"/>
              </a:spcBef>
              <a:buFont typeface="Arial"/>
              <a:buChar char="•"/>
            </a:pPr>
            <a:r>
              <a:rPr lang="en-US" sz="1200" dirty="0" smtClean="0"/>
              <a:t>&amp; HAVE FUN!</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27</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tips are especially</a:t>
            </a:r>
            <a:r>
              <a:rPr lang="en-US" baseline="0" dirty="0" smtClean="0"/>
              <a:t> useful for facilitators leading the “Early Explorations” activity. However, they can be used with young participants for any of the toolkit activities.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28</a:t>
            </a:fld>
            <a:endParaRPr lang="en-US"/>
          </a:p>
        </p:txBody>
      </p:sp>
    </p:spTree>
    <p:extLst>
      <p:ext uri="{BB962C8B-B14F-4D97-AF65-F5344CB8AC3E}">
        <p14:creationId xmlns:p14="http://schemas.microsoft.com/office/powerpoint/2010/main" val="164586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29</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Explore Science: Earth &amp; Space</a:t>
            </a:r>
            <a:r>
              <a:rPr lang="en-US" baseline="0" dirty="0"/>
              <a:t> project </a:t>
            </a:r>
            <a:r>
              <a:rPr lang="en-US" baseline="0" dirty="0" smtClean="0"/>
              <a:t>represents an effort by the </a:t>
            </a:r>
            <a:r>
              <a:rPr lang="en-US" dirty="0" smtClean="0"/>
              <a:t>National </a:t>
            </a:r>
            <a:r>
              <a:rPr lang="en-US" dirty="0"/>
              <a:t>Informal STEM Education Network (NISE </a:t>
            </a:r>
            <a:r>
              <a:rPr lang="en-US" dirty="0" smtClean="0"/>
              <a:t>Network) </a:t>
            </a:r>
            <a:r>
              <a:rPr lang="en-US" dirty="0"/>
              <a:t>in collaboration with</a:t>
            </a:r>
            <a:r>
              <a:rPr lang="en-US" baseline="0" dirty="0"/>
              <a:t> NASA to engage museum visitors in Earth and space science </a:t>
            </a:r>
            <a:r>
              <a:rPr lang="en-US" baseline="0" dirty="0" smtClean="0"/>
              <a:t>hands-on activities and experiences </a:t>
            </a:r>
            <a:r>
              <a:rPr lang="en-US" baseline="0" dirty="0"/>
              <a:t>with connections to science, technology, and </a:t>
            </a:r>
            <a:r>
              <a:rPr lang="en-US" baseline="0" dirty="0" smtClean="0"/>
              <a:t>society.</a:t>
            </a:r>
            <a:endParaRPr lang="en-US" dirty="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a:t>
            </a:fld>
            <a:endParaRPr lang="en-US"/>
          </a:p>
        </p:txBody>
      </p:sp>
    </p:spTree>
    <p:extLst>
      <p:ext uri="{BB962C8B-B14F-4D97-AF65-F5344CB8AC3E}">
        <p14:creationId xmlns:p14="http://schemas.microsoft.com/office/powerpoint/2010/main" val="2214449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THANK</a:t>
            </a:r>
            <a:r>
              <a:rPr lang="en-US" baseline="0" dirty="0" smtClean="0"/>
              <a:t> </a:t>
            </a:r>
            <a:r>
              <a:rPr lang="en-US" baseline="0" dirty="0"/>
              <a:t>YOU!</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pPr/>
              <a:t>30</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31</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pPr/>
              <a:t>32</a:t>
            </a:fld>
            <a:endParaRPr lang="en-US"/>
          </a:p>
        </p:txBody>
      </p:sp>
    </p:spTree>
    <p:extLst>
      <p:ext uri="{BB962C8B-B14F-4D97-AF65-F5344CB8AC3E}">
        <p14:creationId xmlns:p14="http://schemas.microsoft.com/office/powerpoint/2010/main" val="4266989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pPr/>
              <a:t>33</a:t>
            </a:fld>
            <a:endParaRPr lang="en-US"/>
          </a:p>
        </p:txBody>
      </p:sp>
    </p:spTree>
    <p:extLst>
      <p:ext uri="{BB962C8B-B14F-4D97-AF65-F5344CB8AC3E}">
        <p14:creationId xmlns:p14="http://schemas.microsoft.com/office/powerpoint/2010/main" val="3812055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34</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the NISE Network shared </a:t>
            </a:r>
            <a:r>
              <a:rPr lang="en-US" baseline="0" dirty="0" smtClean="0"/>
              <a:t>350 physical Explore Science: Earth &amp; Space toolkits. Institutions (including, children’s museums, science centers, NASA Visitor Centers, nature centers, natural history museums, and more!) all across the country are hosting events and engaging visitors through year-round programming!</a:t>
            </a:r>
            <a:endParaRPr lang="en-US"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4</a:t>
            </a:fld>
            <a:endParaRPr lang="en-US"/>
          </a:p>
        </p:txBody>
      </p:sp>
    </p:spTree>
    <p:extLst>
      <p:ext uri="{BB962C8B-B14F-4D97-AF65-F5344CB8AC3E}">
        <p14:creationId xmlns:p14="http://schemas.microsoft.com/office/powerpoint/2010/main" val="12110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are a few details about our event,</a:t>
            </a:r>
            <a:r>
              <a:rPr lang="en-US" baseline="0" dirty="0"/>
              <a:t> today.</a:t>
            </a:r>
            <a:endParaRPr lang="en-US" dirty="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5</a:t>
            </a:fld>
            <a:endParaRPr lang="en-US"/>
          </a:p>
        </p:txBody>
      </p:sp>
    </p:spTree>
    <p:extLst>
      <p:ext uri="{BB962C8B-B14F-4D97-AF65-F5344CB8AC3E}">
        <p14:creationId xmlns:p14="http://schemas.microsoft.com/office/powerpoint/2010/main" val="272091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latin typeface="+mj-lt"/>
                <a:ea typeface="ＭＳ Ｐゴシック" charset="0"/>
                <a:cs typeface="ＭＳ Ｐゴシック" charset="0"/>
              </a:rPr>
              <a:t>[This </a:t>
            </a:r>
            <a:r>
              <a:rPr lang="en-US" sz="1200" b="1" i="1" dirty="0">
                <a:latin typeface="+mj-lt"/>
                <a:ea typeface="ＭＳ Ｐゴシック" charset="0"/>
                <a:cs typeface="ＭＳ Ｐゴシック" charset="0"/>
              </a:rPr>
              <a:t>is for information specifically about your institution</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Background</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(Your institution</a:t>
            </a:r>
            <a:r>
              <a:rPr lang="ja-JP" altLang="en-US" sz="1200" i="1" dirty="0">
                <a:latin typeface="+mj-lt"/>
                <a:ea typeface="ＭＳ Ｐゴシック" charset="0"/>
                <a:cs typeface="ＭＳ Ｐゴシック" charset="0"/>
              </a:rPr>
              <a:t>’</a:t>
            </a:r>
            <a:r>
              <a:rPr lang="en-US" sz="1200" i="1" dirty="0">
                <a:latin typeface="+mj-lt"/>
                <a:ea typeface="ＭＳ Ｐゴシック" charset="0"/>
                <a:cs typeface="ＭＳ Ｐゴシック" charset="0"/>
              </a:rPr>
              <a:t>s) mission</a:t>
            </a:r>
            <a:r>
              <a:rPr lang="en-US" sz="1200" i="1" baseline="0" dirty="0">
                <a:latin typeface="+mj-lt"/>
                <a:ea typeface="ＭＳ Ｐゴシック" charset="0"/>
                <a:cs typeface="ＭＳ Ｐゴシック" charset="0"/>
              </a:rPr>
              <a:t> and goals for this event</a:t>
            </a:r>
            <a:r>
              <a:rPr lang="en-US" sz="1200" i="1" dirty="0">
                <a:latin typeface="+mj-lt"/>
                <a:ea typeface="ＭＳ Ｐゴシック" charset="0"/>
                <a:cs typeface="ＭＳ Ｐゴシック" charset="0"/>
              </a:rPr>
              <a:t> </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Who</a:t>
            </a:r>
            <a:r>
              <a:rPr lang="ja-JP" altLang="en-US" sz="1200" b="1" i="1" dirty="0">
                <a:latin typeface="+mj-lt"/>
                <a:ea typeface="ＭＳ Ｐゴシック" charset="0"/>
                <a:cs typeface="ＭＳ Ｐゴシック" charset="0"/>
              </a:rPr>
              <a:t>’</a:t>
            </a:r>
            <a:r>
              <a:rPr lang="en-US" sz="1200" b="1" i="1" dirty="0">
                <a:latin typeface="+mj-lt"/>
                <a:ea typeface="ＭＳ Ｐゴシック" charset="0"/>
                <a:cs typeface="ＭＳ Ｐゴシック" charset="0"/>
              </a:rPr>
              <a:t>s here</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Introduce collaborators, guest speakers, volunteer groups, and other educators and facilitators.</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Orientation, Safety, and Policies</a:t>
            </a:r>
          </a:p>
          <a:p>
            <a:r>
              <a:rPr lang="en-US" sz="1200" b="1" i="1" dirty="0">
                <a:latin typeface="+mj-lt"/>
                <a:ea typeface="ＭＳ Ｐゴシック" charset="0"/>
                <a:cs typeface="ＭＳ Ｐゴシック" charset="0"/>
              </a:rPr>
              <a:t>	</a:t>
            </a:r>
            <a:r>
              <a:rPr lang="en-US" sz="1200" i="1" dirty="0">
                <a:latin typeface="+mj-lt"/>
                <a:ea typeface="ＭＳ Ｐゴシック" charset="0"/>
                <a:cs typeface="ＭＳ Ｐゴシック" charset="0"/>
              </a:rPr>
              <a:t>Where are restrooms, lunchrooms, and other places?</a:t>
            </a:r>
          </a:p>
          <a:p>
            <a:r>
              <a:rPr lang="en-US" sz="1200" i="1" dirty="0">
                <a:latin typeface="+mj-lt"/>
                <a:ea typeface="ＭＳ Ｐゴシック" charset="0"/>
                <a:cs typeface="ＭＳ Ｐゴシック" charset="0"/>
              </a:rPr>
              <a:t>	Where are the emergency exits?</a:t>
            </a:r>
          </a:p>
          <a:p>
            <a:r>
              <a:rPr lang="en-US" sz="1200" i="1" dirty="0">
                <a:latin typeface="+mj-lt"/>
                <a:ea typeface="ＭＳ Ｐゴシック" charset="0"/>
                <a:cs typeface="ＭＳ Ｐゴシック" charset="0"/>
              </a:rPr>
              <a:t>	Who should be contacted in case of emergency?</a:t>
            </a:r>
          </a:p>
          <a:p>
            <a:r>
              <a:rPr lang="en-US" sz="1200" i="1" dirty="0">
                <a:latin typeface="+mj-lt"/>
                <a:ea typeface="ＭＳ Ｐゴシック" charset="0"/>
                <a:cs typeface="ＭＳ Ｐゴシック" charset="0"/>
              </a:rPr>
              <a:t>	What do volunteers do if they have a problem? Who should be contacted?</a:t>
            </a:r>
          </a:p>
          <a:p>
            <a:r>
              <a:rPr lang="en-US" sz="1200" i="1" dirty="0">
                <a:latin typeface="+mj-lt"/>
                <a:ea typeface="ＭＳ Ｐゴシック" charset="0"/>
                <a:cs typeface="ＭＳ Ｐゴシック" charset="0"/>
              </a:rPr>
              <a:t>	Does your institution have procedures for fire alarms, lost children, and other emergencies?</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Schedule	</a:t>
            </a:r>
          </a:p>
          <a:p>
            <a:r>
              <a:rPr lang="en-US" sz="1200" b="1" i="1" dirty="0">
                <a:latin typeface="+mj-lt"/>
                <a:ea typeface="ＭＳ Ｐゴシック" charset="0"/>
                <a:cs typeface="ＭＳ Ｐゴシック" charset="0"/>
              </a:rPr>
              <a:t>	</a:t>
            </a:r>
            <a:r>
              <a:rPr lang="en-US" sz="1200" i="1" dirty="0">
                <a:latin typeface="+mj-lt"/>
                <a:ea typeface="ＭＳ Ｐゴシック" charset="0"/>
                <a:cs typeface="ＭＳ Ｐゴシック" charset="0"/>
              </a:rPr>
              <a:t>Highlight the schedule for the day.</a:t>
            </a:r>
          </a:p>
          <a:p>
            <a:r>
              <a:rPr lang="en-US" sz="1200" i="1" dirty="0">
                <a:latin typeface="+mj-lt"/>
                <a:ea typeface="ＭＳ Ｐゴシック" charset="0"/>
                <a:cs typeface="ＭＳ Ｐゴシック" charset="0"/>
              </a:rPr>
              <a:t>	Are there special presentations? If so, where will they be held and at what time?</a:t>
            </a:r>
          </a:p>
          <a:p>
            <a:r>
              <a:rPr lang="en-US" sz="1200" i="1" dirty="0">
                <a:latin typeface="+mj-lt"/>
                <a:ea typeface="ＭＳ Ｐゴシック" charset="0"/>
                <a:cs typeface="ＭＳ Ｐゴシック" charset="0"/>
              </a:rPr>
              <a:t>	When does the event begin and end?</a:t>
            </a:r>
          </a:p>
          <a:p>
            <a:endParaRPr lang="en-US" sz="1200" i="1" dirty="0">
              <a:latin typeface="+mj-lt"/>
              <a:ea typeface="ＭＳ Ｐゴシック" charset="0"/>
              <a:cs typeface="ＭＳ Ｐゴシック" charset="0"/>
            </a:endParaRPr>
          </a:p>
          <a:p>
            <a:r>
              <a:rPr lang="en-US" sz="1200" b="1" i="1" dirty="0">
                <a:solidFill>
                  <a:schemeClr val="tx1"/>
                </a:solidFill>
                <a:latin typeface="+mj-lt"/>
                <a:ea typeface="ＭＳ Ｐゴシック" charset="0"/>
                <a:cs typeface="ＭＳ Ｐゴシック" charset="0"/>
              </a:rPr>
              <a:t>NASA current</a:t>
            </a:r>
            <a:r>
              <a:rPr lang="en-US" sz="1200" b="1" i="1" baseline="0" dirty="0">
                <a:solidFill>
                  <a:schemeClr val="tx1"/>
                </a:solidFill>
                <a:latin typeface="+mj-lt"/>
                <a:ea typeface="ＭＳ Ｐゴシック" charset="0"/>
                <a:cs typeface="ＭＳ Ｐゴシック" charset="0"/>
              </a:rPr>
              <a:t> events</a:t>
            </a:r>
          </a:p>
          <a:p>
            <a:r>
              <a:rPr lang="en-US" sz="1200" b="0" i="1" baseline="0" dirty="0">
                <a:solidFill>
                  <a:schemeClr val="tx1"/>
                </a:solidFill>
                <a:latin typeface="+mj-lt"/>
                <a:ea typeface="ＭＳ Ｐゴシック" charset="0"/>
                <a:cs typeface="ＭＳ Ｐゴシック" charset="0"/>
              </a:rPr>
              <a:t>	Add in a few notes about upcoming or related celestial or earth science related events. For example, “We’re celebrating Earth Day!” </a:t>
            </a:r>
            <a:r>
              <a:rPr lang="en-US" sz="1200" b="0" i="1" baseline="0" dirty="0" smtClean="0">
                <a:solidFill>
                  <a:schemeClr val="tx1"/>
                </a:solidFill>
                <a:latin typeface="+mj-lt"/>
                <a:ea typeface="ＭＳ Ｐゴシック" charset="0"/>
                <a:cs typeface="ＭＳ Ｐゴシック" charset="0"/>
              </a:rPr>
              <a:t>or “It’s Astronomy Day!</a:t>
            </a:r>
            <a:r>
              <a:rPr lang="en-US" sz="1200" b="0" i="1" baseline="0" dirty="0">
                <a:solidFill>
                  <a:schemeClr val="tx1"/>
                </a:solidFill>
                <a:latin typeface="+mj-lt"/>
                <a:ea typeface="ＭＳ Ｐゴシック" charset="0"/>
                <a:cs typeface="ＭＳ Ｐゴシック" charset="0"/>
              </a:rPr>
              <a:t>”</a:t>
            </a:r>
          </a:p>
          <a:p>
            <a:endParaRPr lang="en-US" sz="1200" b="1" i="1" baseline="0"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Future events</a:t>
            </a:r>
          </a:p>
          <a:p>
            <a:r>
              <a:rPr lang="en-US" sz="1200" i="1" dirty="0">
                <a:latin typeface="+mj-lt"/>
                <a:ea typeface="ＭＳ Ｐゴシック" charset="0"/>
                <a:cs typeface="ＭＳ Ｐゴシック" charset="0"/>
              </a:rPr>
              <a:t>	What opportunities are there to participate in future events and stay in touch</a:t>
            </a:r>
            <a:r>
              <a:rPr lang="en-US" sz="1200" i="1" dirty="0" smtClean="0">
                <a:latin typeface="+mj-lt"/>
                <a:ea typeface="ＭＳ Ｐゴシック" charset="0"/>
                <a:cs typeface="ＭＳ Ｐゴシック" charset="0"/>
              </a:rPr>
              <a:t>?</a:t>
            </a:r>
            <a:r>
              <a:rPr lang="en-US" sz="1200" b="1" i="1" dirty="0" smtClean="0">
                <a:latin typeface="+mj-lt"/>
                <a:ea typeface="ＭＳ Ｐゴシック" charset="0"/>
                <a:cs typeface="ＭＳ Ｐゴシック" charset="0"/>
              </a:rPr>
              <a:t>]</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a:t>
            </a:r>
          </a:p>
          <a:p>
            <a:endParaRPr lang="en-US" sz="1200" dirty="0">
              <a:latin typeface="+mj-lt"/>
            </a:endParaRPr>
          </a:p>
          <a:p>
            <a:endParaRPr lang="en-US" sz="1200" dirty="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6</a:t>
            </a:fld>
            <a:endParaRPr lang="en-US"/>
          </a:p>
        </p:txBody>
      </p:sp>
    </p:spTree>
    <p:extLst>
      <p:ext uri="{BB962C8B-B14F-4D97-AF65-F5344CB8AC3E}">
        <p14:creationId xmlns:p14="http://schemas.microsoft.com/office/powerpoint/2010/main" val="251606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quickly review the Explore Science: Earth &amp; Space Toolkit</a:t>
            </a:r>
            <a:r>
              <a:rPr lang="en-US" dirty="0" smtClean="0"/>
              <a:t>. </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7</a:t>
            </a:fld>
            <a:endParaRPr lang="en-US"/>
          </a:p>
        </p:txBody>
      </p:sp>
    </p:spTree>
    <p:extLst>
      <p:ext uri="{BB962C8B-B14F-4D97-AF65-F5344CB8AC3E}">
        <p14:creationId xmlns:p14="http://schemas.microsoft.com/office/powerpoint/2010/main" val="86085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j-lt"/>
                <a:ea typeface="ＭＳ Ｐゴシック" charset="-128"/>
                <a:cs typeface="ＭＳ Ｐゴシック" charset="-128"/>
              </a:rPr>
              <a:t>The Explore Science: Earth &amp; Space toolkit materials have been designed to engage visitors in Earth and space phenomena, to help visitors reflect on science as a way of knowing, and to encourage them to identify as science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toolkits focus on hands-on space and earth science activities. They are adaptable to different settings and different kinds of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Each toolkit includes everything you need for all the activities, with supplies for about 100 people.</a:t>
            </a: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8</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mj-lt"/>
                <a:ea typeface="ＭＳ Ｐゴシック" charset="0"/>
                <a:cs typeface="ＭＳ Ｐゴシック" charset="0"/>
              </a:rPr>
              <a:t>The</a:t>
            </a:r>
            <a:r>
              <a:rPr lang="en-US" sz="1200" i="0" baseline="0" dirty="0">
                <a:latin typeface="+mj-lt"/>
                <a:ea typeface="ＭＳ Ｐゴシック" charset="0"/>
                <a:cs typeface="ＭＳ Ｐゴシック" charset="0"/>
              </a:rPr>
              <a:t> Toolkit activities were developed around a learning framework that has three main parts: </a:t>
            </a:r>
            <a:r>
              <a:rPr lang="en-US" sz="1200" i="0" baseline="0" dirty="0">
                <a:latin typeface="+mj-lt"/>
              </a:rPr>
              <a:t>PHENOMENA, PROCESS, and PARTICIPATE.</a:t>
            </a:r>
            <a:endParaRPr lang="en-US" sz="1200" i="0" dirty="0">
              <a:latin typeface="+mj-lt"/>
              <a:ea typeface="ＭＳ Ｐゴシック" charset="0"/>
              <a:cs typeface="ＭＳ Ｐゴシック" charset="0"/>
            </a:endParaRPr>
          </a:p>
          <a:p>
            <a:endParaRPr lang="en-US" sz="1200" i="0" dirty="0">
              <a:latin typeface="+mj-lt"/>
            </a:endParaRPr>
          </a:p>
          <a:p>
            <a:pPr marL="457200" lvl="0" indent="-457200">
              <a:spcAft>
                <a:spcPts val="1000"/>
              </a:spcAft>
              <a:buFont typeface="Arial"/>
              <a:buChar char="•"/>
            </a:pPr>
            <a:r>
              <a:rPr lang="en-US" sz="1200" i="0" dirty="0">
                <a:latin typeface="+mj-lt"/>
              </a:rPr>
              <a:t>Experience Earth and space </a:t>
            </a:r>
            <a:r>
              <a:rPr lang="en-US" sz="1200" b="1" i="0" dirty="0">
                <a:latin typeface="+mj-lt"/>
              </a:rPr>
              <a:t>PHENOMENA </a:t>
            </a:r>
            <a:r>
              <a:rPr lang="en-US" sz="1200" i="0" dirty="0">
                <a:latin typeface="+mj-lt"/>
              </a:rPr>
              <a:t>and explore science findings.</a:t>
            </a:r>
          </a:p>
          <a:p>
            <a:pPr marL="457200" indent="-457200">
              <a:spcAft>
                <a:spcPts val="1000"/>
              </a:spcAft>
              <a:buFont typeface="Arial"/>
              <a:buChar char="•"/>
            </a:pPr>
            <a:r>
              <a:rPr lang="en-US" sz="1200" i="0" dirty="0">
                <a:latin typeface="+mj-lt"/>
              </a:rPr>
              <a:t>Use the scientific </a:t>
            </a:r>
            <a:r>
              <a:rPr lang="en-US" sz="1200" b="1" i="0" dirty="0">
                <a:latin typeface="+mj-lt"/>
              </a:rPr>
              <a:t>PROCESS </a:t>
            </a:r>
            <a:r>
              <a:rPr lang="en-US" sz="1200" i="0" dirty="0">
                <a:latin typeface="+mj-lt"/>
              </a:rPr>
              <a:t>and reflect on science as a way of knowing.</a:t>
            </a:r>
          </a:p>
          <a:p>
            <a:pPr marL="457200" indent="-457200">
              <a:buFont typeface="Arial"/>
              <a:buChar char="•"/>
            </a:pPr>
            <a:r>
              <a:rPr lang="en-US" sz="1200" b="1" i="0" dirty="0">
                <a:latin typeface="+mj-lt"/>
              </a:rPr>
              <a:t>PARTICIPATE in</a:t>
            </a:r>
            <a:r>
              <a:rPr lang="en-US" sz="1200" i="0" dirty="0">
                <a:latin typeface="+mj-lt"/>
              </a:rPr>
              <a:t> the scientific community and identify as a science learner.</a:t>
            </a:r>
          </a:p>
          <a:p>
            <a:endParaRPr lang="en-US" sz="1200" dirty="0">
              <a:latin typeface="+mj-lt"/>
            </a:endParaRPr>
          </a:p>
          <a:p>
            <a:endParaRPr lang="en-US" sz="1200" dirty="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9</a:t>
            </a:fld>
            <a:endParaRPr lang="en-US"/>
          </a:p>
        </p:txBody>
      </p:sp>
    </p:spTree>
    <p:extLst>
      <p:ext uri="{BB962C8B-B14F-4D97-AF65-F5344CB8AC3E}">
        <p14:creationId xmlns:p14="http://schemas.microsoft.com/office/powerpoint/2010/main" val="23685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96F490-8B63-0E43-881B-FCE354826CF4}" type="datetimeFigureOut">
              <a:rPr lang="en-US" smtClean="0"/>
              <a:pPr/>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64490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27847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287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42942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6F490-8B63-0E43-881B-FCE354826CF4}" type="datetimeFigureOut">
              <a:rPr lang="en-US" smtClean="0"/>
              <a:pPr/>
              <a:t>11/26/19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87800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6F490-8B63-0E43-881B-FCE354826CF4}" type="datetimeFigureOut">
              <a:rPr lang="en-US" smtClean="0"/>
              <a:pPr/>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354818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96F490-8B63-0E43-881B-FCE354826CF4}" type="datetimeFigureOut">
              <a:rPr lang="en-US" smtClean="0"/>
              <a:pPr/>
              <a:t>11/26/19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404620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96F490-8B63-0E43-881B-FCE354826CF4}" type="datetimeFigureOut">
              <a:rPr lang="en-US" smtClean="0"/>
              <a:pPr/>
              <a:t>11/26/19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9796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6F490-8B63-0E43-881B-FCE354826CF4}" type="datetimeFigureOut">
              <a:rPr lang="en-US" smtClean="0"/>
              <a:pPr/>
              <a:t>11/26/19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09751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pPr/>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90737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pPr/>
              <a:t>11/26/19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1271969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6F490-8B63-0E43-881B-FCE354826CF4}" type="datetimeFigureOut">
              <a:rPr lang="en-US" smtClean="0"/>
              <a:pPr/>
              <a:t>11/26/19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EE88D-36BD-E143-A104-F357E0ED29DD}" type="slidenum">
              <a:rPr lang="en-US" smtClean="0"/>
              <a:pPr/>
              <a:t>‹#›</a:t>
            </a:fld>
            <a:endParaRPr lang="en-US"/>
          </a:p>
        </p:txBody>
      </p:sp>
    </p:spTree>
    <p:extLst>
      <p:ext uri="{BB962C8B-B14F-4D97-AF65-F5344CB8AC3E}">
        <p14:creationId xmlns:p14="http://schemas.microsoft.com/office/powerpoint/2010/main" val="289817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emf"/><Relationship Id="rId7"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643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457201" y="457200"/>
            <a:ext cx="3489158" cy="2862322"/>
          </a:xfrm>
          <a:prstGeom prst="rect">
            <a:avLst/>
          </a:prstGeom>
        </p:spPr>
        <p:txBody>
          <a:bodyPr wrap="square">
            <a:spAutoFit/>
          </a:bodyPr>
          <a:lstStyle/>
          <a:p>
            <a:r>
              <a:rPr lang="en-US" sz="4500" dirty="0">
                <a:cs typeface="Calibri"/>
              </a:rPr>
              <a:t>The </a:t>
            </a:r>
            <a:r>
              <a:rPr lang="en-US" sz="4500" b="1" u="sng" dirty="0">
                <a:cs typeface="Calibri"/>
              </a:rPr>
              <a:t>Sun</a:t>
            </a:r>
            <a:r>
              <a:rPr lang="en-US" sz="4500" dirty="0">
                <a:cs typeface="Calibri"/>
              </a:rPr>
              <a:t> powers Earth and our solar system.</a:t>
            </a:r>
            <a:endParaRPr lang="en-US" sz="4500" dirty="0"/>
          </a:p>
        </p:txBody>
      </p:sp>
      <p:pic>
        <p:nvPicPr>
          <p:cNvPr id="13" name="Picture 12">
            <a:extLst>
              <a:ext uri="{FF2B5EF4-FFF2-40B4-BE49-F238E27FC236}">
                <a16:creationId xmlns:a16="http://schemas.microsoft.com/office/drawing/2014/main" xmlns="" id="{A86BDB75-BF34-4866-A2F9-D75456277DB1}"/>
              </a:ext>
            </a:extLst>
          </p:cNvPr>
          <p:cNvPicPr>
            <a:picLocks noChangeAspect="1"/>
          </p:cNvPicPr>
          <p:nvPr/>
        </p:nvPicPr>
        <p:blipFill rotWithShape="1">
          <a:blip r:embed="rId4"/>
          <a:srcRect l="-459" r="4817"/>
          <a:stretch/>
        </p:blipFill>
        <p:spPr>
          <a:xfrm flipV="1">
            <a:off x="4554224" y="0"/>
            <a:ext cx="4583851" cy="6858000"/>
          </a:xfrm>
          <a:prstGeom prst="rect">
            <a:avLst/>
          </a:prstGeom>
        </p:spPr>
      </p:pic>
    </p:spTree>
    <p:extLst>
      <p:ext uri="{BB962C8B-B14F-4D97-AF65-F5344CB8AC3E}">
        <p14:creationId xmlns:p14="http://schemas.microsoft.com/office/powerpoint/2010/main" val="185544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6" name="Rectangle 5"/>
          <p:cNvSpPr/>
          <p:nvPr/>
        </p:nvSpPr>
        <p:spPr>
          <a:xfrm>
            <a:off x="457200" y="456208"/>
            <a:ext cx="3595375" cy="3554819"/>
          </a:xfrm>
          <a:prstGeom prst="rect">
            <a:avLst/>
          </a:prstGeom>
        </p:spPr>
        <p:txBody>
          <a:bodyPr wrap="square">
            <a:spAutoFit/>
          </a:bodyPr>
          <a:lstStyle/>
          <a:p>
            <a:r>
              <a:rPr lang="en-US" sz="4500" b="1" u="sng" dirty="0">
                <a:cs typeface="Calibri"/>
              </a:rPr>
              <a:t>Earth</a:t>
            </a:r>
            <a:r>
              <a:rPr lang="en-US" sz="4500" dirty="0">
                <a:cs typeface="Calibri"/>
              </a:rPr>
              <a:t> is a changing planet of air, water, rock, and life.</a:t>
            </a:r>
          </a:p>
        </p:txBody>
      </p:sp>
      <p:pic>
        <p:nvPicPr>
          <p:cNvPr id="10" name="Picture 9">
            <a:extLst>
              <a:ext uri="{FF2B5EF4-FFF2-40B4-BE49-F238E27FC236}">
                <a16:creationId xmlns:a16="http://schemas.microsoft.com/office/drawing/2014/main" xmlns="" id="{88C883F5-E44A-4A80-8F8D-12AD093C6A83}"/>
              </a:ext>
            </a:extLst>
          </p:cNvPr>
          <p:cNvPicPr>
            <a:picLocks noChangeAspect="1"/>
          </p:cNvPicPr>
          <p:nvPr/>
        </p:nvPicPr>
        <p:blipFill rotWithShape="1">
          <a:blip r:embed="rId4"/>
          <a:srcRect l="33618" t="11203" r="26916"/>
          <a:stretch/>
        </p:blipFill>
        <p:spPr>
          <a:xfrm>
            <a:off x="4572000" y="0"/>
            <a:ext cx="4572000" cy="6858001"/>
          </a:xfrm>
          <a:prstGeom prst="rect">
            <a:avLst/>
          </a:prstGeom>
        </p:spPr>
      </p:pic>
    </p:spTree>
    <p:extLst>
      <p:ext uri="{BB962C8B-B14F-4D97-AF65-F5344CB8AC3E}">
        <p14:creationId xmlns:p14="http://schemas.microsoft.com/office/powerpoint/2010/main" val="2031515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457200" y="456207"/>
            <a:ext cx="3533757" cy="3554819"/>
          </a:xfrm>
          <a:prstGeom prst="rect">
            <a:avLst/>
          </a:prstGeom>
        </p:spPr>
        <p:txBody>
          <a:bodyPr wrap="square">
            <a:spAutoFit/>
          </a:bodyPr>
          <a:lstStyle/>
          <a:p>
            <a:r>
              <a:rPr lang="en-US" sz="4500" b="1" u="sng" dirty="0">
                <a:cs typeface="Calibri"/>
              </a:rPr>
              <a:t>Planetary systems </a:t>
            </a:r>
            <a:r>
              <a:rPr lang="en-US" sz="4500" dirty="0">
                <a:cs typeface="Calibri"/>
              </a:rPr>
              <a:t>like ours may contain water and life.</a:t>
            </a:r>
          </a:p>
        </p:txBody>
      </p:sp>
      <p:pic>
        <p:nvPicPr>
          <p:cNvPr id="7" name="Picture 6">
            <a:extLst>
              <a:ext uri="{FF2B5EF4-FFF2-40B4-BE49-F238E27FC236}">
                <a16:creationId xmlns:a16="http://schemas.microsoft.com/office/drawing/2014/main" xmlns="" id="{F3D1EBB8-4DB4-4AEB-B94D-BCA5BCDF879D}"/>
              </a:ext>
            </a:extLst>
          </p:cNvPr>
          <p:cNvPicPr>
            <a:picLocks noChangeAspect="1"/>
          </p:cNvPicPr>
          <p:nvPr/>
        </p:nvPicPr>
        <p:blipFill rotWithShape="1">
          <a:blip r:embed="rId4"/>
          <a:srcRect l="11495" r="26985"/>
          <a:stretch/>
        </p:blipFill>
        <p:spPr>
          <a:xfrm rot="16200000">
            <a:off x="3429000" y="1142998"/>
            <a:ext cx="6858002" cy="4572001"/>
          </a:xfrm>
          <a:prstGeom prst="rect">
            <a:avLst/>
          </a:prstGeom>
        </p:spPr>
      </p:pic>
    </p:spTree>
    <p:extLst>
      <p:ext uri="{BB962C8B-B14F-4D97-AF65-F5344CB8AC3E}">
        <p14:creationId xmlns:p14="http://schemas.microsoft.com/office/powerpoint/2010/main" val="702525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457200" y="456208"/>
            <a:ext cx="3585411" cy="2862322"/>
          </a:xfrm>
          <a:prstGeom prst="rect">
            <a:avLst/>
          </a:prstGeom>
        </p:spPr>
        <p:txBody>
          <a:bodyPr wrap="square">
            <a:spAutoFit/>
          </a:bodyPr>
          <a:lstStyle/>
          <a:p>
            <a:r>
              <a:rPr lang="en-US" sz="4500" dirty="0">
                <a:cs typeface="Calibri"/>
              </a:rPr>
              <a:t>The </a:t>
            </a:r>
            <a:r>
              <a:rPr lang="en-US" sz="4500" b="1" u="sng" dirty="0">
                <a:cs typeface="Calibri"/>
              </a:rPr>
              <a:t>universe</a:t>
            </a:r>
            <a:r>
              <a:rPr lang="en-US" sz="4500" dirty="0">
                <a:cs typeface="Calibri"/>
              </a:rPr>
              <a:t> is very large, old, and mysterious.</a:t>
            </a:r>
          </a:p>
        </p:txBody>
      </p:sp>
      <p:pic>
        <p:nvPicPr>
          <p:cNvPr id="6" name="Picture 5" descr="A star filled sky&#10;&#10;Description automatically generated">
            <a:extLst>
              <a:ext uri="{FF2B5EF4-FFF2-40B4-BE49-F238E27FC236}">
                <a16:creationId xmlns:a16="http://schemas.microsoft.com/office/drawing/2014/main" xmlns="" id="{656D7755-C5F8-4309-95F1-E5262777DF8E}"/>
              </a:ext>
            </a:extLst>
          </p:cNvPr>
          <p:cNvPicPr>
            <a:picLocks noChangeAspect="1"/>
          </p:cNvPicPr>
          <p:nvPr/>
        </p:nvPicPr>
        <p:blipFill rotWithShape="1">
          <a:blip r:embed="rId4"/>
          <a:srcRect t="5556" b="5556"/>
          <a:stretch/>
        </p:blipFill>
        <p:spPr>
          <a:xfrm rot="16200000">
            <a:off x="3429003" y="1142997"/>
            <a:ext cx="6857998" cy="4571999"/>
          </a:xfrm>
          <a:prstGeom prst="rect">
            <a:avLst/>
          </a:prstGeom>
        </p:spPr>
      </p:pic>
    </p:spTree>
    <p:extLst>
      <p:ext uri="{BB962C8B-B14F-4D97-AF65-F5344CB8AC3E}">
        <p14:creationId xmlns:p14="http://schemas.microsoft.com/office/powerpoint/2010/main" val="353589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0D591D5F-2C8A-4DD2-BC5A-6FD8D3660466}"/>
              </a:ext>
            </a:extLst>
          </p:cNvPr>
          <p:cNvPicPr>
            <a:picLocks noChangeAspect="1"/>
          </p:cNvPicPr>
          <p:nvPr/>
        </p:nvPicPr>
        <p:blipFill rotWithShape="1">
          <a:blip r:embed="rId4"/>
          <a:srcRect l="2296" r="15945"/>
          <a:stretch/>
        </p:blipFill>
        <p:spPr>
          <a:xfrm>
            <a:off x="4572000" y="0"/>
            <a:ext cx="4572000" cy="6858000"/>
          </a:xfrm>
          <a:prstGeom prst="rect">
            <a:avLst/>
          </a:prstGeom>
        </p:spPr>
      </p:pic>
      <p:sp>
        <p:nvSpPr>
          <p:cNvPr id="6" name="Rectangle 5">
            <a:extLst>
              <a:ext uri="{FF2B5EF4-FFF2-40B4-BE49-F238E27FC236}">
                <a16:creationId xmlns:a16="http://schemas.microsoft.com/office/drawing/2014/main" xmlns="" id="{1C4DDD61-19F9-4BB2-ABC1-9FF0608AA339}"/>
              </a:ext>
            </a:extLst>
          </p:cNvPr>
          <p:cNvSpPr/>
          <p:nvPr/>
        </p:nvSpPr>
        <p:spPr>
          <a:xfrm>
            <a:off x="457201" y="457200"/>
            <a:ext cx="3537284" cy="2862322"/>
          </a:xfrm>
          <a:prstGeom prst="rect">
            <a:avLst/>
          </a:prstGeom>
        </p:spPr>
        <p:txBody>
          <a:bodyPr wrap="square">
            <a:spAutoFit/>
          </a:bodyPr>
          <a:lstStyle/>
          <a:p>
            <a:r>
              <a:rPr lang="en-US" sz="4500" dirty="0">
                <a:cs typeface="Calibri"/>
              </a:rPr>
              <a:t>Our </a:t>
            </a:r>
            <a:r>
              <a:rPr lang="en-US" sz="4500" b="1" u="sng" dirty="0">
                <a:cs typeface="Calibri"/>
              </a:rPr>
              <a:t>society</a:t>
            </a:r>
            <a:r>
              <a:rPr lang="en-US" sz="4500" dirty="0">
                <a:cs typeface="Calibri"/>
              </a:rPr>
              <a:t> chooses to explore Earth and space.</a:t>
            </a:r>
          </a:p>
        </p:txBody>
      </p:sp>
    </p:spTree>
    <p:extLst>
      <p:ext uri="{BB962C8B-B14F-4D97-AF65-F5344CB8AC3E}">
        <p14:creationId xmlns:p14="http://schemas.microsoft.com/office/powerpoint/2010/main" val="336481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xmlns="" id="{4C240A14-A841-4E7D-B539-FA19098B1877}"/>
              </a:ext>
            </a:extLst>
          </p:cNvPr>
          <p:cNvSpPr/>
          <p:nvPr/>
        </p:nvSpPr>
        <p:spPr>
          <a:xfrm>
            <a:off x="457201" y="457200"/>
            <a:ext cx="3553326" cy="3554819"/>
          </a:xfrm>
          <a:prstGeom prst="rect">
            <a:avLst/>
          </a:prstGeom>
        </p:spPr>
        <p:txBody>
          <a:bodyPr wrap="square">
            <a:spAutoFit/>
          </a:bodyPr>
          <a:lstStyle/>
          <a:p>
            <a:r>
              <a:rPr lang="en-US" sz="4500" b="1" u="sng" dirty="0">
                <a:cs typeface="Calibri"/>
              </a:rPr>
              <a:t>Forces and energy </a:t>
            </a:r>
            <a:r>
              <a:rPr lang="en-US" sz="4500" dirty="0">
                <a:cs typeface="Calibri"/>
              </a:rPr>
              <a:t>connect everything in the universe.</a:t>
            </a:r>
          </a:p>
        </p:txBody>
      </p:sp>
      <p:pic>
        <p:nvPicPr>
          <p:cNvPr id="6" name="Picture 5">
            <a:extLst>
              <a:ext uri="{FF2B5EF4-FFF2-40B4-BE49-F238E27FC236}">
                <a16:creationId xmlns:a16="http://schemas.microsoft.com/office/drawing/2014/main" xmlns="" id="{002A51E2-9259-4EAB-AD3A-3CFB53150C76}"/>
              </a:ext>
            </a:extLst>
          </p:cNvPr>
          <p:cNvPicPr>
            <a:picLocks noChangeAspect="1"/>
          </p:cNvPicPr>
          <p:nvPr/>
        </p:nvPicPr>
        <p:blipFill rotWithShape="1">
          <a:blip r:embed="rId4"/>
          <a:srcRect l="51431" t="10869" r="18929" b="10088"/>
          <a:stretch/>
        </p:blipFill>
        <p:spPr>
          <a:xfrm>
            <a:off x="4572000" y="0"/>
            <a:ext cx="4572000" cy="6858000"/>
          </a:xfrm>
          <a:prstGeom prst="rect">
            <a:avLst/>
          </a:prstGeom>
        </p:spPr>
      </p:pic>
    </p:spTree>
    <p:extLst>
      <p:ext uri="{BB962C8B-B14F-4D97-AF65-F5344CB8AC3E}">
        <p14:creationId xmlns:p14="http://schemas.microsoft.com/office/powerpoint/2010/main" val="1742907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1063944" y="2584161"/>
            <a:ext cx="7358063" cy="1497805"/>
          </a:xfrm>
        </p:spPr>
        <p:txBody>
          <a:bodyPr>
            <a:normAutofit/>
          </a:bodyPr>
          <a:lstStyle/>
          <a:p>
            <a:pPr eaLnBrk="1" hangingPunct="1"/>
            <a:r>
              <a:rPr lang="en-US" sz="5300" b="1" dirty="0">
                <a:latin typeface="Calibri"/>
                <a:cs typeface="Calibri"/>
              </a:rPr>
              <a:t>Hands-on Activities</a:t>
            </a:r>
          </a:p>
        </p:txBody>
      </p:sp>
    </p:spTree>
    <p:extLst>
      <p:ext uri="{BB962C8B-B14F-4D97-AF65-F5344CB8AC3E}">
        <p14:creationId xmlns:p14="http://schemas.microsoft.com/office/powerpoint/2010/main" val="8371767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9" name="Group 8"/>
          <p:cNvGrpSpPr/>
          <p:nvPr/>
        </p:nvGrpSpPr>
        <p:grpSpPr>
          <a:xfrm>
            <a:off x="1203890" y="1143000"/>
            <a:ext cx="7295021" cy="4572000"/>
            <a:chOff x="1277781" y="1600200"/>
            <a:chExt cx="7295021" cy="4572000"/>
          </a:xfrm>
        </p:grpSpPr>
        <p:pic>
          <p:nvPicPr>
            <p:cNvPr id="7" name="Picture 6" descr="√_PR-ME_11.04.16_ExSci_Space_activity_signs_10_26r2 (dragged).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7781" y="1600200"/>
              <a:ext cx="3532910" cy="4572000"/>
            </a:xfrm>
            <a:prstGeom prst="rect">
              <a:avLst/>
            </a:prstGeom>
          </p:spPr>
        </p:pic>
        <p:pic>
          <p:nvPicPr>
            <p:cNvPr id="8" name="Picture 7" descr="√_PR-ME_11.04.16_ExSci_Space_activity_signs_10_26r2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39892" y="1600200"/>
              <a:ext cx="3532910" cy="4572000"/>
            </a:xfrm>
            <a:prstGeom prst="rect">
              <a:avLst/>
            </a:prstGeom>
          </p:spPr>
        </p:pic>
      </p:grpSp>
    </p:spTree>
    <p:extLst>
      <p:ext uri="{BB962C8B-B14F-4D97-AF65-F5344CB8AC3E}">
        <p14:creationId xmlns:p14="http://schemas.microsoft.com/office/powerpoint/2010/main" val="56416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33"/>
            <a:ext cx="9144000" cy="6858000"/>
            <a:chOff x="0" y="12033"/>
            <a:chExt cx="9144000" cy="685800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33"/>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16" y="1508424"/>
              <a:ext cx="2836007" cy="3670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067" y="1511660"/>
              <a:ext cx="2797933" cy="362085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6557" y="1508424"/>
              <a:ext cx="2836007" cy="3670126"/>
            </a:xfrm>
            <a:prstGeom prst="rect">
              <a:avLst/>
            </a:prstGeom>
          </p:spPr>
        </p:pic>
      </p:grpSp>
    </p:spTree>
    <p:extLst>
      <p:ext uri="{BB962C8B-B14F-4D97-AF65-F5344CB8AC3E}">
        <p14:creationId xmlns:p14="http://schemas.microsoft.com/office/powerpoint/2010/main" val="56416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2" cy="6858001"/>
          </a:xfrm>
          <a:prstGeom prst="rect">
            <a:avLst/>
          </a:prstGeom>
        </p:spPr>
      </p:pic>
      <p:grpSp>
        <p:nvGrpSpPr>
          <p:cNvPr id="12" name="Group 11"/>
          <p:cNvGrpSpPr/>
          <p:nvPr/>
        </p:nvGrpSpPr>
        <p:grpSpPr>
          <a:xfrm>
            <a:off x="1922318" y="0"/>
            <a:ext cx="5299364" cy="6858000"/>
            <a:chOff x="2360400" y="334264"/>
            <a:chExt cx="5299364" cy="6858000"/>
          </a:xfrm>
        </p:grpSpPr>
        <p:pic>
          <p:nvPicPr>
            <p:cNvPr id="8" name="Picture 7" descr="Space_Ques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400" y="3763264"/>
              <a:ext cx="2649682" cy="3429000"/>
            </a:xfrm>
            <a:prstGeom prst="rect">
              <a:avLst/>
            </a:prstGeom>
          </p:spPr>
        </p:pic>
        <p:pic>
          <p:nvPicPr>
            <p:cNvPr id="10" name="Picture 9" descr="√_PR-ME_11.04.16_ExSci_Space_activity_signs_10_26r2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0082" y="3763264"/>
              <a:ext cx="2649682" cy="3429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0400" y="334264"/>
              <a:ext cx="2649682" cy="3429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0082" y="334264"/>
              <a:ext cx="2649682" cy="3429000"/>
            </a:xfrm>
            <a:prstGeom prst="rect">
              <a:avLst/>
            </a:prstGeom>
          </p:spPr>
        </p:pic>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2318" y="0"/>
            <a:ext cx="2649682" cy="3429000"/>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a:xfrm>
            <a:off x="1" y="1"/>
            <a:ext cx="9144000" cy="14741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Presentation</a:t>
            </a:r>
          </a:p>
        </p:txBody>
      </p:sp>
      <p:sp>
        <p:nvSpPr>
          <p:cNvPr id="6" name="Rectangle 3"/>
          <p:cNvSpPr txBox="1">
            <a:spLocks noChangeArrowheads="1"/>
          </p:cNvSpPr>
          <p:nvPr/>
        </p:nvSpPr>
        <p:spPr>
          <a:xfrm>
            <a:off x="2335534" y="2123316"/>
            <a:ext cx="5427630" cy="369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pPr>
            <a:r>
              <a:rPr lang="en-US" sz="3000" dirty="0">
                <a:latin typeface="Calibri"/>
                <a:cs typeface="Calibri"/>
              </a:rPr>
              <a:t>Explore Science: Earth &amp; Space </a:t>
            </a:r>
          </a:p>
          <a:p>
            <a:pPr>
              <a:buSzPct val="100000"/>
            </a:pPr>
            <a:r>
              <a:rPr lang="en-US" sz="3000" dirty="0">
                <a:latin typeface="Calibri"/>
                <a:cs typeface="Calibri"/>
              </a:rPr>
              <a:t>Our Event</a:t>
            </a:r>
          </a:p>
          <a:p>
            <a:pPr>
              <a:buSzPct val="100000"/>
            </a:pPr>
            <a:r>
              <a:rPr lang="en-US" sz="3000" dirty="0">
                <a:latin typeface="Calibri"/>
                <a:cs typeface="Calibri"/>
              </a:rPr>
              <a:t>Toolkit of </a:t>
            </a:r>
            <a:r>
              <a:rPr lang="en-US" sz="3000" dirty="0" smtClean="0">
                <a:latin typeface="Calibri"/>
                <a:cs typeface="Calibri"/>
              </a:rPr>
              <a:t>Activities</a:t>
            </a:r>
            <a:endParaRPr lang="en-US" sz="3000" dirty="0">
              <a:latin typeface="Calibri"/>
              <a:cs typeface="Calibri"/>
            </a:endParaRPr>
          </a:p>
          <a:p>
            <a:pPr>
              <a:buSzPct val="100000"/>
            </a:pPr>
            <a:r>
              <a:rPr lang="en-US" sz="3000" dirty="0">
                <a:latin typeface="Calibri"/>
                <a:cs typeface="Calibri"/>
              </a:rPr>
              <a:t>Leading the A</a:t>
            </a:r>
            <a:r>
              <a:rPr lang="en-US" sz="3000" dirty="0" smtClean="0">
                <a:latin typeface="Calibri"/>
                <a:cs typeface="Calibri"/>
              </a:rPr>
              <a:t>ctivities</a:t>
            </a:r>
          </a:p>
          <a:p>
            <a:pPr>
              <a:buSzPct val="100000"/>
            </a:pPr>
            <a:r>
              <a:rPr lang="en-US" sz="3000" dirty="0" smtClean="0">
                <a:latin typeface="Calibri"/>
                <a:cs typeface="Calibri"/>
              </a:rPr>
              <a:t>Questions?</a:t>
            </a:r>
            <a:endParaRPr lang="en-US" sz="3000" dirty="0">
              <a:latin typeface="Calibri"/>
              <a:cs typeface="Calibri"/>
            </a:endParaRPr>
          </a:p>
        </p:txBody>
      </p:sp>
    </p:spTree>
    <p:extLst>
      <p:ext uri="{BB962C8B-B14F-4D97-AF65-F5344CB8AC3E}">
        <p14:creationId xmlns:p14="http://schemas.microsoft.com/office/powerpoint/2010/main" val="482684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2" cy="68580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546" y="1143000"/>
            <a:ext cx="3532909" cy="4572000"/>
          </a:xfrm>
          <a:prstGeom prst="rect">
            <a:avLst/>
          </a:prstGeom>
        </p:spPr>
      </p:pic>
    </p:spTree>
    <p:extLst>
      <p:ext uri="{BB962C8B-B14F-4D97-AF65-F5344CB8AC3E}">
        <p14:creationId xmlns:p14="http://schemas.microsoft.com/office/powerpoint/2010/main" val="162721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Leading the Activities</a:t>
            </a:r>
          </a:p>
        </p:txBody>
      </p:sp>
    </p:spTree>
    <p:extLst>
      <p:ext uri="{BB962C8B-B14F-4D97-AF65-F5344CB8AC3E}">
        <p14:creationId xmlns:p14="http://schemas.microsoft.com/office/powerpoint/2010/main" val="3476897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a:latin typeface="Calibri"/>
                <a:cs typeface="Calibri"/>
              </a:rPr>
              <a:t>Activity materials</a:t>
            </a:r>
          </a:p>
        </p:txBody>
      </p:sp>
      <p:pic>
        <p:nvPicPr>
          <p:cNvPr id="1026" name="Picture 2" descr="Credit:  Science Museum of Minnesota for the NISE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191" y="1676400"/>
            <a:ext cx="5649830" cy="4519864"/>
          </a:xfrm>
          <a:prstGeom prst="roundRect">
            <a:avLst>
              <a:gd name="adj" fmla="val 932"/>
            </a:avLst>
          </a:prstGeom>
          <a:ln>
            <a:noFill/>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0223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a:latin typeface="Calibri"/>
                <a:cs typeface="Calibri"/>
              </a:rPr>
              <a:t>Activity instructions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279" y="1768189"/>
            <a:ext cx="2897270" cy="3749040"/>
          </a:xfrm>
          <a:prstGeom prst="rect">
            <a:avLst/>
          </a:prstGeom>
          <a:ln w="3175">
            <a:solidFill>
              <a:schemeClr val="tx1"/>
            </a:solidFill>
          </a:ln>
        </p:spPr>
      </p:pic>
      <p:sp>
        <p:nvSpPr>
          <p:cNvPr id="5" name="Connector 4"/>
          <p:cNvSpPr/>
          <p:nvPr/>
        </p:nvSpPr>
        <p:spPr>
          <a:xfrm>
            <a:off x="1562853" y="2555588"/>
            <a:ext cx="9525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572000" y="1768189"/>
            <a:ext cx="3125636" cy="3749040"/>
            <a:chOff x="4556086" y="1743583"/>
            <a:chExt cx="3125636" cy="374904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423" y="1743583"/>
              <a:ext cx="2897299" cy="3749040"/>
            </a:xfrm>
            <a:prstGeom prst="rect">
              <a:avLst/>
            </a:prstGeom>
            <a:ln w="3175">
              <a:solidFill>
                <a:schemeClr val="tx1"/>
              </a:solidFill>
            </a:ln>
          </p:spPr>
        </p:pic>
        <p:sp>
          <p:nvSpPr>
            <p:cNvPr id="9" name="Connector 8"/>
            <p:cNvSpPr/>
            <p:nvPr/>
          </p:nvSpPr>
          <p:spPr>
            <a:xfrm>
              <a:off x="4886872" y="3612863"/>
              <a:ext cx="2692400" cy="15113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nector 5"/>
            <p:cNvSpPr/>
            <p:nvPr/>
          </p:nvSpPr>
          <p:spPr>
            <a:xfrm>
              <a:off x="4556086" y="1990438"/>
              <a:ext cx="2692400" cy="15113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319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0" y="178595"/>
            <a:ext cx="9143999" cy="1497805"/>
          </a:xfrm>
        </p:spPr>
        <p:txBody>
          <a:bodyPr>
            <a:noAutofit/>
          </a:bodyPr>
          <a:lstStyle/>
          <a:p>
            <a:r>
              <a:rPr lang="en-US" dirty="0">
                <a:cs typeface="Calibri"/>
              </a:rPr>
              <a:t>Info sheets and worksheets</a:t>
            </a:r>
            <a:endParaRPr lang="en-US" dirty="0">
              <a:latin typeface="Calibri"/>
              <a:cs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58" y="1514781"/>
            <a:ext cx="2826327" cy="3657600"/>
          </a:xfrm>
          <a:prstGeom prst="rect">
            <a:avLst/>
          </a:prstGeom>
          <a:ln w="3175">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028" y="2357591"/>
            <a:ext cx="2826327" cy="3657600"/>
          </a:xfrm>
          <a:prstGeom prst="rect">
            <a:avLst/>
          </a:prstGeom>
          <a:ln w="3175">
            <a:solidFill>
              <a:schemeClr val="tx1"/>
            </a:solidFill>
          </a:ln>
        </p:spPr>
      </p:pic>
      <p:pic>
        <p:nvPicPr>
          <p:cNvPr id="4" name="Picture 3"/>
          <p:cNvPicPr>
            <a:picLocks noChangeAspect="1"/>
          </p:cNvPicPr>
          <p:nvPr/>
        </p:nvPicPr>
        <p:blipFill>
          <a:blip r:embed="rId6"/>
          <a:stretch>
            <a:fillRect/>
          </a:stretch>
        </p:blipFill>
        <p:spPr>
          <a:xfrm>
            <a:off x="4926168" y="1514781"/>
            <a:ext cx="2137812" cy="2906088"/>
          </a:xfrm>
          <a:prstGeom prst="rect">
            <a:avLst/>
          </a:prstGeom>
          <a:ln w="3175">
            <a:solidFill>
              <a:schemeClr val="tx1"/>
            </a:solidFill>
          </a:ln>
        </p:spPr>
      </p:pic>
      <p:pic>
        <p:nvPicPr>
          <p:cNvPr id="5" name="Picture 4"/>
          <p:cNvPicPr>
            <a:picLocks noChangeAspect="1"/>
          </p:cNvPicPr>
          <p:nvPr/>
        </p:nvPicPr>
        <p:blipFill>
          <a:blip r:embed="rId7"/>
          <a:stretch>
            <a:fillRect/>
          </a:stretch>
        </p:blipFill>
        <p:spPr>
          <a:xfrm rot="804458">
            <a:off x="6618311" y="2814157"/>
            <a:ext cx="1963573" cy="2906088"/>
          </a:xfrm>
          <a:prstGeom prst="rect">
            <a:avLst/>
          </a:prstGeom>
        </p:spPr>
      </p:pic>
    </p:spTree>
    <p:extLst>
      <p:ext uri="{BB962C8B-B14F-4D97-AF65-F5344CB8AC3E}">
        <p14:creationId xmlns:p14="http://schemas.microsoft.com/office/powerpoint/2010/main" val="3611321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442" y="156411"/>
            <a:ext cx="9144000" cy="6858000"/>
          </a:xfrm>
          <a:prstGeom prst="rect">
            <a:avLst/>
          </a:prstGeom>
          <a:effectLst/>
        </p:spPr>
      </p:pic>
      <p:sp>
        <p:nvSpPr>
          <p:cNvPr id="4" name="Title 3"/>
          <p:cNvSpPr>
            <a:spLocks noGrp="1"/>
          </p:cNvSpPr>
          <p:nvPr>
            <p:ph type="title"/>
          </p:nvPr>
        </p:nvSpPr>
        <p:spPr/>
        <p:txBody>
          <a:bodyPr>
            <a:normAutofit/>
          </a:bodyPr>
          <a:lstStyle/>
          <a:p>
            <a:r>
              <a:rPr lang="en-US" dirty="0" smtClean="0"/>
              <a:t>Training Videos</a:t>
            </a:r>
            <a:endParaRPr lang="en-US" dirty="0"/>
          </a:p>
        </p:txBody>
      </p:sp>
      <p:pic>
        <p:nvPicPr>
          <p:cNvPr id="2" name="Picture 1"/>
          <p:cNvPicPr>
            <a:picLocks noChangeAspect="1"/>
          </p:cNvPicPr>
          <p:nvPr/>
        </p:nvPicPr>
        <p:blipFill>
          <a:blip r:embed="rId4"/>
          <a:stretch>
            <a:fillRect/>
          </a:stretch>
        </p:blipFill>
        <p:spPr>
          <a:xfrm>
            <a:off x="1157032" y="1578620"/>
            <a:ext cx="3705742" cy="2114845"/>
          </a:xfrm>
          <a:prstGeom prst="rect">
            <a:avLst/>
          </a:prstGeom>
          <a:ln w="3175">
            <a:solidFill>
              <a:schemeClr val="tx1"/>
            </a:solidFill>
          </a:ln>
        </p:spPr>
      </p:pic>
      <p:pic>
        <p:nvPicPr>
          <p:cNvPr id="3" name="Picture 2"/>
          <p:cNvPicPr>
            <a:picLocks noChangeAspect="1"/>
          </p:cNvPicPr>
          <p:nvPr/>
        </p:nvPicPr>
        <p:blipFill>
          <a:blip r:embed="rId5"/>
          <a:stretch>
            <a:fillRect/>
          </a:stretch>
        </p:blipFill>
        <p:spPr>
          <a:xfrm>
            <a:off x="1157032" y="4209108"/>
            <a:ext cx="3705742" cy="2114845"/>
          </a:xfrm>
          <a:prstGeom prst="rect">
            <a:avLst/>
          </a:prstGeom>
          <a:ln w="3175">
            <a:solidFill>
              <a:schemeClr val="tx1"/>
            </a:solidFill>
          </a:ln>
        </p:spPr>
      </p:pic>
      <p:pic>
        <p:nvPicPr>
          <p:cNvPr id="5" name="Picture 4"/>
          <p:cNvPicPr>
            <a:picLocks noChangeAspect="1"/>
          </p:cNvPicPr>
          <p:nvPr/>
        </p:nvPicPr>
        <p:blipFill>
          <a:blip r:embed="rId6"/>
          <a:stretch>
            <a:fillRect/>
          </a:stretch>
        </p:blipFill>
        <p:spPr>
          <a:xfrm>
            <a:off x="5091389" y="1581201"/>
            <a:ext cx="3694094" cy="2112264"/>
          </a:xfrm>
          <a:prstGeom prst="rect">
            <a:avLst/>
          </a:prstGeom>
          <a:ln w="3175">
            <a:solidFill>
              <a:schemeClr val="tx1"/>
            </a:solidFill>
          </a:ln>
        </p:spPr>
      </p:pic>
      <p:pic>
        <p:nvPicPr>
          <p:cNvPr id="12" name="Picture 11"/>
          <p:cNvPicPr>
            <a:picLocks noChangeAspect="1"/>
          </p:cNvPicPr>
          <p:nvPr/>
        </p:nvPicPr>
        <p:blipFill>
          <a:blip r:embed="rId7"/>
          <a:stretch>
            <a:fillRect/>
          </a:stretch>
        </p:blipFill>
        <p:spPr>
          <a:xfrm>
            <a:off x="5089267" y="4199582"/>
            <a:ext cx="3696216" cy="2124371"/>
          </a:xfrm>
          <a:prstGeom prst="rect">
            <a:avLst/>
          </a:prstGeom>
          <a:ln w="3175">
            <a:solidFill>
              <a:schemeClr val="tx1"/>
            </a:solidFill>
          </a:ln>
        </p:spPr>
      </p:pic>
    </p:spTree>
    <p:extLst>
      <p:ext uri="{BB962C8B-B14F-4D97-AF65-F5344CB8AC3E}">
        <p14:creationId xmlns:p14="http://schemas.microsoft.com/office/powerpoint/2010/main" val="812904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sp>
        <p:nvSpPr>
          <p:cNvPr id="4" name="Title 3"/>
          <p:cNvSpPr>
            <a:spLocks noGrp="1"/>
          </p:cNvSpPr>
          <p:nvPr>
            <p:ph type="title"/>
          </p:nvPr>
        </p:nvSpPr>
        <p:spPr/>
        <p:txBody>
          <a:bodyPr>
            <a:normAutofit/>
          </a:bodyPr>
          <a:lstStyle/>
          <a:p>
            <a:r>
              <a:rPr lang="en-US" dirty="0"/>
              <a:t>Notes and tips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048" y="1600549"/>
            <a:ext cx="2840459" cy="3675888"/>
          </a:xfrm>
          <a:prstGeom prst="rect">
            <a:avLst/>
          </a:prstGeom>
          <a:ln w="3175">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7672" y="1860309"/>
            <a:ext cx="2833393" cy="3666744"/>
          </a:xfrm>
          <a:prstGeom prst="rect">
            <a:avLst/>
          </a:prstGeom>
          <a:ln w="3175">
            <a:solidFill>
              <a:schemeClr val="tx1"/>
            </a:solidFill>
          </a:ln>
        </p:spPr>
      </p:pic>
      <p:pic>
        <p:nvPicPr>
          <p:cNvPr id="2" name="Picture 1" descr="ExSci_Space_TipsforLeadingHands-onActivities.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42558" y="2578100"/>
            <a:ext cx="2836141" cy="3670300"/>
          </a:xfrm>
          <a:prstGeom prst="rect">
            <a:avLst/>
          </a:prstGeom>
          <a:solidFill>
            <a:schemeClr val="bg1"/>
          </a:solidFill>
          <a:ln w="3175" cmpd="sng">
            <a:solidFill>
              <a:schemeClr val="tx1"/>
            </a:solidFill>
          </a:ln>
        </p:spPr>
      </p:pic>
    </p:spTree>
    <p:extLst>
      <p:ext uri="{BB962C8B-B14F-4D97-AF65-F5344CB8AC3E}">
        <p14:creationId xmlns:p14="http://schemas.microsoft.com/office/powerpoint/2010/main" val="4010146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5" name="Rectangle 4"/>
          <p:cNvSpPr/>
          <p:nvPr/>
        </p:nvSpPr>
        <p:spPr>
          <a:xfrm>
            <a:off x="1981200" y="1426472"/>
            <a:ext cx="5029200" cy="5170646"/>
          </a:xfrm>
          <a:prstGeom prst="rect">
            <a:avLst/>
          </a:prstGeom>
        </p:spPr>
        <p:txBody>
          <a:bodyPr wrap="square">
            <a:spAutoFit/>
          </a:bodyPr>
          <a:lstStyle/>
          <a:p>
            <a:pPr marL="342900" indent="-342900">
              <a:spcBef>
                <a:spcPts val="1200"/>
              </a:spcBef>
              <a:buFont typeface="Arial"/>
              <a:buChar char="•"/>
            </a:pPr>
            <a:r>
              <a:rPr lang="en-US" sz="2400" dirty="0" smtClean="0"/>
              <a:t>Greet your guests</a:t>
            </a:r>
          </a:p>
          <a:p>
            <a:pPr marL="342900" indent="-342900">
              <a:spcBef>
                <a:spcPts val="1200"/>
              </a:spcBef>
              <a:buFont typeface="Arial"/>
              <a:buChar char="•"/>
            </a:pPr>
            <a:r>
              <a:rPr lang="en-US" sz="2400" dirty="0" smtClean="0"/>
              <a:t>Encourage exploration</a:t>
            </a:r>
          </a:p>
          <a:p>
            <a:pPr marL="342900" indent="-342900">
              <a:spcBef>
                <a:spcPts val="1200"/>
              </a:spcBef>
              <a:buFont typeface="Arial"/>
              <a:buChar char="•"/>
            </a:pPr>
            <a:r>
              <a:rPr lang="en-US" sz="2400" dirty="0" smtClean="0"/>
              <a:t>Ask open-ended questions</a:t>
            </a:r>
          </a:p>
          <a:p>
            <a:pPr marL="342900" indent="-342900">
              <a:spcBef>
                <a:spcPts val="1200"/>
              </a:spcBef>
              <a:buFont typeface="Arial"/>
              <a:buChar char="•"/>
            </a:pPr>
            <a:r>
              <a:rPr lang="en-US" sz="2400" dirty="0" smtClean="0"/>
              <a:t>Be a good listener</a:t>
            </a:r>
          </a:p>
          <a:p>
            <a:pPr marL="342900" indent="-342900">
              <a:spcBef>
                <a:spcPts val="1200"/>
              </a:spcBef>
              <a:buFont typeface="Arial"/>
              <a:buChar char="•"/>
            </a:pPr>
            <a:r>
              <a:rPr lang="en-US" sz="2400" dirty="0" smtClean="0"/>
              <a:t>Share what you know</a:t>
            </a:r>
          </a:p>
          <a:p>
            <a:pPr marL="342900" indent="-342900">
              <a:spcBef>
                <a:spcPts val="1200"/>
              </a:spcBef>
              <a:buFont typeface="Arial"/>
              <a:buChar char="•"/>
            </a:pPr>
            <a:r>
              <a:rPr lang="en-US" sz="2400" dirty="0" smtClean="0"/>
              <a:t>Offer positive responses</a:t>
            </a:r>
          </a:p>
          <a:p>
            <a:pPr marL="342900" indent="-342900">
              <a:spcBef>
                <a:spcPts val="1200"/>
              </a:spcBef>
              <a:buFont typeface="Arial"/>
              <a:buChar char="•"/>
            </a:pPr>
            <a:r>
              <a:rPr lang="en-US" sz="2400" dirty="0" smtClean="0"/>
              <a:t>Share accurate information</a:t>
            </a:r>
          </a:p>
          <a:p>
            <a:pPr marL="342900" indent="-342900">
              <a:spcBef>
                <a:spcPts val="1200"/>
              </a:spcBef>
              <a:buFont typeface="Arial"/>
              <a:buChar char="•"/>
            </a:pPr>
            <a:r>
              <a:rPr lang="en-US" sz="2400" dirty="0" smtClean="0"/>
              <a:t>Remain positive</a:t>
            </a:r>
          </a:p>
          <a:p>
            <a:pPr marL="342900" indent="-342900">
              <a:spcBef>
                <a:spcPts val="1200"/>
              </a:spcBef>
              <a:buFont typeface="Arial"/>
              <a:buChar char="•"/>
            </a:pPr>
            <a:r>
              <a:rPr lang="en-US" sz="2400" dirty="0" smtClean="0"/>
              <a:t>Thank your guests</a:t>
            </a:r>
          </a:p>
          <a:p>
            <a:pPr marL="342900" indent="-342900">
              <a:spcBef>
                <a:spcPts val="1200"/>
              </a:spcBef>
              <a:buFont typeface="Arial"/>
              <a:buChar char="•"/>
            </a:pPr>
            <a:r>
              <a:rPr lang="en-US" sz="2400" dirty="0" smtClean="0"/>
              <a:t>&amp; </a:t>
            </a:r>
            <a:r>
              <a:rPr lang="en-US" sz="2400" dirty="0"/>
              <a:t>HAVE FUN</a:t>
            </a:r>
            <a:r>
              <a:rPr lang="en-US" sz="2400" dirty="0" smtClean="0"/>
              <a:t>!</a:t>
            </a:r>
            <a:endParaRPr lang="en-US" sz="2400" dirty="0"/>
          </a:p>
        </p:txBody>
      </p:sp>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b="1" dirty="0" smtClean="0">
                <a:latin typeface="Calibri"/>
                <a:cs typeface="Calibri"/>
              </a:rPr>
              <a:t>Tips for Leading Hands-on Activities</a:t>
            </a:r>
            <a:endParaRPr lang="en-US" sz="4300" b="1" dirty="0">
              <a:latin typeface="Calibri"/>
              <a:cs typeface="Calibri"/>
            </a:endParaRPr>
          </a:p>
        </p:txBody>
      </p:sp>
    </p:spTree>
    <p:extLst>
      <p:ext uri="{BB962C8B-B14F-4D97-AF65-F5344CB8AC3E}">
        <p14:creationId xmlns:p14="http://schemas.microsoft.com/office/powerpoint/2010/main" val="2255501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5" name="Rectangle 4"/>
          <p:cNvSpPr/>
          <p:nvPr/>
        </p:nvSpPr>
        <p:spPr>
          <a:xfrm>
            <a:off x="1981199" y="1445249"/>
            <a:ext cx="6862012" cy="4124206"/>
          </a:xfrm>
          <a:prstGeom prst="rect">
            <a:avLst/>
          </a:prstGeom>
        </p:spPr>
        <p:txBody>
          <a:bodyPr wrap="square">
            <a:spAutoFit/>
          </a:bodyPr>
          <a:lstStyle/>
          <a:p>
            <a:pPr marL="342900" indent="-342900">
              <a:spcBef>
                <a:spcPts val="1200"/>
              </a:spcBef>
              <a:buFont typeface="Arial"/>
              <a:buChar char="•"/>
            </a:pPr>
            <a:r>
              <a:rPr lang="en-US" sz="2400" dirty="0" smtClean="0"/>
              <a:t>Interact around real science phenomena</a:t>
            </a:r>
          </a:p>
          <a:p>
            <a:pPr marL="342900" indent="-342900">
              <a:spcBef>
                <a:spcPts val="1200"/>
              </a:spcBef>
              <a:buFont typeface="Arial"/>
              <a:buChar char="•"/>
            </a:pPr>
            <a:r>
              <a:rPr lang="en-US" sz="2400" dirty="0" smtClean="0"/>
              <a:t>Connect at their level</a:t>
            </a:r>
          </a:p>
          <a:p>
            <a:pPr marL="342900" indent="-342900">
              <a:spcBef>
                <a:spcPts val="1200"/>
              </a:spcBef>
              <a:buFont typeface="Arial"/>
              <a:buChar char="•"/>
            </a:pPr>
            <a:r>
              <a:rPr lang="en-US" sz="2400" dirty="0" smtClean="0"/>
              <a:t>Support new experiences and skill development</a:t>
            </a:r>
          </a:p>
          <a:p>
            <a:pPr marL="342900" indent="-342900">
              <a:spcBef>
                <a:spcPts val="1200"/>
              </a:spcBef>
              <a:buFont typeface="Arial"/>
              <a:buChar char="•"/>
            </a:pPr>
            <a:r>
              <a:rPr lang="en-US" sz="2400" dirty="0" smtClean="0"/>
              <a:t>Embrace repetition</a:t>
            </a:r>
          </a:p>
          <a:p>
            <a:pPr marL="342900" indent="-342900">
              <a:spcBef>
                <a:spcPts val="1200"/>
              </a:spcBef>
              <a:buFont typeface="Arial"/>
              <a:buChar char="•"/>
            </a:pPr>
            <a:r>
              <a:rPr lang="en-US" sz="2400" dirty="0" smtClean="0"/>
              <a:t>Make opportunities for non-verbal communication</a:t>
            </a:r>
          </a:p>
          <a:p>
            <a:pPr marL="342900" indent="-342900">
              <a:spcBef>
                <a:spcPts val="1200"/>
              </a:spcBef>
              <a:buFont typeface="Arial"/>
              <a:buChar char="•"/>
            </a:pPr>
            <a:r>
              <a:rPr lang="en-US" sz="2400" dirty="0" smtClean="0"/>
              <a:t>Ask open-ended questions</a:t>
            </a:r>
          </a:p>
          <a:p>
            <a:pPr marL="342900" indent="-342900">
              <a:spcBef>
                <a:spcPts val="1200"/>
              </a:spcBef>
              <a:buFont typeface="Arial"/>
              <a:buChar char="•"/>
            </a:pPr>
            <a:r>
              <a:rPr lang="en-US" sz="2400" dirty="0" smtClean="0"/>
              <a:t>“Sportscast” (narrate) the child’s actions</a:t>
            </a:r>
          </a:p>
          <a:p>
            <a:pPr marL="342900" indent="-342900">
              <a:spcBef>
                <a:spcPts val="1200"/>
              </a:spcBef>
              <a:buFont typeface="Arial"/>
              <a:buChar char="•"/>
            </a:pPr>
            <a:r>
              <a:rPr lang="en-US" sz="2400" dirty="0" smtClean="0"/>
              <a:t>&amp; </a:t>
            </a:r>
            <a:r>
              <a:rPr lang="en-US" sz="2400" dirty="0"/>
              <a:t>HAVE FUN</a:t>
            </a:r>
            <a:r>
              <a:rPr lang="en-US" sz="2400" dirty="0" smtClean="0"/>
              <a:t>!</a:t>
            </a:r>
            <a:endParaRPr lang="en-US" sz="2400" dirty="0"/>
          </a:p>
        </p:txBody>
      </p:sp>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b="1" dirty="0" smtClean="0">
                <a:latin typeface="Calibri"/>
                <a:cs typeface="Calibri"/>
              </a:rPr>
              <a:t>Tips for Interacting with Young Learners</a:t>
            </a:r>
            <a:endParaRPr lang="en-US" sz="4300" b="1" dirty="0">
              <a:latin typeface="Calibri"/>
              <a:cs typeface="Calibri"/>
            </a:endParaRPr>
          </a:p>
        </p:txBody>
      </p:sp>
    </p:spTree>
    <p:extLst>
      <p:ext uri="{BB962C8B-B14F-4D97-AF65-F5344CB8AC3E}">
        <p14:creationId xmlns:p14="http://schemas.microsoft.com/office/powerpoint/2010/main" val="3209558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Questions?</a:t>
            </a:r>
            <a:endParaRPr lang="en-US" sz="5400" b="1" dirty="0">
              <a:latin typeface="Calibri"/>
              <a:cs typeface="Calibri"/>
            </a:endParaRPr>
          </a:p>
        </p:txBody>
      </p:sp>
    </p:spTree>
    <p:extLst>
      <p:ext uri="{BB962C8B-B14F-4D97-AF65-F5344CB8AC3E}">
        <p14:creationId xmlns:p14="http://schemas.microsoft.com/office/powerpoint/2010/main" val="20850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Explore Science: Earth &amp; Space </a:t>
            </a:r>
          </a:p>
        </p:txBody>
      </p:sp>
    </p:spTree>
    <p:extLst>
      <p:ext uri="{BB962C8B-B14F-4D97-AF65-F5344CB8AC3E}">
        <p14:creationId xmlns:p14="http://schemas.microsoft.com/office/powerpoint/2010/main" val="267841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12702" y="4981847"/>
            <a:ext cx="7520700" cy="1631216"/>
          </a:xfrm>
          <a:prstGeom prst="rect">
            <a:avLst/>
          </a:prstGeom>
        </p:spPr>
        <p:txBody>
          <a:bodyPr wrap="square">
            <a:spAutoFit/>
          </a:bodyPr>
          <a:lstStyle/>
          <a:p>
            <a:r>
              <a:rPr lang="en-US" sz="1100" b="1" dirty="0">
                <a:solidFill>
                  <a:srgbClr val="000000"/>
                </a:solidFill>
              </a:rPr>
              <a:t>Space and Earth Informal STEM Education </a:t>
            </a:r>
            <a:r>
              <a:rPr lang="en-US" sz="1100" dirty="0">
                <a:solidFill>
                  <a:srgbClr val="000000"/>
                </a:solidFill>
              </a:rPr>
              <a:t>is supported by NASA under cooperative agreement </a:t>
            </a:r>
            <a:r>
              <a:rPr lang="en-US" sz="1100" dirty="0" smtClean="0">
                <a:solidFill>
                  <a:srgbClr val="000000"/>
                </a:solidFill>
              </a:rPr>
              <a:t>numbers </a:t>
            </a:r>
            <a:r>
              <a:rPr lang="en-US" sz="1100" dirty="0"/>
              <a:t>NNX16AC67A and 80NSSC18M0061. </a:t>
            </a:r>
            <a:r>
              <a:rPr lang="en-US" sz="1100" dirty="0" smtClean="0">
                <a:solidFill>
                  <a:srgbClr val="000000"/>
                </a:solidFill>
              </a:rPr>
              <a:t>Any </a:t>
            </a:r>
            <a:r>
              <a:rPr lang="en-US" sz="1100" dirty="0">
                <a:solidFill>
                  <a:srgbClr val="000000"/>
                </a:solidFill>
              </a:rPr>
              <a:t>opinions, findings, and conclusions or recommendations expressed in this material are those of the author(s) and do not necessarily reflect the view of the National Aeronautics and Space Administration (NASA).</a:t>
            </a:r>
          </a:p>
          <a:p>
            <a:endParaRPr lang="en-US" sz="800" dirty="0">
              <a:solidFill>
                <a:srgbClr val="000000"/>
              </a:solidFill>
            </a:endParaRPr>
          </a:p>
          <a:p>
            <a:r>
              <a:rPr lang="en-US" sz="1100" dirty="0">
                <a:solidFill>
                  <a:srgbClr val="000000"/>
                </a:solidFill>
              </a:rPr>
              <a:t>Copyright </a:t>
            </a:r>
            <a:r>
              <a:rPr lang="en-US" sz="1100" dirty="0" smtClean="0">
                <a:solidFill>
                  <a:srgbClr val="000000"/>
                </a:solidFill>
              </a:rPr>
              <a:t>2020 Sciencenter</a:t>
            </a:r>
            <a:endParaRPr lang="en-US" sz="1100" dirty="0" smtClean="0">
              <a:solidFill>
                <a:srgbClr val="000000"/>
              </a:solidFill>
            </a:endParaRPr>
          </a:p>
          <a:p>
            <a:endParaRPr lang="en-US" sz="800" dirty="0">
              <a:solidFill>
                <a:srgbClr val="000000"/>
              </a:solidFill>
            </a:endParaRPr>
          </a:p>
          <a:p>
            <a:r>
              <a:rPr lang="en-US" sz="800" dirty="0">
                <a:solidFill>
                  <a:srgbClr val="000000"/>
                </a:solidFill>
              </a:rPr>
              <a:t>Activity photos by Emily </a:t>
            </a:r>
            <a:r>
              <a:rPr lang="en-US" sz="800" dirty="0" err="1" smtClean="0">
                <a:solidFill>
                  <a:srgbClr val="000000"/>
                </a:solidFill>
              </a:rPr>
              <a:t>Maletz</a:t>
            </a:r>
            <a:r>
              <a:rPr lang="en-US" sz="800" dirty="0" smtClean="0">
                <a:solidFill>
                  <a:srgbClr val="000000"/>
                </a:solidFill>
              </a:rPr>
              <a:t> and Dave Burbank </a:t>
            </a:r>
            <a:r>
              <a:rPr lang="en-US" sz="800" dirty="0">
                <a:solidFill>
                  <a:srgbClr val="000000"/>
                </a:solidFill>
              </a:rPr>
              <a:t>for the NISE Network. </a:t>
            </a:r>
            <a:r>
              <a:rPr lang="en-US" sz="800" dirty="0" smtClean="0">
                <a:solidFill>
                  <a:srgbClr val="000000"/>
                </a:solidFill>
              </a:rPr>
              <a:t>Training video screen </a:t>
            </a:r>
            <a:r>
              <a:rPr lang="en-US" sz="800" dirty="0">
                <a:solidFill>
                  <a:srgbClr val="000000"/>
                </a:solidFill>
              </a:rPr>
              <a:t>capture by Museum of Life and Science. Living with the Sun </a:t>
            </a:r>
            <a:r>
              <a:rPr lang="en-US" sz="800" dirty="0" smtClean="0">
                <a:solidFill>
                  <a:srgbClr val="000000"/>
                </a:solidFill>
              </a:rPr>
              <a:t>image: </a:t>
            </a:r>
            <a:r>
              <a:rPr lang="en-US" sz="800" dirty="0" smtClean="0"/>
              <a:t>composite </a:t>
            </a:r>
            <a:r>
              <a:rPr lang="en-US" sz="800" dirty="0"/>
              <a:t>image of 25 separate images of the Sun from the Solar Dynamics Observatory (SDO) spanning the period of April 16, 2012, to April 15, </a:t>
            </a:r>
            <a:r>
              <a:rPr lang="en-US" sz="800" dirty="0" smtClean="0"/>
              <a:t>2013, courtesy </a:t>
            </a:r>
            <a:r>
              <a:rPr lang="en-US" sz="800" dirty="0"/>
              <a:t>NASA Goddard Space Flight Center/SDO/AIA/S. </a:t>
            </a:r>
            <a:r>
              <a:rPr lang="en-US" sz="800" dirty="0" err="1"/>
              <a:t>Wiessinger</a:t>
            </a:r>
            <a:r>
              <a:rPr lang="en-US" sz="800" dirty="0"/>
              <a:t>. The Changing Earth image</a:t>
            </a:r>
            <a:r>
              <a:rPr lang="en-US" sz="800" dirty="0" smtClean="0"/>
              <a:t>: Late </a:t>
            </a:r>
            <a:r>
              <a:rPr lang="en-US" sz="800" dirty="0"/>
              <a:t>winter storms dropped a fresh coating of snow across the Alps in mid-March 2016, </a:t>
            </a:r>
            <a:r>
              <a:rPr lang="en-US" sz="800" dirty="0" smtClean="0"/>
              <a:t>courtesy NASA </a:t>
            </a:r>
            <a:r>
              <a:rPr lang="en-US" sz="800" dirty="0"/>
              <a:t>image by Jeff Schmaltz, LANCE/EOSDIS Rapid Response.  Our Solar System and Planets Around Other Stars </a:t>
            </a:r>
            <a:r>
              <a:rPr lang="en-US" sz="800" dirty="0" smtClean="0"/>
              <a:t>image: Artistic </a:t>
            </a:r>
            <a:r>
              <a:rPr lang="en-US" sz="800" dirty="0"/>
              <a:t>concept of water plumes on Jupiter’s moon Europa courtesy NASA/ESA/K. </a:t>
            </a:r>
            <a:r>
              <a:rPr lang="en-US" sz="800" dirty="0" err="1"/>
              <a:t>Retherford</a:t>
            </a:r>
            <a:r>
              <a:rPr lang="en-US" sz="800" dirty="0"/>
              <a:t>/SWRI</a:t>
            </a:r>
            <a:r>
              <a:rPr lang="en-US" sz="800" b="1" dirty="0"/>
              <a:t>. </a:t>
            </a:r>
            <a:r>
              <a:rPr lang="en-US" sz="800" dirty="0"/>
              <a:t>Galaxies and Beyond </a:t>
            </a:r>
            <a:r>
              <a:rPr lang="en-US" sz="800" dirty="0" smtClean="0"/>
              <a:t>image: Eagle </a:t>
            </a:r>
            <a:r>
              <a:rPr lang="en-US" sz="800" dirty="0"/>
              <a:t>Nebula's “Pillars of Creation” courtesy NASA.</a:t>
            </a:r>
          </a:p>
        </p:txBody>
      </p:sp>
      <p:pic>
        <p:nvPicPr>
          <p:cNvPr id="21" name="Picture 20" descr="New_NISENET_logo_V.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898" y="5165350"/>
            <a:ext cx="1059655" cy="898942"/>
          </a:xfrm>
          <a:prstGeom prst="rect">
            <a:avLst/>
          </a:prstGeom>
        </p:spPr>
      </p:pic>
      <p:sp>
        <p:nvSpPr>
          <p:cNvPr id="24" name="Rectangle 23"/>
          <p:cNvSpPr/>
          <p:nvPr/>
        </p:nvSpPr>
        <p:spPr>
          <a:xfrm>
            <a:off x="0" y="0"/>
            <a:ext cx="9143999" cy="12573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a:solidFill>
                  <a:srgbClr val="FFFFFF"/>
                </a:solidFill>
                <a:latin typeface="Century Gothic"/>
              </a:rPr>
              <a:t>Thank you</a:t>
            </a:r>
            <a:endParaRPr lang="en-US" sz="4400" dirty="0">
              <a:solidFill>
                <a:srgbClr val="FFFFFF"/>
              </a:solidFill>
            </a:endParaRPr>
          </a:p>
        </p:txBody>
      </p:sp>
      <p:pic>
        <p:nvPicPr>
          <p:cNvPr id="2056" name="Picture 8" descr="ExSci_Space_20191111_0626_edit.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16428" r="-208" b="22753"/>
          <a:stretch/>
        </p:blipFill>
        <p:spPr bwMode="auto">
          <a:xfrm>
            <a:off x="0" y="1267097"/>
            <a:ext cx="916305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197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9290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063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0577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37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72492" cy="6858000"/>
            <a:chOff x="0" y="0"/>
            <a:chExt cx="9172492" cy="6858000"/>
          </a:xfrm>
        </p:grpSpPr>
        <p:sp>
          <p:nvSpPr>
            <p:cNvPr id="8" name="Rectangle 7"/>
            <p:cNvSpPr/>
            <p:nvPr/>
          </p:nvSpPr>
          <p:spPr>
            <a:xfrm>
              <a:off x="0" y="5600700"/>
              <a:ext cx="9172492" cy="12573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EISE_partner_map_for_PPT_regions.png"/>
            <p:cNvPicPr>
              <a:picLocks noChangeAspect="1"/>
            </p:cNvPicPr>
            <p:nvPr/>
          </p:nvPicPr>
          <p:blipFill rotWithShape="1">
            <a:blip r:embed="rId3">
              <a:extLst>
                <a:ext uri="{28A0092B-C50C-407E-A947-70E740481C1C}">
                  <a14:useLocalDpi xmlns:a14="http://schemas.microsoft.com/office/drawing/2010/main" val="0"/>
                </a:ext>
              </a:extLst>
            </a:blip>
            <a:srcRect l="7807" t="22968" r="11169" b="1645"/>
            <a:stretch/>
          </p:blipFill>
          <p:spPr>
            <a:xfrm>
              <a:off x="1" y="0"/>
              <a:ext cx="9172491" cy="6400800"/>
            </a:xfrm>
            <a:prstGeom prst="rect">
              <a:avLst/>
            </a:prstGeom>
          </p:spPr>
        </p:pic>
      </p:grpSp>
    </p:spTree>
    <p:extLst>
      <p:ext uri="{BB962C8B-B14F-4D97-AF65-F5344CB8AC3E}">
        <p14:creationId xmlns:p14="http://schemas.microsoft.com/office/powerpoint/2010/main" val="286941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Our Event</a:t>
            </a:r>
          </a:p>
        </p:txBody>
      </p:sp>
    </p:spTree>
    <p:extLst>
      <p:ext uri="{BB962C8B-B14F-4D97-AF65-F5344CB8AC3E}">
        <p14:creationId xmlns:p14="http://schemas.microsoft.com/office/powerpoint/2010/main" val="37298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a:spLocks noChangeArrowheads="1"/>
          </p:cNvSpPr>
          <p:nvPr/>
        </p:nvSpPr>
        <p:spPr bwMode="auto">
          <a:xfrm>
            <a:off x="4572000" y="1453074"/>
            <a:ext cx="3947479" cy="395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l" eaLnBrk="1" hangingPunct="1">
              <a:spcBef>
                <a:spcPct val="35000"/>
              </a:spcBef>
              <a:buClr>
                <a:srgbClr val="0C4225"/>
              </a:buClr>
            </a:pPr>
            <a:r>
              <a:rPr lang="en-US" b="1" dirty="0">
                <a:latin typeface="Calibri" charset="0"/>
                <a:ea typeface="MS Mincho" charset="0"/>
                <a:cs typeface="MS Mincho" charset="0"/>
              </a:rPr>
              <a:t>Our Event</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Background</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Who’s here </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Orientation</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Safety</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Policies</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Schedule</a:t>
            </a:r>
          </a:p>
          <a:p>
            <a:pPr algn="l" eaLnBrk="1" hangingPunct="1">
              <a:spcBef>
                <a:spcPct val="35000"/>
              </a:spcBef>
              <a:buClr>
                <a:srgbClr val="0C4225"/>
              </a:buClr>
              <a:buFont typeface="Arial"/>
              <a:buChar char="•"/>
            </a:pPr>
            <a:r>
              <a:rPr lang="en-US" dirty="0">
                <a:latin typeface="Calibri" charset="0"/>
                <a:ea typeface="MS Mincho" charset="0"/>
                <a:cs typeface="MS Mincho" charset="0"/>
              </a:rPr>
              <a:t>Future events</a:t>
            </a:r>
          </a:p>
        </p:txBody>
      </p:sp>
    </p:spTree>
    <p:extLst>
      <p:ext uri="{BB962C8B-B14F-4D97-AF65-F5344CB8AC3E}">
        <p14:creationId xmlns:p14="http://schemas.microsoft.com/office/powerpoint/2010/main" val="272432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Toolkit of Activities</a:t>
            </a:r>
          </a:p>
        </p:txBody>
      </p:sp>
    </p:spTree>
    <p:extLst>
      <p:ext uri="{BB962C8B-B14F-4D97-AF65-F5344CB8AC3E}">
        <p14:creationId xmlns:p14="http://schemas.microsoft.com/office/powerpoint/2010/main" val="37298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892971" y="178595"/>
            <a:ext cx="7358063" cy="1497805"/>
          </a:xfrm>
        </p:spPr>
        <p:txBody>
          <a:bodyPr>
            <a:normAutofit/>
          </a:bodyPr>
          <a:lstStyle/>
          <a:p>
            <a:pPr eaLnBrk="1" hangingPunct="1"/>
            <a:r>
              <a:rPr lang="en-US" b="1" dirty="0">
                <a:latin typeface="Calibri"/>
                <a:cs typeface="Calibri"/>
              </a:rPr>
              <a:t>Explore Science kits</a:t>
            </a:r>
          </a:p>
        </p:txBody>
      </p:sp>
      <p:sp>
        <p:nvSpPr>
          <p:cNvPr id="5" name="Rectangle 3"/>
          <p:cNvSpPr txBox="1">
            <a:spLocks noChangeArrowheads="1"/>
          </p:cNvSpPr>
          <p:nvPr/>
        </p:nvSpPr>
        <p:spPr>
          <a:xfrm>
            <a:off x="1968500" y="2273300"/>
            <a:ext cx="6464300" cy="27432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4863" indent="-347663">
              <a:spcBef>
                <a:spcPts val="1200"/>
              </a:spcBef>
              <a:buSzPct val="100000"/>
            </a:pPr>
            <a:r>
              <a:rPr lang="en-US" sz="3500" dirty="0">
                <a:cs typeface="Calibri"/>
              </a:rPr>
              <a:t>Designed for hands-on learning</a:t>
            </a:r>
          </a:p>
          <a:p>
            <a:pPr marL="804863" indent="-347663">
              <a:spcBef>
                <a:spcPts val="1200"/>
              </a:spcBef>
              <a:buSzPct val="100000"/>
            </a:pPr>
            <a:r>
              <a:rPr lang="en-US" sz="3500" dirty="0">
                <a:cs typeface="Calibri"/>
              </a:rPr>
              <a:t>Adaptable to different settings and learners</a:t>
            </a:r>
          </a:p>
          <a:p>
            <a:pPr marL="804863" indent="-347663">
              <a:spcBef>
                <a:spcPts val="1200"/>
              </a:spcBef>
              <a:buSzPct val="100000"/>
            </a:pPr>
            <a:r>
              <a:rPr lang="en-US" sz="3500" dirty="0">
                <a:latin typeface="Calibri"/>
                <a:cs typeface="Calibri"/>
              </a:rPr>
              <a:t>Everything you need is in the kit!</a:t>
            </a:r>
          </a:p>
          <a:p>
            <a:pPr marL="868363">
              <a:spcBef>
                <a:spcPts val="1200"/>
              </a:spcBef>
              <a:buSzPct val="100000"/>
            </a:pPr>
            <a:endParaRPr lang="en-US" sz="2700" dirty="0">
              <a:latin typeface="Calibri"/>
              <a:cs typeface="Calibri"/>
            </a:endParaRPr>
          </a:p>
        </p:txBody>
      </p:sp>
    </p:spTree>
    <p:extLst>
      <p:ext uri="{BB962C8B-B14F-4D97-AF65-F5344CB8AC3E}">
        <p14:creationId xmlns:p14="http://schemas.microsoft.com/office/powerpoint/2010/main" val="284162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4735857" y="564154"/>
            <a:ext cx="3831808" cy="5339923"/>
          </a:xfrm>
          <a:prstGeom prst="rect">
            <a:avLst/>
          </a:prstGeom>
        </p:spPr>
        <p:txBody>
          <a:bodyPr wrap="square">
            <a:spAutoFit/>
          </a:bodyPr>
          <a:lstStyle/>
          <a:p>
            <a:pPr lvl="0">
              <a:spcAft>
                <a:spcPts val="1000"/>
              </a:spcAft>
            </a:pPr>
            <a:r>
              <a:rPr lang="en-US" sz="2400" b="1" dirty="0"/>
              <a:t>Learning Framework</a:t>
            </a:r>
          </a:p>
          <a:p>
            <a:pPr marL="457200" lvl="0" indent="-457200">
              <a:spcAft>
                <a:spcPts val="1000"/>
              </a:spcAft>
              <a:buFont typeface="Arial"/>
              <a:buChar char="•"/>
            </a:pPr>
            <a:r>
              <a:rPr lang="en-US" sz="2400" dirty="0"/>
              <a:t>Experience Earth and space </a:t>
            </a:r>
            <a:r>
              <a:rPr lang="en-US" sz="2400" b="1" dirty="0"/>
              <a:t>PHENOMENA </a:t>
            </a:r>
            <a:r>
              <a:rPr lang="en-US" sz="2400" dirty="0"/>
              <a:t>and explore science findings.</a:t>
            </a:r>
          </a:p>
          <a:p>
            <a:pPr marL="457200" indent="-457200">
              <a:spcAft>
                <a:spcPts val="1000"/>
              </a:spcAft>
              <a:buFont typeface="Arial"/>
              <a:buChar char="•"/>
            </a:pPr>
            <a:r>
              <a:rPr lang="en-US" sz="2400" dirty="0"/>
              <a:t>Use the scientific </a:t>
            </a:r>
            <a:r>
              <a:rPr lang="en-US" sz="2400" b="1" dirty="0"/>
              <a:t>PROCESS </a:t>
            </a:r>
            <a:r>
              <a:rPr lang="en-US" sz="2400" dirty="0"/>
              <a:t>and reflect on science as a way of knowing.</a:t>
            </a:r>
          </a:p>
          <a:p>
            <a:pPr marL="457200" indent="-457200">
              <a:buFont typeface="Arial"/>
              <a:buChar char="•"/>
            </a:pPr>
            <a:r>
              <a:rPr lang="en-US" sz="2400" b="1" dirty="0" smtClean="0"/>
              <a:t>PARTICIPATE </a:t>
            </a:r>
            <a:r>
              <a:rPr lang="en-US" sz="2400" b="1" dirty="0"/>
              <a:t>in</a:t>
            </a:r>
            <a:r>
              <a:rPr lang="en-US" sz="2400" dirty="0"/>
              <a:t> the scientific community and identify as a science learner.</a:t>
            </a:r>
          </a:p>
          <a:p>
            <a:endParaRPr lang="en-US" sz="1000" dirty="0"/>
          </a:p>
          <a:p>
            <a:endParaRPr lang="en-US" dirty="0"/>
          </a:p>
        </p:txBody>
      </p:sp>
      <p:pic>
        <p:nvPicPr>
          <p:cNvPr id="8" name="Picture 7" descr="BV_social_20160717_1608-M.jpg"/>
          <p:cNvPicPr>
            <a:picLocks noChangeAspect="1"/>
          </p:cNvPicPr>
          <p:nvPr/>
        </p:nvPicPr>
        <p:blipFill>
          <a:blip r:embed="rId4"/>
          <a:srcRect r="4619"/>
          <a:stretch>
            <a:fillRect/>
          </a:stretch>
        </p:blipFill>
        <p:spPr>
          <a:xfrm>
            <a:off x="0" y="-13092"/>
            <a:ext cx="4369682" cy="6871092"/>
          </a:xfrm>
          <a:prstGeom prst="rect">
            <a:avLst/>
          </a:prstGeom>
        </p:spPr>
      </p:pic>
    </p:spTree>
    <p:extLst>
      <p:ext uri="{BB962C8B-B14F-4D97-AF65-F5344CB8AC3E}">
        <p14:creationId xmlns:p14="http://schemas.microsoft.com/office/powerpoint/2010/main" val="1432232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15733</TotalTime>
  <Words>3281</Words>
  <Application>Microsoft Macintosh PowerPoint</Application>
  <PresentationFormat>On-screen Show (4:3)</PresentationFormat>
  <Paragraphs>329</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Science kits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Hands-on Activities</vt:lpstr>
      <vt:lpstr>PowerPoint Presentation</vt:lpstr>
      <vt:lpstr>PowerPoint Presentation</vt:lpstr>
      <vt:lpstr>PowerPoint Presentation</vt:lpstr>
      <vt:lpstr>PowerPoint Presentation</vt:lpstr>
      <vt:lpstr>PowerPoint Presentation</vt:lpstr>
      <vt:lpstr>Activity materials</vt:lpstr>
      <vt:lpstr>Activity instructions</vt:lpstr>
      <vt:lpstr>Info sheets and worksheets</vt:lpstr>
      <vt:lpstr>Training Videos</vt:lpstr>
      <vt:lpstr>Notes and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Jackson</dc:creator>
  <cp:lastModifiedBy>Ali Jackson</cp:lastModifiedBy>
  <cp:revision>164</cp:revision>
  <cp:lastPrinted>2017-11-20T19:54:37Z</cp:lastPrinted>
  <dcterms:created xsi:type="dcterms:W3CDTF">2017-10-21T15:14:51Z</dcterms:created>
  <dcterms:modified xsi:type="dcterms:W3CDTF">2019-11-26T17:13:17Z</dcterms:modified>
</cp:coreProperties>
</file>