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1"/>
  </p:notesMasterIdLst>
  <p:sldIdLst>
    <p:sldId id="287" r:id="rId3"/>
    <p:sldId id="257" r:id="rId4"/>
    <p:sldId id="259" r:id="rId5"/>
    <p:sldId id="260" r:id="rId6"/>
    <p:sldId id="271" r:id="rId7"/>
    <p:sldId id="272" r:id="rId8"/>
    <p:sldId id="263" r:id="rId9"/>
    <p:sldId id="264" r:id="rId10"/>
    <p:sldId id="265" r:id="rId11"/>
    <p:sldId id="266" r:id="rId12"/>
    <p:sldId id="267" r:id="rId13"/>
    <p:sldId id="268" r:id="rId14"/>
    <p:sldId id="269" r:id="rId15"/>
    <p:sldId id="261" r:id="rId16"/>
    <p:sldId id="273" r:id="rId17"/>
    <p:sldId id="262" r:id="rId18"/>
    <p:sldId id="275"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8" r:id="rId37"/>
    <p:sldId id="327" r:id="rId38"/>
    <p:sldId id="324" r:id="rId39"/>
    <p:sldId id="32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6A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896"/>
    <p:restoredTop sz="59662"/>
  </p:normalViewPr>
  <p:slideViewPr>
    <p:cSldViewPr snapToGrid="0" snapToObjects="1">
      <p:cViewPr varScale="1">
        <p:scale>
          <a:sx n="47" d="100"/>
          <a:sy n="47" d="100"/>
        </p:scale>
        <p:origin x="9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2412D-C735-5B4A-A5FA-E14E0B8CDB80}" type="datetimeFigureOut">
              <a:rPr lang="en-US" smtClean="0"/>
              <a:t>5/15/18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895D3-93CE-8348-B400-F3698193CB75}" type="slidenum">
              <a:rPr lang="en-US" smtClean="0"/>
              <a:t>‹#›</a:t>
            </a:fld>
            <a:endParaRPr lang="en-US"/>
          </a:p>
        </p:txBody>
      </p:sp>
    </p:spTree>
    <p:extLst>
      <p:ext uri="{BB962C8B-B14F-4D97-AF65-F5344CB8AC3E}">
        <p14:creationId xmlns:p14="http://schemas.microsoft.com/office/powerpoint/2010/main" val="944275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back everyone! I hope you enjoyed your planetarium show. Thank you for returning to the room in a timely manner. </a:t>
            </a:r>
          </a:p>
          <a:p>
            <a:r>
              <a:rPr lang="en-US" baseline="0" dirty="0"/>
              <a:t>We are now going to begin with session one. We will start with a brief introduction to Rivertown. </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a:t>
            </a:fld>
            <a:endParaRPr lang="en-US"/>
          </a:p>
        </p:txBody>
      </p:sp>
    </p:spTree>
    <p:extLst>
      <p:ext uri="{BB962C8B-B14F-4D97-AF65-F5344CB8AC3E}">
        <p14:creationId xmlns:p14="http://schemas.microsoft.com/office/powerpoint/2010/main" val="210349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university is located in a floodplain of the river and often has issues with small amounts of flooding. University officials are concerned that the campus will be completing inundated with water during and extreme precipitation event. They are currently asking students, professors and city officials to help them find a solution to their minor flooding problems and avoid major flooding in the future.</a:t>
            </a:r>
            <a:endParaRPr lang="en-US" dirty="0"/>
          </a:p>
          <a:p>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10</a:t>
            </a:fld>
            <a:endParaRPr lang="en-US"/>
          </a:p>
        </p:txBody>
      </p:sp>
    </p:spTree>
    <p:extLst>
      <p:ext uri="{BB962C8B-B14F-4D97-AF65-F5344CB8AC3E}">
        <p14:creationId xmlns:p14="http://schemas.microsoft.com/office/powerpoint/2010/main" val="392804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Many of the burial mounds located along the river have been destroyed by city expansion over the last 200 years. Out of the original 30 mounds, only 11 remain. The remaining mounds are some of the best preserved in the U.S., but they are threatened by the effects of extreme precipitation. </a:t>
            </a:r>
            <a:r>
              <a:rPr lang="en-US" sz="1200" b="0" i="0" kern="1200">
                <a:solidFill>
                  <a:schemeClr val="tx1"/>
                </a:solidFill>
                <a:effectLst/>
                <a:latin typeface="+mn-lt"/>
                <a:ea typeface="+mn-ea"/>
                <a:cs typeface="+mn-cs"/>
              </a:rPr>
              <a:t>Local Native Americans, historians, and park rangers, are all concerned about the ability of the mounds to hold up against rushing flood waters.</a:t>
            </a:r>
            <a:endParaRPr lang="en-US"/>
          </a:p>
          <a:p>
            <a:endParaRPr lang="en-US"/>
          </a:p>
        </p:txBody>
      </p:sp>
      <p:sp>
        <p:nvSpPr>
          <p:cNvPr id="4" name="Slide Number Placeholder 3"/>
          <p:cNvSpPr>
            <a:spLocks noGrp="1"/>
          </p:cNvSpPr>
          <p:nvPr>
            <p:ph type="sldNum" sz="quarter" idx="10"/>
          </p:nvPr>
        </p:nvSpPr>
        <p:spPr/>
        <p:txBody>
          <a:bodyPr/>
          <a:lstStyle/>
          <a:p>
            <a:fld id="{C44895D3-93CE-8348-B400-F3698193CB75}" type="slidenum">
              <a:rPr lang="en-US" smtClean="0"/>
              <a:t>11</a:t>
            </a:fld>
            <a:endParaRPr lang="en-US"/>
          </a:p>
        </p:txBody>
      </p:sp>
    </p:spTree>
    <p:extLst>
      <p:ext uri="{BB962C8B-B14F-4D97-AF65-F5344CB8AC3E}">
        <p14:creationId xmlns:p14="http://schemas.microsoft.com/office/powerpoint/2010/main" val="418950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there is heavy rainfall that leads to flooding, farming yields can be affected. You'll see here that after a flood, his crop yield decreased significantly.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12</a:t>
            </a:fld>
            <a:endParaRPr lang="en-US"/>
          </a:p>
        </p:txBody>
      </p:sp>
    </p:spTree>
    <p:extLst>
      <p:ext uri="{BB962C8B-B14F-4D97-AF65-F5344CB8AC3E}">
        <p14:creationId xmlns:p14="http://schemas.microsoft.com/office/powerpoint/2010/main" val="173219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suburban</a:t>
            </a:r>
            <a:r>
              <a:rPr lang="en-US" baseline="0" dirty="0"/>
              <a:t> neighborhood</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13</a:t>
            </a:fld>
            <a:endParaRPr lang="en-US"/>
          </a:p>
        </p:txBody>
      </p:sp>
    </p:spTree>
    <p:extLst>
      <p:ext uri="{BB962C8B-B14F-4D97-AF65-F5344CB8AC3E}">
        <p14:creationId xmlns:p14="http://schemas.microsoft.com/office/powerpoint/2010/main" val="61372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Rivertown</a:t>
            </a:r>
            <a:r>
              <a:rPr lang="en-US" baseline="0" dirty="0"/>
              <a:t> has assembled a team of city planners </a:t>
            </a:r>
            <a:r>
              <a:rPr lang="en-US" sz="1200" b="0" i="0" kern="1200" dirty="0">
                <a:solidFill>
                  <a:schemeClr val="tx1"/>
                </a:solidFill>
                <a:effectLst/>
                <a:latin typeface="+mn-lt"/>
                <a:ea typeface="+mn-ea"/>
                <a:cs typeface="+mn-cs"/>
              </a:rPr>
              <a:t>planners, scientists, and engineers</a:t>
            </a:r>
            <a:r>
              <a:rPr lang="en-US" baseline="0" dirty="0"/>
              <a:t> to come up with options for resilience. They</a:t>
            </a:r>
            <a:r>
              <a:rPr lang="uk-UA" baseline="0" dirty="0"/>
              <a:t>’</a:t>
            </a:r>
            <a:r>
              <a:rPr lang="en-US" baseline="0" dirty="0" err="1"/>
              <a:t>ve</a:t>
            </a:r>
            <a:r>
              <a:rPr lang="en-US" baseline="0" dirty="0"/>
              <a:t> chosen three options, or resilience strategies, and have ranked them based on the economic, environmental, and social values of each strategy. The star rankings are a way to help you understand what the strategy does a bit better. You learned about these in your background packet and can refresh your memories on what these mean by looking in your workbooks for the section labeled "resilience strategies"</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14</a:t>
            </a:fld>
            <a:endParaRPr lang="en-US"/>
          </a:p>
        </p:txBody>
      </p:sp>
    </p:spTree>
    <p:extLst>
      <p:ext uri="{BB962C8B-B14F-4D97-AF65-F5344CB8AC3E}">
        <p14:creationId xmlns:p14="http://schemas.microsoft.com/office/powerpoint/2010/main" val="169588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you will act as the resilience planning team for the city of Rivertown. Your team’s task is to create a plan that protects Rivertown while considering the values of people who live there, the impacts on the economy and the effects on the environment of the city. Follow the steps below to create your plan, then implement and explore your plan using digital visualizations.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15</a:t>
            </a:fld>
            <a:endParaRPr lang="en-US"/>
          </a:p>
        </p:txBody>
      </p:sp>
    </p:spTree>
    <p:extLst>
      <p:ext uri="{BB962C8B-B14F-4D97-AF65-F5344CB8AC3E}">
        <p14:creationId xmlns:p14="http://schemas.microsoft.com/office/powerpoint/2010/main" val="49538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you know a little bit about Rivertown, let’s start planning! You will begin by learning about the stakeholders, or people who will be affected by extreme precipitation and the resilience plans you will put in place, then you will discuss some options for a plan, and then finally visualize them (hit next). </a:t>
            </a:r>
          </a:p>
          <a:p>
            <a:endParaRPr lang="en-US" baseline="0" dirty="0"/>
          </a:p>
        </p:txBody>
      </p:sp>
      <p:sp>
        <p:nvSpPr>
          <p:cNvPr id="4" name="Slide Number Placeholder 3"/>
          <p:cNvSpPr>
            <a:spLocks noGrp="1"/>
          </p:cNvSpPr>
          <p:nvPr>
            <p:ph type="sldNum" sz="quarter" idx="10"/>
          </p:nvPr>
        </p:nvSpPr>
        <p:spPr/>
        <p:txBody>
          <a:bodyPr/>
          <a:lstStyle/>
          <a:p>
            <a:fld id="{A53689AA-5E31-F941-9872-CA6FB7BD03EF}" type="slidenum">
              <a:rPr lang="en-US" smtClean="0"/>
              <a:t>16</a:t>
            </a:fld>
            <a:endParaRPr lang="en-US"/>
          </a:p>
        </p:txBody>
      </p:sp>
    </p:spTree>
    <p:extLst>
      <p:ext uri="{BB962C8B-B14F-4D97-AF65-F5344CB8AC3E}">
        <p14:creationId xmlns:p14="http://schemas.microsoft.com/office/powerpoint/2010/main" val="50600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let’s go</a:t>
            </a:r>
            <a:r>
              <a:rPr lang="en-US" baseline="0" dirty="0"/>
              <a:t> over our ground rules for the discussion tonight. Please keep these in mind during your conversations. </a:t>
            </a:r>
          </a:p>
          <a:p>
            <a:endParaRPr lang="en-US" baseline="0" dirty="0"/>
          </a:p>
          <a:p>
            <a:r>
              <a:rPr lang="en-US" baseline="0" dirty="0"/>
              <a:t>Now, your facilitators will begin section 1. You will have two minutes for table introductions then 13 minutes for section 1. Please keep track of time! </a:t>
            </a:r>
          </a:p>
          <a:p>
            <a:r>
              <a:rPr lang="en-US" baseline="0" dirty="0"/>
              <a:t>Participants, please remember your Blue Extreme Precipitation Workbooks. Use these to follow along and take notes. We will collect the last page at the end of the night. </a:t>
            </a:r>
          </a:p>
          <a:p>
            <a:r>
              <a:rPr lang="en-US" baseline="0" dirty="0"/>
              <a:t>Facilitators please turn to page 1 of your facilitation guide and take out the stakeholder cards. </a:t>
            </a:r>
          </a:p>
          <a:p>
            <a:r>
              <a:rPr lang="en-US" baseline="0" dirty="0"/>
              <a:t>You may now begin. </a:t>
            </a:r>
          </a:p>
          <a:p>
            <a:r>
              <a:rPr lang="en-US" baseline="0" dirty="0"/>
              <a:t>Good luck! </a:t>
            </a:r>
            <a:endParaRPr lang="en-US" dirty="0"/>
          </a:p>
          <a:p>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17</a:t>
            </a:fld>
            <a:endParaRPr lang="en-US"/>
          </a:p>
        </p:txBody>
      </p:sp>
    </p:spTree>
    <p:extLst>
      <p:ext uri="{BB962C8B-B14F-4D97-AF65-F5344CB8AC3E}">
        <p14:creationId xmlns:p14="http://schemas.microsoft.com/office/powerpoint/2010/main" val="3605858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18</a:t>
            </a:fld>
            <a:endParaRPr lang="en-US"/>
          </a:p>
        </p:txBody>
      </p:sp>
    </p:spTree>
    <p:extLst>
      <p:ext uri="{BB962C8B-B14F-4D97-AF65-F5344CB8AC3E}">
        <p14:creationId xmlns:p14="http://schemas.microsoft.com/office/powerpoint/2010/main" val="10165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19</a:t>
            </a:fld>
            <a:endParaRPr lang="en-US"/>
          </a:p>
        </p:txBody>
      </p:sp>
    </p:spTree>
    <p:extLst>
      <p:ext uri="{BB962C8B-B14F-4D97-AF65-F5344CB8AC3E}">
        <p14:creationId xmlns:p14="http://schemas.microsoft.com/office/powerpoint/2010/main" val="219662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will be making a resilience plan against Extreme Precipitation for Rivertown. Before you can make a plan, however, you should learn a little bit about the city and who lives there.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2</a:t>
            </a:fld>
            <a:endParaRPr lang="en-US"/>
          </a:p>
        </p:txBody>
      </p:sp>
    </p:spTree>
    <p:extLst>
      <p:ext uri="{BB962C8B-B14F-4D97-AF65-F5344CB8AC3E}">
        <p14:creationId xmlns:p14="http://schemas.microsoft.com/office/powerpoint/2010/main" val="1017521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20</a:t>
            </a:fld>
            <a:endParaRPr lang="en-US"/>
          </a:p>
        </p:txBody>
      </p:sp>
    </p:spTree>
    <p:extLst>
      <p:ext uri="{BB962C8B-B14F-4D97-AF65-F5344CB8AC3E}">
        <p14:creationId xmlns:p14="http://schemas.microsoft.com/office/powerpoint/2010/main" val="4126573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we are now on Section 2.</a:t>
            </a:r>
            <a:r>
              <a:rPr lang="en-US" baseline="0" dirty="0"/>
              <a:t> You will need the stakeholder icons located in a white envelope in your folder. There are three sets of all six of the stakeholders. You will use one set per strategy on the board. Please remember to tape these down at the end of the section. </a:t>
            </a: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21</a:t>
            </a:fld>
            <a:endParaRPr lang="en-US"/>
          </a:p>
        </p:txBody>
      </p:sp>
    </p:spTree>
    <p:extLst>
      <p:ext uri="{BB962C8B-B14F-4D97-AF65-F5344CB8AC3E}">
        <p14:creationId xmlns:p14="http://schemas.microsoft.com/office/powerpoint/2010/main" val="710787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22</a:t>
            </a:fld>
            <a:endParaRPr lang="en-US"/>
          </a:p>
        </p:txBody>
      </p:sp>
    </p:spTree>
    <p:extLst>
      <p:ext uri="{BB962C8B-B14F-4D97-AF65-F5344CB8AC3E}">
        <p14:creationId xmlns:p14="http://schemas.microsoft.com/office/powerpoint/2010/main" val="824886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23</a:t>
            </a:fld>
            <a:endParaRPr lang="en-US"/>
          </a:p>
        </p:txBody>
      </p:sp>
    </p:spTree>
    <p:extLst>
      <p:ext uri="{BB962C8B-B14F-4D97-AF65-F5344CB8AC3E}">
        <p14:creationId xmlns:p14="http://schemas.microsoft.com/office/powerpoint/2010/main" val="339416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24</a:t>
            </a:fld>
            <a:endParaRPr lang="en-US"/>
          </a:p>
        </p:txBody>
      </p:sp>
    </p:spTree>
    <p:extLst>
      <p:ext uri="{BB962C8B-B14F-4D97-AF65-F5344CB8AC3E}">
        <p14:creationId xmlns:p14="http://schemas.microsoft.com/office/powerpoint/2010/main" val="499057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25</a:t>
            </a:fld>
            <a:endParaRPr lang="en-US"/>
          </a:p>
        </p:txBody>
      </p:sp>
    </p:spTree>
    <p:extLst>
      <p:ext uri="{BB962C8B-B14F-4D97-AF65-F5344CB8AC3E}">
        <p14:creationId xmlns:p14="http://schemas.microsoft.com/office/powerpoint/2010/main" val="4078268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we are now on Section 3. You</a:t>
            </a:r>
            <a:r>
              <a:rPr lang="en-US" baseline="0" dirty="0"/>
              <a:t> will need the A &amp; B cards and three coin chips. Participants can turn to the section in their workbooks that says Resilience Plans to follow along. Remember, only individual opinions are recorded in the workbooks. Table results are recorded on the board! What is in your workbook and on the board do not need to match!</a:t>
            </a: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26</a:t>
            </a:fld>
            <a:endParaRPr lang="en-US"/>
          </a:p>
        </p:txBody>
      </p:sp>
    </p:spTree>
    <p:extLst>
      <p:ext uri="{BB962C8B-B14F-4D97-AF65-F5344CB8AC3E}">
        <p14:creationId xmlns:p14="http://schemas.microsoft.com/office/powerpoint/2010/main" val="2196942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27</a:t>
            </a:fld>
            <a:endParaRPr lang="en-US"/>
          </a:p>
        </p:txBody>
      </p:sp>
    </p:spTree>
    <p:extLst>
      <p:ext uri="{BB962C8B-B14F-4D97-AF65-F5344CB8AC3E}">
        <p14:creationId xmlns:p14="http://schemas.microsoft.com/office/powerpoint/2010/main" val="3202271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28</a:t>
            </a:fld>
            <a:endParaRPr lang="en-US"/>
          </a:p>
        </p:txBody>
      </p:sp>
    </p:spTree>
    <p:extLst>
      <p:ext uri="{BB962C8B-B14F-4D97-AF65-F5344CB8AC3E}">
        <p14:creationId xmlns:p14="http://schemas.microsoft.com/office/powerpoint/2010/main" val="1474492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29</a:t>
            </a:fld>
            <a:endParaRPr lang="en-US"/>
          </a:p>
        </p:txBody>
      </p:sp>
    </p:spTree>
    <p:extLst>
      <p:ext uri="{BB962C8B-B14F-4D97-AF65-F5344CB8AC3E}">
        <p14:creationId xmlns:p14="http://schemas.microsoft.com/office/powerpoint/2010/main" val="111625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Welcome</a:t>
            </a:r>
            <a:r>
              <a:rPr lang="en-US" baseline="0" dirty="0"/>
              <a:t> to Rivertown! According to the National Climate Assessment, Rivertown has had more extreme precipitation events from </a:t>
            </a:r>
            <a:r>
              <a:rPr lang="en-US" sz="1200" b="0" i="0" kern="1200" dirty="0">
                <a:solidFill>
                  <a:schemeClr val="tx1"/>
                </a:solidFill>
                <a:effectLst/>
                <a:latin typeface="+mn-lt"/>
                <a:ea typeface="+mn-ea"/>
                <a:cs typeface="+mn-cs"/>
              </a:rPr>
              <a:t>1958 to 2012 than most other places in</a:t>
            </a:r>
            <a:r>
              <a:rPr lang="en-US" sz="1200" b="0" i="0" kern="1200" baseline="0" dirty="0">
                <a:solidFill>
                  <a:schemeClr val="tx1"/>
                </a:solidFill>
                <a:effectLst/>
                <a:latin typeface="+mn-lt"/>
                <a:ea typeface="+mn-ea"/>
                <a:cs typeface="+mn-cs"/>
              </a:rPr>
              <a:t> the united states</a:t>
            </a:r>
            <a:r>
              <a:rPr lang="en-US" sz="1200" b="0" i="0" kern="1200" dirty="0">
                <a:solidFill>
                  <a:schemeClr val="tx1"/>
                </a:solidFill>
                <a:effectLst/>
                <a:latin typeface="+mn-lt"/>
                <a:ea typeface="+mn-ea"/>
                <a:cs typeface="+mn-cs"/>
              </a:rPr>
              <a:t>.</a:t>
            </a:r>
            <a:r>
              <a:rPr lang="en-US" baseline="0" dirty="0"/>
              <a:t> Because we are seeing significant changes in the frequency and intensity of these downpours across the US, Rivertown is planning ways to protect the city against more future extreme precipitation events.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LEFT: One measure of heavy precipitation events is a two-day precipitation total that is exceeded on average only once in a 5-year period, also known as the once-in-five-year event. As this extreme precipitation index for 1901-2012 shows, the occurrence of such events has become much more common in recent decades. Changes are compared to the period 1901-1960, and do not include Alaska or Hawai‘i. (Figure source: adapted from Kunkel et al. 2013).</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RIGHT: Figure 2.18: The map shows percent increases in the amount of precipitation falling in very heavy events (defined as the heaviest 1% of all daily events) from 1958 to 2012 for each region of the continental United States. These trends are larger than natural variations for the Northeast, Midwest, Puerto Rico, Southeast, Great Plains, and Alaska. The trends are not larger than natural variations for the Southwest, Hawai‘i, and the Northwest. The changes shown in this figure are calculated from the beginning and end points of the trends for 1958 to 2012. (Figure source: updated from Karl et al. 2009).</a:t>
            </a:r>
            <a:endParaRPr lang="en-US" baseline="0" dirty="0"/>
          </a:p>
          <a:p>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3</a:t>
            </a:fld>
            <a:endParaRPr lang="en-US"/>
          </a:p>
        </p:txBody>
      </p:sp>
    </p:spTree>
    <p:extLst>
      <p:ext uri="{BB962C8B-B14F-4D97-AF65-F5344CB8AC3E}">
        <p14:creationId xmlns:p14="http://schemas.microsoft.com/office/powerpoint/2010/main" val="1329677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a:t>
            </a:r>
            <a:r>
              <a:rPr lang="en-US" baseline="0" dirty="0"/>
              <a:t>, you will now be using google earth videos and the final resilience plan cards. Remember to use the card to alert us if you need help using the google earth videos. If this is your final plan please remember to tape down the coins with what you choose. </a:t>
            </a: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30</a:t>
            </a:fld>
            <a:endParaRPr lang="en-US"/>
          </a:p>
        </p:txBody>
      </p:sp>
    </p:spTree>
    <p:extLst>
      <p:ext uri="{BB962C8B-B14F-4D97-AF65-F5344CB8AC3E}">
        <p14:creationId xmlns:p14="http://schemas.microsoft.com/office/powerpoint/2010/main" val="226044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31</a:t>
            </a:fld>
            <a:endParaRPr lang="en-US"/>
          </a:p>
        </p:txBody>
      </p:sp>
    </p:spTree>
    <p:extLst>
      <p:ext uri="{BB962C8B-B14F-4D97-AF65-F5344CB8AC3E}">
        <p14:creationId xmlns:p14="http://schemas.microsoft.com/office/powerpoint/2010/main" val="1762430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Remember, only individual opinions are recorded in the workbooks. Table results are recorded on the board! </a:t>
            </a:r>
            <a:r>
              <a:rPr lang="en-US" baseline="0"/>
              <a:t>What is in your workbook and on the board do not need to match!</a:t>
            </a:r>
            <a:endParaRPr lang="en-US"/>
          </a:p>
        </p:txBody>
      </p:sp>
      <p:sp>
        <p:nvSpPr>
          <p:cNvPr id="4" name="Slide Number Placeholder 3"/>
          <p:cNvSpPr>
            <a:spLocks noGrp="1"/>
          </p:cNvSpPr>
          <p:nvPr>
            <p:ph type="sldNum" sz="quarter" idx="10"/>
          </p:nvPr>
        </p:nvSpPr>
        <p:spPr/>
        <p:txBody>
          <a:bodyPr/>
          <a:lstStyle/>
          <a:p>
            <a:fld id="{FF2C69A6-AF1E-644C-8DE5-1C0887931615}" type="slidenum">
              <a:rPr lang="en-US" smtClean="0"/>
              <a:t>32</a:t>
            </a:fld>
            <a:endParaRPr lang="en-US"/>
          </a:p>
        </p:txBody>
      </p:sp>
    </p:spTree>
    <p:extLst>
      <p:ext uri="{BB962C8B-B14F-4D97-AF65-F5344CB8AC3E}">
        <p14:creationId xmlns:p14="http://schemas.microsoft.com/office/powerpoint/2010/main" val="3430651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33</a:t>
            </a:fld>
            <a:endParaRPr lang="en-US"/>
          </a:p>
        </p:txBody>
      </p:sp>
    </p:spTree>
    <p:extLst>
      <p:ext uri="{BB962C8B-B14F-4D97-AF65-F5344CB8AC3E}">
        <p14:creationId xmlns:p14="http://schemas.microsoft.com/office/powerpoint/2010/main" val="23173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34</a:t>
            </a:fld>
            <a:endParaRPr lang="en-US"/>
          </a:p>
        </p:txBody>
      </p:sp>
    </p:spTree>
    <p:extLst>
      <p:ext uri="{BB962C8B-B14F-4D97-AF65-F5344CB8AC3E}">
        <p14:creationId xmlns:p14="http://schemas.microsoft.com/office/powerpoint/2010/main" val="768555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35</a:t>
            </a:fld>
            <a:endParaRPr lang="en-US"/>
          </a:p>
        </p:txBody>
      </p:sp>
    </p:spTree>
    <p:extLst>
      <p:ext uri="{BB962C8B-B14F-4D97-AF65-F5344CB8AC3E}">
        <p14:creationId xmlns:p14="http://schemas.microsoft.com/office/powerpoint/2010/main" val="2195774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37</a:t>
            </a:fld>
            <a:endParaRPr lang="en-US"/>
          </a:p>
        </p:txBody>
      </p:sp>
    </p:spTree>
    <p:extLst>
      <p:ext uri="{BB962C8B-B14F-4D97-AF65-F5344CB8AC3E}">
        <p14:creationId xmlns:p14="http://schemas.microsoft.com/office/powerpoint/2010/main" val="4281679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38</a:t>
            </a:fld>
            <a:endParaRPr lang="en-US"/>
          </a:p>
        </p:txBody>
      </p:sp>
    </p:spTree>
    <p:extLst>
      <p:ext uri="{BB962C8B-B14F-4D97-AF65-F5344CB8AC3E}">
        <p14:creationId xmlns:p14="http://schemas.microsoft.com/office/powerpoint/2010/main" val="143515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Flooding may intensify in many U.S. regions, even in areas where total precipitation is projected to decline. A flood is defined as any high flow, overflow, or inundation by water that causes or threatens damage. Floods are caused or amplified by both weather- and human-related factors. Major weather factors include heavy or prolonged precipitation, snowmelt, thunderstorms, storm surges from hurricanes, and ice or debris jams. Human factors include structural failures of dams and levees, altered drainage, and land-cover alterations (such as pavement).</a:t>
            </a:r>
          </a:p>
          <a:p>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Flash floods</a:t>
            </a:r>
            <a:r>
              <a:rPr lang="en-US" sz="1200" b="0" i="0" kern="1200" dirty="0">
                <a:solidFill>
                  <a:schemeClr val="tx1"/>
                </a:solidFill>
                <a:effectLst/>
                <a:latin typeface="+mn-lt"/>
                <a:ea typeface="+mn-ea"/>
                <a:cs typeface="+mn-cs"/>
              </a:rPr>
              <a:t> occur in small and steep watersheds and waterways and can be caused by short-duration intense precipitation, dam or levee failure, or collapse of debris and ice jams. Most flood-related deaths in the U.S. are associated with flash floods.</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Urban flooding</a:t>
            </a:r>
            <a:r>
              <a:rPr lang="en-US" sz="1200" b="0" i="0" kern="1200" dirty="0">
                <a:solidFill>
                  <a:schemeClr val="tx1"/>
                </a:solidFill>
                <a:effectLst/>
                <a:latin typeface="+mn-lt"/>
                <a:ea typeface="+mn-ea"/>
                <a:cs typeface="+mn-cs"/>
              </a:rPr>
              <a:t> can be caused by short-duration very heavy precipitation. Urbanization creates large areas of impervious surfaces (such as roads, pavement, parking lots, and buildings) that increased immediate runoff, and heavy downpours can exceed the capacity of storm drains and cause urban flooding.</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Flash floods and urban flooding are directly linked to heavy precipitation and are expected to increase as a result of increases in heavy precipitation events.</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River flooding </a:t>
            </a:r>
            <a:r>
              <a:rPr lang="en-US" sz="1200" b="0" i="0" kern="1200" dirty="0">
                <a:solidFill>
                  <a:schemeClr val="tx1"/>
                </a:solidFill>
                <a:effectLst/>
                <a:latin typeface="+mn-lt"/>
                <a:ea typeface="+mn-ea"/>
                <a:cs typeface="+mn-cs"/>
              </a:rPr>
              <a:t>occurs when surface water drained from a watershed into a stream or a river exceeds channel capacity, overflows the banks, and inundates adjacent low lying areas. Riverine flooding depends on precipitation as well as many other factors, such as existing soil moisture conditions and snowmelt.</a:t>
            </a:r>
          </a:p>
          <a:p>
            <a:endParaRPr lang="en-US" dirty="0"/>
          </a:p>
          <a:p>
            <a:r>
              <a:rPr lang="en-US" dirty="0"/>
              <a:t>https://</a:t>
            </a:r>
            <a:r>
              <a:rPr lang="en-US" dirty="0" err="1"/>
              <a:t>commons.wikimedia.org</a:t>
            </a:r>
            <a:r>
              <a:rPr lang="en-US" dirty="0"/>
              <a:t>/wiki/File:FEMA_-_32096_-_Cars_drives_though_flooded_street_in_an_Oklahoma_neighborhood.jpg</a:t>
            </a:r>
          </a:p>
          <a:p>
            <a:r>
              <a:rPr lang="en-US" dirty="0"/>
              <a:t>https://</a:t>
            </a:r>
            <a:r>
              <a:rPr lang="en-US" dirty="0" err="1"/>
              <a:t>commons.wikimedia.org</a:t>
            </a:r>
            <a:r>
              <a:rPr lang="en-US" dirty="0"/>
              <a:t>/wiki/File:Trapped_woman_on_a_car_roof_during_flash_flooding_in_Toowoomba_2.jpg </a:t>
            </a:r>
            <a:br>
              <a:rPr lang="en-US" dirty="0"/>
            </a:b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4</a:t>
            </a:fld>
            <a:endParaRPr lang="en-US"/>
          </a:p>
        </p:txBody>
      </p:sp>
    </p:spTree>
    <p:extLst>
      <p:ext uri="{BB962C8B-B14F-4D97-AF65-F5344CB8AC3E}">
        <p14:creationId xmlns:p14="http://schemas.microsoft.com/office/powerpoint/2010/main" val="65430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you know a little</a:t>
            </a:r>
            <a:r>
              <a:rPr lang="en-US" baseline="0" dirty="0"/>
              <a:t> bit about how extreme precipitation affects Rivertown, let's learn about who lives in the town. I'm going to take you through some screen shots from the google earth platform you'll be using later to visualize your resilience plans. </a:t>
            </a:r>
          </a:p>
          <a:p>
            <a:endParaRPr lang="en-US" baseline="0" dirty="0"/>
          </a:p>
          <a:p>
            <a:r>
              <a:rPr lang="en-US" baseline="0" dirty="0"/>
              <a:t>POPULATION - THIS IS IN THE BACK OF THE WORKBOOK</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5</a:t>
            </a:fld>
            <a:endParaRPr lang="en-US"/>
          </a:p>
        </p:txBody>
      </p:sp>
    </p:spTree>
    <p:extLst>
      <p:ext uri="{BB962C8B-B14F-4D97-AF65-F5344CB8AC3E}">
        <p14:creationId xmlns:p14="http://schemas.microsoft.com/office/powerpoint/2010/main" val="69917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VALUE - THIS IS IN THE BACK OF THE WORKBOOKS</a:t>
            </a:r>
          </a:p>
        </p:txBody>
      </p:sp>
      <p:sp>
        <p:nvSpPr>
          <p:cNvPr id="4" name="Slide Number Placeholder 3"/>
          <p:cNvSpPr>
            <a:spLocks noGrp="1"/>
          </p:cNvSpPr>
          <p:nvPr>
            <p:ph type="sldNum" sz="quarter" idx="10"/>
          </p:nvPr>
        </p:nvSpPr>
        <p:spPr/>
        <p:txBody>
          <a:bodyPr/>
          <a:lstStyle/>
          <a:p>
            <a:fld id="{C44895D3-93CE-8348-B400-F3698193CB75}" type="slidenum">
              <a:rPr lang="en-US" smtClean="0"/>
              <a:t>6</a:t>
            </a:fld>
            <a:endParaRPr lang="en-US"/>
          </a:p>
        </p:txBody>
      </p:sp>
    </p:spTree>
    <p:extLst>
      <p:ext uri="{BB962C8B-B14F-4D97-AF65-F5344CB8AC3E}">
        <p14:creationId xmlns:p14="http://schemas.microsoft.com/office/powerpoint/2010/main" val="328610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on the back of your workbooks if you want</a:t>
            </a:r>
            <a:r>
              <a:rPr lang="en-US" baseline="0" dirty="0"/>
              <a:t> to refer to it later.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7</a:t>
            </a:fld>
            <a:endParaRPr lang="en-US"/>
          </a:p>
        </p:txBody>
      </p:sp>
    </p:spTree>
    <p:extLst>
      <p:ext uri="{BB962C8B-B14F-4D97-AF65-F5344CB8AC3E}">
        <p14:creationId xmlns:p14="http://schemas.microsoft.com/office/powerpoint/2010/main" val="69677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city’s largest hospital is located in an area that is vulnerable to flooding during an extreme precipitation event. Flooding after a heavy rainfall event could impact emergency vehicles that need to access the hospital, and it could lead to power outages which would be life threatening for many patients. </a:t>
            </a:r>
            <a:endParaRPr lang="en-US" dirty="0"/>
          </a:p>
          <a:p>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8</a:t>
            </a:fld>
            <a:endParaRPr lang="en-US"/>
          </a:p>
        </p:txBody>
      </p:sp>
    </p:spTree>
    <p:extLst>
      <p:ext uri="{BB962C8B-B14F-4D97-AF65-F5344CB8AC3E}">
        <p14:creationId xmlns:p14="http://schemas.microsoft.com/office/powerpoint/2010/main" val="128386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Some public elementary schools are concerned that an extreme precipitation event will force schools to close because busses and parents will not be able to safely use roads to drop off students for many days due to flooding. Schools are also often used as refuge centers and need to be prepared to withstand flooding and remain operational if an emergency evacuation is necessary.</a:t>
            </a:r>
            <a:endParaRPr lang="en-US" dirty="0"/>
          </a:p>
          <a:p>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9</a:t>
            </a:fld>
            <a:endParaRPr lang="en-US"/>
          </a:p>
        </p:txBody>
      </p:sp>
    </p:spTree>
    <p:extLst>
      <p:ext uri="{BB962C8B-B14F-4D97-AF65-F5344CB8AC3E}">
        <p14:creationId xmlns:p14="http://schemas.microsoft.com/office/powerpoint/2010/main" val="39730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56819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93334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47095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3692828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3132211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4014202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2527C7-0FCA-AE45-9410-893976D96C93}"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391496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2527C7-0FCA-AE45-9410-893976D96C93}" type="datetimeFigureOut">
              <a:rPr lang="en-US" smtClean="0"/>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390799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2527C7-0FCA-AE45-9410-893976D96C93}" type="datetimeFigureOut">
              <a:rPr lang="en-US" smtClean="0"/>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2119415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527C7-0FCA-AE45-9410-893976D96C93}" type="datetimeFigureOut">
              <a:rPr lang="en-US" smtClean="0"/>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3465078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527C7-0FCA-AE45-9410-893976D96C93}"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16818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899977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527C7-0FCA-AE45-9410-893976D96C93}"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2090648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971263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215425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2527C7-0FCA-AE45-9410-893976D96C93}"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98452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527C7-0FCA-AE45-9410-893976D96C93}"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26614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527C7-0FCA-AE45-9410-893976D96C93}" type="datetimeFigureOut">
              <a:rPr lang="en-US" smtClean="0"/>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66286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527C7-0FCA-AE45-9410-893976D96C93}" type="datetimeFigureOut">
              <a:rPr lang="en-US" smtClean="0"/>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81572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527C7-0FCA-AE45-9410-893976D96C93}" type="datetimeFigureOut">
              <a:rPr lang="en-US" smtClean="0"/>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11771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2527C7-0FCA-AE45-9410-893976D96C93}"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147296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2527C7-0FCA-AE45-9410-893976D96C93}"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3E988-64F9-0446-9F74-DADB79C222E2}" type="slidenum">
              <a:rPr lang="en-US" smtClean="0"/>
              <a:t>‹#›</a:t>
            </a:fld>
            <a:endParaRPr lang="en-US"/>
          </a:p>
        </p:txBody>
      </p:sp>
    </p:spTree>
    <p:extLst>
      <p:ext uri="{BB962C8B-B14F-4D97-AF65-F5344CB8AC3E}">
        <p14:creationId xmlns:p14="http://schemas.microsoft.com/office/powerpoint/2010/main" val="209757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86AA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527C7-0FCA-AE45-9410-893976D96C93}" type="datetimeFigureOut">
              <a:rPr lang="en-US" smtClean="0"/>
              <a:t>5/15/18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3E988-64F9-0446-9F74-DADB79C222E2}" type="slidenum">
              <a:rPr lang="en-US" smtClean="0"/>
              <a:t>‹#›</a:t>
            </a:fld>
            <a:endParaRPr lang="en-US"/>
          </a:p>
        </p:txBody>
      </p:sp>
    </p:spTree>
    <p:extLst>
      <p:ext uri="{BB962C8B-B14F-4D97-AF65-F5344CB8AC3E}">
        <p14:creationId xmlns:p14="http://schemas.microsoft.com/office/powerpoint/2010/main" val="1249527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527C7-0FCA-AE45-9410-893976D96C93}" type="datetimeFigureOut">
              <a:rPr lang="en-US" smtClean="0"/>
              <a:t>5/15/18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3E988-64F9-0446-9F74-DADB79C222E2}" type="slidenum">
              <a:rPr lang="en-US" smtClean="0"/>
              <a:t>‹#›</a:t>
            </a:fld>
            <a:endParaRPr lang="en-US"/>
          </a:p>
        </p:txBody>
      </p:sp>
    </p:spTree>
    <p:extLst>
      <p:ext uri="{BB962C8B-B14F-4D97-AF65-F5344CB8AC3E}">
        <p14:creationId xmlns:p14="http://schemas.microsoft.com/office/powerpoint/2010/main" val="255524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dropbox.com/s/kuzrc9c0ekuvby3/EP_flood.kmz?dl=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6AA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601203"/>
            <a:ext cx="8689976" cy="1655594"/>
          </a:xfrm>
        </p:spPr>
        <p:txBody>
          <a:bodyPr>
            <a:normAutofit fontScale="90000"/>
          </a:bodyPr>
          <a:lstStyle/>
          <a:p>
            <a:br>
              <a:rPr lang="en-US" dirty="0">
                <a:solidFill>
                  <a:schemeClr val="bg1"/>
                </a:solidFill>
                <a:latin typeface="Arial" charset="0"/>
                <a:ea typeface="Arial" charset="0"/>
                <a:cs typeface="Arial" charset="0"/>
              </a:rPr>
            </a:br>
            <a:r>
              <a:rPr lang="en-US" dirty="0">
                <a:solidFill>
                  <a:schemeClr val="bg1"/>
                </a:solidFill>
                <a:latin typeface="Arial" charset="0"/>
                <a:ea typeface="Arial" charset="0"/>
                <a:cs typeface="Arial" charset="0"/>
              </a:rPr>
              <a:t>Extreme Precipitation</a:t>
            </a:r>
          </a:p>
        </p:txBody>
      </p:sp>
    </p:spTree>
    <p:extLst>
      <p:ext uri="{BB962C8B-B14F-4D97-AF65-F5344CB8AC3E}">
        <p14:creationId xmlns:p14="http://schemas.microsoft.com/office/powerpoint/2010/main" val="4178022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518" y="1876927"/>
            <a:ext cx="7278963" cy="4204368"/>
          </a:xfrm>
          <a:prstGeom prst="rect">
            <a:avLst/>
          </a:prstGeom>
        </p:spPr>
      </p:pic>
      <p:sp>
        <p:nvSpPr>
          <p:cNvPr id="5" name="Title 7"/>
          <p:cNvSpPr>
            <a:spLocks noGrp="1"/>
          </p:cNvSpPr>
          <p:nvPr>
            <p:ph type="title"/>
          </p:nvPr>
        </p:nvSpPr>
        <p:spPr/>
        <p:txBody>
          <a:bodyPr>
            <a:normAutofit/>
          </a:bodyPr>
          <a:lstStyle/>
          <a:p>
            <a:pPr algn="ctr"/>
            <a:r>
              <a:rPr lang="en-US" sz="3600" dirty="0"/>
              <a:t>What makes Rivertown vulnerable?</a:t>
            </a:r>
          </a:p>
        </p:txBody>
      </p:sp>
    </p:spTree>
    <p:extLst>
      <p:ext uri="{BB962C8B-B14F-4D97-AF65-F5344CB8AC3E}">
        <p14:creationId xmlns:p14="http://schemas.microsoft.com/office/powerpoint/2010/main" val="1253517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normAutofit/>
          </a:bodyPr>
          <a:lstStyle/>
          <a:p>
            <a:pPr algn="ctr"/>
            <a:r>
              <a:rPr lang="en-US" sz="3600" dirty="0"/>
              <a:t>What makes Rivertown vulnerable?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122" y="1690688"/>
            <a:ext cx="6741026" cy="4232737"/>
          </a:xfrm>
          <a:prstGeom prst="rect">
            <a:avLst/>
          </a:prstGeom>
        </p:spPr>
      </p:pic>
    </p:spTree>
    <p:extLst>
      <p:ext uri="{BB962C8B-B14F-4D97-AF65-F5344CB8AC3E}">
        <p14:creationId xmlns:p14="http://schemas.microsoft.com/office/powerpoint/2010/main" val="1223185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normAutofit/>
          </a:bodyPr>
          <a:lstStyle/>
          <a:p>
            <a:pPr algn="ctr"/>
            <a:r>
              <a:rPr lang="en-US" sz="3600" dirty="0"/>
              <a:t>What makes Rivertown vulnerable?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473" y="1690688"/>
            <a:ext cx="7005053" cy="4595513"/>
          </a:xfrm>
          <a:prstGeom prst="rect">
            <a:avLst/>
          </a:prstGeom>
        </p:spPr>
      </p:pic>
    </p:spTree>
    <p:extLst>
      <p:ext uri="{BB962C8B-B14F-4D97-AF65-F5344CB8AC3E}">
        <p14:creationId xmlns:p14="http://schemas.microsoft.com/office/powerpoint/2010/main" val="225327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normAutofit/>
          </a:bodyPr>
          <a:lstStyle/>
          <a:p>
            <a:pPr algn="ctr"/>
            <a:r>
              <a:rPr lang="en-US" sz="3600" dirty="0"/>
              <a:t>What makes Rivertown vulnerable?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21879"/>
            <a:ext cx="5040127" cy="31877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53" y="1938614"/>
            <a:ext cx="4996447" cy="3154301"/>
          </a:xfrm>
          <a:prstGeom prst="rect">
            <a:avLst/>
          </a:prstGeom>
        </p:spPr>
      </p:pic>
      <p:sp>
        <p:nvSpPr>
          <p:cNvPr id="6" name="TextBox 5"/>
          <p:cNvSpPr txBox="1"/>
          <p:nvPr/>
        </p:nvSpPr>
        <p:spPr>
          <a:xfrm>
            <a:off x="1509039" y="5340843"/>
            <a:ext cx="3698448" cy="369332"/>
          </a:xfrm>
          <a:prstGeom prst="rect">
            <a:avLst/>
          </a:prstGeom>
          <a:noFill/>
        </p:spPr>
        <p:txBody>
          <a:bodyPr wrap="none" rtlCol="0">
            <a:spAutoFit/>
          </a:bodyPr>
          <a:lstStyle/>
          <a:p>
            <a:r>
              <a:rPr lang="en-US" dirty="0"/>
              <a:t>Before </a:t>
            </a:r>
            <a:r>
              <a:rPr lang="en-US"/>
              <a:t>extreme precipitation event</a:t>
            </a:r>
          </a:p>
        </p:txBody>
      </p:sp>
      <p:sp>
        <p:nvSpPr>
          <p:cNvPr id="7" name="TextBox 6"/>
          <p:cNvSpPr txBox="1"/>
          <p:nvPr/>
        </p:nvSpPr>
        <p:spPr>
          <a:xfrm>
            <a:off x="7102532" y="5340841"/>
            <a:ext cx="3506088" cy="369332"/>
          </a:xfrm>
          <a:prstGeom prst="rect">
            <a:avLst/>
          </a:prstGeom>
          <a:noFill/>
        </p:spPr>
        <p:txBody>
          <a:bodyPr wrap="none" rtlCol="0">
            <a:spAutoFit/>
          </a:bodyPr>
          <a:lstStyle/>
          <a:p>
            <a:r>
              <a:rPr lang="en-US"/>
              <a:t>After extreme </a:t>
            </a:r>
            <a:r>
              <a:rPr lang="en-US" dirty="0"/>
              <a:t>precipitation event</a:t>
            </a:r>
          </a:p>
        </p:txBody>
      </p:sp>
    </p:spTree>
    <p:extLst>
      <p:ext uri="{BB962C8B-B14F-4D97-AF65-F5344CB8AC3E}">
        <p14:creationId xmlns:p14="http://schemas.microsoft.com/office/powerpoint/2010/main" val="108343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844"/>
            <a:ext cx="12192000" cy="1325563"/>
          </a:xfrm>
        </p:spPr>
        <p:txBody>
          <a:bodyPr/>
          <a:lstStyle/>
          <a:p>
            <a:pPr algn="ctr"/>
            <a:r>
              <a:rPr lang="en-US" dirty="0"/>
              <a:t>Possible Resilience Strategies for Rivertown</a:t>
            </a:r>
          </a:p>
        </p:txBody>
      </p:sp>
      <p:pic>
        <p:nvPicPr>
          <p:cNvPr id="4" name="Picture 3"/>
          <p:cNvPicPr>
            <a:picLocks noChangeAspect="1"/>
          </p:cNvPicPr>
          <p:nvPr/>
        </p:nvPicPr>
        <p:blipFill>
          <a:blip r:embed="rId3">
            <a:alphaModFix/>
          </a:blip>
          <a:stretch>
            <a:fillRect/>
          </a:stretch>
        </p:blipFill>
        <p:spPr>
          <a:xfrm rot="16200000">
            <a:off x="4150250" y="-31460"/>
            <a:ext cx="3891499" cy="7395233"/>
          </a:xfrm>
          <a:prstGeom prst="rect">
            <a:avLst/>
          </a:prstGeom>
          <a:solidFill>
            <a:schemeClr val="bg1"/>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672" y="1720405"/>
            <a:ext cx="7650512" cy="4913475"/>
          </a:xfrm>
          <a:prstGeom prst="rect">
            <a:avLst/>
          </a:prstGeom>
        </p:spPr>
      </p:pic>
    </p:spTree>
    <p:extLst>
      <p:ext uri="{BB962C8B-B14F-4D97-AF65-F5344CB8AC3E}">
        <p14:creationId xmlns:p14="http://schemas.microsoft.com/office/powerpoint/2010/main" val="17436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87" y="263567"/>
            <a:ext cx="12192000" cy="1325563"/>
          </a:xfrm>
        </p:spPr>
        <p:txBody>
          <a:bodyPr/>
          <a:lstStyle/>
          <a:p>
            <a:pPr algn="ctr"/>
            <a:r>
              <a:rPr lang="en-US" dirty="0"/>
              <a:t>Resilience for Rivertown</a:t>
            </a:r>
          </a:p>
        </p:txBody>
      </p:sp>
      <p:sp>
        <p:nvSpPr>
          <p:cNvPr id="5" name="Rectangle 4"/>
          <p:cNvSpPr/>
          <p:nvPr/>
        </p:nvSpPr>
        <p:spPr>
          <a:xfrm>
            <a:off x="930165" y="5284605"/>
            <a:ext cx="6821615" cy="830997"/>
          </a:xfrm>
          <a:prstGeom prst="rect">
            <a:avLst/>
          </a:prstGeom>
        </p:spPr>
        <p:txBody>
          <a:bodyPr wrap="square">
            <a:spAutoFit/>
          </a:bodyPr>
          <a:lstStyle/>
          <a:p>
            <a:r>
              <a:rPr lang="en-US" sz="2400" dirty="0"/>
              <a:t>Step 4: Implement and Explore Your Resilience Plan</a:t>
            </a:r>
          </a:p>
        </p:txBody>
      </p:sp>
      <p:pic>
        <p:nvPicPr>
          <p:cNvPr id="11" name="Picture 10"/>
          <p:cNvPicPr>
            <a:picLocks noChangeAspect="1"/>
          </p:cNvPicPr>
          <p:nvPr/>
        </p:nvPicPr>
        <p:blipFill rotWithShape="1">
          <a:blip r:embed="rId3"/>
          <a:srcRect t="-299" r="916" b="42774"/>
          <a:stretch/>
        </p:blipFill>
        <p:spPr>
          <a:xfrm>
            <a:off x="7531521" y="2021010"/>
            <a:ext cx="2000430" cy="1778753"/>
          </a:xfrm>
          <a:prstGeom prst="rect">
            <a:avLst/>
          </a:prstGeom>
        </p:spPr>
      </p:pic>
      <p:sp>
        <p:nvSpPr>
          <p:cNvPr id="12" name="Rectangle 11"/>
          <p:cNvSpPr/>
          <p:nvPr/>
        </p:nvSpPr>
        <p:spPr>
          <a:xfrm>
            <a:off x="930165" y="2005708"/>
            <a:ext cx="6936827" cy="461665"/>
          </a:xfrm>
          <a:prstGeom prst="rect">
            <a:avLst/>
          </a:prstGeom>
        </p:spPr>
        <p:txBody>
          <a:bodyPr wrap="square">
            <a:spAutoFit/>
          </a:bodyPr>
          <a:lstStyle/>
          <a:p>
            <a:r>
              <a:rPr lang="en-US" sz="2400" dirty="0">
                <a:ea typeface="Calibri" charset="0"/>
                <a:cs typeface="Times New Roman" charset="0"/>
              </a:rPr>
              <a:t>Step 1: Consider Stakeholder Perspectives</a:t>
            </a:r>
          </a:p>
        </p:txBody>
      </p:sp>
      <p:sp>
        <p:nvSpPr>
          <p:cNvPr id="13" name="Rectangle 12"/>
          <p:cNvSpPr/>
          <p:nvPr/>
        </p:nvSpPr>
        <p:spPr>
          <a:xfrm>
            <a:off x="930165" y="3090063"/>
            <a:ext cx="5707517" cy="461665"/>
          </a:xfrm>
          <a:prstGeom prst="rect">
            <a:avLst/>
          </a:prstGeom>
        </p:spPr>
        <p:txBody>
          <a:bodyPr wrap="square">
            <a:spAutoFit/>
          </a:bodyPr>
          <a:lstStyle/>
          <a:p>
            <a:r>
              <a:rPr lang="en-US" sz="2400" dirty="0"/>
              <a:t>Step 2: Prioritize Stakeholder Values</a:t>
            </a:r>
          </a:p>
        </p:txBody>
      </p:sp>
      <p:sp>
        <p:nvSpPr>
          <p:cNvPr id="14" name="Rectangle 13"/>
          <p:cNvSpPr/>
          <p:nvPr/>
        </p:nvSpPr>
        <p:spPr>
          <a:xfrm>
            <a:off x="930165" y="4187334"/>
            <a:ext cx="5748281" cy="461665"/>
          </a:xfrm>
          <a:prstGeom prst="rect">
            <a:avLst/>
          </a:prstGeom>
        </p:spPr>
        <p:txBody>
          <a:bodyPr wrap="square">
            <a:spAutoFit/>
          </a:bodyPr>
          <a:lstStyle/>
          <a:p>
            <a:r>
              <a:rPr lang="en-US" sz="2400" dirty="0"/>
              <a:t>Step 3: Make your Resilience Plan</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2593" r="20981" b="15256"/>
          <a:stretch/>
        </p:blipFill>
        <p:spPr>
          <a:xfrm>
            <a:off x="9642002" y="2519245"/>
            <a:ext cx="2241290" cy="175481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1606" y="3958116"/>
            <a:ext cx="2282561" cy="1761763"/>
          </a:xfrm>
          <a:prstGeom prst="rect">
            <a:avLst/>
          </a:prstGeom>
        </p:spPr>
      </p:pic>
    </p:spTree>
    <p:extLst>
      <p:ext uri="{BB962C8B-B14F-4D97-AF65-F5344CB8AC3E}">
        <p14:creationId xmlns:p14="http://schemas.microsoft.com/office/powerpoint/2010/main" val="12797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653"/>
          <a:stretch/>
        </p:blipFill>
        <p:spPr>
          <a:xfrm>
            <a:off x="135469" y="2256366"/>
            <a:ext cx="5300134" cy="3975100"/>
          </a:xfrm>
          <a:prstGeom prst="rect">
            <a:avLst/>
          </a:prstGeom>
        </p:spPr>
      </p:pic>
      <p:sp>
        <p:nvSpPr>
          <p:cNvPr id="2" name="Title 1"/>
          <p:cNvSpPr>
            <a:spLocks noGrp="1"/>
          </p:cNvSpPr>
          <p:nvPr>
            <p:ph type="title"/>
          </p:nvPr>
        </p:nvSpPr>
        <p:spPr>
          <a:xfrm>
            <a:off x="0" y="477459"/>
            <a:ext cx="12192000" cy="1188720"/>
          </a:xfrm>
        </p:spPr>
        <p:txBody>
          <a:bodyPr/>
          <a:lstStyle/>
          <a:p>
            <a:pPr algn="ctr"/>
            <a:r>
              <a:rPr lang="en-US" dirty="0"/>
              <a:t>Resilience for Rivertown</a:t>
            </a:r>
          </a:p>
        </p:txBody>
      </p:sp>
      <p:cxnSp>
        <p:nvCxnSpPr>
          <p:cNvPr id="7" name="Straight Arrow Connector 6"/>
          <p:cNvCxnSpPr/>
          <p:nvPr/>
        </p:nvCxnSpPr>
        <p:spPr>
          <a:xfrm>
            <a:off x="5571067" y="4284173"/>
            <a:ext cx="8128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818" r="5018"/>
          <a:stretch/>
        </p:blipFill>
        <p:spPr>
          <a:xfrm>
            <a:off x="6485467" y="2256366"/>
            <a:ext cx="5537198" cy="3975100"/>
          </a:xfrm>
          <a:prstGeom prst="rect">
            <a:avLst/>
          </a:prstGeom>
        </p:spPr>
      </p:pic>
    </p:spTree>
    <p:extLst>
      <p:ext uri="{BB962C8B-B14F-4D97-AF65-F5344CB8AC3E}">
        <p14:creationId xmlns:p14="http://schemas.microsoft.com/office/powerpoint/2010/main" val="13057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Ground Rules </a:t>
            </a:r>
            <a:r>
              <a:rPr lang="en-US"/>
              <a:t>for Discussion</a:t>
            </a:r>
          </a:p>
        </p:txBody>
      </p:sp>
      <p:sp>
        <p:nvSpPr>
          <p:cNvPr id="3" name="Content Placeholder 2"/>
          <p:cNvSpPr>
            <a:spLocks noGrp="1"/>
          </p:cNvSpPr>
          <p:nvPr>
            <p:ph idx="1"/>
          </p:nvPr>
        </p:nvSpPr>
        <p:spPr>
          <a:xfrm>
            <a:off x="381000" y="1690688"/>
            <a:ext cx="10515600" cy="5005137"/>
          </a:xfrm>
        </p:spPr>
        <p:txBody>
          <a:bodyPr>
            <a:noAutofit/>
          </a:bodyPr>
          <a:lstStyle/>
          <a:p>
            <a:r>
              <a:rPr lang="en-US" sz="4000" dirty="0"/>
              <a:t>Respect others’ opinions and ideas </a:t>
            </a:r>
          </a:p>
          <a:p>
            <a:r>
              <a:rPr lang="en-US" sz="4000" dirty="0"/>
              <a:t>No interruptions – one person talks at a time</a:t>
            </a:r>
          </a:p>
          <a:p>
            <a:r>
              <a:rPr lang="en-US" sz="4000" dirty="0"/>
              <a:t>Listen carefully to what others have to say</a:t>
            </a:r>
          </a:p>
          <a:p>
            <a:r>
              <a:rPr lang="en-US" sz="4000" dirty="0"/>
              <a:t>It’s ok to disagree with others</a:t>
            </a:r>
          </a:p>
          <a:p>
            <a:r>
              <a:rPr lang="en-US" sz="4000" dirty="0"/>
              <a:t>Take part in the discussion </a:t>
            </a:r>
          </a:p>
          <a:p>
            <a:r>
              <a:rPr lang="en-US" sz="4000" dirty="0"/>
              <a:t>Give everyone a chance to speak</a:t>
            </a:r>
          </a:p>
          <a:p>
            <a:r>
              <a:rPr lang="en-US" sz="4000" dirty="0"/>
              <a:t>Keep comments brief and to the point</a:t>
            </a:r>
          </a:p>
        </p:txBody>
      </p:sp>
    </p:spTree>
    <p:extLst>
      <p:ext uri="{BB962C8B-B14F-4D97-AF65-F5344CB8AC3E}">
        <p14:creationId xmlns:p14="http://schemas.microsoft.com/office/powerpoint/2010/main" val="1381295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Table Introductions &amp; Overview</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2</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69629"/>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102 minutes remaining</a:t>
            </a:r>
          </a:p>
        </p:txBody>
      </p:sp>
    </p:spTree>
    <p:extLst>
      <p:ext uri="{BB962C8B-B14F-4D97-AF65-F5344CB8AC3E}">
        <p14:creationId xmlns:p14="http://schemas.microsoft.com/office/powerpoint/2010/main" val="2829988662"/>
      </p:ext>
    </p:extLst>
  </p:cSld>
  <p:clrMapOvr>
    <a:masterClrMapping/>
  </p:clrMapOvr>
  <mc:AlternateContent xmlns:mc="http://schemas.openxmlformats.org/markup-compatibility/2006" xmlns:p14="http://schemas.microsoft.com/office/powerpoint/2010/main">
    <mc:Choice Requires="p14">
      <p:transition spd="slow" p14:dur="2000" advTm="120000"/>
    </mc:Choice>
    <mc:Fallback xmlns="">
      <p:transition spd="slow" advTm="1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1: Consider Stakeholder Perspectives</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7" name="TextBox 6">
            <a:extLst>
              <a:ext uri="{FF2B5EF4-FFF2-40B4-BE49-F238E27FC236}">
                <a16:creationId xmlns:a16="http://schemas.microsoft.com/office/drawing/2014/main" id="{44E48B65-6F75-6249-A621-2230B85E0C67}"/>
              </a:ext>
            </a:extLst>
          </p:cNvPr>
          <p:cNvSpPr txBox="1"/>
          <p:nvPr/>
        </p:nvSpPr>
        <p:spPr>
          <a:xfrm>
            <a:off x="4481903" y="5669629"/>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100 minutes remaining</a:t>
            </a:r>
          </a:p>
        </p:txBody>
      </p:sp>
    </p:spTree>
    <p:extLst>
      <p:ext uri="{BB962C8B-B14F-4D97-AF65-F5344CB8AC3E}">
        <p14:creationId xmlns:p14="http://schemas.microsoft.com/office/powerpoint/2010/main" val="3065101710"/>
      </p:ext>
    </p:extLst>
  </p:cSld>
  <p:clrMapOvr>
    <a:masterClrMapping/>
  </p:clrMapOvr>
  <mc:AlternateContent xmlns:mc="http://schemas.openxmlformats.org/markup-compatibility/2006" xmlns:p14="http://schemas.microsoft.com/office/powerpoint/2010/main">
    <mc:Choice Requires="p14">
      <p:transition spd="slow" p14:dur="2000" advTm="480000"/>
    </mc:Choice>
    <mc:Fallback xmlns="">
      <p:transition spd="slow" advTm="48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77218"/>
            <a:ext cx="8991600" cy="946782"/>
          </a:xfrm>
        </p:spPr>
        <p:txBody>
          <a:bodyPr>
            <a:normAutofit/>
          </a:bodyPr>
          <a:lstStyle/>
          <a:p>
            <a:r>
              <a:rPr lang="en-US" dirty="0">
                <a:solidFill>
                  <a:schemeClr val="bg1"/>
                </a:solidFill>
                <a:latin typeface="Arial" charset="0"/>
                <a:ea typeface="Arial" charset="0"/>
                <a:cs typeface="Arial" charset="0"/>
              </a:rPr>
              <a:t>Welcome to Rivertown</a:t>
            </a:r>
          </a:p>
        </p:txBody>
      </p:sp>
      <p:sp>
        <p:nvSpPr>
          <p:cNvPr id="3" name="Subtitle 2"/>
          <p:cNvSpPr>
            <a:spLocks noGrp="1"/>
          </p:cNvSpPr>
          <p:nvPr>
            <p:ph type="subTitle" idx="1"/>
          </p:nvPr>
        </p:nvSpPr>
        <p:spPr>
          <a:xfrm>
            <a:off x="2697188" y="6238053"/>
            <a:ext cx="6801612" cy="519844"/>
          </a:xfrm>
        </p:spPr>
        <p:txBody>
          <a:bodyPr/>
          <a:lstStyle/>
          <a:p>
            <a:r>
              <a:rPr lang="en-US" dirty="0">
                <a:solidFill>
                  <a:schemeClr val="bg1"/>
                </a:solidFill>
                <a:latin typeface="Arial" charset="0"/>
                <a:ea typeface="Arial" charset="0"/>
                <a:cs typeface="Arial" charset="0"/>
              </a:rPr>
              <a:t>Session 1: Extreme Precipitation</a:t>
            </a:r>
          </a:p>
        </p:txBody>
      </p:sp>
      <p:pic>
        <p:nvPicPr>
          <p:cNvPr id="4" name="Picture 3"/>
          <p:cNvPicPr>
            <a:picLocks noChangeAspect="1"/>
          </p:cNvPicPr>
          <p:nvPr/>
        </p:nvPicPr>
        <p:blipFill>
          <a:blip r:embed="rId3"/>
          <a:stretch>
            <a:fillRect/>
          </a:stretch>
        </p:blipFill>
        <p:spPr>
          <a:xfrm>
            <a:off x="3478695" y="1918048"/>
            <a:ext cx="5234609" cy="3925957"/>
          </a:xfrm>
          <a:prstGeom prst="rect">
            <a:avLst/>
          </a:prstGeom>
        </p:spPr>
      </p:pic>
    </p:spTree>
    <p:extLst>
      <p:ext uri="{BB962C8B-B14F-4D97-AF65-F5344CB8AC3E}">
        <p14:creationId xmlns:p14="http://schemas.microsoft.com/office/powerpoint/2010/main" val="127486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1: Consider Stakeholder Perspectives</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4E53B116-5392-3949-977B-2C5169C8B22E}"/>
              </a:ext>
            </a:extLst>
          </p:cNvPr>
          <p:cNvSpPr txBox="1"/>
          <p:nvPr/>
        </p:nvSpPr>
        <p:spPr>
          <a:xfrm>
            <a:off x="4481903" y="5669629"/>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90  minutes remaining</a:t>
            </a:r>
          </a:p>
        </p:txBody>
      </p:sp>
    </p:spTree>
    <p:extLst>
      <p:ext uri="{BB962C8B-B14F-4D97-AF65-F5344CB8AC3E}">
        <p14:creationId xmlns:p14="http://schemas.microsoft.com/office/powerpoint/2010/main" val="133350158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Stakeholder Values</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25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85 minutes remaining</a:t>
            </a:r>
          </a:p>
        </p:txBody>
      </p:sp>
    </p:spTree>
    <p:extLst>
      <p:ext uri="{BB962C8B-B14F-4D97-AF65-F5344CB8AC3E}">
        <p14:creationId xmlns:p14="http://schemas.microsoft.com/office/powerpoint/2010/main" val="209398052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a:t>
            </a:r>
            <a:r>
              <a:rPr lang="en-US">
                <a:solidFill>
                  <a:schemeClr val="bg1"/>
                </a:solidFill>
                <a:latin typeface="Franklin Gothic Book" charset="0"/>
                <a:ea typeface="Franklin Gothic Book" charset="0"/>
                <a:cs typeface="Franklin Gothic Book" charset="0"/>
              </a:rPr>
              <a:t>Stakeholder Values</a:t>
            </a:r>
            <a:endParaRPr lang="en-US" dirty="0">
              <a:solidFill>
                <a:schemeClr val="bg1"/>
              </a:solidFill>
              <a:latin typeface="Franklin Gothic Book" charset="0"/>
              <a:ea typeface="Franklin Gothic Book" charset="0"/>
              <a:cs typeface="Franklin Gothic Book" charset="0"/>
            </a:endParaRP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20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08CB52E7-8AFD-FC47-912D-A9145E81EDFE}"/>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80 minutes remaining</a:t>
            </a:r>
          </a:p>
        </p:txBody>
      </p:sp>
    </p:spTree>
    <p:extLst>
      <p:ext uri="{BB962C8B-B14F-4D97-AF65-F5344CB8AC3E}">
        <p14:creationId xmlns:p14="http://schemas.microsoft.com/office/powerpoint/2010/main" val="358772658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a:t>
            </a:r>
            <a:r>
              <a:rPr lang="en-US">
                <a:solidFill>
                  <a:schemeClr val="bg1"/>
                </a:solidFill>
                <a:latin typeface="Franklin Gothic Book" charset="0"/>
                <a:ea typeface="Franklin Gothic Book" charset="0"/>
                <a:cs typeface="Franklin Gothic Book" charset="0"/>
              </a:rPr>
              <a:t>Stakeholder Values</a:t>
            </a:r>
            <a:endParaRPr lang="en-US" dirty="0">
              <a:solidFill>
                <a:schemeClr val="bg1"/>
              </a:solidFill>
              <a:latin typeface="Franklin Gothic Book" charset="0"/>
              <a:ea typeface="Franklin Gothic Book" charset="0"/>
              <a:cs typeface="Franklin Gothic Book" charset="0"/>
            </a:endParaRP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73981B1A-7155-604F-9FBA-9C9A8B856766}"/>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75 minutes remaining</a:t>
            </a:r>
          </a:p>
        </p:txBody>
      </p:sp>
    </p:spTree>
    <p:extLst>
      <p:ext uri="{BB962C8B-B14F-4D97-AF65-F5344CB8AC3E}">
        <p14:creationId xmlns:p14="http://schemas.microsoft.com/office/powerpoint/2010/main" val="345262559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a:t>
            </a:r>
            <a:r>
              <a:rPr lang="en-US">
                <a:solidFill>
                  <a:schemeClr val="bg1"/>
                </a:solidFill>
                <a:latin typeface="Franklin Gothic Book" charset="0"/>
                <a:ea typeface="Franklin Gothic Book" charset="0"/>
                <a:cs typeface="Franklin Gothic Book" charset="0"/>
              </a:rPr>
              <a:t>Stakeholder Values</a:t>
            </a:r>
            <a:endParaRPr lang="en-US" dirty="0">
              <a:solidFill>
                <a:schemeClr val="bg1"/>
              </a:solidFill>
              <a:latin typeface="Franklin Gothic Book" charset="0"/>
              <a:ea typeface="Franklin Gothic Book" charset="0"/>
              <a:cs typeface="Franklin Gothic Book" charset="0"/>
            </a:endParaRP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70 minutes remaining</a:t>
            </a:r>
          </a:p>
        </p:txBody>
      </p:sp>
    </p:spTree>
    <p:extLst>
      <p:ext uri="{BB962C8B-B14F-4D97-AF65-F5344CB8AC3E}">
        <p14:creationId xmlns:p14="http://schemas.microsoft.com/office/powerpoint/2010/main" val="61519050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Stakeholder Values</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65 minutes remaining</a:t>
            </a:r>
          </a:p>
        </p:txBody>
      </p:sp>
    </p:spTree>
    <p:extLst>
      <p:ext uri="{BB962C8B-B14F-4D97-AF65-F5344CB8AC3E}">
        <p14:creationId xmlns:p14="http://schemas.microsoft.com/office/powerpoint/2010/main" val="395731922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20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60 minutes remaining</a:t>
            </a:r>
          </a:p>
        </p:txBody>
      </p:sp>
    </p:spTree>
    <p:extLst>
      <p:ext uri="{BB962C8B-B14F-4D97-AF65-F5344CB8AC3E}">
        <p14:creationId xmlns:p14="http://schemas.microsoft.com/office/powerpoint/2010/main" val="43501840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7" name="TextBox 6">
            <a:extLst>
              <a:ext uri="{FF2B5EF4-FFF2-40B4-BE49-F238E27FC236}">
                <a16:creationId xmlns:a16="http://schemas.microsoft.com/office/drawing/2014/main" id="{8BDF630C-8D57-B246-80A3-AB4034F4579B}"/>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55 minutes remaining</a:t>
            </a:r>
          </a:p>
        </p:txBody>
      </p:sp>
    </p:spTree>
    <p:extLst>
      <p:ext uri="{BB962C8B-B14F-4D97-AF65-F5344CB8AC3E}">
        <p14:creationId xmlns:p14="http://schemas.microsoft.com/office/powerpoint/2010/main" val="29383033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1B1F7506-DE11-8441-8690-8CBB1582ED25}"/>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 50 minutes remaining</a:t>
            </a:r>
          </a:p>
        </p:txBody>
      </p:sp>
    </p:spTree>
    <p:extLst>
      <p:ext uri="{BB962C8B-B14F-4D97-AF65-F5344CB8AC3E}">
        <p14:creationId xmlns:p14="http://schemas.microsoft.com/office/powerpoint/2010/main" val="200532228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0E91C8AF-5E67-6C4D-8BF0-D0530640AF57}"/>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 45 minutes remaining</a:t>
            </a:r>
          </a:p>
        </p:txBody>
      </p:sp>
    </p:spTree>
    <p:extLst>
      <p:ext uri="{BB962C8B-B14F-4D97-AF65-F5344CB8AC3E}">
        <p14:creationId xmlns:p14="http://schemas.microsoft.com/office/powerpoint/2010/main" val="339976415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2873" y="2158563"/>
            <a:ext cx="4871225" cy="3782049"/>
          </a:xfrm>
          <a:prstGeom prst="rect">
            <a:avLst/>
          </a:prstGeom>
        </p:spPr>
      </p:pic>
      <p:sp>
        <p:nvSpPr>
          <p:cNvPr id="5" name="Title 4"/>
          <p:cNvSpPr>
            <a:spLocks noGrp="1"/>
          </p:cNvSpPr>
          <p:nvPr>
            <p:ph type="title"/>
          </p:nvPr>
        </p:nvSpPr>
        <p:spPr/>
        <p:txBody>
          <a:bodyPr>
            <a:normAutofit/>
          </a:bodyPr>
          <a:lstStyle/>
          <a:p>
            <a:pPr algn="ctr"/>
            <a:r>
              <a:rPr lang="en-US" sz="3600" dirty="0"/>
              <a:t>The U.S. is experiencing more heavy rainfalls than ever before</a:t>
            </a:r>
          </a:p>
        </p:txBody>
      </p:sp>
      <p:pic>
        <p:nvPicPr>
          <p:cNvPr id="6" name="Picture 5"/>
          <p:cNvPicPr>
            <a:picLocks noChangeAspect="1"/>
          </p:cNvPicPr>
          <p:nvPr/>
        </p:nvPicPr>
        <p:blipFill rotWithShape="1">
          <a:blip r:embed="rId4"/>
          <a:srcRect l="9548" r="9545" b="1367"/>
          <a:stretch/>
        </p:blipFill>
        <p:spPr>
          <a:xfrm>
            <a:off x="6737351" y="2158563"/>
            <a:ext cx="4394986" cy="3782049"/>
          </a:xfrm>
          <a:prstGeom prst="rect">
            <a:avLst/>
          </a:prstGeom>
        </p:spPr>
      </p:pic>
    </p:spTree>
    <p:extLst>
      <p:ext uri="{BB962C8B-B14F-4D97-AF65-F5344CB8AC3E}">
        <p14:creationId xmlns:p14="http://schemas.microsoft.com/office/powerpoint/2010/main" val="1511124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4: Implement and Explore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59B15E28-22CE-144C-BEC4-63012D8ACFE4}"/>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 40 minutes remaining</a:t>
            </a:r>
          </a:p>
        </p:txBody>
      </p:sp>
    </p:spTree>
    <p:extLst>
      <p:ext uri="{BB962C8B-B14F-4D97-AF65-F5344CB8AC3E}">
        <p14:creationId xmlns:p14="http://schemas.microsoft.com/office/powerpoint/2010/main" val="222827086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4: Implement and Explore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35 minutes remaining</a:t>
            </a:r>
          </a:p>
        </p:txBody>
      </p:sp>
    </p:spTree>
    <p:extLst>
      <p:ext uri="{BB962C8B-B14F-4D97-AF65-F5344CB8AC3E}">
        <p14:creationId xmlns:p14="http://schemas.microsoft.com/office/powerpoint/2010/main" val="52205729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5: Re-Evaluate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30 minutes remaining</a:t>
            </a:r>
          </a:p>
        </p:txBody>
      </p:sp>
    </p:spTree>
    <p:extLst>
      <p:ext uri="{BB962C8B-B14F-4D97-AF65-F5344CB8AC3E}">
        <p14:creationId xmlns:p14="http://schemas.microsoft.com/office/powerpoint/2010/main" val="300904970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5: Re-Evaluate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25 minutes remaining</a:t>
            </a:r>
          </a:p>
        </p:txBody>
      </p:sp>
    </p:spTree>
    <p:extLst>
      <p:ext uri="{BB962C8B-B14F-4D97-AF65-F5344CB8AC3E}">
        <p14:creationId xmlns:p14="http://schemas.microsoft.com/office/powerpoint/2010/main" val="142384728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6: Explore Your New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20 minutes remaining</a:t>
            </a:r>
          </a:p>
        </p:txBody>
      </p:sp>
    </p:spTree>
    <p:extLst>
      <p:ext uri="{BB962C8B-B14F-4D97-AF65-F5344CB8AC3E}">
        <p14:creationId xmlns:p14="http://schemas.microsoft.com/office/powerpoint/2010/main" val="6190425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6: Explore Your New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15 minutes remaining</a:t>
            </a:r>
          </a:p>
        </p:txBody>
      </p:sp>
    </p:spTree>
    <p:extLst>
      <p:ext uri="{BB962C8B-B14F-4D97-AF65-F5344CB8AC3E}">
        <p14:creationId xmlns:p14="http://schemas.microsoft.com/office/powerpoint/2010/main" val="327005279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766" y="1786267"/>
            <a:ext cx="10515600" cy="1325563"/>
          </a:xfrm>
        </p:spPr>
        <p:txBody>
          <a:bodyPr>
            <a:noAutofit/>
          </a:bodyPr>
          <a:lstStyle/>
          <a:p>
            <a:pPr algn="ctr"/>
            <a:r>
              <a:rPr lang="en-US" sz="9600" dirty="0">
                <a:solidFill>
                  <a:schemeClr val="bg1"/>
                </a:solidFill>
                <a:latin typeface="Franklin Gothic Book" charset="0"/>
                <a:ea typeface="Franklin Gothic Book" charset="0"/>
                <a:cs typeface="Franklin Gothic Book" charset="0"/>
              </a:rPr>
              <a:t>Time’s up!</a:t>
            </a:r>
          </a:p>
        </p:txBody>
      </p:sp>
      <p:sp>
        <p:nvSpPr>
          <p:cNvPr id="4" name="TextBox 3"/>
          <p:cNvSpPr txBox="1"/>
          <p:nvPr/>
        </p:nvSpPr>
        <p:spPr>
          <a:xfrm>
            <a:off x="2881803" y="3971835"/>
            <a:ext cx="6365527" cy="1015663"/>
          </a:xfrm>
          <a:prstGeom prst="rect">
            <a:avLst/>
          </a:prstGeom>
          <a:noFill/>
        </p:spPr>
        <p:txBody>
          <a:bodyPr wrap="square" rtlCol="0">
            <a:spAutoFit/>
          </a:bodyPr>
          <a:lstStyle/>
          <a:p>
            <a:pPr algn="ctr"/>
            <a:r>
              <a:rPr lang="en-US" sz="2000" dirty="0"/>
              <a:t>Please make sure all of your pieces are taped down on your board and that you write down your final plan in the space provided on the board. </a:t>
            </a:r>
          </a:p>
        </p:txBody>
      </p:sp>
    </p:spTree>
    <p:extLst>
      <p:ext uri="{BB962C8B-B14F-4D97-AF65-F5344CB8AC3E}">
        <p14:creationId xmlns:p14="http://schemas.microsoft.com/office/powerpoint/2010/main" val="3290656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7: Share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10 minutes remaining</a:t>
            </a:r>
          </a:p>
        </p:txBody>
      </p:sp>
    </p:spTree>
    <p:extLst>
      <p:ext uri="{BB962C8B-B14F-4D97-AF65-F5344CB8AC3E}">
        <p14:creationId xmlns:p14="http://schemas.microsoft.com/office/powerpoint/2010/main" val="154429813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7: Share Your Resilience Plan</a:t>
            </a:r>
          </a:p>
        </p:txBody>
      </p:sp>
      <p:sp>
        <p:nvSpPr>
          <p:cNvPr id="4" name="Content Placeholder 2"/>
          <p:cNvSpPr>
            <a:spLocks noGrp="1"/>
          </p:cNvSpPr>
          <p:nvPr>
            <p:ph idx="1"/>
          </p:nvPr>
        </p:nvSpPr>
        <p:spPr>
          <a:xfrm>
            <a:off x="4481903" y="2367093"/>
            <a:ext cx="3228194" cy="2894456"/>
          </a:xfrm>
          <a:ln w="76200">
            <a:solidFill>
              <a:schemeClr val="accent5">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ln>
                  <a:solidFill>
                    <a:srgbClr val="286AA6"/>
                  </a:solidFill>
                </a:ln>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ln>
                  <a:solidFill>
                    <a:srgbClr val="286AA6"/>
                  </a:solidFill>
                </a:ln>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5 minutes remaining</a:t>
            </a:r>
          </a:p>
        </p:txBody>
      </p:sp>
    </p:spTree>
    <p:extLst>
      <p:ext uri="{BB962C8B-B14F-4D97-AF65-F5344CB8AC3E}">
        <p14:creationId xmlns:p14="http://schemas.microsoft.com/office/powerpoint/2010/main" val="3722509322"/>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199" y="2547035"/>
            <a:ext cx="6417733" cy="369332"/>
          </a:xfrm>
          <a:prstGeom prst="rect">
            <a:avLst/>
          </a:prstGeom>
        </p:spPr>
        <p:txBody>
          <a:bodyPr wrap="square">
            <a:spAutoFit/>
          </a:bodyPr>
          <a:lstStyle/>
          <a:p>
            <a:pPr algn="ctr"/>
            <a:r>
              <a:rPr lang="en-US" dirty="0">
                <a:hlinkClick r:id="rId3"/>
              </a:rPr>
              <a:t>EXPLORE RIVERTOWN</a:t>
            </a:r>
            <a:r>
              <a:rPr lang="en-US" dirty="0"/>
              <a:t> </a:t>
            </a:r>
          </a:p>
        </p:txBody>
      </p:sp>
      <p:sp>
        <p:nvSpPr>
          <p:cNvPr id="8" name="Title 7"/>
          <p:cNvSpPr>
            <a:spLocks noGrp="1"/>
          </p:cNvSpPr>
          <p:nvPr>
            <p:ph type="title"/>
          </p:nvPr>
        </p:nvSpPr>
        <p:spPr/>
        <p:txBody>
          <a:bodyPr/>
          <a:lstStyle/>
          <a:p>
            <a:pPr algn="ctr"/>
            <a:r>
              <a:rPr lang="en-US" dirty="0"/>
              <a:t>Extreme Precipitation can Lead to Flooding</a:t>
            </a:r>
          </a:p>
        </p:txBody>
      </p:sp>
      <p:pic>
        <p:nvPicPr>
          <p:cNvPr id="10" name="Picture 9"/>
          <p:cNvPicPr>
            <a:picLocks noChangeAspect="1"/>
          </p:cNvPicPr>
          <p:nvPr/>
        </p:nvPicPr>
        <p:blipFill>
          <a:blip r:embed="rId4"/>
          <a:stretch>
            <a:fillRect/>
          </a:stretch>
        </p:blipFill>
        <p:spPr>
          <a:xfrm>
            <a:off x="249378" y="2405146"/>
            <a:ext cx="5684875" cy="3819525"/>
          </a:xfrm>
          <a:prstGeom prst="rect">
            <a:avLst/>
          </a:prstGeom>
        </p:spPr>
      </p:pic>
      <p:pic>
        <p:nvPicPr>
          <p:cNvPr id="11" name="Picture 10"/>
          <p:cNvPicPr>
            <a:picLocks noChangeAspect="1"/>
          </p:cNvPicPr>
          <p:nvPr/>
        </p:nvPicPr>
        <p:blipFill>
          <a:blip r:embed="rId5"/>
          <a:stretch>
            <a:fillRect/>
          </a:stretch>
        </p:blipFill>
        <p:spPr>
          <a:xfrm>
            <a:off x="6157019" y="2405146"/>
            <a:ext cx="5755448" cy="3819525"/>
          </a:xfrm>
          <a:prstGeom prst="rect">
            <a:avLst/>
          </a:prstGeom>
        </p:spPr>
      </p:pic>
    </p:spTree>
    <p:extLst>
      <p:ext uri="{BB962C8B-B14F-4D97-AF65-F5344CB8AC3E}">
        <p14:creationId xmlns:p14="http://schemas.microsoft.com/office/powerpoint/2010/main" val="1170441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dirty="0"/>
              <a:t>Who lives in Rivertown?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820" y="1167779"/>
            <a:ext cx="8102360" cy="5427418"/>
          </a:xfrm>
          <a:prstGeom prst="rect">
            <a:avLst/>
          </a:prstGeom>
        </p:spPr>
      </p:pic>
      <p:grpSp>
        <p:nvGrpSpPr>
          <p:cNvPr id="11" name="Group 10"/>
          <p:cNvGrpSpPr/>
          <p:nvPr/>
        </p:nvGrpSpPr>
        <p:grpSpPr>
          <a:xfrm>
            <a:off x="1758094" y="1325563"/>
            <a:ext cx="4668981" cy="1096878"/>
            <a:chOff x="1751522" y="1246733"/>
            <a:chExt cx="4668981" cy="1096878"/>
          </a:xfrm>
        </p:grpSpPr>
        <p:sp>
          <p:nvSpPr>
            <p:cNvPr id="9" name="Rectangle 8"/>
            <p:cNvSpPr/>
            <p:nvPr/>
          </p:nvSpPr>
          <p:spPr>
            <a:xfrm>
              <a:off x="2238703" y="1246733"/>
              <a:ext cx="4181800" cy="10968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1522" y="1325563"/>
              <a:ext cx="4668981" cy="923330"/>
            </a:xfrm>
            <a:prstGeom prst="rect">
              <a:avLst/>
            </a:prstGeom>
            <a:noFill/>
            <a:ln>
              <a:noFill/>
            </a:ln>
          </p:spPr>
          <p:txBody>
            <a:bodyPr wrap="square" rtlCol="0">
              <a:spAutoFit/>
            </a:bodyPr>
            <a:lstStyle/>
            <a:p>
              <a:r>
                <a:rPr lang="en-US" dirty="0">
                  <a:solidFill>
                    <a:schemeClr val="bg2">
                      <a:lumMod val="10000"/>
                    </a:schemeClr>
                  </a:solidFill>
                </a:rPr>
                <a:t>	Yellow	100 - 1000 people </a:t>
              </a:r>
            </a:p>
            <a:p>
              <a:r>
                <a:rPr lang="en-US" dirty="0">
                  <a:solidFill>
                    <a:schemeClr val="bg2">
                      <a:lumMod val="10000"/>
                    </a:schemeClr>
                  </a:solidFill>
                </a:rPr>
                <a:t>	Orange	1,000 - 10,000 people</a:t>
              </a:r>
            </a:p>
            <a:p>
              <a:r>
                <a:rPr lang="en-US" dirty="0">
                  <a:solidFill>
                    <a:schemeClr val="bg2">
                      <a:lumMod val="10000"/>
                    </a:schemeClr>
                  </a:solidFill>
                </a:rPr>
                <a:t>	Red	10,000 - 100,000 people </a:t>
              </a:r>
            </a:p>
          </p:txBody>
        </p:sp>
        <p:sp>
          <p:nvSpPr>
            <p:cNvPr id="6" name="Rectangle 5"/>
            <p:cNvSpPr/>
            <p:nvPr/>
          </p:nvSpPr>
          <p:spPr>
            <a:xfrm>
              <a:off x="2452775" y="1427860"/>
              <a:ext cx="154379" cy="1409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52774" y="1704192"/>
              <a:ext cx="154379" cy="1409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52773" y="1960777"/>
              <a:ext cx="154379" cy="1409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881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74"/>
            <a:ext cx="12191999" cy="1325563"/>
          </a:xfrm>
        </p:spPr>
        <p:txBody>
          <a:bodyPr/>
          <a:lstStyle/>
          <a:p>
            <a:pPr algn="ctr"/>
            <a:r>
              <a:rPr lang="en-US" dirty="0"/>
              <a:t>Who lives in Rivertown?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547" y="1171818"/>
            <a:ext cx="8096903" cy="5370500"/>
          </a:xfrm>
          <a:prstGeom prst="rect">
            <a:avLst/>
          </a:prstGeom>
        </p:spPr>
      </p:pic>
      <p:grpSp>
        <p:nvGrpSpPr>
          <p:cNvPr id="13" name="Group 12"/>
          <p:cNvGrpSpPr/>
          <p:nvPr/>
        </p:nvGrpSpPr>
        <p:grpSpPr>
          <a:xfrm>
            <a:off x="1718441" y="1325512"/>
            <a:ext cx="7455056" cy="1200329"/>
            <a:chOff x="1718441" y="1325512"/>
            <a:chExt cx="7141780" cy="1200329"/>
          </a:xfrm>
        </p:grpSpPr>
        <p:sp>
          <p:nvSpPr>
            <p:cNvPr id="6" name="Rectangle 5"/>
            <p:cNvSpPr/>
            <p:nvPr/>
          </p:nvSpPr>
          <p:spPr>
            <a:xfrm>
              <a:off x="2205622" y="1355537"/>
              <a:ext cx="4181800" cy="1096878"/>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18441" y="1325512"/>
              <a:ext cx="7141780" cy="1200329"/>
            </a:xfrm>
            <a:prstGeom prst="rect">
              <a:avLst/>
            </a:prstGeom>
            <a:noFill/>
            <a:ln>
              <a:noFill/>
            </a:ln>
          </p:spPr>
          <p:txBody>
            <a:bodyPr wrap="square" rtlCol="0">
              <a:spAutoFit/>
            </a:bodyPr>
            <a:lstStyle/>
            <a:p>
              <a:r>
                <a:rPr lang="en-US" dirty="0">
                  <a:solidFill>
                    <a:schemeClr val="bg2">
                      <a:lumMod val="10000"/>
                    </a:schemeClr>
                  </a:solidFill>
                </a:rPr>
                <a:t>	Yellow	     $100,000 - $1 million</a:t>
              </a:r>
            </a:p>
            <a:p>
              <a:r>
                <a:rPr lang="en-US" dirty="0">
                  <a:solidFill>
                    <a:schemeClr val="bg2">
                      <a:lumMod val="10000"/>
                    </a:schemeClr>
                  </a:solidFill>
                </a:rPr>
                <a:t>	Orange	     $1 million - $10 million</a:t>
              </a:r>
            </a:p>
            <a:p>
              <a:r>
                <a:rPr lang="en-US" dirty="0">
                  <a:solidFill>
                    <a:schemeClr val="bg2">
                      <a:lumMod val="10000"/>
                    </a:schemeClr>
                  </a:solidFill>
                </a:rPr>
                <a:t>	Dk. Orange $10 million - $100 million</a:t>
              </a:r>
            </a:p>
            <a:p>
              <a:r>
                <a:rPr lang="en-US" dirty="0">
                  <a:solidFill>
                    <a:schemeClr val="bg2">
                      <a:lumMod val="10000"/>
                    </a:schemeClr>
                  </a:solidFill>
                </a:rPr>
                <a:t>	Red	     $100 million +</a:t>
              </a:r>
            </a:p>
          </p:txBody>
        </p:sp>
        <p:sp>
          <p:nvSpPr>
            <p:cNvPr id="8" name="Rectangle 7"/>
            <p:cNvSpPr/>
            <p:nvPr/>
          </p:nvSpPr>
          <p:spPr>
            <a:xfrm>
              <a:off x="2419694" y="1420552"/>
              <a:ext cx="154379" cy="140931"/>
            </a:xfrm>
            <a:prstGeom prst="rect">
              <a:avLst/>
            </a:prstGeom>
            <a:solidFill>
              <a:srgbClr val="FFFF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19693" y="1696884"/>
              <a:ext cx="154379" cy="140931"/>
            </a:xfrm>
            <a:prstGeom prst="rect">
              <a:avLst/>
            </a:prstGeom>
            <a:solidFill>
              <a:srgbClr val="FFC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19692" y="2263072"/>
              <a:ext cx="154379" cy="140931"/>
            </a:xfrm>
            <a:prstGeom prst="rect">
              <a:avLst/>
            </a:prstGeom>
            <a:solidFill>
              <a:srgbClr val="FF0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9691" y="1979978"/>
              <a:ext cx="154379" cy="140931"/>
            </a:xfrm>
            <a:prstGeom prst="rect">
              <a:avLst/>
            </a:prstGeom>
            <a:solidFill>
              <a:schemeClr val="accent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161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90074" y="183196"/>
            <a:ext cx="10515600" cy="1325563"/>
          </a:xfrm>
        </p:spPr>
        <p:txBody>
          <a:bodyPr/>
          <a:lstStyle/>
          <a:p>
            <a:pPr algn="ctr"/>
            <a:r>
              <a:rPr lang="en-US" dirty="0"/>
              <a:t>What makes Rivertown vulnerable?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936" y="1508759"/>
            <a:ext cx="9017876" cy="4993172"/>
          </a:xfrm>
          <a:prstGeom prst="rect">
            <a:avLst/>
          </a:prstGeom>
        </p:spPr>
      </p:pic>
    </p:spTree>
    <p:extLst>
      <p:ext uri="{BB962C8B-B14F-4D97-AF65-F5344CB8AC3E}">
        <p14:creationId xmlns:p14="http://schemas.microsoft.com/office/powerpoint/2010/main" val="181020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57001" y="263632"/>
            <a:ext cx="10515600" cy="1325563"/>
          </a:xfrm>
        </p:spPr>
        <p:txBody>
          <a:bodyPr>
            <a:normAutofit/>
          </a:bodyPr>
          <a:lstStyle/>
          <a:p>
            <a:pPr algn="ctr"/>
            <a:r>
              <a:rPr lang="en-US" sz="3600" dirty="0"/>
              <a:t>What makes Rivertown vulnerable?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29" y="1589195"/>
            <a:ext cx="7076545" cy="4563725"/>
          </a:xfrm>
          <a:prstGeom prst="rect">
            <a:avLst/>
          </a:prstGeom>
        </p:spPr>
      </p:pic>
    </p:spTree>
    <p:extLst>
      <p:ext uri="{BB962C8B-B14F-4D97-AF65-F5344CB8AC3E}">
        <p14:creationId xmlns:p14="http://schemas.microsoft.com/office/powerpoint/2010/main" val="201672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3209" y="1690688"/>
            <a:ext cx="7105582" cy="4494060"/>
          </a:xfrm>
        </p:spPr>
      </p:pic>
      <p:sp>
        <p:nvSpPr>
          <p:cNvPr id="5" name="Title 7"/>
          <p:cNvSpPr>
            <a:spLocks noGrp="1"/>
          </p:cNvSpPr>
          <p:nvPr>
            <p:ph type="title"/>
          </p:nvPr>
        </p:nvSpPr>
        <p:spPr/>
        <p:txBody>
          <a:bodyPr>
            <a:normAutofit/>
          </a:bodyPr>
          <a:lstStyle/>
          <a:p>
            <a:pPr algn="ctr"/>
            <a:r>
              <a:rPr lang="en-US" sz="3600" dirty="0"/>
              <a:t>What makes Rivertown vulnerable?</a:t>
            </a:r>
          </a:p>
        </p:txBody>
      </p:sp>
    </p:spTree>
    <p:extLst>
      <p:ext uri="{BB962C8B-B14F-4D97-AF65-F5344CB8AC3E}">
        <p14:creationId xmlns:p14="http://schemas.microsoft.com/office/powerpoint/2010/main" val="1062721843"/>
      </p:ext>
    </p:extLst>
  </p:cSld>
  <p:clrMapOvr>
    <a:masterClrMapping/>
  </p:clrMapOvr>
</p:sld>
</file>

<file path=ppt/theme/theme1.xml><?xml version="1.0" encoding="utf-8"?>
<a:theme xmlns:a="http://schemas.openxmlformats.org/drawingml/2006/main" name="Office Theme">
  <a:themeElements>
    <a:clrScheme name="Custom 2">
      <a:dk1>
        <a:srgbClr val="FE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1033</TotalTime>
  <Words>1827</Words>
  <Application>Microsoft Macintosh PowerPoint</Application>
  <PresentationFormat>Widescreen</PresentationFormat>
  <Paragraphs>203</Paragraphs>
  <Slides>38</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Franklin Gothic Book</vt:lpstr>
      <vt:lpstr>Times New Roman</vt:lpstr>
      <vt:lpstr>Office Theme</vt:lpstr>
      <vt:lpstr>1_Office Theme</vt:lpstr>
      <vt:lpstr> Extreme Precipitation</vt:lpstr>
      <vt:lpstr>Welcome to Rivertown</vt:lpstr>
      <vt:lpstr>The U.S. is experiencing more heavy rainfalls than ever before</vt:lpstr>
      <vt:lpstr>Extreme Precipitation can Lead to Flooding</vt:lpstr>
      <vt:lpstr>Who lives in Rivertown?</vt:lpstr>
      <vt:lpstr>Who lives in Rivertown?</vt:lpstr>
      <vt:lpstr>What makes Rivertown vulnerable?</vt:lpstr>
      <vt:lpstr>What makes Rivertown vulnerable?</vt:lpstr>
      <vt:lpstr>What makes Rivertown vulnerable?</vt:lpstr>
      <vt:lpstr>What makes Rivertown vulnerable?</vt:lpstr>
      <vt:lpstr>What makes Rivertown vulnerable?</vt:lpstr>
      <vt:lpstr>What makes Rivertown vulnerable?</vt:lpstr>
      <vt:lpstr>What makes Rivertown vulnerable?</vt:lpstr>
      <vt:lpstr>Possible Resilience Strategies for Rivertown</vt:lpstr>
      <vt:lpstr>Resilience for Rivertown</vt:lpstr>
      <vt:lpstr>Resilience for Rivertown</vt:lpstr>
      <vt:lpstr>Ground Rules for Discussion</vt:lpstr>
      <vt:lpstr>Table Introductions &amp; Overview</vt:lpstr>
      <vt:lpstr>Step 1: Consider Stakeholder Perspectives</vt:lpstr>
      <vt:lpstr>Step 1: Consider Stakeholder Perspectives</vt:lpstr>
      <vt:lpstr>Step 2: Prioritize Stakeholder Values</vt:lpstr>
      <vt:lpstr>Step 2: Prioritize Stakeholder Values</vt:lpstr>
      <vt:lpstr>Step 2: Prioritize Stakeholder Values</vt:lpstr>
      <vt:lpstr>Step 2: Prioritize Stakeholder Values</vt:lpstr>
      <vt:lpstr>Step 2: Prioritize Stakeholder Values</vt:lpstr>
      <vt:lpstr>Step 3: Make Your Resilience Plan</vt:lpstr>
      <vt:lpstr>Step 3: Make Your Resilience Plan</vt:lpstr>
      <vt:lpstr>Step 3: Make Your Resilience Plan</vt:lpstr>
      <vt:lpstr>Step 3: Make Your Resilience Plan</vt:lpstr>
      <vt:lpstr>Step 4: Implement and Explore Your Resilience Plan</vt:lpstr>
      <vt:lpstr>Step 4: Implement and Explore Your Resilience Plan</vt:lpstr>
      <vt:lpstr>Step 5: Re-Evaluate Your Resilience Plan</vt:lpstr>
      <vt:lpstr>Step 5: Re-Evaluate Your Resilience Plan</vt:lpstr>
      <vt:lpstr>Step 6: Explore Your New Resilience Plan</vt:lpstr>
      <vt:lpstr>Step 6: Explore Your New Resilience Plan</vt:lpstr>
      <vt:lpstr>Time’s up!</vt:lpstr>
      <vt:lpstr>Step 7: Share Your Resilience Plan</vt:lpstr>
      <vt:lpstr>Step 7: Share Your Resilience Plan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Rivertown</dc:title>
  <dc:creator>Emily Hostetler</dc:creator>
  <cp:lastModifiedBy>Emily Hostetler</cp:lastModifiedBy>
  <cp:revision>45</cp:revision>
  <dcterms:created xsi:type="dcterms:W3CDTF">2017-05-22T15:32:14Z</dcterms:created>
  <dcterms:modified xsi:type="dcterms:W3CDTF">2018-05-15T18:16:57Z</dcterms:modified>
</cp:coreProperties>
</file>