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2"/>
  </p:notesMasterIdLst>
  <p:sldIdLst>
    <p:sldId id="341" r:id="rId3"/>
    <p:sldId id="373" r:id="rId4"/>
    <p:sldId id="374" r:id="rId5"/>
    <p:sldId id="375"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88" r:id="rId19"/>
    <p:sldId id="389" r:id="rId20"/>
    <p:sldId id="351"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366" r:id="rId36"/>
    <p:sldId id="367" r:id="rId37"/>
    <p:sldId id="368" r:id="rId38"/>
    <p:sldId id="369" r:id="rId39"/>
    <p:sldId id="370" r:id="rId40"/>
    <p:sldId id="3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36"/>
    <p:restoredTop sz="74783"/>
  </p:normalViewPr>
  <p:slideViewPr>
    <p:cSldViewPr snapToGrid="0" snapToObjects="1">
      <p:cViewPr varScale="1">
        <p:scale>
          <a:sx n="67" d="100"/>
          <a:sy n="67" d="100"/>
        </p:scale>
        <p:origin x="8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05F210-6615-D34F-84E0-CA4E31052484}" type="datetimeFigureOut">
              <a:rPr lang="en-US" smtClean="0"/>
              <a:t>4/26/18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67E28-7C96-3146-91E9-ECB19A0CDC06}" type="slidenum">
              <a:rPr lang="en-US" smtClean="0"/>
              <a:t>‹#›</a:t>
            </a:fld>
            <a:endParaRPr lang="en-US"/>
          </a:p>
        </p:txBody>
      </p:sp>
    </p:spTree>
    <p:extLst>
      <p:ext uri="{BB962C8B-B14F-4D97-AF65-F5344CB8AC3E}">
        <p14:creationId xmlns:p14="http://schemas.microsoft.com/office/powerpoint/2010/main" val="3473037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back everyone! I hope you enjoyed your lunch ad our wonderful guest presentations. Thank you for returning to the room in a timely manner. </a:t>
            </a:r>
          </a:p>
          <a:p>
            <a:r>
              <a:rPr lang="en-US" baseline="0" dirty="0"/>
              <a:t>We are now going to begin with session two. We will start with a brief introduction to </a:t>
            </a:r>
            <a:r>
              <a:rPr lang="en-US" baseline="0" dirty="0" err="1"/>
              <a:t>Heattown</a:t>
            </a:r>
            <a:r>
              <a:rPr lang="en-US" baseline="0" dirty="0"/>
              <a:t>.</a:t>
            </a:r>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1</a:t>
            </a:fld>
            <a:endParaRPr lang="en-US"/>
          </a:p>
        </p:txBody>
      </p:sp>
    </p:spTree>
    <p:extLst>
      <p:ext uri="{BB962C8B-B14F-4D97-AF65-F5344CB8AC3E}">
        <p14:creationId xmlns:p14="http://schemas.microsoft.com/office/powerpoint/2010/main" val="2856518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Heat</a:t>
            </a:r>
            <a:r>
              <a:rPr lang="en-US" baseline="0" dirty="0" err="1"/>
              <a:t>town’s</a:t>
            </a:r>
            <a:r>
              <a:rPr lang="en-US" baseline="0" dirty="0"/>
              <a:t> population is around 600,000 if you include the surrounding areas. This map shows the areas with highest vulnerability. Vulnerability in this map is based on income, age, access to transportation, and whether or not people live a lone. You’ll notice that some of the same areas that had high heat deaths also are home to people who are highly vulnerable in the city. [feel free to flip back to previous slide to show overlap</a:t>
            </a:r>
          </a:p>
          <a:p>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9929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heat doesn’t impact everyone</a:t>
            </a:r>
            <a:r>
              <a:rPr lang="en-US" baseline="0" dirty="0"/>
              <a:t> in the city equally, and not everyone in the city is equally impacted by heat. Here is one neighborhood in </a:t>
            </a:r>
            <a:r>
              <a:rPr lang="en-US" baseline="0" dirty="0" err="1"/>
              <a:t>heattown</a:t>
            </a:r>
            <a:r>
              <a:rPr lang="en-US" baseline="0" dirty="0"/>
              <a:t> that doesn’t have much shade along pedestrian and transit routes.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974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services are also affected by heat. Homeless shelters and community centers</a:t>
            </a:r>
            <a:r>
              <a:rPr lang="en-US" baseline="0" dirty="0"/>
              <a:t> could be overwhelmed during an extreme heat wave as people seek relief.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47117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could the local hospital, which sees more</a:t>
            </a:r>
            <a:r>
              <a:rPr lang="en-US" baseline="0" dirty="0"/>
              <a:t> ER visitors during heat waves and is susceptible to potential power outages due to heat.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20068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heat is affecting the natural ecosystems in </a:t>
            </a:r>
            <a:r>
              <a:rPr lang="en-US" baseline="0" dirty="0" err="1"/>
              <a:t>Heattown</a:t>
            </a:r>
            <a:r>
              <a:rPr lang="en-US" baseline="0" dirty="0"/>
              <a:t> too. The Forest here to the south of the city is seeing a lot of dead trees, stressed due to heat and pests and at risk of a severe wildfire.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12803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heat impacts the infrastructure in the city. </a:t>
            </a:r>
            <a:r>
              <a:rPr lang="en-US" dirty="0" err="1"/>
              <a:t>Heattown’s</a:t>
            </a:r>
            <a:r>
              <a:rPr lang="en-US" dirty="0"/>
              <a:t> power grid</a:t>
            </a:r>
            <a:r>
              <a:rPr lang="en-US" baseline="0" dirty="0"/>
              <a:t>, like many across the U.S., is aging and could fail during an extreme heat event when demand for electricity is highest (to run AC). The bridges, roads, and runways of </a:t>
            </a:r>
            <a:r>
              <a:rPr lang="en-US" baseline="0" dirty="0" err="1"/>
              <a:t>Heattown</a:t>
            </a:r>
            <a:r>
              <a:rPr lang="en-US" baseline="0" dirty="0"/>
              <a:t> are also at risk to buckling or failing, especially the older infrastructure that wasn’t designed with extreme temperatures in mind.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09292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a:t>
            </a:r>
            <a:r>
              <a:rPr lang="en-US" baseline="0" dirty="0"/>
              <a:t> should we do in </a:t>
            </a:r>
            <a:r>
              <a:rPr lang="en-US" baseline="0" dirty="0" err="1"/>
              <a:t>heattown</a:t>
            </a:r>
            <a:r>
              <a:rPr lang="en-US" baseline="0" dirty="0"/>
              <a:t>? Well this is what you all at each of your tables is going to figure out! You’ve read about 3 strategies to deal with the impacts of heat. These are to cool the city down with shade and plants, protect key infrastructure, and ensure that people are safe during heat waves. </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17270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you will act as the resilience planning team for the city of</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Heattown</a:t>
            </a:r>
            <a:r>
              <a:rPr lang="en-US" sz="1200" kern="1200" dirty="0">
                <a:solidFill>
                  <a:schemeClr val="tx1"/>
                </a:solidFill>
                <a:effectLst/>
                <a:latin typeface="+mn-lt"/>
                <a:ea typeface="+mn-ea"/>
                <a:cs typeface="+mn-cs"/>
              </a:rPr>
              <a:t>. Your team’s task is to create a plan that protects </a:t>
            </a:r>
            <a:r>
              <a:rPr lang="en-US" sz="1200" kern="1200" dirty="0" err="1">
                <a:solidFill>
                  <a:schemeClr val="tx1"/>
                </a:solidFill>
                <a:effectLst/>
                <a:latin typeface="+mn-lt"/>
                <a:ea typeface="+mn-ea"/>
                <a:cs typeface="+mn-cs"/>
              </a:rPr>
              <a:t>Heattown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while considering the values of people who live there, the impacts on the economy and the effects on the environment of the city. Follow the steps below to create your plan, then implement and explore your plan using digital visualizations. </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371123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you know a little bit about </a:t>
            </a:r>
            <a:r>
              <a:rPr lang="en-US" baseline="0" dirty="0" err="1"/>
              <a:t>Heattown</a:t>
            </a:r>
            <a:r>
              <a:rPr lang="en-US" baseline="0" dirty="0"/>
              <a:t>, let’s start planning! You will begin by learning about the stakeholders, or people who will be affected by extreme precipitation and the resilience plans you will put in place, then you will discuss some options for a plan, and then finally visualize them (hit next). </a:t>
            </a:r>
          </a:p>
          <a:p>
            <a:endParaRPr lang="en-US" baseline="0" dirty="0"/>
          </a:p>
          <a:p>
            <a:r>
              <a:rPr lang="en-US" baseline="0" dirty="0"/>
              <a:t>Now, your facilitators will begin section 1. You will have two minutes for table introductions then 15 minutes for section 1. Please keep track of time! </a:t>
            </a:r>
          </a:p>
          <a:p>
            <a:endParaRPr lang="en-US" baseline="0" dirty="0"/>
          </a:p>
          <a:p>
            <a:r>
              <a:rPr lang="en-US" baseline="0" dirty="0"/>
              <a:t>Participants, please remove the Orange Heat Workbooks from your folders. </a:t>
            </a:r>
          </a:p>
          <a:p>
            <a:endParaRPr lang="en-US" baseline="0" dirty="0"/>
          </a:p>
          <a:p>
            <a:r>
              <a:rPr lang="en-US" baseline="0" dirty="0"/>
              <a:t>Facilitators please turn to page 1 of your facilitation guide and take out the stakeholder cards. </a:t>
            </a:r>
          </a:p>
          <a:p>
            <a:endParaRPr lang="en-US" baseline="0" dirty="0"/>
          </a:p>
          <a:p>
            <a:r>
              <a:rPr lang="en-US" baseline="0" dirty="0"/>
              <a:t>You may now begin. </a:t>
            </a:r>
          </a:p>
          <a:p>
            <a:r>
              <a:rPr lang="en-US" baseline="0" dirty="0"/>
              <a:t>Good luck!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97647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we are now on Section 2.</a:t>
            </a:r>
            <a:r>
              <a:rPr lang="en-US" baseline="0" dirty="0"/>
              <a:t> You will need the stakeholder icons located in a white envelope in your folder. There are three sets of all six of the stakeholders. You will use one set per strategy on the board. Please remember to tape these down at the end of the section. </a:t>
            </a:r>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22</a:t>
            </a:fld>
            <a:endParaRPr lang="en-US"/>
          </a:p>
        </p:txBody>
      </p:sp>
    </p:spTree>
    <p:extLst>
      <p:ext uri="{BB962C8B-B14F-4D97-AF65-F5344CB8AC3E}">
        <p14:creationId xmlns:p14="http://schemas.microsoft.com/office/powerpoint/2010/main" val="164977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we will be making a resilience plan against Extreme Heat for </a:t>
            </a:r>
            <a:r>
              <a:rPr lang="en-US" baseline="0" dirty="0" err="1"/>
              <a:t>Heattown</a:t>
            </a:r>
            <a:r>
              <a:rPr lang="en-US" baseline="0" dirty="0"/>
              <a:t>. Before you can make a plan, however, you should learn a little bit about the city and who lives there. </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59419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Facilitators, we are now on Section 3. You</a:t>
            </a:r>
            <a:r>
              <a:rPr lang="en-US" baseline="0" dirty="0"/>
              <a:t> will need the A &amp; B cards and three coin chips. Participants can turn to the section in their workbooks that says Resilience Plans to follow along. Remember, only individual opinions are recorded in the workbooks. Table results are recorded on the board! What is in your workbook and on the board do not need to match!</a:t>
            </a:r>
            <a:endParaRPr lang="en-US" dirty="0"/>
          </a:p>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27</a:t>
            </a:fld>
            <a:endParaRPr lang="en-US"/>
          </a:p>
        </p:txBody>
      </p:sp>
    </p:spTree>
    <p:extLst>
      <p:ext uri="{BB962C8B-B14F-4D97-AF65-F5344CB8AC3E}">
        <p14:creationId xmlns:p14="http://schemas.microsoft.com/office/powerpoint/2010/main" val="4124545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29</a:t>
            </a:fld>
            <a:endParaRPr lang="en-US"/>
          </a:p>
        </p:txBody>
      </p:sp>
    </p:spTree>
    <p:extLst>
      <p:ext uri="{BB962C8B-B14F-4D97-AF65-F5344CB8AC3E}">
        <p14:creationId xmlns:p14="http://schemas.microsoft.com/office/powerpoint/2010/main" val="310306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a:t>
            </a:r>
            <a:r>
              <a:rPr lang="en-US" baseline="0" dirty="0"/>
              <a:t>, you will now be using google earth and the final resilience plan cards. Remember to use the card to alert us if you need help using google earth. Explore google earth first, then read the final plan card out loud.  If this is your final plan please remember to tape down the coins with what you choose. </a:t>
            </a:r>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32</a:t>
            </a:fld>
            <a:endParaRPr lang="en-US"/>
          </a:p>
        </p:txBody>
      </p:sp>
    </p:spTree>
    <p:extLst>
      <p:ext uri="{BB962C8B-B14F-4D97-AF65-F5344CB8AC3E}">
        <p14:creationId xmlns:p14="http://schemas.microsoft.com/office/powerpoint/2010/main" val="2786532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35</a:t>
            </a:fld>
            <a:endParaRPr lang="en-US"/>
          </a:p>
        </p:txBody>
      </p:sp>
    </p:spTree>
    <p:extLst>
      <p:ext uri="{BB962C8B-B14F-4D97-AF65-F5344CB8AC3E}">
        <p14:creationId xmlns:p14="http://schemas.microsoft.com/office/powerpoint/2010/main" val="112056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U.S., the number of extreme heat events has increased in recent years and these events have become hotter and longer.  Scientists predict that heat waves will become more common and more intense in the coming decades.</a:t>
            </a:r>
            <a:r>
              <a:rPr lang="en-US" dirty="0">
                <a:effectLst/>
              </a:rPr>
              <a:t> </a:t>
            </a:r>
          </a:p>
          <a:p>
            <a:endParaRPr lang="en-US" dirty="0">
              <a:effectLst/>
            </a:endParaRPr>
          </a:p>
          <a:p>
            <a:r>
              <a:rPr lang="en-US" dirty="0">
                <a:effectLst/>
              </a:rPr>
              <a:t>Scientists</a:t>
            </a:r>
            <a:r>
              <a:rPr lang="en-US" baseline="0" dirty="0">
                <a:effectLst/>
              </a:rPr>
              <a:t> attribute the increase in heat waves to both an increasing in overall temperature, shown on the map on the LEFT, and to increased variable in temperature. The graph on the right shows that more high temperature records are being broken, suggesting extreme heat is becoming more common and hotter.</a:t>
            </a:r>
            <a:endParaRPr lang="en-US" dirty="0">
              <a:effectLst/>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LEFT:</a:t>
            </a:r>
            <a:r>
              <a:rPr lang="en-US" sz="1200" b="0" i="0" kern="1200" baseline="0" dirty="0">
                <a:solidFill>
                  <a:schemeClr val="tx1"/>
                </a:solidFill>
                <a:effectLst/>
                <a:latin typeface="+mn-lt"/>
                <a:ea typeface="+mn-ea"/>
                <a:cs typeface="+mn-cs"/>
              </a:rPr>
              <a:t> The colors on the map show temperature changes over the past 22 years (1991-2012) compared to the 1901-1960 average</a:t>
            </a:r>
            <a:r>
              <a:rPr lang="en-US" sz="1200" b="0" i="0" kern="1200" dirty="0">
                <a:solidFill>
                  <a:schemeClr val="tx1"/>
                </a:solidFill>
                <a:effectLst/>
                <a:latin typeface="+mn-lt"/>
                <a:ea typeface="+mn-ea"/>
                <a:cs typeface="+mn-cs"/>
              </a:rPr>
              <a:t> (Figure source: Russell S. </a:t>
            </a:r>
            <a:r>
              <a:rPr lang="en-US" sz="1200" b="0" i="0" kern="1200" dirty="0" err="1">
                <a:solidFill>
                  <a:schemeClr val="tx1"/>
                </a:solidFill>
                <a:effectLst/>
                <a:latin typeface="+mn-lt"/>
                <a:ea typeface="+mn-ea"/>
                <a:cs typeface="+mn-cs"/>
              </a:rPr>
              <a:t>Vose</a:t>
            </a:r>
            <a:r>
              <a:rPr lang="en-US" sz="1200" b="0" i="0" kern="1200" dirty="0">
                <a:solidFill>
                  <a:schemeClr val="tx1"/>
                </a:solidFill>
                <a:effectLst/>
                <a:latin typeface="+mn-lt"/>
                <a:ea typeface="+mn-ea"/>
                <a:cs typeface="+mn-cs"/>
              </a:rPr>
              <a:t>, National Oceanic and Atmospheric Administration National Climatic Data Center)</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RIGHT: This figure shows the annual values of the U.S. Heat Wave Index from 1895 to 2015. These data cover the contiguous 48 states. Interpretation: An index value of 0.2 (for example) could mean that 20 percent of the country experienced one heat wave, 10 percent of the country experienced two heat waves, or some other combination of frequency and area resulted in this value.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Data source: Kunkel, 2016.</a:t>
            </a:r>
            <a:r>
              <a:rPr lang="en-US" sz="1200" b="0" i="0" kern="1200" baseline="0" dirty="0">
                <a:solidFill>
                  <a:schemeClr val="tx1"/>
                </a:solidFill>
                <a:effectLst/>
                <a:latin typeface="+mn-lt"/>
                <a:ea typeface="+mn-ea"/>
                <a:cs typeface="+mn-cs"/>
              </a:rPr>
              <a:t> From: https://</a:t>
            </a:r>
            <a:r>
              <a:rPr lang="en-US" sz="1200" b="0" i="0" kern="1200" baseline="0" dirty="0" err="1">
                <a:solidFill>
                  <a:schemeClr val="tx1"/>
                </a:solidFill>
                <a:effectLst/>
                <a:latin typeface="+mn-lt"/>
                <a:ea typeface="+mn-ea"/>
                <a:cs typeface="+mn-cs"/>
              </a:rPr>
              <a:t>www.epa.gov</a:t>
            </a:r>
            <a:r>
              <a:rPr lang="en-US" sz="1200" b="0" i="0" kern="1200" baseline="0" dirty="0">
                <a:solidFill>
                  <a:schemeClr val="tx1"/>
                </a:solidFill>
                <a:effectLst/>
                <a:latin typeface="+mn-lt"/>
                <a:ea typeface="+mn-ea"/>
                <a:cs typeface="+mn-cs"/>
              </a:rPr>
              <a:t>/climate-indicators/climate-change-indicators-high-and-low-temperatures</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19957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cities, extreme heat is made worse by the urban heat island</a:t>
            </a:r>
            <a:r>
              <a:rPr lang="en-US" baseline="0" dirty="0"/>
              <a:t> effect. Asphalt, concrete, and buildings absorb heat from the sun more than soil, grass, or trees, as you can see in thermal image on the left. That heat warms the air at night, keeping the city warmer at night. In many cities, poorer neighborhoods are often warmer because they lack trees and have more concrete and asphalt surfaces.</a:t>
            </a:r>
          </a:p>
          <a:p>
            <a:endParaRPr lang="en-US" baseline="0" dirty="0"/>
          </a:p>
          <a:p>
            <a:r>
              <a:rPr lang="en-US" baseline="0" dirty="0"/>
              <a:t>FROM NCA: Surface temperatures in New York City on a summer’s day show the “urban heat island,” with temperatures in populous urban areas being approximately 10°F higher than the forested parts of Central Park. Dark blue reflects the colder waters of the Hudson and East Rivers. (Figure source: Center for Climate Systems Research, Columbia University).</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37985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Heat directly threatens</a:t>
            </a:r>
            <a:r>
              <a:rPr lang="en-US" baseline="0" dirty="0"/>
              <a:t> human health, particularly those without air conditioning, that work outside, and the elderly. </a:t>
            </a:r>
          </a:p>
          <a:p>
            <a:pPr marL="171450" indent="-171450">
              <a:buFontTx/>
              <a:buChar char="-"/>
            </a:pPr>
            <a:r>
              <a:rPr lang="en-US" baseline="0" dirty="0"/>
              <a:t>This graph shows the number of confirmed heat-associated deaths in Maricopa County, which include Phoenix and Mesa, Arizona.</a:t>
            </a:r>
          </a:p>
          <a:p>
            <a:pPr marL="628650" lvl="1" indent="-171450">
              <a:buFontTx/>
              <a:buChar char="-"/>
            </a:pPr>
            <a:r>
              <a:rPr lang="en-US" baseline="0" dirty="0"/>
              <a:t>Across the country, heat kills more people than tornadoes, floods, extreme cold, and hurricanes. </a:t>
            </a:r>
          </a:p>
          <a:p>
            <a:pPr marL="171450" lvl="0" indent="-171450">
              <a:buFontTx/>
              <a:buChar char="-"/>
            </a:pPr>
            <a:endParaRPr lang="en-US" baseline="0" dirty="0"/>
          </a:p>
          <a:p>
            <a:pPr marL="171450" lvl="0" indent="-171450">
              <a:buFontTx/>
              <a:buChar char="-"/>
            </a:pPr>
            <a:endParaRPr lang="en-US" baseline="0" dirty="0"/>
          </a:p>
          <a:p>
            <a:pPr marL="171450" lvl="0" indent="-171450">
              <a:buFontTx/>
              <a:buChar char="-"/>
            </a:pPr>
            <a:endParaRPr lang="en-US" baseline="0" dirty="0"/>
          </a:p>
          <a:p>
            <a:pPr marL="171450" lvl="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From Maricopa County Heat Deaths Report 2016. https://</a:t>
            </a:r>
            <a:r>
              <a:rPr lang="en-US" baseline="0" dirty="0" err="1"/>
              <a:t>www.maricopa.gov</a:t>
            </a:r>
            <a:r>
              <a:rPr lang="en-US" baseline="0" dirty="0"/>
              <a:t>/</a:t>
            </a:r>
            <a:r>
              <a:rPr lang="en-US" baseline="0" dirty="0" err="1"/>
              <a:t>ArchiveCenter</a:t>
            </a:r>
            <a:r>
              <a:rPr lang="en-US" baseline="0" dirty="0"/>
              <a:t>/</a:t>
            </a:r>
            <a:r>
              <a:rPr lang="en-US" baseline="0" dirty="0" err="1"/>
              <a:t>ViewFile</a:t>
            </a:r>
            <a:r>
              <a:rPr lang="en-US" baseline="0" dirty="0"/>
              <a:t>/Item/3084</a:t>
            </a:r>
          </a:p>
          <a:p>
            <a:pPr marL="171450" lvl="0" indent="-171450">
              <a:buFontTx/>
              <a:buChar char="-"/>
            </a:pPr>
            <a:endParaRPr lang="en-US" baseline="0"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44044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Heat also stresses the electricity grid. Many people turn on their AC and the electrical grid is less efficient in high temperatures. This can lead to blackouts which jeopardize more lives.</a:t>
            </a:r>
          </a:p>
          <a:p>
            <a:endParaRPr lang="en-US" dirty="0"/>
          </a:p>
          <a:p>
            <a:r>
              <a:rPr lang="en-US" dirty="0"/>
              <a:t>It also</a:t>
            </a:r>
            <a:r>
              <a:rPr lang="en-US" baseline="0" dirty="0"/>
              <a:t> damages roads, highways, and bridges</a:t>
            </a:r>
            <a:r>
              <a:rPr lang="mr-IN" baseline="0" dirty="0"/>
              <a:t>…</a:t>
            </a:r>
            <a:r>
              <a:rPr lang="en-US" baseline="0" dirty="0"/>
              <a:t> and sidewalks, a common site here in Phoenix. </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97133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how </a:t>
            </a:r>
            <a:r>
              <a:rPr lang="en-US" dirty="0" err="1"/>
              <a:t>Heattown</a:t>
            </a:r>
            <a:r>
              <a:rPr lang="en-US" baseline="0" dirty="0"/>
              <a:t> and learn more about it! This map is also on the back of your workbooks. Let’s talk about the kinds of temperatures that </a:t>
            </a:r>
            <a:r>
              <a:rPr lang="en-US" baseline="0" dirty="0" err="1"/>
              <a:t>heattown</a:t>
            </a:r>
            <a:r>
              <a:rPr lang="en-US" baseline="0" dirty="0"/>
              <a:t> will be facing. Currently, </a:t>
            </a:r>
            <a:r>
              <a:rPr lang="en-US" baseline="0" dirty="0" err="1"/>
              <a:t>Heattown</a:t>
            </a:r>
            <a:r>
              <a:rPr lang="en-US" baseline="0" dirty="0"/>
              <a:t> experiences between 0 and 15 days above 95 degrees, which of course sounds cool to us! But </a:t>
            </a:r>
            <a:r>
              <a:rPr lang="en-US" baseline="0" dirty="0" err="1"/>
              <a:t>heattown</a:t>
            </a:r>
            <a:r>
              <a:rPr lang="en-US" baseline="0" dirty="0"/>
              <a:t> is not used to that kind of heat like we are. And they really won’t be used to what it might be like by 2050. The national climate assessment projects that </a:t>
            </a:r>
            <a:r>
              <a:rPr lang="en-US" baseline="0" dirty="0" err="1"/>
              <a:t>Heattown</a:t>
            </a:r>
            <a:r>
              <a:rPr lang="en-US" baseline="0" dirty="0"/>
              <a:t> will face between 30-60 days above 95 degrees. That’s a lot for place that rarely experiences those hots days now.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988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how </a:t>
            </a:r>
            <a:r>
              <a:rPr lang="en-US" dirty="0" err="1"/>
              <a:t>Heattown</a:t>
            </a:r>
            <a:r>
              <a:rPr lang="en-US" baseline="0" dirty="0"/>
              <a:t> and learn more about it! This map is also on the back of your workbooks</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27087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take a look at related</a:t>
            </a:r>
            <a:r>
              <a:rPr lang="en-US" baseline="0" dirty="0"/>
              <a:t> deaths across the city. In 2012, 86 people died from the heat. This map shows where in the city those deaths occurred. The dark red areas show where the most deaths took place. </a:t>
            </a:r>
            <a:r>
              <a:rPr lang="en-US" sz="1200" b="0" i="0" kern="1200" dirty="0">
                <a:solidFill>
                  <a:schemeClr val="tx1"/>
                </a:solidFill>
                <a:effectLst/>
                <a:latin typeface="+mn-lt"/>
                <a:ea typeface="+mn-ea"/>
                <a:cs typeface="+mn-cs"/>
              </a:rPr>
              <a:t>The number of deaths due to heat is a product of many factors including local temperatures, population density, and social factors like access to air conditioning.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a:t>
            </a:r>
            <a:r>
              <a:rPr lang="en-US" sz="1200" b="0" i="0" kern="1200" baseline="0" dirty="0">
                <a:solidFill>
                  <a:schemeClr val="tx1"/>
                </a:solidFill>
                <a:effectLst/>
                <a:latin typeface="+mn-lt"/>
                <a:ea typeface="+mn-ea"/>
                <a:cs typeface="+mn-cs"/>
              </a:rPr>
              <a:t> let’s look at who lives in </a:t>
            </a:r>
            <a:r>
              <a:rPr lang="en-US" sz="1200" b="0" i="0" kern="1200" baseline="0" dirty="0" err="1">
                <a:solidFill>
                  <a:schemeClr val="tx1"/>
                </a:solidFill>
                <a:effectLst/>
                <a:latin typeface="+mn-lt"/>
                <a:ea typeface="+mn-ea"/>
                <a:cs typeface="+mn-cs"/>
              </a:rPr>
              <a:t>Heattown</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2755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AACADE-8BBC-CE40-84D7-53DDA4C33192}"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3520632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AACADE-8BBC-CE40-84D7-53DDA4C33192}"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3062987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AACADE-8BBC-CE40-84D7-53DDA4C33192}"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220136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F3AACADE-8BBC-CE40-84D7-53DDA4C33192}" type="datetimeFigureOut">
              <a:rPr lang="en-US" smtClean="0"/>
              <a:t>4/26/18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9840498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AACADE-8BBC-CE40-84D7-53DDA4C33192}" type="datetimeFigureOut">
              <a:rPr lang="en-US" smtClean="0"/>
              <a:t>4/26/18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413327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F3AACADE-8BBC-CE40-84D7-53DDA4C33192}" type="datetimeFigureOut">
              <a:rPr lang="en-US" smtClean="0"/>
              <a:t>4/26/18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198172023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3AACADE-8BBC-CE40-84D7-53DDA4C33192}" type="datetimeFigureOut">
              <a:rPr lang="en-US" smtClean="0"/>
              <a:t>4/26/18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45151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F3AACADE-8BBC-CE40-84D7-53DDA4C33192}" type="datetimeFigureOut">
              <a:rPr lang="en-US" smtClean="0"/>
              <a:t>4/26/18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45061-D0D7-EA4C-BD72-91E01FE3553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9227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AACADE-8BBC-CE40-84D7-53DDA4C33192}" type="datetimeFigureOut">
              <a:rPr lang="en-US" smtClean="0"/>
              <a:t>4/26/18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2164620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AACADE-8BBC-CE40-84D7-53DDA4C33192}" type="datetimeFigureOut">
              <a:rPr lang="en-US" smtClean="0"/>
              <a:t>4/26/18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3436593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F3AACADE-8BBC-CE40-84D7-53DDA4C33192}" type="datetimeFigureOut">
              <a:rPr lang="en-US" smtClean="0"/>
              <a:t>4/26/18</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72092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AACADE-8BBC-CE40-84D7-53DDA4C33192}"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502321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3AACADE-8BBC-CE40-84D7-53DDA4C33192}" type="datetimeFigureOut">
              <a:rPr lang="en-US" smtClean="0"/>
              <a:t>4/26/18</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3804343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AACADE-8BBC-CE40-84D7-53DDA4C33192}"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728548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AACADE-8BBC-CE40-84D7-53DDA4C33192}"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2750372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AACADE-8BBC-CE40-84D7-53DDA4C33192}" type="datetimeFigureOut">
              <a:rPr lang="en-US" smtClean="0"/>
              <a:t>4/26/18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1680716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AACADE-8BBC-CE40-84D7-53DDA4C33192}" type="datetimeFigureOut">
              <a:rPr lang="en-US" smtClean="0"/>
              <a:t>4/26/18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3394247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AACADE-8BBC-CE40-84D7-53DDA4C33192}" type="datetimeFigureOut">
              <a:rPr lang="en-US" smtClean="0"/>
              <a:t>4/26/18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1345674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AACADE-8BBC-CE40-84D7-53DDA4C33192}" type="datetimeFigureOut">
              <a:rPr lang="en-US" smtClean="0"/>
              <a:t>4/26/18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4026572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AACADE-8BBC-CE40-84D7-53DDA4C33192}" type="datetimeFigureOut">
              <a:rPr lang="en-US" smtClean="0"/>
              <a:t>4/26/18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286531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AACADE-8BBC-CE40-84D7-53DDA4C33192}" type="datetimeFigureOut">
              <a:rPr lang="en-US" smtClean="0"/>
              <a:t>4/26/18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200791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AACADE-8BBC-CE40-84D7-53DDA4C33192}" type="datetimeFigureOut">
              <a:rPr lang="en-US" smtClean="0"/>
              <a:t>4/26/18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45061-D0D7-EA4C-BD72-91E01FE3553E}" type="slidenum">
              <a:rPr lang="en-US" smtClean="0"/>
              <a:t>‹#›</a:t>
            </a:fld>
            <a:endParaRPr lang="en-US"/>
          </a:p>
        </p:txBody>
      </p:sp>
    </p:spTree>
    <p:extLst>
      <p:ext uri="{BB962C8B-B14F-4D97-AF65-F5344CB8AC3E}">
        <p14:creationId xmlns:p14="http://schemas.microsoft.com/office/powerpoint/2010/main" val="1088494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ACADE-8BBC-CE40-84D7-53DDA4C33192}" type="datetimeFigureOut">
              <a:rPr lang="en-US" smtClean="0"/>
              <a:t>4/26/18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45061-D0D7-EA4C-BD72-91E01FE3553E}" type="slidenum">
              <a:rPr lang="en-US" smtClean="0"/>
              <a:t>‹#›</a:t>
            </a:fld>
            <a:endParaRPr lang="en-US"/>
          </a:p>
        </p:txBody>
      </p:sp>
    </p:spTree>
    <p:extLst>
      <p:ext uri="{BB962C8B-B14F-4D97-AF65-F5344CB8AC3E}">
        <p14:creationId xmlns:p14="http://schemas.microsoft.com/office/powerpoint/2010/main" val="1089977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3AACADE-8BBC-CE40-84D7-53DDA4C33192}" type="datetimeFigureOut">
              <a:rPr lang="en-US" smtClean="0"/>
              <a:t>4/26/18</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3245061-D0D7-EA4C-BD72-91E01FE3553E}" type="slidenum">
              <a:rPr lang="en-US" smtClean="0"/>
              <a:t>‹#›</a:t>
            </a:fld>
            <a:endParaRPr lang="en-US"/>
          </a:p>
        </p:txBody>
      </p:sp>
    </p:spTree>
    <p:extLst>
      <p:ext uri="{BB962C8B-B14F-4D97-AF65-F5344CB8AC3E}">
        <p14:creationId xmlns:p14="http://schemas.microsoft.com/office/powerpoint/2010/main" val="652688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Phoenix_(4270737598).jpg"/>
          <p:cNvPicPr>
            <a:picLocks noChangeAspect="1"/>
          </p:cNvPicPr>
          <p:nvPr/>
        </p:nvPicPr>
        <p:blipFill rotWithShape="1">
          <a:blip r:embed="rId3">
            <a:extLst>
              <a:ext uri="{28A0092B-C50C-407E-A947-70E740481C1C}">
                <a14:useLocalDpi xmlns:a14="http://schemas.microsoft.com/office/drawing/2010/main" val="0"/>
              </a:ext>
            </a:extLst>
          </a:blip>
          <a:srcRect t="80" b="264"/>
          <a:stretch/>
        </p:blipFill>
        <p:spPr bwMode="auto">
          <a:xfrm>
            <a:off x="0" y="-1215587"/>
            <a:ext cx="12192000" cy="8073587"/>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2" name="Title 1"/>
          <p:cNvSpPr>
            <a:spLocks noGrp="1"/>
          </p:cNvSpPr>
          <p:nvPr>
            <p:ph type="ctrTitle"/>
          </p:nvPr>
        </p:nvSpPr>
        <p:spPr>
          <a:xfrm>
            <a:off x="1769300" y="772403"/>
            <a:ext cx="8689976" cy="1655594"/>
          </a:xfrm>
          <a:solidFill>
            <a:schemeClr val="tx1"/>
          </a:solidFill>
        </p:spPr>
        <p:txBody>
          <a:bodyPr anchor="ctr">
            <a:normAutofit/>
          </a:bodyPr>
          <a:lstStyle/>
          <a:p>
            <a:r>
              <a:rPr lang="en-US" dirty="0">
                <a:solidFill>
                  <a:srgbClr val="276BA6"/>
                </a:solidFill>
                <a:latin typeface="Arial" charset="0"/>
                <a:ea typeface="Arial" charset="0"/>
                <a:cs typeface="Arial" charset="0"/>
              </a:rPr>
              <a:t>Extreme Heat</a:t>
            </a:r>
          </a:p>
        </p:txBody>
      </p:sp>
    </p:spTree>
    <p:extLst>
      <p:ext uri="{BB962C8B-B14F-4D97-AF65-F5344CB8AC3E}">
        <p14:creationId xmlns:p14="http://schemas.microsoft.com/office/powerpoint/2010/main" val="277435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12EDA-C480-2144-9DD0-40133CF837C6}"/>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3BFF57C6-3D15-C84B-9FFA-BA6DD3BAD1FA}"/>
              </a:ext>
            </a:extLst>
          </p:cNvPr>
          <p:cNvPicPr>
            <a:picLocks noChangeAspect="1"/>
          </p:cNvPicPr>
          <p:nvPr/>
        </p:nvPicPr>
        <p:blipFill>
          <a:blip r:embed="rId3"/>
          <a:stretch>
            <a:fillRect/>
          </a:stretch>
        </p:blipFill>
        <p:spPr>
          <a:xfrm>
            <a:off x="1275944" y="0"/>
            <a:ext cx="9640111" cy="6858000"/>
          </a:xfrm>
          <a:prstGeom prst="rect">
            <a:avLst/>
          </a:prstGeom>
        </p:spPr>
      </p:pic>
    </p:spTree>
    <p:extLst>
      <p:ext uri="{BB962C8B-B14F-4D97-AF65-F5344CB8AC3E}">
        <p14:creationId xmlns:p14="http://schemas.microsoft.com/office/powerpoint/2010/main" val="2315127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F148E-5807-FB46-B354-CC7929F2E57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9A67361A-907A-AE40-924C-5E0266855E61}"/>
              </a:ext>
            </a:extLst>
          </p:cNvPr>
          <p:cNvPicPr>
            <a:picLocks noChangeAspect="1"/>
          </p:cNvPicPr>
          <p:nvPr/>
        </p:nvPicPr>
        <p:blipFill>
          <a:blip r:embed="rId3"/>
          <a:stretch>
            <a:fillRect/>
          </a:stretch>
        </p:blipFill>
        <p:spPr>
          <a:xfrm>
            <a:off x="1298302" y="0"/>
            <a:ext cx="9595396" cy="6858000"/>
          </a:xfrm>
          <a:prstGeom prst="rect">
            <a:avLst/>
          </a:prstGeom>
        </p:spPr>
      </p:pic>
    </p:spTree>
    <p:extLst>
      <p:ext uri="{BB962C8B-B14F-4D97-AF65-F5344CB8AC3E}">
        <p14:creationId xmlns:p14="http://schemas.microsoft.com/office/powerpoint/2010/main" val="2000160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CB79E8-6A2E-264A-9F1C-DD04D82BD858}"/>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AD7509DA-D289-8546-AB70-0F5027CB7754}"/>
              </a:ext>
            </a:extLst>
          </p:cNvPr>
          <p:cNvPicPr>
            <a:picLocks noChangeAspect="1"/>
          </p:cNvPicPr>
          <p:nvPr/>
        </p:nvPicPr>
        <p:blipFill>
          <a:blip r:embed="rId3"/>
          <a:stretch>
            <a:fillRect/>
          </a:stretch>
        </p:blipFill>
        <p:spPr>
          <a:xfrm>
            <a:off x="1298302" y="0"/>
            <a:ext cx="9595396" cy="6858000"/>
          </a:xfrm>
          <a:prstGeom prst="rect">
            <a:avLst/>
          </a:prstGeom>
        </p:spPr>
      </p:pic>
    </p:spTree>
    <p:extLst>
      <p:ext uri="{BB962C8B-B14F-4D97-AF65-F5344CB8AC3E}">
        <p14:creationId xmlns:p14="http://schemas.microsoft.com/office/powerpoint/2010/main" val="91676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8BA7A9-763E-3248-9656-2116AABD739D}"/>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BF344B46-3914-D248-8E03-9D9415A72FD6}"/>
              </a:ext>
            </a:extLst>
          </p:cNvPr>
          <p:cNvPicPr>
            <a:picLocks noChangeAspect="1"/>
          </p:cNvPicPr>
          <p:nvPr/>
        </p:nvPicPr>
        <p:blipFill>
          <a:blip r:embed="rId3"/>
          <a:stretch>
            <a:fillRect/>
          </a:stretch>
        </p:blipFill>
        <p:spPr>
          <a:xfrm>
            <a:off x="1259356" y="0"/>
            <a:ext cx="9673287" cy="6858000"/>
          </a:xfrm>
          <a:prstGeom prst="rect">
            <a:avLst/>
          </a:prstGeom>
        </p:spPr>
      </p:pic>
    </p:spTree>
    <p:extLst>
      <p:ext uri="{BB962C8B-B14F-4D97-AF65-F5344CB8AC3E}">
        <p14:creationId xmlns:p14="http://schemas.microsoft.com/office/powerpoint/2010/main" val="2503273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E70DCE-7BE9-7947-AD81-82ED583782EF}"/>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99E40336-1346-F544-9DFC-62B59DF2366A}"/>
              </a:ext>
            </a:extLst>
          </p:cNvPr>
          <p:cNvPicPr>
            <a:picLocks noChangeAspect="1"/>
          </p:cNvPicPr>
          <p:nvPr/>
        </p:nvPicPr>
        <p:blipFill>
          <a:blip r:embed="rId3"/>
          <a:stretch>
            <a:fillRect/>
          </a:stretch>
        </p:blipFill>
        <p:spPr>
          <a:xfrm>
            <a:off x="1282772" y="0"/>
            <a:ext cx="9626456" cy="6858000"/>
          </a:xfrm>
          <a:prstGeom prst="rect">
            <a:avLst/>
          </a:prstGeom>
        </p:spPr>
      </p:pic>
    </p:spTree>
    <p:extLst>
      <p:ext uri="{BB962C8B-B14F-4D97-AF65-F5344CB8AC3E}">
        <p14:creationId xmlns:p14="http://schemas.microsoft.com/office/powerpoint/2010/main" val="650375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B9ABD1-FB66-F74B-A529-50BC66FC9FBB}"/>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76B53C50-81CB-8440-9E02-A05848CF25AF}"/>
              </a:ext>
            </a:extLst>
          </p:cNvPr>
          <p:cNvPicPr>
            <a:picLocks noChangeAspect="1"/>
          </p:cNvPicPr>
          <p:nvPr/>
        </p:nvPicPr>
        <p:blipFill>
          <a:blip r:embed="rId3"/>
          <a:stretch>
            <a:fillRect/>
          </a:stretch>
        </p:blipFill>
        <p:spPr>
          <a:xfrm>
            <a:off x="1303138" y="0"/>
            <a:ext cx="9585724" cy="6858000"/>
          </a:xfrm>
          <a:prstGeom prst="rect">
            <a:avLst/>
          </a:prstGeom>
        </p:spPr>
      </p:pic>
    </p:spTree>
    <p:extLst>
      <p:ext uri="{BB962C8B-B14F-4D97-AF65-F5344CB8AC3E}">
        <p14:creationId xmlns:p14="http://schemas.microsoft.com/office/powerpoint/2010/main" val="628223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C1E716-183B-0F42-A758-48CD49AC821D}"/>
              </a:ext>
            </a:extLst>
          </p:cNvPr>
          <p:cNvPicPr>
            <a:picLocks noChangeAspect="1"/>
          </p:cNvPicPr>
          <p:nvPr/>
        </p:nvPicPr>
        <p:blipFill>
          <a:blip r:embed="rId3"/>
          <a:stretch>
            <a:fillRect/>
          </a:stretch>
        </p:blipFill>
        <p:spPr>
          <a:xfrm>
            <a:off x="901700" y="69850"/>
            <a:ext cx="10388600" cy="6718300"/>
          </a:xfrm>
          <a:prstGeom prst="rect">
            <a:avLst/>
          </a:prstGeom>
        </p:spPr>
      </p:pic>
    </p:spTree>
    <p:extLst>
      <p:ext uri="{BB962C8B-B14F-4D97-AF65-F5344CB8AC3E}">
        <p14:creationId xmlns:p14="http://schemas.microsoft.com/office/powerpoint/2010/main" val="1774006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87" y="263567"/>
            <a:ext cx="12192000" cy="1325563"/>
          </a:xfrm>
        </p:spPr>
        <p:txBody>
          <a:bodyPr/>
          <a:lstStyle/>
          <a:p>
            <a:pPr algn="ctr"/>
            <a:r>
              <a:rPr lang="en-US" dirty="0"/>
              <a:t>Resilience for </a:t>
            </a:r>
            <a:r>
              <a:rPr lang="en-US" dirty="0" err="1"/>
              <a:t>Heattown</a:t>
            </a:r>
            <a:endParaRPr lang="en-US" dirty="0"/>
          </a:p>
        </p:txBody>
      </p:sp>
      <p:sp>
        <p:nvSpPr>
          <p:cNvPr id="5" name="Rectangle 4"/>
          <p:cNvSpPr/>
          <p:nvPr/>
        </p:nvSpPr>
        <p:spPr>
          <a:xfrm>
            <a:off x="930164" y="5284605"/>
            <a:ext cx="9878513" cy="584775"/>
          </a:xfrm>
          <a:prstGeom prst="rect">
            <a:avLst/>
          </a:prstGeom>
        </p:spPr>
        <p:txBody>
          <a:bodyPr wrap="square">
            <a:spAutoFit/>
          </a:bodyPr>
          <a:lstStyle/>
          <a:p>
            <a:r>
              <a:rPr lang="en-US" sz="3200" dirty="0">
                <a:solidFill>
                  <a:srgbClr val="FEFFFF"/>
                </a:solidFill>
              </a:rPr>
              <a:t>Step 4: Implement and Explore Your Resilience Plan</a:t>
            </a:r>
          </a:p>
        </p:txBody>
      </p:sp>
      <p:sp>
        <p:nvSpPr>
          <p:cNvPr id="12" name="Rectangle 11"/>
          <p:cNvSpPr/>
          <p:nvPr/>
        </p:nvSpPr>
        <p:spPr>
          <a:xfrm>
            <a:off x="930165" y="2005708"/>
            <a:ext cx="8924250" cy="584775"/>
          </a:xfrm>
          <a:prstGeom prst="rect">
            <a:avLst/>
          </a:prstGeom>
        </p:spPr>
        <p:txBody>
          <a:bodyPr wrap="square">
            <a:spAutoFit/>
          </a:bodyPr>
          <a:lstStyle/>
          <a:p>
            <a:r>
              <a:rPr lang="en-US" sz="3200" dirty="0">
                <a:solidFill>
                  <a:srgbClr val="FEFFFF"/>
                </a:solidFill>
                <a:ea typeface="Calibri" charset="0"/>
                <a:cs typeface="Times New Roman" charset="0"/>
              </a:rPr>
              <a:t>Step 1: Consider Stakeholder Perspectives</a:t>
            </a:r>
          </a:p>
        </p:txBody>
      </p:sp>
      <p:sp>
        <p:nvSpPr>
          <p:cNvPr id="13" name="Rectangle 12"/>
          <p:cNvSpPr/>
          <p:nvPr/>
        </p:nvSpPr>
        <p:spPr>
          <a:xfrm>
            <a:off x="930165" y="3090063"/>
            <a:ext cx="7342739" cy="584775"/>
          </a:xfrm>
          <a:prstGeom prst="rect">
            <a:avLst/>
          </a:prstGeom>
        </p:spPr>
        <p:txBody>
          <a:bodyPr wrap="square">
            <a:spAutoFit/>
          </a:bodyPr>
          <a:lstStyle/>
          <a:p>
            <a:r>
              <a:rPr lang="en-US" sz="3200" dirty="0">
                <a:solidFill>
                  <a:srgbClr val="FEFFFF"/>
                </a:solidFill>
              </a:rPr>
              <a:t>Step 2: Prioritize Stakeholder Values</a:t>
            </a:r>
          </a:p>
        </p:txBody>
      </p:sp>
      <p:sp>
        <p:nvSpPr>
          <p:cNvPr id="14" name="Rectangle 13"/>
          <p:cNvSpPr/>
          <p:nvPr/>
        </p:nvSpPr>
        <p:spPr>
          <a:xfrm>
            <a:off x="930165" y="4187334"/>
            <a:ext cx="7395182" cy="584775"/>
          </a:xfrm>
          <a:prstGeom prst="rect">
            <a:avLst/>
          </a:prstGeom>
        </p:spPr>
        <p:txBody>
          <a:bodyPr wrap="square">
            <a:spAutoFit/>
          </a:bodyPr>
          <a:lstStyle/>
          <a:p>
            <a:r>
              <a:rPr lang="en-US" sz="3200" dirty="0">
                <a:solidFill>
                  <a:srgbClr val="FEFFFF"/>
                </a:solidFill>
              </a:rPr>
              <a:t>Step 3: Make your Resilience Plan</a:t>
            </a:r>
          </a:p>
        </p:txBody>
      </p:sp>
    </p:spTree>
    <p:extLst>
      <p:ext uri="{BB962C8B-B14F-4D97-AF65-F5344CB8AC3E}">
        <p14:creationId xmlns:p14="http://schemas.microsoft.com/office/powerpoint/2010/main" val="58069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7459"/>
            <a:ext cx="12192000" cy="1188720"/>
          </a:xfrm>
        </p:spPr>
        <p:txBody>
          <a:bodyPr/>
          <a:lstStyle/>
          <a:p>
            <a:pPr algn="ctr"/>
            <a:r>
              <a:rPr lang="en-US" dirty="0"/>
              <a:t>Resilience for </a:t>
            </a:r>
            <a:r>
              <a:rPr lang="en-US" dirty="0" err="1"/>
              <a:t>Heattown</a:t>
            </a:r>
            <a:endParaRPr lang="en-US" dirty="0"/>
          </a:p>
        </p:txBody>
      </p:sp>
      <p:cxnSp>
        <p:nvCxnSpPr>
          <p:cNvPr id="7" name="Straight Arrow Connector 6"/>
          <p:cNvCxnSpPr/>
          <p:nvPr/>
        </p:nvCxnSpPr>
        <p:spPr>
          <a:xfrm>
            <a:off x="5571067" y="4284173"/>
            <a:ext cx="8128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467" y="2316380"/>
            <a:ext cx="5537198" cy="3855071"/>
          </a:xfrm>
          <a:prstGeom prst="rect">
            <a:avLst/>
          </a:prstGeom>
        </p:spPr>
      </p:pic>
      <p:pic>
        <p:nvPicPr>
          <p:cNvPr id="6" name="Picture 5" descr="Screen Shot 2017-08-23 at 10.45.18 AM.png"/>
          <p:cNvPicPr>
            <a:picLocks noChangeAspect="1"/>
          </p:cNvPicPr>
          <p:nvPr/>
        </p:nvPicPr>
        <p:blipFill rotWithShape="1">
          <a:blip r:embed="rId4">
            <a:extLst>
              <a:ext uri="{28A0092B-C50C-407E-A947-70E740481C1C}">
                <a14:useLocalDpi xmlns:a14="http://schemas.microsoft.com/office/drawing/2010/main" val="0"/>
              </a:ext>
            </a:extLst>
          </a:blip>
          <a:srcRect l="5067" r="8727"/>
          <a:stretch/>
        </p:blipFill>
        <p:spPr>
          <a:xfrm>
            <a:off x="229990" y="2287038"/>
            <a:ext cx="5161084" cy="3994270"/>
          </a:xfrm>
          <a:prstGeom prst="rect">
            <a:avLst/>
          </a:prstGeom>
        </p:spPr>
      </p:pic>
    </p:spTree>
    <p:extLst>
      <p:ext uri="{BB962C8B-B14F-4D97-AF65-F5344CB8AC3E}">
        <p14:creationId xmlns:p14="http://schemas.microsoft.com/office/powerpoint/2010/main" val="64937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43945" y="5711251"/>
            <a:ext cx="3273717" cy="584775"/>
          </a:xfrm>
          <a:prstGeom prst="rect">
            <a:avLst/>
          </a:prstGeom>
          <a:noFill/>
        </p:spPr>
        <p:txBody>
          <a:bodyPr wrap="none" rtlCol="0">
            <a:spAutoFit/>
          </a:bodyPr>
          <a:lstStyle/>
          <a:p>
            <a:r>
              <a:rPr lang="en-US" sz="3200" dirty="0">
                <a:latin typeface="Arial" charset="0"/>
                <a:ea typeface="Arial" charset="0"/>
                <a:cs typeface="Arial" charset="0"/>
              </a:rPr>
              <a:t>110 minutes total</a:t>
            </a:r>
          </a:p>
        </p:txBody>
      </p:sp>
      <p:sp>
        <p:nvSpPr>
          <p:cNvPr id="9"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normAutofit/>
          </a:bodyPr>
          <a:lstStyle/>
          <a:p>
            <a:r>
              <a:rPr lang="en-US" dirty="0">
                <a:latin typeface="Arial" charset="0"/>
                <a:ea typeface="Arial" charset="0"/>
                <a:cs typeface="Arial" charset="0"/>
              </a:rPr>
              <a:t>Section 1: consider stakeholder perspectives</a:t>
            </a:r>
          </a:p>
        </p:txBody>
      </p:sp>
    </p:spTree>
    <p:extLst>
      <p:ext uri="{BB962C8B-B14F-4D97-AF65-F5344CB8AC3E}">
        <p14:creationId xmlns:p14="http://schemas.microsoft.com/office/powerpoint/2010/main" val="1727299"/>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577218"/>
            <a:ext cx="8991600" cy="946782"/>
          </a:xfrm>
        </p:spPr>
        <p:txBody>
          <a:bodyPr>
            <a:normAutofit/>
          </a:bodyPr>
          <a:lstStyle/>
          <a:p>
            <a:r>
              <a:rPr lang="en-US" dirty="0">
                <a:latin typeface="Arial" charset="0"/>
                <a:ea typeface="Arial" charset="0"/>
                <a:cs typeface="Arial" charset="0"/>
              </a:rPr>
              <a:t>Welcome to </a:t>
            </a:r>
            <a:r>
              <a:rPr lang="en-US" dirty="0" err="1">
                <a:latin typeface="Arial" charset="0"/>
                <a:ea typeface="Arial" charset="0"/>
                <a:cs typeface="Arial" charset="0"/>
              </a:rPr>
              <a:t>Heattown</a:t>
            </a:r>
            <a:endParaRPr lang="en-US" dirty="0">
              <a:latin typeface="Arial" charset="0"/>
              <a:ea typeface="Arial" charset="0"/>
              <a:cs typeface="Arial" charset="0"/>
            </a:endParaRPr>
          </a:p>
        </p:txBody>
      </p:sp>
      <p:sp>
        <p:nvSpPr>
          <p:cNvPr id="3" name="Subtitle 2"/>
          <p:cNvSpPr>
            <a:spLocks noGrp="1"/>
          </p:cNvSpPr>
          <p:nvPr>
            <p:ph type="subTitle" idx="1"/>
          </p:nvPr>
        </p:nvSpPr>
        <p:spPr>
          <a:xfrm>
            <a:off x="2697188" y="6238053"/>
            <a:ext cx="6801612" cy="519844"/>
          </a:xfrm>
        </p:spPr>
        <p:txBody>
          <a:bodyPr/>
          <a:lstStyle/>
          <a:p>
            <a:r>
              <a:rPr lang="en-US" dirty="0">
                <a:latin typeface="Arial" charset="0"/>
                <a:ea typeface="Arial" charset="0"/>
                <a:cs typeface="Arial" charset="0"/>
              </a:rPr>
              <a:t>Extreme Heat</a:t>
            </a:r>
          </a:p>
        </p:txBody>
      </p:sp>
      <p:pic>
        <p:nvPicPr>
          <p:cNvPr id="5" name="Picture 4"/>
          <p:cNvPicPr>
            <a:picLocks noChangeAspect="1"/>
          </p:cNvPicPr>
          <p:nvPr/>
        </p:nvPicPr>
        <p:blipFill>
          <a:blip r:embed="rId3"/>
          <a:stretch>
            <a:fillRect/>
          </a:stretch>
        </p:blipFill>
        <p:spPr>
          <a:xfrm>
            <a:off x="0" y="1942404"/>
            <a:ext cx="12192000" cy="3559155"/>
          </a:xfrm>
          <a:prstGeom prst="rect">
            <a:avLst/>
          </a:prstGeom>
        </p:spPr>
      </p:pic>
    </p:spTree>
    <p:extLst>
      <p:ext uri="{BB962C8B-B14F-4D97-AF65-F5344CB8AC3E}">
        <p14:creationId xmlns:p14="http://schemas.microsoft.com/office/powerpoint/2010/main" val="1015499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43945" y="5711251"/>
            <a:ext cx="3304110" cy="584775"/>
          </a:xfrm>
          <a:prstGeom prst="rect">
            <a:avLst/>
          </a:prstGeom>
          <a:noFill/>
        </p:spPr>
        <p:txBody>
          <a:bodyPr wrap="none" rtlCol="0">
            <a:spAutoFit/>
          </a:bodyPr>
          <a:lstStyle/>
          <a:p>
            <a:r>
              <a:rPr lang="en-US" sz="3200" dirty="0">
                <a:latin typeface="Arial" charset="0"/>
                <a:ea typeface="Arial" charset="0"/>
                <a:cs typeface="Arial" charset="0"/>
              </a:rPr>
              <a:t>105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normAutofit/>
          </a:bodyPr>
          <a:lstStyle/>
          <a:p>
            <a:r>
              <a:rPr lang="en-US" dirty="0">
                <a:latin typeface="Arial" charset="0"/>
                <a:ea typeface="Arial" charset="0"/>
                <a:cs typeface="Arial" charset="0"/>
              </a:rPr>
              <a:t>Section 1: consider stakeholder perspectives</a:t>
            </a:r>
          </a:p>
        </p:txBody>
      </p:sp>
    </p:spTree>
    <p:extLst>
      <p:ext uri="{BB962C8B-B14F-4D97-AF65-F5344CB8AC3E}">
        <p14:creationId xmlns:p14="http://schemas.microsoft.com/office/powerpoint/2010/main" val="149438502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43945" y="5711251"/>
            <a:ext cx="3304110" cy="584775"/>
          </a:xfrm>
          <a:prstGeom prst="rect">
            <a:avLst/>
          </a:prstGeom>
          <a:noFill/>
        </p:spPr>
        <p:txBody>
          <a:bodyPr wrap="none" rtlCol="0">
            <a:spAutoFit/>
          </a:bodyPr>
          <a:lstStyle/>
          <a:p>
            <a:r>
              <a:rPr lang="en-US" sz="3200" dirty="0">
                <a:latin typeface="Arial" charset="0"/>
                <a:ea typeface="Arial" charset="0"/>
                <a:cs typeface="Arial" charset="0"/>
              </a:rPr>
              <a:t>100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8" name="Title 1"/>
          <p:cNvSpPr>
            <a:spLocks noGrp="1"/>
          </p:cNvSpPr>
          <p:nvPr>
            <p:ph type="title"/>
          </p:nvPr>
        </p:nvSpPr>
        <p:spPr/>
        <p:txBody>
          <a:bodyPr>
            <a:normAutofit/>
          </a:bodyPr>
          <a:lstStyle/>
          <a:p>
            <a:r>
              <a:rPr lang="en-US" dirty="0">
                <a:latin typeface="Arial" charset="0"/>
                <a:ea typeface="Arial" charset="0"/>
                <a:cs typeface="Arial" charset="0"/>
              </a:rPr>
              <a:t>Section 1: consider stakeholder perspectives</a:t>
            </a:r>
          </a:p>
        </p:txBody>
      </p:sp>
    </p:spTree>
    <p:extLst>
      <p:ext uri="{BB962C8B-B14F-4D97-AF65-F5344CB8AC3E}">
        <p14:creationId xmlns:p14="http://schemas.microsoft.com/office/powerpoint/2010/main" val="976185887"/>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43945" y="5711251"/>
            <a:ext cx="3076483" cy="584775"/>
          </a:xfrm>
          <a:prstGeom prst="rect">
            <a:avLst/>
          </a:prstGeom>
          <a:noFill/>
        </p:spPr>
        <p:txBody>
          <a:bodyPr wrap="none" rtlCol="0">
            <a:spAutoFit/>
          </a:bodyPr>
          <a:lstStyle/>
          <a:p>
            <a:r>
              <a:rPr lang="en-US" sz="3200" dirty="0">
                <a:latin typeface="Arial" charset="0"/>
                <a:ea typeface="Arial" charset="0"/>
                <a:cs typeface="Arial" charset="0"/>
              </a:rPr>
              <a:t>95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25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lstStyle/>
          <a:p>
            <a:r>
              <a:rPr lang="en-US" dirty="0">
                <a:latin typeface="Arial" charset="0"/>
                <a:ea typeface="Arial" charset="0"/>
                <a:cs typeface="Arial" charset="0"/>
              </a:rPr>
              <a:t>Section 2: prioritize Stakeholder values</a:t>
            </a:r>
          </a:p>
        </p:txBody>
      </p:sp>
    </p:spTree>
    <p:extLst>
      <p:ext uri="{BB962C8B-B14F-4D97-AF65-F5344CB8AC3E}">
        <p14:creationId xmlns:p14="http://schemas.microsoft.com/office/powerpoint/2010/main" val="1481817758"/>
      </p:ext>
    </p:extLst>
  </p:cSld>
  <p:clrMapOvr>
    <a:masterClrMapping/>
  </p:clrMapOvr>
  <mc:AlternateContent xmlns:mc="http://schemas.openxmlformats.org/markup-compatibility/2006" xmlns:p14="http://schemas.microsoft.com/office/powerpoint/2010/main">
    <mc:Choice Requires="p14">
      <p:transition spd="slow" p14:dur="2000" advTm="299000"/>
    </mc:Choice>
    <mc:Fallback xmlns="">
      <p:transition spd="slow" advTm="299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59142" y="5711251"/>
            <a:ext cx="3076483" cy="584775"/>
          </a:xfrm>
          <a:prstGeom prst="rect">
            <a:avLst/>
          </a:prstGeom>
          <a:noFill/>
        </p:spPr>
        <p:txBody>
          <a:bodyPr wrap="none" rtlCol="0">
            <a:spAutoFit/>
          </a:bodyPr>
          <a:lstStyle/>
          <a:p>
            <a:r>
              <a:rPr lang="en-US" sz="3200" dirty="0">
                <a:latin typeface="Arial" charset="0"/>
                <a:ea typeface="Arial" charset="0"/>
                <a:cs typeface="Arial" charset="0"/>
              </a:rPr>
              <a:t>90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20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lstStyle/>
          <a:p>
            <a:r>
              <a:rPr lang="en-US" dirty="0">
                <a:latin typeface="Arial" charset="0"/>
                <a:ea typeface="Arial" charset="0"/>
                <a:cs typeface="Arial" charset="0"/>
              </a:rPr>
              <a:t>Section 2: prioritize Stakeholder values</a:t>
            </a:r>
          </a:p>
        </p:txBody>
      </p:sp>
    </p:spTree>
    <p:extLst>
      <p:ext uri="{BB962C8B-B14F-4D97-AF65-F5344CB8AC3E}">
        <p14:creationId xmlns:p14="http://schemas.microsoft.com/office/powerpoint/2010/main" val="4046934919"/>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59142" y="5711251"/>
            <a:ext cx="3076483" cy="584775"/>
          </a:xfrm>
          <a:prstGeom prst="rect">
            <a:avLst/>
          </a:prstGeom>
          <a:noFill/>
        </p:spPr>
        <p:txBody>
          <a:bodyPr wrap="none" rtlCol="0">
            <a:spAutoFit/>
          </a:bodyPr>
          <a:lstStyle/>
          <a:p>
            <a:r>
              <a:rPr lang="en-US" sz="3200" dirty="0">
                <a:latin typeface="Arial" charset="0"/>
                <a:ea typeface="Arial" charset="0"/>
                <a:cs typeface="Arial" charset="0"/>
              </a:rPr>
              <a:t>85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lstStyle/>
          <a:p>
            <a:r>
              <a:rPr lang="en-US" dirty="0">
                <a:latin typeface="Arial" charset="0"/>
                <a:ea typeface="Arial" charset="0"/>
                <a:cs typeface="Arial" charset="0"/>
              </a:rPr>
              <a:t>Section 2: prioritize Stakeholder values</a:t>
            </a:r>
          </a:p>
        </p:txBody>
      </p:sp>
    </p:spTree>
    <p:extLst>
      <p:ext uri="{BB962C8B-B14F-4D97-AF65-F5344CB8AC3E}">
        <p14:creationId xmlns:p14="http://schemas.microsoft.com/office/powerpoint/2010/main" val="3039214113"/>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latin typeface="Arial" charset="0"/>
                <a:ea typeface="Arial" charset="0"/>
                <a:cs typeface="Arial" charset="0"/>
              </a:rPr>
              <a:t>Section 2: prioritize Stakeholder values</a:t>
            </a:r>
          </a:p>
        </p:txBody>
      </p:sp>
      <p:sp>
        <p:nvSpPr>
          <p:cNvPr id="8" name="Content Placeholder 2"/>
          <p:cNvSpPr>
            <a:spLocks noGrp="1"/>
          </p:cNvSpPr>
          <p:nvPr>
            <p:ph idx="1"/>
          </p:nvPr>
        </p:nvSpPr>
        <p:spPr>
          <a:xfrm>
            <a:off x="4481903" y="2367093"/>
            <a:ext cx="3228194" cy="2894456"/>
          </a:xfrm>
          <a:ln w="76200">
            <a:solidFill>
              <a:srgbClr val="286AA6"/>
            </a:solidFill>
          </a:ln>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500" dirty="0">
                <a:ln>
                  <a:solidFill>
                    <a:srgbClr val="286AA6"/>
                  </a:solidFill>
                </a:ln>
                <a:solidFill>
                  <a:srgbClr val="276BA6"/>
                </a:solidFill>
                <a:latin typeface="Arial" charset="0"/>
                <a:ea typeface="Arial" charset="0"/>
                <a:cs typeface="Arial"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n>
                  <a:solidFill>
                    <a:srgbClr val="286AA6"/>
                  </a:solidFill>
                </a:ln>
                <a:solidFill>
                  <a:srgbClr val="276BA6"/>
                </a:solidFill>
                <a:latin typeface="Arial" charset="0"/>
                <a:ea typeface="Arial" charset="0"/>
                <a:cs typeface="Arial" charset="0"/>
              </a:rPr>
              <a:t>minutes</a:t>
            </a:r>
          </a:p>
        </p:txBody>
      </p:sp>
      <p:sp>
        <p:nvSpPr>
          <p:cNvPr id="5" name="TextBox 4"/>
          <p:cNvSpPr txBox="1"/>
          <p:nvPr/>
        </p:nvSpPr>
        <p:spPr>
          <a:xfrm>
            <a:off x="4443945" y="5711251"/>
            <a:ext cx="3076483" cy="584775"/>
          </a:xfrm>
          <a:prstGeom prst="rect">
            <a:avLst/>
          </a:prstGeom>
          <a:noFill/>
        </p:spPr>
        <p:txBody>
          <a:bodyPr wrap="none" rtlCol="0">
            <a:spAutoFit/>
          </a:bodyPr>
          <a:lstStyle/>
          <a:p>
            <a:r>
              <a:rPr lang="en-US" sz="3200" dirty="0">
                <a:latin typeface="Arial" charset="0"/>
                <a:ea typeface="Arial" charset="0"/>
                <a:cs typeface="Arial" charset="0"/>
              </a:rPr>
              <a:t>80 minutes total</a:t>
            </a:r>
          </a:p>
        </p:txBody>
      </p:sp>
    </p:spTree>
    <p:extLst>
      <p:ext uri="{BB962C8B-B14F-4D97-AF65-F5344CB8AC3E}">
        <p14:creationId xmlns:p14="http://schemas.microsoft.com/office/powerpoint/2010/main" val="232728974"/>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latin typeface="Arial" charset="0"/>
                <a:ea typeface="Arial" charset="0"/>
                <a:cs typeface="Arial" charset="0"/>
              </a:rPr>
              <a:t>Section 2: prioritize Stakeholder values</a:t>
            </a:r>
          </a:p>
        </p:txBody>
      </p:sp>
      <p:sp>
        <p:nvSpPr>
          <p:cNvPr id="7" name="Content Placeholder 2"/>
          <p:cNvSpPr>
            <a:spLocks noGrp="1"/>
          </p:cNvSpPr>
          <p:nvPr>
            <p:ph idx="1"/>
          </p:nvPr>
        </p:nvSpPr>
        <p:spPr>
          <a:xfrm>
            <a:off x="4481903" y="2367093"/>
            <a:ext cx="3228194" cy="2894456"/>
          </a:xfrm>
          <a:ln w="76200">
            <a:solidFill>
              <a:srgbClr val="286AA6"/>
            </a:solidFill>
          </a:ln>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500" dirty="0">
                <a:ln>
                  <a:solidFill>
                    <a:srgbClr val="286AA6"/>
                  </a:solidFill>
                </a:ln>
                <a:solidFill>
                  <a:srgbClr val="276BA6"/>
                </a:solidFill>
                <a:latin typeface="Arial" charset="0"/>
                <a:ea typeface="Arial" charset="0"/>
                <a:cs typeface="Arial"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n>
                  <a:solidFill>
                    <a:srgbClr val="286AA6"/>
                  </a:solidFill>
                </a:ln>
                <a:solidFill>
                  <a:srgbClr val="276BA6"/>
                </a:solidFill>
                <a:latin typeface="Arial" charset="0"/>
                <a:ea typeface="Arial" charset="0"/>
                <a:cs typeface="Arial" charset="0"/>
              </a:rPr>
              <a:t>minutes</a:t>
            </a:r>
          </a:p>
        </p:txBody>
      </p:sp>
      <p:sp>
        <p:nvSpPr>
          <p:cNvPr id="5" name="TextBox 4"/>
          <p:cNvSpPr txBox="1"/>
          <p:nvPr/>
        </p:nvSpPr>
        <p:spPr>
          <a:xfrm>
            <a:off x="4443945" y="5711251"/>
            <a:ext cx="3076483" cy="584775"/>
          </a:xfrm>
          <a:prstGeom prst="rect">
            <a:avLst/>
          </a:prstGeom>
          <a:noFill/>
        </p:spPr>
        <p:txBody>
          <a:bodyPr wrap="none" rtlCol="0">
            <a:spAutoFit/>
          </a:bodyPr>
          <a:lstStyle/>
          <a:p>
            <a:r>
              <a:rPr lang="en-US" sz="3200" dirty="0">
                <a:latin typeface="Arial" charset="0"/>
                <a:ea typeface="Arial" charset="0"/>
                <a:cs typeface="Arial" charset="0"/>
              </a:rPr>
              <a:t>75 minutes total</a:t>
            </a:r>
          </a:p>
        </p:txBody>
      </p:sp>
    </p:spTree>
    <p:extLst>
      <p:ext uri="{BB962C8B-B14F-4D97-AF65-F5344CB8AC3E}">
        <p14:creationId xmlns:p14="http://schemas.microsoft.com/office/powerpoint/2010/main" val="303898150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3: Make your resilience plan</a:t>
            </a:r>
          </a:p>
        </p:txBody>
      </p:sp>
      <p:sp>
        <p:nvSpPr>
          <p:cNvPr id="7" name="Content Placeholder 2"/>
          <p:cNvSpPr>
            <a:spLocks noGrp="1"/>
          </p:cNvSpPr>
          <p:nvPr>
            <p:ph idx="1"/>
          </p:nvPr>
        </p:nvSpPr>
        <p:spPr>
          <a:xfrm>
            <a:off x="4481903" y="2367093"/>
            <a:ext cx="3228194" cy="2894456"/>
          </a:xfrm>
          <a:ln w="76200">
            <a:solidFill>
              <a:srgbClr val="286AA6"/>
            </a:solidFill>
          </a:ln>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500" dirty="0">
                <a:ln>
                  <a:solidFill>
                    <a:srgbClr val="286AA6"/>
                  </a:solidFill>
                </a:ln>
                <a:solidFill>
                  <a:srgbClr val="276BA6"/>
                </a:solidFill>
                <a:latin typeface="Arial" charset="0"/>
                <a:ea typeface="Arial" charset="0"/>
                <a:cs typeface="Arial" charset="0"/>
              </a:rPr>
              <a:t>25</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n>
                  <a:solidFill>
                    <a:srgbClr val="286AA6"/>
                  </a:solidFill>
                </a:ln>
                <a:solidFill>
                  <a:srgbClr val="276BA6"/>
                </a:solidFill>
                <a:latin typeface="Arial" charset="0"/>
                <a:ea typeface="Arial" charset="0"/>
                <a:cs typeface="Arial" charset="0"/>
              </a:rPr>
              <a:t>minutes</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70 minutes total</a:t>
            </a:r>
          </a:p>
        </p:txBody>
      </p:sp>
    </p:spTree>
    <p:extLst>
      <p:ext uri="{BB962C8B-B14F-4D97-AF65-F5344CB8AC3E}">
        <p14:creationId xmlns:p14="http://schemas.microsoft.com/office/powerpoint/2010/main" val="2871782734"/>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3: Make your resilience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65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20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3181857458"/>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3: Make your resilience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60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2555655910"/>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600" dirty="0"/>
              <a:t>The U.S. is experiencing more heat waves and they are becoming more intense and longer</a:t>
            </a:r>
          </a:p>
        </p:txBody>
      </p:sp>
      <p:pic>
        <p:nvPicPr>
          <p:cNvPr id="7" name="Picture 6" descr="2-7_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76" y="2586780"/>
            <a:ext cx="5669887" cy="3128214"/>
          </a:xfrm>
          <a:prstGeom prst="rect">
            <a:avLst/>
          </a:prstGeom>
        </p:spPr>
      </p:pic>
      <p:sp>
        <p:nvSpPr>
          <p:cNvPr id="8" name="TextBox 7"/>
          <p:cNvSpPr txBox="1"/>
          <p:nvPr/>
        </p:nvSpPr>
        <p:spPr>
          <a:xfrm>
            <a:off x="1183707" y="2798409"/>
            <a:ext cx="3795180" cy="276999"/>
          </a:xfrm>
          <a:prstGeom prst="rect">
            <a:avLst/>
          </a:prstGeom>
          <a:noFill/>
        </p:spPr>
        <p:txBody>
          <a:bodyPr wrap="none" rtlCol="0">
            <a:spAutoFit/>
          </a:bodyPr>
          <a:lstStyle/>
          <a:p>
            <a:pPr algn="ctr"/>
            <a:r>
              <a:rPr lang="en-US" sz="1200" dirty="0">
                <a:solidFill>
                  <a:srgbClr val="0000FF"/>
                </a:solidFill>
              </a:rPr>
              <a:t>1991-2012 average compared to 1901-1960 average </a:t>
            </a:r>
          </a:p>
        </p:txBody>
      </p:sp>
      <p:pic>
        <p:nvPicPr>
          <p:cNvPr id="9" name="Picture 8" descr="high-low-temps-download6-2016.png"/>
          <p:cNvPicPr>
            <a:picLocks noChangeAspect="1"/>
          </p:cNvPicPr>
          <p:nvPr/>
        </p:nvPicPr>
        <p:blipFill rotWithShape="1">
          <a:blip r:embed="rId4">
            <a:extLst>
              <a:ext uri="{28A0092B-C50C-407E-A947-70E740481C1C}">
                <a14:useLocalDpi xmlns:a14="http://schemas.microsoft.com/office/drawing/2010/main" val="0"/>
              </a:ext>
            </a:extLst>
          </a:blip>
          <a:srcRect b="16667"/>
          <a:stretch/>
        </p:blipFill>
        <p:spPr>
          <a:xfrm>
            <a:off x="6186924" y="2063819"/>
            <a:ext cx="5911695" cy="3875299"/>
          </a:xfrm>
          <a:prstGeom prst="rect">
            <a:avLst/>
          </a:prstGeom>
        </p:spPr>
      </p:pic>
    </p:spTree>
    <p:extLst>
      <p:ext uri="{BB962C8B-B14F-4D97-AF65-F5344CB8AC3E}">
        <p14:creationId xmlns:p14="http://schemas.microsoft.com/office/powerpoint/2010/main" val="374258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3: Make your resilience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55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4253136722"/>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3: Make your resilience plan</a:t>
            </a:r>
          </a:p>
        </p:txBody>
      </p:sp>
      <p:sp>
        <p:nvSpPr>
          <p:cNvPr id="6" name="TextBox 5"/>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50 minutes total</a:t>
            </a:r>
          </a:p>
        </p:txBody>
      </p:sp>
      <p:sp>
        <p:nvSpPr>
          <p:cNvPr id="8"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2985726762"/>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45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lstStyle/>
          <a:p>
            <a:r>
              <a:rPr lang="en-US" dirty="0">
                <a:latin typeface="Arial" charset="0"/>
                <a:ea typeface="Arial" charset="0"/>
                <a:cs typeface="Arial" charset="0"/>
              </a:rPr>
              <a:t>Section 4</a:t>
            </a:r>
            <a:r>
              <a:rPr lang="en-US">
                <a:latin typeface="Arial" charset="0"/>
                <a:ea typeface="Arial" charset="0"/>
                <a:cs typeface="Arial" charset="0"/>
              </a:rPr>
              <a:t>: Implement and explore your resilience plan</a:t>
            </a:r>
            <a:endParaRPr lang="en-US" dirty="0">
              <a:latin typeface="Arial" charset="0"/>
              <a:ea typeface="Arial" charset="0"/>
              <a:cs typeface="Arial" charset="0"/>
            </a:endParaRPr>
          </a:p>
        </p:txBody>
      </p:sp>
    </p:spTree>
    <p:extLst>
      <p:ext uri="{BB962C8B-B14F-4D97-AF65-F5344CB8AC3E}">
        <p14:creationId xmlns:p14="http://schemas.microsoft.com/office/powerpoint/2010/main" val="3006176830"/>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40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lstStyle/>
          <a:p>
            <a:r>
              <a:rPr lang="en-US" dirty="0">
                <a:latin typeface="Arial" charset="0"/>
                <a:ea typeface="Arial" charset="0"/>
                <a:cs typeface="Arial" charset="0"/>
              </a:rPr>
              <a:t>Section 4</a:t>
            </a:r>
            <a:r>
              <a:rPr lang="en-US">
                <a:latin typeface="Arial" charset="0"/>
                <a:ea typeface="Arial" charset="0"/>
                <a:cs typeface="Arial" charset="0"/>
              </a:rPr>
              <a:t>: Implement and explore your resilience plan</a:t>
            </a:r>
            <a:endParaRPr lang="en-US" dirty="0">
              <a:latin typeface="Arial" charset="0"/>
              <a:ea typeface="Arial" charset="0"/>
              <a:cs typeface="Arial" charset="0"/>
            </a:endParaRPr>
          </a:p>
        </p:txBody>
      </p:sp>
    </p:spTree>
    <p:extLst>
      <p:ext uri="{BB962C8B-B14F-4D97-AF65-F5344CB8AC3E}">
        <p14:creationId xmlns:p14="http://schemas.microsoft.com/office/powerpoint/2010/main" val="3389514453"/>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35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lstStyle/>
          <a:p>
            <a:r>
              <a:rPr lang="en-US" dirty="0">
                <a:latin typeface="Arial" charset="0"/>
                <a:ea typeface="Arial" charset="0"/>
                <a:cs typeface="Arial" charset="0"/>
              </a:rPr>
              <a:t>Section 4</a:t>
            </a:r>
            <a:r>
              <a:rPr lang="en-US">
                <a:latin typeface="Arial" charset="0"/>
                <a:ea typeface="Arial" charset="0"/>
                <a:cs typeface="Arial" charset="0"/>
              </a:rPr>
              <a:t>: Implement and explore your resilience plan</a:t>
            </a:r>
            <a:endParaRPr lang="en-US" dirty="0">
              <a:latin typeface="Arial" charset="0"/>
              <a:ea typeface="Arial" charset="0"/>
              <a:cs typeface="Arial" charset="0"/>
            </a:endParaRPr>
          </a:p>
        </p:txBody>
      </p:sp>
    </p:spTree>
    <p:extLst>
      <p:ext uri="{BB962C8B-B14F-4D97-AF65-F5344CB8AC3E}">
        <p14:creationId xmlns:p14="http://schemas.microsoft.com/office/powerpoint/2010/main" val="252857590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5: Re-evaluate your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30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2301768782"/>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5: Re-evaluate your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25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1437550407"/>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6: Visualize new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20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1799868850"/>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6: Visualize new plan</a:t>
            </a:r>
          </a:p>
        </p:txBody>
      </p:sp>
      <p:sp>
        <p:nvSpPr>
          <p:cNvPr id="5" name="TextBox 4"/>
          <p:cNvSpPr txBox="1"/>
          <p:nvPr/>
        </p:nvSpPr>
        <p:spPr>
          <a:xfrm>
            <a:off x="4557759" y="5711251"/>
            <a:ext cx="3273717" cy="584775"/>
          </a:xfrm>
          <a:prstGeom prst="rect">
            <a:avLst/>
          </a:prstGeom>
          <a:noFill/>
        </p:spPr>
        <p:txBody>
          <a:bodyPr wrap="none" rtlCol="0">
            <a:spAutoFit/>
          </a:bodyPr>
          <a:lstStyle/>
          <a:p>
            <a:r>
              <a:rPr lang="en-US" sz="3200" dirty="0">
                <a:latin typeface="Arial" charset="0"/>
                <a:ea typeface="Arial" charset="0"/>
                <a:cs typeface="Arial" charset="0"/>
              </a:rPr>
              <a:t>115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926451541"/>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630912"/>
            <a:ext cx="10364451" cy="1596177"/>
          </a:xfrm>
        </p:spPr>
        <p:txBody>
          <a:bodyPr>
            <a:normAutofit/>
          </a:bodyPr>
          <a:lstStyle/>
          <a:p>
            <a:r>
              <a:rPr lang="en-US" sz="6600" dirty="0">
                <a:solidFill>
                  <a:srgbClr val="C00000"/>
                </a:solidFill>
                <a:latin typeface="Arial" charset="0"/>
                <a:ea typeface="Arial" charset="0"/>
                <a:cs typeface="Arial" charset="0"/>
              </a:rPr>
              <a:t>Time’s up!</a:t>
            </a:r>
          </a:p>
        </p:txBody>
      </p:sp>
    </p:spTree>
    <p:extLst>
      <p:ext uri="{BB962C8B-B14F-4D97-AF65-F5344CB8AC3E}">
        <p14:creationId xmlns:p14="http://schemas.microsoft.com/office/powerpoint/2010/main" val="1933535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Urban Heat Island effect makes </a:t>
            </a:r>
            <a:br>
              <a:rPr lang="en-US" dirty="0"/>
            </a:br>
            <a:r>
              <a:rPr lang="en-US" dirty="0"/>
              <a:t>heat waves worse</a:t>
            </a:r>
          </a:p>
        </p:txBody>
      </p:sp>
      <p:pic>
        <p:nvPicPr>
          <p:cNvPr id="6" name="Picture 5" descr="NE_urban_heat_island_V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820" y="1846855"/>
            <a:ext cx="4666360" cy="4622952"/>
          </a:xfrm>
          <a:prstGeom prst="rect">
            <a:avLst/>
          </a:prstGeom>
        </p:spPr>
      </p:pic>
    </p:spTree>
    <p:extLst>
      <p:ext uri="{BB962C8B-B14F-4D97-AF65-F5344CB8AC3E}">
        <p14:creationId xmlns:p14="http://schemas.microsoft.com/office/powerpoint/2010/main" val="3636149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a:t>Heat waves threaten human health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302" y="1520567"/>
            <a:ext cx="6769396" cy="4989512"/>
          </a:xfrm>
          <a:prstGeom prst="rect">
            <a:avLst/>
          </a:prstGeom>
        </p:spPr>
      </p:pic>
    </p:spTree>
    <p:extLst>
      <p:ext uri="{BB962C8B-B14F-4D97-AF65-F5344CB8AC3E}">
        <p14:creationId xmlns:p14="http://schemas.microsoft.com/office/powerpoint/2010/main" val="3890969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Heat can </a:t>
            </a:r>
            <a:r>
              <a:rPr lang="en-US"/>
              <a:t>damage infrastructure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899" y="1913708"/>
            <a:ext cx="5439172" cy="435133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13708"/>
            <a:ext cx="5801784" cy="4351338"/>
          </a:xfrm>
          <a:prstGeom prst="rect">
            <a:avLst/>
          </a:prstGeom>
        </p:spPr>
      </p:pic>
    </p:spTree>
    <p:extLst>
      <p:ext uri="{BB962C8B-B14F-4D97-AF65-F5344CB8AC3E}">
        <p14:creationId xmlns:p14="http://schemas.microsoft.com/office/powerpoint/2010/main" val="378825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4AEDF1-9F33-BB4B-9595-9804E4AD5437}"/>
              </a:ext>
            </a:extLst>
          </p:cNvPr>
          <p:cNvPicPr>
            <a:picLocks noChangeAspect="1"/>
          </p:cNvPicPr>
          <p:nvPr/>
        </p:nvPicPr>
        <p:blipFill>
          <a:blip r:embed="rId3"/>
          <a:stretch>
            <a:fillRect/>
          </a:stretch>
        </p:blipFill>
        <p:spPr>
          <a:xfrm>
            <a:off x="1243399" y="0"/>
            <a:ext cx="9608949" cy="6858000"/>
          </a:xfrm>
          <a:prstGeom prst="rect">
            <a:avLst/>
          </a:prstGeom>
        </p:spPr>
      </p:pic>
      <p:sp>
        <p:nvSpPr>
          <p:cNvPr id="8" name="Title 7"/>
          <p:cNvSpPr>
            <a:spLocks noGrp="1"/>
          </p:cNvSpPr>
          <p:nvPr>
            <p:ph type="title"/>
          </p:nvPr>
        </p:nvSpPr>
        <p:spPr>
          <a:xfrm>
            <a:off x="790074" y="183196"/>
            <a:ext cx="10515600" cy="1325563"/>
          </a:xfrm>
          <a:solidFill>
            <a:srgbClr val="AFABAB">
              <a:alpha val="48235"/>
            </a:srgbClr>
          </a:solidFill>
        </p:spPr>
        <p:txBody>
          <a:bodyPr/>
          <a:lstStyle/>
          <a:p>
            <a:pPr algn="ctr"/>
            <a:r>
              <a:rPr lang="en-US" b="1" dirty="0"/>
              <a:t>What makes </a:t>
            </a:r>
            <a:r>
              <a:rPr lang="en-US" b="1" dirty="0" err="1"/>
              <a:t>Heattown</a:t>
            </a:r>
            <a:r>
              <a:rPr lang="en-US" b="1" dirty="0"/>
              <a:t> vulnerable?</a:t>
            </a:r>
          </a:p>
        </p:txBody>
      </p:sp>
    </p:spTree>
    <p:extLst>
      <p:ext uri="{BB962C8B-B14F-4D97-AF65-F5344CB8AC3E}">
        <p14:creationId xmlns:p14="http://schemas.microsoft.com/office/powerpoint/2010/main" val="363391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D47D5E-2F6D-BD46-93F3-B3CB451A2B29}"/>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B7D1A257-CAAE-5642-9EE9-A68338E92E00}"/>
              </a:ext>
            </a:extLst>
          </p:cNvPr>
          <p:cNvPicPr>
            <a:picLocks noChangeAspect="1"/>
          </p:cNvPicPr>
          <p:nvPr/>
        </p:nvPicPr>
        <p:blipFill>
          <a:blip r:embed="rId3"/>
          <a:stretch>
            <a:fillRect/>
          </a:stretch>
        </p:blipFill>
        <p:spPr>
          <a:xfrm>
            <a:off x="1243399" y="0"/>
            <a:ext cx="9608949" cy="6858000"/>
          </a:xfrm>
          <a:prstGeom prst="rect">
            <a:avLst/>
          </a:prstGeom>
        </p:spPr>
      </p:pic>
    </p:spTree>
    <p:extLst>
      <p:ext uri="{BB962C8B-B14F-4D97-AF65-F5344CB8AC3E}">
        <p14:creationId xmlns:p14="http://schemas.microsoft.com/office/powerpoint/2010/main" val="2339187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BE6F05-659D-9049-B553-613BAC45A925}"/>
              </a:ext>
            </a:extLst>
          </p:cNvPr>
          <p:cNvPicPr>
            <a:picLocks noChangeAspect="1"/>
          </p:cNvPicPr>
          <p:nvPr/>
        </p:nvPicPr>
        <p:blipFill>
          <a:blip r:embed="rId3"/>
          <a:stretch>
            <a:fillRect/>
          </a:stretch>
        </p:blipFill>
        <p:spPr>
          <a:xfrm>
            <a:off x="1284730" y="0"/>
            <a:ext cx="9622540" cy="6858000"/>
          </a:xfrm>
          <a:prstGeom prst="rect">
            <a:avLst/>
          </a:prstGeom>
        </p:spPr>
      </p:pic>
      <p:sp>
        <p:nvSpPr>
          <p:cNvPr id="11" name="Title 10">
            <a:extLst>
              <a:ext uri="{FF2B5EF4-FFF2-40B4-BE49-F238E27FC236}">
                <a16:creationId xmlns:a16="http://schemas.microsoft.com/office/drawing/2014/main" id="{596BE2BB-9CC3-B647-8219-D38F4DB842A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2212138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TotalTime>
  <Words>1910</Words>
  <Application>Microsoft Macintosh PowerPoint</Application>
  <PresentationFormat>Widescreen</PresentationFormat>
  <Paragraphs>170</Paragraphs>
  <Slides>39</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Arial</vt:lpstr>
      <vt:lpstr>Calibri</vt:lpstr>
      <vt:lpstr>Calibri Light</vt:lpstr>
      <vt:lpstr>Gill Sans MT</vt:lpstr>
      <vt:lpstr>Mangal</vt:lpstr>
      <vt:lpstr>Times New Roman</vt:lpstr>
      <vt:lpstr>Office Theme</vt:lpstr>
      <vt:lpstr>Parcel</vt:lpstr>
      <vt:lpstr>Extreme Heat</vt:lpstr>
      <vt:lpstr>Welcome to Heattown</vt:lpstr>
      <vt:lpstr>The U.S. is experiencing more heat waves and they are becoming more intense and longer</vt:lpstr>
      <vt:lpstr>The Urban Heat Island effect makes  heat waves worse</vt:lpstr>
      <vt:lpstr>Heat waves threaten human health </vt:lpstr>
      <vt:lpstr>Heat can damage infrastructure</vt:lpstr>
      <vt:lpstr>What makes Heattown vulnerable?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Resilience for Heattown</vt:lpstr>
      <vt:lpstr>Resilience for Heattown</vt:lpstr>
      <vt:lpstr>Section 1: consider stakeholder perspectives</vt:lpstr>
      <vt:lpstr>Section 1: consider stakeholder perspectives</vt:lpstr>
      <vt:lpstr>Section 1: consider stakeholder perspectives</vt:lpstr>
      <vt:lpstr>Section 2: prioritize Stakeholder values</vt:lpstr>
      <vt:lpstr>Section 2: prioritize Stakeholder values</vt:lpstr>
      <vt:lpstr>Section 2: prioritize Stakeholder values</vt:lpstr>
      <vt:lpstr>Section 2: prioritize Stakeholder values</vt:lpstr>
      <vt:lpstr>Section 2: prioritize Stakeholder values</vt:lpstr>
      <vt:lpstr>Section 3: Make your resilience plan</vt:lpstr>
      <vt:lpstr>Section 3: Make your resilience plan</vt:lpstr>
      <vt:lpstr>Section 3: Make your resilience plan</vt:lpstr>
      <vt:lpstr>Section 3: Make your resilience plan</vt:lpstr>
      <vt:lpstr>Section 3: Make your resilience plan</vt:lpstr>
      <vt:lpstr>Section 4: Implement and explore your resilience plan</vt:lpstr>
      <vt:lpstr>Section 4: Implement and explore your resilience plan</vt:lpstr>
      <vt:lpstr>Section 4: Implement and explore your resilience plan</vt:lpstr>
      <vt:lpstr>Section 5: Re-evaluate your plan</vt:lpstr>
      <vt:lpstr>Section 5: Re-evaluate your plan</vt:lpstr>
      <vt:lpstr>Section 6: Visualize new plan</vt:lpstr>
      <vt:lpstr>Section 6: Visualize new plan</vt:lpstr>
      <vt:lpstr>Time’s up!</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Extreme Heat</dc:title>
  <dc:creator>Emily Hostetler</dc:creator>
  <cp:lastModifiedBy>Nicholas Weller</cp:lastModifiedBy>
  <cp:revision>5</cp:revision>
  <dcterms:created xsi:type="dcterms:W3CDTF">2018-04-19T18:53:34Z</dcterms:created>
  <dcterms:modified xsi:type="dcterms:W3CDTF">2018-04-26T17:56:45Z</dcterms:modified>
</cp:coreProperties>
</file>