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70" r:id="rId3"/>
    <p:sldId id="260" r:id="rId4"/>
    <p:sldId id="262" r:id="rId5"/>
    <p:sldId id="261" r:id="rId6"/>
    <p:sldId id="263" r:id="rId7"/>
    <p:sldId id="264" r:id="rId8"/>
    <p:sldId id="265" r:id="rId9"/>
    <p:sldId id="268" r:id="rId10"/>
    <p:sldId id="266" r:id="rId11"/>
    <p:sldId id="269"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AC4B9"/>
    <a:srgbClr val="5DB8AB"/>
    <a:srgbClr val="885DA0"/>
    <a:srgbClr val="24988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039" autoAdjust="0"/>
    <p:restoredTop sz="90041" autoAdjust="0"/>
  </p:normalViewPr>
  <p:slideViewPr>
    <p:cSldViewPr snapToGrid="0" snapToObjects="1">
      <p:cViewPr varScale="1">
        <p:scale>
          <a:sx n="109" d="100"/>
          <a:sy n="109" d="100"/>
        </p:scale>
        <p:origin x="704" y="18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BA6FA5-D3AC-C543-9FFA-CC910EA558B7}" type="datetimeFigureOut">
              <a:rPr lang="en-US" smtClean="0"/>
              <a:t>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81929C-C14A-BB4B-9561-F16F2DBBDBDC}" type="slidenum">
              <a:rPr lang="en-US" smtClean="0"/>
              <a:t>‹#›</a:t>
            </a:fld>
            <a:endParaRPr lang="en-US"/>
          </a:p>
        </p:txBody>
      </p:sp>
    </p:spTree>
    <p:extLst>
      <p:ext uri="{BB962C8B-B14F-4D97-AF65-F5344CB8AC3E}">
        <p14:creationId xmlns:p14="http://schemas.microsoft.com/office/powerpoint/2010/main" val="7633273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Update or replace the example slides with your information. Add guest presenter slides as appropriate. Consider whether you might want to have a few printed copies of the slides available as handouts, for reference and as accessibility aids.</a:t>
            </a:r>
          </a:p>
          <a:p>
            <a:endParaRPr lang="en-US" dirty="0"/>
          </a:p>
        </p:txBody>
      </p:sp>
      <p:sp>
        <p:nvSpPr>
          <p:cNvPr id="4" name="Slide Number Placeholder 3"/>
          <p:cNvSpPr>
            <a:spLocks noGrp="1"/>
          </p:cNvSpPr>
          <p:nvPr>
            <p:ph type="sldNum" sz="quarter" idx="10"/>
          </p:nvPr>
        </p:nvSpPr>
        <p:spPr/>
        <p:txBody>
          <a:bodyPr/>
          <a:lstStyle/>
          <a:p>
            <a:fld id="{B881929C-C14A-BB4B-9561-F16F2DBBDBDC}" type="slidenum">
              <a:rPr lang="en-US" smtClean="0"/>
              <a:t>1</a:t>
            </a:fld>
            <a:endParaRPr lang="en-US"/>
          </a:p>
        </p:txBody>
      </p:sp>
    </p:spTree>
    <p:extLst>
      <p:ext uri="{BB962C8B-B14F-4D97-AF65-F5344CB8AC3E}">
        <p14:creationId xmlns:p14="http://schemas.microsoft.com/office/powerpoint/2010/main" val="8376659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After each group has shared, you may decide to have a whole group discussion and wrap up. This slide contains a few discussion prompts to start this discussion. If you had a guest speaker you might encourage them to help facilitate this portion. </a:t>
            </a:r>
            <a:endParaRPr lang="en-US" dirty="0"/>
          </a:p>
        </p:txBody>
      </p:sp>
      <p:sp>
        <p:nvSpPr>
          <p:cNvPr id="4" name="Slide Number Placeholder 3"/>
          <p:cNvSpPr>
            <a:spLocks noGrp="1"/>
          </p:cNvSpPr>
          <p:nvPr>
            <p:ph type="sldNum" sz="quarter" idx="10"/>
          </p:nvPr>
        </p:nvSpPr>
        <p:spPr/>
        <p:txBody>
          <a:bodyPr/>
          <a:lstStyle/>
          <a:p>
            <a:fld id="{B881929C-C14A-BB4B-9561-F16F2DBBDBDC}" type="slidenum">
              <a:rPr lang="en-US" smtClean="0"/>
              <a:t>11</a:t>
            </a:fld>
            <a:endParaRPr lang="en-US"/>
          </a:p>
        </p:txBody>
      </p:sp>
    </p:spTree>
    <p:extLst>
      <p:ext uri="{BB962C8B-B14F-4D97-AF65-F5344CB8AC3E}">
        <p14:creationId xmlns:p14="http://schemas.microsoft.com/office/powerpoint/2010/main" val="31238056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Encourage participants to follow up by exploring any relevant sustainability-based exhibits in the museum before they leave. Here are some additional suggestions and resources you can share with program participants.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Your </a:t>
            </a:r>
            <a:r>
              <a:rPr lang="en-US" sz="1200" b="1" kern="1200" dirty="0">
                <a:solidFill>
                  <a:schemeClr val="tx1"/>
                </a:solidFill>
                <a:effectLst/>
                <a:latin typeface="+mn-lt"/>
                <a:ea typeface="+mn-ea"/>
                <a:cs typeface="+mn-cs"/>
              </a:rPr>
              <a:t>city/county planning department </a:t>
            </a:r>
            <a:r>
              <a:rPr lang="en-US" sz="1200" kern="1200" dirty="0">
                <a:solidFill>
                  <a:schemeClr val="tx1"/>
                </a:solidFill>
                <a:effectLst/>
                <a:latin typeface="+mn-lt"/>
                <a:ea typeface="+mn-ea"/>
                <a:cs typeface="+mn-cs"/>
              </a:rPr>
              <a:t>will have additional resources and information on local efforts to plan for the future.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B881929C-C14A-BB4B-9561-F16F2DBBDBDC}" type="slidenum">
              <a:rPr lang="en-US" smtClean="0"/>
              <a:t>12</a:t>
            </a:fld>
            <a:endParaRPr lang="en-US"/>
          </a:p>
        </p:txBody>
      </p:sp>
    </p:spTree>
    <p:extLst>
      <p:ext uri="{BB962C8B-B14F-4D97-AF65-F5344CB8AC3E}">
        <p14:creationId xmlns:p14="http://schemas.microsoft.com/office/powerpoint/2010/main" val="37161329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Sample graphic</a:t>
            </a:r>
            <a:r>
              <a:rPr lang="en-US" baseline="0" dirty="0"/>
              <a:t> artwork</a:t>
            </a:r>
            <a:endParaRPr lang="en-US" dirty="0"/>
          </a:p>
        </p:txBody>
      </p:sp>
      <p:sp>
        <p:nvSpPr>
          <p:cNvPr id="4" name="Slide Number Placeholder 3"/>
          <p:cNvSpPr>
            <a:spLocks noGrp="1"/>
          </p:cNvSpPr>
          <p:nvPr>
            <p:ph type="sldNum" sz="quarter" idx="10"/>
          </p:nvPr>
        </p:nvSpPr>
        <p:spPr/>
        <p:txBody>
          <a:bodyPr/>
          <a:lstStyle/>
          <a:p>
            <a:fld id="{B881929C-C14A-BB4B-9561-F16F2DBBDBDC}" type="slidenum">
              <a:rPr lang="en-US" smtClean="0"/>
              <a:t>2</a:t>
            </a:fld>
            <a:endParaRPr lang="en-US"/>
          </a:p>
        </p:txBody>
      </p:sp>
    </p:spTree>
    <p:extLst>
      <p:ext uri="{BB962C8B-B14F-4D97-AF65-F5344CB8AC3E}">
        <p14:creationId xmlns:p14="http://schemas.microsoft.com/office/powerpoint/2010/main" val="2335083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the talking points and procedure section of the facilitator guide for more information on the forum agenda.</a:t>
            </a:r>
          </a:p>
        </p:txBody>
      </p:sp>
      <p:sp>
        <p:nvSpPr>
          <p:cNvPr id="4" name="Slide Number Placeholder 3"/>
          <p:cNvSpPr>
            <a:spLocks noGrp="1"/>
          </p:cNvSpPr>
          <p:nvPr>
            <p:ph type="sldNum" sz="quarter" idx="10"/>
          </p:nvPr>
        </p:nvSpPr>
        <p:spPr/>
        <p:txBody>
          <a:bodyPr/>
          <a:lstStyle/>
          <a:p>
            <a:fld id="{B881929C-C14A-BB4B-9561-F16F2DBBDBDC}" type="slidenum">
              <a:rPr lang="en-US" smtClean="0"/>
              <a:t>4</a:t>
            </a:fld>
            <a:endParaRPr lang="en-US"/>
          </a:p>
        </p:txBody>
      </p:sp>
    </p:spTree>
    <p:extLst>
      <p:ext uri="{BB962C8B-B14F-4D97-AF65-F5344CB8AC3E}">
        <p14:creationId xmlns:p14="http://schemas.microsoft.com/office/powerpoint/2010/main" val="14533658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the UN’s Sustainable</a:t>
            </a:r>
            <a:r>
              <a:rPr lang="en-US" baseline="0" dirty="0"/>
              <a:t> Development Goals and explain that each table has 2-3 SDGs placed on their table at random. Each table will have time to read and discuss their goals as a group.</a:t>
            </a:r>
            <a:endParaRPr lang="en-US" dirty="0"/>
          </a:p>
        </p:txBody>
      </p:sp>
      <p:sp>
        <p:nvSpPr>
          <p:cNvPr id="4" name="Slide Number Placeholder 3"/>
          <p:cNvSpPr>
            <a:spLocks noGrp="1"/>
          </p:cNvSpPr>
          <p:nvPr>
            <p:ph type="sldNum" sz="quarter" idx="10"/>
          </p:nvPr>
        </p:nvSpPr>
        <p:spPr/>
        <p:txBody>
          <a:bodyPr/>
          <a:lstStyle/>
          <a:p>
            <a:fld id="{B881929C-C14A-BB4B-9561-F16F2DBBDBDC}" type="slidenum">
              <a:rPr lang="en-US" smtClean="0"/>
              <a:t>5</a:t>
            </a:fld>
            <a:endParaRPr lang="en-US"/>
          </a:p>
        </p:txBody>
      </p:sp>
    </p:spTree>
    <p:extLst>
      <p:ext uri="{BB962C8B-B14F-4D97-AF65-F5344CB8AC3E}">
        <p14:creationId xmlns:p14="http://schemas.microsoft.com/office/powerpoint/2010/main" val="32846263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is an example of the kind of county statistics and information you might present. You should replace it with data from your community. You also might find it helpful to include a map or outline of your community (county/city) for participants to view</a:t>
            </a:r>
            <a:r>
              <a:rPr lang="en-US" baseline="0" dirty="0"/>
              <a:t> prior to beginning the drawing activity. The example map included in this slide is a map of Durham County showing both an outline of the county and Durham’s watersheds. </a:t>
            </a:r>
          </a:p>
          <a:p>
            <a:endParaRPr lang="en-US" baseline="0" dirty="0"/>
          </a:p>
          <a:p>
            <a:r>
              <a:rPr lang="en-US" baseline="0" dirty="0"/>
              <a:t>This example map is found here: https://</a:t>
            </a:r>
            <a:r>
              <a:rPr lang="en-US" baseline="0" dirty="0" err="1"/>
              <a:t>durhamnc.gov</a:t>
            </a:r>
            <a:r>
              <a:rPr lang="en-US" baseline="0" dirty="0"/>
              <a:t>/705/</a:t>
            </a:r>
            <a:r>
              <a:rPr lang="en-US" baseline="0" dirty="0" err="1"/>
              <a:t>Durhams</a:t>
            </a:r>
            <a:r>
              <a:rPr lang="en-US" baseline="0" dirty="0"/>
              <a:t>-Watersheds  </a:t>
            </a:r>
            <a:endParaRPr lang="en-US" dirty="0"/>
          </a:p>
        </p:txBody>
      </p:sp>
      <p:sp>
        <p:nvSpPr>
          <p:cNvPr id="4" name="Slide Number Placeholder 3"/>
          <p:cNvSpPr>
            <a:spLocks noGrp="1"/>
          </p:cNvSpPr>
          <p:nvPr>
            <p:ph type="sldNum" sz="quarter" idx="5"/>
          </p:nvPr>
        </p:nvSpPr>
        <p:spPr/>
        <p:txBody>
          <a:bodyPr/>
          <a:lstStyle/>
          <a:p>
            <a:fld id="{B881929C-C14A-BB4B-9561-F16F2DBBDBDC}" type="slidenum">
              <a:rPr lang="en-US" smtClean="0"/>
              <a:t>6</a:t>
            </a:fld>
            <a:endParaRPr lang="en-US"/>
          </a:p>
        </p:txBody>
      </p:sp>
    </p:spTree>
    <p:extLst>
      <p:ext uri="{BB962C8B-B14F-4D97-AF65-F5344CB8AC3E}">
        <p14:creationId xmlns:p14="http://schemas.microsoft.com/office/powerpoint/2010/main" val="6992794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presents examples of future goals your community may have identified. You can replace these examples with goals from your community. You might consider </a:t>
            </a:r>
            <a:r>
              <a:rPr lang="en-US" sz="1200" kern="1200" dirty="0">
                <a:solidFill>
                  <a:schemeClr val="tx1"/>
                </a:solidFill>
                <a:effectLst/>
                <a:latin typeface="+mn-lt"/>
                <a:ea typeface="+mn-ea"/>
                <a:cs typeface="+mn-cs"/>
              </a:rPr>
              <a:t>conducting basic research within your own community on any current or future sustainability projects or initiatives. These may include community rain garden building, funding for installing rain barrels, grants for homeowners to install solar panels, or initiatives to increase recycling. In addition, check to see if your community has a sustainability roadmap to address any long-term goals and targets around planning for a more sustainable future? These could include goals around climate and energy, the economy and jobs, resilient infrastructure, equity and empowerment and innovation.</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You can reach out to an expert to advise you on what your community may be already doing or planning for the future and invite them to serve as a guest speaker to present this information. </a:t>
            </a:r>
            <a:endParaRPr lang="en-US" dirty="0"/>
          </a:p>
        </p:txBody>
      </p:sp>
      <p:sp>
        <p:nvSpPr>
          <p:cNvPr id="4" name="Slide Number Placeholder 3"/>
          <p:cNvSpPr>
            <a:spLocks noGrp="1"/>
          </p:cNvSpPr>
          <p:nvPr>
            <p:ph type="sldNum" sz="quarter" idx="5"/>
          </p:nvPr>
        </p:nvSpPr>
        <p:spPr/>
        <p:txBody>
          <a:bodyPr/>
          <a:lstStyle/>
          <a:p>
            <a:fld id="{B881929C-C14A-BB4B-9561-F16F2DBBDBDC}" type="slidenum">
              <a:rPr lang="en-US" smtClean="0"/>
              <a:t>7</a:t>
            </a:fld>
            <a:endParaRPr lang="en-US"/>
          </a:p>
        </p:txBody>
      </p:sp>
    </p:spTree>
    <p:extLst>
      <p:ext uri="{BB962C8B-B14F-4D97-AF65-F5344CB8AC3E}">
        <p14:creationId xmlns:p14="http://schemas.microsoft.com/office/powerpoint/2010/main" val="18884380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kind of group conversations that naturally take place regularly in life may or may not lead to a productive learning experience outcome. Often those conversations take place among people who all think about things in the same way and share the same values, and so new perspectives never arise. At other times differences of opinion lead to debate rather than dialogue, with participants focused on winning the argument rather than listening to the views of others. Arguments easily get sidetracked and no progress is made. Small group conversations in forum programs, therefore, require some type of facilitation strategy. One strategy for ensuring that everyone gets a chance to speak is to put a facilitator at each table. Another way is to use materials that facilitate the process, along with the host helping people to stay on track. In this second strategy, it is useful to put a copy of these ground rules for table discussions on each table.</a:t>
            </a:r>
          </a:p>
        </p:txBody>
      </p:sp>
      <p:sp>
        <p:nvSpPr>
          <p:cNvPr id="4" name="Slide Number Placeholder 3"/>
          <p:cNvSpPr>
            <a:spLocks noGrp="1"/>
          </p:cNvSpPr>
          <p:nvPr>
            <p:ph type="sldNum" sz="quarter" idx="10"/>
          </p:nvPr>
        </p:nvSpPr>
        <p:spPr/>
        <p:txBody>
          <a:bodyPr/>
          <a:lstStyle/>
          <a:p>
            <a:fld id="{B881929C-C14A-BB4B-9561-F16F2DBBDBDC}" type="slidenum">
              <a:rPr lang="en-US" smtClean="0"/>
              <a:t>8</a:t>
            </a:fld>
            <a:endParaRPr lang="en-US"/>
          </a:p>
        </p:txBody>
      </p:sp>
    </p:spTree>
    <p:extLst>
      <p:ext uri="{BB962C8B-B14F-4D97-AF65-F5344CB8AC3E}">
        <p14:creationId xmlns:p14="http://schemas.microsoft.com/office/powerpoint/2010/main" val="10132537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Use this slide to explain the use of the disruptor scenarios.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Ask each group to open the sealed envelope containing their disruptor scenario during</a:t>
            </a:r>
            <a:r>
              <a:rPr lang="en-US" sz="1200" kern="1200" baseline="0" dirty="0">
                <a:solidFill>
                  <a:schemeClr val="tx1"/>
                </a:solidFill>
                <a:effectLst/>
                <a:latin typeface="+mn-lt"/>
                <a:ea typeface="+mn-ea"/>
                <a:cs typeface="+mn-cs"/>
              </a:rPr>
              <a:t> the Imagine our future section of the forum</a:t>
            </a:r>
            <a:r>
              <a:rPr lang="en-US" sz="1200" kern="1200" dirty="0">
                <a:solidFill>
                  <a:schemeClr val="tx1"/>
                </a:solidFill>
                <a:effectLst/>
                <a:latin typeface="+mn-lt"/>
                <a:ea typeface="+mn-ea"/>
                <a:cs typeface="+mn-cs"/>
              </a:rPr>
              <a:t>. Explain to the entire group that these disruptor scenarios are examples of problems or emergencies that can hurt, or disrupt an otherwise utopian society, and therefore should cause each group to rethink parts of their future city. Invite them read the scenario aloud to their group and discuss how this new scenario might disrupt their future city. Allow an additional 10 to 15 minutes for each group to brainstorm ways their community will mitigate or adapt to their disruptor and adjust their drawings accordingly. </a:t>
            </a:r>
          </a:p>
        </p:txBody>
      </p:sp>
      <p:sp>
        <p:nvSpPr>
          <p:cNvPr id="4" name="Slide Number Placeholder 3"/>
          <p:cNvSpPr>
            <a:spLocks noGrp="1"/>
          </p:cNvSpPr>
          <p:nvPr>
            <p:ph type="sldNum" sz="quarter" idx="10"/>
          </p:nvPr>
        </p:nvSpPr>
        <p:spPr/>
        <p:txBody>
          <a:bodyPr/>
          <a:lstStyle/>
          <a:p>
            <a:fld id="{B881929C-C14A-BB4B-9561-F16F2DBBDBDC}" type="slidenum">
              <a:rPr lang="en-US" smtClean="0"/>
              <a:t>9</a:t>
            </a:fld>
            <a:endParaRPr lang="en-US"/>
          </a:p>
        </p:txBody>
      </p:sp>
    </p:spTree>
    <p:extLst>
      <p:ext uri="{BB962C8B-B14F-4D97-AF65-F5344CB8AC3E}">
        <p14:creationId xmlns:p14="http://schemas.microsoft.com/office/powerpoint/2010/main" val="1319527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After each small group has completed their future community drawing, ask them to designate one or more members to share their ideal future community with the entire group. Provide 3 to 5 minutes per group to share. You can adjust this time depending on how many small groups need to share. This slide has a few discussion prompts to ask each group to consider discussing during their report out: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881929C-C14A-BB4B-9561-F16F2DBBDBDC}" type="slidenum">
              <a:rPr lang="en-US" smtClean="0"/>
              <a:t>10</a:t>
            </a:fld>
            <a:endParaRPr lang="en-US"/>
          </a:p>
        </p:txBody>
      </p:sp>
    </p:spTree>
    <p:extLst>
      <p:ext uri="{BB962C8B-B14F-4D97-AF65-F5344CB8AC3E}">
        <p14:creationId xmlns:p14="http://schemas.microsoft.com/office/powerpoint/2010/main" val="3707319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8123A-FB28-1947-86D3-F9D6B600AB8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4EBF467-6D85-5D4D-A3FF-D5E707BCC8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D2D636C-1062-D042-A381-4F6C4CD5E181}"/>
              </a:ext>
            </a:extLst>
          </p:cNvPr>
          <p:cNvSpPr>
            <a:spLocks noGrp="1"/>
          </p:cNvSpPr>
          <p:nvPr>
            <p:ph type="dt" sz="half" idx="10"/>
          </p:nvPr>
        </p:nvSpPr>
        <p:spPr/>
        <p:txBody>
          <a:bodyPr/>
          <a:lstStyle/>
          <a:p>
            <a:fld id="{D24F0FBC-E9DA-0A48-AD2C-D887BD965F0F}" type="datetimeFigureOut">
              <a:rPr lang="en-US" smtClean="0"/>
              <a:t>4/20/20</a:t>
            </a:fld>
            <a:endParaRPr lang="en-US"/>
          </a:p>
        </p:txBody>
      </p:sp>
      <p:sp>
        <p:nvSpPr>
          <p:cNvPr id="5" name="Footer Placeholder 4">
            <a:extLst>
              <a:ext uri="{FF2B5EF4-FFF2-40B4-BE49-F238E27FC236}">
                <a16:creationId xmlns:a16="http://schemas.microsoft.com/office/drawing/2014/main" id="{17AFBD4A-2D7C-2240-9535-EC57822F39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CE1216-75A2-7042-B47F-FC2873C5049A}"/>
              </a:ext>
            </a:extLst>
          </p:cNvPr>
          <p:cNvSpPr>
            <a:spLocks noGrp="1"/>
          </p:cNvSpPr>
          <p:nvPr>
            <p:ph type="sldNum" sz="quarter" idx="12"/>
          </p:nvPr>
        </p:nvSpPr>
        <p:spPr/>
        <p:txBody>
          <a:bodyPr/>
          <a:lstStyle/>
          <a:p>
            <a:fld id="{09B96387-2732-E242-ACBE-D71E6E930097}" type="slidenum">
              <a:rPr lang="en-US" smtClean="0"/>
              <a:t>‹#›</a:t>
            </a:fld>
            <a:endParaRPr lang="en-US"/>
          </a:p>
        </p:txBody>
      </p:sp>
    </p:spTree>
    <p:extLst>
      <p:ext uri="{BB962C8B-B14F-4D97-AF65-F5344CB8AC3E}">
        <p14:creationId xmlns:p14="http://schemas.microsoft.com/office/powerpoint/2010/main" val="2384043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B373E-8E37-6448-998F-6FF905EA905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AEACDDD-058A-954A-BD9D-035E32DC74A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131254-6EBA-3541-B221-07CA9F723CCF}"/>
              </a:ext>
            </a:extLst>
          </p:cNvPr>
          <p:cNvSpPr>
            <a:spLocks noGrp="1"/>
          </p:cNvSpPr>
          <p:nvPr>
            <p:ph type="dt" sz="half" idx="10"/>
          </p:nvPr>
        </p:nvSpPr>
        <p:spPr/>
        <p:txBody>
          <a:bodyPr/>
          <a:lstStyle/>
          <a:p>
            <a:fld id="{D24F0FBC-E9DA-0A48-AD2C-D887BD965F0F}" type="datetimeFigureOut">
              <a:rPr lang="en-US" smtClean="0"/>
              <a:t>4/20/20</a:t>
            </a:fld>
            <a:endParaRPr lang="en-US"/>
          </a:p>
        </p:txBody>
      </p:sp>
      <p:sp>
        <p:nvSpPr>
          <p:cNvPr id="5" name="Footer Placeholder 4">
            <a:extLst>
              <a:ext uri="{FF2B5EF4-FFF2-40B4-BE49-F238E27FC236}">
                <a16:creationId xmlns:a16="http://schemas.microsoft.com/office/drawing/2014/main" id="{5DD60F3D-BD9C-E344-97FE-F37987D6B9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108B5F-B238-274A-A9BB-71533BD29C4E}"/>
              </a:ext>
            </a:extLst>
          </p:cNvPr>
          <p:cNvSpPr>
            <a:spLocks noGrp="1"/>
          </p:cNvSpPr>
          <p:nvPr>
            <p:ph type="sldNum" sz="quarter" idx="12"/>
          </p:nvPr>
        </p:nvSpPr>
        <p:spPr/>
        <p:txBody>
          <a:bodyPr/>
          <a:lstStyle/>
          <a:p>
            <a:fld id="{09B96387-2732-E242-ACBE-D71E6E930097}" type="slidenum">
              <a:rPr lang="en-US" smtClean="0"/>
              <a:t>‹#›</a:t>
            </a:fld>
            <a:endParaRPr lang="en-US"/>
          </a:p>
        </p:txBody>
      </p:sp>
    </p:spTree>
    <p:extLst>
      <p:ext uri="{BB962C8B-B14F-4D97-AF65-F5344CB8AC3E}">
        <p14:creationId xmlns:p14="http://schemas.microsoft.com/office/powerpoint/2010/main" val="4046842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F2911B1-26AE-EC4E-A42B-A7223D02B6E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A14B90C-A2AF-1D4D-B103-66E372D95CD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F689BB-8D48-914C-8767-86435910134F}"/>
              </a:ext>
            </a:extLst>
          </p:cNvPr>
          <p:cNvSpPr>
            <a:spLocks noGrp="1"/>
          </p:cNvSpPr>
          <p:nvPr>
            <p:ph type="dt" sz="half" idx="10"/>
          </p:nvPr>
        </p:nvSpPr>
        <p:spPr/>
        <p:txBody>
          <a:bodyPr/>
          <a:lstStyle/>
          <a:p>
            <a:fld id="{D24F0FBC-E9DA-0A48-AD2C-D887BD965F0F}" type="datetimeFigureOut">
              <a:rPr lang="en-US" smtClean="0"/>
              <a:t>4/20/20</a:t>
            </a:fld>
            <a:endParaRPr lang="en-US"/>
          </a:p>
        </p:txBody>
      </p:sp>
      <p:sp>
        <p:nvSpPr>
          <p:cNvPr id="5" name="Footer Placeholder 4">
            <a:extLst>
              <a:ext uri="{FF2B5EF4-FFF2-40B4-BE49-F238E27FC236}">
                <a16:creationId xmlns:a16="http://schemas.microsoft.com/office/drawing/2014/main" id="{F0C4D2F7-D9EF-B241-B955-17DFB7409F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433F5C-325F-4143-A74F-ACB37DAE7E35}"/>
              </a:ext>
            </a:extLst>
          </p:cNvPr>
          <p:cNvSpPr>
            <a:spLocks noGrp="1"/>
          </p:cNvSpPr>
          <p:nvPr>
            <p:ph type="sldNum" sz="quarter" idx="12"/>
          </p:nvPr>
        </p:nvSpPr>
        <p:spPr/>
        <p:txBody>
          <a:bodyPr/>
          <a:lstStyle/>
          <a:p>
            <a:fld id="{09B96387-2732-E242-ACBE-D71E6E930097}" type="slidenum">
              <a:rPr lang="en-US" smtClean="0"/>
              <a:t>‹#›</a:t>
            </a:fld>
            <a:endParaRPr lang="en-US"/>
          </a:p>
        </p:txBody>
      </p:sp>
    </p:spTree>
    <p:extLst>
      <p:ext uri="{BB962C8B-B14F-4D97-AF65-F5344CB8AC3E}">
        <p14:creationId xmlns:p14="http://schemas.microsoft.com/office/powerpoint/2010/main" val="3018132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141AC-8D90-2341-9A23-4FCC8E307E4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26F7CF-8C2E-054A-9BCF-3ABBFD715B1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106E2D-6B13-B643-8E0A-532478286FCA}"/>
              </a:ext>
            </a:extLst>
          </p:cNvPr>
          <p:cNvSpPr>
            <a:spLocks noGrp="1"/>
          </p:cNvSpPr>
          <p:nvPr>
            <p:ph type="dt" sz="half" idx="10"/>
          </p:nvPr>
        </p:nvSpPr>
        <p:spPr/>
        <p:txBody>
          <a:bodyPr/>
          <a:lstStyle/>
          <a:p>
            <a:fld id="{D24F0FBC-E9DA-0A48-AD2C-D887BD965F0F}" type="datetimeFigureOut">
              <a:rPr lang="en-US" smtClean="0"/>
              <a:t>4/20/20</a:t>
            </a:fld>
            <a:endParaRPr lang="en-US"/>
          </a:p>
        </p:txBody>
      </p:sp>
      <p:sp>
        <p:nvSpPr>
          <p:cNvPr id="5" name="Footer Placeholder 4">
            <a:extLst>
              <a:ext uri="{FF2B5EF4-FFF2-40B4-BE49-F238E27FC236}">
                <a16:creationId xmlns:a16="http://schemas.microsoft.com/office/drawing/2014/main" id="{4CE1B342-1222-6B42-97B4-CDF42DFE9D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F1DC7C-05D6-5142-8136-A68A3227C65D}"/>
              </a:ext>
            </a:extLst>
          </p:cNvPr>
          <p:cNvSpPr>
            <a:spLocks noGrp="1"/>
          </p:cNvSpPr>
          <p:nvPr>
            <p:ph type="sldNum" sz="quarter" idx="12"/>
          </p:nvPr>
        </p:nvSpPr>
        <p:spPr/>
        <p:txBody>
          <a:bodyPr/>
          <a:lstStyle/>
          <a:p>
            <a:fld id="{09B96387-2732-E242-ACBE-D71E6E930097}" type="slidenum">
              <a:rPr lang="en-US" smtClean="0"/>
              <a:t>‹#›</a:t>
            </a:fld>
            <a:endParaRPr lang="en-US"/>
          </a:p>
        </p:txBody>
      </p:sp>
    </p:spTree>
    <p:extLst>
      <p:ext uri="{BB962C8B-B14F-4D97-AF65-F5344CB8AC3E}">
        <p14:creationId xmlns:p14="http://schemas.microsoft.com/office/powerpoint/2010/main" val="1002712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891FB-02E7-444A-9CF0-28893059B3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73F59A9-8AEA-6F48-B362-85D76B1B20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DC73709-4360-BF47-B834-957230FC7744}"/>
              </a:ext>
            </a:extLst>
          </p:cNvPr>
          <p:cNvSpPr>
            <a:spLocks noGrp="1"/>
          </p:cNvSpPr>
          <p:nvPr>
            <p:ph type="dt" sz="half" idx="10"/>
          </p:nvPr>
        </p:nvSpPr>
        <p:spPr/>
        <p:txBody>
          <a:bodyPr/>
          <a:lstStyle/>
          <a:p>
            <a:fld id="{D24F0FBC-E9DA-0A48-AD2C-D887BD965F0F}" type="datetimeFigureOut">
              <a:rPr lang="en-US" smtClean="0"/>
              <a:t>4/20/20</a:t>
            </a:fld>
            <a:endParaRPr lang="en-US"/>
          </a:p>
        </p:txBody>
      </p:sp>
      <p:sp>
        <p:nvSpPr>
          <p:cNvPr id="5" name="Footer Placeholder 4">
            <a:extLst>
              <a:ext uri="{FF2B5EF4-FFF2-40B4-BE49-F238E27FC236}">
                <a16:creationId xmlns:a16="http://schemas.microsoft.com/office/drawing/2014/main" id="{09AE1FCE-5BE3-9B43-B164-4EE65E39A1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E22E7F-EB55-F442-B150-39455C9A6166}"/>
              </a:ext>
            </a:extLst>
          </p:cNvPr>
          <p:cNvSpPr>
            <a:spLocks noGrp="1"/>
          </p:cNvSpPr>
          <p:nvPr>
            <p:ph type="sldNum" sz="quarter" idx="12"/>
          </p:nvPr>
        </p:nvSpPr>
        <p:spPr/>
        <p:txBody>
          <a:bodyPr/>
          <a:lstStyle/>
          <a:p>
            <a:fld id="{09B96387-2732-E242-ACBE-D71E6E930097}" type="slidenum">
              <a:rPr lang="en-US" smtClean="0"/>
              <a:t>‹#›</a:t>
            </a:fld>
            <a:endParaRPr lang="en-US"/>
          </a:p>
        </p:txBody>
      </p:sp>
    </p:spTree>
    <p:extLst>
      <p:ext uri="{BB962C8B-B14F-4D97-AF65-F5344CB8AC3E}">
        <p14:creationId xmlns:p14="http://schemas.microsoft.com/office/powerpoint/2010/main" val="3070652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D03CB-06F4-E543-A6FB-F7CD196BA2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6DDFF2-3D31-AE45-9D1C-F0597AFE431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6F20BCD-010F-1E45-8471-26C7754D72C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6B512F-BCB5-274F-A1CA-A4D3B6884F63}"/>
              </a:ext>
            </a:extLst>
          </p:cNvPr>
          <p:cNvSpPr>
            <a:spLocks noGrp="1"/>
          </p:cNvSpPr>
          <p:nvPr>
            <p:ph type="dt" sz="half" idx="10"/>
          </p:nvPr>
        </p:nvSpPr>
        <p:spPr/>
        <p:txBody>
          <a:bodyPr/>
          <a:lstStyle/>
          <a:p>
            <a:fld id="{D24F0FBC-E9DA-0A48-AD2C-D887BD965F0F}" type="datetimeFigureOut">
              <a:rPr lang="en-US" smtClean="0"/>
              <a:t>4/20/20</a:t>
            </a:fld>
            <a:endParaRPr lang="en-US"/>
          </a:p>
        </p:txBody>
      </p:sp>
      <p:sp>
        <p:nvSpPr>
          <p:cNvPr id="6" name="Footer Placeholder 5">
            <a:extLst>
              <a:ext uri="{FF2B5EF4-FFF2-40B4-BE49-F238E27FC236}">
                <a16:creationId xmlns:a16="http://schemas.microsoft.com/office/drawing/2014/main" id="{85ECA87C-2209-594A-929C-16AA2625DF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FF60A6-1B8B-8B49-B43E-BA187D89B476}"/>
              </a:ext>
            </a:extLst>
          </p:cNvPr>
          <p:cNvSpPr>
            <a:spLocks noGrp="1"/>
          </p:cNvSpPr>
          <p:nvPr>
            <p:ph type="sldNum" sz="quarter" idx="12"/>
          </p:nvPr>
        </p:nvSpPr>
        <p:spPr/>
        <p:txBody>
          <a:bodyPr/>
          <a:lstStyle/>
          <a:p>
            <a:fld id="{09B96387-2732-E242-ACBE-D71E6E930097}" type="slidenum">
              <a:rPr lang="en-US" smtClean="0"/>
              <a:t>‹#›</a:t>
            </a:fld>
            <a:endParaRPr lang="en-US"/>
          </a:p>
        </p:txBody>
      </p:sp>
    </p:spTree>
    <p:extLst>
      <p:ext uri="{BB962C8B-B14F-4D97-AF65-F5344CB8AC3E}">
        <p14:creationId xmlns:p14="http://schemas.microsoft.com/office/powerpoint/2010/main" val="274390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C1D6D-75E7-3149-B38E-5C79DA0B5C9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D27237D-9092-C547-8D0E-CB2983E83F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EC166A1-7106-0141-A8AB-200AC621F69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A61A4E3-53F4-0044-B581-15912C3010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EFBD4E1-3EFE-2D45-8F2E-D23F49D6FAF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273671A-0FB2-C643-8458-4C74716E97FD}"/>
              </a:ext>
            </a:extLst>
          </p:cNvPr>
          <p:cNvSpPr>
            <a:spLocks noGrp="1"/>
          </p:cNvSpPr>
          <p:nvPr>
            <p:ph type="dt" sz="half" idx="10"/>
          </p:nvPr>
        </p:nvSpPr>
        <p:spPr/>
        <p:txBody>
          <a:bodyPr/>
          <a:lstStyle/>
          <a:p>
            <a:fld id="{D24F0FBC-E9DA-0A48-AD2C-D887BD965F0F}" type="datetimeFigureOut">
              <a:rPr lang="en-US" smtClean="0"/>
              <a:t>4/20/20</a:t>
            </a:fld>
            <a:endParaRPr lang="en-US"/>
          </a:p>
        </p:txBody>
      </p:sp>
      <p:sp>
        <p:nvSpPr>
          <p:cNvPr id="8" name="Footer Placeholder 7">
            <a:extLst>
              <a:ext uri="{FF2B5EF4-FFF2-40B4-BE49-F238E27FC236}">
                <a16:creationId xmlns:a16="http://schemas.microsoft.com/office/drawing/2014/main" id="{E7D43F52-B245-AA4F-8B7F-6B196A1540E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D941057-C988-4643-A690-DE611421495C}"/>
              </a:ext>
            </a:extLst>
          </p:cNvPr>
          <p:cNvSpPr>
            <a:spLocks noGrp="1"/>
          </p:cNvSpPr>
          <p:nvPr>
            <p:ph type="sldNum" sz="quarter" idx="12"/>
          </p:nvPr>
        </p:nvSpPr>
        <p:spPr/>
        <p:txBody>
          <a:bodyPr/>
          <a:lstStyle/>
          <a:p>
            <a:fld id="{09B96387-2732-E242-ACBE-D71E6E930097}" type="slidenum">
              <a:rPr lang="en-US" smtClean="0"/>
              <a:t>‹#›</a:t>
            </a:fld>
            <a:endParaRPr lang="en-US"/>
          </a:p>
        </p:txBody>
      </p:sp>
    </p:spTree>
    <p:extLst>
      <p:ext uri="{BB962C8B-B14F-4D97-AF65-F5344CB8AC3E}">
        <p14:creationId xmlns:p14="http://schemas.microsoft.com/office/powerpoint/2010/main" val="2967139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131D3-4ED6-8A40-BCEF-E07A40D909D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3998225-50C0-7B4C-B23E-2E11605C6D98}"/>
              </a:ext>
            </a:extLst>
          </p:cNvPr>
          <p:cNvSpPr>
            <a:spLocks noGrp="1"/>
          </p:cNvSpPr>
          <p:nvPr>
            <p:ph type="dt" sz="half" idx="10"/>
          </p:nvPr>
        </p:nvSpPr>
        <p:spPr/>
        <p:txBody>
          <a:bodyPr/>
          <a:lstStyle/>
          <a:p>
            <a:fld id="{D24F0FBC-E9DA-0A48-AD2C-D887BD965F0F}" type="datetimeFigureOut">
              <a:rPr lang="en-US" smtClean="0"/>
              <a:t>4/20/20</a:t>
            </a:fld>
            <a:endParaRPr lang="en-US"/>
          </a:p>
        </p:txBody>
      </p:sp>
      <p:sp>
        <p:nvSpPr>
          <p:cNvPr id="4" name="Footer Placeholder 3">
            <a:extLst>
              <a:ext uri="{FF2B5EF4-FFF2-40B4-BE49-F238E27FC236}">
                <a16:creationId xmlns:a16="http://schemas.microsoft.com/office/drawing/2014/main" id="{78A9E0F9-6B77-7342-ACF0-188852B26A4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61E1D2B-7167-064C-9FB4-9C75B7346A03}"/>
              </a:ext>
            </a:extLst>
          </p:cNvPr>
          <p:cNvSpPr>
            <a:spLocks noGrp="1"/>
          </p:cNvSpPr>
          <p:nvPr>
            <p:ph type="sldNum" sz="quarter" idx="12"/>
          </p:nvPr>
        </p:nvSpPr>
        <p:spPr/>
        <p:txBody>
          <a:bodyPr/>
          <a:lstStyle/>
          <a:p>
            <a:fld id="{09B96387-2732-E242-ACBE-D71E6E930097}" type="slidenum">
              <a:rPr lang="en-US" smtClean="0"/>
              <a:t>‹#›</a:t>
            </a:fld>
            <a:endParaRPr lang="en-US"/>
          </a:p>
        </p:txBody>
      </p:sp>
    </p:spTree>
    <p:extLst>
      <p:ext uri="{BB962C8B-B14F-4D97-AF65-F5344CB8AC3E}">
        <p14:creationId xmlns:p14="http://schemas.microsoft.com/office/powerpoint/2010/main" val="639903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424B29B-C933-A74C-8B34-118EF2F0CED7}"/>
              </a:ext>
            </a:extLst>
          </p:cNvPr>
          <p:cNvSpPr>
            <a:spLocks noGrp="1"/>
          </p:cNvSpPr>
          <p:nvPr>
            <p:ph type="dt" sz="half" idx="10"/>
          </p:nvPr>
        </p:nvSpPr>
        <p:spPr/>
        <p:txBody>
          <a:bodyPr/>
          <a:lstStyle/>
          <a:p>
            <a:fld id="{D24F0FBC-E9DA-0A48-AD2C-D887BD965F0F}" type="datetimeFigureOut">
              <a:rPr lang="en-US" smtClean="0"/>
              <a:t>4/20/20</a:t>
            </a:fld>
            <a:endParaRPr lang="en-US"/>
          </a:p>
        </p:txBody>
      </p:sp>
      <p:sp>
        <p:nvSpPr>
          <p:cNvPr id="3" name="Footer Placeholder 2">
            <a:extLst>
              <a:ext uri="{FF2B5EF4-FFF2-40B4-BE49-F238E27FC236}">
                <a16:creationId xmlns:a16="http://schemas.microsoft.com/office/drawing/2014/main" id="{224C866E-0BEB-974F-BCD2-AE64AE9189D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856627F-D177-7F40-BA33-8D0731DCB7B0}"/>
              </a:ext>
            </a:extLst>
          </p:cNvPr>
          <p:cNvSpPr>
            <a:spLocks noGrp="1"/>
          </p:cNvSpPr>
          <p:nvPr>
            <p:ph type="sldNum" sz="quarter" idx="12"/>
          </p:nvPr>
        </p:nvSpPr>
        <p:spPr/>
        <p:txBody>
          <a:bodyPr/>
          <a:lstStyle/>
          <a:p>
            <a:fld id="{09B96387-2732-E242-ACBE-D71E6E930097}" type="slidenum">
              <a:rPr lang="en-US" smtClean="0"/>
              <a:t>‹#›</a:t>
            </a:fld>
            <a:endParaRPr lang="en-US"/>
          </a:p>
        </p:txBody>
      </p:sp>
    </p:spTree>
    <p:extLst>
      <p:ext uri="{BB962C8B-B14F-4D97-AF65-F5344CB8AC3E}">
        <p14:creationId xmlns:p14="http://schemas.microsoft.com/office/powerpoint/2010/main" val="787011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CA587-F58B-DA46-B805-0AD6A1D36E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A446D68-8AFD-5E40-A817-4AFED5F3A7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10C8B7A-5963-CA41-AC1A-49E760A9A8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1AE6EE-7A84-1645-A6AA-FE842375E24C}"/>
              </a:ext>
            </a:extLst>
          </p:cNvPr>
          <p:cNvSpPr>
            <a:spLocks noGrp="1"/>
          </p:cNvSpPr>
          <p:nvPr>
            <p:ph type="dt" sz="half" idx="10"/>
          </p:nvPr>
        </p:nvSpPr>
        <p:spPr/>
        <p:txBody>
          <a:bodyPr/>
          <a:lstStyle/>
          <a:p>
            <a:fld id="{D24F0FBC-E9DA-0A48-AD2C-D887BD965F0F}" type="datetimeFigureOut">
              <a:rPr lang="en-US" smtClean="0"/>
              <a:t>4/20/20</a:t>
            </a:fld>
            <a:endParaRPr lang="en-US"/>
          </a:p>
        </p:txBody>
      </p:sp>
      <p:sp>
        <p:nvSpPr>
          <p:cNvPr id="6" name="Footer Placeholder 5">
            <a:extLst>
              <a:ext uri="{FF2B5EF4-FFF2-40B4-BE49-F238E27FC236}">
                <a16:creationId xmlns:a16="http://schemas.microsoft.com/office/drawing/2014/main" id="{77080CCD-9FD3-DC4F-B5B6-95276744D2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1F611C-472F-4C49-8BC1-55C7B00C11DC}"/>
              </a:ext>
            </a:extLst>
          </p:cNvPr>
          <p:cNvSpPr>
            <a:spLocks noGrp="1"/>
          </p:cNvSpPr>
          <p:nvPr>
            <p:ph type="sldNum" sz="quarter" idx="12"/>
          </p:nvPr>
        </p:nvSpPr>
        <p:spPr/>
        <p:txBody>
          <a:bodyPr/>
          <a:lstStyle/>
          <a:p>
            <a:fld id="{09B96387-2732-E242-ACBE-D71E6E930097}" type="slidenum">
              <a:rPr lang="en-US" smtClean="0"/>
              <a:t>‹#›</a:t>
            </a:fld>
            <a:endParaRPr lang="en-US"/>
          </a:p>
        </p:txBody>
      </p:sp>
    </p:spTree>
    <p:extLst>
      <p:ext uri="{BB962C8B-B14F-4D97-AF65-F5344CB8AC3E}">
        <p14:creationId xmlns:p14="http://schemas.microsoft.com/office/powerpoint/2010/main" val="3788860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E7C8E-3C16-F141-B42E-9269E32B7B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5C20108-3633-8E40-8DA2-F93AF5555B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20E5DB9-BD09-7B47-8670-680B12B07D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077A2A-A13B-AA4D-9B4D-E7A53DA6AE73}"/>
              </a:ext>
            </a:extLst>
          </p:cNvPr>
          <p:cNvSpPr>
            <a:spLocks noGrp="1"/>
          </p:cNvSpPr>
          <p:nvPr>
            <p:ph type="dt" sz="half" idx="10"/>
          </p:nvPr>
        </p:nvSpPr>
        <p:spPr/>
        <p:txBody>
          <a:bodyPr/>
          <a:lstStyle/>
          <a:p>
            <a:fld id="{D24F0FBC-E9DA-0A48-AD2C-D887BD965F0F}" type="datetimeFigureOut">
              <a:rPr lang="en-US" smtClean="0"/>
              <a:t>4/20/20</a:t>
            </a:fld>
            <a:endParaRPr lang="en-US"/>
          </a:p>
        </p:txBody>
      </p:sp>
      <p:sp>
        <p:nvSpPr>
          <p:cNvPr id="6" name="Footer Placeholder 5">
            <a:extLst>
              <a:ext uri="{FF2B5EF4-FFF2-40B4-BE49-F238E27FC236}">
                <a16:creationId xmlns:a16="http://schemas.microsoft.com/office/drawing/2014/main" id="{670A8315-AA70-114C-B12A-074BE1CBC5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CCE13B-2F42-2242-8384-F535F94A6FA2}"/>
              </a:ext>
            </a:extLst>
          </p:cNvPr>
          <p:cNvSpPr>
            <a:spLocks noGrp="1"/>
          </p:cNvSpPr>
          <p:nvPr>
            <p:ph type="sldNum" sz="quarter" idx="12"/>
          </p:nvPr>
        </p:nvSpPr>
        <p:spPr/>
        <p:txBody>
          <a:bodyPr/>
          <a:lstStyle/>
          <a:p>
            <a:fld id="{09B96387-2732-E242-ACBE-D71E6E930097}" type="slidenum">
              <a:rPr lang="en-US" smtClean="0"/>
              <a:t>‹#›</a:t>
            </a:fld>
            <a:endParaRPr lang="en-US"/>
          </a:p>
        </p:txBody>
      </p:sp>
    </p:spTree>
    <p:extLst>
      <p:ext uri="{BB962C8B-B14F-4D97-AF65-F5344CB8AC3E}">
        <p14:creationId xmlns:p14="http://schemas.microsoft.com/office/powerpoint/2010/main" val="65839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5E1E2F-92B8-D943-89E8-7F1CFC4D9C7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BE56ECB-54C3-D94F-BE41-EA5E7F525A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69BB42-3F25-C744-A950-3F6E6CFDC2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4F0FBC-E9DA-0A48-AD2C-D887BD965F0F}" type="datetimeFigureOut">
              <a:rPr lang="en-US" smtClean="0"/>
              <a:t>4/20/20</a:t>
            </a:fld>
            <a:endParaRPr lang="en-US"/>
          </a:p>
        </p:txBody>
      </p:sp>
      <p:sp>
        <p:nvSpPr>
          <p:cNvPr id="5" name="Footer Placeholder 4">
            <a:extLst>
              <a:ext uri="{FF2B5EF4-FFF2-40B4-BE49-F238E27FC236}">
                <a16:creationId xmlns:a16="http://schemas.microsoft.com/office/drawing/2014/main" id="{51B7C683-6C09-3943-BDE3-4B3962FAE5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4ACFC95-3B33-E645-B54D-36F7715D5E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B96387-2732-E242-ACBE-D71E6E930097}" type="slidenum">
              <a:rPr lang="en-US" smtClean="0"/>
              <a:t>‹#›</a:t>
            </a:fld>
            <a:endParaRPr lang="en-US"/>
          </a:p>
        </p:txBody>
      </p:sp>
    </p:spTree>
    <p:extLst>
      <p:ext uri="{BB962C8B-B14F-4D97-AF65-F5344CB8AC3E}">
        <p14:creationId xmlns:p14="http://schemas.microsoft.com/office/powerpoint/2010/main" val="17849049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eventbrite.com/d/nc--durham/sustainability/" TargetMode="External"/><Relationship Id="rId7" Type="http://schemas.openxmlformats.org/officeDocument/2006/relationships/hyperlink" Target="https://docs.wbcsd.org/2018/09/Good_Life_Goals/Pack_of_Action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www.nisenet.org/catalog/ecosystem-engineers" TargetMode="External"/><Relationship Id="rId5" Type="http://schemas.openxmlformats.org/officeDocument/2006/relationships/hyperlink" Target="https://keepdurhambeautiful.org/volunteer" TargetMode="External"/><Relationship Id="rId4" Type="http://schemas.openxmlformats.org/officeDocument/2006/relationships/hyperlink" Target="http://bullcityworkplacechallenge.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955393"/>
            <a:ext cx="12192000" cy="1938992"/>
          </a:xfrm>
          <a:prstGeom prst="rect">
            <a:avLst/>
          </a:prstGeom>
        </p:spPr>
        <p:txBody>
          <a:bodyPr wrap="square">
            <a:spAutoFit/>
          </a:bodyPr>
          <a:lstStyle/>
          <a:p>
            <a:pPr algn="ctr"/>
            <a:r>
              <a:rPr lang="en" sz="5400" dirty="0"/>
              <a:t>IMAGINE </a:t>
            </a:r>
            <a:r>
              <a:rPr lang="en" sz="5400" i="1" dirty="0"/>
              <a:t>OUR COMMUNITY</a:t>
            </a:r>
            <a:r>
              <a:rPr lang="en-US" sz="5400" i="1" dirty="0"/>
              <a:t> </a:t>
            </a:r>
            <a:r>
              <a:rPr lang="en" sz="6000" dirty="0"/>
              <a:t>2100</a:t>
            </a:r>
            <a:endParaRPr lang="en-US" sz="6000" dirty="0"/>
          </a:p>
          <a:p>
            <a:pPr algn="ctr"/>
            <a:r>
              <a:rPr lang="en-US" sz="6000" i="1" dirty="0">
                <a:solidFill>
                  <a:srgbClr val="FF0000"/>
                </a:solidFill>
              </a:rPr>
              <a:t>(example slide deck)</a:t>
            </a:r>
          </a:p>
        </p:txBody>
      </p:sp>
      <p:pic>
        <p:nvPicPr>
          <p:cNvPr id="5" name="Picture 4">
            <a:extLst>
              <a:ext uri="{FF2B5EF4-FFF2-40B4-BE49-F238E27FC236}">
                <a16:creationId xmlns:a16="http://schemas.microsoft.com/office/drawing/2014/main" id="{81737045-B636-3640-BDC6-DCFF2E389A27}"/>
              </a:ext>
            </a:extLst>
          </p:cNvPr>
          <p:cNvPicPr>
            <a:picLocks noChangeAspect="1"/>
          </p:cNvPicPr>
          <p:nvPr/>
        </p:nvPicPr>
        <p:blipFill>
          <a:blip r:embed="rId3"/>
          <a:stretch>
            <a:fillRect/>
          </a:stretch>
        </p:blipFill>
        <p:spPr>
          <a:xfrm>
            <a:off x="4508500" y="254000"/>
            <a:ext cx="3175000" cy="3175000"/>
          </a:xfrm>
          <a:prstGeom prst="rect">
            <a:avLst/>
          </a:prstGeom>
        </p:spPr>
      </p:pic>
    </p:spTree>
    <p:extLst>
      <p:ext uri="{BB962C8B-B14F-4D97-AF65-F5344CB8AC3E}">
        <p14:creationId xmlns:p14="http://schemas.microsoft.com/office/powerpoint/2010/main" val="31377818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98823" y="1325563"/>
            <a:ext cx="11307023" cy="4705444"/>
          </a:xfrm>
        </p:spPr>
        <p:txBody>
          <a:bodyPr/>
          <a:lstStyle/>
          <a:p>
            <a:pPr marL="590550" lvl="0" indent="-514350">
              <a:lnSpc>
                <a:spcPct val="120000"/>
              </a:lnSpc>
              <a:spcBef>
                <a:spcPts val="0"/>
              </a:spcBef>
              <a:buSzPts val="2400"/>
              <a:buFont typeface="+mj-lt"/>
              <a:buAutoNum type="arabicPeriod"/>
            </a:pPr>
            <a:r>
              <a:rPr lang="en" dirty="0"/>
              <a:t>What were your SDGs and how did you incorporate them into your drawing?</a:t>
            </a:r>
          </a:p>
          <a:p>
            <a:pPr marL="590550" lvl="0" indent="-514350">
              <a:lnSpc>
                <a:spcPct val="120000"/>
              </a:lnSpc>
              <a:spcBef>
                <a:spcPts val="0"/>
              </a:spcBef>
              <a:buSzPts val="2400"/>
              <a:buFont typeface="+mj-lt"/>
              <a:buAutoNum type="arabicPeriod"/>
            </a:pPr>
            <a:r>
              <a:rPr lang="en" dirty="0"/>
              <a:t>What was the disruptor scenario for your group and how did you try to solve that problem?</a:t>
            </a:r>
          </a:p>
          <a:p>
            <a:pPr marL="590550" lvl="0" indent="-514350">
              <a:lnSpc>
                <a:spcPct val="120000"/>
              </a:lnSpc>
              <a:spcBef>
                <a:spcPts val="0"/>
              </a:spcBef>
              <a:buSzPts val="2400"/>
              <a:buFont typeface="+mj-lt"/>
              <a:buAutoNum type="arabicPeriod"/>
            </a:pPr>
            <a:r>
              <a:rPr lang="en" dirty="0"/>
              <a:t>What was one take away from this activity that you found interesting?  </a:t>
            </a:r>
          </a:p>
          <a:p>
            <a:pPr marL="590550" lvl="0" indent="-514350">
              <a:lnSpc>
                <a:spcPct val="120000"/>
              </a:lnSpc>
              <a:spcBef>
                <a:spcPts val="0"/>
              </a:spcBef>
              <a:buSzPts val="2400"/>
              <a:buFont typeface="+mj-lt"/>
              <a:buAutoNum type="arabicPeriod"/>
            </a:pPr>
            <a:r>
              <a:rPr lang="en" dirty="0"/>
              <a:t>What would change about any of these plans if you were planning for 10 years into the future? Or 200? </a:t>
            </a:r>
          </a:p>
        </p:txBody>
      </p:sp>
      <p:sp>
        <p:nvSpPr>
          <p:cNvPr id="10" name="Title 9"/>
          <p:cNvSpPr>
            <a:spLocks noGrp="1"/>
          </p:cNvSpPr>
          <p:nvPr>
            <p:ph type="title"/>
          </p:nvPr>
        </p:nvSpPr>
        <p:spPr>
          <a:xfrm>
            <a:off x="298823" y="0"/>
            <a:ext cx="11594353" cy="1325563"/>
          </a:xfrm>
        </p:spPr>
        <p:txBody>
          <a:bodyPr>
            <a:normAutofit/>
          </a:bodyPr>
          <a:lstStyle/>
          <a:p>
            <a:r>
              <a:rPr lang="en-US" sz="5200" dirty="0"/>
              <a:t>Group Share Out</a:t>
            </a:r>
          </a:p>
        </p:txBody>
      </p:sp>
    </p:spTree>
    <p:extLst>
      <p:ext uri="{BB962C8B-B14F-4D97-AF65-F5344CB8AC3E}">
        <p14:creationId xmlns:p14="http://schemas.microsoft.com/office/powerpoint/2010/main" val="1752647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91352" y="1325563"/>
            <a:ext cx="11267601" cy="4705444"/>
          </a:xfrm>
        </p:spPr>
        <p:txBody>
          <a:bodyPr/>
          <a:lstStyle/>
          <a:p>
            <a:pPr marL="590550" lvl="0" indent="-514350">
              <a:lnSpc>
                <a:spcPct val="120000"/>
              </a:lnSpc>
              <a:spcBef>
                <a:spcPts val="0"/>
              </a:spcBef>
              <a:spcAft>
                <a:spcPts val="1200"/>
              </a:spcAft>
              <a:buSzPts val="2400"/>
              <a:buFont typeface="+mj-lt"/>
              <a:buAutoNum type="arabicPeriod"/>
            </a:pPr>
            <a:r>
              <a:rPr lang="en" dirty="0"/>
              <a:t>What steps can we take now to help ensure that our actual future looks more like these imagined futures? </a:t>
            </a:r>
          </a:p>
          <a:p>
            <a:pPr marL="590550" lvl="0" indent="-514350">
              <a:lnSpc>
                <a:spcPct val="120000"/>
              </a:lnSpc>
              <a:spcBef>
                <a:spcPts val="0"/>
              </a:spcBef>
              <a:spcAft>
                <a:spcPts val="1200"/>
              </a:spcAft>
              <a:buSzPts val="2400"/>
              <a:buFont typeface="+mj-lt"/>
              <a:buAutoNum type="arabicPeriod"/>
            </a:pPr>
            <a:r>
              <a:rPr lang="en" dirty="0"/>
              <a:t>What policy changes should we strive for? </a:t>
            </a:r>
          </a:p>
          <a:p>
            <a:pPr marL="590550" lvl="0" indent="-514350">
              <a:lnSpc>
                <a:spcPct val="120000"/>
              </a:lnSpc>
              <a:spcBef>
                <a:spcPts val="0"/>
              </a:spcBef>
              <a:spcAft>
                <a:spcPts val="1200"/>
              </a:spcAft>
              <a:buSzPts val="2400"/>
              <a:buFont typeface="+mj-lt"/>
              <a:buAutoNum type="arabicPeriod"/>
            </a:pPr>
            <a:r>
              <a:rPr lang="en" dirty="0"/>
              <a:t>What can we as individuals do to improve our communities now and in the future?</a:t>
            </a:r>
          </a:p>
        </p:txBody>
      </p:sp>
      <p:sp>
        <p:nvSpPr>
          <p:cNvPr id="10" name="Title 9"/>
          <p:cNvSpPr>
            <a:spLocks noGrp="1"/>
          </p:cNvSpPr>
          <p:nvPr>
            <p:ph type="title"/>
          </p:nvPr>
        </p:nvSpPr>
        <p:spPr>
          <a:xfrm>
            <a:off x="291353" y="0"/>
            <a:ext cx="11609294" cy="1325563"/>
          </a:xfrm>
        </p:spPr>
        <p:txBody>
          <a:bodyPr>
            <a:normAutofit/>
          </a:bodyPr>
          <a:lstStyle/>
          <a:p>
            <a:r>
              <a:rPr lang="en-US" sz="5200" dirty="0"/>
              <a:t>What can you do to help?</a:t>
            </a:r>
          </a:p>
        </p:txBody>
      </p:sp>
    </p:spTree>
    <p:extLst>
      <p:ext uri="{BB962C8B-B14F-4D97-AF65-F5344CB8AC3E}">
        <p14:creationId xmlns:p14="http://schemas.microsoft.com/office/powerpoint/2010/main" val="1320869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358588" y="1379687"/>
            <a:ext cx="11116236" cy="5077665"/>
          </a:xfrm>
        </p:spPr>
        <p:txBody>
          <a:bodyPr>
            <a:normAutofit fontScale="92500" lnSpcReduction="10000"/>
          </a:bodyPr>
          <a:lstStyle/>
          <a:p>
            <a:pPr>
              <a:lnSpc>
                <a:spcPct val="120000"/>
              </a:lnSpc>
              <a:spcBef>
                <a:spcPts val="0"/>
              </a:spcBef>
              <a:spcAft>
                <a:spcPts val="600"/>
              </a:spcAft>
            </a:pPr>
            <a:r>
              <a:rPr lang="en-US" dirty="0"/>
              <a:t>Sustainability Events: </a:t>
            </a:r>
          </a:p>
          <a:p>
            <a:pPr lvl="1">
              <a:lnSpc>
                <a:spcPct val="120000"/>
              </a:lnSpc>
              <a:spcBef>
                <a:spcPts val="0"/>
              </a:spcBef>
              <a:spcAft>
                <a:spcPts val="600"/>
              </a:spcAft>
            </a:pPr>
            <a:r>
              <a:rPr lang="en-US" dirty="0">
                <a:hlinkClick r:id="rId3"/>
              </a:rPr>
              <a:t>https://www.eventbrite.com/d/nc--durham/sustainability/</a:t>
            </a:r>
            <a:r>
              <a:rPr lang="en-US" dirty="0"/>
              <a:t> </a:t>
            </a:r>
          </a:p>
          <a:p>
            <a:pPr>
              <a:lnSpc>
                <a:spcPct val="120000"/>
              </a:lnSpc>
              <a:spcBef>
                <a:spcPts val="0"/>
              </a:spcBef>
              <a:spcAft>
                <a:spcPts val="600"/>
              </a:spcAft>
            </a:pPr>
            <a:r>
              <a:rPr lang="en-US" dirty="0"/>
              <a:t>Workplace Opportunities: </a:t>
            </a:r>
          </a:p>
          <a:p>
            <a:pPr lvl="1">
              <a:lnSpc>
                <a:spcPct val="120000"/>
              </a:lnSpc>
              <a:spcBef>
                <a:spcPts val="0"/>
              </a:spcBef>
              <a:spcAft>
                <a:spcPts val="600"/>
              </a:spcAft>
            </a:pPr>
            <a:r>
              <a:rPr lang="en-US" dirty="0">
                <a:hlinkClick r:id="rId4"/>
              </a:rPr>
              <a:t>http://bullcityworkplacechallenge.com/</a:t>
            </a:r>
            <a:r>
              <a:rPr lang="en-US" dirty="0"/>
              <a:t> </a:t>
            </a:r>
          </a:p>
          <a:p>
            <a:pPr>
              <a:lnSpc>
                <a:spcPct val="120000"/>
              </a:lnSpc>
              <a:spcBef>
                <a:spcPts val="0"/>
              </a:spcBef>
              <a:spcAft>
                <a:spcPts val="600"/>
              </a:spcAft>
            </a:pPr>
            <a:r>
              <a:rPr lang="en-US" dirty="0"/>
              <a:t>Volunteer for Keep Durham Beautiful:</a:t>
            </a:r>
          </a:p>
          <a:p>
            <a:pPr lvl="1">
              <a:lnSpc>
                <a:spcPct val="120000"/>
              </a:lnSpc>
              <a:spcBef>
                <a:spcPts val="0"/>
              </a:spcBef>
              <a:spcAft>
                <a:spcPts val="600"/>
              </a:spcAft>
            </a:pPr>
            <a:r>
              <a:rPr lang="en-US" dirty="0">
                <a:hlinkClick r:id="rId5"/>
              </a:rPr>
              <a:t>https://keepdurhambeautiful.org/volunteer</a:t>
            </a:r>
            <a:r>
              <a:rPr lang="en-US" dirty="0"/>
              <a:t>  </a:t>
            </a:r>
          </a:p>
          <a:p>
            <a:pPr>
              <a:lnSpc>
                <a:spcPct val="120000"/>
              </a:lnSpc>
              <a:spcBef>
                <a:spcPts val="0"/>
              </a:spcBef>
              <a:spcAft>
                <a:spcPts val="600"/>
              </a:spcAft>
            </a:pPr>
            <a:r>
              <a:rPr lang="en-US" dirty="0"/>
              <a:t>Good Life Goal Challenge sheet: </a:t>
            </a:r>
          </a:p>
          <a:p>
            <a:pPr lvl="1">
              <a:lnSpc>
                <a:spcPct val="120000"/>
              </a:lnSpc>
              <a:spcBef>
                <a:spcPts val="0"/>
              </a:spcBef>
              <a:spcAft>
                <a:spcPts val="600"/>
              </a:spcAft>
            </a:pPr>
            <a:r>
              <a:rPr lang="en-US" dirty="0">
                <a:hlinkClick r:id="rId6"/>
              </a:rPr>
              <a:t>https://www.nisenet.org/catalog/ecosystem-engineers</a:t>
            </a:r>
            <a:r>
              <a:rPr lang="en-US" dirty="0"/>
              <a:t> </a:t>
            </a:r>
          </a:p>
          <a:p>
            <a:pPr>
              <a:lnSpc>
                <a:spcPct val="120000"/>
              </a:lnSpc>
              <a:spcBef>
                <a:spcPts val="0"/>
              </a:spcBef>
              <a:spcAft>
                <a:spcPts val="600"/>
              </a:spcAft>
            </a:pPr>
            <a:r>
              <a:rPr lang="en-US" dirty="0"/>
              <a:t>Good Life Goals Pack of Actions:</a:t>
            </a:r>
          </a:p>
          <a:p>
            <a:pPr lvl="1">
              <a:lnSpc>
                <a:spcPct val="120000"/>
              </a:lnSpc>
              <a:spcBef>
                <a:spcPts val="0"/>
              </a:spcBef>
              <a:spcAft>
                <a:spcPts val="600"/>
              </a:spcAft>
            </a:pPr>
            <a:r>
              <a:rPr lang="en-US" dirty="0">
                <a:hlinkClick r:id="rId7"/>
              </a:rPr>
              <a:t>https://docs.wbcsd.org/2018/09/Good_Life_Goals/Pack_of_Actions.pdf</a:t>
            </a:r>
            <a:r>
              <a:rPr lang="en-US" dirty="0"/>
              <a:t> </a:t>
            </a:r>
          </a:p>
        </p:txBody>
      </p:sp>
      <p:sp>
        <p:nvSpPr>
          <p:cNvPr id="10" name="Title 9"/>
          <p:cNvSpPr>
            <a:spLocks noGrp="1"/>
          </p:cNvSpPr>
          <p:nvPr>
            <p:ph type="title"/>
          </p:nvPr>
        </p:nvSpPr>
        <p:spPr>
          <a:xfrm>
            <a:off x="358588" y="54124"/>
            <a:ext cx="11474824" cy="1325563"/>
          </a:xfrm>
        </p:spPr>
        <p:txBody>
          <a:bodyPr>
            <a:normAutofit/>
          </a:bodyPr>
          <a:lstStyle/>
          <a:p>
            <a:r>
              <a:rPr lang="en-US" sz="5200" dirty="0"/>
              <a:t>Community</a:t>
            </a:r>
            <a:r>
              <a:rPr lang="en" sz="5200" dirty="0"/>
              <a:t> Resources </a:t>
            </a:r>
            <a:r>
              <a:rPr lang="en" sz="5200" dirty="0">
                <a:solidFill>
                  <a:srgbClr val="FF0000"/>
                </a:solidFill>
              </a:rPr>
              <a:t>(example)</a:t>
            </a:r>
            <a:endParaRPr lang="en-US" sz="5200" dirty="0">
              <a:solidFill>
                <a:srgbClr val="FF0000"/>
              </a:solidFill>
            </a:endParaRPr>
          </a:p>
        </p:txBody>
      </p:sp>
    </p:spTree>
    <p:extLst>
      <p:ext uri="{BB962C8B-B14F-4D97-AF65-F5344CB8AC3E}">
        <p14:creationId xmlns:p14="http://schemas.microsoft.com/office/powerpoint/2010/main" val="3848920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6AC4B9"/>
        </a:solidFill>
        <a:effectLst/>
      </p:bgPr>
    </p:bg>
    <p:spTree>
      <p:nvGrpSpPr>
        <p:cNvPr id="1" name=""/>
        <p:cNvGrpSpPr/>
        <p:nvPr/>
      </p:nvGrpSpPr>
      <p:grpSpPr>
        <a:xfrm>
          <a:off x="0" y="0"/>
          <a:ext cx="0" cy="0"/>
          <a:chOff x="0" y="0"/>
          <a:chExt cx="0" cy="0"/>
        </a:xfrm>
      </p:grpSpPr>
      <p:pic>
        <p:nvPicPr>
          <p:cNvPr id="3" name="Picture 2" descr="Durham-2100-900x400.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717629"/>
            <a:ext cx="12192000" cy="5426184"/>
          </a:xfrm>
          <a:prstGeom prst="rect">
            <a:avLst/>
          </a:prstGeom>
        </p:spPr>
      </p:pic>
    </p:spTree>
    <p:extLst>
      <p:ext uri="{BB962C8B-B14F-4D97-AF65-F5344CB8AC3E}">
        <p14:creationId xmlns:p14="http://schemas.microsoft.com/office/powerpoint/2010/main" val="3969203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88472" y="274637"/>
            <a:ext cx="11514502" cy="89077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5200" dirty="0"/>
              <a:t>Program Goals</a:t>
            </a:r>
          </a:p>
        </p:txBody>
      </p:sp>
      <p:sp>
        <p:nvSpPr>
          <p:cNvPr id="8" name="Content Placeholder 7"/>
          <p:cNvSpPr txBox="1">
            <a:spLocks/>
          </p:cNvSpPr>
          <p:nvPr/>
        </p:nvSpPr>
        <p:spPr>
          <a:xfrm>
            <a:off x="388472" y="1384944"/>
            <a:ext cx="11170482" cy="310950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590550" lvl="0" indent="-514350" algn="l">
              <a:spcBef>
                <a:spcPts val="600"/>
              </a:spcBef>
              <a:spcAft>
                <a:spcPts val="1200"/>
              </a:spcAft>
              <a:buSzPts val="2400"/>
              <a:buFont typeface="+mj-lt"/>
              <a:buAutoNum type="arabicPeriod"/>
            </a:pPr>
            <a:r>
              <a:rPr lang="en" sz="2800" dirty="0"/>
              <a:t>Understand how the United Nation’s Goals can be used in our community.</a:t>
            </a:r>
          </a:p>
          <a:p>
            <a:pPr marL="590550" lvl="0" indent="-514350" algn="l">
              <a:spcBef>
                <a:spcPts val="600"/>
              </a:spcBef>
              <a:spcAft>
                <a:spcPts val="1200"/>
              </a:spcAft>
              <a:buSzPts val="2400"/>
              <a:buFont typeface="+mj-lt"/>
              <a:buAutoNum type="arabicPeriod"/>
            </a:pPr>
            <a:r>
              <a:rPr lang="en" sz="2800" dirty="0"/>
              <a:t>Work together to envision what our community can be like in the future.</a:t>
            </a:r>
          </a:p>
          <a:p>
            <a:pPr marL="590550" lvl="0" indent="-514350" algn="l">
              <a:spcBef>
                <a:spcPts val="600"/>
              </a:spcBef>
              <a:spcAft>
                <a:spcPts val="1200"/>
              </a:spcAft>
              <a:buSzPts val="2400"/>
              <a:buFont typeface="+mj-lt"/>
              <a:buAutoNum type="arabicPeriod"/>
            </a:pPr>
            <a:r>
              <a:rPr lang="en" sz="2800" dirty="0"/>
              <a:t>Learn ways to get involved in our community to further sustainability.</a:t>
            </a:r>
          </a:p>
          <a:p>
            <a:pPr marL="228600" indent="-228600" algn="l">
              <a:spcBef>
                <a:spcPts val="600"/>
              </a:spcBef>
              <a:spcAft>
                <a:spcPts val="1200"/>
              </a:spcAft>
              <a:buFont typeface="+mj-lt"/>
              <a:buAutoNum type="arabicPeriod"/>
            </a:pPr>
            <a:endParaRPr lang="en-US" sz="1200" dirty="0"/>
          </a:p>
        </p:txBody>
      </p:sp>
    </p:spTree>
    <p:extLst>
      <p:ext uri="{BB962C8B-B14F-4D97-AF65-F5344CB8AC3E}">
        <p14:creationId xmlns:p14="http://schemas.microsoft.com/office/powerpoint/2010/main" val="2829038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457200" y="249953"/>
            <a:ext cx="11445774" cy="995212"/>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5200" dirty="0"/>
              <a:t>Agenda</a:t>
            </a:r>
          </a:p>
        </p:txBody>
      </p:sp>
      <p:sp>
        <p:nvSpPr>
          <p:cNvPr id="8" name="Content Placeholder 7"/>
          <p:cNvSpPr txBox="1">
            <a:spLocks/>
          </p:cNvSpPr>
          <p:nvPr/>
        </p:nvSpPr>
        <p:spPr>
          <a:xfrm>
            <a:off x="457200" y="1396446"/>
            <a:ext cx="11183815" cy="5461554"/>
          </a:xfrm>
          <a:prstGeom prst="rect">
            <a:avLst/>
          </a:prstGeom>
        </p:spPr>
        <p:txBody>
          <a:bodyPr vert="horz" lIns="91440" tIns="45720" rIns="91440" bIns="45720" rtlCol="0">
            <a:normAutofit fontScale="8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114300" lvl="0" algn="l">
              <a:lnSpc>
                <a:spcPct val="140000"/>
              </a:lnSpc>
              <a:spcBef>
                <a:spcPts val="0"/>
              </a:spcBef>
              <a:buSzPts val="1800"/>
            </a:pPr>
            <a:r>
              <a:rPr lang="en" sz="2800" b="1" dirty="0"/>
              <a:t>Sustainability and our community </a:t>
            </a:r>
            <a:r>
              <a:rPr lang="mr-IN" sz="2800" b="1" dirty="0"/>
              <a:t>–</a:t>
            </a:r>
            <a:r>
              <a:rPr lang="en" sz="2800" b="1" dirty="0"/>
              <a:t> 15 minutes </a:t>
            </a:r>
          </a:p>
          <a:p>
            <a:pPr marL="628650" lvl="0" indent="-514350" algn="l">
              <a:lnSpc>
                <a:spcPct val="140000"/>
              </a:lnSpc>
              <a:spcBef>
                <a:spcPts val="0"/>
              </a:spcBef>
              <a:buSzPts val="1800"/>
              <a:buFont typeface="Arial" panose="020B0604020202020204" pitchFamily="34" charset="0"/>
              <a:buChar char="•"/>
            </a:pPr>
            <a:r>
              <a:rPr lang="en" sz="2800" dirty="0"/>
              <a:t>Introduction to United Nations Sustainable Development Goals (“SDGs”)</a:t>
            </a:r>
          </a:p>
          <a:p>
            <a:pPr marL="628650" lvl="0" indent="-514350" algn="l">
              <a:lnSpc>
                <a:spcPct val="140000"/>
              </a:lnSpc>
              <a:spcBef>
                <a:spcPts val="0"/>
              </a:spcBef>
              <a:buSzPts val="1800"/>
              <a:buFont typeface="Arial" panose="020B0604020202020204" pitchFamily="34" charset="0"/>
              <a:buChar char="•"/>
            </a:pPr>
            <a:r>
              <a:rPr lang="en" sz="2800" dirty="0"/>
              <a:t>Introduction to local statistics and community sustainability goals</a:t>
            </a:r>
          </a:p>
          <a:p>
            <a:pPr marL="114300" lvl="0" algn="l">
              <a:lnSpc>
                <a:spcPct val="140000"/>
              </a:lnSpc>
              <a:spcBef>
                <a:spcPts val="0"/>
              </a:spcBef>
              <a:buSzPts val="1800"/>
            </a:pPr>
            <a:endParaRPr lang="en-US" sz="1300" b="1" dirty="0"/>
          </a:p>
          <a:p>
            <a:pPr marL="114300" lvl="0" algn="l">
              <a:lnSpc>
                <a:spcPct val="140000"/>
              </a:lnSpc>
              <a:spcBef>
                <a:spcPts val="0"/>
              </a:spcBef>
              <a:buSzPts val="1800"/>
            </a:pPr>
            <a:r>
              <a:rPr lang="en" sz="2800" b="1" dirty="0"/>
              <a:t>Imagining our future </a:t>
            </a:r>
            <a:r>
              <a:rPr lang="mr-IN" sz="2800" b="1" dirty="0"/>
              <a:t>–</a:t>
            </a:r>
            <a:r>
              <a:rPr lang="en" sz="2800" b="1" dirty="0"/>
              <a:t> 35 minutes</a:t>
            </a:r>
          </a:p>
          <a:p>
            <a:pPr marL="628650" lvl="0" indent="-514350" algn="l">
              <a:lnSpc>
                <a:spcPct val="140000"/>
              </a:lnSpc>
              <a:spcBef>
                <a:spcPts val="0"/>
              </a:spcBef>
              <a:buSzPts val="1800"/>
              <a:buFont typeface="Arial" panose="020B0604020202020204" pitchFamily="34" charset="0"/>
              <a:buChar char="•"/>
            </a:pPr>
            <a:r>
              <a:rPr lang="en-US" sz="2800" dirty="0"/>
              <a:t>Review the</a:t>
            </a:r>
            <a:r>
              <a:rPr lang="en" sz="2800" dirty="0"/>
              <a:t> SDGs given to your group</a:t>
            </a:r>
          </a:p>
          <a:p>
            <a:pPr marL="628650" lvl="0" indent="-514350" algn="l">
              <a:lnSpc>
                <a:spcPct val="140000"/>
              </a:lnSpc>
              <a:spcBef>
                <a:spcPts val="0"/>
              </a:spcBef>
              <a:buSzPts val="1800"/>
              <a:buFont typeface="Arial" panose="020B0604020202020204" pitchFamily="34" charset="0"/>
              <a:buChar char="•"/>
            </a:pPr>
            <a:r>
              <a:rPr lang="en" sz="2800" dirty="0"/>
              <a:t>Draw your future community</a:t>
            </a:r>
          </a:p>
          <a:p>
            <a:pPr marL="628650" lvl="0" indent="-514350" algn="l">
              <a:lnSpc>
                <a:spcPct val="140000"/>
              </a:lnSpc>
              <a:spcBef>
                <a:spcPts val="0"/>
              </a:spcBef>
              <a:buSzPts val="1800"/>
              <a:buFont typeface="Arial" panose="020B0604020202020204" pitchFamily="34" charset="0"/>
              <a:buChar char="•"/>
            </a:pPr>
            <a:r>
              <a:rPr lang="en" sz="2800" dirty="0"/>
              <a:t>When prompted, open the disruptor scenario envelope and incorporate a solution or adjustment</a:t>
            </a:r>
            <a:endParaRPr lang="en-US" sz="2800" b="1" dirty="0"/>
          </a:p>
          <a:p>
            <a:pPr marL="114300" lvl="0" algn="l">
              <a:lnSpc>
                <a:spcPct val="140000"/>
              </a:lnSpc>
              <a:spcBef>
                <a:spcPts val="0"/>
              </a:spcBef>
              <a:buSzPts val="1800"/>
            </a:pPr>
            <a:endParaRPr lang="en-US" sz="1200" b="1" dirty="0"/>
          </a:p>
          <a:p>
            <a:pPr marL="114300" lvl="0" algn="l">
              <a:lnSpc>
                <a:spcPct val="140000"/>
              </a:lnSpc>
              <a:spcBef>
                <a:spcPts val="0"/>
              </a:spcBef>
              <a:buSzPts val="1800"/>
            </a:pPr>
            <a:r>
              <a:rPr lang="en-US" sz="2800" b="1" dirty="0"/>
              <a:t>Share and discuss </a:t>
            </a:r>
            <a:r>
              <a:rPr lang="mr-IN" sz="2800" b="1" dirty="0"/>
              <a:t>–</a:t>
            </a:r>
            <a:r>
              <a:rPr lang="en-US" sz="2800" b="1" dirty="0"/>
              <a:t> 25 minutes</a:t>
            </a:r>
            <a:endParaRPr lang="en" sz="2800" dirty="0"/>
          </a:p>
          <a:p>
            <a:pPr marL="628650" lvl="0" indent="-514350" algn="l">
              <a:lnSpc>
                <a:spcPct val="140000"/>
              </a:lnSpc>
              <a:spcBef>
                <a:spcPts val="0"/>
              </a:spcBef>
              <a:buSzPts val="1800"/>
              <a:buFont typeface="Arial" panose="020B0604020202020204" pitchFamily="34" charset="0"/>
              <a:buChar char="•"/>
            </a:pPr>
            <a:r>
              <a:rPr lang="en" sz="2800" dirty="0"/>
              <a:t>Group share out </a:t>
            </a:r>
          </a:p>
          <a:p>
            <a:pPr marL="628650" lvl="0" indent="-514350" algn="l">
              <a:lnSpc>
                <a:spcPct val="140000"/>
              </a:lnSpc>
              <a:spcBef>
                <a:spcPts val="0"/>
              </a:spcBef>
              <a:buSzPts val="1800"/>
              <a:buFont typeface="Arial" panose="020B0604020202020204" pitchFamily="34" charset="0"/>
              <a:buChar char="•"/>
            </a:pPr>
            <a:r>
              <a:rPr lang="en" sz="2800" dirty="0"/>
              <a:t>What can we do to help?</a:t>
            </a:r>
          </a:p>
        </p:txBody>
      </p:sp>
    </p:spTree>
    <p:extLst>
      <p:ext uri="{BB962C8B-B14F-4D97-AF65-F5344CB8AC3E}">
        <p14:creationId xmlns:p14="http://schemas.microsoft.com/office/powerpoint/2010/main" val="2893111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18BAC43-1D70-2C4C-9FF4-4359FB47F47A}"/>
              </a:ext>
            </a:extLst>
          </p:cNvPr>
          <p:cNvPicPr>
            <a:picLocks noChangeAspect="1"/>
          </p:cNvPicPr>
          <p:nvPr/>
        </p:nvPicPr>
        <p:blipFill rotWithShape="1">
          <a:blip r:embed="rId3"/>
          <a:srcRect t="10727" b="11026"/>
          <a:stretch/>
        </p:blipFill>
        <p:spPr>
          <a:xfrm>
            <a:off x="1219200" y="480316"/>
            <a:ext cx="9753600" cy="5897367"/>
          </a:xfrm>
          <a:prstGeom prst="rect">
            <a:avLst/>
          </a:prstGeom>
        </p:spPr>
      </p:pic>
    </p:spTree>
    <p:extLst>
      <p:ext uri="{BB962C8B-B14F-4D97-AF65-F5344CB8AC3E}">
        <p14:creationId xmlns:p14="http://schemas.microsoft.com/office/powerpoint/2010/main" val="2893111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oogle Shape;86;p17"/>
          <p:cNvPicPr preferRelativeResize="0">
            <a:picLocks noChangeAspect="1"/>
          </p:cNvPicPr>
          <p:nvPr/>
        </p:nvPicPr>
        <p:blipFill>
          <a:blip r:embed="rId3">
            <a:alphaModFix/>
          </a:blip>
          <a:stretch>
            <a:fillRect/>
          </a:stretch>
        </p:blipFill>
        <p:spPr>
          <a:xfrm>
            <a:off x="271341" y="254964"/>
            <a:ext cx="4214575" cy="6300573"/>
          </a:xfrm>
          <a:prstGeom prst="rect">
            <a:avLst/>
          </a:prstGeom>
          <a:noFill/>
          <a:ln>
            <a:noFill/>
          </a:ln>
        </p:spPr>
      </p:pic>
      <p:sp>
        <p:nvSpPr>
          <p:cNvPr id="5" name="Content Placeholder 8"/>
          <p:cNvSpPr>
            <a:spLocks noGrp="1"/>
          </p:cNvSpPr>
          <p:nvPr>
            <p:ph idx="1"/>
          </p:nvPr>
        </p:nvSpPr>
        <p:spPr>
          <a:xfrm>
            <a:off x="4610278" y="1332010"/>
            <a:ext cx="7323341" cy="4719077"/>
          </a:xfrm>
        </p:spPr>
        <p:txBody>
          <a:bodyPr>
            <a:normAutofit fontScale="92500" lnSpcReduction="10000"/>
          </a:bodyPr>
          <a:lstStyle/>
          <a:p>
            <a:pPr marL="457200" lvl="0" indent="-342900">
              <a:lnSpc>
                <a:spcPct val="130000"/>
              </a:lnSpc>
              <a:spcBef>
                <a:spcPts val="0"/>
              </a:spcBef>
              <a:buSzPts val="1800"/>
              <a:buChar char="●"/>
            </a:pPr>
            <a:r>
              <a:rPr lang="en" dirty="0"/>
              <a:t>Year: 2016</a:t>
            </a:r>
          </a:p>
          <a:p>
            <a:pPr marL="457200" lvl="0" indent="-342900">
              <a:lnSpc>
                <a:spcPct val="130000"/>
              </a:lnSpc>
              <a:spcBef>
                <a:spcPts val="0"/>
              </a:spcBef>
              <a:buSzPts val="1800"/>
              <a:buChar char="●"/>
            </a:pPr>
            <a:r>
              <a:rPr lang="en" dirty="0"/>
              <a:t>Population: 295,373 in 2016</a:t>
            </a:r>
          </a:p>
          <a:p>
            <a:pPr marL="457200" lvl="0" indent="-342900">
              <a:lnSpc>
                <a:spcPct val="130000"/>
              </a:lnSpc>
              <a:spcBef>
                <a:spcPts val="0"/>
              </a:spcBef>
              <a:buSzPts val="1800"/>
              <a:buChar char="●"/>
            </a:pPr>
            <a:r>
              <a:rPr lang="en" dirty="0"/>
              <a:t>Job growth: about 2.5%</a:t>
            </a:r>
            <a:endParaRPr lang="en" dirty="0">
              <a:highlight>
                <a:srgbClr val="FFFF00"/>
              </a:highlight>
            </a:endParaRPr>
          </a:p>
          <a:p>
            <a:pPr marL="457200" lvl="0" indent="-342900">
              <a:lnSpc>
                <a:spcPct val="130000"/>
              </a:lnSpc>
              <a:spcBef>
                <a:spcPts val="0"/>
              </a:spcBef>
              <a:buSzPts val="1800"/>
              <a:buChar char="●"/>
            </a:pPr>
            <a:r>
              <a:rPr lang="en" dirty="0"/>
              <a:t>Median household income: $53,495</a:t>
            </a:r>
          </a:p>
          <a:p>
            <a:pPr marL="457200" lvl="0" indent="-342900">
              <a:lnSpc>
                <a:spcPct val="130000"/>
              </a:lnSpc>
              <a:spcBef>
                <a:spcPts val="0"/>
              </a:spcBef>
              <a:buSzPts val="1800"/>
              <a:buChar char="●"/>
            </a:pPr>
            <a:r>
              <a:rPr lang="en" dirty="0"/>
              <a:t>Housing units:</a:t>
            </a:r>
          </a:p>
          <a:p>
            <a:pPr marL="914400" lvl="1" indent="-317500">
              <a:lnSpc>
                <a:spcPct val="130000"/>
              </a:lnSpc>
              <a:spcBef>
                <a:spcPts val="0"/>
              </a:spcBef>
              <a:buSzPts val="1400"/>
              <a:buChar char="○"/>
            </a:pPr>
            <a:r>
              <a:rPr lang="en" dirty="0"/>
              <a:t>Single-Family, Detached: 72,254</a:t>
            </a:r>
          </a:p>
          <a:p>
            <a:pPr marL="914400" lvl="1" indent="-317500">
              <a:lnSpc>
                <a:spcPct val="130000"/>
              </a:lnSpc>
              <a:spcBef>
                <a:spcPts val="0"/>
              </a:spcBef>
              <a:buSzPts val="1400"/>
              <a:buChar char="○"/>
            </a:pPr>
            <a:r>
              <a:rPr lang="en" dirty="0"/>
              <a:t>Townhouses: 8,297</a:t>
            </a:r>
          </a:p>
          <a:p>
            <a:pPr marL="914400" lvl="1" indent="-317500">
              <a:lnSpc>
                <a:spcPct val="130000"/>
              </a:lnSpc>
              <a:spcBef>
                <a:spcPts val="0"/>
              </a:spcBef>
              <a:buSzPts val="1400"/>
              <a:buChar char="○"/>
            </a:pPr>
            <a:r>
              <a:rPr lang="en" dirty="0"/>
              <a:t>Condominiums: 1,987</a:t>
            </a:r>
          </a:p>
          <a:p>
            <a:pPr marL="914400" lvl="1" indent="-317500">
              <a:lnSpc>
                <a:spcPct val="130000"/>
              </a:lnSpc>
              <a:spcBef>
                <a:spcPts val="0"/>
              </a:spcBef>
              <a:buSzPts val="1400"/>
              <a:buChar char="○"/>
            </a:pPr>
            <a:r>
              <a:rPr lang="en" dirty="0"/>
              <a:t>Apartments and Multiplexes: 45,573</a:t>
            </a:r>
          </a:p>
          <a:p>
            <a:pPr marL="914400" lvl="1" indent="-317500">
              <a:lnSpc>
                <a:spcPct val="130000"/>
              </a:lnSpc>
              <a:spcBef>
                <a:spcPts val="0"/>
              </a:spcBef>
              <a:buSzPts val="1400"/>
              <a:buChar char="○"/>
            </a:pPr>
            <a:r>
              <a:rPr lang="en" dirty="0"/>
              <a:t>Mobile Homes: 1,126</a:t>
            </a:r>
          </a:p>
        </p:txBody>
      </p:sp>
      <p:sp>
        <p:nvSpPr>
          <p:cNvPr id="6" name="Title 9"/>
          <p:cNvSpPr>
            <a:spLocks noGrp="1"/>
          </p:cNvSpPr>
          <p:nvPr>
            <p:ph type="title"/>
          </p:nvPr>
        </p:nvSpPr>
        <p:spPr>
          <a:xfrm>
            <a:off x="4610278" y="6447"/>
            <a:ext cx="7455646" cy="1325563"/>
          </a:xfrm>
        </p:spPr>
        <p:txBody>
          <a:bodyPr>
            <a:noAutofit/>
          </a:bodyPr>
          <a:lstStyle/>
          <a:p>
            <a:r>
              <a:rPr lang="en" sz="5200" dirty="0"/>
              <a:t>County Statistics </a:t>
            </a:r>
            <a:r>
              <a:rPr lang="en" sz="5200" dirty="0">
                <a:solidFill>
                  <a:srgbClr val="FF0000"/>
                </a:solidFill>
              </a:rPr>
              <a:t>(example)</a:t>
            </a:r>
            <a:endParaRPr lang="en-US" sz="5200" dirty="0">
              <a:solidFill>
                <a:srgbClr val="FF0000"/>
              </a:solidFill>
            </a:endParaRPr>
          </a:p>
        </p:txBody>
      </p:sp>
    </p:spTree>
    <p:extLst>
      <p:ext uri="{BB962C8B-B14F-4D97-AF65-F5344CB8AC3E}">
        <p14:creationId xmlns:p14="http://schemas.microsoft.com/office/powerpoint/2010/main" val="687221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313765" y="1380136"/>
            <a:ext cx="10602526" cy="4705444"/>
          </a:xfrm>
        </p:spPr>
        <p:txBody>
          <a:bodyPr/>
          <a:lstStyle/>
          <a:p>
            <a:pPr marL="457200" lvl="0" indent="-342900">
              <a:lnSpc>
                <a:spcPct val="120000"/>
              </a:lnSpc>
              <a:spcBef>
                <a:spcPts val="0"/>
              </a:spcBef>
              <a:buSzPts val="1800"/>
              <a:buChar char="●"/>
            </a:pPr>
            <a:r>
              <a:rPr lang="en" dirty="0"/>
              <a:t>Shared economic prosperity</a:t>
            </a:r>
          </a:p>
          <a:p>
            <a:pPr marL="457200" lvl="0" indent="-342900">
              <a:lnSpc>
                <a:spcPct val="120000"/>
              </a:lnSpc>
              <a:spcBef>
                <a:spcPts val="0"/>
              </a:spcBef>
              <a:buSzPts val="1800"/>
              <a:buChar char="●"/>
            </a:pPr>
            <a:r>
              <a:rPr lang="en" dirty="0"/>
              <a:t>Creating a safer community together</a:t>
            </a:r>
          </a:p>
          <a:p>
            <a:pPr marL="457200" lvl="0" indent="-342900">
              <a:lnSpc>
                <a:spcPct val="120000"/>
              </a:lnSpc>
              <a:spcBef>
                <a:spcPts val="0"/>
              </a:spcBef>
              <a:buSzPts val="1800"/>
              <a:buChar char="●"/>
            </a:pPr>
            <a:r>
              <a:rPr lang="en" dirty="0"/>
              <a:t>Connected, engaged, and diverse communities</a:t>
            </a:r>
          </a:p>
          <a:p>
            <a:pPr marL="457200" lvl="0" indent="-342900">
              <a:lnSpc>
                <a:spcPct val="120000"/>
              </a:lnSpc>
              <a:spcBef>
                <a:spcPts val="0"/>
              </a:spcBef>
              <a:buSzPts val="1800"/>
              <a:buChar char="●"/>
            </a:pPr>
            <a:r>
              <a:rPr lang="en" dirty="0"/>
              <a:t>Innovative and high performing organization</a:t>
            </a:r>
          </a:p>
          <a:p>
            <a:pPr marL="457200" lvl="0" indent="-342900">
              <a:lnSpc>
                <a:spcPct val="120000"/>
              </a:lnSpc>
              <a:spcBef>
                <a:spcPts val="0"/>
              </a:spcBef>
              <a:buSzPts val="1800"/>
              <a:buChar char="●"/>
            </a:pPr>
            <a:r>
              <a:rPr lang="en" dirty="0"/>
              <a:t>Sustainable, natural, and built environment</a:t>
            </a:r>
          </a:p>
          <a:p>
            <a:pPr marL="914400" lvl="1" indent="-317500">
              <a:lnSpc>
                <a:spcPct val="120000"/>
              </a:lnSpc>
              <a:spcBef>
                <a:spcPts val="0"/>
              </a:spcBef>
              <a:buSzPts val="1400"/>
              <a:buChar char="○"/>
            </a:pPr>
            <a:r>
              <a:rPr lang="en" dirty="0"/>
              <a:t>Waste stream diversion rate: below target</a:t>
            </a:r>
          </a:p>
          <a:p>
            <a:pPr marL="914400" lvl="1" indent="-317500">
              <a:lnSpc>
                <a:spcPct val="120000"/>
              </a:lnSpc>
              <a:spcBef>
                <a:spcPts val="0"/>
              </a:spcBef>
              <a:buSzPts val="1400"/>
              <a:buChar char="○"/>
            </a:pPr>
            <a:r>
              <a:rPr lang="en" dirty="0"/>
              <a:t>Number of trees planted: on target</a:t>
            </a:r>
          </a:p>
          <a:p>
            <a:pPr marL="914400" lvl="1" indent="-317500">
              <a:lnSpc>
                <a:spcPct val="120000"/>
              </a:lnSpc>
              <a:spcBef>
                <a:spcPts val="0"/>
              </a:spcBef>
              <a:buSzPts val="1400"/>
              <a:buChar char="○"/>
            </a:pPr>
            <a:r>
              <a:rPr lang="en" dirty="0"/>
              <a:t>Stream water quality index: below target</a:t>
            </a:r>
          </a:p>
          <a:p>
            <a:endParaRPr lang="en-US" dirty="0"/>
          </a:p>
        </p:txBody>
      </p:sp>
      <p:sp>
        <p:nvSpPr>
          <p:cNvPr id="10" name="Title 9"/>
          <p:cNvSpPr>
            <a:spLocks noGrp="1"/>
          </p:cNvSpPr>
          <p:nvPr>
            <p:ph type="title"/>
          </p:nvPr>
        </p:nvSpPr>
        <p:spPr>
          <a:xfrm>
            <a:off x="313765" y="215715"/>
            <a:ext cx="11639176" cy="1325563"/>
          </a:xfrm>
        </p:spPr>
        <p:txBody>
          <a:bodyPr>
            <a:normAutofit/>
          </a:bodyPr>
          <a:lstStyle/>
          <a:p>
            <a:r>
              <a:rPr lang="en-US" sz="5200" dirty="0"/>
              <a:t>Community</a:t>
            </a:r>
            <a:r>
              <a:rPr lang="en" sz="5200" dirty="0"/>
              <a:t> Future Goals</a:t>
            </a:r>
            <a:r>
              <a:rPr lang="en-US" sz="5200" dirty="0"/>
              <a:t> </a:t>
            </a:r>
            <a:r>
              <a:rPr lang="en-US" sz="5200" dirty="0">
                <a:solidFill>
                  <a:srgbClr val="FF0000"/>
                </a:solidFill>
              </a:rPr>
              <a:t>(example)</a:t>
            </a:r>
          </a:p>
        </p:txBody>
      </p:sp>
    </p:spTree>
    <p:extLst>
      <p:ext uri="{BB962C8B-B14F-4D97-AF65-F5344CB8AC3E}">
        <p14:creationId xmlns:p14="http://schemas.microsoft.com/office/powerpoint/2010/main" val="687221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328707" y="1325563"/>
            <a:ext cx="11576808" cy="4975319"/>
          </a:xfrm>
        </p:spPr>
        <p:txBody>
          <a:bodyPr>
            <a:normAutofit lnSpcReduction="10000"/>
          </a:bodyPr>
          <a:lstStyle/>
          <a:p>
            <a:pPr>
              <a:lnSpc>
                <a:spcPct val="120000"/>
              </a:lnSpc>
              <a:spcBef>
                <a:spcPts val="600"/>
              </a:spcBef>
            </a:pPr>
            <a:r>
              <a:rPr lang="en" dirty="0"/>
              <a:t>Respect others’ opinions and ideas </a:t>
            </a:r>
          </a:p>
          <a:p>
            <a:pPr>
              <a:lnSpc>
                <a:spcPct val="120000"/>
              </a:lnSpc>
              <a:spcBef>
                <a:spcPts val="600"/>
              </a:spcBef>
            </a:pPr>
            <a:r>
              <a:rPr lang="en" dirty="0"/>
              <a:t>No interruptions – one person talks at a time</a:t>
            </a:r>
          </a:p>
          <a:p>
            <a:pPr>
              <a:lnSpc>
                <a:spcPct val="120000"/>
              </a:lnSpc>
              <a:spcBef>
                <a:spcPts val="600"/>
              </a:spcBef>
            </a:pPr>
            <a:r>
              <a:rPr lang="en" dirty="0"/>
              <a:t>Listen carefully to what others have to say</a:t>
            </a:r>
          </a:p>
          <a:p>
            <a:pPr>
              <a:lnSpc>
                <a:spcPct val="120000"/>
              </a:lnSpc>
              <a:spcBef>
                <a:spcPts val="600"/>
              </a:spcBef>
            </a:pPr>
            <a:r>
              <a:rPr lang="en" dirty="0"/>
              <a:t>It’s ok to disagree with others</a:t>
            </a:r>
          </a:p>
          <a:p>
            <a:pPr>
              <a:lnSpc>
                <a:spcPct val="120000"/>
              </a:lnSpc>
              <a:spcBef>
                <a:spcPts val="600"/>
              </a:spcBef>
            </a:pPr>
            <a:r>
              <a:rPr lang="en" dirty="0"/>
              <a:t>Take part in the discussion </a:t>
            </a:r>
          </a:p>
          <a:p>
            <a:pPr>
              <a:lnSpc>
                <a:spcPct val="120000"/>
              </a:lnSpc>
              <a:spcBef>
                <a:spcPts val="600"/>
              </a:spcBef>
            </a:pPr>
            <a:r>
              <a:rPr lang="en" dirty="0"/>
              <a:t>Give everyone a chance to speak</a:t>
            </a:r>
          </a:p>
          <a:p>
            <a:pPr>
              <a:lnSpc>
                <a:spcPct val="120000"/>
              </a:lnSpc>
              <a:spcBef>
                <a:spcPts val="600"/>
              </a:spcBef>
            </a:pPr>
            <a:r>
              <a:rPr lang="en" dirty="0"/>
              <a:t>Focus on the subject </a:t>
            </a:r>
          </a:p>
          <a:p>
            <a:pPr>
              <a:lnSpc>
                <a:spcPct val="120000"/>
              </a:lnSpc>
              <a:spcBef>
                <a:spcPts val="600"/>
              </a:spcBef>
            </a:pPr>
            <a:r>
              <a:rPr lang="en" dirty="0"/>
              <a:t>Keep comments brief and to the point </a:t>
            </a:r>
          </a:p>
          <a:p>
            <a:pPr>
              <a:lnSpc>
                <a:spcPct val="120000"/>
              </a:lnSpc>
              <a:spcBef>
                <a:spcPts val="600"/>
              </a:spcBef>
            </a:pPr>
            <a:r>
              <a:rPr lang="en" dirty="0"/>
              <a:t>Take a break when you need to </a:t>
            </a:r>
            <a:endParaRPr lang="en-US" dirty="0"/>
          </a:p>
        </p:txBody>
      </p:sp>
      <p:sp>
        <p:nvSpPr>
          <p:cNvPr id="10" name="Title 9"/>
          <p:cNvSpPr>
            <a:spLocks noGrp="1"/>
          </p:cNvSpPr>
          <p:nvPr>
            <p:ph type="title"/>
          </p:nvPr>
        </p:nvSpPr>
        <p:spPr>
          <a:xfrm>
            <a:off x="328707" y="0"/>
            <a:ext cx="11576808" cy="1325563"/>
          </a:xfrm>
        </p:spPr>
        <p:txBody>
          <a:bodyPr>
            <a:normAutofit/>
          </a:bodyPr>
          <a:lstStyle/>
          <a:p>
            <a:r>
              <a:rPr lang="en-US" sz="5200" dirty="0"/>
              <a:t>Ground Rules for Table Discussions</a:t>
            </a:r>
          </a:p>
        </p:txBody>
      </p:sp>
    </p:spTree>
    <p:extLst>
      <p:ext uri="{BB962C8B-B14F-4D97-AF65-F5344CB8AC3E}">
        <p14:creationId xmlns:p14="http://schemas.microsoft.com/office/powerpoint/2010/main" val="2887555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74543" y="1325563"/>
            <a:ext cx="11366471" cy="4705444"/>
          </a:xfrm>
        </p:spPr>
        <p:txBody>
          <a:bodyPr>
            <a:normAutofit/>
          </a:bodyPr>
          <a:lstStyle/>
          <a:p>
            <a:pPr marL="0" lvl="0" indent="0">
              <a:lnSpc>
                <a:spcPct val="120000"/>
              </a:lnSpc>
              <a:buNone/>
            </a:pPr>
            <a:r>
              <a:rPr lang="en" dirty="0"/>
              <a:t>The </a:t>
            </a:r>
            <a:r>
              <a:rPr lang="en" i="1" dirty="0"/>
              <a:t>disruptor scenarios </a:t>
            </a:r>
            <a:r>
              <a:rPr lang="en-US" dirty="0"/>
              <a:t>are examples of problems or emergencies that can hurt, or disrupt, an otherwise stable society, and therefore should cause you to rethink parts of their future city</a:t>
            </a:r>
            <a:r>
              <a:rPr lang="en" dirty="0"/>
              <a:t>. </a:t>
            </a:r>
          </a:p>
          <a:p>
            <a:pPr marL="0" lvl="0" indent="0">
              <a:lnSpc>
                <a:spcPct val="120000"/>
              </a:lnSpc>
              <a:buNone/>
            </a:pPr>
            <a:r>
              <a:rPr lang="en" dirty="0"/>
              <a:t>Use this opportunity to discuss within your groups ways to </a:t>
            </a:r>
            <a:r>
              <a:rPr lang="en-US" dirty="0"/>
              <a:t>mitigate or adapt to your disruptor and adjust your drawings accordingly. </a:t>
            </a:r>
          </a:p>
        </p:txBody>
      </p:sp>
      <p:sp>
        <p:nvSpPr>
          <p:cNvPr id="10" name="Title 9"/>
          <p:cNvSpPr>
            <a:spLocks noGrp="1"/>
          </p:cNvSpPr>
          <p:nvPr>
            <p:ph type="title"/>
          </p:nvPr>
        </p:nvSpPr>
        <p:spPr>
          <a:xfrm>
            <a:off x="274544" y="0"/>
            <a:ext cx="11642911" cy="1325563"/>
          </a:xfrm>
        </p:spPr>
        <p:txBody>
          <a:bodyPr>
            <a:normAutofit/>
          </a:bodyPr>
          <a:lstStyle/>
          <a:p>
            <a:r>
              <a:rPr lang="en-US" sz="5200" dirty="0"/>
              <a:t>Disruptor Scenarios</a:t>
            </a:r>
          </a:p>
        </p:txBody>
      </p:sp>
    </p:spTree>
    <p:extLst>
      <p:ext uri="{BB962C8B-B14F-4D97-AF65-F5344CB8AC3E}">
        <p14:creationId xmlns:p14="http://schemas.microsoft.com/office/powerpoint/2010/main" val="1208264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2455</TotalTime>
  <Words>1400</Words>
  <Application>Microsoft Macintosh PowerPoint</Application>
  <PresentationFormat>Widescreen</PresentationFormat>
  <Paragraphs>102</Paragraphs>
  <Slides>12</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County Statistics (example)</vt:lpstr>
      <vt:lpstr>Community Future Goals (example)</vt:lpstr>
      <vt:lpstr>Ground Rules for Table Discussions</vt:lpstr>
      <vt:lpstr>Disruptor Scenarios</vt:lpstr>
      <vt:lpstr>Group Share Out</vt:lpstr>
      <vt:lpstr>What can you do to help?</vt:lpstr>
      <vt:lpstr>Community Resources (example)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Maletz</dc:creator>
  <cp:lastModifiedBy>Rae Ostman</cp:lastModifiedBy>
  <cp:revision>26</cp:revision>
  <dcterms:created xsi:type="dcterms:W3CDTF">2019-07-29T15:34:01Z</dcterms:created>
  <dcterms:modified xsi:type="dcterms:W3CDTF">2020-04-21T00:56:42Z</dcterms:modified>
</cp:coreProperties>
</file>