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7"/>
      <p:bold r:id="rId18"/>
      <p:italic r:id="rId19"/>
      <p:boldItalic r:id="rId20"/>
    </p:embeddedFont>
    <p:embeddedFont>
      <p:font typeface="Roboto Medium" panose="02000000000000000000" pitchFamily="2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B3E1938-A5B4-45C4-B3A0-2D12C30448BB}">
  <a:tblStyle styleId="{DB3E1938-A5B4-45C4-B3A0-2D12C30448B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>
      <p:cViewPr varScale="1">
        <p:scale>
          <a:sx n="156" d="100"/>
          <a:sy n="156" d="100"/>
        </p:scale>
        <p:origin x="36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0d8ea3fb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0d8ea3fb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0d8ea3fb4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60d8ea3fb4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798ae7a8d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798ae7a8d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798ae7a8d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798ae7a8d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798ae7a8d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798ae7a8d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798ae7a8d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798ae7a8d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798ae7a8d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798ae7a8d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798ae7a8d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798ae7a8d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798ae7a8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798ae7a8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798ae7a8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798ae7a8d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798ae7a8d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798ae7a8d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798ae7a8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798ae7a8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d8ea3fb4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0d8ea3fb4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30225" y="1472325"/>
            <a:ext cx="8889300" cy="14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Stand Up</a:t>
            </a:r>
            <a:endParaRPr sz="42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Sit Down</a:t>
            </a:r>
            <a:endParaRPr sz="42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3303525" y="3285400"/>
            <a:ext cx="2445900" cy="0"/>
          </a:xfrm>
          <a:prstGeom prst="straightConnector1">
            <a:avLst/>
          </a:prstGeom>
          <a:noFill/>
          <a:ln w="38100" cap="flat" cmpd="sng">
            <a:solidFill>
              <a:srgbClr val="65CB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cxnSp>
        <p:nvCxnSpPr>
          <p:cNvPr id="57" name="Google Shape;57;p13"/>
          <p:cNvCxnSpPr/>
          <p:nvPr/>
        </p:nvCxnSpPr>
        <p:spPr>
          <a:xfrm>
            <a:off x="3303525" y="1137825"/>
            <a:ext cx="2445900" cy="0"/>
          </a:xfrm>
          <a:prstGeom prst="straightConnector1">
            <a:avLst/>
          </a:prstGeom>
          <a:noFill/>
          <a:ln w="38100" cap="flat" cmpd="sng">
            <a:solidFill>
              <a:srgbClr val="65CB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/>
        </p:nvSpPr>
        <p:spPr>
          <a:xfrm>
            <a:off x="186200" y="119800"/>
            <a:ext cx="8889300" cy="8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Are you still you? Sit down when you aren’t sure. </a:t>
            </a:r>
            <a:endParaRPr sz="24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3"/>
          <p:cNvSpPr txBox="1"/>
          <p:nvPr/>
        </p:nvSpPr>
        <p:spPr>
          <a:xfrm>
            <a:off x="127350" y="744575"/>
            <a:ext cx="8889300" cy="27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You are fitted with a prosthetic arm with fine control through nerve impulses.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You are implanted with a deep brain stimulation system that stops tremors but also causes a personality change. 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You use a neuroenhancement device that dramatically boosts your memory well beyond human capacity.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You are in a coma on life support and can only only communicate through a neuroimaging device that interprets live data through a population-level </a:t>
            </a:r>
            <a:r>
              <a:rPr lang="en" sz="1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dataset</a:t>
            </a: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.     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Your tissue is used to grow a human brain organoid that to be implanted in a host animal for long-term observation.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9" name="Google Shape;14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/>
        </p:nvSpPr>
        <p:spPr>
          <a:xfrm>
            <a:off x="186200" y="119800"/>
            <a:ext cx="8889300" cy="103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Stand up for nonhuman primate research you support.</a:t>
            </a:r>
            <a:endParaRPr sz="24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24"/>
          <p:cNvSpPr txBox="1"/>
          <p:nvPr/>
        </p:nvSpPr>
        <p:spPr>
          <a:xfrm>
            <a:off x="127350" y="806500"/>
            <a:ext cx="8889300" cy="27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Testing the safety of future human brain-computer interface products.</a:t>
            </a: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Creating models of psychiatric disorders that may cause suffering.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Cognitive enhancements for nonhuman primates to better understand human brain development.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Causing movement disorders to examine new pharmacologic treatments.  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Human tissue integrated into nonhuman primate brains.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8" name="Google Shape;15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/>
        </p:nvSpPr>
        <p:spPr>
          <a:xfrm>
            <a:off x="127350" y="213375"/>
            <a:ext cx="8889300" cy="11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What are our goals of public engagement on neuroethical topics? Stand up for those you support.</a:t>
            </a:r>
            <a:endParaRPr sz="26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127350" y="1460500"/>
            <a:ext cx="8889300" cy="24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Pushing research and development in the direction of public priorities.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Increased public funding for research.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Providing scientists a publicly vetted pathway for advancement.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Reducing stigmas around conditions and procedures related to the brain.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Getting public input as valuable and distinct from researcher contributions.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67" name="Google Shape;16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/>
        </p:nvSpPr>
        <p:spPr>
          <a:xfrm>
            <a:off x="127350" y="126275"/>
            <a:ext cx="8889300" cy="11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Stand for any types of neuroscience public engagement have you participated in.</a:t>
            </a:r>
            <a:endParaRPr sz="30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127350" y="1308100"/>
            <a:ext cx="8889300" cy="32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Structured discussion through a deliberative dialogue or citizen jury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Interactive exhibits at a museum or in the public space of a research center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Inspirational art like an art exhibition or a film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Expert-driven presentation or panel discussion in front of public audiences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Patient collaboration, advocacy group meeting, or outreach event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2000"/>
              <a:buFont typeface="Roboto"/>
              <a:buAutoNum type="alphaUcPeriod"/>
            </a:pPr>
            <a:r>
              <a:rPr lang="en" sz="2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Blog, website, or other online forum</a:t>
            </a:r>
            <a:endParaRPr sz="2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6" name="Google Shape;17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/>
          <p:nvPr/>
        </p:nvSpPr>
        <p:spPr>
          <a:xfrm>
            <a:off x="127350" y="1787214"/>
            <a:ext cx="8889300" cy="767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Let’s continue the conversation!</a:t>
            </a:r>
            <a:endParaRPr sz="4200" b="1" dirty="0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84" name="Google Shape;184;p27"/>
          <p:cNvCxnSpPr/>
          <p:nvPr/>
        </p:nvCxnSpPr>
        <p:spPr>
          <a:xfrm>
            <a:off x="3303525" y="3285400"/>
            <a:ext cx="2445900" cy="0"/>
          </a:xfrm>
          <a:prstGeom prst="straightConnector1">
            <a:avLst/>
          </a:prstGeom>
          <a:noFill/>
          <a:ln w="38100" cap="flat" cmpd="sng">
            <a:solidFill>
              <a:srgbClr val="65CB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cxnSp>
        <p:nvCxnSpPr>
          <p:cNvPr id="185" name="Google Shape;185;p27"/>
          <p:cNvCxnSpPr/>
          <p:nvPr/>
        </p:nvCxnSpPr>
        <p:spPr>
          <a:xfrm>
            <a:off x="3303525" y="1137825"/>
            <a:ext cx="2445900" cy="0"/>
          </a:xfrm>
          <a:prstGeom prst="straightConnector1">
            <a:avLst/>
          </a:prstGeom>
          <a:noFill/>
          <a:ln w="38100" cap="flat" cmpd="sng">
            <a:solidFill>
              <a:srgbClr val="65CB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pic>
        <p:nvPicPr>
          <p:cNvPr id="186" name="Google Shape;18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/>
        </p:nvSpPr>
        <p:spPr>
          <a:xfrm>
            <a:off x="127350" y="0"/>
            <a:ext cx="8889300" cy="14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What is your primary professional role?</a:t>
            </a:r>
            <a:endParaRPr sz="3600" b="1" dirty="0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rgbClr val="3CB4E7"/>
              </a:solidFill>
            </a:endParaRPr>
          </a:p>
        </p:txBody>
      </p:sp>
      <p:graphicFrame>
        <p:nvGraphicFramePr>
          <p:cNvPr id="76" name="Google Shape;76;p15"/>
          <p:cNvGraphicFramePr/>
          <p:nvPr/>
        </p:nvGraphicFramePr>
        <p:xfrm>
          <a:off x="2086288" y="1427100"/>
          <a:ext cx="4971400" cy="2430145"/>
        </p:xfrm>
        <a:graphic>
          <a:graphicData uri="http://schemas.openxmlformats.org/drawingml/2006/table">
            <a:tbl>
              <a:tblPr>
                <a:noFill/>
                <a:tableStyleId>{DB3E1938-A5B4-45C4-B3A0-2D12C30448BB}</a:tableStyleId>
              </a:tblPr>
              <a:tblGrid>
                <a:gridCol w="497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A. Neuroscientist	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B. Social scientist or ethicist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C. Funder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D. Science educator or communicator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E. Other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127350" y="0"/>
            <a:ext cx="8889300" cy="14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Where do you work?</a:t>
            </a:r>
            <a:endParaRPr sz="36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rgbClr val="3CB4E7"/>
              </a:solidFill>
            </a:endParaRPr>
          </a:p>
        </p:txBody>
      </p:sp>
      <p:graphicFrame>
        <p:nvGraphicFramePr>
          <p:cNvPr id="85" name="Google Shape;85;p16"/>
          <p:cNvGraphicFramePr/>
          <p:nvPr/>
        </p:nvGraphicFramePr>
        <p:xfrm>
          <a:off x="2409013" y="1195500"/>
          <a:ext cx="4325975" cy="2752500"/>
        </p:xfrm>
        <a:graphic>
          <a:graphicData uri="http://schemas.openxmlformats.org/drawingml/2006/table">
            <a:tbl>
              <a:tblPr>
                <a:noFill/>
                <a:tableStyleId>{DB3E1938-A5B4-45C4-B3A0-2D12C30448BB}</a:tableStyleId>
              </a:tblPr>
              <a:tblGrid>
                <a:gridCol w="432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0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A. Government agency	</a:t>
                      </a:r>
                      <a:endParaRPr sz="2200" dirty="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B. University / academia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C. Industry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D. Non-profit organization / NGO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5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E. Other</a:t>
                      </a:r>
                      <a:endParaRPr sz="2200" dirty="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/>
        </p:nvSpPr>
        <p:spPr>
          <a:xfrm>
            <a:off x="127350" y="0"/>
            <a:ext cx="8889300" cy="14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How many work trips will you take this year?</a:t>
            </a:r>
            <a:endParaRPr sz="32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3CB4E7"/>
              </a:solidFill>
            </a:endParaRPr>
          </a:p>
        </p:txBody>
      </p:sp>
      <p:graphicFrame>
        <p:nvGraphicFramePr>
          <p:cNvPr id="94" name="Google Shape;94;p17"/>
          <p:cNvGraphicFramePr/>
          <p:nvPr/>
        </p:nvGraphicFramePr>
        <p:xfrm>
          <a:off x="2877300" y="1344300"/>
          <a:ext cx="3389400" cy="2678300"/>
        </p:xfrm>
        <a:graphic>
          <a:graphicData uri="http://schemas.openxmlformats.org/drawingml/2006/table">
            <a:tbl>
              <a:tblPr>
                <a:noFill/>
                <a:tableStyleId>{DB3E1938-A5B4-45C4-B3A0-2D12C30448BB}</a:tableStyleId>
              </a:tblPr>
              <a:tblGrid>
                <a:gridCol w="338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A. This is my only one	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B. Between 2 and 5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C. Between 5 and 10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D. More than 10</a:t>
                      </a:r>
                      <a:endParaRPr sz="22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/>
        </p:nvSpPr>
        <p:spPr>
          <a:xfrm>
            <a:off x="127350" y="76200"/>
            <a:ext cx="8889300" cy="13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What neuroethics topic keeps you </a:t>
            </a:r>
            <a:endParaRPr sz="36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awake at night?</a:t>
            </a:r>
            <a:endParaRPr sz="32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03" name="Google Shape;103;p18"/>
          <p:cNvGraphicFramePr/>
          <p:nvPr/>
        </p:nvGraphicFramePr>
        <p:xfrm>
          <a:off x="1413313" y="1519363"/>
          <a:ext cx="6317350" cy="3000000"/>
        </p:xfrm>
        <a:graphic>
          <a:graphicData uri="http://schemas.openxmlformats.org/drawingml/2006/table">
            <a:tbl>
              <a:tblPr>
                <a:noFill/>
                <a:tableStyleId>{DB3E1938-A5B4-45C4-B3A0-2D12C30448BB}</a:tableStyleId>
              </a:tblPr>
              <a:tblGrid>
                <a:gridCol w="631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1. Neuroscience research with nonhuman primates </a:t>
                      </a:r>
                      <a:endParaRPr sz="20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2. Modeling human attributes (e.g. consciousness)</a:t>
                      </a:r>
                      <a:endParaRPr sz="20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3. Human brain donations</a:t>
                      </a:r>
                      <a:endParaRPr sz="20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4. Data sharing and neuroprivacy</a:t>
                      </a:r>
                      <a:endParaRPr sz="20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000">
                          <a:solidFill>
                            <a:srgbClr val="FFFFF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5. The developing brain and neuro-education</a:t>
                      </a:r>
                      <a:endParaRPr sz="2000">
                        <a:solidFill>
                          <a:srgbClr val="FFFFF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/>
        </p:nvSpPr>
        <p:spPr>
          <a:xfrm>
            <a:off x="186200" y="119800"/>
            <a:ext cx="8889300" cy="1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Your child’s school requests permission for her to take a new screening for mental health. Stand up for uses of this test you agree with.</a:t>
            </a:r>
            <a:endParaRPr sz="2400" b="1" dirty="0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127350" y="1460500"/>
            <a:ext cx="8889300" cy="29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Anonymous addition to a government data set on mental health.</a:t>
            </a:r>
            <a:endParaRPr sz="18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Findings are only released to you, no record exists after the test.</a:t>
            </a:r>
            <a:endParaRPr sz="18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Anonymous results are used to obtain more funding for mental health programs that will benefit the community.</a:t>
            </a:r>
            <a:endParaRPr sz="18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If issues are revealed in the test, your child is enrolled in supportive programs with substantially reduced fees.</a:t>
            </a:r>
            <a:endParaRPr sz="18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None, I would refuse the test.</a:t>
            </a:r>
            <a:endParaRPr sz="1800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3" name="Google Shape;11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/>
        </p:nvSpPr>
        <p:spPr>
          <a:xfrm>
            <a:off x="186200" y="119800"/>
            <a:ext cx="8889300" cy="1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Advanced facial recognition technology is installed in your local grocery store. Sit down when the application feels uncomfortable.</a:t>
            </a:r>
            <a:endParaRPr sz="24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127350" y="1460500"/>
            <a:ext cx="8889300" cy="29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When you enter, the daily count of return visitors goes up by 1.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As you walk by products you have bought in the past, a text message alerts you to a discount.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If you look confused, an employee is sent to your location to ask if you require assistance.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The camera assesses you are happy and nearby video screens play fun ads for sweets and fancy food products.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The camera assesses you are sad and you get a text message asking if you are ok and would like suggestions on products to pick up your mood.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2" name="Google Shape;12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/>
        </p:nvSpPr>
        <p:spPr>
          <a:xfrm>
            <a:off x="186200" y="119800"/>
            <a:ext cx="8275200" cy="1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A new neurotechnology product comes out that gives a small boost to attention and focus. Stand up for uses you agree with.</a:t>
            </a:r>
            <a:endParaRPr sz="24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21"/>
          <p:cNvSpPr txBox="1"/>
          <p:nvPr/>
        </p:nvSpPr>
        <p:spPr>
          <a:xfrm>
            <a:off x="127350" y="1460500"/>
            <a:ext cx="8889300" cy="27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 clinical application where patients can reclaim some function using the device.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City bus drivers are issued the device to help stay attentive during long routes.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University students studying for finals ask their parents to buy the device to get ahead in their studies.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Gamers use the device to maintain their lead in an online competition.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800"/>
              <a:buFont typeface="Roboto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 person reading a book claims the device helps them focus after a long day at work.</a:t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1" name="Google Shape;13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/>
        </p:nvSpPr>
        <p:spPr>
          <a:xfrm>
            <a:off x="186200" y="119800"/>
            <a:ext cx="88893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65CBFF"/>
                </a:solidFill>
                <a:latin typeface="Roboto"/>
                <a:ea typeface="Roboto"/>
                <a:cs typeface="Roboto"/>
                <a:sym typeface="Roboto"/>
              </a:rPr>
              <a:t>A human brain bank begins operation. Stand up for possible methods to increase donations that you support.</a:t>
            </a:r>
            <a:endParaRPr sz="2400" b="1">
              <a:solidFill>
                <a:srgbClr val="65CB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p22"/>
          <p:cNvSpPr txBox="1"/>
          <p:nvPr/>
        </p:nvSpPr>
        <p:spPr>
          <a:xfrm>
            <a:off x="66700" y="1138200"/>
            <a:ext cx="8889300" cy="27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Medium"/>
              <a:buAutoNum type="alphaUcPeriod"/>
            </a:pPr>
            <a:r>
              <a:rPr lang="en" sz="1800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rPr>
              <a:t>Opening the brain bank to public tours to demonstrate consistent respect for all donors and their families.</a:t>
            </a:r>
            <a:endParaRPr sz="1800">
              <a:solidFill>
                <a:srgbClr val="FFFFFF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Medium"/>
              <a:buAutoNum type="alphaUcPeriod"/>
            </a:pPr>
            <a:r>
              <a:rPr lang="en" sz="1800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rPr>
              <a:t>A new pro-brain donation advertising campaign for WhatsApp, Facebook, or social media sign-ups.</a:t>
            </a:r>
            <a:endParaRPr sz="1800">
              <a:solidFill>
                <a:srgbClr val="FFFFFF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Medium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rPr>
              <a:t>Guarantee any profit resulting from discoveries made by using donated tissue would be used to fund public research.    </a:t>
            </a:r>
            <a:endParaRPr sz="1800">
              <a:solidFill>
                <a:srgbClr val="FFFFFF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Medium"/>
              <a:buAutoNum type="alphaUcPeriod"/>
            </a:pPr>
            <a:r>
              <a:rPr lang="en" sz="180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rPr>
              <a:t>Keeping all genotyping information from brain donors de-identified.</a:t>
            </a:r>
            <a:endParaRPr sz="1800">
              <a:solidFill>
                <a:srgbClr val="FFFFFF"/>
              </a:solidFill>
              <a:latin typeface="Roboto Medium"/>
              <a:ea typeface="Roboto Medium"/>
              <a:cs typeface="Roboto Medium"/>
              <a:sym typeface="Roboto Medium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FFFFFF"/>
              </a:buClr>
              <a:buSzPts val="1800"/>
              <a:buFont typeface="Roboto Medium"/>
              <a:buAutoNum type="alphaUcPeriod"/>
            </a:pPr>
            <a:r>
              <a:rPr lang="en" sz="1800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rPr>
              <a:t>Working with government agencies to start an opt-out brain donation system that presumes consent.</a:t>
            </a:r>
            <a:endParaRPr sz="1800">
              <a:solidFill>
                <a:srgbClr val="FFFFFF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pic>
        <p:nvPicPr>
          <p:cNvPr id="140" name="Google Shape;14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8950" y="4729050"/>
            <a:ext cx="854746" cy="26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00" y="4729049"/>
            <a:ext cx="472349" cy="26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868</Words>
  <Application>Microsoft Macintosh PowerPoint</Application>
  <PresentationFormat>On-screen Show (16:9)</PresentationFormat>
  <Paragraphs>76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Roboto</vt:lpstr>
      <vt:lpstr>Roboto Medium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Darrell Michael PORCELLO</cp:lastModifiedBy>
  <cp:revision>4</cp:revision>
  <dcterms:modified xsi:type="dcterms:W3CDTF">2019-09-20T03:56:05Z</dcterms:modified>
</cp:coreProperties>
</file>