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747775"/>
          </p15:clr>
        </p15:guide>
        <p15:guide id="2" pos="57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5eef0f60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5eef0f60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5f22b0ed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5f22b0ed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5f22b0ed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5f22b0ed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5f22b0ed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95f22b0ed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7042b130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7042b13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7042b130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7042b130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5f2ec32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5f2ec32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5f22b0e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5f22b0e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95f22b0ed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95f22b0ed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5f22b0ed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5f22b0ed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5f22b0ed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5f22b0ed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67042b130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67042b130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67042b130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67042b130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5f22b0ed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5f22b0ed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algn="ctr">
              <a:spcBef>
                <a:spcPts val="0"/>
              </a:spcBef>
              <a:spcAft>
                <a:spcPts val="0"/>
              </a:spcAft>
              <a:buSzPts val="3600"/>
              <a:buChar char="●"/>
              <a:defRPr/>
            </a:lvl1pPr>
            <a:lvl2pPr indent="-406400" lvl="1" marL="914400" algn="ctr">
              <a:spcBef>
                <a:spcPts val="0"/>
              </a:spcBef>
              <a:spcAft>
                <a:spcPts val="0"/>
              </a:spcAft>
              <a:buSzPts val="2800"/>
              <a:buChar char="○"/>
              <a:defRPr/>
            </a:lvl2pPr>
            <a:lvl3pPr indent="-406400" lvl="2" marL="1371600" algn="ctr">
              <a:spcBef>
                <a:spcPts val="0"/>
              </a:spcBef>
              <a:spcAft>
                <a:spcPts val="0"/>
              </a:spcAft>
              <a:buSzPts val="2800"/>
              <a:buChar char="■"/>
              <a:defRPr/>
            </a:lvl3pPr>
            <a:lvl4pPr indent="-406400" lvl="3" marL="1828800" algn="ctr">
              <a:spcBef>
                <a:spcPts val="0"/>
              </a:spcBef>
              <a:spcAft>
                <a:spcPts val="0"/>
              </a:spcAft>
              <a:buSzPts val="2800"/>
              <a:buChar char="●"/>
              <a:defRPr/>
            </a:lvl4pPr>
            <a:lvl5pPr indent="-406400" lvl="4" marL="2286000" algn="ctr">
              <a:spcBef>
                <a:spcPts val="0"/>
              </a:spcBef>
              <a:spcAft>
                <a:spcPts val="0"/>
              </a:spcAft>
              <a:buSzPts val="2800"/>
              <a:buChar char="○"/>
              <a:defRPr/>
            </a:lvl5pPr>
            <a:lvl6pPr indent="-406400" lvl="5" marL="2743200" algn="ctr">
              <a:spcBef>
                <a:spcPts val="0"/>
              </a:spcBef>
              <a:spcAft>
                <a:spcPts val="0"/>
              </a:spcAft>
              <a:buSzPts val="2800"/>
              <a:buChar char="■"/>
              <a:defRPr/>
            </a:lvl6pPr>
            <a:lvl7pPr indent="-406400" lvl="6" marL="3200400" algn="ctr">
              <a:spcBef>
                <a:spcPts val="0"/>
              </a:spcBef>
              <a:spcAft>
                <a:spcPts val="0"/>
              </a:spcAft>
              <a:buSzPts val="2800"/>
              <a:buChar char="●"/>
              <a:defRPr/>
            </a:lvl7pPr>
            <a:lvl8pPr indent="-406400" lvl="7" marL="3657600" algn="ctr">
              <a:spcBef>
                <a:spcPts val="0"/>
              </a:spcBef>
              <a:spcAft>
                <a:spcPts val="0"/>
              </a:spcAft>
              <a:buSzPts val="2800"/>
              <a:buChar char="○"/>
              <a:defRPr/>
            </a:lvl8pPr>
            <a:lvl9pPr indent="-406400" lvl="8" marL="4114800" algn="ctr">
              <a:spcBef>
                <a:spcPts val="0"/>
              </a:spcBef>
              <a:spcAft>
                <a:spcPts val="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0"/>
              </a:spcBef>
              <a:spcAft>
                <a:spcPts val="0"/>
              </a:spcAft>
              <a:buClr>
                <a:schemeClr val="dk2"/>
              </a:buClr>
              <a:buSzPts val="2800"/>
              <a:buChar char="○"/>
              <a:defRPr sz="2800">
                <a:solidFill>
                  <a:schemeClr val="dk2"/>
                </a:solidFill>
              </a:defRPr>
            </a:lvl2pPr>
            <a:lvl3pPr indent="-406400" lvl="2" marL="1371600">
              <a:lnSpc>
                <a:spcPct val="115000"/>
              </a:lnSpc>
              <a:spcBef>
                <a:spcPts val="0"/>
              </a:spcBef>
              <a:spcAft>
                <a:spcPts val="0"/>
              </a:spcAft>
              <a:buClr>
                <a:schemeClr val="dk2"/>
              </a:buClr>
              <a:buSzPts val="2800"/>
              <a:buChar char="■"/>
              <a:defRPr sz="2800">
                <a:solidFill>
                  <a:schemeClr val="dk2"/>
                </a:solidFill>
              </a:defRPr>
            </a:lvl3pPr>
            <a:lvl4pPr indent="-406400" lvl="3" marL="1828800">
              <a:lnSpc>
                <a:spcPct val="115000"/>
              </a:lnSpc>
              <a:spcBef>
                <a:spcPts val="0"/>
              </a:spcBef>
              <a:spcAft>
                <a:spcPts val="0"/>
              </a:spcAft>
              <a:buClr>
                <a:schemeClr val="dk2"/>
              </a:buClr>
              <a:buSzPts val="2800"/>
              <a:buChar char="●"/>
              <a:defRPr sz="2800">
                <a:solidFill>
                  <a:schemeClr val="dk2"/>
                </a:solidFill>
              </a:defRPr>
            </a:lvl4pPr>
            <a:lvl5pPr indent="-406400" lvl="4" marL="2286000">
              <a:lnSpc>
                <a:spcPct val="115000"/>
              </a:lnSpc>
              <a:spcBef>
                <a:spcPts val="0"/>
              </a:spcBef>
              <a:spcAft>
                <a:spcPts val="0"/>
              </a:spcAft>
              <a:buClr>
                <a:schemeClr val="dk2"/>
              </a:buClr>
              <a:buSzPts val="2800"/>
              <a:buChar char="○"/>
              <a:defRPr sz="2800">
                <a:solidFill>
                  <a:schemeClr val="dk2"/>
                </a:solidFill>
              </a:defRPr>
            </a:lvl5pPr>
            <a:lvl6pPr indent="-406400" lvl="5" marL="2743200">
              <a:lnSpc>
                <a:spcPct val="115000"/>
              </a:lnSpc>
              <a:spcBef>
                <a:spcPts val="0"/>
              </a:spcBef>
              <a:spcAft>
                <a:spcPts val="0"/>
              </a:spcAft>
              <a:buClr>
                <a:schemeClr val="dk2"/>
              </a:buClr>
              <a:buSzPts val="2800"/>
              <a:buChar char="■"/>
              <a:defRPr sz="2800">
                <a:solidFill>
                  <a:schemeClr val="dk2"/>
                </a:solidFill>
              </a:defRPr>
            </a:lvl6pPr>
            <a:lvl7pPr indent="-406400" lvl="6" marL="3200400">
              <a:lnSpc>
                <a:spcPct val="115000"/>
              </a:lnSpc>
              <a:spcBef>
                <a:spcPts val="0"/>
              </a:spcBef>
              <a:spcAft>
                <a:spcPts val="0"/>
              </a:spcAft>
              <a:buClr>
                <a:schemeClr val="dk2"/>
              </a:buClr>
              <a:buSzPts val="2800"/>
              <a:buChar char="●"/>
              <a:defRPr sz="2800">
                <a:solidFill>
                  <a:schemeClr val="dk2"/>
                </a:solidFill>
              </a:defRPr>
            </a:lvl7pPr>
            <a:lvl8pPr indent="-406400" lvl="7" marL="3657600">
              <a:lnSpc>
                <a:spcPct val="115000"/>
              </a:lnSpc>
              <a:spcBef>
                <a:spcPts val="0"/>
              </a:spcBef>
              <a:spcAft>
                <a:spcPts val="0"/>
              </a:spcAft>
              <a:buClr>
                <a:schemeClr val="dk2"/>
              </a:buClr>
              <a:buSzPts val="2800"/>
              <a:buChar char="○"/>
              <a:defRPr sz="2800">
                <a:solidFill>
                  <a:schemeClr val="dk2"/>
                </a:solidFill>
              </a:defRPr>
            </a:lvl8pPr>
            <a:lvl9pPr indent="-406400" lvl="8" marL="4114800">
              <a:lnSpc>
                <a:spcPct val="115000"/>
              </a:lnSpc>
              <a:spcBef>
                <a:spcPts val="0"/>
              </a:spcBef>
              <a:spcAft>
                <a:spcPts val="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nisenet.org/stem-learning-ecosystems" TargetMode="External"/><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nisenet.org/stem-learning-ecosyste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NASA Partner logo" id="54" name="Google Shape;54;p13"/>
          <p:cNvPicPr preferRelativeResize="0"/>
          <p:nvPr/>
        </p:nvPicPr>
        <p:blipFill>
          <a:blip r:embed="rId3">
            <a:alphaModFix/>
          </a:blip>
          <a:stretch>
            <a:fillRect/>
          </a:stretch>
        </p:blipFill>
        <p:spPr>
          <a:xfrm>
            <a:off x="647400" y="8361213"/>
            <a:ext cx="2049788" cy="1611150"/>
          </a:xfrm>
          <a:prstGeom prst="rect">
            <a:avLst/>
          </a:prstGeom>
          <a:noFill/>
          <a:ln>
            <a:noFill/>
          </a:ln>
        </p:spPr>
      </p:pic>
      <p:sp>
        <p:nvSpPr>
          <p:cNvPr id="55" name="Google Shape;55;p13"/>
          <p:cNvSpPr txBox="1"/>
          <p:nvPr/>
        </p:nvSpPr>
        <p:spPr>
          <a:xfrm>
            <a:off x="2909650" y="8780750"/>
            <a:ext cx="14855400" cy="1191300"/>
          </a:xfrm>
          <a:prstGeom prst="rect">
            <a:avLst/>
          </a:prstGeom>
          <a:noFill/>
          <a:ln>
            <a:noFill/>
          </a:ln>
        </p:spPr>
        <p:txBody>
          <a:bodyPr anchorCtr="0" anchor="t" bIns="137150" lIns="137150" spcFirstLastPara="1" rIns="137150" wrap="square" tIns="137150">
            <a:spAutoFit/>
          </a:bodyPr>
          <a:lstStyle/>
          <a:p>
            <a:pPr indent="0" lvl="0" marL="0" rtl="0" algn="l">
              <a:lnSpc>
                <a:spcPct val="90000"/>
              </a:lnSpc>
              <a:spcBef>
                <a:spcPts val="1600"/>
              </a:spcBef>
              <a:spcAft>
                <a:spcPts val="0"/>
              </a:spcAft>
              <a:buNone/>
            </a:pPr>
            <a:r>
              <a:rPr i="1" lang="en" sz="2200">
                <a:solidFill>
                  <a:srgbClr val="000000"/>
                </a:solidFill>
                <a:latin typeface="Calibri"/>
                <a:ea typeface="Calibri"/>
                <a:cs typeface="Calibri"/>
                <a:sym typeface="Calibri"/>
              </a:rPr>
              <a:t>This material is based upon work supported by NASA under cooperative agreement award number 80NSSC21M0007. Any opinions, findings, and conclusions or recommendations expressed in this material are those of the author(s) and do not necessarily reflect the view of the National Aeronautics and Space Administration (NASA).</a:t>
            </a:r>
            <a:endParaRPr sz="2200">
              <a:solidFill>
                <a:srgbClr val="000000"/>
              </a:solidFill>
              <a:latin typeface="Calibri"/>
              <a:ea typeface="Calibri"/>
              <a:cs typeface="Calibri"/>
              <a:sym typeface="Calibri"/>
            </a:endParaRPr>
          </a:p>
        </p:txBody>
      </p:sp>
      <p:pic>
        <p:nvPicPr>
          <p:cNvPr descr="STEM Learning Ecosystems logo" id="56" name="Google Shape;56;p13"/>
          <p:cNvPicPr preferRelativeResize="0"/>
          <p:nvPr/>
        </p:nvPicPr>
        <p:blipFill>
          <a:blip r:embed="rId4">
            <a:alphaModFix/>
          </a:blip>
          <a:stretch>
            <a:fillRect/>
          </a:stretch>
        </p:blipFill>
        <p:spPr>
          <a:xfrm>
            <a:off x="5272048" y="225300"/>
            <a:ext cx="7439104" cy="1917899"/>
          </a:xfrm>
          <a:prstGeom prst="rect">
            <a:avLst/>
          </a:prstGeom>
          <a:noFill/>
          <a:ln>
            <a:noFill/>
          </a:ln>
        </p:spPr>
      </p:pic>
      <p:sp>
        <p:nvSpPr>
          <p:cNvPr id="57" name="Google Shape;57;p13"/>
          <p:cNvSpPr txBox="1"/>
          <p:nvPr/>
        </p:nvSpPr>
        <p:spPr>
          <a:xfrm>
            <a:off x="0" y="2415200"/>
            <a:ext cx="18288000" cy="3879000"/>
          </a:xfrm>
          <a:prstGeom prst="rect">
            <a:avLst/>
          </a:prstGeom>
          <a:noFill/>
          <a:ln>
            <a:noFill/>
          </a:ln>
        </p:spPr>
        <p:txBody>
          <a:bodyPr anchorCtr="0" anchor="t" bIns="137150" lIns="137150" spcFirstLastPara="1" rIns="137150" wrap="square" tIns="137150">
            <a:spAutoFit/>
          </a:bodyPr>
          <a:lstStyle/>
          <a:p>
            <a:pPr indent="0" lvl="0" marL="0" rtl="0" algn="ctr">
              <a:lnSpc>
                <a:spcPct val="100000"/>
              </a:lnSpc>
              <a:spcBef>
                <a:spcPts val="0"/>
              </a:spcBef>
              <a:spcAft>
                <a:spcPts val="0"/>
              </a:spcAft>
              <a:buNone/>
            </a:pPr>
            <a:r>
              <a:rPr b="1" lang="en" sz="4400">
                <a:solidFill>
                  <a:srgbClr val="025A70"/>
                </a:solidFill>
                <a:latin typeface="Calibri"/>
                <a:ea typeface="Calibri"/>
                <a:cs typeface="Calibri"/>
                <a:sym typeface="Calibri"/>
              </a:rPr>
              <a:t>STEM Learning Ecosystems</a:t>
            </a:r>
            <a:r>
              <a:rPr b="1" lang="en" sz="5400">
                <a:solidFill>
                  <a:srgbClr val="025A70"/>
                </a:solidFill>
                <a:latin typeface="Calibri"/>
                <a:ea typeface="Calibri"/>
                <a:cs typeface="Calibri"/>
                <a:sym typeface="Calibri"/>
              </a:rPr>
              <a:t> </a:t>
            </a:r>
            <a:endParaRPr b="1" sz="54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6200">
                <a:solidFill>
                  <a:srgbClr val="025A70"/>
                </a:solidFill>
                <a:latin typeface="Calibri"/>
                <a:ea typeface="Calibri"/>
                <a:cs typeface="Calibri"/>
                <a:sym typeface="Calibri"/>
              </a:rPr>
              <a:t>Generalized Example Illustration</a:t>
            </a:r>
            <a:endParaRPr b="1" sz="62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6200">
                <a:solidFill>
                  <a:srgbClr val="025A70"/>
                </a:solidFill>
                <a:latin typeface="Calibri"/>
                <a:ea typeface="Calibri"/>
                <a:cs typeface="Calibri"/>
                <a:sym typeface="Calibri"/>
              </a:rPr>
              <a:t>All Variations</a:t>
            </a:r>
            <a:endParaRPr b="1" sz="6200">
              <a:solidFill>
                <a:srgbClr val="025A70"/>
              </a:solidFill>
              <a:latin typeface="Calibri"/>
              <a:ea typeface="Calibri"/>
              <a:cs typeface="Calibri"/>
              <a:sym typeface="Calibri"/>
            </a:endParaRPr>
          </a:p>
          <a:p>
            <a:pPr indent="0" lvl="0" marL="0" rtl="0" algn="ctr">
              <a:spcBef>
                <a:spcPts val="0"/>
              </a:spcBef>
              <a:spcAft>
                <a:spcPts val="0"/>
              </a:spcAft>
              <a:buNone/>
            </a:pPr>
            <a:r>
              <a:t/>
            </a:r>
            <a:endParaRPr b="1" sz="2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 sz="2800">
                <a:solidFill>
                  <a:schemeClr val="dk1"/>
                </a:solidFill>
                <a:latin typeface="Calibri"/>
                <a:ea typeface="Calibri"/>
                <a:cs typeface="Calibri"/>
                <a:sym typeface="Calibri"/>
              </a:rPr>
              <a:t>Illustration variations include with and without: natural context, learner pathway, and “Culture, Society, Place”</a:t>
            </a:r>
            <a:endParaRPr b="1" sz="3200">
              <a:solidFill>
                <a:schemeClr val="dk1"/>
              </a:solidFill>
              <a:latin typeface="Calibri"/>
              <a:ea typeface="Calibri"/>
              <a:cs typeface="Calibri"/>
              <a:sym typeface="Calibri"/>
            </a:endParaRPr>
          </a:p>
        </p:txBody>
      </p:sp>
      <p:sp>
        <p:nvSpPr>
          <p:cNvPr id="58" name="Google Shape;58;p13"/>
          <p:cNvSpPr txBox="1"/>
          <p:nvPr/>
        </p:nvSpPr>
        <p:spPr>
          <a:xfrm>
            <a:off x="4087200" y="7518275"/>
            <a:ext cx="10113600" cy="775800"/>
          </a:xfrm>
          <a:prstGeom prst="rect">
            <a:avLst/>
          </a:prstGeom>
          <a:noFill/>
          <a:ln>
            <a:noFill/>
          </a:ln>
        </p:spPr>
        <p:txBody>
          <a:bodyPr anchorCtr="0" anchor="t" bIns="137150" lIns="137150" spcFirstLastPara="1" rIns="137150" wrap="square" tIns="137150">
            <a:noAutofit/>
          </a:bodyPr>
          <a:lstStyle/>
          <a:p>
            <a:pPr indent="0" lvl="0" marL="0" rtl="0" algn="ctr">
              <a:lnSpc>
                <a:spcPct val="90000"/>
              </a:lnSpc>
              <a:spcBef>
                <a:spcPts val="1600"/>
              </a:spcBef>
              <a:spcAft>
                <a:spcPts val="0"/>
              </a:spcAft>
              <a:buNone/>
            </a:pPr>
            <a:r>
              <a:rPr lang="en" sz="2000">
                <a:latin typeface="Calibri"/>
                <a:ea typeface="Calibri"/>
                <a:cs typeface="Calibri"/>
                <a:sym typeface="Calibri"/>
              </a:rPr>
              <a:t>Published under a Creative Commons Attribution Noncommercial-ShareAlike license</a:t>
            </a:r>
            <a:br>
              <a:rPr lang="en" sz="2000">
                <a:latin typeface="Calibri"/>
                <a:ea typeface="Calibri"/>
                <a:cs typeface="Calibri"/>
                <a:sym typeface="Calibri"/>
              </a:rPr>
            </a:br>
            <a:r>
              <a:rPr lang="en" sz="2000">
                <a:latin typeface="Calibri"/>
                <a:ea typeface="Calibri"/>
                <a:cs typeface="Calibri"/>
                <a:sym typeface="Calibri"/>
              </a:rPr>
              <a:t>Copyright Arizona State University, November 2023</a:t>
            </a:r>
            <a:endParaRPr sz="2000">
              <a:latin typeface="Calibri"/>
              <a:ea typeface="Calibri"/>
              <a:cs typeface="Calibri"/>
              <a:sym typeface="Calibri"/>
            </a:endParaRPr>
          </a:p>
          <a:p>
            <a:pPr indent="0" lvl="0" marL="0" rtl="0" algn="ctr">
              <a:spcBef>
                <a:spcPts val="0"/>
              </a:spcBef>
              <a:spcAft>
                <a:spcPts val="0"/>
              </a:spcAft>
              <a:buNone/>
            </a:pPr>
            <a:r>
              <a:rPr lang="en" sz="2000" u="sng">
                <a:solidFill>
                  <a:srgbClr val="0097A7"/>
                </a:solidFill>
                <a:latin typeface="Calibri"/>
                <a:ea typeface="Calibri"/>
                <a:cs typeface="Calibri"/>
                <a:sym typeface="Calibri"/>
                <a:hlinkClick r:id="rId5">
                  <a:extLst>
                    <a:ext uri="{A12FA001-AC4F-418D-AE19-62706E023703}">
                      <ahyp:hlinkClr val="tx"/>
                    </a:ext>
                  </a:extLst>
                </a:hlinkClick>
              </a:rPr>
              <a:t>https://nisenet.org/stem-learning-ecosystems</a:t>
            </a:r>
            <a:endParaRPr sz="2000">
              <a:latin typeface="Calibri"/>
              <a:ea typeface="Calibri"/>
              <a:cs typeface="Calibri"/>
              <a:sym typeface="Calibri"/>
            </a:endParaRPr>
          </a:p>
        </p:txBody>
      </p:sp>
      <p:pic>
        <p:nvPicPr>
          <p:cNvPr descr="Creative Commons Attribution Noncommercial-ShareAlike license logo" id="59" name="Google Shape;59;p13"/>
          <p:cNvPicPr preferRelativeResize="0"/>
          <p:nvPr/>
        </p:nvPicPr>
        <p:blipFill>
          <a:blip r:embed="rId6">
            <a:alphaModFix/>
          </a:blip>
          <a:stretch>
            <a:fillRect/>
          </a:stretch>
        </p:blipFill>
        <p:spPr>
          <a:xfrm>
            <a:off x="8007980" y="6719078"/>
            <a:ext cx="2272039" cy="79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A generalized example of a STEM Learning Ecosystem highlighting the relationships between people and organizations." id="105" name="Google Shape;105;p22"/>
          <p:cNvPicPr preferRelativeResize="0"/>
          <p:nvPr/>
        </p:nvPicPr>
        <p:blipFill rotWithShape="1">
          <a:blip r:embed="rId3">
            <a:alphaModFix/>
          </a:blip>
          <a:srcRect b="0" l="0" r="0" t="0"/>
          <a:stretch/>
        </p:blipFill>
        <p:spPr>
          <a:xfrm>
            <a:off x="2" y="0"/>
            <a:ext cx="18288000" cy="10287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A generalized example of a STEM Learning Ecosystem highlighting the relationships between people and organizations." id="110" name="Google Shape;110;p23"/>
          <p:cNvPicPr preferRelativeResize="0"/>
          <p:nvPr/>
        </p:nvPicPr>
        <p:blipFill rotWithShape="1">
          <a:blip r:embed="rId3">
            <a:alphaModFix/>
          </a:blip>
          <a:srcRect b="0" l="0" r="0" t="0"/>
          <a:stretch/>
        </p:blipFill>
        <p:spPr>
          <a:xfrm>
            <a:off x="0" y="0"/>
            <a:ext cx="18288005" cy="102869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A generalized example of a STEM Learning Ecosystem highlighting the relationships between people and organizations." id="115" name="Google Shape;115;p24"/>
          <p:cNvPicPr preferRelativeResize="0"/>
          <p:nvPr/>
        </p:nvPicPr>
        <p:blipFill rotWithShape="1">
          <a:blip r:embed="rId3">
            <a:alphaModFix/>
          </a:blip>
          <a:srcRect b="0" l="0" r="0" t="0"/>
          <a:stretch/>
        </p:blipFill>
        <p:spPr>
          <a:xfrm>
            <a:off x="1" y="0"/>
            <a:ext cx="18287981" cy="102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A generalized example of a STEM Learning Ecosystem highlighting the relationships between people and organizations and a learner pathway." id="120" name="Google Shape;120;p25"/>
          <p:cNvPicPr preferRelativeResize="0"/>
          <p:nvPr/>
        </p:nvPicPr>
        <p:blipFill rotWithShape="1">
          <a:blip r:embed="rId3">
            <a:alphaModFix/>
          </a:blip>
          <a:srcRect b="0" l="0" r="0" t="0"/>
          <a:stretch/>
        </p:blipFill>
        <p:spPr>
          <a:xfrm>
            <a:off x="1" y="0"/>
            <a:ext cx="18287981" cy="1028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A generalized example of a STEM Learning Ecosystem highlighting the relationships between people and organizations and a learner pathway." id="125" name="Google Shape;125;p26"/>
          <p:cNvPicPr preferRelativeResize="0"/>
          <p:nvPr/>
        </p:nvPicPr>
        <p:blipFill rotWithShape="1">
          <a:blip r:embed="rId3">
            <a:alphaModFix/>
          </a:blip>
          <a:srcRect b="0" l="0" r="0" t="0"/>
          <a:stretch/>
        </p:blipFill>
        <p:spPr>
          <a:xfrm>
            <a:off x="1" y="0"/>
            <a:ext cx="18287981"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descr="STEM Learning Ecosystems logo" id="64" name="Google Shape;64;p14"/>
          <p:cNvPicPr preferRelativeResize="0"/>
          <p:nvPr/>
        </p:nvPicPr>
        <p:blipFill>
          <a:blip r:embed="rId3">
            <a:alphaModFix/>
          </a:blip>
          <a:stretch>
            <a:fillRect/>
          </a:stretch>
        </p:blipFill>
        <p:spPr>
          <a:xfrm>
            <a:off x="5272048" y="225300"/>
            <a:ext cx="7439104" cy="1917899"/>
          </a:xfrm>
          <a:prstGeom prst="rect">
            <a:avLst/>
          </a:prstGeom>
          <a:noFill/>
          <a:ln>
            <a:noFill/>
          </a:ln>
        </p:spPr>
      </p:pic>
      <p:sp>
        <p:nvSpPr>
          <p:cNvPr id="65" name="Google Shape;65;p14"/>
          <p:cNvSpPr txBox="1"/>
          <p:nvPr/>
        </p:nvSpPr>
        <p:spPr>
          <a:xfrm>
            <a:off x="107850" y="1873400"/>
            <a:ext cx="18288000" cy="8375400"/>
          </a:xfrm>
          <a:prstGeom prst="rect">
            <a:avLst/>
          </a:prstGeom>
          <a:noFill/>
          <a:ln>
            <a:noFill/>
          </a:ln>
        </p:spPr>
        <p:txBody>
          <a:bodyPr anchorCtr="0" anchor="t" bIns="137150" lIns="137150" spcFirstLastPara="1" rIns="137150" wrap="square" tIns="137150">
            <a:spAutoFit/>
          </a:bodyPr>
          <a:lstStyle/>
          <a:p>
            <a:pPr indent="0" lvl="0" marL="0" rtl="0" algn="ctr">
              <a:lnSpc>
                <a:spcPct val="100000"/>
              </a:lnSpc>
              <a:spcBef>
                <a:spcPts val="0"/>
              </a:spcBef>
              <a:spcAft>
                <a:spcPts val="0"/>
              </a:spcAft>
              <a:buClr>
                <a:schemeClr val="dk1"/>
              </a:buClr>
              <a:buSzPts val="2200"/>
              <a:buFont typeface="Arial"/>
              <a:buNone/>
            </a:pPr>
            <a:r>
              <a:rPr b="1" lang="en" sz="5000">
                <a:solidFill>
                  <a:srgbClr val="025A70"/>
                </a:solidFill>
                <a:latin typeface="Calibri"/>
                <a:ea typeface="Calibri"/>
                <a:cs typeface="Calibri"/>
                <a:sym typeface="Calibri"/>
              </a:rPr>
              <a:t>STEM Learning Ecosystems </a:t>
            </a:r>
            <a:endParaRPr b="1" sz="50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5000">
                <a:solidFill>
                  <a:srgbClr val="025A70"/>
                </a:solidFill>
                <a:latin typeface="Calibri"/>
                <a:ea typeface="Calibri"/>
                <a:cs typeface="Calibri"/>
                <a:sym typeface="Calibri"/>
              </a:rPr>
              <a:t>Generalized Example Illustration</a:t>
            </a:r>
            <a:endParaRPr b="1" sz="5000">
              <a:solidFill>
                <a:srgbClr val="025A70"/>
              </a:solidFill>
              <a:latin typeface="Calibri"/>
              <a:ea typeface="Calibri"/>
              <a:cs typeface="Calibri"/>
              <a:sym typeface="Calibri"/>
            </a:endParaRPr>
          </a:p>
          <a:p>
            <a:pPr indent="0" lvl="0" marL="0" rtl="0" algn="ctr">
              <a:lnSpc>
                <a:spcPct val="100000"/>
              </a:lnSpc>
              <a:spcBef>
                <a:spcPts val="0"/>
              </a:spcBef>
              <a:spcAft>
                <a:spcPts val="0"/>
              </a:spcAft>
              <a:buNone/>
            </a:pPr>
            <a:r>
              <a:rPr b="1" lang="en" sz="5000">
                <a:solidFill>
                  <a:srgbClr val="025A70"/>
                </a:solidFill>
                <a:latin typeface="Calibri"/>
                <a:ea typeface="Calibri"/>
                <a:cs typeface="Calibri"/>
                <a:sym typeface="Calibri"/>
              </a:rPr>
              <a:t>Variations</a:t>
            </a:r>
            <a:br>
              <a:rPr b="1" lang="en" sz="5400">
                <a:solidFill>
                  <a:srgbClr val="025A70"/>
                </a:solidFill>
                <a:latin typeface="Calibri"/>
                <a:ea typeface="Calibri"/>
                <a:cs typeface="Calibri"/>
                <a:sym typeface="Calibri"/>
              </a:rPr>
            </a:br>
            <a:r>
              <a:rPr b="1" lang="en" sz="2800">
                <a:solidFill>
                  <a:schemeClr val="dk1"/>
                </a:solidFill>
                <a:latin typeface="Calibri"/>
                <a:ea typeface="Calibri"/>
                <a:cs typeface="Calibri"/>
                <a:sym typeface="Calibri"/>
              </a:rPr>
              <a:t>Available as PDF, JPG, and PNG</a:t>
            </a:r>
            <a:endParaRPr b="1" sz="2800">
              <a:solidFill>
                <a:schemeClr val="dk1"/>
              </a:solidFill>
              <a:latin typeface="Calibri"/>
              <a:ea typeface="Calibri"/>
              <a:cs typeface="Calibri"/>
              <a:sym typeface="Calibri"/>
            </a:endParaRPr>
          </a:p>
          <a:p>
            <a:pPr indent="-635000" lvl="0" marL="914400" rtl="0" algn="l">
              <a:lnSpc>
                <a:spcPct val="90000"/>
              </a:lnSpc>
              <a:spcBef>
                <a:spcPts val="1600"/>
              </a:spcBef>
              <a:spcAft>
                <a:spcPts val="0"/>
              </a:spcAft>
              <a:buClr>
                <a:schemeClr val="dk1"/>
              </a:buClr>
              <a:buSzPts val="2800"/>
              <a:buFont typeface="Calibri"/>
              <a:buChar char="●"/>
            </a:pPr>
            <a:r>
              <a:rPr b="1" lang="en" sz="2800">
                <a:solidFill>
                  <a:schemeClr val="dk1"/>
                </a:solidFill>
                <a:latin typeface="Calibri"/>
                <a:ea typeface="Calibri"/>
                <a:cs typeface="Calibri"/>
                <a:sym typeface="Calibri"/>
              </a:rPr>
              <a:t>Illustration</a:t>
            </a:r>
            <a:endParaRPr b="1" sz="28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without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Society, Place” with text labels </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Society, Place” without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learner pathway with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learner pathway without text labels</a:t>
            </a:r>
            <a:endParaRPr sz="2400">
              <a:solidFill>
                <a:schemeClr val="dk1"/>
              </a:solidFill>
              <a:latin typeface="Calibri"/>
              <a:ea typeface="Calibri"/>
              <a:cs typeface="Calibri"/>
              <a:sym typeface="Calibri"/>
            </a:endParaRPr>
          </a:p>
          <a:p>
            <a:pPr indent="-635000" lvl="0" marL="914400" rtl="0" algn="l">
              <a:lnSpc>
                <a:spcPct val="90000"/>
              </a:lnSpc>
              <a:spcBef>
                <a:spcPts val="0"/>
              </a:spcBef>
              <a:spcAft>
                <a:spcPts val="0"/>
              </a:spcAft>
              <a:buClr>
                <a:schemeClr val="dk1"/>
              </a:buClr>
              <a:buSzPts val="2800"/>
              <a:buFont typeface="Calibri"/>
              <a:buChar char="●"/>
            </a:pPr>
            <a:r>
              <a:rPr b="1" lang="en" sz="2800">
                <a:solidFill>
                  <a:schemeClr val="dk1"/>
                </a:solidFill>
                <a:latin typeface="Calibri"/>
                <a:ea typeface="Calibri"/>
                <a:cs typeface="Calibri"/>
                <a:sym typeface="Calibri"/>
              </a:rPr>
              <a:t>Illustration set in a natural context</a:t>
            </a:r>
            <a:endParaRPr b="1" sz="28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without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Society, Place” with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Society, Place” without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learner pathway with text labels</a:t>
            </a:r>
            <a:endParaRPr sz="2400">
              <a:solidFill>
                <a:schemeClr val="dk1"/>
              </a:solidFill>
              <a:latin typeface="Calibri"/>
              <a:ea typeface="Calibri"/>
              <a:cs typeface="Calibri"/>
              <a:sym typeface="Calibri"/>
            </a:endParaRPr>
          </a:p>
          <a:p>
            <a:pPr indent="-609600" lvl="1" marL="18288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learner pathway without text labels</a:t>
            </a:r>
            <a:endParaRPr sz="2400">
              <a:solidFill>
                <a:schemeClr val="dk1"/>
              </a:solidFill>
              <a:latin typeface="Calibri"/>
              <a:ea typeface="Calibri"/>
              <a:cs typeface="Calibri"/>
              <a:sym typeface="Calibri"/>
            </a:endParaRPr>
          </a:p>
          <a:p>
            <a:pPr indent="-635000" lvl="0" marL="914400" rtl="0" algn="l">
              <a:lnSpc>
                <a:spcPct val="90000"/>
              </a:lnSpc>
              <a:spcBef>
                <a:spcPts val="0"/>
              </a:spcBef>
              <a:spcAft>
                <a:spcPts val="0"/>
              </a:spcAft>
              <a:buClr>
                <a:schemeClr val="dk1"/>
              </a:buClr>
              <a:buSzPts val="2800"/>
              <a:buFont typeface="Calibri"/>
              <a:buChar char="●"/>
            </a:pPr>
            <a:r>
              <a:rPr b="1" lang="en" sz="2800">
                <a:solidFill>
                  <a:schemeClr val="dk1"/>
                </a:solidFill>
                <a:latin typeface="Calibri"/>
                <a:ea typeface="Calibri"/>
                <a:cs typeface="Calibri"/>
                <a:sym typeface="Calibri"/>
              </a:rPr>
              <a:t>Also available as slides with editable text labels in a separate document </a:t>
            </a:r>
            <a:r>
              <a:rPr lang="en" sz="2000" u="sng">
                <a:solidFill>
                  <a:schemeClr val="accent5"/>
                </a:solidFill>
                <a:latin typeface="Calibri"/>
                <a:ea typeface="Calibri"/>
                <a:cs typeface="Calibri"/>
                <a:sym typeface="Calibri"/>
                <a:hlinkClick r:id="rId4">
                  <a:extLst>
                    <a:ext uri="{A12FA001-AC4F-418D-AE19-62706E023703}">
                      <ahyp:hlinkClr val="tx"/>
                    </a:ext>
                  </a:extLst>
                </a:hlinkClick>
              </a:rPr>
              <a:t>https://nisenet.org/stem-learning-ecosystems</a:t>
            </a:r>
            <a:endParaRPr b="1" sz="2800">
              <a:solidFill>
                <a:srgbClr val="025A7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A generalized example of a STEM Learning Ecosystem highlighting the relationships between people and organizations." id="70" name="Google Shape;70;p15"/>
          <p:cNvPicPr preferRelativeResize="0"/>
          <p:nvPr/>
        </p:nvPicPr>
        <p:blipFill rotWithShape="1">
          <a:blip r:embed="rId3">
            <a:alphaModFix/>
          </a:blip>
          <a:srcRect b="0" l="0" r="0" t="0"/>
          <a:stretch/>
        </p:blipFill>
        <p:spPr>
          <a:xfrm>
            <a:off x="0" y="0"/>
            <a:ext cx="18287995" cy="102869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A generalized example of a STEM Learning Ecosystem highlighting the relationships between people and organizations.&#10;" id="75" name="Google Shape;75;p16"/>
          <p:cNvPicPr preferRelativeResize="0"/>
          <p:nvPr/>
        </p:nvPicPr>
        <p:blipFill rotWithShape="1">
          <a:blip r:embed="rId3">
            <a:alphaModFix/>
          </a:blip>
          <a:srcRect b="0" l="0" r="0" t="0"/>
          <a:stretch/>
        </p:blipFill>
        <p:spPr>
          <a:xfrm>
            <a:off x="0" y="0"/>
            <a:ext cx="18288019" cy="1028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A generalized example of a STEM Learning Ecosystem highlighting the relationships between people and organizations." id="80" name="Google Shape;80;p17"/>
          <p:cNvPicPr preferRelativeResize="0"/>
          <p:nvPr/>
        </p:nvPicPr>
        <p:blipFill rotWithShape="1">
          <a:blip r:embed="rId3">
            <a:alphaModFix/>
          </a:blip>
          <a:srcRect b="0" l="0" r="0" t="0"/>
          <a:stretch/>
        </p:blipFill>
        <p:spPr>
          <a:xfrm>
            <a:off x="0" y="0"/>
            <a:ext cx="18288005" cy="102869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A generalized example of a STEM Learning Ecosystem highlighting the relationships between people and organizations." id="85" name="Google Shape;85;p18"/>
          <p:cNvPicPr preferRelativeResize="0"/>
          <p:nvPr/>
        </p:nvPicPr>
        <p:blipFill rotWithShape="1">
          <a:blip r:embed="rId3">
            <a:alphaModFix/>
          </a:blip>
          <a:srcRect b="0" l="0" r="0" t="0"/>
          <a:stretch/>
        </p:blipFill>
        <p:spPr>
          <a:xfrm>
            <a:off x="0" y="0"/>
            <a:ext cx="18288000" cy="102870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generalized example of a STEM Learning Ecosystem highlighting the relationships between people and organizations and a learner pathway." id="90" name="Google Shape;90;p19"/>
          <p:cNvPicPr preferRelativeResize="0"/>
          <p:nvPr/>
        </p:nvPicPr>
        <p:blipFill rotWithShape="1">
          <a:blip r:embed="rId3">
            <a:alphaModFix/>
          </a:blip>
          <a:srcRect b="0" l="0" r="0" t="0"/>
          <a:stretch/>
        </p:blipFill>
        <p:spPr>
          <a:xfrm>
            <a:off x="0" y="0"/>
            <a:ext cx="18288000" cy="102870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A generalized example of a STEM Learning Ecosystem highlighting the relationships between people and organizations and a learner pathway." id="95" name="Google Shape;95;p20"/>
          <p:cNvPicPr preferRelativeResize="0"/>
          <p:nvPr/>
        </p:nvPicPr>
        <p:blipFill rotWithShape="1">
          <a:blip r:embed="rId3">
            <a:alphaModFix/>
          </a:blip>
          <a:srcRect b="0" l="0" r="0" t="0"/>
          <a:stretch/>
        </p:blipFill>
        <p:spPr>
          <a:xfrm>
            <a:off x="0" y="0"/>
            <a:ext cx="18288010" cy="10286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A generalized example of a STEM Learning Ecosystem highlighting the relationships between people and organizations." id="100" name="Google Shape;100;p21"/>
          <p:cNvPicPr preferRelativeResize="0"/>
          <p:nvPr/>
        </p:nvPicPr>
        <p:blipFill rotWithShape="1">
          <a:blip r:embed="rId3">
            <a:alphaModFix/>
          </a:blip>
          <a:srcRect b="0" l="0" r="0" t="0"/>
          <a:stretch/>
        </p:blipFill>
        <p:spPr>
          <a:xfrm>
            <a:off x="0" y="0"/>
            <a:ext cx="18288005" cy="102869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