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4" r:id="rId2"/>
    <p:sldId id="257" r:id="rId3"/>
    <p:sldId id="280" r:id="rId4"/>
    <p:sldId id="404" r:id="rId5"/>
    <p:sldId id="488" r:id="rId6"/>
    <p:sldId id="284" r:id="rId7"/>
    <p:sldId id="286" r:id="rId8"/>
    <p:sldId id="498" r:id="rId9"/>
    <p:sldId id="287" r:id="rId10"/>
    <p:sldId id="496" r:id="rId11"/>
    <p:sldId id="497" r:id="rId12"/>
    <p:sldId id="4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89F"/>
    <a:srgbClr val="ECA826"/>
    <a:srgbClr val="9A73B2"/>
    <a:srgbClr val="E78E60"/>
    <a:srgbClr val="FDB315"/>
    <a:srgbClr val="4AAD9E"/>
    <a:srgbClr val="F4B29B"/>
    <a:srgbClr val="9466B3"/>
    <a:srgbClr val="005270"/>
    <a:srgbClr val="E4ED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42"/>
    <p:restoredTop sz="90411"/>
  </p:normalViewPr>
  <p:slideViewPr>
    <p:cSldViewPr snapToGrid="0" snapToObjects="1">
      <p:cViewPr varScale="1">
        <p:scale>
          <a:sx n="97" d="100"/>
          <a:sy n="97" d="100"/>
        </p:scale>
        <p:origin x="36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4233E-A19F-4BB0-93F7-883C19E19A7E}" type="doc">
      <dgm:prSet loTypeId="urn:microsoft.com/office/officeart/2005/8/layout/target1" loCatId="relationship" qsTypeId="urn:microsoft.com/office/officeart/2005/8/quickstyle/simple1" qsCatId="simple" csTypeId="urn:microsoft.com/office/officeart/2005/8/colors/accent3_3" csCatId="accent3" phldr="1"/>
      <dgm:spPr/>
    </dgm:pt>
    <dgm:pt modelId="{EBD10DC2-6EBE-4708-98DF-BB7BC5DEC4E8}">
      <dgm:prSet phldrT="[Text]"/>
      <dgm:spPr/>
      <dgm:t>
        <a:bodyPr/>
        <a:lstStyle/>
        <a:p>
          <a:r>
            <a:rPr lang="en-US"/>
            <a:t>Economy</a:t>
          </a:r>
          <a:endParaRPr lang="en-US" dirty="0"/>
        </a:p>
      </dgm:t>
    </dgm:pt>
    <dgm:pt modelId="{2251727C-6665-49E1-BCED-F53112C28587}" type="parTrans" cxnId="{BCC927FE-AEAB-474A-ACEB-C8C0BA81E9C8}">
      <dgm:prSet/>
      <dgm:spPr/>
      <dgm:t>
        <a:bodyPr/>
        <a:lstStyle/>
        <a:p>
          <a:endParaRPr lang="en-US"/>
        </a:p>
      </dgm:t>
    </dgm:pt>
    <dgm:pt modelId="{D9030B0F-1E5F-4CA0-935A-B977E79D25A3}" type="sibTrans" cxnId="{BCC927FE-AEAB-474A-ACEB-C8C0BA81E9C8}">
      <dgm:prSet/>
      <dgm:spPr/>
      <dgm:t>
        <a:bodyPr/>
        <a:lstStyle/>
        <a:p>
          <a:endParaRPr lang="en-US"/>
        </a:p>
      </dgm:t>
    </dgm:pt>
    <dgm:pt modelId="{2452EE52-4089-4770-9033-75425777B2FB}">
      <dgm:prSet phldrT="[Text]"/>
      <dgm:spPr/>
      <dgm:t>
        <a:bodyPr/>
        <a:lstStyle/>
        <a:p>
          <a:r>
            <a:rPr lang="en-US"/>
            <a:t>Society</a:t>
          </a:r>
          <a:endParaRPr lang="en-US" dirty="0"/>
        </a:p>
      </dgm:t>
    </dgm:pt>
    <dgm:pt modelId="{F9336125-0468-4B9D-A431-B4AA67FC9E4C}" type="parTrans" cxnId="{53AE439B-DAF0-4B62-8625-15CA1DC9D225}">
      <dgm:prSet/>
      <dgm:spPr/>
      <dgm:t>
        <a:bodyPr/>
        <a:lstStyle/>
        <a:p>
          <a:endParaRPr lang="en-US"/>
        </a:p>
      </dgm:t>
    </dgm:pt>
    <dgm:pt modelId="{2D791292-C998-4475-A8CE-65E688B90E3C}" type="sibTrans" cxnId="{53AE439B-DAF0-4B62-8625-15CA1DC9D225}">
      <dgm:prSet/>
      <dgm:spPr/>
      <dgm:t>
        <a:bodyPr/>
        <a:lstStyle/>
        <a:p>
          <a:endParaRPr lang="en-US"/>
        </a:p>
      </dgm:t>
    </dgm:pt>
    <dgm:pt modelId="{57B1A30F-4B1A-47DA-8A19-D05AB285D92B}">
      <dgm:prSet phldrT="[Text]"/>
      <dgm:spPr/>
      <dgm:t>
        <a:bodyPr/>
        <a:lstStyle/>
        <a:p>
          <a:r>
            <a:rPr lang="en-US"/>
            <a:t>Environment</a:t>
          </a:r>
          <a:endParaRPr lang="en-US" dirty="0"/>
        </a:p>
      </dgm:t>
    </dgm:pt>
    <dgm:pt modelId="{1393ABAE-6151-45D6-9B14-10B786A847A2}" type="parTrans" cxnId="{6A5C9C2F-E986-409B-9A56-774250A5E311}">
      <dgm:prSet/>
      <dgm:spPr/>
      <dgm:t>
        <a:bodyPr/>
        <a:lstStyle/>
        <a:p>
          <a:endParaRPr lang="en-US"/>
        </a:p>
      </dgm:t>
    </dgm:pt>
    <dgm:pt modelId="{EF924B37-4DA0-4ADB-AEE5-45D218F2A43C}" type="sibTrans" cxnId="{6A5C9C2F-E986-409B-9A56-774250A5E311}">
      <dgm:prSet/>
      <dgm:spPr/>
      <dgm:t>
        <a:bodyPr/>
        <a:lstStyle/>
        <a:p>
          <a:endParaRPr lang="en-US"/>
        </a:p>
      </dgm:t>
    </dgm:pt>
    <dgm:pt modelId="{A0A15D4F-D605-4179-807F-C8ED024542CF}" type="pres">
      <dgm:prSet presAssocID="{78C4233E-A19F-4BB0-93F7-883C19E19A7E}" presName="composite" presStyleCnt="0">
        <dgm:presLayoutVars>
          <dgm:chMax val="5"/>
          <dgm:dir/>
          <dgm:resizeHandles val="exact"/>
        </dgm:presLayoutVars>
      </dgm:prSet>
      <dgm:spPr/>
    </dgm:pt>
    <dgm:pt modelId="{9EAF3814-CD7C-4597-A30D-2193E71B5924}" type="pres">
      <dgm:prSet presAssocID="{EBD10DC2-6EBE-4708-98DF-BB7BC5DEC4E8}" presName="circle1" presStyleLbl="lnNode1" presStyleIdx="0" presStyleCnt="3" custLinFactNeighborY="-13314"/>
      <dgm:spPr>
        <a:solidFill>
          <a:srgbClr val="9A73B2">
            <a:alpha val="75000"/>
          </a:srgbClr>
        </a:solidFill>
        <a:ln>
          <a:noFill/>
        </a:ln>
      </dgm:spPr>
    </dgm:pt>
    <dgm:pt modelId="{75136557-5B41-4BC7-8846-D55C6F6B970E}" type="pres">
      <dgm:prSet presAssocID="{EBD10DC2-6EBE-4708-98DF-BB7BC5DEC4E8}" presName="text1" presStyleLbl="revTx" presStyleIdx="0" presStyleCnt="3">
        <dgm:presLayoutVars>
          <dgm:bulletEnabled val="1"/>
        </dgm:presLayoutVars>
      </dgm:prSet>
      <dgm:spPr/>
    </dgm:pt>
    <dgm:pt modelId="{DA0B4728-6DCC-43AD-B606-7AA1A6C8DD3F}" type="pres">
      <dgm:prSet presAssocID="{EBD10DC2-6EBE-4708-98DF-BB7BC5DEC4E8}" presName="line1" presStyleLbl="callout" presStyleIdx="0" presStyleCnt="6"/>
      <dgm:spPr/>
    </dgm:pt>
    <dgm:pt modelId="{D4B7795E-31D3-4813-86DD-C9F514B10948}" type="pres">
      <dgm:prSet presAssocID="{EBD10DC2-6EBE-4708-98DF-BB7BC5DEC4E8}" presName="d1" presStyleLbl="callout" presStyleIdx="1" presStyleCnt="6"/>
      <dgm:spPr/>
    </dgm:pt>
    <dgm:pt modelId="{983ACC0D-0C67-4F41-8955-54E2673C5456}" type="pres">
      <dgm:prSet presAssocID="{2452EE52-4089-4770-9033-75425777B2FB}" presName="circle2" presStyleLbl="lnNode1" presStyleIdx="1" presStyleCnt="3" custLinFactNeighborY="-4437"/>
      <dgm:spPr>
        <a:solidFill>
          <a:srgbClr val="FDB315">
            <a:alpha val="85000"/>
          </a:srgbClr>
        </a:solidFill>
        <a:ln>
          <a:noFill/>
        </a:ln>
      </dgm:spPr>
    </dgm:pt>
    <dgm:pt modelId="{BE609774-8AA7-4C0E-A354-AE3F81D6D6FF}" type="pres">
      <dgm:prSet presAssocID="{2452EE52-4089-4770-9033-75425777B2FB}" presName="text2" presStyleLbl="revTx" presStyleIdx="1" presStyleCnt="3">
        <dgm:presLayoutVars>
          <dgm:bulletEnabled val="1"/>
        </dgm:presLayoutVars>
      </dgm:prSet>
      <dgm:spPr/>
    </dgm:pt>
    <dgm:pt modelId="{9A40D2DF-5674-46EF-AA05-A2946A41BC88}" type="pres">
      <dgm:prSet presAssocID="{2452EE52-4089-4770-9033-75425777B2FB}" presName="line2" presStyleLbl="callout" presStyleIdx="2" presStyleCnt="6"/>
      <dgm:spPr/>
    </dgm:pt>
    <dgm:pt modelId="{1049280D-0C88-43AB-BFB3-B80C744C5B63}" type="pres">
      <dgm:prSet presAssocID="{2452EE52-4089-4770-9033-75425777B2FB}" presName="d2" presStyleLbl="callout" presStyleIdx="3" presStyleCnt="6"/>
      <dgm:spPr/>
    </dgm:pt>
    <dgm:pt modelId="{29C56EA4-5CE2-4080-9777-790555EB6F44}" type="pres">
      <dgm:prSet presAssocID="{57B1A30F-4B1A-47DA-8A19-D05AB285D92B}" presName="circle3" presStyleLbl="lnNode1" presStyleIdx="2" presStyleCnt="3" custLinFactNeighborY="-2664"/>
      <dgm:spPr>
        <a:solidFill>
          <a:srgbClr val="4AAD9E">
            <a:alpha val="75000"/>
          </a:srgbClr>
        </a:solidFill>
        <a:ln>
          <a:noFill/>
        </a:ln>
      </dgm:spPr>
    </dgm:pt>
    <dgm:pt modelId="{CD222229-C981-40B7-876C-8B1AC8805AFF}" type="pres">
      <dgm:prSet presAssocID="{57B1A30F-4B1A-47DA-8A19-D05AB285D92B}" presName="text3" presStyleLbl="revTx" presStyleIdx="2" presStyleCnt="3">
        <dgm:presLayoutVars>
          <dgm:bulletEnabled val="1"/>
        </dgm:presLayoutVars>
      </dgm:prSet>
      <dgm:spPr/>
    </dgm:pt>
    <dgm:pt modelId="{067DE6EF-7224-4EEB-BE7F-A4DC9E9196D6}" type="pres">
      <dgm:prSet presAssocID="{57B1A30F-4B1A-47DA-8A19-D05AB285D92B}" presName="line3" presStyleLbl="callout" presStyleIdx="4" presStyleCnt="6"/>
      <dgm:spPr/>
    </dgm:pt>
    <dgm:pt modelId="{8C1A308A-DADD-4271-9319-4F9A96301A72}" type="pres">
      <dgm:prSet presAssocID="{57B1A30F-4B1A-47DA-8A19-D05AB285D92B}" presName="d3" presStyleLbl="callout" presStyleIdx="5" presStyleCnt="6"/>
      <dgm:spPr/>
    </dgm:pt>
  </dgm:ptLst>
  <dgm:cxnLst>
    <dgm:cxn modelId="{1FE86D2B-456D-F849-BB03-EB52AA839CF9}" type="presOf" srcId="{57B1A30F-4B1A-47DA-8A19-D05AB285D92B}" destId="{CD222229-C981-40B7-876C-8B1AC8805AFF}" srcOrd="0" destOrd="0" presId="urn:microsoft.com/office/officeart/2005/8/layout/target1"/>
    <dgm:cxn modelId="{6A5C9C2F-E986-409B-9A56-774250A5E311}" srcId="{78C4233E-A19F-4BB0-93F7-883C19E19A7E}" destId="{57B1A30F-4B1A-47DA-8A19-D05AB285D92B}" srcOrd="2" destOrd="0" parTransId="{1393ABAE-6151-45D6-9B14-10B786A847A2}" sibTransId="{EF924B37-4DA0-4ADB-AEE5-45D218F2A43C}"/>
    <dgm:cxn modelId="{4783B24B-DC1C-7F4D-9785-76704F747B16}" type="presOf" srcId="{78C4233E-A19F-4BB0-93F7-883C19E19A7E}" destId="{A0A15D4F-D605-4179-807F-C8ED024542CF}" srcOrd="0" destOrd="0" presId="urn:microsoft.com/office/officeart/2005/8/layout/target1"/>
    <dgm:cxn modelId="{06BC0652-CDAE-7A49-8A8F-836E46D6A151}" type="presOf" srcId="{EBD10DC2-6EBE-4708-98DF-BB7BC5DEC4E8}" destId="{75136557-5B41-4BC7-8846-D55C6F6B970E}" srcOrd="0" destOrd="0" presId="urn:microsoft.com/office/officeart/2005/8/layout/target1"/>
    <dgm:cxn modelId="{384C3277-0D77-EE46-A903-C57802821FC9}" type="presOf" srcId="{2452EE52-4089-4770-9033-75425777B2FB}" destId="{BE609774-8AA7-4C0E-A354-AE3F81D6D6FF}" srcOrd="0" destOrd="0" presId="urn:microsoft.com/office/officeart/2005/8/layout/target1"/>
    <dgm:cxn modelId="{53AE439B-DAF0-4B62-8625-15CA1DC9D225}" srcId="{78C4233E-A19F-4BB0-93F7-883C19E19A7E}" destId="{2452EE52-4089-4770-9033-75425777B2FB}" srcOrd="1" destOrd="0" parTransId="{F9336125-0468-4B9D-A431-B4AA67FC9E4C}" sibTransId="{2D791292-C998-4475-A8CE-65E688B90E3C}"/>
    <dgm:cxn modelId="{BCC927FE-AEAB-474A-ACEB-C8C0BA81E9C8}" srcId="{78C4233E-A19F-4BB0-93F7-883C19E19A7E}" destId="{EBD10DC2-6EBE-4708-98DF-BB7BC5DEC4E8}" srcOrd="0" destOrd="0" parTransId="{2251727C-6665-49E1-BCED-F53112C28587}" sibTransId="{D9030B0F-1E5F-4CA0-935A-B977E79D25A3}"/>
    <dgm:cxn modelId="{6CAB01FA-784E-5B42-945A-4A44ECD4019E}" type="presParOf" srcId="{A0A15D4F-D605-4179-807F-C8ED024542CF}" destId="{9EAF3814-CD7C-4597-A30D-2193E71B5924}" srcOrd="0" destOrd="0" presId="urn:microsoft.com/office/officeart/2005/8/layout/target1"/>
    <dgm:cxn modelId="{9A48F6AA-FB00-1145-B6B0-CCA371ADC898}" type="presParOf" srcId="{A0A15D4F-D605-4179-807F-C8ED024542CF}" destId="{75136557-5B41-4BC7-8846-D55C6F6B970E}" srcOrd="1" destOrd="0" presId="urn:microsoft.com/office/officeart/2005/8/layout/target1"/>
    <dgm:cxn modelId="{EB4E843A-61D5-2145-B1B9-DE3D1A8F6F42}" type="presParOf" srcId="{A0A15D4F-D605-4179-807F-C8ED024542CF}" destId="{DA0B4728-6DCC-43AD-B606-7AA1A6C8DD3F}" srcOrd="2" destOrd="0" presId="urn:microsoft.com/office/officeart/2005/8/layout/target1"/>
    <dgm:cxn modelId="{22550817-C0BA-724C-9B2F-16098A7F1E3D}" type="presParOf" srcId="{A0A15D4F-D605-4179-807F-C8ED024542CF}" destId="{D4B7795E-31D3-4813-86DD-C9F514B10948}" srcOrd="3" destOrd="0" presId="urn:microsoft.com/office/officeart/2005/8/layout/target1"/>
    <dgm:cxn modelId="{EF1FA869-5E61-114F-A1B4-3A09798228C7}" type="presParOf" srcId="{A0A15D4F-D605-4179-807F-C8ED024542CF}" destId="{983ACC0D-0C67-4F41-8955-54E2673C5456}" srcOrd="4" destOrd="0" presId="urn:microsoft.com/office/officeart/2005/8/layout/target1"/>
    <dgm:cxn modelId="{1292C607-18C2-4C46-8D6E-710791B345A6}" type="presParOf" srcId="{A0A15D4F-D605-4179-807F-C8ED024542CF}" destId="{BE609774-8AA7-4C0E-A354-AE3F81D6D6FF}" srcOrd="5" destOrd="0" presId="urn:microsoft.com/office/officeart/2005/8/layout/target1"/>
    <dgm:cxn modelId="{63B8FD19-2D1E-7E41-9336-6C3293CD9EE0}" type="presParOf" srcId="{A0A15D4F-D605-4179-807F-C8ED024542CF}" destId="{9A40D2DF-5674-46EF-AA05-A2946A41BC88}" srcOrd="6" destOrd="0" presId="urn:microsoft.com/office/officeart/2005/8/layout/target1"/>
    <dgm:cxn modelId="{C24CDAC7-900F-8948-AA90-15DA6A1570F0}" type="presParOf" srcId="{A0A15D4F-D605-4179-807F-C8ED024542CF}" destId="{1049280D-0C88-43AB-BFB3-B80C744C5B63}" srcOrd="7" destOrd="0" presId="urn:microsoft.com/office/officeart/2005/8/layout/target1"/>
    <dgm:cxn modelId="{6306EADF-9155-1E4B-999B-D5517B30D232}" type="presParOf" srcId="{A0A15D4F-D605-4179-807F-C8ED024542CF}" destId="{29C56EA4-5CE2-4080-9777-790555EB6F44}" srcOrd="8" destOrd="0" presId="urn:microsoft.com/office/officeart/2005/8/layout/target1"/>
    <dgm:cxn modelId="{13D9E00A-AFD8-1744-AC1D-FFD579228B84}" type="presParOf" srcId="{A0A15D4F-D605-4179-807F-C8ED024542CF}" destId="{CD222229-C981-40B7-876C-8B1AC8805AFF}" srcOrd="9" destOrd="0" presId="urn:microsoft.com/office/officeart/2005/8/layout/target1"/>
    <dgm:cxn modelId="{2AE00489-E169-5049-908C-358D1F2955D4}" type="presParOf" srcId="{A0A15D4F-D605-4179-807F-C8ED024542CF}" destId="{067DE6EF-7224-4EEB-BE7F-A4DC9E9196D6}" srcOrd="10" destOrd="0" presId="urn:microsoft.com/office/officeart/2005/8/layout/target1"/>
    <dgm:cxn modelId="{B915B25F-734C-E545-91B7-5FB815B51C7B}" type="presParOf" srcId="{A0A15D4F-D605-4179-807F-C8ED024542CF}" destId="{8C1A308A-DADD-4271-9319-4F9A96301A72}" srcOrd="11" destOrd="0" presId="urn:microsoft.com/office/officeart/2005/8/layout/target1"/>
  </dgm:cxnLst>
  <dgm:bg/>
  <dgm:whole>
    <a:ln w="9525" cap="flat" cmpd="sng" algn="ctr">
      <a:solidFill>
        <a:schemeClr val="lt1">
          <a:hueOff val="0"/>
          <a:satOff val="0"/>
          <a:lumOff val="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56EA4-5CE2-4080-9777-790555EB6F44}">
      <dsp:nvSpPr>
        <dsp:cNvPr id="0" name=""/>
        <dsp:cNvSpPr/>
      </dsp:nvSpPr>
      <dsp:spPr>
        <a:xfrm>
          <a:off x="462018" y="1019316"/>
          <a:ext cx="3323569" cy="3323569"/>
        </a:xfrm>
        <a:prstGeom prst="ellipse">
          <a:avLst/>
        </a:prstGeom>
        <a:solidFill>
          <a:srgbClr val="4AAD9E">
            <a:alpha val="75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ACC0D-0C67-4F41-8955-54E2673C5456}">
      <dsp:nvSpPr>
        <dsp:cNvPr id="0" name=""/>
        <dsp:cNvSpPr/>
      </dsp:nvSpPr>
      <dsp:spPr>
        <a:xfrm>
          <a:off x="1126732" y="1684090"/>
          <a:ext cx="1994141" cy="1994141"/>
        </a:xfrm>
        <a:prstGeom prst="ellipse">
          <a:avLst/>
        </a:prstGeom>
        <a:solidFill>
          <a:srgbClr val="FDB315">
            <a:alpha val="85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AF3814-CD7C-4597-A30D-2193E71B5924}">
      <dsp:nvSpPr>
        <dsp:cNvPr id="0" name=""/>
        <dsp:cNvSpPr/>
      </dsp:nvSpPr>
      <dsp:spPr>
        <a:xfrm>
          <a:off x="1791446" y="2348784"/>
          <a:ext cx="664713" cy="664713"/>
        </a:xfrm>
        <a:prstGeom prst="ellipse">
          <a:avLst/>
        </a:prstGeom>
        <a:solidFill>
          <a:srgbClr val="9A73B2">
            <a:alpha val="75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136557-5B41-4BC7-8846-D55C6F6B970E}">
      <dsp:nvSpPr>
        <dsp:cNvPr id="0" name=""/>
        <dsp:cNvSpPr/>
      </dsp:nvSpPr>
      <dsp:spPr>
        <a:xfrm>
          <a:off x="4339516" y="0"/>
          <a:ext cx="1661784" cy="969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Economy</a:t>
          </a:r>
          <a:endParaRPr lang="en-US" sz="2200" kern="1200" dirty="0"/>
        </a:p>
      </dsp:txBody>
      <dsp:txXfrm>
        <a:off x="4339516" y="0"/>
        <a:ext cx="1661784" cy="969374"/>
      </dsp:txXfrm>
    </dsp:sp>
    <dsp:sp modelId="{DA0B4728-6DCC-43AD-B606-7AA1A6C8DD3F}">
      <dsp:nvSpPr>
        <dsp:cNvPr id="0" name=""/>
        <dsp:cNvSpPr/>
      </dsp:nvSpPr>
      <dsp:spPr>
        <a:xfrm>
          <a:off x="3924070" y="484687"/>
          <a:ext cx="41544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7795E-31D3-4813-86DD-C9F514B10948}">
      <dsp:nvSpPr>
        <dsp:cNvPr id="0" name=""/>
        <dsp:cNvSpPr/>
      </dsp:nvSpPr>
      <dsp:spPr>
        <a:xfrm rot="5400000">
          <a:off x="1880905" y="728138"/>
          <a:ext cx="2284400" cy="1798605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609774-8AA7-4C0E-A354-AE3F81D6D6FF}">
      <dsp:nvSpPr>
        <dsp:cNvPr id="0" name=""/>
        <dsp:cNvSpPr/>
      </dsp:nvSpPr>
      <dsp:spPr>
        <a:xfrm>
          <a:off x="4339516" y="969374"/>
          <a:ext cx="1661784" cy="969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Society</a:t>
          </a:r>
          <a:endParaRPr lang="en-US" sz="2200" kern="1200" dirty="0"/>
        </a:p>
      </dsp:txBody>
      <dsp:txXfrm>
        <a:off x="4339516" y="969374"/>
        <a:ext cx="1661784" cy="969374"/>
      </dsp:txXfrm>
    </dsp:sp>
    <dsp:sp modelId="{9A40D2DF-5674-46EF-AA05-A2946A41BC88}">
      <dsp:nvSpPr>
        <dsp:cNvPr id="0" name=""/>
        <dsp:cNvSpPr/>
      </dsp:nvSpPr>
      <dsp:spPr>
        <a:xfrm>
          <a:off x="3924070" y="1454061"/>
          <a:ext cx="41544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49280D-0C88-43AB-BFB3-B80C744C5B63}">
      <dsp:nvSpPr>
        <dsp:cNvPr id="0" name=""/>
        <dsp:cNvSpPr/>
      </dsp:nvSpPr>
      <dsp:spPr>
        <a:xfrm rot="5400000">
          <a:off x="2371243" y="1682390"/>
          <a:ext cx="1780103" cy="1322226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222229-C981-40B7-876C-8B1AC8805AFF}">
      <dsp:nvSpPr>
        <dsp:cNvPr id="0" name=""/>
        <dsp:cNvSpPr/>
      </dsp:nvSpPr>
      <dsp:spPr>
        <a:xfrm>
          <a:off x="4339516" y="1938748"/>
          <a:ext cx="1661784" cy="9693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Environment</a:t>
          </a:r>
          <a:endParaRPr lang="en-US" sz="2200" kern="1200" dirty="0"/>
        </a:p>
      </dsp:txBody>
      <dsp:txXfrm>
        <a:off x="4339516" y="1938748"/>
        <a:ext cx="1661784" cy="969374"/>
      </dsp:txXfrm>
    </dsp:sp>
    <dsp:sp modelId="{067DE6EF-7224-4EEB-BE7F-A4DC9E9196D6}">
      <dsp:nvSpPr>
        <dsp:cNvPr id="0" name=""/>
        <dsp:cNvSpPr/>
      </dsp:nvSpPr>
      <dsp:spPr>
        <a:xfrm>
          <a:off x="3924070" y="2423436"/>
          <a:ext cx="41544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1A308A-DADD-4271-9319-4F9A96301A72}">
      <dsp:nvSpPr>
        <dsp:cNvPr id="0" name=""/>
        <dsp:cNvSpPr/>
      </dsp:nvSpPr>
      <dsp:spPr>
        <a:xfrm rot="5400000">
          <a:off x="2862189" y="2635867"/>
          <a:ext cx="1271819" cy="845848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F278AE-21ED-DD43-B39E-C0E10F2C36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35EC26-A1F8-2141-A9BB-4AE29E11A2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277E-01D3-D244-951C-7061261CA574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14FA4-9AB3-BF44-8352-FCEE1F7DA2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B0C9DA-2851-5444-897E-D479F3A3A0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84BC5-DEBE-C54E-93DC-0959B6A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75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BD8E5-8995-4343-8AB3-856E0900E285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2167B-A6B9-F84A-889F-DC36802AC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9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2167B-A6B9-F84A-889F-DC36802AC0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92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Welcome and introductions </a:t>
            </a:r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A774C7-58BE-4A1D-9B89-5AA50B56EDC4}" type="slidenum">
              <a:rPr lang="en-US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2919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2167B-A6B9-F84A-889F-DC36802AC0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67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2167B-A6B9-F84A-889F-DC36802AC0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54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2167B-A6B9-F84A-889F-DC36802AC0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36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2167B-A6B9-F84A-889F-DC36802AC0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71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2167B-A6B9-F84A-889F-DC36802AC0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9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123A-FB28-1947-86D3-F9D6B600A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BF467-6D85-5D4D-A3FF-D5E707BCC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D636C-1062-D042-A381-4F6C4CD5E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FBD4A-2D7C-2240-9535-EC57822F3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E1216-75A2-7042-B47F-FC2873C50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4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B373E-8E37-6448-998F-6FF905EA9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ACDDD-058A-954A-BD9D-035E32DC7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31254-6EBA-3541-B221-07CA9F723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60F3D-BD9C-E344-97FE-F37987D6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08B5F-B238-274A-A9BB-71533BD29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4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2911B1-26AE-EC4E-A42B-A7223D02B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14B90C-A2AF-1D4D-B103-66E372D95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689BB-8D48-914C-8767-864359101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4D2F7-D9EF-B241-B955-17DFB7409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33F5C-325F-4143-A74F-ACB37DAE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32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">
    <p:bg>
      <p:bgPr>
        <a:solidFill>
          <a:schemeClr val="accen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15601" y="1101367"/>
            <a:ext cx="8328399" cy="763599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3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0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0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0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0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0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0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0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9171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415600" y="1340433"/>
            <a:ext cx="10011600" cy="476000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1507767"/>
            <a:ext cx="11360800" cy="763600"/>
          </a:xfrm>
          <a:prstGeom prst="rect">
            <a:avLst/>
          </a:prstGeom>
        </p:spPr>
        <p:txBody>
          <a:bodyPr lIns="121897" tIns="121897" rIns="121897" bIns="121897" anchor="t" anchorCtr="0"/>
          <a:lstStyle>
            <a:lvl1pPr lvl="0" rtl="0">
              <a:spcBef>
                <a:spcPts val="0"/>
              </a:spcBef>
              <a:buNone/>
              <a:defRPr sz="9600"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063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Headline with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7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0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0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0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0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0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0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0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7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134100" y="1606434"/>
            <a:ext cx="10708800" cy="4268799"/>
          </a:xfrm>
          <a:prstGeom prst="rect">
            <a:avLst/>
          </a:prstGeom>
          <a:noFill/>
          <a:ln>
            <a:noFill/>
          </a:ln>
        </p:spPr>
        <p:txBody>
          <a:bodyPr lIns="121897" tIns="121897" rIns="121897" bIns="121897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142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141AC-8D90-2341-9A23-4FCC8E30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6F7CF-8C2E-054A-9BCF-3ABBFD715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06E2D-6B13-B643-8E0A-53247828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1B342-1222-6B42-97B4-CDF42DFE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1DC7C-05D6-5142-8136-A68A3227C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1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891FB-02E7-444A-9CF0-28893059B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F59A9-8AEA-6F48-B362-85D76B1B2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73709-4360-BF47-B834-957230FC7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E1FCE-5BE3-9B43-B164-4EE65E39A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22E7F-EB55-F442-B150-39455C9A6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5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D03CB-06F4-E543-A6FB-F7CD196BA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DDFF2-3D31-AE45-9D1C-F0597AFE4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20BCD-010F-1E45-8471-26C7754D7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B512F-BCB5-274F-A1CA-A4D3B6884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CA87C-2209-594A-929C-16AA2625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F60A6-1B8B-8B49-B43E-BA187D89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C1D6D-75E7-3149-B38E-5C79DA0B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7237D-9092-C547-8D0E-CB2983E83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166A1-7106-0141-A8AB-200AC621F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61A4E3-53F4-0044-B581-15912C301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FBD4E1-3EFE-2D45-8F2E-D23F49D6F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73671A-0FB2-C643-8458-4C74716E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D43F52-B245-AA4F-8B7F-6B196A154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941057-C988-4643-A690-DE6114214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3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131D3-4ED6-8A40-BCEF-E07A40D9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98225-50C0-7B4C-B23E-2E11605C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9E0F9-6B77-7342-ACF0-188852B2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E1D2B-7167-064C-9FB4-9C75B7346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0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24B29B-C933-A74C-8B34-118EF2F0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4C866E-0BEB-974F-BCD2-AE64AE918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56627F-D177-7F40-BA33-8D0731DCB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1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CA587-F58B-DA46-B805-0AD6A1D36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46D68-8AFD-5E40-A817-4AFED5F3A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0C8B7A-5963-CA41-AC1A-49E760A9A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AE6EE-7A84-1645-A6AA-FE842375E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80CCD-9FD3-DC4F-B5B6-95276744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1F611C-472F-4C49-8BC1-55C7B00C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6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7C8E-3C16-F141-B42E-9269E32B7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C20108-3633-8E40-8DA2-F93AF5555B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E5DB9-BD09-7B47-8670-680B12B07D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77A2A-A13B-AA4D-9B4D-E7A53DA6A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A8315-AA70-114C-B12A-074BE1CB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CE13B-2F42-2242-8384-F535F94A6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5E1E2F-92B8-D943-89E8-7F1CFC4D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56ECB-54C3-D94F-BE41-EA5E7F525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9BB42-3F25-C744-A950-3F6E6CFDC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0FBC-E9DA-0A48-AD2C-D887BD965F0F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7C683-6C09-3943-BDE3-4B3962FAE5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CFC95-3B33-E645-B54D-36F7715D5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6387-2732-E242-ACBE-D71E6E930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0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  <p:sldLayoutId id="214748366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unesdoc.unesco.org/ark:/48223/pf0000247444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senet.org/sustainabilit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stainabledevelopment.un.org/content/documents/5987our-common-future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institute.org/efs-benchmark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 SusFutures_logo_V_color@500p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1967" y="-49695"/>
            <a:ext cx="3868066" cy="2707646"/>
          </a:xfrm>
          <a:prstGeom prst="rect">
            <a:avLst/>
          </a:prstGeom>
        </p:spPr>
      </p:pic>
      <p:pic>
        <p:nvPicPr>
          <p:cNvPr id="3" name="Picture 2" descr="ASU_Center for Innovation in Informal STEM Learning_Horiz_CMYK_Print_Black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17370"/>
            <a:ext cx="3200400" cy="840630"/>
          </a:xfrm>
          <a:prstGeom prst="rect">
            <a:avLst/>
          </a:prstGeom>
        </p:spPr>
      </p:pic>
      <p:pic>
        <p:nvPicPr>
          <p:cNvPr id="4" name="Picture 3" descr="NISE_Network_national_logo_H_black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5296" y="6152682"/>
            <a:ext cx="2286000" cy="444746"/>
          </a:xfrm>
          <a:prstGeom prst="rect">
            <a:avLst/>
          </a:prstGeom>
        </p:spPr>
      </p:pic>
      <p:sp>
        <p:nvSpPr>
          <p:cNvPr id="5" name="Subtitle 6"/>
          <p:cNvSpPr txBox="1">
            <a:spLocks/>
          </p:cNvSpPr>
          <p:nvPr/>
        </p:nvSpPr>
        <p:spPr>
          <a:xfrm>
            <a:off x="0" y="3588909"/>
            <a:ext cx="121920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6000" b="1" dirty="0">
                <a:solidFill>
                  <a:srgbClr val="18A89F"/>
                </a:solidFill>
              </a:rPr>
              <a:t>Sustainability and Museums</a:t>
            </a:r>
          </a:p>
        </p:txBody>
      </p:sp>
    </p:spTree>
    <p:extLst>
      <p:ext uri="{BB962C8B-B14F-4D97-AF65-F5344CB8AC3E}">
        <p14:creationId xmlns:p14="http://schemas.microsoft.com/office/powerpoint/2010/main" val="2153844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EB089C5-B07F-B046-AC3E-240A344396B7}"/>
              </a:ext>
            </a:extLst>
          </p:cNvPr>
          <p:cNvSpPr>
            <a:spLocks/>
          </p:cNvSpPr>
          <p:nvPr/>
        </p:nvSpPr>
        <p:spPr bwMode="auto">
          <a:xfrm>
            <a:off x="0" y="6093336"/>
            <a:ext cx="12192000" cy="82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r>
              <a:rPr lang="en-US" altLang="en-US" sz="16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Adapted from UNESCO. </a:t>
            </a:r>
            <a:r>
              <a:rPr lang="en-US" altLang="ja-JP" sz="16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(2017)</a:t>
            </a:r>
            <a:r>
              <a:rPr lang="en-US" altLang="ja-JP" sz="16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  <a:r>
              <a:rPr lang="en-US" altLang="ja-JP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1600" i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Education for Sustainable Development Goals: Learning objectives.</a:t>
            </a:r>
          </a:p>
          <a:p>
            <a:pPr algn="ctr" eaLnBrk="1" hangingPunct="1"/>
            <a:r>
              <a:rPr lang="en-US" sz="1600" dirty="0">
                <a:latin typeface="+mn-lt"/>
                <a:hlinkClick r:id="rId3"/>
              </a:rPr>
              <a:t>https://unesdoc.unesco.org/ark:/48223/pf0000247444</a:t>
            </a:r>
            <a:r>
              <a:rPr lang="en-US" altLang="en-US" sz="1600" i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 </a:t>
            </a:r>
          </a:p>
          <a:p>
            <a:pPr algn="ctr" eaLnBrk="1" hangingPunct="1">
              <a:spcBef>
                <a:spcPts val="500"/>
              </a:spcBef>
            </a:pPr>
            <a:r>
              <a:rPr lang="en-US" altLang="ja-JP" sz="10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Icons: Made by Made, Noun Project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13DFABD-5445-2C4E-82CB-9CD37B22F3C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02715" y="-172413"/>
            <a:ext cx="1603937" cy="1650293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296EF3CB-D373-5F49-85BB-B1C4140110A3}"/>
              </a:ext>
            </a:extLst>
          </p:cNvPr>
          <p:cNvSpPr txBox="1">
            <a:spLocks/>
          </p:cNvSpPr>
          <p:nvPr/>
        </p:nvSpPr>
        <p:spPr>
          <a:xfrm>
            <a:off x="1745038" y="321956"/>
            <a:ext cx="3093662" cy="102222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+mn-lt"/>
              </a:rPr>
              <a:t>Whole institution </a:t>
            </a:r>
          </a:p>
          <a:p>
            <a:r>
              <a:rPr lang="en-US" sz="3200" dirty="0">
                <a:latin typeface="+mn-lt"/>
              </a:rPr>
              <a:t>approach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25D09B9-F819-5D4F-B1BB-CAAF7115E630}"/>
              </a:ext>
            </a:extLst>
          </p:cNvPr>
          <p:cNvGrpSpPr/>
          <p:nvPr/>
        </p:nvGrpSpPr>
        <p:grpSpPr>
          <a:xfrm>
            <a:off x="3044633" y="786820"/>
            <a:ext cx="7041894" cy="5107958"/>
            <a:chOff x="3076532" y="627325"/>
            <a:chExt cx="7041894" cy="5107958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BCC8E48-B366-0B4E-9AE0-C552F8209DF3}"/>
                </a:ext>
              </a:extLst>
            </p:cNvPr>
            <p:cNvSpPr/>
            <p:nvPr/>
          </p:nvSpPr>
          <p:spPr>
            <a:xfrm>
              <a:off x="4267200" y="1153633"/>
              <a:ext cx="3657600" cy="3657600"/>
            </a:xfrm>
            <a:prstGeom prst="ellipse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AE78F2-1961-5F4C-B460-805ABD151796}"/>
                </a:ext>
              </a:extLst>
            </p:cNvPr>
            <p:cNvSpPr/>
            <p:nvPr/>
          </p:nvSpPr>
          <p:spPr>
            <a:xfrm>
              <a:off x="5410199" y="627325"/>
              <a:ext cx="1371600" cy="1371600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1BC20A5-E603-1F42-88D9-B9EE8F877A6F}"/>
                </a:ext>
              </a:extLst>
            </p:cNvPr>
            <p:cNvSpPr/>
            <p:nvPr/>
          </p:nvSpPr>
          <p:spPr>
            <a:xfrm>
              <a:off x="5498450" y="4115691"/>
              <a:ext cx="1188720" cy="1188720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1DF2B4F-4D79-A842-9837-FF8C6C4ED8F5}"/>
                </a:ext>
              </a:extLst>
            </p:cNvPr>
            <p:cNvSpPr/>
            <p:nvPr/>
          </p:nvSpPr>
          <p:spPr>
            <a:xfrm>
              <a:off x="7093914" y="2297708"/>
              <a:ext cx="1371600" cy="1371600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2D1D674-11CC-8846-950C-7E16DC1BBDD3}"/>
                </a:ext>
              </a:extLst>
            </p:cNvPr>
            <p:cNvSpPr/>
            <p:nvPr/>
          </p:nvSpPr>
          <p:spPr>
            <a:xfrm>
              <a:off x="3662688" y="2297708"/>
              <a:ext cx="1554480" cy="1554480"/>
            </a:xfrm>
            <a:prstGeom prst="ellipse">
              <a:avLst/>
            </a:prstGeom>
            <a:solidFill>
              <a:schemeClr val="bg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123D0D8-59F9-7B45-A70A-4E7A354C86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1245" t="6087" r="22834" b="21419"/>
            <a:stretch/>
          </p:blipFill>
          <p:spPr>
            <a:xfrm>
              <a:off x="5527161" y="3989164"/>
              <a:ext cx="1128587" cy="146304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1763707-BA1E-F14E-A642-C45CD271A0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15065" t="7566" r="14858" b="22201"/>
            <a:stretch/>
          </p:blipFill>
          <p:spPr>
            <a:xfrm>
              <a:off x="7068092" y="2355162"/>
              <a:ext cx="1440436" cy="14436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036FE25-BD5C-014D-BE84-07E448DBAE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17418" t="7884" r="18048" b="21797"/>
            <a:stretch/>
          </p:blipFill>
          <p:spPr>
            <a:xfrm>
              <a:off x="5475042" y="631376"/>
              <a:ext cx="1235537" cy="1346283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B6A23BAB-4B42-9642-9950-389834752A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15449" t="7907" r="15449" b="21848"/>
            <a:stretch/>
          </p:blipFill>
          <p:spPr>
            <a:xfrm>
              <a:off x="3693301" y="2333896"/>
              <a:ext cx="1439228" cy="1463040"/>
            </a:xfrm>
            <a:prstGeom prst="rect">
              <a:avLst/>
            </a:prstGeom>
          </p:spPr>
        </p:pic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F954945D-0AC1-7F46-A560-D8171016CE1B}"/>
                </a:ext>
              </a:extLst>
            </p:cNvPr>
            <p:cNvSpPr txBox="1">
              <a:spLocks/>
            </p:cNvSpPr>
            <p:nvPr/>
          </p:nvSpPr>
          <p:spPr>
            <a:xfrm>
              <a:off x="7924800" y="3826880"/>
              <a:ext cx="2193626" cy="803586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+mn-lt"/>
                </a:rPr>
                <a:t>Community partnerships</a:t>
              </a:r>
            </a:p>
          </p:txBody>
        </p:sp>
        <p:sp>
          <p:nvSpPr>
            <p:cNvPr id="36" name="Title 1">
              <a:extLst>
                <a:ext uri="{FF2B5EF4-FFF2-40B4-BE49-F238E27FC236}">
                  <a16:creationId xmlns:a16="http://schemas.microsoft.com/office/drawing/2014/main" id="{5E2FF64F-A3D8-D746-888C-20F716D19915}"/>
                </a:ext>
              </a:extLst>
            </p:cNvPr>
            <p:cNvSpPr txBox="1">
              <a:spLocks/>
            </p:cNvSpPr>
            <p:nvPr/>
          </p:nvSpPr>
          <p:spPr>
            <a:xfrm>
              <a:off x="6892830" y="660455"/>
              <a:ext cx="2193626" cy="803586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+mn-lt"/>
                </a:rPr>
                <a:t>Policy and governance</a:t>
              </a:r>
            </a:p>
          </p:txBody>
        </p:sp>
        <p:sp>
          <p:nvSpPr>
            <p:cNvPr id="37" name="Title 1">
              <a:extLst>
                <a:ext uri="{FF2B5EF4-FFF2-40B4-BE49-F238E27FC236}">
                  <a16:creationId xmlns:a16="http://schemas.microsoft.com/office/drawing/2014/main" id="{92D7B467-D3F2-E140-AFA5-754F45C505A2}"/>
                </a:ext>
              </a:extLst>
            </p:cNvPr>
            <p:cNvSpPr txBox="1">
              <a:spLocks/>
            </p:cNvSpPr>
            <p:nvPr/>
          </p:nvSpPr>
          <p:spPr>
            <a:xfrm>
              <a:off x="6710579" y="4931697"/>
              <a:ext cx="1614714" cy="803586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+mn-lt"/>
                </a:rPr>
                <a:t>Education and learning</a:t>
              </a:r>
            </a:p>
          </p:txBody>
        </p:sp>
        <p:sp>
          <p:nvSpPr>
            <p:cNvPr id="38" name="Title 1">
              <a:extLst>
                <a:ext uri="{FF2B5EF4-FFF2-40B4-BE49-F238E27FC236}">
                  <a16:creationId xmlns:a16="http://schemas.microsoft.com/office/drawing/2014/main" id="{2C67A975-3EB6-0F49-BF25-8760BB1BD18D}"/>
                </a:ext>
              </a:extLst>
            </p:cNvPr>
            <p:cNvSpPr txBox="1">
              <a:spLocks/>
            </p:cNvSpPr>
            <p:nvPr/>
          </p:nvSpPr>
          <p:spPr>
            <a:xfrm>
              <a:off x="3076532" y="3972652"/>
              <a:ext cx="2193626" cy="803586"/>
            </a:xfrm>
            <a:prstGeom prst="rect">
              <a:avLst/>
            </a:prstGeom>
          </p:spPr>
          <p:txBody>
            <a:bodyPr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dirty="0">
                  <a:latin typeface="+mn-lt"/>
                </a:rPr>
                <a:t>Facilities </a:t>
              </a:r>
            </a:p>
            <a:p>
              <a:r>
                <a:rPr lang="en-US" sz="2000" dirty="0">
                  <a:latin typeface="+mn-lt"/>
                </a:rPr>
                <a:t>and operations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9530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 txBox="1">
            <a:spLocks/>
          </p:cNvSpPr>
          <p:nvPr/>
        </p:nvSpPr>
        <p:spPr>
          <a:xfrm>
            <a:off x="838200" y="1717058"/>
            <a:ext cx="10972800" cy="635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+mj-lt"/>
              </a:rPr>
              <a:t>Available to download from </a:t>
            </a:r>
            <a:r>
              <a:rPr lang="en-US" sz="2400" b="1" dirty="0">
                <a:latin typeface="+mj-lt"/>
                <a:hlinkClick r:id="rId3"/>
              </a:rPr>
              <a:t>https://</a:t>
            </a:r>
            <a:r>
              <a:rPr lang="en-US" sz="2400" b="1" dirty="0" err="1">
                <a:latin typeface="+mj-lt"/>
                <a:hlinkClick r:id="rId3"/>
              </a:rPr>
              <a:t>www.nisenet.org</a:t>
            </a:r>
            <a:r>
              <a:rPr lang="en-US" sz="2400" b="1" dirty="0">
                <a:latin typeface="+mj-lt"/>
                <a:hlinkClick r:id="rId3"/>
              </a:rPr>
              <a:t>/sustainability </a:t>
            </a:r>
            <a:endParaRPr lang="en-US" sz="2400" b="1" dirty="0">
              <a:latin typeface="+mj-lt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838200" y="2225057"/>
            <a:ext cx="7188201" cy="2795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Museums and sustainability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Sustainability project planning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Staff and community engagement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Public engagement and programming</a:t>
            </a:r>
          </a:p>
          <a:p>
            <a:endParaRPr lang="en-US" sz="2000" b="1" dirty="0">
              <a:latin typeface="+mj-lt"/>
            </a:endParaRPr>
          </a:p>
          <a:p>
            <a:endParaRPr lang="en-US" sz="2000" b="1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60D99C-5203-F646-B4F3-E9279809865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02715" y="-172413"/>
            <a:ext cx="1603937" cy="165029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7CB7D2F-09B4-A743-9EC2-E53D75AB004F}"/>
              </a:ext>
            </a:extLst>
          </p:cNvPr>
          <p:cNvSpPr txBox="1">
            <a:spLocks/>
          </p:cNvSpPr>
          <p:nvPr/>
        </p:nvSpPr>
        <p:spPr>
          <a:xfrm>
            <a:off x="1394898" y="366383"/>
            <a:ext cx="6281809" cy="5726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20678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CBFFE7F-C00F-874B-87B5-0588EE956F8B}"/>
              </a:ext>
            </a:extLst>
          </p:cNvPr>
          <p:cNvSpPr txBox="1">
            <a:spLocks/>
          </p:cNvSpPr>
          <p:nvPr/>
        </p:nvSpPr>
        <p:spPr>
          <a:xfrm>
            <a:off x="1007533" y="2408233"/>
            <a:ext cx="10033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Created by Arizona State University for the NISE Network. Copyright 2019, Arizona State University. Published under a Creative Commons Attribution-Noncommercial-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ShareAlike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license: http://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creativecommons.org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/licenses/by-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nc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/3.0/us/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Sustainable Development Goals (SDGs) logo, color wheel, and icons are used according to the United Nations guidelines: https://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www.un.org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US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sustainabledevelopment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/wp-content/uploads/2019/01/SDG_Guidelines_AUG_2019_Final.pdf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i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i="1" dirty="0">
                <a:solidFill>
                  <a:schemeClr val="tx1"/>
                </a:solidFill>
              </a:rPr>
              <a:t>Rob and </a:t>
            </a:r>
            <a:r>
              <a:rPr lang="en-US" i="1" dirty="0" err="1">
                <a:solidFill>
                  <a:schemeClr val="tx1"/>
                </a:solidFill>
              </a:rPr>
              <a:t>Melani</a:t>
            </a:r>
            <a:r>
              <a:rPr lang="en-US" i="1" dirty="0">
                <a:solidFill>
                  <a:schemeClr val="tx1"/>
                </a:solidFill>
              </a:rPr>
              <a:t> Walton Sustainability in Science and Technology Museums </a:t>
            </a:r>
            <a:r>
              <a:rPr lang="en-US" dirty="0">
                <a:solidFill>
                  <a:schemeClr val="tx1"/>
                </a:solidFill>
              </a:rPr>
              <a:t>program is supported through funding from The Rob and </a:t>
            </a:r>
            <a:r>
              <a:rPr lang="en-US" dirty="0" err="1">
                <a:solidFill>
                  <a:schemeClr val="tx1"/>
                </a:solidFill>
              </a:rPr>
              <a:t>Melani</a:t>
            </a:r>
            <a:r>
              <a:rPr lang="en-US" dirty="0">
                <a:solidFill>
                  <a:schemeClr val="tx1"/>
                </a:solidFill>
              </a:rPr>
              <a:t> Walton Foundation.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207B4D-C231-0142-BE0F-C03944CDC13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0789" y="538692"/>
            <a:ext cx="120269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72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</a:t>
            </a:r>
          </a:p>
        </p:txBody>
      </p:sp>
    </p:spTree>
    <p:extLst>
      <p:ext uri="{BB962C8B-B14F-4D97-AF65-F5344CB8AC3E}">
        <p14:creationId xmlns:p14="http://schemas.microsoft.com/office/powerpoint/2010/main" val="420827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26F025-A1A8-1442-89C4-5CF0FE88D42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02715" y="-183046"/>
            <a:ext cx="1603937" cy="165029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09268" y="375747"/>
            <a:ext cx="8520599" cy="572699"/>
          </a:xfrm>
        </p:spPr>
        <p:txBody>
          <a:bodyPr/>
          <a:lstStyle/>
          <a:p>
            <a:r>
              <a:rPr lang="en-US" sz="2800" dirty="0"/>
              <a:t>Sustainability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5511768" y="437623"/>
            <a:ext cx="5047697" cy="233097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ja-JP" sz="2400" dirty="0">
                <a:ea typeface="MS PGothic" panose="020B0600070205080204" pitchFamily="34" charset="-128"/>
                <a:sym typeface="Arial" panose="020B0604020202020204" pitchFamily="34" charset="0"/>
              </a:rPr>
              <a:t>“</a:t>
            </a:r>
            <a:r>
              <a:rPr lang="en-US" altLang="ja-JP" sz="2400" dirty="0">
                <a:sym typeface="Lucida Grande" charset="0"/>
              </a:rPr>
              <a:t>meets  the  needs   of  the present     without  compromising  the  ability  of  future  generations  to  meet  their  own  needs</a:t>
            </a:r>
            <a:r>
              <a:rPr lang="en-US" altLang="ja-JP" sz="2400" dirty="0">
                <a:ea typeface="MS PGothic" panose="020B0600070205080204" pitchFamily="34" charset="-128"/>
                <a:sym typeface="Arial" panose="020B0604020202020204" pitchFamily="34" charset="0"/>
              </a:rPr>
              <a:t>”</a:t>
            </a:r>
            <a:endParaRPr lang="en-US" sz="2400" dirty="0"/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2038865" y="6291879"/>
            <a:ext cx="8520599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r>
              <a:rPr lang="en-US" altLang="en-US" sz="16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United Nations. (1987). </a:t>
            </a:r>
            <a:r>
              <a:rPr lang="en-US" altLang="en-US" sz="1600" i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Our common future. </a:t>
            </a:r>
            <a:r>
              <a:rPr lang="en-US" altLang="en-US" sz="16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(Commonly known as the Brundtland Report).</a:t>
            </a:r>
            <a:endParaRPr lang="en-US" altLang="ja-JP" sz="1600" dirty="0">
              <a:solidFill>
                <a:schemeClr val="tx1"/>
              </a:solidFill>
              <a:latin typeface="+mn-lt"/>
              <a:ea typeface="MS PGothic" panose="020B0600070205080204" pitchFamily="34" charset="-128"/>
              <a:sym typeface="Arial" panose="020B0604020202020204" pitchFamily="34" charset="0"/>
            </a:endParaRPr>
          </a:p>
          <a:p>
            <a:pPr algn="ctr" eaLnBrk="1" hangingPunct="1"/>
            <a:r>
              <a:rPr lang="en-US" sz="1600" dirty="0">
                <a:latin typeface="+mn-lt"/>
                <a:hlinkClick r:id="rId3"/>
              </a:rPr>
              <a:t>https://sustainabledevelopment.un.org/content/documents/5987our-common-future.pdf</a:t>
            </a:r>
            <a:r>
              <a:rPr lang="en-US" altLang="ja-JP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en-US" altLang="en-US" sz="1600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5472592" y="1316475"/>
            <a:ext cx="1048511" cy="484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ja-JP" sz="2400" b="1" dirty="0">
                <a:solidFill>
                  <a:srgbClr val="9466B3"/>
                </a:solidFill>
                <a:latin typeface="+mn-lt"/>
                <a:sym typeface="Lucida Grande" charset="0"/>
              </a:rPr>
              <a:t>future</a:t>
            </a:r>
            <a:endParaRPr lang="en-US" sz="2400" b="1" dirty="0">
              <a:solidFill>
                <a:srgbClr val="9466B3"/>
              </a:solidFill>
              <a:latin typeface="+mn-lt"/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7118866" y="437472"/>
            <a:ext cx="1026067" cy="449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ja-JP" sz="2400" b="1" dirty="0">
                <a:solidFill>
                  <a:srgbClr val="EBA826"/>
                </a:solidFill>
                <a:latin typeface="+mn-lt"/>
                <a:sym typeface="Lucida Grande" charset="0"/>
              </a:rPr>
              <a:t>needs</a:t>
            </a:r>
            <a:endParaRPr lang="en-US" sz="2400" b="1" dirty="0">
              <a:solidFill>
                <a:srgbClr val="EBA826"/>
              </a:solidFill>
              <a:latin typeface="+mn-lt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8964597" y="440134"/>
            <a:ext cx="1282911" cy="502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ja-JP" sz="2400" b="1" dirty="0">
                <a:solidFill>
                  <a:srgbClr val="18A89F"/>
                </a:solidFill>
                <a:latin typeface="+mn-lt"/>
                <a:sym typeface="Lucida Grande" charset="0"/>
              </a:rPr>
              <a:t>present</a:t>
            </a:r>
            <a:r>
              <a:rPr lang="en-US" altLang="ja-JP" sz="2400" b="1" dirty="0">
                <a:solidFill>
                  <a:srgbClr val="005270"/>
                </a:solidFill>
                <a:latin typeface="+mn-lt"/>
                <a:sym typeface="Lucida Grande" charset="0"/>
              </a:rPr>
              <a:t> </a:t>
            </a:r>
            <a:endParaRPr lang="en-US" sz="2400" b="1" dirty="0">
              <a:solidFill>
                <a:srgbClr val="00527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12467" y="2157736"/>
            <a:ext cx="2741030" cy="923330"/>
          </a:xfrm>
          <a:prstGeom prst="rect">
            <a:avLst/>
          </a:prstGeom>
          <a:ln>
            <a:solidFill>
              <a:srgbClr val="EBA82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BA826"/>
                </a:solidFill>
              </a:rPr>
              <a:t>Needs </a:t>
            </a:r>
            <a:r>
              <a:rPr lang="mr-IN" b="1" dirty="0">
                <a:solidFill>
                  <a:srgbClr val="EBA826"/>
                </a:solidFill>
              </a:rPr>
              <a:t>–</a:t>
            </a:r>
            <a:r>
              <a:rPr lang="en-US" b="1" dirty="0">
                <a:solidFill>
                  <a:srgbClr val="EBA826"/>
                </a:solidFill>
              </a:rPr>
              <a:t> </a:t>
            </a:r>
            <a:r>
              <a:rPr lang="en-US" dirty="0">
                <a:solidFill>
                  <a:srgbClr val="EBA826"/>
                </a:solidFill>
              </a:rPr>
              <a:t>include food, water, shelter, work, happiness, and respect.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38865" y="4503005"/>
            <a:ext cx="3508365" cy="923330"/>
          </a:xfrm>
          <a:prstGeom prst="rect">
            <a:avLst/>
          </a:prstGeom>
          <a:ln>
            <a:solidFill>
              <a:srgbClr val="18A89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8A89F"/>
                </a:solidFill>
              </a:rPr>
              <a:t>Present</a:t>
            </a:r>
            <a:r>
              <a:rPr lang="en-US" dirty="0">
                <a:solidFill>
                  <a:srgbClr val="18A89F"/>
                </a:solidFill>
              </a:rPr>
              <a:t> </a:t>
            </a:r>
            <a:r>
              <a:rPr lang="mr-IN" dirty="0">
                <a:solidFill>
                  <a:srgbClr val="18A89F"/>
                </a:solidFill>
              </a:rPr>
              <a:t>–</a:t>
            </a:r>
            <a:r>
              <a:rPr lang="en-US" dirty="0">
                <a:solidFill>
                  <a:srgbClr val="18A89F"/>
                </a:solidFill>
              </a:rPr>
              <a:t> people all over the world have needs that are equally important and must be met.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86446" y="3249939"/>
            <a:ext cx="3404222" cy="923330"/>
          </a:xfrm>
          <a:prstGeom prst="rect">
            <a:avLst/>
          </a:prstGeom>
          <a:ln>
            <a:solidFill>
              <a:srgbClr val="9466B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466B3"/>
                </a:solidFill>
              </a:rPr>
              <a:t>Future</a:t>
            </a:r>
            <a:r>
              <a:rPr lang="en-US" dirty="0">
                <a:solidFill>
                  <a:srgbClr val="9466B3"/>
                </a:solidFill>
              </a:rPr>
              <a:t> </a:t>
            </a:r>
            <a:r>
              <a:rPr lang="mr-IN" dirty="0">
                <a:solidFill>
                  <a:srgbClr val="9466B3"/>
                </a:solidFill>
              </a:rPr>
              <a:t>–</a:t>
            </a:r>
            <a:r>
              <a:rPr lang="en-US" dirty="0">
                <a:solidFill>
                  <a:srgbClr val="9466B3"/>
                </a:solidFill>
              </a:rPr>
              <a:t> people in the future will also have needs. How will our actions affect them?</a:t>
            </a:r>
          </a:p>
        </p:txBody>
      </p:sp>
    </p:spTree>
    <p:extLst>
      <p:ext uri="{BB962C8B-B14F-4D97-AF65-F5344CB8AC3E}">
        <p14:creationId xmlns:p14="http://schemas.microsoft.com/office/powerpoint/2010/main" val="282342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>
            <a:spLocks noChangeAspect="1"/>
          </p:cNvSpPr>
          <p:nvPr/>
        </p:nvSpPr>
        <p:spPr>
          <a:xfrm>
            <a:off x="958591" y="3429001"/>
            <a:ext cx="2468880" cy="2468880"/>
          </a:xfrm>
          <a:prstGeom prst="ellipse">
            <a:avLst/>
          </a:prstGeom>
          <a:solidFill>
            <a:srgbClr val="9A73B2">
              <a:alpha val="75000"/>
            </a:srgb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Economy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89613956"/>
              </p:ext>
            </p:extLst>
          </p:nvPr>
        </p:nvGraphicFramePr>
        <p:xfrm>
          <a:off x="6101206" y="1416484"/>
          <a:ext cx="6463320" cy="4431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926F025-A1A8-1442-89C4-5CF0FE88D421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02715" y="-183046"/>
            <a:ext cx="1603937" cy="1650293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038866" y="445025"/>
            <a:ext cx="8520599" cy="5726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1793026" y="1995328"/>
            <a:ext cx="2468880" cy="2468880"/>
          </a:xfrm>
          <a:prstGeom prst="ellipse">
            <a:avLst/>
          </a:prstGeom>
          <a:solidFill>
            <a:srgbClr val="FDB315">
              <a:alpha val="85000"/>
            </a:srgb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Society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2635420" y="3429001"/>
            <a:ext cx="2468880" cy="2468880"/>
          </a:xfrm>
          <a:prstGeom prst="ellipse">
            <a:avLst/>
          </a:prstGeom>
          <a:solidFill>
            <a:srgbClr val="4AAD9E">
              <a:alpha val="75000"/>
            </a:srgb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      </a:t>
            </a:r>
            <a:r>
              <a:rPr lang="en-US" dirty="0">
                <a:solidFill>
                  <a:srgbClr val="000000"/>
                </a:solidFill>
              </a:rPr>
              <a:t>Environment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788B0FB-F526-0746-A09D-C98792168CF3}"/>
              </a:ext>
            </a:extLst>
          </p:cNvPr>
          <p:cNvSpPr txBox="1">
            <a:spLocks/>
          </p:cNvSpPr>
          <p:nvPr/>
        </p:nvSpPr>
        <p:spPr>
          <a:xfrm>
            <a:off x="1509268" y="375747"/>
            <a:ext cx="8520599" cy="5726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Sustainability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93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3BDC256-D966-CD4C-8DED-28CC0B5DCEAB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18A89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2248" y="1594110"/>
            <a:ext cx="11713780" cy="36697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i="1" dirty="0">
                <a:solidFill>
                  <a:schemeClr val="bg1"/>
                </a:solidFill>
                <a:latin typeface="+mn-lt"/>
              </a:rPr>
              <a:t>Sustainability</a:t>
            </a:r>
            <a:r>
              <a:rPr lang="en-US" dirty="0">
                <a:solidFill>
                  <a:schemeClr val="bg1"/>
                </a:solidFill>
                <a:latin typeface="+mn-lt"/>
              </a:rPr>
              <a:t> means healthy people, communities, and environments, now and in the future.</a:t>
            </a:r>
          </a:p>
        </p:txBody>
      </p:sp>
    </p:spTree>
    <p:extLst>
      <p:ext uri="{BB962C8B-B14F-4D97-AF65-F5344CB8AC3E}">
        <p14:creationId xmlns:p14="http://schemas.microsoft.com/office/powerpoint/2010/main" val="344775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_2018_SDG_Poster_without_UN_emblem_Letter US.pn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00" t="25185" r="1548" b="11111"/>
          <a:stretch/>
        </p:blipFill>
        <p:spPr>
          <a:xfrm>
            <a:off x="-21611" y="620957"/>
            <a:ext cx="12202765" cy="623428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ECC8DE8-CE0C-1E4B-9EC5-408D4EA0D105}"/>
              </a:ext>
            </a:extLst>
          </p:cNvPr>
          <p:cNvSpPr txBox="1">
            <a:spLocks/>
          </p:cNvSpPr>
          <p:nvPr/>
        </p:nvSpPr>
        <p:spPr>
          <a:xfrm>
            <a:off x="169332" y="177794"/>
            <a:ext cx="11338392" cy="7303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United Nations</a:t>
            </a:r>
          </a:p>
        </p:txBody>
      </p:sp>
    </p:spTree>
    <p:extLst>
      <p:ext uri="{BB962C8B-B14F-4D97-AF65-F5344CB8AC3E}">
        <p14:creationId xmlns:p14="http://schemas.microsoft.com/office/powerpoint/2010/main" val="161111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26F025-A1A8-1442-89C4-5CF0FE88D42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02715" y="-172413"/>
            <a:ext cx="1603937" cy="165029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33121" y="672752"/>
            <a:ext cx="3529289" cy="572699"/>
          </a:xfrm>
        </p:spPr>
        <p:txBody>
          <a:bodyPr>
            <a:noAutofit/>
          </a:bodyPr>
          <a:lstStyle/>
          <a:p>
            <a:r>
              <a:rPr lang="en-US" sz="3600" dirty="0"/>
              <a:t>Education </a:t>
            </a:r>
            <a:br>
              <a:rPr lang="en-US" sz="3600" dirty="0"/>
            </a:br>
            <a:r>
              <a:rPr lang="en-US" sz="3600" dirty="0"/>
              <a:t>for sustainability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469467" y="439071"/>
            <a:ext cx="6404481" cy="18128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2400" dirty="0"/>
              <a:t>“cultivates  individual  and  collective  potential … to  increase  the  possibility  that  humans  and  other  life  can  flourish  on  Earth  now  and  into  the   future  ”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0" y="6210300"/>
            <a:ext cx="1219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r>
              <a:rPr lang="en-US" altLang="en-US" sz="16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Cloud, ed. (2017). </a:t>
            </a:r>
            <a:r>
              <a:rPr lang="en-US" altLang="ja-JP" sz="1600" dirty="0">
                <a:solidFill>
                  <a:schemeClr val="tx1"/>
                </a:solidFill>
                <a:latin typeface="+mn-lt"/>
                <a:sym typeface="Arial Italic" panose="020B0604020202090204" pitchFamily="34" charset="0"/>
              </a:rPr>
              <a:t>Education for a sustainable future: Benchmarks for individual and social learning. </a:t>
            </a:r>
            <a:r>
              <a:rPr lang="en-US" altLang="ja-JP" sz="1600" i="1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sym typeface="Arial" panose="020B0604020202020204" pitchFamily="34" charset="0"/>
              </a:rPr>
              <a:t>Journal of Sustainability Education</a:t>
            </a:r>
            <a:r>
              <a:rPr lang="en-US" altLang="ja-JP" sz="1600" dirty="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algn="ctr" eaLnBrk="1" hangingPunct="1"/>
            <a:r>
              <a:rPr lang="en-US" sz="1600" dirty="0">
                <a:latin typeface="+mn-lt"/>
                <a:hlinkClick r:id="rId3"/>
              </a:rPr>
              <a:t>https://cloudinstitute.org/efs-benchmarks</a:t>
            </a:r>
            <a:endParaRPr lang="en-US" altLang="en-US" sz="1600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5953449" y="1767022"/>
            <a:ext cx="1090079" cy="4849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ja-JP" sz="2400" b="1" dirty="0">
                <a:solidFill>
                  <a:srgbClr val="9466B3"/>
                </a:solidFill>
                <a:latin typeface="+mn-lt"/>
                <a:sym typeface="Lucida Grande" charset="0"/>
              </a:rPr>
              <a:t>future.</a:t>
            </a:r>
            <a:endParaRPr lang="en-US" sz="2400" b="1" dirty="0">
              <a:solidFill>
                <a:srgbClr val="9466B3"/>
              </a:solidFill>
              <a:latin typeface="+mn-lt"/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6853031" y="439373"/>
            <a:ext cx="1473944" cy="449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ja-JP" sz="2400" b="1" dirty="0">
                <a:solidFill>
                  <a:srgbClr val="EBA826"/>
                </a:solidFill>
                <a:latin typeface="+mn-lt"/>
                <a:sym typeface="Lucida Grande" charset="0"/>
              </a:rPr>
              <a:t>individual</a:t>
            </a:r>
            <a:endParaRPr lang="en-US" sz="2400" b="1" dirty="0">
              <a:solidFill>
                <a:srgbClr val="EBA826"/>
              </a:solidFill>
              <a:latin typeface="+mn-lt"/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8778482" y="441880"/>
            <a:ext cx="1466956" cy="502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ja-JP" sz="2400" b="1" dirty="0">
                <a:solidFill>
                  <a:srgbClr val="18A89F"/>
                </a:solidFill>
                <a:latin typeface="+mn-lt"/>
                <a:sym typeface="Lucida Grande" charset="0"/>
              </a:rPr>
              <a:t>collective</a:t>
            </a:r>
            <a:endParaRPr lang="en-US" sz="2400" b="1" dirty="0">
              <a:solidFill>
                <a:srgbClr val="18A89F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38401" y="2844132"/>
            <a:ext cx="2607734" cy="646331"/>
          </a:xfrm>
          <a:prstGeom prst="rect">
            <a:avLst/>
          </a:prstGeom>
          <a:ln>
            <a:solidFill>
              <a:srgbClr val="EBA82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BA826"/>
                </a:solidFill>
              </a:rPr>
              <a:t>Individual </a:t>
            </a:r>
            <a:r>
              <a:rPr lang="mr-IN" b="1" dirty="0">
                <a:solidFill>
                  <a:srgbClr val="EBA826"/>
                </a:solidFill>
              </a:rPr>
              <a:t>–</a:t>
            </a:r>
            <a:r>
              <a:rPr lang="en-US" b="1" dirty="0">
                <a:solidFill>
                  <a:srgbClr val="EBA826"/>
                </a:solidFill>
              </a:rPr>
              <a:t> </a:t>
            </a:r>
            <a:r>
              <a:rPr lang="en-US" dirty="0">
                <a:solidFill>
                  <a:srgbClr val="EBA826"/>
                </a:solidFill>
              </a:rPr>
              <a:t>empowering learners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99853" y="4535595"/>
            <a:ext cx="2442939" cy="646331"/>
          </a:xfrm>
          <a:prstGeom prst="rect">
            <a:avLst/>
          </a:prstGeom>
          <a:ln>
            <a:solidFill>
              <a:srgbClr val="18A89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8A89F"/>
                </a:solidFill>
              </a:rPr>
              <a:t>Collective </a:t>
            </a:r>
            <a:r>
              <a:rPr lang="mr-IN" dirty="0">
                <a:solidFill>
                  <a:srgbClr val="18A89F"/>
                </a:solidFill>
              </a:rPr>
              <a:t>–</a:t>
            </a:r>
            <a:r>
              <a:rPr lang="en-US" dirty="0">
                <a:solidFill>
                  <a:srgbClr val="18A89F"/>
                </a:solidFill>
              </a:rPr>
              <a:t> connecting with our communities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17968" y="3369065"/>
            <a:ext cx="3317765" cy="646331"/>
          </a:xfrm>
          <a:prstGeom prst="rect">
            <a:avLst/>
          </a:prstGeom>
          <a:ln>
            <a:solidFill>
              <a:srgbClr val="9466B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466B3"/>
                </a:solidFill>
              </a:rPr>
              <a:t>Future</a:t>
            </a:r>
            <a:r>
              <a:rPr lang="en-US" dirty="0">
                <a:solidFill>
                  <a:srgbClr val="9466B3"/>
                </a:solidFill>
              </a:rPr>
              <a:t> </a:t>
            </a:r>
            <a:r>
              <a:rPr lang="mr-IN" dirty="0">
                <a:solidFill>
                  <a:srgbClr val="9466B3"/>
                </a:solidFill>
              </a:rPr>
              <a:t>–</a:t>
            </a:r>
            <a:r>
              <a:rPr lang="en-US" dirty="0">
                <a:solidFill>
                  <a:srgbClr val="9466B3"/>
                </a:solidFill>
              </a:rPr>
              <a:t> making a difference as an organization</a:t>
            </a:r>
          </a:p>
        </p:txBody>
      </p:sp>
    </p:spTree>
    <p:extLst>
      <p:ext uri="{BB962C8B-B14F-4D97-AF65-F5344CB8AC3E}">
        <p14:creationId xmlns:p14="http://schemas.microsoft.com/office/powerpoint/2010/main" val="409439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 &amp; MUSEUMS</a:t>
            </a:r>
          </a:p>
        </p:txBody>
      </p:sp>
    </p:spTree>
    <p:extLst>
      <p:ext uri="{BB962C8B-B14F-4D97-AF65-F5344CB8AC3E}">
        <p14:creationId xmlns:p14="http://schemas.microsoft.com/office/powerpoint/2010/main" val="290178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 txBox="1">
            <a:spLocks/>
          </p:cNvSpPr>
          <p:nvPr/>
        </p:nvSpPr>
        <p:spPr>
          <a:xfrm>
            <a:off x="838200" y="1717058"/>
            <a:ext cx="7994098" cy="635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+mj-lt"/>
              </a:rPr>
              <a:t>What role can museums play?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838200" y="2225057"/>
            <a:ext cx="7188201" cy="2795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Museums are trusted organizations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Museums support lifelong learning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Museums foster social learning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Museums engage diverse public audiences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Museums can serve as conveners in a community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+mj-lt"/>
              </a:rPr>
              <a:t>Museums can model sustainable practices</a:t>
            </a:r>
          </a:p>
          <a:p>
            <a:endParaRPr lang="en-US" sz="2000" b="1" dirty="0">
              <a:latin typeface="+mj-lt"/>
            </a:endParaRPr>
          </a:p>
          <a:p>
            <a:endParaRPr lang="en-US" sz="2000" b="1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60D99C-5203-F646-B4F3-E9279809865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02715" y="-172413"/>
            <a:ext cx="1603937" cy="165029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7CB7D2F-09B4-A743-9EC2-E53D75AB004F}"/>
              </a:ext>
            </a:extLst>
          </p:cNvPr>
          <p:cNvSpPr txBox="1">
            <a:spLocks/>
          </p:cNvSpPr>
          <p:nvPr/>
        </p:nvSpPr>
        <p:spPr>
          <a:xfrm>
            <a:off x="1394898" y="366383"/>
            <a:ext cx="6281809" cy="5726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Museums and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15629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14317</TotalTime>
  <Words>468</Words>
  <Application>Microsoft Macintosh PowerPoint</Application>
  <PresentationFormat>Widescreen</PresentationFormat>
  <Paragraphs>69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SUSTAINABILITY</vt:lpstr>
      <vt:lpstr>Sustainability</vt:lpstr>
      <vt:lpstr>PowerPoint Presentation</vt:lpstr>
      <vt:lpstr>Sustainability means healthy people, communities, and environments, now and in the future.</vt:lpstr>
      <vt:lpstr>PowerPoint Presentation</vt:lpstr>
      <vt:lpstr>Education  for sustainability</vt:lpstr>
      <vt:lpstr>SUSTAINABILITY &amp; MUSEUMS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Maletz</dc:creator>
  <cp:lastModifiedBy>Rae Ostman</cp:lastModifiedBy>
  <cp:revision>252</cp:revision>
  <cp:lastPrinted>2019-09-11T14:44:37Z</cp:lastPrinted>
  <dcterms:created xsi:type="dcterms:W3CDTF">2019-07-29T15:34:01Z</dcterms:created>
  <dcterms:modified xsi:type="dcterms:W3CDTF">2020-06-15T15:37:38Z</dcterms:modified>
</cp:coreProperties>
</file>