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7" r:id="rId4"/>
    <p:sldMasterId id="2147483750" r:id="rId5"/>
  </p:sldMasterIdLst>
  <p:notesMasterIdLst>
    <p:notesMasterId r:id="rId33"/>
  </p:notesMasterIdLst>
  <p:sldIdLst>
    <p:sldId id="261" r:id="rId6"/>
    <p:sldId id="263" r:id="rId7"/>
    <p:sldId id="269" r:id="rId8"/>
    <p:sldId id="784" r:id="rId9"/>
    <p:sldId id="268" r:id="rId10"/>
    <p:sldId id="271" r:id="rId11"/>
    <p:sldId id="757" r:id="rId12"/>
    <p:sldId id="791" r:id="rId13"/>
    <p:sldId id="765" r:id="rId14"/>
    <p:sldId id="259" r:id="rId15"/>
    <p:sldId id="258" r:id="rId16"/>
    <p:sldId id="272" r:id="rId17"/>
    <p:sldId id="274" r:id="rId18"/>
    <p:sldId id="273" r:id="rId19"/>
    <p:sldId id="275" r:id="rId20"/>
    <p:sldId id="790" r:id="rId21"/>
    <p:sldId id="766" r:id="rId22"/>
    <p:sldId id="797" r:id="rId23"/>
    <p:sldId id="798" r:id="rId24"/>
    <p:sldId id="792" r:id="rId25"/>
    <p:sldId id="793" r:id="rId26"/>
    <p:sldId id="794" r:id="rId27"/>
    <p:sldId id="795" r:id="rId28"/>
    <p:sldId id="799" r:id="rId29"/>
    <p:sldId id="800" r:id="rId30"/>
    <p:sldId id="801" r:id="rId31"/>
    <p:sldId id="802"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Raleway" panose="020B0503030101060003" pitchFamily="34" charset="77"/>
      <p:regular r:id="rId40"/>
      <p:bold r:id="rId41"/>
      <p:italic r:id="rId42"/>
      <p:boldItalic r:id="rId43"/>
    </p:embeddedFont>
    <p:embeddedFont>
      <p:font typeface="Raleway Black" panose="020B0A03030101060003" pitchFamily="34" charset="77"/>
      <p:bold r:id="rId44"/>
      <p:italic r:id="rId45"/>
      <p:boldItalic r:id="rId46"/>
    </p:embeddedFont>
    <p:embeddedFont>
      <p:font typeface="Raleway ExtraBold" panose="020B0903030101060003" pitchFamily="34" charset="77"/>
      <p:bold r:id="rId47"/>
      <p:italic r:id="rId48"/>
      <p:boldItalic r:id="rId49"/>
    </p:embeddedFont>
    <p:embeddedFont>
      <p:font typeface="Source Sans Pro" panose="020B050303040302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Hostetler" initials="EH" lastIdx="3" clrIdx="0">
    <p:extLst>
      <p:ext uri="{19B8F6BF-5375-455C-9EA6-DF929625EA0E}">
        <p15:presenceInfo xmlns:p15="http://schemas.microsoft.com/office/powerpoint/2012/main" userId="S::ehostetler@mos.org::b143871f-3505-49ff-9e25-e454c7f93c09" providerId="AD"/>
      </p:ext>
    </p:extLst>
  </p:cmAuthor>
  <p:cmAuthor id="2" name="Galvan, Patricia" initials="GP" lastIdx="2" clrIdx="1">
    <p:extLst>
      <p:ext uri="{19B8F6BF-5375-455C-9EA6-DF929625EA0E}">
        <p15:presenceInfo xmlns:p15="http://schemas.microsoft.com/office/powerpoint/2012/main" userId="S-1-5-21-178209953-1570854703-1900685670-2904" providerId="AD"/>
      </p:ext>
    </p:extLst>
  </p:cmAuthor>
  <p:cmAuthor id="3" name="Allison Anderson" initials="AA [2]" lastIdx="5" clrIdx="2">
    <p:extLst>
      <p:ext uri="{19B8F6BF-5375-455C-9EA6-DF929625EA0E}">
        <p15:presenceInfo xmlns:p15="http://schemas.microsoft.com/office/powerpoint/2012/main" userId="S::aanderson@mos.org::605c656f-cb10-4c13-8120-b2aa389f5f8a" providerId="AD"/>
      </p:ext>
    </p:extLst>
  </p:cmAuthor>
  <p:cmAuthor id="4" name="pattigal" initials="pa" lastIdx="8" clrIdx="3">
    <p:extLst>
      <p:ext uri="{19B8F6BF-5375-455C-9EA6-DF929625EA0E}">
        <p15:presenceInfo xmlns:p15="http://schemas.microsoft.com/office/powerpoint/2012/main" userId="S::pattigal_gmail.com#ext#@bmos.onmicrosoft.com::a28390fe-e0df-4135-884b-4443c8f9f557" providerId="AD"/>
      </p:ext>
    </p:extLst>
  </p:cmAuthor>
  <p:cmAuthor id="5" name="Marta Beyer" initials="MB" lastIdx="12" clrIdx="4">
    <p:extLst>
      <p:ext uri="{19B8F6BF-5375-455C-9EA6-DF929625EA0E}">
        <p15:presenceInfo xmlns:p15="http://schemas.microsoft.com/office/powerpoint/2012/main" userId="S::mbeyer@mos.org::854055a8-db73-4336-9621-a2a638f561c6" providerId="AD"/>
      </p:ext>
    </p:extLst>
  </p:cmAuthor>
  <p:cmAuthor id="6" name="Allison Anderson" initials="AA" lastIdx="10" clrIdx="5">
    <p:extLst>
      <p:ext uri="{19B8F6BF-5375-455C-9EA6-DF929625EA0E}">
        <p15:presenceInfo xmlns:p15="http://schemas.microsoft.com/office/powerpoint/2012/main" userId="S-1-5-21-1919825215-244908345-623648099-208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70293" autoAdjust="0"/>
  </p:normalViewPr>
  <p:slideViewPr>
    <p:cSldViewPr snapToGrid="0">
      <p:cViewPr varScale="1">
        <p:scale>
          <a:sx n="72" d="100"/>
          <a:sy n="72" d="100"/>
        </p:scale>
        <p:origin x="840"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878A-816B-C34C-8843-82D7A1E2CC93}" type="datetimeFigureOut">
              <a:rPr lang="en-US" smtClean="0"/>
              <a:t>12/30/20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75CF1-A860-8347-8E49-7764BB0F5425}" type="slidenum">
              <a:rPr lang="en-US" smtClean="0"/>
              <a:t>‹#›</a:t>
            </a:fld>
            <a:endParaRPr lang="en-US"/>
          </a:p>
        </p:txBody>
      </p:sp>
    </p:spTree>
    <p:extLst>
      <p:ext uri="{BB962C8B-B14F-4D97-AF65-F5344CB8AC3E}">
        <p14:creationId xmlns:p14="http://schemas.microsoft.com/office/powerpoint/2010/main" val="195716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en.acs.org/sections/acs-chemoji.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isenet.org/catalog/team-based-inquiry-guid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isenet.org/catalog/team-based-inquiry-training-video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Welcome to Module 5: Build Your Training. My name is Emily and I am one of the educators for the Let’s Do Chemistry project.   </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If you have not already done so, please review the welcome module, which provides background on the project and our research.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this video we will talk about ways you can create your own training for your colleagues, volunteers, and activity facilitators based on what you have learned from the Let’s Do Chemistry framework.</a:t>
            </a:r>
          </a:p>
          <a:p>
            <a:endParaRPr lang="en-US" dirty="0"/>
          </a:p>
        </p:txBody>
      </p:sp>
      <p:sp>
        <p:nvSpPr>
          <p:cNvPr id="4" name="Slide Number Placeholder 3"/>
          <p:cNvSpPr>
            <a:spLocks noGrp="1"/>
          </p:cNvSpPr>
          <p:nvPr>
            <p:ph type="sldNum" sz="quarter" idx="5"/>
          </p:nvPr>
        </p:nvSpPr>
        <p:spPr/>
        <p:txBody>
          <a:bodyPr/>
          <a:lstStyle/>
          <a:p>
            <a:fld id="{BFE75CF1-A860-8347-8E49-7764BB0F5425}" type="slidenum">
              <a:rPr lang="en-US" smtClean="0"/>
              <a:t>1</a:t>
            </a:fld>
            <a:endParaRPr lang="en-US"/>
          </a:p>
        </p:txBody>
      </p:sp>
    </p:spTree>
    <p:extLst>
      <p:ext uri="{BB962C8B-B14F-4D97-AF65-F5344CB8AC3E}">
        <p14:creationId xmlns:p14="http://schemas.microsoft.com/office/powerpoint/2010/main" val="66791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Your training participants may be coming from a wide variety of backgrounds. Build a common definition of chemistry that everyone feels comfortable with and facilitators can share with participants as appropriate. </a:t>
            </a:r>
          </a:p>
          <a:p>
            <a:endParaRPr lang="en-US" dirty="0"/>
          </a:p>
          <a:p>
            <a:r>
              <a:rPr lang="en-US" dirty="0"/>
              <a:t>For example, you can have a conversation about what chemists do and how chemistry can help us understand the world around us, solve </a:t>
            </a:r>
            <a:r>
              <a:rPr lang="en-US"/>
              <a:t>problems, and</a:t>
            </a:r>
            <a:r>
              <a:rPr lang="en-US" dirty="0"/>
              <a:t> answer questions. </a:t>
            </a:r>
          </a:p>
          <a:p>
            <a:endParaRPr lang="en-US" dirty="0"/>
          </a:p>
          <a:p>
            <a:r>
              <a:rPr lang="en-US" dirty="0"/>
              <a:t>Everyone can learn, use, and talk about chemistry! Encourage your training participants to think about how they are chemists in their every day lives, and how to talk with participants about chemistry in their daily lives too. </a:t>
            </a:r>
          </a:p>
          <a:p>
            <a:endParaRPr lang="en-US" dirty="0">
              <a:cs typeface="Calibri"/>
            </a:endParaRPr>
          </a:p>
          <a:p>
            <a:r>
              <a:rPr lang="en-US" b="1"/>
              <a:t>Photo</a:t>
            </a:r>
            <a:r>
              <a:rPr lang="en-US" b="1" baseline="0"/>
              <a:t> copyright:</a:t>
            </a:r>
            <a:r>
              <a:rPr lang="en-US" b="1"/>
              <a:t>  </a:t>
            </a:r>
            <a:r>
              <a:rPr lang="en-US"/>
              <a:t> Christine Brennan Schmidt, 2018, Washington DC</a:t>
            </a:r>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36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step in the training process is materials-intensive, noisy, messy, and takes quite a bit of time. However, it is important that activity facilitators become familiar with the steps, procedures, actual materials used, expected results, and possible errors In so that they can effectively facilitate the activities. This may be the facilitator's favorite part of the training!</a:t>
            </a:r>
          </a:p>
          <a:p>
            <a:endParaRPr lang="en-US" i="0" baseline="0" dirty="0">
              <a:cs typeface="Calibri"/>
            </a:endParaRPr>
          </a:p>
          <a:p>
            <a:pPr>
              <a:defRPr/>
            </a:pPr>
            <a:r>
              <a:rPr lang="en-US" b="1"/>
              <a:t>Photo</a:t>
            </a:r>
            <a:r>
              <a:rPr lang="en-US" b="1" baseline="0"/>
              <a:t> copyright: </a:t>
            </a:r>
            <a:r>
              <a:rPr lang="en-US" b="1"/>
              <a:t>Emily Hostetler, Museum of Science, Boston, 2018</a:t>
            </a:r>
            <a:endParaRPr lang="en-US" b="1" dirty="0">
              <a:cs typeface="Calibri"/>
            </a:endParaRPr>
          </a:p>
          <a:p>
            <a:endParaRPr lang="en-US" i="0"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54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One of the most crucial parts of planning an outreach event is safety. Safety must be communicated to everyone who plans on developing activities, facilitating activities, and participating in an outreach event.</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ACS developed a safety system called RAMP</a:t>
            </a:r>
            <a:r>
              <a:rPr lang="en-US" sz="1200" kern="1200" dirty="0">
                <a:solidFill>
                  <a:schemeClr val="tx1"/>
                </a:solidFill>
                <a:effectLst/>
                <a:latin typeface="+mn-lt"/>
                <a:ea typeface="+mn-ea"/>
                <a:cs typeface="+mn-cs"/>
              </a:rPr>
              <a:t> helps you select low risk hands-on activities and eliminate high risk ones</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RAMP </a:t>
            </a:r>
            <a:r>
              <a:rPr lang="en-US" sz="1200" kern="1200" dirty="0">
                <a:solidFill>
                  <a:schemeClr val="tx1"/>
                </a:solidFill>
                <a:effectLst/>
                <a:latin typeface="+mn-lt"/>
                <a:ea typeface="+mn-ea"/>
                <a:cs typeface="+mn-cs"/>
              </a:rPr>
              <a:t>is an acronym for the four-part risk management system designed to guide the process of information gathering, critical thinking, decision-making, and creative problem solving required to do chemistry safely. It will also allow you to make adjustments, bring supplies, and educate your facilitators and presenters to increase the chances that everyone has a positive experience with chemistry</a:t>
            </a:r>
          </a:p>
          <a:p>
            <a:endParaRPr lang="en-US" sz="1200" kern="1200" dirty="0">
              <a:solidFill>
                <a:schemeClr val="tx1"/>
              </a:solidFill>
              <a:effectLst/>
              <a:latin typeface="+mn-lt"/>
              <a:ea typeface="+mn-ea"/>
              <a:cs typeface="+mn-cs"/>
            </a:endParaRPr>
          </a:p>
          <a:p>
            <a:pPr>
              <a:defRPr/>
            </a:pPr>
            <a:r>
              <a:rPr lang="en-US" b="1"/>
              <a:t>Photo</a:t>
            </a:r>
            <a:r>
              <a:rPr lang="en-US" b="1" baseline="0"/>
              <a:t> copyright:</a:t>
            </a:r>
            <a:r>
              <a:rPr lang="en-US" b="1"/>
              <a:t> </a:t>
            </a:r>
            <a:r>
              <a:rPr lang="en-US"/>
              <a:t>David Horwitz, 2018, Washington DC</a:t>
            </a:r>
            <a:endParaRPr lang="en-US" b="1" dirty="0">
              <a:cs typeface="Calibri"/>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E75CF1-A860-8347-8E49-7764BB0F5425}" type="slidenum">
              <a:rPr lang="en-US" smtClean="0"/>
              <a:t>12</a:t>
            </a:fld>
            <a:endParaRPr lang="en-US"/>
          </a:p>
        </p:txBody>
      </p:sp>
    </p:spTree>
    <p:extLst>
      <p:ext uri="{BB962C8B-B14F-4D97-AF65-F5344CB8AC3E}">
        <p14:creationId xmlns:p14="http://schemas.microsoft.com/office/powerpoint/2010/main" val="1103818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some of the key components of RAMP, and what you should be sure to clearly communicate in your trainings and incorporate into your activity development. </a:t>
            </a:r>
          </a:p>
          <a:p>
            <a:endParaRPr lang="en-US" sz="1200" dirty="0">
              <a:latin typeface="Source Sans Pro" panose="020B0503030403020204" pitchFamily="34" charset="77"/>
            </a:endParaRPr>
          </a:p>
          <a:p>
            <a:r>
              <a:rPr lang="en-US" sz="1200" dirty="0">
                <a:latin typeface="Source Sans Pro" panose="020B0503030403020204" pitchFamily="34" charset="77"/>
              </a:rPr>
              <a:t>Consider the age of your audience. Younger learners might be more prone to wanting to touch all of the materials, and older participants might become especially excited and could use help focusing on the task. Think about ways to help make everyone’s experience better and integrate those practices into your training and activity guides. </a:t>
            </a:r>
          </a:p>
          <a:p>
            <a:endParaRPr lang="en-US" sz="1200" dirty="0">
              <a:latin typeface="Source Sans Pro" panose="020B0503030403020204" pitchFamily="34" charset="77"/>
            </a:endParaRPr>
          </a:p>
          <a:p>
            <a:r>
              <a:rPr lang="en-US" sz="1200" dirty="0">
                <a:latin typeface="Source Sans Pro" panose="020B0503030403020204" pitchFamily="34" charset="77"/>
              </a:rPr>
              <a:t>Be sure to consult the SDS for each of the chemicals you are using, and include those with the activity guides and training. Follow all safety procedures for transporting chemicals both within and outside of a building, and be sure the person who is in charge of this task is aware of the risks and appropriate procedures for doing so. </a:t>
            </a:r>
          </a:p>
          <a:p>
            <a:endParaRPr lang="en-US" sz="1200" dirty="0">
              <a:latin typeface="Source Sans Pro" panose="020B0503030403020204" pitchFamily="34" charset="77"/>
            </a:endParaRPr>
          </a:p>
          <a:p>
            <a:r>
              <a:rPr lang="en-US" sz="1200" dirty="0">
                <a:latin typeface="Source Sans Pro" panose="020B0503030403020204" pitchFamily="34" charset="77"/>
              </a:rPr>
              <a:t>Take home items can be a high risk situation. Be sure the item that is being taken home is given to an adult, not child, and that the adult is given a list of </a:t>
            </a:r>
            <a:r>
              <a:rPr lang="en-US" sz="1400" dirty="0">
                <a:latin typeface="Source Sans Pro" panose="020B0503030403020204" pitchFamily="34" charset="77"/>
              </a:rPr>
              <a:t>what the item is composed of, and the risks associated with it. For example, a take home item of strawberry DNA extracted in alcohol could be a high risk take home as it could be swallowed by a child. However, a watercolor chromatography bookmark could be a fun low risk take home.</a:t>
            </a:r>
          </a:p>
          <a:p>
            <a:endParaRPr lang="en-US" sz="1400" dirty="0">
              <a:latin typeface="Source Sans Pro" panose="020B0503030403020204" pitchFamily="34" charset="77"/>
            </a:endParaRPr>
          </a:p>
          <a:p>
            <a:pPr>
              <a:defRPr/>
            </a:pPr>
            <a:r>
              <a:rPr lang="en-US" sz="1400" b="1"/>
              <a:t>Photo</a:t>
            </a:r>
            <a:r>
              <a:rPr lang="en-US" sz="1400" b="1" baseline="0"/>
              <a:t> copyright:</a:t>
            </a:r>
            <a:r>
              <a:rPr lang="en-US" dirty="0"/>
              <a:t> Children's Creativity Museum for NISE Network</a:t>
            </a:r>
            <a:endParaRPr lang="en-US" sz="1400" b="1" dirty="0">
              <a:cs typeface="Calibri"/>
            </a:endParaRPr>
          </a:p>
          <a:p>
            <a:r>
              <a:rPr lang="en-US" sz="1400" dirty="0">
                <a:latin typeface="Source Sans Pro" panose="020B0503030403020204" pitchFamily="34" charset="77"/>
              </a:rPr>
              <a:t> </a:t>
            </a:r>
          </a:p>
          <a:p>
            <a:endParaRPr lang="en-US" dirty="0"/>
          </a:p>
        </p:txBody>
      </p:sp>
      <p:sp>
        <p:nvSpPr>
          <p:cNvPr id="4" name="Slide Number Placeholder 3"/>
          <p:cNvSpPr>
            <a:spLocks noGrp="1"/>
          </p:cNvSpPr>
          <p:nvPr>
            <p:ph type="sldNum" sz="quarter" idx="5"/>
          </p:nvPr>
        </p:nvSpPr>
        <p:spPr/>
        <p:txBody>
          <a:bodyPr/>
          <a:lstStyle/>
          <a:p>
            <a:fld id="{BFE75CF1-A860-8347-8E49-7764BB0F5425}" type="slidenum">
              <a:rPr lang="en-US" smtClean="0"/>
              <a:t>13</a:t>
            </a:fld>
            <a:endParaRPr lang="en-US"/>
          </a:p>
        </p:txBody>
      </p:sp>
    </p:spTree>
    <p:extLst>
      <p:ext uri="{BB962C8B-B14F-4D97-AF65-F5344CB8AC3E}">
        <p14:creationId xmlns:p14="http://schemas.microsoft.com/office/powerpoint/2010/main" val="385019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Courier New" panose="02070309020205020404" pitchFamily="49" charset="0"/>
              <a:buNone/>
            </a:pPr>
            <a:r>
              <a:rPr lang="en-US" sz="2000" dirty="0">
                <a:latin typeface="Source Sans Pro" panose="020B0503030403020204" pitchFamily="34" charset="77"/>
              </a:rPr>
              <a:t>Splash Goggles or Safety Glasses is a common discussion and debate! Basically, </a:t>
            </a:r>
          </a:p>
          <a:p>
            <a:pPr marL="0" indent="0">
              <a:lnSpc>
                <a:spcPct val="100000"/>
              </a:lnSpc>
              <a:buFont typeface="Courier New" panose="02070309020205020404" pitchFamily="49" charset="0"/>
              <a:buNone/>
            </a:pPr>
            <a:r>
              <a:rPr lang="en-US" sz="2000" dirty="0"/>
              <a:t>Safety glasses: no risks from liquid splashes or dust.</a:t>
            </a:r>
          </a:p>
          <a:p>
            <a:pPr marL="0" indent="0">
              <a:lnSpc>
                <a:spcPct val="100000"/>
              </a:lnSpc>
              <a:buFont typeface="Courier New" panose="02070309020205020404" pitchFamily="49" charset="0"/>
              <a:buNone/>
            </a:pPr>
            <a:r>
              <a:rPr lang="en-US" sz="2000" dirty="0"/>
              <a:t>Splash goggles: a chance that a splash, droplet, or airborne particle could get in someone’s eye and cause irritation or harm. </a:t>
            </a:r>
          </a:p>
          <a:p>
            <a:pPr marL="0" indent="0">
              <a:lnSpc>
                <a:spcPct val="100000"/>
              </a:lnSpc>
              <a:buFont typeface="Courier New" panose="02070309020205020404" pitchFamily="49" charset="0"/>
              <a:buNone/>
            </a:pPr>
            <a:r>
              <a:rPr lang="en-US" sz="2000" dirty="0">
                <a:latin typeface="Source Sans Pro" panose="020B0503030403020204" pitchFamily="34" charset="77"/>
              </a:rPr>
              <a:t>Be sure there are enough goggles or glasses provided to everyone who may be interacting with the activity - including adults and facilitators! And, be sure to check in often to make sure facilitators and participants are using them correctly. </a:t>
            </a:r>
          </a:p>
          <a:p>
            <a:pPr marL="0" indent="0">
              <a:lnSpc>
                <a:spcPct val="100000"/>
              </a:lnSpc>
              <a:buFont typeface="Courier New" panose="02070309020205020404" pitchFamily="49" charset="0"/>
              <a:buNone/>
            </a:pPr>
            <a:endParaRPr lang="en-US" sz="2000" dirty="0">
              <a:latin typeface="Source Sans Pro" panose="020B0503030403020204" pitchFamily="34" charset="77"/>
            </a:endParaRPr>
          </a:p>
          <a:p>
            <a:pPr marL="0" indent="0">
              <a:lnSpc>
                <a:spcPct val="100000"/>
              </a:lnSpc>
              <a:buFont typeface="Courier New" panose="02070309020205020404" pitchFamily="49" charset="0"/>
              <a:buNone/>
            </a:pPr>
            <a:r>
              <a:rPr lang="en-US" sz="2000" dirty="0">
                <a:latin typeface="Source Sans Pro" panose="020B0503030403020204" pitchFamily="34" charset="77"/>
              </a:rPr>
              <a:t>Be sure that you have a plan of how to dispose of liquid and solid waste. If you are traveling and don’t know if they will have the proper place for disposal - plan to bring it back with you where you know you can dispose of it. Be sure to include in the facilitator guide how to properly dispose of the waste produced by the activity as well. </a:t>
            </a:r>
          </a:p>
          <a:p>
            <a:pPr marL="0" indent="0">
              <a:lnSpc>
                <a:spcPct val="100000"/>
              </a:lnSpc>
              <a:buFont typeface="Courier New" panose="02070309020205020404" pitchFamily="49" charset="0"/>
              <a:buNone/>
            </a:pPr>
            <a:endParaRPr lang="en-US" sz="2000" dirty="0">
              <a:latin typeface="Source Sans Pro" panose="020B0503030403020204" pitchFamily="34" charset="77"/>
            </a:endParaRPr>
          </a:p>
          <a:p>
            <a:pPr>
              <a:defRPr/>
            </a:pPr>
            <a:r>
              <a:rPr lang="en-US" sz="2000" b="1"/>
              <a:t>Photo</a:t>
            </a:r>
            <a:r>
              <a:rPr lang="en-US" sz="2000" b="1" baseline="0"/>
              <a:t> copyright:</a:t>
            </a:r>
            <a:r>
              <a:rPr lang="en-US" sz="2000" b="1"/>
              <a:t> </a:t>
            </a:r>
            <a:r>
              <a:rPr lang="en-US"/>
              <a:t>Linda Wang, 2019, San Diego CA </a:t>
            </a:r>
            <a:endParaRPr lang="en-US" sz="2000" b="1" dirty="0">
              <a:cs typeface="Calibri"/>
            </a:endParaRPr>
          </a:p>
          <a:p>
            <a:pPr marL="0" indent="0">
              <a:lnSpc>
                <a:spcPct val="100000"/>
              </a:lnSpc>
              <a:buFont typeface="Courier New" panose="02070309020205020404" pitchFamily="49" charset="0"/>
              <a:buNone/>
            </a:pPr>
            <a:endParaRPr lang="en-US" sz="2000" dirty="0">
              <a:latin typeface="Source Sans Pro" panose="020B0503030403020204" pitchFamily="34" charset="77"/>
            </a:endParaRPr>
          </a:p>
          <a:p>
            <a:endParaRPr lang="en-US" dirty="0"/>
          </a:p>
        </p:txBody>
      </p:sp>
      <p:sp>
        <p:nvSpPr>
          <p:cNvPr id="4" name="Slide Number Placeholder 3"/>
          <p:cNvSpPr>
            <a:spLocks noGrp="1"/>
          </p:cNvSpPr>
          <p:nvPr>
            <p:ph type="sldNum" sz="quarter" idx="5"/>
          </p:nvPr>
        </p:nvSpPr>
        <p:spPr/>
        <p:txBody>
          <a:bodyPr/>
          <a:lstStyle/>
          <a:p>
            <a:fld id="{BFE75CF1-A860-8347-8E49-7764BB0F5425}" type="slidenum">
              <a:rPr lang="en-US" smtClean="0"/>
              <a:t>14</a:t>
            </a:fld>
            <a:endParaRPr lang="en-US"/>
          </a:p>
        </p:txBody>
      </p:sp>
    </p:spTree>
    <p:extLst>
      <p:ext uri="{BB962C8B-B14F-4D97-AF65-F5344CB8AC3E}">
        <p14:creationId xmlns:p14="http://schemas.microsoft.com/office/powerpoint/2010/main" val="1830471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While these tips will be mostly used while you are planning events and activities, it’s imperative to communicate the importance if safety to your activity facilitators.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Think about ways you can communicate these safety standards. </a:t>
            </a:r>
            <a:endParaRPr lang="en-US" sz="2000" b="1" dirty="0"/>
          </a:p>
          <a:p>
            <a:r>
              <a:rPr lang="en-US" sz="2000" dirty="0"/>
              <a:t> - Make safety a priority in activity write-ups that are provided to activity facilitators,</a:t>
            </a:r>
          </a:p>
          <a:p>
            <a:r>
              <a:rPr lang="en-US" sz="2000" dirty="0"/>
              <a:t> - Provide enough PPE for each activity,</a:t>
            </a:r>
          </a:p>
          <a:p>
            <a:r>
              <a:rPr lang="en-US" sz="2000" dirty="0"/>
              <a:t> - Create visible signage to indicate what PPE is necessary to participate in the activity, and</a:t>
            </a:r>
          </a:p>
          <a:p>
            <a:r>
              <a:rPr lang="en-US" sz="2000" dirty="0"/>
              <a:t> - Review how to properly label all materials</a:t>
            </a:r>
          </a:p>
          <a:p>
            <a:endParaRPr lang="en-US" sz="2000" dirty="0"/>
          </a:p>
          <a:p>
            <a:r>
              <a:rPr lang="en-US" sz="2000" dirty="0"/>
              <a:t>To learn more about safety, see “Safety for outreach settings” by ACS or look at our Let’s do chemistry kit safety guide. </a:t>
            </a:r>
          </a:p>
          <a:p>
            <a:endParaRPr lang="en-US" dirty="0"/>
          </a:p>
        </p:txBody>
      </p:sp>
      <p:sp>
        <p:nvSpPr>
          <p:cNvPr id="4" name="Slide Number Placeholder 3"/>
          <p:cNvSpPr>
            <a:spLocks noGrp="1"/>
          </p:cNvSpPr>
          <p:nvPr>
            <p:ph type="sldNum" sz="quarter" idx="5"/>
          </p:nvPr>
        </p:nvSpPr>
        <p:spPr/>
        <p:txBody>
          <a:bodyPr/>
          <a:lstStyle/>
          <a:p>
            <a:fld id="{BFE75CF1-A860-8347-8E49-7764BB0F5425}" type="slidenum">
              <a:rPr lang="en-US" smtClean="0"/>
              <a:t>15</a:t>
            </a:fld>
            <a:endParaRPr lang="en-US"/>
          </a:p>
        </p:txBody>
      </p:sp>
    </p:spTree>
    <p:extLst>
      <p:ext uri="{BB962C8B-B14F-4D97-AF65-F5344CB8AC3E}">
        <p14:creationId xmlns:p14="http://schemas.microsoft.com/office/powerpoint/2010/main" val="3996343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some training resources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38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just a few examples of the resources available to you to use to inform your training. The following are all available on </a:t>
            </a:r>
            <a:r>
              <a:rPr lang="en-US" dirty="0" err="1"/>
              <a:t>nisenet’s</a:t>
            </a:r>
            <a:r>
              <a:rPr lang="en-US" dirty="0"/>
              <a:t> lets do chemistry kit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Do Chemistry Research to Practice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Planning and Partnership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Safety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Event Overview and Training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also find many helpful resources at the American Chemical Society’s outreach web</a:t>
            </a:r>
            <a:r>
              <a:rPr lang="en-US" baseline="0" dirty="0"/>
              <a:t> </a:t>
            </a:r>
            <a:r>
              <a:rPr lang="en-US" dirty="0"/>
              <a:t>page.  </a:t>
            </a:r>
          </a:p>
        </p:txBody>
      </p:sp>
      <p:sp>
        <p:nvSpPr>
          <p:cNvPr id="4" name="Slide Number Placeholder 3"/>
          <p:cNvSpPr>
            <a:spLocks noGrp="1"/>
          </p:cNvSpPr>
          <p:nvPr>
            <p:ph type="sldNum" sz="quarter" idx="5"/>
          </p:nvPr>
        </p:nvSpPr>
        <p:spPr/>
        <p:txBody>
          <a:bodyPr/>
          <a:lstStyle/>
          <a:p>
            <a:fld id="{BFE75CF1-A860-8347-8E49-7764BB0F5425}" type="slidenum">
              <a:rPr lang="en-US" smtClean="0"/>
              <a:t>17</a:t>
            </a:fld>
            <a:endParaRPr lang="en-US"/>
          </a:p>
        </p:txBody>
      </p:sp>
    </p:spTree>
    <p:extLst>
      <p:ext uri="{BB962C8B-B14F-4D97-AF65-F5344CB8AC3E}">
        <p14:creationId xmlns:p14="http://schemas.microsoft.com/office/powerpoint/2010/main" val="3106201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 name is Patti and I am a practitioner with the Let's Do Chemistry project. I hope that as you learned about the Design and Facilitation Frameworks you felt validated. After all, you use many of these strategies in your practice and have done so for years. Perhaps you even identified a few strategies that you would like to utilize more intentionally, so that the hands-on offerings you provide for the public make more of an impact. </a:t>
            </a:r>
          </a:p>
          <a:p>
            <a:endParaRPr lang="en-US" dirty="0">
              <a:cs typeface="Calibri"/>
            </a:endParaRPr>
          </a:p>
          <a:p>
            <a:r>
              <a:rPr lang="en-US" dirty="0">
                <a:cs typeface="Calibri"/>
              </a:rPr>
              <a:t>The benefit to having these strategies and techniques identified is now you can tell educators, chemists, and students specifically</a:t>
            </a:r>
            <a:r>
              <a:rPr lang="en-US" baseline="0" dirty="0">
                <a:cs typeface="Calibri"/>
              </a:rPr>
              <a:t> </a:t>
            </a:r>
            <a:r>
              <a:rPr lang="en-US" dirty="0">
                <a:cs typeface="Calibri"/>
              </a:rPr>
              <a:t>what</a:t>
            </a:r>
            <a:r>
              <a:rPr lang="en-US" baseline="0" dirty="0">
                <a:cs typeface="Calibri"/>
              </a:rPr>
              <a:t> to</a:t>
            </a:r>
            <a:r>
              <a:rPr lang="en-US" dirty="0">
                <a:cs typeface="Calibri"/>
              </a:rPr>
              <a:t> practice</a:t>
            </a:r>
            <a:r>
              <a:rPr lang="en-US" baseline="0" dirty="0">
                <a:cs typeface="Calibri"/>
              </a:rPr>
              <a:t> so that they can be successful</a:t>
            </a:r>
            <a:r>
              <a:rPr lang="en-US" dirty="0">
                <a:cs typeface="Calibri"/>
              </a:rPr>
              <a:t>. </a:t>
            </a:r>
            <a:endParaRPr lang="en-US" dirty="0"/>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337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part of your training workshop, have participants list their motivations for sharing chemistry with the public. </a:t>
            </a:r>
          </a:p>
          <a:p>
            <a:endParaRPr lang="en-US" dirty="0">
              <a:cs typeface="Calibri"/>
            </a:endParaRPr>
          </a:p>
          <a:p>
            <a:r>
              <a:rPr lang="en-US" dirty="0">
                <a:cs typeface="Calibri"/>
              </a:rPr>
              <a:t>Chemists have told me that they hope to: </a:t>
            </a:r>
          </a:p>
          <a:p>
            <a:pPr marL="171450" indent="-171450">
              <a:buFont typeface="Arial"/>
              <a:buChar char="•"/>
            </a:pPr>
            <a:r>
              <a:rPr lang="en-US" dirty="0">
                <a:cs typeface="Calibri"/>
              </a:rPr>
              <a:t>Show kids that chemistry is fun.</a:t>
            </a:r>
          </a:p>
          <a:p>
            <a:pPr marL="171450" indent="-171450">
              <a:buFont typeface="Arial"/>
              <a:buChar char="•"/>
            </a:pPr>
            <a:r>
              <a:rPr lang="en-US" dirty="0">
                <a:cs typeface="Calibri"/>
              </a:rPr>
              <a:t>Help people realize that chemistry is an important part of their lives.</a:t>
            </a:r>
          </a:p>
          <a:p>
            <a:pPr marL="171450" indent="-171450">
              <a:buFont typeface="Arial"/>
              <a:buChar char="•"/>
            </a:pPr>
            <a:r>
              <a:rPr lang="en-US" dirty="0">
                <a:cs typeface="Calibri"/>
              </a:rPr>
              <a:t>Serve as a role model so students realize they can become chemists, too. </a:t>
            </a:r>
          </a:p>
          <a:p>
            <a:endParaRPr lang="en-US" dirty="0">
              <a:cs typeface="Calibri"/>
            </a:endParaRPr>
          </a:p>
          <a:p>
            <a:r>
              <a:rPr lang="en-US" dirty="0"/>
              <a:t>Chemists and educators can all agree that their goals for students and the general public are encompassed by the broader goal of </a:t>
            </a:r>
            <a:r>
              <a:rPr lang="en-US" b="1" dirty="0"/>
              <a:t>promoting positive attitudes toward learning chemistry</a:t>
            </a:r>
            <a:r>
              <a:rPr lang="en-US" dirty="0"/>
              <a:t>. I </a:t>
            </a:r>
            <a:r>
              <a:rPr lang="en-US" dirty="0">
                <a:cs typeface="Calibri"/>
              </a:rPr>
              <a:t>suggest you take it a little further. Define </a:t>
            </a:r>
            <a:r>
              <a:rPr lang="en-US" b="1" dirty="0">
                <a:cs typeface="Calibri"/>
              </a:rPr>
              <a:t>interest</a:t>
            </a:r>
            <a:r>
              <a:rPr lang="en-US" dirty="0">
                <a:cs typeface="Calibri"/>
              </a:rPr>
              <a:t>, </a:t>
            </a:r>
            <a:r>
              <a:rPr lang="en-US" b="1" dirty="0">
                <a:cs typeface="Calibri"/>
              </a:rPr>
              <a:t>relevance</a:t>
            </a:r>
            <a:r>
              <a:rPr lang="en-US" dirty="0">
                <a:cs typeface="Calibri"/>
              </a:rPr>
              <a:t>, and </a:t>
            </a:r>
            <a:r>
              <a:rPr lang="en-US" b="1" dirty="0">
                <a:cs typeface="Calibri"/>
              </a:rPr>
              <a:t>self-efficacy</a:t>
            </a:r>
            <a:r>
              <a:rPr lang="en-US" dirty="0">
                <a:cs typeface="Calibri"/>
              </a:rPr>
              <a:t> and ask your team to sort their motivations in to these categories. This exercise establishes the common goals for the group and helps trainees realize that the time spent with you in training will help them do what they have always wanted to do when sharing hands-on chemistry activities with the public! </a:t>
            </a:r>
          </a:p>
          <a:p>
            <a:endParaRPr lang="en-US" dirty="0">
              <a:cs typeface="Calibri"/>
            </a:endParaRPr>
          </a:p>
          <a:p>
            <a:pPr>
              <a:defRPr/>
            </a:pPr>
            <a:r>
              <a:rPr lang="en-US" b="1"/>
              <a:t>Image</a:t>
            </a:r>
            <a:r>
              <a:rPr lang="en-US" b="1" baseline="0"/>
              <a:t> copyright:</a:t>
            </a:r>
            <a:r>
              <a:rPr lang="en-US" b="1"/>
              <a:t> </a:t>
            </a:r>
            <a:r>
              <a:rPr lang="en-US" dirty="0">
                <a:hlinkClick r:id="rId3"/>
              </a:rPr>
              <a:t>ACS Chemoji</a:t>
            </a:r>
            <a:r>
              <a:rPr lang="en-US"/>
              <a:t>, Chemical &amp; Engineering News</a:t>
            </a:r>
            <a:endParaRPr lang="en-US" b="1" dirty="0">
              <a:cs typeface="Calibri"/>
            </a:endParaRPr>
          </a:p>
          <a:p>
            <a:endParaRPr lang="en-US" dirty="0">
              <a:cs typeface="Calibri"/>
            </a:endParaRPr>
          </a:p>
          <a:p>
            <a:endParaRPr lang="en-US" dirty="0">
              <a:cs typeface="Calibri"/>
            </a:endParaRP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75CF1-A860-8347-8E49-7764BB0F5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89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learned so much over the course of this workshop, do how can you pass that off to the people who will be facilitating activities? Think about who your audience might be for your training. Will is be college students facilitating activities for national chemistry week? Scientists? Volunteers? Your coworkers? Maybe this will even be a virtual training for a virtual event! </a:t>
            </a:r>
          </a:p>
          <a:p>
            <a:endParaRPr lang="en-US" dirty="0"/>
          </a:p>
          <a:p>
            <a:r>
              <a:rPr lang="en-US" dirty="0"/>
              <a:t>Consider who your audience will likely be, and think about how you can summarize what you have learned, to best fit their needs as learners. </a:t>
            </a:r>
          </a:p>
          <a:p>
            <a:endParaRPr lang="en-US" dirty="0"/>
          </a:p>
          <a:p>
            <a:r>
              <a:rPr lang="en-US" dirty="0"/>
              <a:t>Photo</a:t>
            </a:r>
            <a:r>
              <a:rPr lang="en-US" baseline="0" dirty="0"/>
              <a:t> copyright: </a:t>
            </a:r>
            <a:r>
              <a:rPr lang="en-US" dirty="0"/>
              <a:t>Museum of Science, Boston 2017</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FE75CF1-A860-8347-8E49-7764BB0F5425}" type="slidenum">
              <a:rPr lang="en-US" smtClean="0"/>
              <a:t>2</a:t>
            </a:fld>
            <a:endParaRPr lang="en-US"/>
          </a:p>
        </p:txBody>
      </p:sp>
    </p:spTree>
    <p:extLst>
      <p:ext uri="{BB962C8B-B14F-4D97-AF65-F5344CB8AC3E}">
        <p14:creationId xmlns:p14="http://schemas.microsoft.com/office/powerpoint/2010/main" val="4216577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Hi, I'm Marta, a researcher with the Let's Do Chemistry project. In previous modules</a:t>
            </a:r>
            <a:r>
              <a:rPr lang="en-US" b="0" i="0" baseline="0" dirty="0"/>
              <a:t>, we have focused on sharing findings from what we learned through the research in this project.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a:defRPr/>
            </a:pPr>
            <a:r>
              <a:rPr lang="en-US" i="0" baseline="0" dirty="0"/>
              <a:t>Since this </a:t>
            </a:r>
            <a:r>
              <a:rPr lang="en-US" dirty="0"/>
              <a:t>module</a:t>
            </a:r>
            <a:r>
              <a:rPr lang="en-US" i="0" baseline="0" dirty="0"/>
              <a:t> is all about how you could use the frameworks developed in the Let’s Do Chemistry project, today we are going to share some information and tools with you for testing activities after they had been modified </a:t>
            </a:r>
            <a:r>
              <a:rPr lang="en-US" dirty="0"/>
              <a:t>and for</a:t>
            </a:r>
            <a:r>
              <a:rPr lang="en-US" baseline="0" dirty="0"/>
              <a:t> </a:t>
            </a:r>
            <a:r>
              <a:rPr lang="en-US" dirty="0"/>
              <a:t>evaluating </a:t>
            </a:r>
            <a:r>
              <a:rPr lang="en-US" i="0" baseline="0" dirty="0"/>
              <a:t>your own training workshops!</a:t>
            </a:r>
          </a:p>
          <a:p>
            <a:pPr>
              <a:defRPr/>
            </a:pPr>
            <a:endParaRPr lang="en-US" i="0" baseline="0"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495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case you are not</a:t>
            </a:r>
            <a:r>
              <a:rPr lang="en-US" baseline="0" dirty="0"/>
              <a:t> already familiar, we wanted to introduce you to why you might want to include </a:t>
            </a:r>
            <a:r>
              <a:rPr lang="en-US" dirty="0"/>
              <a:t>evaluation </a:t>
            </a:r>
            <a:r>
              <a:rPr lang="en-US" baseline="0" dirty="0"/>
              <a:t>when you are developing an activity or conducting a training workshop of your own</a:t>
            </a:r>
            <a:r>
              <a:rPr lang="en-US" dirty="0"/>
              <a:t>. </a:t>
            </a:r>
            <a:endParaRPr lang="en-US" baseline="0" dirty="0">
              <a:cs typeface="Calibri"/>
            </a:endParaRPr>
          </a:p>
          <a:p>
            <a:pPr marL="0" indent="0">
              <a:buFont typeface="Arial" panose="020B0604020202020204" pitchFamily="34" charset="0"/>
              <a:buNone/>
            </a:pPr>
            <a:endParaRPr lang="en-US" baseline="0" dirty="0"/>
          </a:p>
          <a:p>
            <a:pPr marL="171450" lvl="0" indent="-171450">
              <a:buFont typeface="Arial" panose="020B0604020202020204" pitchFamily="34" charset="0"/>
              <a:buChar char="•"/>
            </a:pPr>
            <a:r>
              <a:rPr lang="en-US" baseline="0" dirty="0"/>
              <a:t>Just as an overview, evaluation provides an opportunity </a:t>
            </a:r>
          </a:p>
          <a:p>
            <a:pPr marL="628650" lvl="1" indent="-171450">
              <a:buFont typeface="Arial" panose="020B0604020202020204" pitchFamily="34" charset="0"/>
              <a:buChar char="•"/>
            </a:pPr>
            <a:r>
              <a:rPr lang="en-US" baseline="0" dirty="0"/>
              <a:t>To test what you have created with your target audience</a:t>
            </a:r>
          </a:p>
          <a:p>
            <a:pPr marL="628650" lvl="1" indent="-171450">
              <a:buFont typeface="Arial" panose="020B0604020202020204" pitchFamily="34" charset="0"/>
              <a:buChar char="•"/>
            </a:pPr>
            <a:r>
              <a:rPr lang="en-US" baseline="0" dirty="0"/>
              <a:t>Gather feedback directly from participants</a:t>
            </a:r>
          </a:p>
          <a:p>
            <a:pPr marL="628650" lvl="1" indent="-171450">
              <a:buFont typeface="Arial" panose="020B0604020202020204" pitchFamily="34" charset="0"/>
              <a:buChar char="•"/>
            </a:pPr>
            <a:r>
              <a:rPr lang="en-US" baseline="0" dirty="0"/>
              <a:t>Make informed changes</a:t>
            </a:r>
          </a:p>
          <a:p>
            <a:pPr marL="628650" lvl="1" indent="-171450">
              <a:buFont typeface="Arial" panose="020B0604020202020204" pitchFamily="34" charset="0"/>
              <a:buChar char="•"/>
            </a:pPr>
            <a:r>
              <a:rPr lang="en-US" baseline="0" dirty="0"/>
              <a:t>And determine whether project goals are being met</a:t>
            </a:r>
          </a:p>
          <a:p>
            <a:pPr marL="171450" lvl="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Feedback can be really helpful in determining if any changes you are making are working as you hoped, or in helping understand how you are affecting people’s attitudes around interest, relevance, and self-efficacy or any other outcomes you were hoping for. </a:t>
            </a:r>
          </a:p>
          <a:p>
            <a:pPr indent="-171450">
              <a:buFont typeface="Arial" panose="020B0604020202020204" pitchFamily="34" charset="0"/>
              <a:buChar char="•"/>
              <a:defRPr/>
            </a:pPr>
            <a:endParaRPr lang="en-US" dirty="0"/>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evaluation will likely look different than it would have before the pandemic, there are evaluation strategies that can be adapted to current circumstances. </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indent="-171450">
              <a:buFont typeface="Arial" panose="020B0604020202020204" pitchFamily="34" charset="0"/>
              <a:buChar char="•"/>
              <a:defRPr/>
            </a:pPr>
            <a:r>
              <a:rPr lang="en-US" baseline="0" dirty="0"/>
              <a:t>We have some tools from the </a:t>
            </a:r>
            <a:r>
              <a:rPr lang="en-US" baseline="0" dirty="0" err="1"/>
              <a:t>ChemAttitudes</a:t>
            </a:r>
            <a:r>
              <a:rPr lang="en-US" baseline="0" dirty="0"/>
              <a:t> project to share with you, that could help you collect data about your activities and trainings, particularly in regard to the framework we have been talking about over the last few weeks.</a:t>
            </a:r>
            <a:r>
              <a:rPr lang="en-US" dirty="0"/>
              <a:t> </a:t>
            </a:r>
            <a:endParaRPr lang="en-US" dirty="0">
              <a:cs typeface="Calibri" panose="020F0502020204030204"/>
            </a:endParaRPr>
          </a:p>
          <a:p>
            <a:pPr>
              <a:defRPr/>
            </a:pPr>
            <a:r>
              <a:rPr lang="en-US" dirty="0"/>
              <a:t> </a:t>
            </a:r>
            <a:endParaRPr lang="en-US" dirty="0">
              <a:cs typeface="Calibri"/>
            </a:endParaRPr>
          </a:p>
          <a:p>
            <a:pPr>
              <a:defRPr/>
            </a:pPr>
            <a:r>
              <a:rPr lang="en-US" b="1" dirty="0"/>
              <a:t>Photo</a:t>
            </a:r>
            <a:r>
              <a:rPr lang="en-US" b="1" baseline="0" dirty="0"/>
              <a:t> copyright: Emily </a:t>
            </a:r>
            <a:r>
              <a:rPr lang="en-US" b="1" baseline="0" dirty="0" err="1"/>
              <a:t>Maletz</a:t>
            </a:r>
            <a:r>
              <a:rPr lang="en-US" b="1" baseline="0" dirty="0"/>
              <a:t> for the NISE Network, 2013</a:t>
            </a:r>
            <a:endParaRPr lang="en-US" dirty="0"/>
          </a:p>
          <a:p>
            <a:pPr marL="457200" lvl="1" indent="0">
              <a:buFont typeface="Arial" panose="020B0604020202020204" pitchFamily="34" charset="0"/>
              <a:buNone/>
            </a:pPr>
            <a:endParaRPr lang="en-US" dirty="0"/>
          </a:p>
          <a:p>
            <a:pPr>
              <a:defRPr/>
            </a:pPr>
            <a:endParaRPr lang="en-US" i="0" baseline="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75CF1-A860-8347-8E49-7764BB0F5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82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baseline="0" dirty="0"/>
              <a:t>For activity development, we have an interview you can use </a:t>
            </a:r>
            <a:r>
              <a:rPr lang="en-US" dirty="0"/>
              <a:t>with participants</a:t>
            </a:r>
            <a:r>
              <a:rPr lang="en-US" i="0" baseline="0" dirty="0"/>
              <a:t>. This was based off of the instrument that we used to understand if and how the activities tested for the Let’s Do Chemistry kit met the project goals</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defRPr/>
            </a:pPr>
            <a:r>
              <a:rPr lang="en-US" i="0" baseline="0" dirty="0"/>
              <a:t>We are also sharing a survey that could be used to help you improve your training workshops, similar to what we will be asking you to fill out after this workshop.</a:t>
            </a:r>
            <a:r>
              <a:rPr lang="en-US" dirty="0"/>
              <a:t> All</a:t>
            </a:r>
            <a:r>
              <a:rPr lang="en-US" baseline="0" dirty="0"/>
              <a:t> of these documents will be shared on the workshop’s website under additional resources.</a:t>
            </a:r>
            <a:endParaRPr lang="en-US" dirty="0"/>
          </a:p>
          <a:p>
            <a:pPr marL="171450" indent="-171450">
              <a:buFont typeface="Arial" panose="020B0604020202020204" pitchFamily="34" charset="0"/>
              <a:buChar char="•"/>
              <a:defRPr/>
            </a:pPr>
            <a:endParaRPr lang="en-US"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Both instruments include a mix of rating and open-ended questions to help you learn about how the activities and/or the training met your goals related to interest, relevance, and self-efficacy, as well as help you gather information on any areas of confusion, and some general feedback about the experience.</a:t>
            </a:r>
            <a:r>
              <a:rPr lang="en-US" dirty="0"/>
              <a:t> </a:t>
            </a:r>
            <a:endParaRPr lang="en-US" i="0" baseline="0" dirty="0">
              <a:cs typeface="Calibri"/>
            </a:endParaRPr>
          </a:p>
          <a:p>
            <a:pPr marL="628650" lvl="1" indent="-171450">
              <a:buFont typeface="Arial" panose="020B0604020202020204" pitchFamily="34" charset="0"/>
              <a:buChar char="•"/>
            </a:pPr>
            <a:r>
              <a:rPr lang="en-US" i="0" baseline="0" dirty="0"/>
              <a:t>[Public: content learning questions; Staff: questions about the workshop]</a:t>
            </a:r>
            <a:endParaRPr lang="en-US" i="0" baseline="0" dirty="0">
              <a:cs typeface="Calibri"/>
            </a:endParaRPr>
          </a:p>
          <a:p>
            <a:pPr marL="628650" lvl="1" indent="-171450">
              <a:buFont typeface="Arial" panose="020B0604020202020204" pitchFamily="34" charset="0"/>
              <a:buChar char="•"/>
            </a:pPr>
            <a:endParaRPr lang="en-US" i="0" baseline="0" dirty="0"/>
          </a:p>
          <a:p>
            <a:pPr marL="171450" lvl="0" indent="-171450">
              <a:buFont typeface="Arial" panose="020B0604020202020204" pitchFamily="34" charset="0"/>
              <a:buChar char="•"/>
            </a:pPr>
            <a:r>
              <a:rPr lang="en-US" i="0" baseline="0" dirty="0"/>
              <a:t>Of, course, it is important to remember that when interviewing children make sure you get their parent or guardian’s consent, in addition to agreement from the child!</a:t>
            </a:r>
            <a:r>
              <a:rPr lang="en-US" dirty="0"/>
              <a:t> </a:t>
            </a:r>
            <a:endParaRPr lang="en-US" i="0" baseline="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75CF1-A860-8347-8E49-7764BB0F5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40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We can’t cover everything that is helpful to know in doing evaluation for activity development or gathering feedback from trainees.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However, the NISE Network has more evaluation resources you can access </a:t>
            </a:r>
            <a:r>
              <a:rPr lang="en-US" baseline="0" dirty="0"/>
              <a:t>to help you do your own activity and workshop testing.</a:t>
            </a: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a:p>
          <a:p>
            <a:pPr marL="171450" indent="-171450">
              <a:buFont typeface="Arial" panose="020B0604020202020204" pitchFamily="34" charset="0"/>
              <a:buChar char="•"/>
              <a:defRPr/>
            </a:pPr>
            <a:r>
              <a:rPr lang="en-US" i="0" baseline="0" dirty="0"/>
              <a:t>In particular, we’d like to direct you towards the Team-Based Inquiry guide and training videos, which cover all the stages of evaluation as well as a crash course in evaluation ethics. </a:t>
            </a:r>
            <a:r>
              <a:rPr lang="en-US" dirty="0"/>
              <a:t>These links are included on this slide and also on the additional resources section of the workshop's website.</a:t>
            </a:r>
            <a:endParaRPr lang="en-US" i="0"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a:p>
          <a:p>
            <a:pPr marL="171450" indent="-171450">
              <a:buFont typeface="Arial" panose="020B0604020202020204" pitchFamily="34" charset="0"/>
              <a:buChar char="•"/>
            </a:pPr>
            <a:r>
              <a:rPr lang="en-US" i="0" baseline="0" dirty="0"/>
              <a:t>A Team-Based Inquiry guide and other resources can be downloaded from: </a:t>
            </a:r>
            <a:r>
              <a:rPr lang="en-US" dirty="0">
                <a:hlinkClick r:id="rId3"/>
              </a:rPr>
              <a:t>https://www.nisenet.org/catalog/team-based-inquiry-guide</a:t>
            </a:r>
            <a:endParaRPr lang="en-US" dirty="0"/>
          </a:p>
          <a:p>
            <a:pPr marL="171450" indent="-171450">
              <a:buFont typeface="Arial" panose="020B0604020202020204" pitchFamily="34" charset="0"/>
              <a:buChar char="•"/>
            </a:pPr>
            <a:r>
              <a:rPr lang="en-US" dirty="0"/>
              <a:t>Training videos are available here: </a:t>
            </a:r>
            <a:r>
              <a:rPr lang="en-US" dirty="0">
                <a:hlinkClick r:id="rId4"/>
              </a:rPr>
              <a:t>https://www.nisenet.org/catalog/team-based-inquiry-training-videos</a:t>
            </a:r>
            <a:endParaRPr lang="en-US" dirty="0"/>
          </a:p>
          <a:p>
            <a:pPr marL="0" indent="0">
              <a:buFont typeface="Arial" panose="020B0604020202020204" pitchFamily="34" charset="0"/>
              <a:buNone/>
            </a:pPr>
            <a:endParaRPr lang="en-US" i="0" baseline="0" dirty="0"/>
          </a:p>
          <a:p>
            <a:pPr marL="640594" lvl="1" indent="-174708">
              <a:buFont typeface="Arial" panose="020B0604020202020204" pitchFamily="34" charset="0"/>
              <a:buChar char="•"/>
            </a:pPr>
            <a:endParaRPr lang="en-US" i="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75CF1-A860-8347-8E49-7764BB0F5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265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work is supported by the National Science Foundation under award number 1612482. Any opinions, findings, and conclusions or recommendations expressed in this presentation are those of the authors and do not necessarily reflect the views of the Foundation. </a:t>
            </a:r>
          </a:p>
          <a:p>
            <a:endParaRPr lang="en-US" dirty="0"/>
          </a:p>
          <a:p>
            <a:r>
              <a:rPr lang="en-US" dirty="0"/>
              <a:t>Copyright 2020, Museum of Science, Boston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Edited by Allison Anderson, Marta Beyer, Patti Galvan, and Emily Hostetler</a:t>
            </a:r>
          </a:p>
          <a:p>
            <a:r>
              <a:rPr lang="en-US" dirty="0"/>
              <a:t>Published under a Creative Commons Attribution-Noncommercial-Share Alike license:</a:t>
            </a:r>
          </a:p>
          <a:p>
            <a:r>
              <a:rPr lang="en-US" dirty="0"/>
              <a:t>CC BY-NC-SA 3.0 creativecommons.org/licenses/by-</a:t>
            </a:r>
            <a:r>
              <a:rPr lang="en-US" dirty="0" err="1"/>
              <a:t>nc</a:t>
            </a:r>
            <a:r>
              <a:rPr lang="en-US" dirty="0"/>
              <a:t>-</a:t>
            </a:r>
            <a:r>
              <a:rPr lang="en-US" dirty="0" err="1"/>
              <a:t>sa</a:t>
            </a:r>
            <a:r>
              <a:rPr lang="en-US" dirty="0"/>
              <a:t>/3.0/us/</a:t>
            </a:r>
          </a:p>
          <a:p>
            <a:endParaRPr lang="en-US" dirty="0"/>
          </a:p>
          <a:p>
            <a:r>
              <a:rPr lang="en-US" dirty="0"/>
              <a:t>You are free to copy, adapt, or distribute this</a:t>
            </a:r>
            <a:r>
              <a:rPr lang="en-US" baseline="0" dirty="0"/>
              <a:t> presentation </a:t>
            </a:r>
            <a:r>
              <a:rPr lang="en-US" dirty="0"/>
              <a:t>and/or the text and images contained in it for educational, nonprofit purposes. When making copies or excerpts, please include the copyright and credit information above. If adapting the contents, the following citation is recommended:</a:t>
            </a:r>
          </a:p>
          <a:p>
            <a:endParaRPr lang="en-US" dirty="0"/>
          </a:p>
          <a:p>
            <a:r>
              <a:rPr lang="en-US" dirty="0"/>
              <a:t>APA 7 style: Anderson, A.,</a:t>
            </a:r>
            <a:r>
              <a:rPr lang="en-US" baseline="0" dirty="0"/>
              <a:t> Beyer, M., Galvan, P., &amp; Hostetler, E. (2020). </a:t>
            </a:r>
            <a:r>
              <a:rPr lang="en-US" i="1" dirty="0"/>
              <a:t>Let’s Do Chemistry Train-the-Trainer Workshop Module 1: Welcome </a:t>
            </a:r>
            <a:r>
              <a:rPr lang="en-US" i="0" dirty="0"/>
              <a:t>[PowerPoint</a:t>
            </a:r>
            <a:r>
              <a:rPr lang="en-US" i="0" baseline="0" dirty="0"/>
              <a:t> slides]</a:t>
            </a:r>
            <a:r>
              <a:rPr lang="en-US" i="1" dirty="0"/>
              <a:t>.</a:t>
            </a:r>
            <a:r>
              <a:rPr lang="en-US" i="0" baseline="0" dirty="0"/>
              <a:t> Museum of Science, Boston for the NISE Network.</a:t>
            </a:r>
            <a:endParaRPr lang="en-US" i="1" dirty="0"/>
          </a:p>
          <a:p>
            <a:endParaRPr lang="en-US"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a:t>
            </a:r>
            <a:r>
              <a:rPr lang="en-US" b="1" baseline="0" dirty="0"/>
              <a:t> copyright: Emily </a:t>
            </a:r>
            <a:r>
              <a:rPr lang="en-US" b="1" baseline="0" dirty="0" err="1"/>
              <a:t>Maletz</a:t>
            </a:r>
            <a:r>
              <a:rPr lang="en-US" b="1" baseline="0" dirty="0"/>
              <a:t> </a:t>
            </a:r>
            <a:r>
              <a:rPr lang="en-US" sz="1200" b="1" kern="0" dirty="0">
                <a:solidFill>
                  <a:prstClr val="black"/>
                </a:solidFill>
                <a:latin typeface="Source Sans Pro" panose="020B0503030403020204" pitchFamily="34" charset="0"/>
                <a:ea typeface="Source Sans Pro" panose="020B0503030403020204" pitchFamily="34" charset="0"/>
                <a:cs typeface="Calibri" charset="0"/>
                <a:sym typeface="Arial"/>
              </a:rPr>
              <a:t>for the NISE Network</a:t>
            </a:r>
            <a:r>
              <a:rPr lang="en-US" b="1" baseline="0" dirty="0"/>
              <a:t>, 2018</a:t>
            </a:r>
            <a:endParaRPr lang="en-US" b="1" dirty="0"/>
          </a:p>
          <a:p>
            <a:endParaRPr lang="en-US" dirty="0"/>
          </a:p>
          <a:p>
            <a:endParaRPr lang="en-US" dirty="0"/>
          </a:p>
          <a:p>
            <a:endParaRPr lang="en-US" dirty="0"/>
          </a:p>
        </p:txBody>
      </p:sp>
    </p:spTree>
    <p:extLst>
      <p:ext uri="{BB962C8B-B14F-4D97-AF65-F5344CB8AC3E}">
        <p14:creationId xmlns:p14="http://schemas.microsoft.com/office/powerpoint/2010/main" val="2833470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8799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You can use this blank, formatted slide to add content to the presentation.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513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You can use this blank, formatted slide to add content to the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8FEA0-2B63-B247-8FA1-27F66E2AB8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23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we will review some standard good training processes and resources or outreach, how to use the design and facilitation frameworks in your future work, and how to incorporate evaluation into your training and activity development. </a:t>
            </a:r>
          </a:p>
          <a:p>
            <a:endParaRPr lang="en-US" dirty="0"/>
          </a:p>
          <a:p>
            <a:r>
              <a:rPr lang="en-US" dirty="0"/>
              <a:t>As a reminder, this training you are creating should work for your trainees. Think about how much time you have with them, and what the most important things are for them to learn. It is likely that a training for outreach volunteers will look very different from a training session with your peers. Consider how you can adapt what you have learned over the last few weeks and share that knowledge to help others become better science communicators and activity facilitators.</a:t>
            </a:r>
          </a:p>
          <a:p>
            <a:endParaRPr lang="en-US" sz="1200" b="0" i="0" kern="1200" dirty="0">
              <a:solidFill>
                <a:schemeClr val="tx1"/>
              </a:solidFill>
              <a:effectLst/>
              <a:latin typeface="+mn-lt"/>
              <a:ea typeface="+mn-ea"/>
              <a:cs typeface="+mn-cs"/>
            </a:endParaRPr>
          </a:p>
          <a:p>
            <a:r>
              <a:rPr lang="en-US" b="1" dirty="0"/>
              <a:t>Photo</a:t>
            </a:r>
            <a:r>
              <a:rPr lang="en-US" b="1" baseline="0" dirty="0"/>
              <a:t> copyright: </a:t>
            </a:r>
            <a:r>
              <a:rPr lang="en-US" sz="1200" b="1" i="0" kern="1200" dirty="0">
                <a:solidFill>
                  <a:schemeClr val="tx1"/>
                </a:solidFill>
                <a:effectLst/>
                <a:latin typeface="+mn-lt"/>
                <a:ea typeface="+mn-ea"/>
                <a:cs typeface="+mn-cs"/>
              </a:rPr>
              <a:t>Science Museum of Minnesota for NISE Network</a:t>
            </a:r>
            <a:endParaRPr lang="en-US" b="1" dirty="0"/>
          </a:p>
        </p:txBody>
      </p:sp>
      <p:sp>
        <p:nvSpPr>
          <p:cNvPr id="4" name="Slide Number Placeholder 3"/>
          <p:cNvSpPr>
            <a:spLocks noGrp="1"/>
          </p:cNvSpPr>
          <p:nvPr>
            <p:ph type="sldNum" sz="quarter" idx="10"/>
          </p:nvPr>
        </p:nvSpPr>
        <p:spPr/>
        <p:txBody>
          <a:bodyPr/>
          <a:lstStyle/>
          <a:p>
            <a:fld id="{BFE75CF1-A860-8347-8E49-7764BB0F5425}" type="slidenum">
              <a:rPr lang="en-US" smtClean="0"/>
              <a:t>3</a:t>
            </a:fld>
            <a:endParaRPr lang="en-US"/>
          </a:p>
        </p:txBody>
      </p:sp>
    </p:spTree>
    <p:extLst>
      <p:ext uri="{BB962C8B-B14F-4D97-AF65-F5344CB8AC3E}">
        <p14:creationId xmlns:p14="http://schemas.microsoft.com/office/powerpoint/2010/main" val="406011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training practices. This section will lead you through a variety of ways you can engage participants in a training. These are simply guidelines that we have had success with for our audiences. We encourage you to take these guidelines, apply them, and innovate new ways to adapt them for your audience.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68EA-A929-47E8-BBFF-62626A502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9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you make your training engaging and experiential? Incorporating active participation into your training can increase engagement and learning potential in your participants. In the past we have used improv games to help participants get used to asking and answering questions, short and fun videos to help demonstrate ideas rather than or in addition to using PowerPoint presentations, and hands-on activities for participants to try and to practice facilitating with. How can you adapt some of these strategies to work in a virtual world? </a:t>
            </a:r>
          </a:p>
          <a:p>
            <a:endParaRPr lang="en-US" dirty="0"/>
          </a:p>
          <a:p>
            <a:endParaRPr lang="en-US" dirty="0">
              <a:cs typeface="Calibri" panose="020F0502020204030204"/>
            </a:endParaRPr>
          </a:p>
          <a:p>
            <a:pPr>
              <a:defRPr/>
            </a:pPr>
            <a:r>
              <a:rPr lang="en-US" b="1"/>
              <a:t>Photo</a:t>
            </a:r>
            <a:r>
              <a:rPr lang="en-US" b="1" baseline="0"/>
              <a:t> copyright: Gary </a:t>
            </a:r>
            <a:r>
              <a:rPr lang="en-US" b="1"/>
              <a:t>Hodges (left); Emily Hostetler, Museum of Science, Boston, 2018 (center); David Sittenfeld, Museum of Science, Boston, 2017 (</a:t>
            </a:r>
            <a:r>
              <a:rPr lang="en-US" b="1" baseline="0"/>
              <a:t>right)</a:t>
            </a:r>
            <a:endParaRPr lang="en-US" b="1">
              <a:cs typeface="Calibri"/>
            </a:endParaRPr>
          </a:p>
          <a:p>
            <a:endParaRPr lang="en-US" dirty="0"/>
          </a:p>
        </p:txBody>
      </p:sp>
      <p:sp>
        <p:nvSpPr>
          <p:cNvPr id="4" name="Slide Number Placeholder 3"/>
          <p:cNvSpPr>
            <a:spLocks noGrp="1"/>
          </p:cNvSpPr>
          <p:nvPr>
            <p:ph type="sldNum" sz="quarter" idx="5"/>
          </p:nvPr>
        </p:nvSpPr>
        <p:spPr/>
        <p:txBody>
          <a:bodyPr/>
          <a:lstStyle/>
          <a:p>
            <a:fld id="{BFE75CF1-A860-8347-8E49-7764BB0F5425}" type="slidenum">
              <a:rPr lang="en-US" smtClean="0"/>
              <a:t>5</a:t>
            </a:fld>
            <a:endParaRPr lang="en-US"/>
          </a:p>
        </p:txBody>
      </p:sp>
    </p:spTree>
    <p:extLst>
      <p:ext uri="{BB962C8B-B14F-4D97-AF65-F5344CB8AC3E}">
        <p14:creationId xmlns:p14="http://schemas.microsoft.com/office/powerpoint/2010/main" val="86307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all already brought forward some excellent ideas of how to communicate the importance of the design strategies and facilitation techniques in your online sessions, however if you are looking for additional resources to support your training, we encourage you to visit the Let’s Do Chemistry kit site and take a look at some of our training and facilitation resources where we have short videos and facilitator training activities available to download and share. </a:t>
            </a:r>
          </a:p>
          <a:p>
            <a:endParaRPr lang="en-US" dirty="0"/>
          </a:p>
        </p:txBody>
      </p:sp>
      <p:sp>
        <p:nvSpPr>
          <p:cNvPr id="4" name="Slide Number Placeholder 3"/>
          <p:cNvSpPr>
            <a:spLocks noGrp="1"/>
          </p:cNvSpPr>
          <p:nvPr>
            <p:ph type="sldNum" sz="quarter" idx="5"/>
          </p:nvPr>
        </p:nvSpPr>
        <p:spPr/>
        <p:txBody>
          <a:bodyPr/>
          <a:lstStyle/>
          <a:p>
            <a:fld id="{BFE75CF1-A860-8347-8E49-7764BB0F5425}" type="slidenum">
              <a:rPr lang="en-US" smtClean="0"/>
              <a:t>6</a:t>
            </a:fld>
            <a:endParaRPr lang="en-US"/>
          </a:p>
        </p:txBody>
      </p:sp>
    </p:spTree>
    <p:extLst>
      <p:ext uri="{BB962C8B-B14F-4D97-AF65-F5344CB8AC3E}">
        <p14:creationId xmlns:p14="http://schemas.microsoft.com/office/powerpoint/2010/main" val="226659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last module we discussed how to incorporate facilitation techniques into activities to increase interest, relevance, and self efficacy. So how do you communicate these good facilitation techniques to others? </a:t>
            </a:r>
          </a:p>
          <a:p>
            <a:endParaRPr lang="en-US" dirty="0"/>
          </a:p>
          <a:p>
            <a:r>
              <a:rPr lang="en-US" dirty="0"/>
              <a:t>Facilitation is a huge part of the hands-on activity experience for both the facilitator and the participant. A confident facilitator is someone who understands their role and the goal of the interaction.</a:t>
            </a:r>
          </a:p>
          <a:p>
            <a:endParaRPr lang="en-US" dirty="0"/>
          </a:p>
          <a:p>
            <a:r>
              <a:rPr lang="en-US" dirty="0"/>
              <a:t>To help facilitators feel more confident in their abilities, make sure they review the facilitator tip guide that reviews how to invite participation, support exploration, and deepen understanding. </a:t>
            </a:r>
          </a:p>
          <a:p>
            <a:endParaRPr lang="en-US" dirty="0"/>
          </a:p>
          <a:p>
            <a:r>
              <a:rPr lang="en-US" dirty="0"/>
              <a:t>Demonstrating and practicing good facilitation techniques is another way to boost their confidence! Have facilitators a practice these skills with peers before an event so they have time to ask for clarification and questions before interacting with the public. </a:t>
            </a:r>
          </a:p>
        </p:txBody>
      </p:sp>
      <p:sp>
        <p:nvSpPr>
          <p:cNvPr id="4" name="Slide Number Placeholder 3"/>
          <p:cNvSpPr>
            <a:spLocks noGrp="1"/>
          </p:cNvSpPr>
          <p:nvPr>
            <p:ph type="sldNum" sz="quarter" idx="5"/>
          </p:nvPr>
        </p:nvSpPr>
        <p:spPr/>
        <p:txBody>
          <a:bodyPr/>
          <a:lstStyle/>
          <a:p>
            <a:fld id="{BFE75CF1-A860-8347-8E49-7764BB0F5425}" type="slidenum">
              <a:rPr lang="en-US" smtClean="0"/>
              <a:t>7</a:t>
            </a:fld>
            <a:endParaRPr lang="en-US"/>
          </a:p>
        </p:txBody>
      </p:sp>
    </p:spTree>
    <p:extLst>
      <p:ext uri="{BB962C8B-B14F-4D97-AF65-F5344CB8AC3E}">
        <p14:creationId xmlns:p14="http://schemas.microsoft.com/office/powerpoint/2010/main" val="61185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with a strong science background might feel compelled to overshare with the public. It’s important to convey clear goals for both the participants and the facilitators. </a:t>
            </a:r>
          </a:p>
          <a:p>
            <a:endParaRPr lang="en-US" dirty="0"/>
          </a:p>
          <a:p>
            <a:r>
              <a:rPr lang="en-US" dirty="0"/>
              <a:t>Remind facilitators who their audience will be and what their goals are for engaging in the activity. It can also be a good practice to remind facilitators we are all learning! Set goals for the facilitators as well. Perhaps they will focus on exploring together more than explaining while engaging with the public. </a:t>
            </a:r>
          </a:p>
          <a:p>
            <a:endParaRPr lang="en-US" dirty="0"/>
          </a:p>
          <a:p>
            <a:endParaRPr lang="en-US" dirty="0"/>
          </a:p>
        </p:txBody>
      </p:sp>
      <p:sp>
        <p:nvSpPr>
          <p:cNvPr id="4" name="Slide Number Placeholder 3"/>
          <p:cNvSpPr>
            <a:spLocks noGrp="1"/>
          </p:cNvSpPr>
          <p:nvPr>
            <p:ph type="sldNum" sz="quarter" idx="5"/>
          </p:nvPr>
        </p:nvSpPr>
        <p:spPr/>
        <p:txBody>
          <a:bodyPr/>
          <a:lstStyle/>
          <a:p>
            <a:fld id="{BFE75CF1-A860-8347-8E49-7764BB0F5425}" type="slidenum">
              <a:rPr lang="en-US" smtClean="0"/>
              <a:t>8</a:t>
            </a:fld>
            <a:endParaRPr lang="en-US"/>
          </a:p>
        </p:txBody>
      </p:sp>
    </p:spTree>
    <p:extLst>
      <p:ext uri="{BB962C8B-B14F-4D97-AF65-F5344CB8AC3E}">
        <p14:creationId xmlns:p14="http://schemas.microsoft.com/office/powerpoint/2010/main" val="2280812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Your activity facilitators will not need the deep knowledge of IRS you all now have. However, a brief overview of how these attitudes can improve the participant experience could deepen their understanding of the activity and positively affect their interactions.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do this, you could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Include IRS goals in facilitator materials such as activity write ups,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 real examples of what it means for facilitators to support IRS goals </a:t>
            </a:r>
          </a:p>
          <a:p>
            <a:endParaRPr lang="en-US" dirty="0"/>
          </a:p>
        </p:txBody>
      </p:sp>
      <p:sp>
        <p:nvSpPr>
          <p:cNvPr id="4" name="Slide Number Placeholder 3"/>
          <p:cNvSpPr>
            <a:spLocks noGrp="1"/>
          </p:cNvSpPr>
          <p:nvPr>
            <p:ph type="sldNum" sz="quarter" idx="5"/>
          </p:nvPr>
        </p:nvSpPr>
        <p:spPr/>
        <p:txBody>
          <a:bodyPr/>
          <a:lstStyle/>
          <a:p>
            <a:fld id="{BFE75CF1-A860-8347-8E49-7764BB0F5425}" type="slidenum">
              <a:rPr lang="en-US" smtClean="0"/>
              <a:t>9</a:t>
            </a:fld>
            <a:endParaRPr lang="en-US"/>
          </a:p>
        </p:txBody>
      </p:sp>
    </p:spTree>
    <p:extLst>
      <p:ext uri="{BB962C8B-B14F-4D97-AF65-F5344CB8AC3E}">
        <p14:creationId xmlns:p14="http://schemas.microsoft.com/office/powerpoint/2010/main" val="86807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46FF-DF0D-1B4C-8585-522DDCE95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3C519-C433-D546-8AB3-463E19432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4390E3-BEA5-8346-9CD8-6083C9458643}"/>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5" name="Footer Placeholder 4">
            <a:extLst>
              <a:ext uri="{FF2B5EF4-FFF2-40B4-BE49-F238E27FC236}">
                <a16:creationId xmlns:a16="http://schemas.microsoft.com/office/drawing/2014/main" id="{B4D383EA-2760-C94B-BD4F-E051BF09F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0EF0D-9275-2840-AFA2-334AA11C205E}"/>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33629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455B-A0D4-4248-8277-398C67B04E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AD8B90-0AF3-DB49-A2B8-D293C93047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A124B-96BA-7541-A45D-6E232602B56A}"/>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5" name="Footer Placeholder 4">
            <a:extLst>
              <a:ext uri="{FF2B5EF4-FFF2-40B4-BE49-F238E27FC236}">
                <a16:creationId xmlns:a16="http://schemas.microsoft.com/office/drawing/2014/main" id="{C16D704F-3684-054A-8C64-6A9792986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A440D-BAED-1148-9F64-0F86C2D0117E}"/>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2493722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E6936-1E66-A84E-AB3E-0432F5CA73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B4BC70-A2F5-5047-ACDF-48B4BD7752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0AF36-0E01-AE42-8D05-B9C4D7AAEEC6}"/>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5" name="Footer Placeholder 4">
            <a:extLst>
              <a:ext uri="{FF2B5EF4-FFF2-40B4-BE49-F238E27FC236}">
                <a16:creationId xmlns:a16="http://schemas.microsoft.com/office/drawing/2014/main" id="{72AF506A-9E15-F346-B610-1A6013EFE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FF7CA-26F9-674E-A148-9D613C21534C}"/>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3071619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E3B485-ED9D-47B0-BAF4-8FEDC378AE2D}" type="datetimeFigureOut">
              <a:rPr lang="en-US" smtClean="0"/>
              <a:t>12/30/20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1820461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E3B485-ED9D-47B0-BAF4-8FEDC378AE2D}" type="datetimeFigureOut">
              <a:rPr lang="en-US" smtClean="0"/>
              <a:t>12/30/20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2726763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ext - Narrow bor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E3B485-ED9D-47B0-BAF4-8FEDC378AE2D}" type="datetimeFigureOut">
              <a:rPr lang="en-US" smtClean="0"/>
              <a:t>12/30/20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296644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ext - Wide bor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7155" y="365125"/>
            <a:ext cx="10058400" cy="1325563"/>
          </a:xfrm>
        </p:spPr>
        <p:txBody>
          <a:bodyPr/>
          <a:lstStyle/>
          <a:p>
            <a:r>
              <a:rPr lang="en-US"/>
              <a:t>Click to edit Master title style</a:t>
            </a:r>
          </a:p>
        </p:txBody>
      </p:sp>
      <p:sp>
        <p:nvSpPr>
          <p:cNvPr id="3" name="Content Placeholder 2"/>
          <p:cNvSpPr>
            <a:spLocks noGrp="1"/>
          </p:cNvSpPr>
          <p:nvPr>
            <p:ph idx="1"/>
          </p:nvPr>
        </p:nvSpPr>
        <p:spPr>
          <a:xfrm>
            <a:off x="1767155" y="1825625"/>
            <a:ext cx="100584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E3B485-ED9D-47B0-BAF4-8FEDC378AE2D}" type="datetimeFigureOut">
              <a:rPr lang="en-US" smtClean="0"/>
              <a:t>12/30/20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4291438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ide fram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3B485-ED9D-47B0-BAF4-8FEDC378AE2D}" type="datetimeFigureOut">
              <a:rPr lang="en-US" smtClean="0"/>
              <a:t>12/30/20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3177773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Narrow bor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3B485-ED9D-47B0-BAF4-8FEDC378AE2D}" type="datetimeFigureOut">
              <a:rPr lang="en-US" smtClean="0"/>
              <a:t>12/30/20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2644747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Wide bor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3B485-ED9D-47B0-BAF4-8FEDC378AE2D}" type="datetimeFigureOut">
              <a:rPr lang="en-US" smtClean="0"/>
              <a:t>12/30/20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52DA82-9051-4A0F-BEE8-BE5401914F75}" type="slidenum">
              <a:rPr lang="en-US" smtClean="0"/>
              <a:t>‹#›</a:t>
            </a:fld>
            <a:endParaRPr lang="en-US"/>
          </a:p>
        </p:txBody>
      </p:sp>
    </p:spTree>
    <p:extLst>
      <p:ext uri="{BB962C8B-B14F-4D97-AF65-F5344CB8AC3E}">
        <p14:creationId xmlns:p14="http://schemas.microsoft.com/office/powerpoint/2010/main" val="314925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Call out plus image">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91867" y="305300"/>
            <a:ext cx="2480400" cy="3118800"/>
          </a:xfrm>
          <a:prstGeom prst="rect">
            <a:avLst/>
          </a:prstGeom>
        </p:spPr>
        <p:txBody>
          <a:bodyPr lIns="91425" tIns="91425" rIns="91425" bIns="91425" anchor="t" anchorCtr="0"/>
          <a:lstStyle>
            <a:lvl1pPr lvl="0">
              <a:spcBef>
                <a:spcPts val="0"/>
              </a:spcBef>
              <a:buNone/>
              <a:defRPr sz="2400"/>
            </a:lvl1pPr>
            <a:lvl2pPr lvl="1">
              <a:spcBef>
                <a:spcPts val="0"/>
              </a:spcBef>
              <a:buNone/>
              <a:defRPr sz="2400"/>
            </a:lvl2pPr>
            <a:lvl3pPr lvl="2">
              <a:spcBef>
                <a:spcPts val="0"/>
              </a:spcBef>
              <a:buNone/>
              <a:defRPr sz="2400"/>
            </a:lvl3pPr>
            <a:lvl4pPr lvl="3">
              <a:spcBef>
                <a:spcPts val="0"/>
              </a:spcBef>
              <a:buNone/>
              <a:defRPr sz="2400"/>
            </a:lvl4pPr>
            <a:lvl5pPr lvl="4">
              <a:spcBef>
                <a:spcPts val="0"/>
              </a:spcBef>
              <a:buNone/>
              <a:defRPr sz="2400"/>
            </a:lvl5pPr>
            <a:lvl6pPr lvl="5">
              <a:spcBef>
                <a:spcPts val="0"/>
              </a:spcBef>
              <a:buNone/>
              <a:defRPr sz="2400"/>
            </a:lvl6pPr>
            <a:lvl7pPr lvl="6">
              <a:spcBef>
                <a:spcPts val="0"/>
              </a:spcBef>
              <a:buNone/>
              <a:defRPr sz="2400"/>
            </a:lvl7pPr>
            <a:lvl8pPr lvl="7">
              <a:spcBef>
                <a:spcPts val="0"/>
              </a:spcBef>
              <a:buNone/>
              <a:defRPr sz="2400"/>
            </a:lvl8pPr>
            <a:lvl9pPr lvl="8">
              <a:spcBef>
                <a:spcPts val="0"/>
              </a:spcBef>
              <a:buNone/>
              <a:defRPr sz="2400"/>
            </a:lvl9pPr>
          </a:lstStyle>
          <a:p>
            <a:endParaRPr/>
          </a:p>
        </p:txBody>
      </p:sp>
    </p:spTree>
    <p:extLst>
      <p:ext uri="{BB962C8B-B14F-4D97-AF65-F5344CB8AC3E}">
        <p14:creationId xmlns:p14="http://schemas.microsoft.com/office/powerpoint/2010/main" val="3717253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D6A9-8331-E242-B92A-922F89ADA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BE899-DEED-3D40-9744-E83A87FA0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80FB0-339C-B946-8F68-5DB5A55DFB44}"/>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5" name="Footer Placeholder 4">
            <a:extLst>
              <a:ext uri="{FF2B5EF4-FFF2-40B4-BE49-F238E27FC236}">
                <a16:creationId xmlns:a16="http://schemas.microsoft.com/office/drawing/2014/main" id="{486A9B1F-4F7B-8746-AD39-7C43E833B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EFE02-D398-1747-A9AC-1D83A1AE03B1}"/>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2194950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Headline with text 1">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15602" y="593369"/>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733" b="1">
                <a:solidFill>
                  <a:schemeClr val="dk1"/>
                </a:solidFill>
              </a:defRPr>
            </a:lvl2pPr>
            <a:lvl3pPr lvl="2" indent="0" rtl="0">
              <a:spcBef>
                <a:spcPts val="0"/>
              </a:spcBef>
              <a:buClr>
                <a:schemeClr val="dk1"/>
              </a:buClr>
              <a:buFont typeface="Arial"/>
              <a:buNone/>
              <a:defRPr sz="3733" b="1">
                <a:solidFill>
                  <a:schemeClr val="dk1"/>
                </a:solidFill>
              </a:defRPr>
            </a:lvl3pPr>
            <a:lvl4pPr lvl="3" indent="0" rtl="0">
              <a:spcBef>
                <a:spcPts val="0"/>
              </a:spcBef>
              <a:buClr>
                <a:schemeClr val="dk1"/>
              </a:buClr>
              <a:buFont typeface="Arial"/>
              <a:buNone/>
              <a:defRPr sz="3733" b="1">
                <a:solidFill>
                  <a:schemeClr val="dk1"/>
                </a:solidFill>
              </a:defRPr>
            </a:lvl4pPr>
            <a:lvl5pPr lvl="4" indent="0" rtl="0">
              <a:spcBef>
                <a:spcPts val="0"/>
              </a:spcBef>
              <a:buClr>
                <a:schemeClr val="dk1"/>
              </a:buClr>
              <a:buFont typeface="Arial"/>
              <a:buNone/>
              <a:defRPr sz="3733" b="1">
                <a:solidFill>
                  <a:schemeClr val="dk1"/>
                </a:solidFill>
              </a:defRPr>
            </a:lvl5pPr>
            <a:lvl6pPr lvl="5" indent="0" rtl="0">
              <a:spcBef>
                <a:spcPts val="0"/>
              </a:spcBef>
              <a:buClr>
                <a:schemeClr val="dk1"/>
              </a:buClr>
              <a:buFont typeface="Arial"/>
              <a:buNone/>
              <a:defRPr sz="3733" b="1">
                <a:solidFill>
                  <a:schemeClr val="dk1"/>
                </a:solidFill>
              </a:defRPr>
            </a:lvl6pPr>
            <a:lvl7pPr lvl="6" indent="0" rtl="0">
              <a:spcBef>
                <a:spcPts val="0"/>
              </a:spcBef>
              <a:buClr>
                <a:schemeClr val="dk1"/>
              </a:buClr>
              <a:buFont typeface="Arial"/>
              <a:buNone/>
              <a:defRPr sz="3733" b="1">
                <a:solidFill>
                  <a:schemeClr val="dk1"/>
                </a:solidFill>
              </a:defRPr>
            </a:lvl7pPr>
            <a:lvl8pPr lvl="7" indent="0" rtl="0">
              <a:spcBef>
                <a:spcPts val="0"/>
              </a:spcBef>
              <a:buClr>
                <a:schemeClr val="dk1"/>
              </a:buClr>
              <a:buFont typeface="Arial"/>
              <a:buNone/>
              <a:defRPr sz="3733" b="1">
                <a:solidFill>
                  <a:schemeClr val="dk1"/>
                </a:solidFill>
              </a:defRPr>
            </a:lvl8pPr>
            <a:lvl9pPr lvl="8" indent="0" rtl="0">
              <a:spcBef>
                <a:spcPts val="0"/>
              </a:spcBef>
              <a:buClr>
                <a:schemeClr val="dk1"/>
              </a:buClr>
              <a:buFont typeface="Arial"/>
              <a:buNone/>
              <a:defRPr sz="3733" b="1">
                <a:solidFill>
                  <a:schemeClr val="dk1"/>
                </a:solidFill>
              </a:defRPr>
            </a:lvl9pPr>
          </a:lstStyle>
          <a:p>
            <a:endParaRPr/>
          </a:p>
        </p:txBody>
      </p:sp>
      <p:sp>
        <p:nvSpPr>
          <p:cNvPr id="95" name="Shape 95"/>
          <p:cNvSpPr txBox="1">
            <a:spLocks noGrp="1"/>
          </p:cNvSpPr>
          <p:nvPr>
            <p:ph type="body" idx="1"/>
          </p:nvPr>
        </p:nvSpPr>
        <p:spPr>
          <a:xfrm>
            <a:off x="415596" y="1606435"/>
            <a:ext cx="10427200"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306023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Headline with 3 column">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15602" y="593369"/>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733" b="1">
                <a:solidFill>
                  <a:schemeClr val="dk1"/>
                </a:solidFill>
              </a:defRPr>
            </a:lvl2pPr>
            <a:lvl3pPr lvl="2" indent="0" rtl="0">
              <a:spcBef>
                <a:spcPts val="0"/>
              </a:spcBef>
              <a:buClr>
                <a:schemeClr val="dk1"/>
              </a:buClr>
              <a:buFont typeface="Arial"/>
              <a:buNone/>
              <a:defRPr sz="3733" b="1">
                <a:solidFill>
                  <a:schemeClr val="dk1"/>
                </a:solidFill>
              </a:defRPr>
            </a:lvl3pPr>
            <a:lvl4pPr lvl="3" indent="0" rtl="0">
              <a:spcBef>
                <a:spcPts val="0"/>
              </a:spcBef>
              <a:buClr>
                <a:schemeClr val="dk1"/>
              </a:buClr>
              <a:buFont typeface="Arial"/>
              <a:buNone/>
              <a:defRPr sz="3733" b="1">
                <a:solidFill>
                  <a:schemeClr val="dk1"/>
                </a:solidFill>
              </a:defRPr>
            </a:lvl4pPr>
            <a:lvl5pPr lvl="4" indent="0" rtl="0">
              <a:spcBef>
                <a:spcPts val="0"/>
              </a:spcBef>
              <a:buClr>
                <a:schemeClr val="dk1"/>
              </a:buClr>
              <a:buFont typeface="Arial"/>
              <a:buNone/>
              <a:defRPr sz="3733" b="1">
                <a:solidFill>
                  <a:schemeClr val="dk1"/>
                </a:solidFill>
              </a:defRPr>
            </a:lvl5pPr>
            <a:lvl6pPr lvl="5" indent="0" rtl="0">
              <a:spcBef>
                <a:spcPts val="0"/>
              </a:spcBef>
              <a:buClr>
                <a:schemeClr val="dk1"/>
              </a:buClr>
              <a:buFont typeface="Arial"/>
              <a:buNone/>
              <a:defRPr sz="3733" b="1">
                <a:solidFill>
                  <a:schemeClr val="dk1"/>
                </a:solidFill>
              </a:defRPr>
            </a:lvl6pPr>
            <a:lvl7pPr lvl="6" indent="0" rtl="0">
              <a:spcBef>
                <a:spcPts val="0"/>
              </a:spcBef>
              <a:buClr>
                <a:schemeClr val="dk1"/>
              </a:buClr>
              <a:buFont typeface="Arial"/>
              <a:buNone/>
              <a:defRPr sz="3733" b="1">
                <a:solidFill>
                  <a:schemeClr val="dk1"/>
                </a:solidFill>
              </a:defRPr>
            </a:lvl7pPr>
            <a:lvl8pPr lvl="7" indent="0" rtl="0">
              <a:spcBef>
                <a:spcPts val="0"/>
              </a:spcBef>
              <a:buClr>
                <a:schemeClr val="dk1"/>
              </a:buClr>
              <a:buFont typeface="Arial"/>
              <a:buNone/>
              <a:defRPr sz="3733" b="1">
                <a:solidFill>
                  <a:schemeClr val="dk1"/>
                </a:solidFill>
              </a:defRPr>
            </a:lvl8pPr>
            <a:lvl9pPr lvl="8" indent="0" rtl="0">
              <a:spcBef>
                <a:spcPts val="0"/>
              </a:spcBef>
              <a:buClr>
                <a:schemeClr val="dk1"/>
              </a:buClr>
              <a:buFont typeface="Arial"/>
              <a:buNone/>
              <a:defRPr sz="3733" b="1">
                <a:solidFill>
                  <a:schemeClr val="dk1"/>
                </a:solidFill>
              </a:defRPr>
            </a:lvl9pPr>
          </a:lstStyle>
          <a:p>
            <a:endParaRPr/>
          </a:p>
        </p:txBody>
      </p:sp>
      <p:sp>
        <p:nvSpPr>
          <p:cNvPr id="109" name="Shape 109"/>
          <p:cNvSpPr txBox="1">
            <a:spLocks noGrp="1"/>
          </p:cNvSpPr>
          <p:nvPr>
            <p:ph type="body" idx="1"/>
          </p:nvPr>
        </p:nvSpPr>
        <p:spPr>
          <a:xfrm>
            <a:off x="8287335" y="1550702"/>
            <a:ext cx="3204799"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366069" y="1579555"/>
            <a:ext cx="3204799"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
        <p:nvSpPr>
          <p:cNvPr id="111" name="Shape 111"/>
          <p:cNvSpPr txBox="1">
            <a:spLocks noGrp="1"/>
          </p:cNvSpPr>
          <p:nvPr>
            <p:ph type="body" idx="3"/>
          </p:nvPr>
        </p:nvSpPr>
        <p:spPr>
          <a:xfrm>
            <a:off x="540502" y="1606435"/>
            <a:ext cx="3204799"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819556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cSld name="Headline with 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15602" y="593369"/>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b="1">
                <a:solidFill>
                  <a:schemeClr val="dk1"/>
                </a:solidFill>
              </a:defRPr>
            </a:lvl2pPr>
            <a:lvl3pPr lvl="2" indent="0">
              <a:spcBef>
                <a:spcPts val="0"/>
              </a:spcBef>
              <a:buClr>
                <a:schemeClr val="dk1"/>
              </a:buClr>
              <a:buFont typeface="Arial"/>
              <a:buNone/>
              <a:defRPr sz="3733" b="1">
                <a:solidFill>
                  <a:schemeClr val="dk1"/>
                </a:solidFill>
              </a:defRPr>
            </a:lvl3pPr>
            <a:lvl4pPr lvl="3" indent="0">
              <a:spcBef>
                <a:spcPts val="0"/>
              </a:spcBef>
              <a:buClr>
                <a:schemeClr val="dk1"/>
              </a:buClr>
              <a:buFont typeface="Arial"/>
              <a:buNone/>
              <a:defRPr sz="3733" b="1">
                <a:solidFill>
                  <a:schemeClr val="dk1"/>
                </a:solidFill>
              </a:defRPr>
            </a:lvl4pPr>
            <a:lvl5pPr lvl="4" indent="0">
              <a:spcBef>
                <a:spcPts val="0"/>
              </a:spcBef>
              <a:buClr>
                <a:schemeClr val="dk1"/>
              </a:buClr>
              <a:buFont typeface="Arial"/>
              <a:buNone/>
              <a:defRPr sz="3733" b="1">
                <a:solidFill>
                  <a:schemeClr val="dk1"/>
                </a:solidFill>
              </a:defRPr>
            </a:lvl5pPr>
            <a:lvl6pPr lvl="5" indent="0">
              <a:spcBef>
                <a:spcPts val="0"/>
              </a:spcBef>
              <a:buClr>
                <a:schemeClr val="dk1"/>
              </a:buClr>
              <a:buFont typeface="Arial"/>
              <a:buNone/>
              <a:defRPr sz="3733" b="1">
                <a:solidFill>
                  <a:schemeClr val="dk1"/>
                </a:solidFill>
              </a:defRPr>
            </a:lvl6pPr>
            <a:lvl7pPr lvl="6" indent="0">
              <a:spcBef>
                <a:spcPts val="0"/>
              </a:spcBef>
              <a:buClr>
                <a:schemeClr val="dk1"/>
              </a:buClr>
              <a:buFont typeface="Arial"/>
              <a:buNone/>
              <a:defRPr sz="3733" b="1">
                <a:solidFill>
                  <a:schemeClr val="dk1"/>
                </a:solidFill>
              </a:defRPr>
            </a:lvl7pPr>
            <a:lvl8pPr lvl="7" indent="0">
              <a:spcBef>
                <a:spcPts val="0"/>
              </a:spcBef>
              <a:buClr>
                <a:schemeClr val="dk1"/>
              </a:buClr>
              <a:buFont typeface="Arial"/>
              <a:buNone/>
              <a:defRPr sz="3733" b="1">
                <a:solidFill>
                  <a:schemeClr val="dk1"/>
                </a:solidFill>
              </a:defRPr>
            </a:lvl8pPr>
            <a:lvl9pPr lvl="8" indent="0">
              <a:spcBef>
                <a:spcPts val="0"/>
              </a:spcBef>
              <a:buClr>
                <a:schemeClr val="dk1"/>
              </a:buClr>
              <a:buFont typeface="Arial"/>
              <a:buNone/>
              <a:defRPr sz="3733" b="1">
                <a:solidFill>
                  <a:schemeClr val="dk1"/>
                </a:solidFill>
              </a:defRPr>
            </a:lvl9pPr>
          </a:lstStyle>
          <a:p>
            <a:endParaRPr/>
          </a:p>
        </p:txBody>
      </p:sp>
      <p:sp>
        <p:nvSpPr>
          <p:cNvPr id="106" name="Shape 106"/>
          <p:cNvSpPr txBox="1">
            <a:spLocks noGrp="1"/>
          </p:cNvSpPr>
          <p:nvPr>
            <p:ph type="body" idx="1"/>
          </p:nvPr>
        </p:nvSpPr>
        <p:spPr>
          <a:xfrm>
            <a:off x="134100" y="1606435"/>
            <a:ext cx="10708800" cy="42687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 typeface="Arial"/>
              <a:buNone/>
              <a:defRPr sz="1867" b="0" i="0" u="none" strike="noStrike" cap="none">
                <a:solidFill>
                  <a:srgbClr val="000000"/>
                </a:solidFill>
                <a:latin typeface="Arial"/>
                <a:ea typeface="Arial"/>
                <a:cs typeface="Arial"/>
                <a:sym typeface="Arial"/>
              </a:defRPr>
            </a:lvl1pPr>
            <a:lvl2pPr marL="609570"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9140"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709"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8278"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84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7418"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987"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6557"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92713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2AE9-A119-7E4A-8E7E-E19C99CDA6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FEF6C0-1049-DA43-844D-937BABF8EF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6BAA3A-95DC-3B4B-9F5F-54C8BED2BCD5}"/>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5" name="Footer Placeholder 4">
            <a:extLst>
              <a:ext uri="{FF2B5EF4-FFF2-40B4-BE49-F238E27FC236}">
                <a16:creationId xmlns:a16="http://schemas.microsoft.com/office/drawing/2014/main" id="{922B3A2F-8EFB-9C46-B8DA-51C116B5C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F884A-D661-D54F-9BDB-F6C5A330B96B}"/>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415681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F419-E28E-5244-978C-99F98150D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C023F-BECC-5846-8DD0-6CB50E69EC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B3C805-E603-2843-9805-78F8DC5BC9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1751B1-C257-8340-A35C-0EC5D14625C3}"/>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6" name="Footer Placeholder 5">
            <a:extLst>
              <a:ext uri="{FF2B5EF4-FFF2-40B4-BE49-F238E27FC236}">
                <a16:creationId xmlns:a16="http://schemas.microsoft.com/office/drawing/2014/main" id="{2958C65B-146C-EA47-946C-5E4E38DB4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9E194E-A51C-144B-AEF3-9D0E33618A28}"/>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1875435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8112-8F36-0246-AC22-945EB0445E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C4C1BA-99D7-2946-8B06-CF3833D69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740AD6-4C7F-4C4C-BA46-16DBE567DE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B7B2D5-91F8-0A44-9B63-3171BDCC1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7CF48-A74A-DA4F-AF26-7353729343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568D3A-B9C3-1A4E-9230-82FDD8381A62}"/>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8" name="Footer Placeholder 7">
            <a:extLst>
              <a:ext uri="{FF2B5EF4-FFF2-40B4-BE49-F238E27FC236}">
                <a16:creationId xmlns:a16="http://schemas.microsoft.com/office/drawing/2014/main" id="{45723F87-CC0A-8249-B279-75945EECF3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2D5840-9E3B-8646-93A0-12149D009060}"/>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151599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6F02-E526-4149-9C9B-31068425C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CD8027-288B-794A-9B28-15E889FCA311}"/>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4" name="Footer Placeholder 3">
            <a:extLst>
              <a:ext uri="{FF2B5EF4-FFF2-40B4-BE49-F238E27FC236}">
                <a16:creationId xmlns:a16="http://schemas.microsoft.com/office/drawing/2014/main" id="{030D2821-CA81-3541-848A-D1E177D2D4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37DFE6-4744-6445-AE09-79C9EA85EF02}"/>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180127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ED31BA-A276-064C-9341-A7D96BF30E16}"/>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3" name="Footer Placeholder 2">
            <a:extLst>
              <a:ext uri="{FF2B5EF4-FFF2-40B4-BE49-F238E27FC236}">
                <a16:creationId xmlns:a16="http://schemas.microsoft.com/office/drawing/2014/main" id="{97C53DAB-DE3E-1E4F-8FAA-A3AA90DCFF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EA3DA6-8C39-2544-9D8C-C145C0FB1523}"/>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329711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222E-7D32-D245-969E-121C7CADC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4D3CFF-9840-C747-ABB8-1AF8917715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54AB61-C8E2-E240-A74A-F7EC1D695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1A224-86BE-4140-9D3E-6B130BAE50F2}"/>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6" name="Footer Placeholder 5">
            <a:extLst>
              <a:ext uri="{FF2B5EF4-FFF2-40B4-BE49-F238E27FC236}">
                <a16:creationId xmlns:a16="http://schemas.microsoft.com/office/drawing/2014/main" id="{F12BC40C-6DAF-C041-8E3D-BAD4F5DAB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6D6DBE-C3A2-CC49-B3B7-EC3F3DCB2935}"/>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3601665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4B10-A09C-E545-90AE-884A53C20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CFF017-DD1E-5C4F-8335-C767DE8B19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E2B737-EAD9-F44D-819E-11DFD475F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A971F-FE50-7946-8CD3-F906C62C2BDA}"/>
              </a:ext>
            </a:extLst>
          </p:cNvPr>
          <p:cNvSpPr>
            <a:spLocks noGrp="1"/>
          </p:cNvSpPr>
          <p:nvPr>
            <p:ph type="dt" sz="half" idx="10"/>
          </p:nvPr>
        </p:nvSpPr>
        <p:spPr/>
        <p:txBody>
          <a:bodyPr/>
          <a:lstStyle/>
          <a:p>
            <a:fld id="{ECBB2465-7901-FF46-843C-3548E827B0F6}" type="datetimeFigureOut">
              <a:rPr lang="en-US" smtClean="0"/>
              <a:t>12/30/20</a:t>
            </a:fld>
            <a:endParaRPr lang="en-US"/>
          </a:p>
        </p:txBody>
      </p:sp>
      <p:sp>
        <p:nvSpPr>
          <p:cNvPr id="6" name="Footer Placeholder 5">
            <a:extLst>
              <a:ext uri="{FF2B5EF4-FFF2-40B4-BE49-F238E27FC236}">
                <a16:creationId xmlns:a16="http://schemas.microsoft.com/office/drawing/2014/main" id="{EEB71525-176B-C04E-B240-0681536B48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4DDE6-E3EB-FE40-A477-08D14F0EB5FE}"/>
              </a:ext>
            </a:extLst>
          </p:cNvPr>
          <p:cNvSpPr>
            <a:spLocks noGrp="1"/>
          </p:cNvSpPr>
          <p:nvPr>
            <p:ph type="sldNum" sz="quarter" idx="12"/>
          </p:nvPr>
        </p:nvSpPr>
        <p:spPr/>
        <p:txBody>
          <a:bodyPr/>
          <a:lstStyle/>
          <a:p>
            <a:fld id="{FEE84B61-C374-EA43-B5A5-94C653348FB9}" type="slidenum">
              <a:rPr lang="en-US" smtClean="0"/>
              <a:t>‹#›</a:t>
            </a:fld>
            <a:endParaRPr lang="en-US"/>
          </a:p>
        </p:txBody>
      </p:sp>
    </p:spTree>
    <p:extLst>
      <p:ext uri="{BB962C8B-B14F-4D97-AF65-F5344CB8AC3E}">
        <p14:creationId xmlns:p14="http://schemas.microsoft.com/office/powerpoint/2010/main" val="293717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457AB-8D2E-2D47-8841-3899A3A5F9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73B5AE-7DE3-7646-8C1A-B582B38DB8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1273C-0C8E-364A-905F-2FFF98E05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B2465-7901-FF46-843C-3548E827B0F6}" type="datetimeFigureOut">
              <a:rPr lang="en-US" smtClean="0"/>
              <a:t>12/30/20</a:t>
            </a:fld>
            <a:endParaRPr lang="en-US"/>
          </a:p>
        </p:txBody>
      </p:sp>
      <p:sp>
        <p:nvSpPr>
          <p:cNvPr id="5" name="Footer Placeholder 4">
            <a:extLst>
              <a:ext uri="{FF2B5EF4-FFF2-40B4-BE49-F238E27FC236}">
                <a16:creationId xmlns:a16="http://schemas.microsoft.com/office/drawing/2014/main" id="{738094E7-C7D5-2C41-B558-08DC22CD28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E876D4-1B98-D547-BA83-492B583B1F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84B61-C374-EA43-B5A5-94C653348FB9}" type="slidenum">
              <a:rPr lang="en-US" smtClean="0"/>
              <a:t>‹#›</a:t>
            </a:fld>
            <a:endParaRPr lang="en-US"/>
          </a:p>
        </p:txBody>
      </p:sp>
    </p:spTree>
    <p:extLst>
      <p:ext uri="{BB962C8B-B14F-4D97-AF65-F5344CB8AC3E}">
        <p14:creationId xmlns:p14="http://schemas.microsoft.com/office/powerpoint/2010/main" val="5200052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3B485-ED9D-47B0-BAF4-8FEDC378AE2D}" type="datetimeFigureOut">
              <a:rPr lang="en-US" smtClean="0"/>
              <a:t>12/30/20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2DA82-9051-4A0F-BEE8-BE5401914F75}" type="slidenum">
              <a:rPr lang="en-US" smtClean="0"/>
              <a:t>‹#›</a:t>
            </a:fld>
            <a:endParaRPr lang="en-US"/>
          </a:p>
        </p:txBody>
      </p:sp>
    </p:spTree>
    <p:extLst>
      <p:ext uri="{BB962C8B-B14F-4D97-AF65-F5344CB8AC3E}">
        <p14:creationId xmlns:p14="http://schemas.microsoft.com/office/powerpoint/2010/main" val="219790911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hyperlink" Target="http://www.acs.org/outreach"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hyperlink" Target="http://www.acs.org/outreach"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acs.org/outreach"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7.jpeg"/><Relationship Id="rId7"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6.emf"/><Relationship Id="rId5" Type="http://schemas.openxmlformats.org/officeDocument/2006/relationships/image" Target="../media/image29.emf"/><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hyperlink" Target="https://www.nisenet.org/catalog/team-based-inquiry-training-videos" TargetMode="External"/><Relationship Id="rId4" Type="http://schemas.openxmlformats.org/officeDocument/2006/relationships/hyperlink" Target="https://www.nisenet.org/catalog/team-based-inquiry-gui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13.png"/><Relationship Id="rId4" Type="http://schemas.openxmlformats.org/officeDocument/2006/relationships/hyperlink" Target="https://www.nisenet.org/chemistry-ki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58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21502" y="0"/>
            <a:ext cx="4492800" cy="6862667"/>
          </a:xfrm>
          <a:prstGeom prst="rect">
            <a:avLst/>
          </a:prstGeom>
        </p:spPr>
      </p:pic>
      <p:sp>
        <p:nvSpPr>
          <p:cNvPr id="10" name="Content Placeholder 1"/>
          <p:cNvSpPr txBox="1">
            <a:spLocks/>
          </p:cNvSpPr>
          <p:nvPr/>
        </p:nvSpPr>
        <p:spPr>
          <a:xfrm>
            <a:off x="662272" y="4474878"/>
            <a:ext cx="6572717" cy="238312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fontAlgn="base"/>
            <a:r>
              <a:rPr lang="en-US" sz="2200" b="1" dirty="0">
                <a:latin typeface="Source Sans Pro"/>
                <a:ea typeface="Source Sans Pro"/>
              </a:rPr>
              <a:t>Chemistry helps us:</a:t>
            </a:r>
          </a:p>
          <a:p>
            <a:pPr marL="914400" lvl="1" indent="-457200">
              <a:buChar char="•"/>
            </a:pPr>
            <a:r>
              <a:rPr lang="en-US" sz="2200" dirty="0">
                <a:latin typeface="Source Sans Pro"/>
                <a:ea typeface="Source Sans Pro"/>
              </a:rPr>
              <a:t>Understand the world around us </a:t>
            </a:r>
          </a:p>
          <a:p>
            <a:pPr marL="914400" lvl="1" indent="-457200">
              <a:buChar char="•"/>
            </a:pPr>
            <a:r>
              <a:rPr lang="en-US" sz="2200" dirty="0">
                <a:latin typeface="Source Sans Pro"/>
                <a:ea typeface="Source Sans Pro"/>
              </a:rPr>
              <a:t>Solve problems</a:t>
            </a:r>
          </a:p>
          <a:p>
            <a:pPr marL="914400" lvl="1" indent="-457200">
              <a:buChar char="•"/>
            </a:pPr>
            <a:r>
              <a:rPr lang="en-US" sz="2200" dirty="0">
                <a:latin typeface="Source Sans Pro"/>
                <a:ea typeface="Source Sans Pro"/>
              </a:rPr>
              <a:t>Answer questions</a:t>
            </a:r>
          </a:p>
          <a:p>
            <a:endParaRPr lang="en-US" sz="2200" dirty="0">
              <a:latin typeface="Source Sans Pro"/>
              <a:ea typeface="Source Sans Pro"/>
            </a:endParaRP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dirty="0">
                <a:latin typeface="Raleway"/>
              </a:rPr>
              <a:t>Good Training Practices</a:t>
            </a:r>
            <a:br>
              <a:rPr lang="en-US" b="1" dirty="0">
                <a:latin typeface="Raleway" panose="020B0503030101060003" pitchFamily="34" charset="77"/>
              </a:rPr>
            </a:br>
            <a:r>
              <a:rPr lang="en-US" sz="4000" b="1" dirty="0">
                <a:latin typeface="Raleway Black"/>
              </a:rPr>
              <a:t>Define Chemistry</a:t>
            </a:r>
            <a:endParaRPr lang="en-US" dirty="0">
              <a:latin typeface="Calibri Light"/>
              <a:cs typeface="Calibri Light"/>
            </a:endParaRPr>
          </a:p>
        </p:txBody>
      </p:sp>
      <p:sp>
        <p:nvSpPr>
          <p:cNvPr id="6" name="Content Placeholder 1">
            <a:extLst>
              <a:ext uri="{FF2B5EF4-FFF2-40B4-BE49-F238E27FC236}">
                <a16:creationId xmlns:a16="http://schemas.microsoft.com/office/drawing/2014/main" id="{E5769A02-35F7-403D-8D71-9B1275620223}"/>
              </a:ext>
            </a:extLst>
          </p:cNvPr>
          <p:cNvSpPr txBox="1">
            <a:spLocks/>
          </p:cNvSpPr>
          <p:nvPr/>
        </p:nvSpPr>
        <p:spPr>
          <a:xfrm>
            <a:off x="662272" y="2007334"/>
            <a:ext cx="6572718" cy="191576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fontAlgn="base"/>
            <a:r>
              <a:rPr lang="en-US" sz="2200" b="1" dirty="0">
                <a:latin typeface="Source Sans Pro"/>
                <a:ea typeface="Source Sans Pro"/>
              </a:rPr>
              <a:t>Chemists study:</a:t>
            </a:r>
          </a:p>
          <a:p>
            <a:pPr marL="914400" lvl="1" indent="-457200">
              <a:buChar char="•"/>
            </a:pPr>
            <a:r>
              <a:rPr lang="en-US" sz="2200" dirty="0">
                <a:latin typeface="Source Sans Pro"/>
                <a:ea typeface="Source Sans Pro"/>
              </a:rPr>
              <a:t>The elements and how they combine to make up everything</a:t>
            </a:r>
          </a:p>
          <a:p>
            <a:pPr marL="914400" lvl="1" indent="-457200">
              <a:buChar char="•"/>
            </a:pPr>
            <a:r>
              <a:rPr lang="en-US" sz="2200" dirty="0">
                <a:latin typeface="Source Sans Pro"/>
                <a:ea typeface="Source Sans Pro"/>
              </a:rPr>
              <a:t>The ways substances behave and change </a:t>
            </a:r>
            <a:endParaRPr lang="en-US" sz="2200" dirty="0">
              <a:latin typeface="Calibri" panose="020F0502020204030204"/>
              <a:ea typeface="Source Sans Pro"/>
              <a:cs typeface="Calibri"/>
            </a:endParaRPr>
          </a:p>
          <a:p>
            <a:pPr marL="914400" lvl="1" indent="-457200">
              <a:buChar char="•"/>
            </a:pPr>
            <a:r>
              <a:rPr lang="en-US" sz="2200" dirty="0">
                <a:latin typeface="Source Sans Pro"/>
                <a:ea typeface="Source Sans Pro"/>
              </a:rPr>
              <a:t>How compounds combine to become different compounds</a:t>
            </a:r>
            <a:endParaRPr lang="en-US" sz="2200" dirty="0">
              <a:latin typeface="Calibri" panose="020F0502020204030204"/>
              <a:ea typeface="Source Sans Pro"/>
              <a:cs typeface="Calibri"/>
            </a:endParaRPr>
          </a:p>
        </p:txBody>
      </p:sp>
      <p:pic>
        <p:nvPicPr>
          <p:cNvPr id="7" name="Picture 6">
            <a:extLst>
              <a:ext uri="{FF2B5EF4-FFF2-40B4-BE49-F238E27FC236}">
                <a16:creationId xmlns:a16="http://schemas.microsoft.com/office/drawing/2014/main" id="{A2784516-07E1-CC41-90E3-037670AD48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25788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a:spLocks/>
          </p:cNvSpPr>
          <p:nvPr/>
        </p:nvSpPr>
        <p:spPr>
          <a:xfrm>
            <a:off x="594361" y="3014407"/>
            <a:ext cx="4729480" cy="247904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latin typeface="Source Sans Pro"/>
                <a:ea typeface="Source Sans Pro"/>
              </a:rPr>
              <a:t>Review and practice the steps and procedures for specific chemistry activities</a:t>
            </a:r>
          </a:p>
          <a:p>
            <a:pPr marL="914400" lvl="1" indent="-457200" algn="ctr" fontAlgn="base">
              <a:buFont typeface="Arial" panose="020B0604020202020204" pitchFamily="34" charset="0"/>
              <a:buChar char="•"/>
            </a:pPr>
            <a:endParaRPr lang="en-US" sz="3200" dirty="0">
              <a:latin typeface="Source Sans Pro" panose="020B0604020202020204" charset="0"/>
              <a:ea typeface="Source Sans Pro"/>
            </a:endParaRPr>
          </a:p>
        </p:txBody>
      </p:sp>
      <p:sp>
        <p:nvSpPr>
          <p:cNvPr id="13"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9503"/>
            <a:ext cx="10515600" cy="1280353"/>
          </a:xfrm>
        </p:spPr>
        <p:txBody>
          <a:bodyPr>
            <a:normAutofit/>
          </a:bodyPr>
          <a:lstStyle/>
          <a:p>
            <a:r>
              <a:rPr lang="en-US" sz="1800" b="1" dirty="0">
                <a:latin typeface="Raleway"/>
              </a:rPr>
              <a:t>Good Training Practices</a:t>
            </a:r>
            <a:br>
              <a:rPr lang="en-US" b="1" dirty="0">
                <a:latin typeface="Raleway" panose="020B0503030101060003" pitchFamily="34" charset="77"/>
              </a:rPr>
            </a:br>
            <a:r>
              <a:rPr lang="en-US" sz="4000" b="1" dirty="0">
                <a:latin typeface="Raleway Black"/>
              </a:rPr>
              <a:t>Practice</a:t>
            </a:r>
            <a:endParaRPr lang="en-US" sz="4000" dirty="0">
              <a:latin typeface="Raleway Black"/>
              <a:cs typeface="Calibri Light"/>
            </a:endParaRPr>
          </a:p>
        </p:txBody>
      </p:sp>
      <p:pic>
        <p:nvPicPr>
          <p:cNvPr id="5" name="Picture 4">
            <a:extLst>
              <a:ext uri="{FF2B5EF4-FFF2-40B4-BE49-F238E27FC236}">
                <a16:creationId xmlns:a16="http://schemas.microsoft.com/office/drawing/2014/main" id="{F304E615-B869-0F48-8E70-AC00D9FE7F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17481" y="0"/>
            <a:ext cx="2964140" cy="3618446"/>
          </a:xfrm>
          <a:prstGeom prst="rect">
            <a:avLst/>
          </a:prstGeom>
        </p:spPr>
      </p:pic>
      <p:pic>
        <p:nvPicPr>
          <p:cNvPr id="8" name="Picture 7">
            <a:extLst>
              <a:ext uri="{FF2B5EF4-FFF2-40B4-BE49-F238E27FC236}">
                <a16:creationId xmlns:a16="http://schemas.microsoft.com/office/drawing/2014/main" id="{588F3812-821B-C74B-ADF9-5383EB76BD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81621" y="1624860"/>
            <a:ext cx="2910379" cy="3230880"/>
          </a:xfrm>
          <a:prstGeom prst="rect">
            <a:avLst/>
          </a:prstGeom>
        </p:spPr>
      </p:pic>
      <p:pic>
        <p:nvPicPr>
          <p:cNvPr id="12" name="Picture 11">
            <a:extLst>
              <a:ext uri="{FF2B5EF4-FFF2-40B4-BE49-F238E27FC236}">
                <a16:creationId xmlns:a16="http://schemas.microsoft.com/office/drawing/2014/main" id="{F88ED834-C856-744C-896A-4D6A375750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92650" y="3424675"/>
            <a:ext cx="2477879" cy="3433325"/>
          </a:xfrm>
          <a:prstGeom prst="rect">
            <a:avLst/>
          </a:prstGeom>
        </p:spPr>
      </p:pic>
      <p:pic>
        <p:nvPicPr>
          <p:cNvPr id="11" name="Picture 10">
            <a:extLst>
              <a:ext uri="{FF2B5EF4-FFF2-40B4-BE49-F238E27FC236}">
                <a16:creationId xmlns:a16="http://schemas.microsoft.com/office/drawing/2014/main" id="{A2784516-07E1-CC41-90E3-037670AD48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324665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839788" y="141324"/>
            <a:ext cx="5045511" cy="1438563"/>
          </a:xfrm>
        </p:spPr>
        <p:txBody>
          <a:bodyPr>
            <a:normAutofit/>
          </a:bodyPr>
          <a:lstStyle/>
          <a:p>
            <a:r>
              <a:rPr lang="en-US" sz="1800" b="1" dirty="0">
                <a:latin typeface="Raleway" panose="020B0503030101060003" pitchFamily="34" charset="77"/>
              </a:rPr>
              <a:t>Good Training Practices</a:t>
            </a:r>
            <a:br>
              <a:rPr lang="en-US" sz="1800" b="1" dirty="0">
                <a:latin typeface="Raleway" panose="020B0503030101060003" pitchFamily="34" charset="77"/>
              </a:rPr>
            </a:br>
            <a:r>
              <a:rPr lang="en-US" sz="4000" b="1" dirty="0">
                <a:latin typeface="Raleway Black" panose="020B0503030101060003" pitchFamily="34" charset="77"/>
              </a:rPr>
              <a:t>Safety</a:t>
            </a:r>
          </a:p>
        </p:txBody>
      </p:sp>
      <p:sp>
        <p:nvSpPr>
          <p:cNvPr id="4" name="Text Placeholder 3">
            <a:extLst>
              <a:ext uri="{FF2B5EF4-FFF2-40B4-BE49-F238E27FC236}">
                <a16:creationId xmlns:a16="http://schemas.microsoft.com/office/drawing/2014/main" id="{76AE13AA-F014-F44E-A326-E27060ACB466}"/>
              </a:ext>
            </a:extLst>
          </p:cNvPr>
          <p:cNvSpPr>
            <a:spLocks noGrp="1"/>
          </p:cNvSpPr>
          <p:nvPr>
            <p:ph type="body" sz="half" idx="2"/>
          </p:nvPr>
        </p:nvSpPr>
        <p:spPr>
          <a:xfrm>
            <a:off x="550418" y="2586206"/>
            <a:ext cx="5045511" cy="2807659"/>
          </a:xfrm>
        </p:spPr>
        <p:txBody>
          <a:bodyPr>
            <a:normAutofit/>
          </a:bodyPr>
          <a:lstStyle/>
          <a:p>
            <a:pPr>
              <a:lnSpc>
                <a:spcPct val="100000"/>
              </a:lnSpc>
            </a:pPr>
            <a:r>
              <a:rPr lang="en-US" sz="2200" b="1" dirty="0">
                <a:latin typeface="Source Sans Pro" panose="020B0503030403020204" pitchFamily="34" charset="77"/>
              </a:rPr>
              <a:t>Introduction to RAMP from ACS:</a:t>
            </a:r>
          </a:p>
          <a:p>
            <a:pPr>
              <a:lnSpc>
                <a:spcPct val="100000"/>
              </a:lnSpc>
            </a:pPr>
            <a:r>
              <a:rPr lang="en-US" sz="2200" b="1" dirty="0">
                <a:latin typeface="Source Sans Pro" panose="020B0503030403020204" pitchFamily="34" charset="77"/>
              </a:rPr>
              <a:t>R - </a:t>
            </a:r>
            <a:r>
              <a:rPr lang="en-US" sz="2200" dirty="0">
                <a:latin typeface="Source Sans Pro" panose="020B0503030403020204" pitchFamily="34" charset="77"/>
              </a:rPr>
              <a:t>Recognize the hazards</a:t>
            </a:r>
          </a:p>
          <a:p>
            <a:pPr>
              <a:lnSpc>
                <a:spcPct val="100000"/>
              </a:lnSpc>
            </a:pPr>
            <a:r>
              <a:rPr lang="en-US" sz="2200" b="1" dirty="0">
                <a:latin typeface="Source Sans Pro" panose="020B0503030403020204" pitchFamily="34" charset="77"/>
              </a:rPr>
              <a:t>A - </a:t>
            </a:r>
            <a:r>
              <a:rPr lang="en-US" sz="2200" dirty="0">
                <a:latin typeface="Source Sans Pro" panose="020B0503030403020204" pitchFamily="34" charset="77"/>
              </a:rPr>
              <a:t>Assess the risks</a:t>
            </a:r>
          </a:p>
          <a:p>
            <a:pPr>
              <a:lnSpc>
                <a:spcPct val="100000"/>
              </a:lnSpc>
            </a:pPr>
            <a:r>
              <a:rPr lang="en-US" sz="2200" b="1" dirty="0">
                <a:latin typeface="Source Sans Pro" panose="020B0503030403020204" pitchFamily="34" charset="77"/>
              </a:rPr>
              <a:t>M - </a:t>
            </a:r>
            <a:r>
              <a:rPr lang="en-US" sz="2200" dirty="0">
                <a:latin typeface="Source Sans Pro" panose="020B0503030403020204" pitchFamily="34" charset="77"/>
              </a:rPr>
              <a:t>Minimize the risks</a:t>
            </a:r>
          </a:p>
          <a:p>
            <a:pPr>
              <a:lnSpc>
                <a:spcPct val="100000"/>
              </a:lnSpc>
            </a:pPr>
            <a:r>
              <a:rPr lang="en-US" sz="2200" b="1" dirty="0">
                <a:latin typeface="Source Sans Pro" panose="020B0503030403020204" pitchFamily="34" charset="77"/>
              </a:rPr>
              <a:t>P - </a:t>
            </a:r>
            <a:r>
              <a:rPr lang="en-US" sz="2200" dirty="0">
                <a:latin typeface="Source Sans Pro" panose="020B0503030403020204" pitchFamily="34" charset="77"/>
              </a:rPr>
              <a:t>Prepare for emergencies</a:t>
            </a:r>
          </a:p>
        </p:txBody>
      </p:sp>
      <p:sp>
        <p:nvSpPr>
          <p:cNvPr id="12" name="Text Placeholder 3">
            <a:extLst>
              <a:ext uri="{FF2B5EF4-FFF2-40B4-BE49-F238E27FC236}">
                <a16:creationId xmlns:a16="http://schemas.microsoft.com/office/drawing/2014/main" id="{0D472B03-7906-A548-9824-B9D1ECEA2E92}"/>
              </a:ext>
            </a:extLst>
          </p:cNvPr>
          <p:cNvSpPr txBox="1">
            <a:spLocks/>
          </p:cNvSpPr>
          <p:nvPr/>
        </p:nvSpPr>
        <p:spPr>
          <a:xfrm>
            <a:off x="550418" y="6318508"/>
            <a:ext cx="5045511" cy="3654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a:latin typeface="Source Sans Pro" panose="020B0503030403020204" pitchFamily="34" charset="77"/>
              </a:rPr>
              <a:t>“Safety for Outreach Settings” </a:t>
            </a:r>
            <a:r>
              <a:rPr lang="en-US">
                <a:latin typeface="Source Sans Pro" panose="020B0503030403020204" pitchFamily="34" charset="77"/>
                <a:hlinkClick r:id="rId3"/>
              </a:rPr>
              <a:t>www.acs.org/outreach</a:t>
            </a:r>
            <a:r>
              <a:rPr lang="en-US">
                <a:latin typeface="Source Sans Pro" panose="020B0503030403020204" pitchFamily="34" charset="77"/>
              </a:rPr>
              <a:t>  </a:t>
            </a:r>
          </a:p>
        </p:txBody>
      </p:sp>
      <p:pic>
        <p:nvPicPr>
          <p:cNvPr id="7" name="Picture 6">
            <a:extLst>
              <a:ext uri="{FF2B5EF4-FFF2-40B4-BE49-F238E27FC236}">
                <a16:creationId xmlns:a16="http://schemas.microsoft.com/office/drawing/2014/main" id="{1942D673-D453-3849-AC16-4565464F35D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42218" y="-594"/>
            <a:ext cx="6249782" cy="6858594"/>
          </a:xfrm>
          <a:prstGeom prst="rect">
            <a:avLst/>
          </a:prstGeom>
        </p:spPr>
      </p:pic>
      <p:pic>
        <p:nvPicPr>
          <p:cNvPr id="8" name="Picture 7">
            <a:extLst>
              <a:ext uri="{FF2B5EF4-FFF2-40B4-BE49-F238E27FC236}">
                <a16:creationId xmlns:a16="http://schemas.microsoft.com/office/drawing/2014/main" id="{A2784516-07E1-CC41-90E3-037670AD48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1975991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6AE13AA-F014-F44E-A326-E27060ACB466}"/>
              </a:ext>
            </a:extLst>
          </p:cNvPr>
          <p:cNvSpPr>
            <a:spLocks noGrp="1"/>
          </p:cNvSpPr>
          <p:nvPr>
            <p:ph type="body" sz="half" idx="2"/>
          </p:nvPr>
        </p:nvSpPr>
        <p:spPr>
          <a:xfrm>
            <a:off x="512522" y="1833157"/>
            <a:ext cx="6165369" cy="4448279"/>
          </a:xfrm>
        </p:spPr>
        <p:txBody>
          <a:bodyPr>
            <a:noAutofit/>
          </a:bodyPr>
          <a:lstStyle/>
          <a:p>
            <a:pPr>
              <a:lnSpc>
                <a:spcPct val="100000"/>
              </a:lnSpc>
            </a:pPr>
            <a:r>
              <a:rPr lang="en-US" sz="1800" b="1" dirty="0">
                <a:latin typeface="Source Sans Pro" panose="020B0503030403020204" pitchFamily="34" charset="77"/>
              </a:rPr>
              <a:t>Common Safety Considerations &amp; Best Practices</a:t>
            </a:r>
          </a:p>
          <a:p>
            <a:pPr marL="342900" indent="-342900">
              <a:lnSpc>
                <a:spcPct val="100000"/>
              </a:lnSpc>
              <a:buFont typeface="Courier New" panose="02070309020205020404" pitchFamily="49" charset="0"/>
              <a:buChar char="o"/>
            </a:pPr>
            <a:r>
              <a:rPr lang="en-US" sz="1800" dirty="0">
                <a:latin typeface="Source Sans Pro" panose="020B0503030403020204" pitchFamily="34" charset="77"/>
              </a:rPr>
              <a:t>Age - Appropriate Safety</a:t>
            </a:r>
          </a:p>
          <a:p>
            <a:pPr marL="800100" lvl="1" indent="-342900">
              <a:lnSpc>
                <a:spcPct val="100000"/>
              </a:lnSpc>
              <a:buFont typeface="Arial" panose="020B0604020202020204" pitchFamily="34" charset="0"/>
              <a:buChar char="•"/>
            </a:pPr>
            <a:r>
              <a:rPr lang="en-US" sz="1800" dirty="0">
                <a:latin typeface="Source Sans Pro" panose="020B0503030403020204" pitchFamily="34" charset="77"/>
              </a:rPr>
              <a:t>motor coordination, misunderstanding, misbehavior, materials management, crowd control</a:t>
            </a:r>
          </a:p>
          <a:p>
            <a:pPr marL="342900" indent="-342900">
              <a:lnSpc>
                <a:spcPct val="100000"/>
              </a:lnSpc>
              <a:buFont typeface="Courier New" panose="02070309020205020404" pitchFamily="49" charset="0"/>
              <a:buChar char="o"/>
            </a:pPr>
            <a:r>
              <a:rPr lang="en-US" sz="1800" dirty="0">
                <a:latin typeface="Source Sans Pro" panose="020B0503030403020204" pitchFamily="34" charset="77"/>
              </a:rPr>
              <a:t>Transporting Chemicals &amp; Equipment</a:t>
            </a:r>
          </a:p>
          <a:p>
            <a:pPr marL="800100" lvl="1" indent="-342900">
              <a:lnSpc>
                <a:spcPct val="100000"/>
              </a:lnSpc>
              <a:buFont typeface="Arial" panose="020B0604020202020204" pitchFamily="34" charset="0"/>
              <a:buChar char="•"/>
            </a:pPr>
            <a:r>
              <a:rPr lang="en-US" sz="1800" dirty="0">
                <a:latin typeface="Source Sans Pro" panose="020B0503030403020204" pitchFamily="34" charset="77"/>
              </a:rPr>
              <a:t>Separate acids &amp; bases</a:t>
            </a:r>
          </a:p>
          <a:p>
            <a:pPr marL="800100" lvl="1" indent="-342900">
              <a:lnSpc>
                <a:spcPct val="100000"/>
              </a:lnSpc>
              <a:buFont typeface="Arial" panose="020B0604020202020204" pitchFamily="34" charset="0"/>
              <a:buChar char="•"/>
            </a:pPr>
            <a:r>
              <a:rPr lang="en-US" sz="1800" dirty="0">
                <a:latin typeface="Source Sans Pro" panose="020B0503030403020204" pitchFamily="34" charset="77"/>
              </a:rPr>
              <a:t>Properly seal &amp; store containers </a:t>
            </a:r>
          </a:p>
          <a:p>
            <a:pPr marL="800100" lvl="1" indent="-342900">
              <a:lnSpc>
                <a:spcPct val="100000"/>
              </a:lnSpc>
              <a:buFont typeface="Arial" panose="020B0604020202020204" pitchFamily="34" charset="0"/>
              <a:buChar char="•"/>
            </a:pPr>
            <a:r>
              <a:rPr lang="en-US" sz="1800" dirty="0">
                <a:latin typeface="Source Sans Pro" panose="020B0503030403020204" pitchFamily="34" charset="77"/>
              </a:rPr>
              <a:t>Use proper containers &amp; driving practices for liquid nitrogen &amp; dry ice. </a:t>
            </a:r>
          </a:p>
          <a:p>
            <a:pPr marL="800100" lvl="1" indent="-342900">
              <a:lnSpc>
                <a:spcPct val="100000"/>
              </a:lnSpc>
              <a:buFont typeface="Arial" panose="020B0604020202020204" pitchFamily="34" charset="0"/>
              <a:buChar char="•"/>
            </a:pPr>
            <a:r>
              <a:rPr lang="en-US" sz="1800" dirty="0">
                <a:latin typeface="Source Sans Pro" panose="020B0503030403020204" pitchFamily="34" charset="77"/>
              </a:rPr>
              <a:t>Replace glassware with plastic when possible. </a:t>
            </a:r>
          </a:p>
          <a:p>
            <a:pPr marL="342900" indent="-342900">
              <a:lnSpc>
                <a:spcPct val="100000"/>
              </a:lnSpc>
              <a:buFont typeface="Courier New" panose="02070309020205020404" pitchFamily="49" charset="0"/>
              <a:buChar char="o"/>
            </a:pPr>
            <a:r>
              <a:rPr lang="en-US" sz="2000" dirty="0">
                <a:latin typeface="Source Sans Pro" panose="020B0503030403020204" pitchFamily="34" charset="77"/>
              </a:rPr>
              <a:t>Take-Home Items</a:t>
            </a:r>
          </a:p>
          <a:p>
            <a:pPr marL="800100" lvl="1" indent="-342900">
              <a:lnSpc>
                <a:spcPct val="100000"/>
              </a:lnSpc>
              <a:buFont typeface="Arial" panose="020B0604020202020204" pitchFamily="34" charset="0"/>
              <a:buChar char="•"/>
            </a:pPr>
            <a:r>
              <a:rPr lang="en-US" sz="1800" dirty="0">
                <a:latin typeface="Source Sans Pro" panose="020B0503030403020204" pitchFamily="34" charset="77"/>
              </a:rPr>
              <a:t>Provide information to help adults/families minimize risk</a:t>
            </a:r>
          </a:p>
        </p:txBody>
      </p:sp>
      <p:pic>
        <p:nvPicPr>
          <p:cNvPr id="3" name="Picture 2">
            <a:extLst>
              <a:ext uri="{FF2B5EF4-FFF2-40B4-BE49-F238E27FC236}">
                <a16:creationId xmlns:a16="http://schemas.microsoft.com/office/drawing/2014/main" id="{99994DA9-6F5B-934D-9F26-CC58B130D0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4199" y="-1"/>
            <a:ext cx="5117802" cy="6861858"/>
          </a:xfrm>
          <a:prstGeom prst="rect">
            <a:avLst/>
          </a:prstGeom>
        </p:spPr>
      </p:pic>
      <p:sp>
        <p:nvSpPr>
          <p:cNvPr id="12" name="Text Placeholder 3">
            <a:extLst>
              <a:ext uri="{FF2B5EF4-FFF2-40B4-BE49-F238E27FC236}">
                <a16:creationId xmlns:a16="http://schemas.microsoft.com/office/drawing/2014/main" id="{0D472B03-7906-A548-9824-B9D1ECEA2E92}"/>
              </a:ext>
            </a:extLst>
          </p:cNvPr>
          <p:cNvSpPr txBox="1">
            <a:spLocks/>
          </p:cNvSpPr>
          <p:nvPr/>
        </p:nvSpPr>
        <p:spPr>
          <a:xfrm>
            <a:off x="1107979" y="6363113"/>
            <a:ext cx="5045511" cy="3654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a:latin typeface="Source Sans Pro" panose="020B0503030403020204" pitchFamily="34" charset="77"/>
              </a:rPr>
              <a:t>“Safety for Outreach Settings” </a:t>
            </a:r>
            <a:r>
              <a:rPr lang="en-US">
                <a:latin typeface="Source Sans Pro" panose="020B0503030403020204" pitchFamily="34" charset="77"/>
                <a:hlinkClick r:id="rId4"/>
              </a:rPr>
              <a:t>www.acs.org/outreach</a:t>
            </a:r>
            <a:r>
              <a:rPr lang="en-US">
                <a:latin typeface="Source Sans Pro" panose="020B0503030403020204" pitchFamily="34" charset="77"/>
              </a:rPr>
              <a:t>  </a:t>
            </a:r>
          </a:p>
        </p:txBody>
      </p:sp>
      <p:sp>
        <p:nvSpPr>
          <p:cNvPr id="7" name="Title 1">
            <a:extLst>
              <a:ext uri="{FF2B5EF4-FFF2-40B4-BE49-F238E27FC236}">
                <a16:creationId xmlns:a16="http://schemas.microsoft.com/office/drawing/2014/main" id="{3759C797-B6A5-4949-99A5-ADC9D8B2F3C5}"/>
              </a:ext>
            </a:extLst>
          </p:cNvPr>
          <p:cNvSpPr txBox="1">
            <a:spLocks/>
          </p:cNvSpPr>
          <p:nvPr/>
        </p:nvSpPr>
        <p:spPr>
          <a:xfrm>
            <a:off x="839788" y="141324"/>
            <a:ext cx="5045511" cy="1438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800" b="1" dirty="0">
                <a:latin typeface="Raleway" panose="020B0503030101060003" pitchFamily="34" charset="77"/>
              </a:rPr>
              <a:t>Good Training Practices</a:t>
            </a:r>
            <a:br>
              <a:rPr lang="en-US" sz="1800" b="1" dirty="0">
                <a:latin typeface="Raleway" panose="020B0503030101060003" pitchFamily="34" charset="77"/>
              </a:rPr>
            </a:br>
            <a:r>
              <a:rPr lang="en-US" sz="4000" b="1" dirty="0">
                <a:latin typeface="Raleway Black" panose="020B0503030101060003" pitchFamily="34" charset="77"/>
              </a:rPr>
              <a:t>Safety</a:t>
            </a:r>
          </a:p>
        </p:txBody>
      </p:sp>
      <p:pic>
        <p:nvPicPr>
          <p:cNvPr id="8" name="Picture 7">
            <a:extLst>
              <a:ext uri="{FF2B5EF4-FFF2-40B4-BE49-F238E27FC236}">
                <a16:creationId xmlns:a16="http://schemas.microsoft.com/office/drawing/2014/main" id="{A2784516-07E1-CC41-90E3-037670AD48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93618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0D472B03-7906-A548-9824-B9D1ECEA2E92}"/>
              </a:ext>
            </a:extLst>
          </p:cNvPr>
          <p:cNvSpPr txBox="1">
            <a:spLocks/>
          </p:cNvSpPr>
          <p:nvPr/>
        </p:nvSpPr>
        <p:spPr>
          <a:xfrm>
            <a:off x="1107979" y="6363113"/>
            <a:ext cx="5045511" cy="3654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r>
              <a:rPr lang="en-US" dirty="0">
                <a:latin typeface="Source Sans Pro" panose="020B0503030403020204" pitchFamily="34" charset="77"/>
              </a:rPr>
              <a:t>“Safety for Outreach Settings” </a:t>
            </a:r>
            <a:r>
              <a:rPr lang="en-US" dirty="0">
                <a:latin typeface="Source Sans Pro" panose="020B0503030403020204" pitchFamily="34" charset="77"/>
                <a:hlinkClick r:id="rId3"/>
              </a:rPr>
              <a:t>www.acs.org/outreach</a:t>
            </a:r>
            <a:r>
              <a:rPr lang="en-US" dirty="0">
                <a:latin typeface="Source Sans Pro" panose="020B0503030403020204" pitchFamily="34" charset="77"/>
              </a:rPr>
              <a:t>  </a:t>
            </a:r>
          </a:p>
        </p:txBody>
      </p:sp>
      <p:sp>
        <p:nvSpPr>
          <p:cNvPr id="7" name="Title 1">
            <a:extLst>
              <a:ext uri="{FF2B5EF4-FFF2-40B4-BE49-F238E27FC236}">
                <a16:creationId xmlns:a16="http://schemas.microsoft.com/office/drawing/2014/main" id="{062DECE5-355A-4CD5-BA12-FAF73CB3501D}"/>
              </a:ext>
            </a:extLst>
          </p:cNvPr>
          <p:cNvSpPr txBox="1">
            <a:spLocks/>
          </p:cNvSpPr>
          <p:nvPr/>
        </p:nvSpPr>
        <p:spPr>
          <a:xfrm>
            <a:off x="839788" y="141324"/>
            <a:ext cx="5045511" cy="1438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800" b="1" dirty="0">
                <a:latin typeface="Raleway" panose="020B0503030101060003" pitchFamily="34" charset="77"/>
              </a:rPr>
              <a:t>Good Training Practices </a:t>
            </a:r>
          </a:p>
          <a:p>
            <a:r>
              <a:rPr lang="en-US" sz="4000" b="1" dirty="0">
                <a:latin typeface="Raleway Black" panose="020B0503030101060003" pitchFamily="34" charset="77"/>
              </a:rPr>
              <a:t>Safety</a:t>
            </a:r>
          </a:p>
        </p:txBody>
      </p:sp>
      <p:sp>
        <p:nvSpPr>
          <p:cNvPr id="8" name="Text Placeholder 3">
            <a:extLst>
              <a:ext uri="{FF2B5EF4-FFF2-40B4-BE49-F238E27FC236}">
                <a16:creationId xmlns:a16="http://schemas.microsoft.com/office/drawing/2014/main" id="{57DC8398-480C-487D-8104-E350259817A2}"/>
              </a:ext>
            </a:extLst>
          </p:cNvPr>
          <p:cNvSpPr txBox="1">
            <a:spLocks/>
          </p:cNvSpPr>
          <p:nvPr/>
        </p:nvSpPr>
        <p:spPr>
          <a:xfrm>
            <a:off x="728935" y="1914834"/>
            <a:ext cx="5803597" cy="44482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800" b="1" dirty="0">
                <a:latin typeface="Source Sans Pro"/>
                <a:ea typeface="Source Sans Pro"/>
              </a:rPr>
              <a:t>Common Safety Considerations &amp; Best Practices</a:t>
            </a:r>
          </a:p>
          <a:p>
            <a:pPr marL="342900" indent="-342900">
              <a:lnSpc>
                <a:spcPct val="100000"/>
              </a:lnSpc>
              <a:buFont typeface="calibri" panose="02070309020205020404" pitchFamily="49" charset="0"/>
              <a:buChar char="o"/>
            </a:pPr>
            <a:r>
              <a:rPr lang="en-US" sz="1800" dirty="0">
                <a:latin typeface="Source Sans Pro"/>
                <a:ea typeface="Source Sans Pro"/>
              </a:rPr>
              <a:t>Splash Goggles or Safety Glasses?</a:t>
            </a:r>
            <a:endParaRPr lang="en-US" sz="1800" dirty="0">
              <a:ea typeface="+mn-lt"/>
              <a:cs typeface="+mn-lt"/>
            </a:endParaRPr>
          </a:p>
          <a:p>
            <a:pPr marL="800100" lvl="1" indent="-342900">
              <a:lnSpc>
                <a:spcPct val="100000"/>
              </a:lnSpc>
              <a:buFont typeface="arial" panose="02070309020205020404" pitchFamily="49" charset="0"/>
              <a:buChar char="•"/>
            </a:pPr>
            <a:r>
              <a:rPr lang="en-US" sz="1800" dirty="0">
                <a:ea typeface="+mn-lt"/>
                <a:cs typeface="+mn-lt"/>
              </a:rPr>
              <a:t>Safety glasses: no risks from liquid splashes or dust.</a:t>
            </a:r>
          </a:p>
          <a:p>
            <a:pPr marL="800100" lvl="1" indent="-342900">
              <a:lnSpc>
                <a:spcPct val="100000"/>
              </a:lnSpc>
              <a:buFont typeface="arial" panose="02070309020205020404" pitchFamily="49" charset="0"/>
              <a:buChar char="•"/>
            </a:pPr>
            <a:r>
              <a:rPr lang="en-US" sz="1800" dirty="0">
                <a:ea typeface="+mn-lt"/>
                <a:cs typeface="+mn-lt"/>
              </a:rPr>
              <a:t>Splash goggles: a chance that a splash, droplet, or airborne particle could get in someone’s eye and cause irritation or harm. </a:t>
            </a:r>
          </a:p>
          <a:p>
            <a:pPr marL="342900" indent="-342900">
              <a:lnSpc>
                <a:spcPct val="100000"/>
              </a:lnSpc>
              <a:buFont typeface="calibri" panose="02070309020205020404" pitchFamily="49" charset="0"/>
              <a:buChar char="o"/>
            </a:pPr>
            <a:r>
              <a:rPr lang="en-US" sz="1800" dirty="0">
                <a:latin typeface="Source Sans Pro"/>
                <a:ea typeface="Source Sans Pro"/>
              </a:rPr>
              <a:t>Waste</a:t>
            </a:r>
            <a:endParaRPr lang="en-US" sz="1800" dirty="0">
              <a:ea typeface="+mn-lt"/>
              <a:cs typeface="+mn-lt"/>
            </a:endParaRPr>
          </a:p>
          <a:p>
            <a:pPr marL="800100" lvl="1" indent="-342900">
              <a:lnSpc>
                <a:spcPct val="100000"/>
              </a:lnSpc>
              <a:buFont typeface="arial" panose="02070309020205020404" pitchFamily="49" charset="0"/>
              <a:buChar char="•"/>
            </a:pPr>
            <a:r>
              <a:rPr lang="en-US" sz="1800" dirty="0">
                <a:latin typeface="Source Sans Pro"/>
                <a:ea typeface="Source Sans Pro"/>
              </a:rPr>
              <a:t>Play it safe - take it with you!</a:t>
            </a:r>
            <a:endParaRPr lang="en-US" sz="1800" dirty="0">
              <a:ea typeface="+mn-lt"/>
              <a:cs typeface="+mn-lt"/>
            </a:endParaRPr>
          </a:p>
          <a:p>
            <a:pPr marL="800100" lvl="1" indent="-342900">
              <a:lnSpc>
                <a:spcPct val="100000"/>
              </a:lnSpc>
              <a:buFont typeface="arial" panose="02070309020205020404" pitchFamily="49" charset="0"/>
              <a:buChar char="•"/>
            </a:pPr>
            <a:r>
              <a:rPr lang="en-US" sz="1800" dirty="0">
                <a:latin typeface="Source Sans Pro"/>
                <a:ea typeface="Source Sans Pro"/>
              </a:rPr>
              <a:t>Dispose of it properly</a:t>
            </a:r>
            <a:endParaRPr lang="en-US" sz="1800" dirty="0">
              <a:ea typeface="+mn-lt"/>
              <a:cs typeface="+mn-lt"/>
            </a:endParaRPr>
          </a:p>
          <a:p>
            <a:pPr marL="342900" indent="-342900">
              <a:lnSpc>
                <a:spcPct val="100000"/>
              </a:lnSpc>
              <a:buFont typeface="Courier New" panose="02070309020205020404" pitchFamily="49" charset="0"/>
              <a:buChar char="o"/>
            </a:pPr>
            <a:endParaRPr lang="en-US" sz="1800" dirty="0">
              <a:latin typeface="Source Sans Pro" panose="020B0503030403020204" pitchFamily="34" charset="77"/>
              <a:ea typeface="Source Sans Pro" panose="020B0503030403020204" pitchFamily="34" charset="77"/>
            </a:endParaRPr>
          </a:p>
        </p:txBody>
      </p:sp>
      <p:pic>
        <p:nvPicPr>
          <p:cNvPr id="10" name="Picture 9">
            <a:extLst>
              <a:ext uri="{FF2B5EF4-FFF2-40B4-BE49-F238E27FC236}">
                <a16:creationId xmlns:a16="http://schemas.microsoft.com/office/drawing/2014/main" id="{A5FE0EF2-7CD5-3D4A-B44A-7715388A24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84926" y="0"/>
            <a:ext cx="5307074" cy="6858000"/>
          </a:xfrm>
          <a:prstGeom prst="rect">
            <a:avLst/>
          </a:prstGeom>
        </p:spPr>
      </p:pic>
      <p:pic>
        <p:nvPicPr>
          <p:cNvPr id="11" name="Picture 10">
            <a:extLst>
              <a:ext uri="{FF2B5EF4-FFF2-40B4-BE49-F238E27FC236}">
                <a16:creationId xmlns:a16="http://schemas.microsoft.com/office/drawing/2014/main" id="{A2784516-07E1-CC41-90E3-037670AD48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4044446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6AE13AA-F014-F44E-A326-E27060ACB466}"/>
              </a:ext>
            </a:extLst>
          </p:cNvPr>
          <p:cNvSpPr>
            <a:spLocks noGrp="1"/>
          </p:cNvSpPr>
          <p:nvPr>
            <p:ph type="body" sz="half" idx="2"/>
          </p:nvPr>
        </p:nvSpPr>
        <p:spPr>
          <a:xfrm>
            <a:off x="474133" y="1881273"/>
            <a:ext cx="6129867" cy="4498262"/>
          </a:xfrm>
        </p:spPr>
        <p:txBody>
          <a:bodyPr vert="horz" lIns="91440" tIns="45720" rIns="91440" bIns="45720" rtlCol="0" anchor="t">
            <a:noAutofit/>
          </a:bodyPr>
          <a:lstStyle/>
          <a:p>
            <a:pPr>
              <a:lnSpc>
                <a:spcPct val="100000"/>
              </a:lnSpc>
            </a:pPr>
            <a:r>
              <a:rPr lang="en-US" sz="1800" b="1" dirty="0">
                <a:latin typeface="Source Sans Pro" panose="020B0503030403020204" pitchFamily="34" charset="77"/>
              </a:rPr>
              <a:t>How can you communicate and enforce safety standards?</a:t>
            </a:r>
            <a:endParaRPr lang="en-US" sz="1800" dirty="0">
              <a:latin typeface="Source Sans Pro" panose="020B0503030403020204" pitchFamily="34" charset="77"/>
            </a:endParaRPr>
          </a:p>
          <a:p>
            <a:pPr marL="342900" indent="-342900">
              <a:lnSpc>
                <a:spcPct val="100000"/>
              </a:lnSpc>
              <a:buFont typeface="Courier New" panose="02070309020205020404" pitchFamily="49" charset="0"/>
              <a:buChar char="o"/>
            </a:pPr>
            <a:r>
              <a:rPr lang="en-US" sz="1800" dirty="0">
                <a:latin typeface="Source Sans Pro" panose="020B0503030403020204" pitchFamily="34" charset="77"/>
              </a:rPr>
              <a:t>Make safety a priority in training </a:t>
            </a:r>
          </a:p>
          <a:p>
            <a:pPr marL="342900" indent="-342900">
              <a:lnSpc>
                <a:spcPct val="100000"/>
              </a:lnSpc>
              <a:buFont typeface="Courier New" panose="02070309020205020404" pitchFamily="49" charset="0"/>
              <a:buChar char="o"/>
            </a:pPr>
            <a:r>
              <a:rPr lang="en-US" sz="1800" dirty="0">
                <a:latin typeface="Source Sans Pro" panose="020B0503030403020204" pitchFamily="34" charset="77"/>
              </a:rPr>
              <a:t>Make safety a priority in activity write-ups </a:t>
            </a:r>
          </a:p>
          <a:p>
            <a:pPr marL="800100" lvl="1" indent="-342900">
              <a:lnSpc>
                <a:spcPct val="100000"/>
              </a:lnSpc>
              <a:buFont typeface="Courier New" panose="02070309020205020404" pitchFamily="49" charset="0"/>
              <a:buChar char="o"/>
            </a:pPr>
            <a:r>
              <a:rPr lang="en-US" sz="1800" dirty="0">
                <a:latin typeface="Source Sans Pro" panose="020B0503030403020204" pitchFamily="34" charset="77"/>
              </a:rPr>
              <a:t>Personal Protective Equipment (PPE)</a:t>
            </a:r>
          </a:p>
          <a:p>
            <a:pPr marL="800100" lvl="1" indent="-342900">
              <a:lnSpc>
                <a:spcPct val="100000"/>
              </a:lnSpc>
              <a:buFont typeface="Courier New" panose="02070309020205020404" pitchFamily="49" charset="0"/>
              <a:buChar char="o"/>
            </a:pPr>
            <a:r>
              <a:rPr lang="en-US" sz="1800" dirty="0">
                <a:latin typeface="Source Sans Pro" panose="020B0503030403020204" pitchFamily="34" charset="77"/>
              </a:rPr>
              <a:t>Clean-up procedures &amp; material disposal</a:t>
            </a:r>
          </a:p>
          <a:p>
            <a:pPr marL="342900" indent="-342900">
              <a:lnSpc>
                <a:spcPct val="100000"/>
              </a:lnSpc>
              <a:buFont typeface="Courier New" panose="02070309020205020404" pitchFamily="49" charset="0"/>
              <a:buChar char="o"/>
            </a:pPr>
            <a:r>
              <a:rPr lang="en-US" sz="1800" dirty="0">
                <a:latin typeface="Source Sans Pro" panose="020B0503030403020204" pitchFamily="34" charset="77"/>
              </a:rPr>
              <a:t>Provide enough PPE for each activity </a:t>
            </a:r>
          </a:p>
          <a:p>
            <a:pPr marL="800100" lvl="1" indent="-342900">
              <a:lnSpc>
                <a:spcPct val="100000"/>
              </a:lnSpc>
              <a:buFont typeface="Courier New" panose="02070309020205020404" pitchFamily="49" charset="0"/>
              <a:buChar char="o"/>
            </a:pPr>
            <a:r>
              <a:rPr lang="en-US" sz="1800" dirty="0">
                <a:latin typeface="Source Sans Pro" panose="020B0503030403020204" pitchFamily="34" charset="77"/>
              </a:rPr>
              <a:t>Activity Facilitators &amp; Participants</a:t>
            </a:r>
          </a:p>
          <a:p>
            <a:pPr marL="800100" lvl="1" indent="-342900">
              <a:lnSpc>
                <a:spcPct val="100000"/>
              </a:lnSpc>
              <a:buFont typeface="Courier New" panose="02070309020205020404" pitchFamily="49" charset="0"/>
              <a:buChar char="o"/>
            </a:pPr>
            <a:r>
              <a:rPr lang="en-US" sz="1800" dirty="0">
                <a:latin typeface="Source Sans Pro"/>
                <a:ea typeface="Source Sans Pro"/>
              </a:rPr>
              <a:t>Don’t forget to include adults who may be helping children</a:t>
            </a:r>
          </a:p>
          <a:p>
            <a:pPr marL="342900" indent="-342900">
              <a:lnSpc>
                <a:spcPct val="100000"/>
              </a:lnSpc>
              <a:buFont typeface="Courier New" panose="02070309020205020404" pitchFamily="49" charset="0"/>
              <a:buChar char="o"/>
            </a:pPr>
            <a:r>
              <a:rPr lang="en-US" sz="1800" dirty="0">
                <a:latin typeface="Source Sans Pro" panose="020B0503030403020204" pitchFamily="34" charset="77"/>
              </a:rPr>
              <a:t>Create visible signage to indicate what PPE is necessary to participate in the activity </a:t>
            </a:r>
          </a:p>
          <a:p>
            <a:pPr marL="342900" indent="-342900">
              <a:lnSpc>
                <a:spcPct val="100000"/>
              </a:lnSpc>
              <a:buFont typeface="Courier New" panose="02070309020205020404" pitchFamily="49" charset="0"/>
              <a:buChar char="o"/>
            </a:pPr>
            <a:r>
              <a:rPr lang="en-US" sz="1800" dirty="0">
                <a:latin typeface="Source Sans Pro"/>
                <a:ea typeface="Source Sans Pro"/>
              </a:rPr>
              <a:t>Include how to properly label all materials </a:t>
            </a:r>
            <a:endParaRPr lang="en-US" sz="1800" dirty="0">
              <a:latin typeface="Source Sans Pro" panose="020B0503030403020204" pitchFamily="34" charset="77"/>
              <a:ea typeface="Source Sans Pro"/>
            </a:endParaRPr>
          </a:p>
          <a:p>
            <a:pPr marL="342900" indent="-342900">
              <a:lnSpc>
                <a:spcPct val="100000"/>
              </a:lnSpc>
              <a:buFont typeface="Courier New" panose="02070309020205020404" pitchFamily="49" charset="0"/>
              <a:buChar char="o"/>
            </a:pPr>
            <a:endParaRPr lang="en-US" sz="1800" dirty="0">
              <a:latin typeface="Source Sans Pro" panose="020B0503030403020204" pitchFamily="34" charset="77"/>
            </a:endParaRPr>
          </a:p>
          <a:p>
            <a:pPr marL="800100" lvl="1" indent="-342900">
              <a:lnSpc>
                <a:spcPct val="100000"/>
              </a:lnSpc>
              <a:buFont typeface="Courier New" panose="02070309020205020404" pitchFamily="49" charset="0"/>
              <a:buChar char="o"/>
            </a:pPr>
            <a:endParaRPr lang="en-US" sz="1600" dirty="0">
              <a:latin typeface="Source Sans Pro" panose="020B0503030403020204" pitchFamily="34" charset="77"/>
            </a:endParaRPr>
          </a:p>
        </p:txBody>
      </p:sp>
      <p:pic>
        <p:nvPicPr>
          <p:cNvPr id="7" name="Picture 6">
            <a:extLst>
              <a:ext uri="{FF2B5EF4-FFF2-40B4-BE49-F238E27FC236}">
                <a16:creationId xmlns:a16="http://schemas.microsoft.com/office/drawing/2014/main" id="{202CD8DE-EB3B-BC49-BE20-8365F9A94E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698"/>
          <a:stretch/>
        </p:blipFill>
        <p:spPr>
          <a:xfrm>
            <a:off x="6872190" y="355600"/>
            <a:ext cx="5202685" cy="6214533"/>
          </a:xfrm>
          <a:prstGeom prst="rect">
            <a:avLst/>
          </a:prstGeom>
          <a:ln>
            <a:solidFill>
              <a:schemeClr val="tx1"/>
            </a:solidFill>
          </a:ln>
        </p:spPr>
      </p:pic>
      <p:sp>
        <p:nvSpPr>
          <p:cNvPr id="6" name="Title 1">
            <a:extLst>
              <a:ext uri="{FF2B5EF4-FFF2-40B4-BE49-F238E27FC236}">
                <a16:creationId xmlns:a16="http://schemas.microsoft.com/office/drawing/2014/main" id="{FDAA4367-CE28-4C1C-AB16-61330AF7B8A0}"/>
              </a:ext>
            </a:extLst>
          </p:cNvPr>
          <p:cNvSpPr>
            <a:spLocks noGrp="1"/>
          </p:cNvSpPr>
          <p:nvPr>
            <p:ph type="title"/>
          </p:nvPr>
        </p:nvSpPr>
        <p:spPr>
          <a:xfrm>
            <a:off x="839788" y="141324"/>
            <a:ext cx="5045511" cy="1438563"/>
          </a:xfrm>
        </p:spPr>
        <p:txBody>
          <a:bodyPr>
            <a:normAutofit/>
          </a:bodyPr>
          <a:lstStyle/>
          <a:p>
            <a:r>
              <a:rPr lang="en-US" sz="1800" b="1" dirty="0">
                <a:latin typeface="Raleway" panose="020B0503030101060003" pitchFamily="34" charset="77"/>
              </a:rPr>
              <a:t>Good Training Practices </a:t>
            </a:r>
            <a:br>
              <a:rPr lang="en-US" sz="1800" b="1" dirty="0">
                <a:latin typeface="Raleway" panose="020B0503030101060003" pitchFamily="34" charset="77"/>
              </a:rPr>
            </a:br>
            <a:r>
              <a:rPr lang="en-US" sz="4000" b="1" dirty="0">
                <a:latin typeface="Raleway Black" panose="020B0503030101060003" pitchFamily="34" charset="77"/>
              </a:rPr>
              <a:t>Safety</a:t>
            </a:r>
          </a:p>
        </p:txBody>
      </p:sp>
      <p:pic>
        <p:nvPicPr>
          <p:cNvPr id="8" name="Picture 7">
            <a:extLst>
              <a:ext uri="{FF2B5EF4-FFF2-40B4-BE49-F238E27FC236}">
                <a16:creationId xmlns:a16="http://schemas.microsoft.com/office/drawing/2014/main" id="{A2784516-07E1-CC41-90E3-037670AD48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3443945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2766219"/>
            <a:ext cx="10515600" cy="1325563"/>
          </a:xfrm>
        </p:spPr>
        <p:txBody>
          <a:bodyPr>
            <a:normAutofit/>
          </a:bodyPr>
          <a:lstStyle/>
          <a:p>
            <a:pPr algn="ctr"/>
            <a:r>
              <a:rPr lang="en-US" sz="6000" dirty="0">
                <a:latin typeface="Raleway ExtraBold" panose="020B0503030101060003" pitchFamily="34" charset="77"/>
              </a:rPr>
              <a:t>Training Resources</a:t>
            </a:r>
          </a:p>
        </p:txBody>
      </p:sp>
    </p:spTree>
    <p:extLst>
      <p:ext uri="{BB962C8B-B14F-4D97-AF65-F5344CB8AC3E}">
        <p14:creationId xmlns:p14="http://schemas.microsoft.com/office/powerpoint/2010/main" val="438358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977574" y="0"/>
            <a:ext cx="11214426" cy="1498210"/>
          </a:xfrm>
        </p:spPr>
        <p:txBody>
          <a:bodyPr>
            <a:normAutofit/>
          </a:bodyPr>
          <a:lstStyle/>
          <a:p>
            <a:r>
              <a:rPr lang="en-US" sz="1800" b="1" dirty="0">
                <a:latin typeface="Raleway" panose="020B0503030101060003" pitchFamily="34" charset="77"/>
              </a:rPr>
              <a:t>Training Resources</a:t>
            </a:r>
            <a:br>
              <a:rPr lang="en-US" sz="1800" b="1" dirty="0">
                <a:latin typeface="Raleway" panose="020B0503030101060003" pitchFamily="34" charset="77"/>
              </a:rPr>
            </a:br>
            <a:r>
              <a:rPr lang="en-US" sz="4000" b="1" dirty="0">
                <a:latin typeface="Raleway Black" panose="020B0503030101060003" pitchFamily="34" charset="77"/>
              </a:rPr>
              <a:t>What is available to make it your own?</a:t>
            </a:r>
          </a:p>
        </p:txBody>
      </p:sp>
      <p:pic>
        <p:nvPicPr>
          <p:cNvPr id="17" name="Picture 16">
            <a:extLst>
              <a:ext uri="{FF2B5EF4-FFF2-40B4-BE49-F238E27FC236}">
                <a16:creationId xmlns:a16="http://schemas.microsoft.com/office/drawing/2014/main" id="{45944626-ED17-3548-8E99-1E0A522047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6115" y="2017651"/>
            <a:ext cx="3580598" cy="2766826"/>
          </a:xfrm>
          <a:prstGeom prst="rect">
            <a:avLst/>
          </a:prstGeom>
          <a:ln>
            <a:solidFill>
              <a:schemeClr val="tx1"/>
            </a:solidFill>
          </a:ln>
        </p:spPr>
      </p:pic>
      <p:pic>
        <p:nvPicPr>
          <p:cNvPr id="18" name="Picture 17">
            <a:extLst>
              <a:ext uri="{FF2B5EF4-FFF2-40B4-BE49-F238E27FC236}">
                <a16:creationId xmlns:a16="http://schemas.microsoft.com/office/drawing/2014/main" id="{B0BA5BF7-39BC-F34E-80D5-DF766AD1EC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9313" y="4237639"/>
            <a:ext cx="3369172" cy="2526879"/>
          </a:xfrm>
          <a:prstGeom prst="rect">
            <a:avLst/>
          </a:prstGeom>
          <a:ln>
            <a:solidFill>
              <a:schemeClr val="tx1"/>
            </a:solidFill>
          </a:ln>
        </p:spPr>
      </p:pic>
      <p:pic>
        <p:nvPicPr>
          <p:cNvPr id="20" name="Picture 19">
            <a:extLst>
              <a:ext uri="{FF2B5EF4-FFF2-40B4-BE49-F238E27FC236}">
                <a16:creationId xmlns:a16="http://schemas.microsoft.com/office/drawing/2014/main" id="{F9993E72-C2FA-AC4B-9A3E-7B6D501F053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065" t="4008" r="3078" b="4133"/>
          <a:stretch/>
        </p:blipFill>
        <p:spPr>
          <a:xfrm>
            <a:off x="435002" y="2031914"/>
            <a:ext cx="3299471" cy="2495328"/>
          </a:xfrm>
          <a:prstGeom prst="rect">
            <a:avLst/>
          </a:prstGeom>
          <a:ln>
            <a:solidFill>
              <a:schemeClr val="tx1"/>
            </a:solidFill>
          </a:ln>
        </p:spPr>
      </p:pic>
      <p:pic>
        <p:nvPicPr>
          <p:cNvPr id="22" name="Picture 21">
            <a:extLst>
              <a:ext uri="{FF2B5EF4-FFF2-40B4-BE49-F238E27FC236}">
                <a16:creationId xmlns:a16="http://schemas.microsoft.com/office/drawing/2014/main" id="{E544AE81-9F01-BA41-844B-E116A81622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7698"/>
          <a:stretch/>
        </p:blipFill>
        <p:spPr>
          <a:xfrm>
            <a:off x="5066345" y="2031914"/>
            <a:ext cx="2454911" cy="2932357"/>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E2C993A9-64E1-A341-BB54-87E134E7450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387" b="2387"/>
          <a:stretch/>
        </p:blipFill>
        <p:spPr>
          <a:xfrm>
            <a:off x="3342268" y="3832161"/>
            <a:ext cx="2379515" cy="2932357"/>
          </a:xfrm>
          <a:prstGeom prst="rect">
            <a:avLst/>
          </a:prstGeom>
          <a:solidFill>
            <a:schemeClr val="bg1"/>
          </a:solidFill>
          <a:ln>
            <a:solidFill>
              <a:schemeClr val="tx1"/>
            </a:solidFill>
          </a:ln>
        </p:spPr>
      </p:pic>
      <p:pic>
        <p:nvPicPr>
          <p:cNvPr id="10" name="Picture 9">
            <a:extLst>
              <a:ext uri="{FF2B5EF4-FFF2-40B4-BE49-F238E27FC236}">
                <a16:creationId xmlns:a16="http://schemas.microsoft.com/office/drawing/2014/main" id="{A2784516-07E1-CC41-90E3-037670AD48E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783278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2766219"/>
            <a:ext cx="10515600" cy="1325563"/>
          </a:xfrm>
        </p:spPr>
        <p:txBody>
          <a:bodyPr>
            <a:normAutofit/>
          </a:bodyPr>
          <a:lstStyle/>
          <a:p>
            <a:pPr algn="ctr"/>
            <a:r>
              <a:rPr lang="en-US" sz="6000">
                <a:latin typeface="Raleway ExtraBold"/>
              </a:rPr>
              <a:t>Use the Frameworks</a:t>
            </a:r>
            <a:endParaRPr lang="en-US"/>
          </a:p>
        </p:txBody>
      </p:sp>
    </p:spTree>
    <p:extLst>
      <p:ext uri="{BB962C8B-B14F-4D97-AF65-F5344CB8AC3E}">
        <p14:creationId xmlns:p14="http://schemas.microsoft.com/office/powerpoint/2010/main" val="1259079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CF1518B-A82E-0844-A166-1EA06A6F7CA6}"/>
              </a:ext>
            </a:extLst>
          </p:cNvPr>
          <p:cNvSpPr txBox="1">
            <a:spLocks/>
          </p:cNvSpPr>
          <p:nvPr/>
        </p:nvSpPr>
        <p:spPr>
          <a:xfrm>
            <a:off x="977574" y="0"/>
            <a:ext cx="11214426" cy="149821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aleway"/>
                <a:ea typeface="+mj-ea"/>
                <a:cs typeface="+mj-cs"/>
              </a:rPr>
              <a:t>Use the Frameworks</a:t>
            </a:r>
            <a:br>
              <a:rPr kumimoji="0" lang="en-US" sz="1800" b="1" i="0" u="none" strike="noStrike" kern="1200" cap="none" spc="0" normalizeH="0" baseline="0" noProof="0">
                <a:ln>
                  <a:noFill/>
                </a:ln>
                <a:solidFill>
                  <a:prstClr val="black"/>
                </a:solidFill>
                <a:effectLst/>
                <a:uLnTx/>
                <a:uFillTx/>
                <a:latin typeface="Raleway" panose="020B0503030101060003" pitchFamily="34" charset="77"/>
                <a:ea typeface="+mj-ea"/>
                <a:cs typeface="+mj-cs"/>
              </a:rPr>
            </a:br>
            <a:r>
              <a:rPr kumimoji="0" lang="en-US" sz="4000" b="1" i="0" u="none" strike="noStrike" kern="1200" cap="none" spc="0" normalizeH="0" baseline="0" noProof="0">
                <a:ln>
                  <a:noFill/>
                </a:ln>
                <a:solidFill>
                  <a:prstClr val="black"/>
                </a:solidFill>
                <a:effectLst/>
                <a:uLnTx/>
                <a:uFillTx/>
                <a:latin typeface="Raleway Black"/>
                <a:ea typeface="+mj-ea"/>
                <a:cs typeface="+mj-cs"/>
              </a:rPr>
              <a:t>Promote positive attitudes </a:t>
            </a:r>
          </a:p>
        </p:txBody>
      </p:sp>
      <p:sp>
        <p:nvSpPr>
          <p:cNvPr id="10" name="Title 1">
            <a:extLst>
              <a:ext uri="{FF2B5EF4-FFF2-40B4-BE49-F238E27FC236}">
                <a16:creationId xmlns:a16="http://schemas.microsoft.com/office/drawing/2014/main" id="{0D26394D-1C15-4439-8F38-8C8F8D8C82B3}"/>
              </a:ext>
            </a:extLst>
          </p:cNvPr>
          <p:cNvSpPr txBox="1">
            <a:spLocks/>
          </p:cNvSpPr>
          <p:nvPr/>
        </p:nvSpPr>
        <p:spPr>
          <a:xfrm>
            <a:off x="3359507" y="4622525"/>
            <a:ext cx="7908330" cy="149821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Raleway Black"/>
                <a:ea typeface="+mj-ea"/>
                <a:cs typeface="+mj-cs"/>
              </a:rPr>
              <a:t>...toward learning chemistry! </a:t>
            </a:r>
          </a:p>
        </p:txBody>
      </p:sp>
      <p:pic>
        <p:nvPicPr>
          <p:cNvPr id="3" name="Picture 3" descr="Icon&#10;&#10;Description automatically generated">
            <a:extLst>
              <a:ext uri="{FF2B5EF4-FFF2-40B4-BE49-F238E27FC236}">
                <a16:creationId xmlns:a16="http://schemas.microsoft.com/office/drawing/2014/main" id="{D9129AF5-660F-4794-905A-76E4C78E91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6247" y="2106247"/>
            <a:ext cx="2743200" cy="2743200"/>
          </a:xfrm>
          <a:prstGeom prst="rect">
            <a:avLst/>
          </a:prstGeom>
        </p:spPr>
      </p:pic>
      <p:pic>
        <p:nvPicPr>
          <p:cNvPr id="4" name="Picture 4" descr="A picture containing icon&#10;&#10;Description automatically generated">
            <a:extLst>
              <a:ext uri="{FF2B5EF4-FFF2-40B4-BE49-F238E27FC236}">
                <a16:creationId xmlns:a16="http://schemas.microsoft.com/office/drawing/2014/main" id="{D76975E8-776E-4566-97BE-F9E618FD69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1246" y="2057400"/>
            <a:ext cx="2743200" cy="2743200"/>
          </a:xfrm>
          <a:prstGeom prst="rect">
            <a:avLst/>
          </a:prstGeom>
        </p:spPr>
      </p:pic>
      <p:pic>
        <p:nvPicPr>
          <p:cNvPr id="5" name="Picture 6" descr="Icon&#10;&#10;Description automatically generated">
            <a:extLst>
              <a:ext uri="{FF2B5EF4-FFF2-40B4-BE49-F238E27FC236}">
                <a16:creationId xmlns:a16="http://schemas.microsoft.com/office/drawing/2014/main" id="{E2F28F5C-74B9-47ED-8474-F0DCC74A03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31015" y="2164862"/>
            <a:ext cx="2743200" cy="2743200"/>
          </a:xfrm>
          <a:prstGeom prst="rect">
            <a:avLst/>
          </a:prstGeom>
        </p:spPr>
      </p:pic>
    </p:spTree>
    <p:extLst>
      <p:ext uri="{BB962C8B-B14F-4D97-AF65-F5344CB8AC3E}">
        <p14:creationId xmlns:p14="http://schemas.microsoft.com/office/powerpoint/2010/main" val="1523294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p:txBody>
          <a:bodyPr>
            <a:normAutofit/>
          </a:bodyPr>
          <a:lstStyle/>
          <a:p>
            <a:r>
              <a:rPr lang="en-US" sz="1800" b="1" dirty="0">
                <a:latin typeface="Raleway"/>
              </a:rPr>
              <a:t>MODULE FIVE</a:t>
            </a:r>
            <a:br>
              <a:rPr lang="en-US" sz="3200" b="1" dirty="0">
                <a:latin typeface="Raleway" panose="020B0503030101060003" pitchFamily="34" charset="77"/>
              </a:rPr>
            </a:br>
            <a:r>
              <a:rPr lang="en-US" sz="4000" b="1" dirty="0">
                <a:latin typeface="Raleway Black"/>
              </a:rPr>
              <a:t>Build Your Training</a:t>
            </a:r>
            <a:endParaRPr lang="en-US" sz="4000" dirty="0">
              <a:latin typeface="Calibri Light"/>
              <a:cs typeface="Calibri Light"/>
            </a:endParaRPr>
          </a:p>
        </p:txBody>
      </p:sp>
      <p:pic>
        <p:nvPicPr>
          <p:cNvPr id="3" name="Picture 2">
            <a:extLst>
              <a:ext uri="{FF2B5EF4-FFF2-40B4-BE49-F238E27FC236}">
                <a16:creationId xmlns:a16="http://schemas.microsoft.com/office/drawing/2014/main" id="{4DDDA010-BA1D-4149-BFDF-6358273833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096000" y="1915540"/>
            <a:ext cx="5399845" cy="4201899"/>
          </a:xfrm>
          <a:prstGeom prst="rect">
            <a:avLst/>
          </a:prstGeom>
        </p:spPr>
      </p:pic>
      <p:sp>
        <p:nvSpPr>
          <p:cNvPr id="13" name="Text Placeholder 3">
            <a:extLst>
              <a:ext uri="{FF2B5EF4-FFF2-40B4-BE49-F238E27FC236}">
                <a16:creationId xmlns:a16="http://schemas.microsoft.com/office/drawing/2014/main" id="{231F1887-486C-3A48-9195-4E91E49D5883}"/>
              </a:ext>
            </a:extLst>
          </p:cNvPr>
          <p:cNvSpPr txBox="1">
            <a:spLocks/>
          </p:cNvSpPr>
          <p:nvPr/>
        </p:nvSpPr>
        <p:spPr>
          <a:xfrm>
            <a:off x="838200" y="3319446"/>
            <a:ext cx="4873052" cy="13940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latin typeface="Source Sans Pro" panose="020B0503030403020204" pitchFamily="34" charset="77"/>
              </a:rPr>
              <a:t>How can you pass on your knowledge of the framework  to others?</a:t>
            </a:r>
            <a:endParaRPr lang="en-US" dirty="0">
              <a:latin typeface="Source Sans Pro" panose="020B0503030403020204" pitchFamily="34" charset="77"/>
            </a:endParaRPr>
          </a:p>
        </p:txBody>
      </p:sp>
      <p:sp>
        <p:nvSpPr>
          <p:cNvPr id="14" name="Text Placeholder 3">
            <a:extLst>
              <a:ext uri="{FF2B5EF4-FFF2-40B4-BE49-F238E27FC236}">
                <a16:creationId xmlns:a16="http://schemas.microsoft.com/office/drawing/2014/main" id="{99BC5502-7162-084C-97C5-C0BD86E902F5}"/>
              </a:ext>
            </a:extLst>
          </p:cNvPr>
          <p:cNvSpPr txBox="1">
            <a:spLocks/>
          </p:cNvSpPr>
          <p:nvPr/>
        </p:nvSpPr>
        <p:spPr>
          <a:xfrm>
            <a:off x="2252298" y="2605813"/>
            <a:ext cx="2637929" cy="4497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latin typeface="Source Sans Pro" panose="020B0503030403020204" pitchFamily="34" charset="77"/>
              </a:rPr>
              <a:t>National Chemistry Week</a:t>
            </a:r>
          </a:p>
        </p:txBody>
      </p:sp>
      <p:sp>
        <p:nvSpPr>
          <p:cNvPr id="15" name="Text Placeholder 3">
            <a:extLst>
              <a:ext uri="{FF2B5EF4-FFF2-40B4-BE49-F238E27FC236}">
                <a16:creationId xmlns:a16="http://schemas.microsoft.com/office/drawing/2014/main" id="{59B2362B-4BED-814E-B2B8-7036FEDAF430}"/>
              </a:ext>
            </a:extLst>
          </p:cNvPr>
          <p:cNvSpPr txBox="1">
            <a:spLocks/>
          </p:cNvSpPr>
          <p:nvPr/>
        </p:nvSpPr>
        <p:spPr>
          <a:xfrm>
            <a:off x="962520" y="5691092"/>
            <a:ext cx="2579556" cy="651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dirty="0">
                <a:latin typeface="Source Sans Pro" panose="020B0503030403020204" pitchFamily="34" charset="77"/>
              </a:rPr>
              <a:t>Chemists Celebrate Earth Week</a:t>
            </a:r>
          </a:p>
        </p:txBody>
      </p:sp>
      <p:sp>
        <p:nvSpPr>
          <p:cNvPr id="16" name="Text Placeholder 3">
            <a:extLst>
              <a:ext uri="{FF2B5EF4-FFF2-40B4-BE49-F238E27FC236}">
                <a16:creationId xmlns:a16="http://schemas.microsoft.com/office/drawing/2014/main" id="{3D9640CA-C264-D04C-8980-8AD13C07F294}"/>
              </a:ext>
            </a:extLst>
          </p:cNvPr>
          <p:cNvSpPr txBox="1">
            <a:spLocks/>
          </p:cNvSpPr>
          <p:nvPr/>
        </p:nvSpPr>
        <p:spPr>
          <a:xfrm>
            <a:off x="3946017" y="1784152"/>
            <a:ext cx="1888421" cy="4497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latin typeface="Source Sans Pro" panose="020B0503030403020204" pitchFamily="34" charset="77"/>
              </a:rPr>
              <a:t>Virtual Outreach</a:t>
            </a:r>
          </a:p>
        </p:txBody>
      </p:sp>
      <p:sp>
        <p:nvSpPr>
          <p:cNvPr id="17" name="Text Placeholder 3">
            <a:extLst>
              <a:ext uri="{FF2B5EF4-FFF2-40B4-BE49-F238E27FC236}">
                <a16:creationId xmlns:a16="http://schemas.microsoft.com/office/drawing/2014/main" id="{BA95DD09-EDB2-7547-9C4D-8A55ED749AB8}"/>
              </a:ext>
            </a:extLst>
          </p:cNvPr>
          <p:cNvSpPr txBox="1">
            <a:spLocks/>
          </p:cNvSpPr>
          <p:nvPr/>
        </p:nvSpPr>
        <p:spPr>
          <a:xfrm>
            <a:off x="1099762" y="1983870"/>
            <a:ext cx="2056433" cy="4497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latin typeface="Source Sans Pro" panose="020B0503030403020204" pitchFamily="34" charset="77"/>
              </a:rPr>
              <a:t>Volunteers</a:t>
            </a:r>
          </a:p>
        </p:txBody>
      </p:sp>
      <p:sp>
        <p:nvSpPr>
          <p:cNvPr id="18" name="Text Placeholder 3">
            <a:extLst>
              <a:ext uri="{FF2B5EF4-FFF2-40B4-BE49-F238E27FC236}">
                <a16:creationId xmlns:a16="http://schemas.microsoft.com/office/drawing/2014/main" id="{01C582ED-7DD0-EE4B-A2B2-FF7FA3A2F978}"/>
              </a:ext>
            </a:extLst>
          </p:cNvPr>
          <p:cNvSpPr txBox="1">
            <a:spLocks/>
          </p:cNvSpPr>
          <p:nvPr/>
        </p:nvSpPr>
        <p:spPr>
          <a:xfrm>
            <a:off x="838200" y="4836698"/>
            <a:ext cx="1335942" cy="4497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latin typeface="Source Sans Pro" panose="020B0503030403020204" pitchFamily="34" charset="77"/>
              </a:rPr>
              <a:t>Scientists </a:t>
            </a:r>
          </a:p>
        </p:txBody>
      </p:sp>
      <p:sp>
        <p:nvSpPr>
          <p:cNvPr id="19" name="Text Placeholder 3">
            <a:extLst>
              <a:ext uri="{FF2B5EF4-FFF2-40B4-BE49-F238E27FC236}">
                <a16:creationId xmlns:a16="http://schemas.microsoft.com/office/drawing/2014/main" id="{036C2886-DDF5-044E-AA19-E299CF438E1F}"/>
              </a:ext>
            </a:extLst>
          </p:cNvPr>
          <p:cNvSpPr txBox="1">
            <a:spLocks/>
          </p:cNvSpPr>
          <p:nvPr/>
        </p:nvSpPr>
        <p:spPr>
          <a:xfrm>
            <a:off x="3571262" y="5149696"/>
            <a:ext cx="1453707" cy="4497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latin typeface="Source Sans Pro" panose="020B0503030403020204" pitchFamily="34" charset="77"/>
              </a:rPr>
              <a:t>Colleagues</a:t>
            </a:r>
          </a:p>
        </p:txBody>
      </p:sp>
    </p:spTree>
    <p:extLst>
      <p:ext uri="{BB962C8B-B14F-4D97-AF65-F5344CB8AC3E}">
        <p14:creationId xmlns:p14="http://schemas.microsoft.com/office/powerpoint/2010/main" val="92658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2766219"/>
            <a:ext cx="10515600" cy="1325563"/>
          </a:xfrm>
        </p:spPr>
        <p:txBody>
          <a:bodyPr>
            <a:normAutofit/>
          </a:bodyPr>
          <a:lstStyle/>
          <a:p>
            <a:pPr algn="ctr"/>
            <a:r>
              <a:rPr lang="en-US" sz="6000" dirty="0">
                <a:latin typeface="Raleway ExtraBold" panose="020B0503030101060003" pitchFamily="34" charset="77"/>
              </a:rPr>
              <a:t>Evaluation</a:t>
            </a:r>
          </a:p>
        </p:txBody>
      </p:sp>
    </p:spTree>
    <p:extLst>
      <p:ext uri="{BB962C8B-B14F-4D97-AF65-F5344CB8AC3E}">
        <p14:creationId xmlns:p14="http://schemas.microsoft.com/office/powerpoint/2010/main" val="1294622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839788" y="141324"/>
            <a:ext cx="5597107" cy="1438563"/>
          </a:xfrm>
        </p:spPr>
        <p:txBody>
          <a:bodyPr>
            <a:normAutofit/>
          </a:bodyPr>
          <a:lstStyle/>
          <a:p>
            <a:r>
              <a:rPr lang="en-US" sz="1800" b="1" dirty="0">
                <a:latin typeface="Raleway" panose="020B0503030101060003" pitchFamily="34" charset="77"/>
              </a:rPr>
              <a:t>Evaluation</a:t>
            </a:r>
            <a:br>
              <a:rPr lang="en-US" sz="1800" b="1" dirty="0">
                <a:latin typeface="Raleway" panose="020B0503030101060003" pitchFamily="34" charset="77"/>
              </a:rPr>
            </a:br>
            <a:r>
              <a:rPr lang="en-US" sz="4000" b="1" dirty="0">
                <a:latin typeface="Raleway Black" panose="020B0503030101060003" pitchFamily="34" charset="77"/>
              </a:rPr>
              <a:t>Overview</a:t>
            </a:r>
          </a:p>
        </p:txBody>
      </p:sp>
      <p:sp>
        <p:nvSpPr>
          <p:cNvPr id="8" name="Content Placeholder 2"/>
          <p:cNvSpPr txBox="1">
            <a:spLocks/>
          </p:cNvSpPr>
          <p:nvPr/>
        </p:nvSpPr>
        <p:spPr>
          <a:xfrm>
            <a:off x="839788" y="1916523"/>
            <a:ext cx="5946023" cy="49414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Purpose of evaluation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Test activities or workshops with your target audience(s)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Gather feedback directly from participants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Make informed changes to activities and training workshops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Determine whether project goals are being met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5200" y="-1"/>
            <a:ext cx="5089358" cy="6842467"/>
          </a:xfrm>
          <a:prstGeom prst="rect">
            <a:avLst/>
          </a:prstGeom>
        </p:spPr>
      </p:pic>
      <p:pic>
        <p:nvPicPr>
          <p:cNvPr id="6" name="Picture 5">
            <a:extLst>
              <a:ext uri="{FF2B5EF4-FFF2-40B4-BE49-F238E27FC236}">
                <a16:creationId xmlns:a16="http://schemas.microsoft.com/office/drawing/2014/main" id="{A2784516-07E1-CC41-90E3-037670AD48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591375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784516-07E1-CC41-90E3-037670AD48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839788" y="141324"/>
            <a:ext cx="5597107" cy="1438563"/>
          </a:xfrm>
        </p:spPr>
        <p:txBody>
          <a:bodyPr>
            <a:normAutofit/>
          </a:bodyPr>
          <a:lstStyle/>
          <a:p>
            <a:r>
              <a:rPr lang="en-US" sz="1800" b="1" dirty="0">
                <a:latin typeface="Raleway" panose="020B0503030101060003" pitchFamily="34" charset="77"/>
              </a:rPr>
              <a:t>Evaluation</a:t>
            </a:r>
            <a:br>
              <a:rPr lang="en-US" sz="1800" b="1" dirty="0">
                <a:latin typeface="Raleway" panose="020B0503030101060003" pitchFamily="34" charset="77"/>
              </a:rPr>
            </a:br>
            <a:r>
              <a:rPr lang="en-US" sz="4000" b="1" dirty="0">
                <a:latin typeface="Raleway Black" panose="020B0503030101060003" pitchFamily="34" charset="77"/>
              </a:rPr>
              <a:t>Instruments</a:t>
            </a:r>
          </a:p>
        </p:txBody>
      </p:sp>
      <p:sp>
        <p:nvSpPr>
          <p:cNvPr id="5" name="TextBox 4"/>
          <p:cNvSpPr txBox="1"/>
          <p:nvPr/>
        </p:nvSpPr>
        <p:spPr>
          <a:xfrm>
            <a:off x="839788" y="2100299"/>
            <a:ext cx="396081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Interview for public audiences</a:t>
            </a:r>
            <a:r>
              <a:rPr kumimoji="0" lang="en-US" sz="20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Activity feedback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Interest, relevance, self-efficacy goals</a:t>
            </a:r>
          </a:p>
        </p:txBody>
      </p:sp>
      <p:sp>
        <p:nvSpPr>
          <p:cNvPr id="6" name="TextBox 5"/>
          <p:cNvSpPr txBox="1"/>
          <p:nvPr/>
        </p:nvSpPr>
        <p:spPr>
          <a:xfrm>
            <a:off x="839788" y="4313482"/>
            <a:ext cx="328961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Survey for staff and volunteers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Ages 18+</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Workshop feedback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Interest, relevance, self-efficacy goals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4920" y="1004150"/>
            <a:ext cx="4305375" cy="5577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8252" y="434426"/>
            <a:ext cx="4394160" cy="5669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139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839788" y="141324"/>
            <a:ext cx="5597107" cy="1438563"/>
          </a:xfrm>
        </p:spPr>
        <p:txBody>
          <a:bodyPr>
            <a:normAutofit/>
          </a:bodyPr>
          <a:lstStyle/>
          <a:p>
            <a:r>
              <a:rPr lang="en-US" sz="1800" b="1" dirty="0">
                <a:latin typeface="Raleway" panose="020B0503030101060003" pitchFamily="34" charset="77"/>
              </a:rPr>
              <a:t>Evaluation</a:t>
            </a:r>
            <a:br>
              <a:rPr lang="en-US" sz="1800" b="1" dirty="0">
                <a:latin typeface="Raleway" panose="020B0503030101060003" pitchFamily="34" charset="77"/>
              </a:rPr>
            </a:br>
            <a:r>
              <a:rPr lang="en-US" sz="4000" b="1" dirty="0">
                <a:latin typeface="Raleway Black" panose="020B0503030101060003" pitchFamily="34" charset="77"/>
              </a:rPr>
              <a:t>Team-Based Inquiry</a:t>
            </a:r>
          </a:p>
        </p:txBody>
      </p:sp>
      <p:sp>
        <p:nvSpPr>
          <p:cNvPr id="5" name="TextBox 4"/>
          <p:cNvSpPr txBox="1"/>
          <p:nvPr/>
        </p:nvSpPr>
        <p:spPr>
          <a:xfrm>
            <a:off x="839787" y="2623963"/>
            <a:ext cx="5159959" cy="23083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The NISE Network has a variety of resources to support evaluation for activity development, including: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Team-Based Inquiry Guide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Training Videos</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2515" y="1766954"/>
            <a:ext cx="5755105" cy="4291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30715" y="6058040"/>
            <a:ext cx="67468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hlinkClick r:id="rId4"/>
              </a:rPr>
              <a:t>https://www.nisenet.org/catalog/team-based-inquiry-guide</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hlinkClick r:id="rId5"/>
              </a:rPr>
              <a:t>https://www.nisenet.org/catalog/team-based-inquiry-training-videos</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pic>
        <p:nvPicPr>
          <p:cNvPr id="7" name="Picture 6">
            <a:extLst>
              <a:ext uri="{FF2B5EF4-FFF2-40B4-BE49-F238E27FC236}">
                <a16:creationId xmlns:a16="http://schemas.microsoft.com/office/drawing/2014/main" id="{A2784516-07E1-CC41-90E3-037670AD48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2738846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4066674"/>
            <a:ext cx="12288251" cy="2791326"/>
          </a:xfrm>
          <a:prstGeom prst="roundRect">
            <a:avLst/>
          </a:prstGeom>
          <a:solidFill>
            <a:srgbClr val="D6DCE5">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ExSci_Chem_20180219_168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093" y="0"/>
            <a:ext cx="12315344" cy="6893621"/>
          </a:xfrm>
          <a:prstGeom prst="rect">
            <a:avLst/>
          </a:prstGeom>
        </p:spPr>
      </p:pic>
      <p:pic>
        <p:nvPicPr>
          <p:cNvPr id="4"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4938" y="4031053"/>
            <a:ext cx="1398744" cy="1407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476965" y="4288813"/>
            <a:ext cx="9570654" cy="1173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40" rtl="0" eaLnBrk="1" fontAlgn="auto" latinLnBrk="0" hangingPunct="1">
              <a:lnSpc>
                <a:spcPct val="100000"/>
              </a:lnSpc>
              <a:spcBef>
                <a:spcPct val="20000"/>
              </a:spcBef>
              <a:spcAft>
                <a:spcPts val="6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This work is supported by the National Science Foundation under award number 1612482. </a:t>
            </a:r>
          </a:p>
          <a:p>
            <a:pPr marL="0" marR="0" lvl="0" indent="0" algn="l" defTabSz="1219140" rtl="0" eaLnBrk="1" fontAlgn="auto" latinLnBrk="0" hangingPunct="1">
              <a:lnSpc>
                <a:spcPct val="100000"/>
              </a:lnSpc>
              <a:spcBef>
                <a:spcPct val="20000"/>
              </a:spcBef>
              <a:spcAft>
                <a:spcPts val="6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Any opinions, findings, and conclusions or recommendations expressed in this presentation are those of the authors and do not necessarily reflect the views of the Foundation. </a:t>
            </a:r>
          </a:p>
        </p:txBody>
      </p:sp>
      <p:sp>
        <p:nvSpPr>
          <p:cNvPr id="7" name="Rectangle 3"/>
          <p:cNvSpPr txBox="1">
            <a:spLocks noChangeArrowheads="1"/>
          </p:cNvSpPr>
          <p:nvPr/>
        </p:nvSpPr>
        <p:spPr bwMode="auto">
          <a:xfrm>
            <a:off x="2476965" y="5515238"/>
            <a:ext cx="8822203" cy="1414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Copyright 2020, Museum of Science, Boston </a:t>
            </a:r>
          </a:p>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Edited by Allison Anderson, Marta Beyer, Patti Galvan, and Emily Hostetler</a:t>
            </a:r>
          </a:p>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Published under a Creative Commons Attribution-Noncommercial-Share Alike license:</a:t>
            </a:r>
          </a:p>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http://creativecommons.org/licenses/by-nc-sa/3.0</a:t>
            </a:r>
          </a:p>
        </p:txBody>
      </p:sp>
      <p:pic>
        <p:nvPicPr>
          <p:cNvPr id="8" name="Picture 7" descr="Macintosh HD:Users:cmccarthy:Desktop:misc photos:Creative Commons logo by-nc-sa copy.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774938" y="5919774"/>
            <a:ext cx="1371600" cy="457200"/>
          </a:xfrm>
          <a:prstGeom prst="rect">
            <a:avLst/>
          </a:prstGeom>
          <a:noFill/>
          <a:ln>
            <a:noFill/>
          </a:ln>
        </p:spPr>
      </p:pic>
    </p:spTree>
    <p:extLst>
      <p:ext uri="{BB962C8B-B14F-4D97-AF65-F5344CB8AC3E}">
        <p14:creationId xmlns:p14="http://schemas.microsoft.com/office/powerpoint/2010/main" val="624206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4066674"/>
            <a:ext cx="12288251" cy="2791326"/>
          </a:xfrm>
          <a:prstGeom prst="roundRect">
            <a:avLst/>
          </a:prstGeom>
          <a:solidFill>
            <a:srgbClr val="D6DCE5">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ExSci_Chem_20180219_168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093" y="0"/>
            <a:ext cx="12315344" cy="6893621"/>
          </a:xfrm>
          <a:prstGeom prst="rect">
            <a:avLst/>
          </a:prstGeom>
        </p:spPr>
      </p:pic>
      <p:sp>
        <p:nvSpPr>
          <p:cNvPr id="5" name="Rectangle 3"/>
          <p:cNvSpPr txBox="1">
            <a:spLocks noChangeArrowheads="1"/>
          </p:cNvSpPr>
          <p:nvPr/>
        </p:nvSpPr>
        <p:spPr bwMode="auto">
          <a:xfrm>
            <a:off x="251122" y="4694438"/>
            <a:ext cx="1998783" cy="551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40" rtl="0" eaLnBrk="1" fontAlgn="auto" latinLnBrk="0" hangingPunct="1">
              <a:lnSpc>
                <a:spcPct val="100000"/>
              </a:lnSpc>
              <a:spcBef>
                <a:spcPct val="20000"/>
              </a:spcBef>
              <a:spcAft>
                <a:spcPts val="60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Raleway Black" pitchFamily="2" charset="0"/>
                <a:ea typeface="Source Sans Pro" panose="020B0503030403020204" pitchFamily="34" charset="0"/>
                <a:cs typeface="Calibri" charset="0"/>
                <a:sym typeface="Arial"/>
              </a:rPr>
              <a:t>Credits</a:t>
            </a:r>
          </a:p>
        </p:txBody>
      </p:sp>
      <p:sp>
        <p:nvSpPr>
          <p:cNvPr id="7" name="Rectangle 3"/>
          <p:cNvSpPr txBox="1">
            <a:spLocks noChangeArrowheads="1"/>
          </p:cNvSpPr>
          <p:nvPr/>
        </p:nvSpPr>
        <p:spPr bwMode="auto">
          <a:xfrm>
            <a:off x="350149" y="5344882"/>
            <a:ext cx="11841851" cy="1414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Let’s Do Chemistry framework graphics, activity photos, and activity guide graphics by Emily </a:t>
            </a:r>
            <a:r>
              <a:rPr kumimoji="0" lang="en-US" sz="1600" b="1" i="0" u="none" strike="noStrike" kern="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Maletz</a:t>
            </a:r>
            <a:r>
              <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 for the NISE Network, 2018.</a:t>
            </a:r>
          </a:p>
          <a:p>
            <a:pPr marL="0" marR="0" lvl="0" indent="0" algn="l" defTabSz="1219140" rtl="0" eaLnBrk="1" fontAlgn="auto" latinLnBrk="0" hangingPunct="1">
              <a:lnSpc>
                <a:spcPct val="90000"/>
              </a:lnSpc>
              <a:spcBef>
                <a:spcPct val="2000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endParaRPr>
          </a:p>
          <a:p>
            <a:pPr marL="0" marR="0" lvl="0" indent="0" algn="l" defTabSz="1219140" rtl="0" eaLnBrk="1" fontAlgn="auto" latinLnBrk="0" hangingPunct="1">
              <a:lnSpc>
                <a:spcPct val="90000"/>
              </a:lnSpc>
              <a:spcBef>
                <a:spcPct val="200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Calibri" charset="0"/>
                <a:sym typeface="Arial"/>
              </a:rPr>
              <a:t>Citations and image credits are included in the notes for each slide.</a:t>
            </a:r>
          </a:p>
        </p:txBody>
      </p:sp>
    </p:spTree>
    <p:extLst>
      <p:ext uri="{BB962C8B-B14F-4D97-AF65-F5344CB8AC3E}">
        <p14:creationId xmlns:p14="http://schemas.microsoft.com/office/powerpoint/2010/main" val="4255002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C4822-52A2-9B40-B78E-0DEC21880F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468" y="369503"/>
            <a:ext cx="1188899" cy="1280353"/>
          </a:xfrm>
          <a:prstGeom prst="rect">
            <a:avLst/>
          </a:prstGeom>
        </p:spPr>
      </p:pic>
      <p:sp>
        <p:nvSpPr>
          <p:cNvPr id="8" name="Title 4">
            <a:extLst>
              <a:ext uri="{FF2B5EF4-FFF2-40B4-BE49-F238E27FC236}">
                <a16:creationId xmlns:a16="http://schemas.microsoft.com/office/drawing/2014/main" id="{BB8EF78A-F2C2-4B4B-A5B2-6E810A957A4E}"/>
              </a:ext>
            </a:extLst>
          </p:cNvPr>
          <p:cNvSpPr>
            <a:spLocks noGrp="1"/>
          </p:cNvSpPr>
          <p:nvPr>
            <p:ph type="title"/>
          </p:nvPr>
        </p:nvSpPr>
        <p:spPr>
          <a:xfrm>
            <a:off x="838200" y="365125"/>
            <a:ext cx="10515600" cy="1325563"/>
          </a:xfrm>
        </p:spPr>
        <p:txBody>
          <a:bodyPr>
            <a:normAutofit/>
          </a:bodyPr>
          <a:lstStyle/>
          <a:p>
            <a:r>
              <a:rPr lang="en-US" sz="1800" b="1" dirty="0">
                <a:latin typeface="Raleway" panose="020B0503030101060003" pitchFamily="34" charset="77"/>
              </a:rPr>
              <a:t>Section Header</a:t>
            </a:r>
            <a:br>
              <a:rPr lang="en-US" sz="3200" b="1" dirty="0">
                <a:latin typeface="Raleway" panose="020B0503030101060003" pitchFamily="34" charset="77"/>
              </a:rPr>
            </a:br>
            <a:r>
              <a:rPr lang="en-US" sz="4000" b="1" dirty="0">
                <a:latin typeface="Raleway Black" panose="020B0503030101060003" pitchFamily="34" charset="77"/>
              </a:rPr>
              <a:t>Slide Title</a:t>
            </a:r>
            <a:endParaRPr lang="en-US" sz="4000" dirty="0"/>
          </a:p>
        </p:txBody>
      </p:sp>
      <p:sp>
        <p:nvSpPr>
          <p:cNvPr id="4" name="TextBox 3">
            <a:extLst>
              <a:ext uri="{FF2B5EF4-FFF2-40B4-BE49-F238E27FC236}">
                <a16:creationId xmlns:a16="http://schemas.microsoft.com/office/drawing/2014/main" id="{583F187B-3C17-6045-9319-79A611FF5678}"/>
              </a:ext>
            </a:extLst>
          </p:cNvPr>
          <p:cNvSpPr txBox="1"/>
          <p:nvPr/>
        </p:nvSpPr>
        <p:spPr>
          <a:xfrm>
            <a:off x="838200" y="1659569"/>
            <a:ext cx="11196320" cy="2462213"/>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411542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3F187B-3C17-6045-9319-79A611FF5678}"/>
              </a:ext>
            </a:extLst>
          </p:cNvPr>
          <p:cNvSpPr txBox="1"/>
          <p:nvPr/>
        </p:nvSpPr>
        <p:spPr>
          <a:xfrm>
            <a:off x="838200" y="1659569"/>
            <a:ext cx="11196320" cy="2462213"/>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Text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8" name="Title 4">
            <a:extLst>
              <a:ext uri="{FF2B5EF4-FFF2-40B4-BE49-F238E27FC236}">
                <a16:creationId xmlns:a16="http://schemas.microsoft.com/office/drawing/2014/main" id="{8F5CCA55-1401-6244-9B80-7232E1399942}"/>
              </a:ext>
            </a:extLst>
          </p:cNvPr>
          <p:cNvSpPr>
            <a:spLocks noGrp="1"/>
          </p:cNvSpPr>
          <p:nvPr>
            <p:ph type="title"/>
          </p:nvPr>
        </p:nvSpPr>
        <p:spPr>
          <a:xfrm>
            <a:off x="838200" y="365125"/>
            <a:ext cx="10515600" cy="1325563"/>
          </a:xfrm>
        </p:spPr>
        <p:txBody>
          <a:bodyPr>
            <a:normAutofit/>
          </a:bodyPr>
          <a:lstStyle/>
          <a:p>
            <a:r>
              <a:rPr lang="en-US" sz="1800" b="1" dirty="0">
                <a:latin typeface="Raleway" panose="020B0503030101060003" pitchFamily="34" charset="77"/>
              </a:rPr>
              <a:t>Section Header</a:t>
            </a:r>
            <a:br>
              <a:rPr lang="en-US" sz="1800" b="1" dirty="0">
                <a:latin typeface="Raleway" panose="020B0503030101060003" pitchFamily="34" charset="77"/>
              </a:rPr>
            </a:br>
            <a:r>
              <a:rPr lang="en-US" sz="4000" b="1" dirty="0">
                <a:latin typeface="Raleway Black" panose="020B0503030101060003" pitchFamily="34" charset="77"/>
              </a:rPr>
              <a:t>Slide Title</a:t>
            </a:r>
            <a:endParaRPr lang="en-US" sz="4000" dirty="0"/>
          </a:p>
        </p:txBody>
      </p:sp>
    </p:spTree>
    <p:extLst>
      <p:ext uri="{BB962C8B-B14F-4D97-AF65-F5344CB8AC3E}">
        <p14:creationId xmlns:p14="http://schemas.microsoft.com/office/powerpoint/2010/main" val="391232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365658-8070-A34F-9548-B69F35FB98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21905" y="-10725"/>
            <a:ext cx="5370095" cy="6868725"/>
          </a:xfrm>
          <a:prstGeom prst="rect">
            <a:avLst/>
          </a:prstGeom>
        </p:spPr>
      </p:pic>
      <p:sp>
        <p:nvSpPr>
          <p:cNvPr id="13" name="Title 4">
            <a:extLst>
              <a:ext uri="{FF2B5EF4-FFF2-40B4-BE49-F238E27FC236}">
                <a16:creationId xmlns:a16="http://schemas.microsoft.com/office/drawing/2014/main" id="{F291F9F9-9995-614A-985E-236BBCDF86C5}"/>
              </a:ext>
            </a:extLst>
          </p:cNvPr>
          <p:cNvSpPr>
            <a:spLocks noGrp="1"/>
          </p:cNvSpPr>
          <p:nvPr>
            <p:ph type="title"/>
          </p:nvPr>
        </p:nvSpPr>
        <p:spPr>
          <a:xfrm>
            <a:off x="722745" y="290803"/>
            <a:ext cx="6014939" cy="1207408"/>
          </a:xfrm>
        </p:spPr>
        <p:txBody>
          <a:bodyPr>
            <a:normAutofit/>
          </a:bodyPr>
          <a:lstStyle/>
          <a:p>
            <a:r>
              <a:rPr lang="en-US" sz="1800" b="1" dirty="0">
                <a:latin typeface="Raleway"/>
              </a:rPr>
              <a:t>MODULE FIVE</a:t>
            </a:r>
            <a:br>
              <a:rPr lang="en-US" b="1" dirty="0">
                <a:latin typeface="Raleway" panose="020B0503030101060003" pitchFamily="34" charset="77"/>
              </a:rPr>
            </a:br>
            <a:r>
              <a:rPr lang="en-US" sz="4000" b="1" dirty="0">
                <a:latin typeface="Raleway Black"/>
              </a:rPr>
              <a:t>Build Your Training</a:t>
            </a:r>
            <a:endParaRPr lang="en-US" sz="4000" dirty="0">
              <a:latin typeface="Raleway Black"/>
            </a:endParaRPr>
          </a:p>
        </p:txBody>
      </p:sp>
      <p:sp>
        <p:nvSpPr>
          <p:cNvPr id="14" name="Text Placeholder 3">
            <a:extLst>
              <a:ext uri="{FF2B5EF4-FFF2-40B4-BE49-F238E27FC236}">
                <a16:creationId xmlns:a16="http://schemas.microsoft.com/office/drawing/2014/main" id="{A82FB00E-D8EE-2441-B080-D8A933143A3F}"/>
              </a:ext>
            </a:extLst>
          </p:cNvPr>
          <p:cNvSpPr txBox="1">
            <a:spLocks/>
          </p:cNvSpPr>
          <p:nvPr/>
        </p:nvSpPr>
        <p:spPr>
          <a:xfrm>
            <a:off x="722745" y="1881571"/>
            <a:ext cx="4839117" cy="4651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 indent="223520">
              <a:lnSpc>
                <a:spcPct val="100000"/>
              </a:lnSpc>
              <a:buNone/>
            </a:pPr>
            <a:r>
              <a:rPr lang="en-US" sz="2400" b="1" dirty="0">
                <a:latin typeface="Source Sans Pro" panose="020B0503030403020204" pitchFamily="34" charset="77"/>
              </a:rPr>
              <a:t>What will we cover today?</a:t>
            </a:r>
            <a:endParaRPr lang="en-US" dirty="0"/>
          </a:p>
          <a:p>
            <a:pPr marL="521970" indent="-283845">
              <a:lnSpc>
                <a:spcPct val="100000"/>
              </a:lnSpc>
              <a:buFont typeface="Courier New" panose="02070309020205020404" pitchFamily="49" charset="0"/>
              <a:buChar char="o"/>
            </a:pPr>
            <a:r>
              <a:rPr lang="en-US" sz="2400" dirty="0">
                <a:latin typeface="Source Sans Pro" panose="020B0503030403020204" pitchFamily="34" charset="77"/>
              </a:rPr>
              <a:t>Good Training Practices</a:t>
            </a:r>
            <a:endParaRPr lang="en-US" sz="2400" dirty="0">
              <a:latin typeface="Source Sans Pro" panose="020B0503030403020204" pitchFamily="34" charset="77"/>
              <a:ea typeface="Source Sans Pro" panose="020B0503030403020204" pitchFamily="34" charset="77"/>
            </a:endParaRPr>
          </a:p>
          <a:p>
            <a:pPr marL="985520" lvl="1" indent="-290195">
              <a:lnSpc>
                <a:spcPct val="100000"/>
              </a:lnSpc>
            </a:pPr>
            <a:r>
              <a:rPr lang="en-US" dirty="0">
                <a:latin typeface="Source Sans Pro" panose="020B0503030403020204" pitchFamily="34" charset="77"/>
              </a:rPr>
              <a:t>Active Participation</a:t>
            </a:r>
            <a:endParaRPr lang="en-US" dirty="0">
              <a:latin typeface="Source Sans Pro" panose="020B0503030403020204" pitchFamily="34" charset="77"/>
              <a:ea typeface="Source Sans Pro" panose="020B0503030403020204" pitchFamily="34" charset="77"/>
            </a:endParaRPr>
          </a:p>
          <a:p>
            <a:pPr marL="985520" lvl="1" indent="-290195">
              <a:lnSpc>
                <a:spcPct val="100000"/>
              </a:lnSpc>
            </a:pPr>
            <a:r>
              <a:rPr lang="en-US" dirty="0">
                <a:latin typeface="Source Sans Pro" panose="020B0503030403020204" pitchFamily="34" charset="77"/>
              </a:rPr>
              <a:t>Facilitation</a:t>
            </a:r>
            <a:endParaRPr lang="en-US" dirty="0">
              <a:latin typeface="Source Sans Pro" panose="020B0503030403020204" pitchFamily="34" charset="77"/>
              <a:ea typeface="Source Sans Pro" panose="020B0503030403020204" pitchFamily="34" charset="77"/>
            </a:endParaRPr>
          </a:p>
          <a:p>
            <a:pPr marL="985520" lvl="1" indent="-290195">
              <a:lnSpc>
                <a:spcPct val="100000"/>
              </a:lnSpc>
            </a:pPr>
            <a:r>
              <a:rPr lang="en-US" dirty="0">
                <a:latin typeface="Source Sans Pro"/>
                <a:ea typeface="Source Sans Pro"/>
              </a:rPr>
              <a:t>Safety </a:t>
            </a:r>
            <a:endParaRPr lang="en-US" sz="2400" dirty="0">
              <a:latin typeface="Source Sans Pro" panose="020B0503030403020204" pitchFamily="34" charset="77"/>
              <a:ea typeface="Source Sans Pro"/>
            </a:endParaRPr>
          </a:p>
          <a:p>
            <a:pPr marL="521970" indent="-283845">
              <a:lnSpc>
                <a:spcPct val="100000"/>
              </a:lnSpc>
              <a:buFont typeface="Courier New" panose="02070309020205020404" pitchFamily="49" charset="0"/>
              <a:buChar char="o"/>
            </a:pPr>
            <a:r>
              <a:rPr lang="en-US" sz="2400" dirty="0">
                <a:latin typeface="Source Sans Pro"/>
                <a:ea typeface="+mn-lt"/>
                <a:cs typeface="+mn-lt"/>
              </a:rPr>
              <a:t>Training Resources </a:t>
            </a:r>
          </a:p>
          <a:p>
            <a:pPr marL="521970" indent="-283845">
              <a:lnSpc>
                <a:spcPct val="100000"/>
              </a:lnSpc>
              <a:buFont typeface="Courier New" panose="02070309020205020404" pitchFamily="49" charset="0"/>
              <a:buChar char="o"/>
            </a:pPr>
            <a:r>
              <a:rPr lang="en-US" sz="2400" dirty="0">
                <a:latin typeface="Source Sans Pro"/>
                <a:ea typeface="+mn-lt"/>
                <a:cs typeface="+mn-lt"/>
              </a:rPr>
              <a:t>Use the Frameworks</a:t>
            </a:r>
            <a:endParaRPr lang="en-US" sz="2400" dirty="0">
              <a:latin typeface="Source Sans Pro"/>
            </a:endParaRPr>
          </a:p>
          <a:p>
            <a:pPr marL="521970" indent="-283845">
              <a:lnSpc>
                <a:spcPct val="100000"/>
              </a:lnSpc>
              <a:buFont typeface="Courier New" panose="02070309020205020404" pitchFamily="49" charset="0"/>
              <a:buChar char="o"/>
            </a:pPr>
            <a:r>
              <a:rPr lang="en-US" sz="2400" dirty="0">
                <a:latin typeface="Source Sans Pro" panose="020B0503030403020204" pitchFamily="34" charset="77"/>
              </a:rPr>
              <a:t>Evaluation</a:t>
            </a:r>
            <a:endParaRPr lang="en-US" sz="2400" dirty="0">
              <a:latin typeface="Source Sans Pro" panose="020B0503030403020204" pitchFamily="34" charset="77"/>
              <a:ea typeface="Source Sans Pro" panose="020B0503030403020204" pitchFamily="34" charset="77"/>
            </a:endParaRPr>
          </a:p>
        </p:txBody>
      </p:sp>
      <p:pic>
        <p:nvPicPr>
          <p:cNvPr id="6" name="Picture 5">
            <a:extLst>
              <a:ext uri="{FF2B5EF4-FFF2-40B4-BE49-F238E27FC236}">
                <a16:creationId xmlns:a16="http://schemas.microsoft.com/office/drawing/2014/main" id="{A2784516-07E1-CC41-90E3-037670AD48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1151908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CCA55-1401-6244-9B80-7232E1399942}"/>
              </a:ext>
            </a:extLst>
          </p:cNvPr>
          <p:cNvSpPr>
            <a:spLocks noGrp="1"/>
          </p:cNvSpPr>
          <p:nvPr>
            <p:ph type="title"/>
          </p:nvPr>
        </p:nvSpPr>
        <p:spPr>
          <a:xfrm>
            <a:off x="838200" y="2766219"/>
            <a:ext cx="10515600" cy="1325563"/>
          </a:xfrm>
        </p:spPr>
        <p:txBody>
          <a:bodyPr>
            <a:normAutofit/>
          </a:bodyPr>
          <a:lstStyle/>
          <a:p>
            <a:pPr algn="ctr"/>
            <a:r>
              <a:rPr lang="en-US" sz="6000" dirty="0">
                <a:latin typeface="Raleway ExtraBold" panose="020B0503030101060003" pitchFamily="34" charset="77"/>
              </a:rPr>
              <a:t>Good Training Practices</a:t>
            </a:r>
          </a:p>
        </p:txBody>
      </p:sp>
    </p:spTree>
    <p:extLst>
      <p:ext uri="{BB962C8B-B14F-4D97-AF65-F5344CB8AC3E}">
        <p14:creationId xmlns:p14="http://schemas.microsoft.com/office/powerpoint/2010/main" val="81003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839788" y="-101990"/>
            <a:ext cx="8574035" cy="1600200"/>
          </a:xfrm>
        </p:spPr>
        <p:txBody>
          <a:bodyPr>
            <a:normAutofit/>
          </a:bodyPr>
          <a:lstStyle/>
          <a:p>
            <a:r>
              <a:rPr lang="en-US" sz="1800" b="1" dirty="0">
                <a:latin typeface="Raleway" panose="020B0503030101060003" pitchFamily="34" charset="77"/>
              </a:rPr>
              <a:t>Good Training Practices</a:t>
            </a:r>
            <a:br>
              <a:rPr lang="en-US" sz="1800" b="1" dirty="0">
                <a:latin typeface="Raleway" panose="020B0503030101060003" pitchFamily="34" charset="77"/>
              </a:rPr>
            </a:br>
            <a:r>
              <a:rPr lang="en-US" sz="4000" b="1" dirty="0">
                <a:latin typeface="Raleway Black" panose="020B0503030101060003" pitchFamily="34" charset="77"/>
              </a:rPr>
              <a:t>Active Participation</a:t>
            </a:r>
          </a:p>
        </p:txBody>
      </p:sp>
      <p:sp>
        <p:nvSpPr>
          <p:cNvPr id="4" name="Text Placeholder 3">
            <a:extLst>
              <a:ext uri="{FF2B5EF4-FFF2-40B4-BE49-F238E27FC236}">
                <a16:creationId xmlns:a16="http://schemas.microsoft.com/office/drawing/2014/main" id="{76AE13AA-F014-F44E-A326-E27060ACB466}"/>
              </a:ext>
            </a:extLst>
          </p:cNvPr>
          <p:cNvSpPr>
            <a:spLocks noGrp="1"/>
          </p:cNvSpPr>
          <p:nvPr>
            <p:ph type="body" sz="half" idx="2"/>
          </p:nvPr>
        </p:nvSpPr>
        <p:spPr>
          <a:xfrm>
            <a:off x="839788" y="2055565"/>
            <a:ext cx="10327884" cy="490428"/>
          </a:xfrm>
        </p:spPr>
        <p:txBody>
          <a:bodyPr>
            <a:normAutofit/>
          </a:bodyPr>
          <a:lstStyle/>
          <a:p>
            <a:pPr algn="ctr">
              <a:lnSpc>
                <a:spcPct val="100000"/>
              </a:lnSpc>
            </a:pPr>
            <a:r>
              <a:rPr lang="en-US" sz="2200" b="1" dirty="0">
                <a:latin typeface="Source Sans Pro" panose="020B0503030403020204" pitchFamily="34" charset="77"/>
              </a:rPr>
              <a:t>How can you make your training engaging and experiential? </a:t>
            </a:r>
          </a:p>
        </p:txBody>
      </p:sp>
      <p:grpSp>
        <p:nvGrpSpPr>
          <p:cNvPr id="5" name="Group 4">
            <a:extLst>
              <a:ext uri="{FF2B5EF4-FFF2-40B4-BE49-F238E27FC236}">
                <a16:creationId xmlns:a16="http://schemas.microsoft.com/office/drawing/2014/main" id="{D749DF61-6344-EE4A-8BB8-0CE0C638111E}"/>
              </a:ext>
            </a:extLst>
          </p:cNvPr>
          <p:cNvGrpSpPr/>
          <p:nvPr/>
        </p:nvGrpSpPr>
        <p:grpSpPr>
          <a:xfrm>
            <a:off x="-1442" y="2887556"/>
            <a:ext cx="3883098" cy="3564043"/>
            <a:chOff x="-1442" y="2887556"/>
            <a:chExt cx="3883098" cy="3564043"/>
          </a:xfrm>
        </p:grpSpPr>
        <p:pic>
          <p:nvPicPr>
            <p:cNvPr id="10" name="Picture 9">
              <a:extLst>
                <a:ext uri="{FF2B5EF4-FFF2-40B4-BE49-F238E27FC236}">
                  <a16:creationId xmlns:a16="http://schemas.microsoft.com/office/drawing/2014/main" id="{1B8359EB-A6D9-DC40-AE46-C5799FD9A2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2" y="3308456"/>
              <a:ext cx="3883098" cy="3143143"/>
            </a:xfrm>
            <a:prstGeom prst="rect">
              <a:avLst/>
            </a:prstGeom>
          </p:spPr>
        </p:pic>
        <p:sp>
          <p:nvSpPr>
            <p:cNvPr id="16" name="Text Placeholder 3">
              <a:extLst>
                <a:ext uri="{FF2B5EF4-FFF2-40B4-BE49-F238E27FC236}">
                  <a16:creationId xmlns:a16="http://schemas.microsoft.com/office/drawing/2014/main" id="{9BBC1C05-D00F-3543-ABBE-4BFAFAB88CD6}"/>
                </a:ext>
              </a:extLst>
            </p:cNvPr>
            <p:cNvSpPr txBox="1">
              <a:spLocks/>
            </p:cNvSpPr>
            <p:nvPr/>
          </p:nvSpPr>
          <p:spPr>
            <a:xfrm>
              <a:off x="1106397" y="2887556"/>
              <a:ext cx="2273668" cy="4904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2200">
                  <a:latin typeface="Source Sans Pro" panose="020B0503030403020204" pitchFamily="34" charset="77"/>
                </a:rPr>
                <a:t>IMPROV GAMES</a:t>
              </a:r>
            </a:p>
          </p:txBody>
        </p:sp>
      </p:grpSp>
      <p:grpSp>
        <p:nvGrpSpPr>
          <p:cNvPr id="6" name="Group 5">
            <a:extLst>
              <a:ext uri="{FF2B5EF4-FFF2-40B4-BE49-F238E27FC236}">
                <a16:creationId xmlns:a16="http://schemas.microsoft.com/office/drawing/2014/main" id="{24181A34-EBB3-AC41-9701-C8FD707DE943}"/>
              </a:ext>
            </a:extLst>
          </p:cNvPr>
          <p:cNvGrpSpPr/>
          <p:nvPr/>
        </p:nvGrpSpPr>
        <p:grpSpPr>
          <a:xfrm>
            <a:off x="3948612" y="2887556"/>
            <a:ext cx="3940621" cy="3564043"/>
            <a:chOff x="3948612" y="2887556"/>
            <a:chExt cx="3940621" cy="3564043"/>
          </a:xfrm>
        </p:grpSpPr>
        <p:pic>
          <p:nvPicPr>
            <p:cNvPr id="12" name="Picture 11">
              <a:extLst>
                <a:ext uri="{FF2B5EF4-FFF2-40B4-BE49-F238E27FC236}">
                  <a16:creationId xmlns:a16="http://schemas.microsoft.com/office/drawing/2014/main" id="{38B22C12-7A40-DF4D-97F5-6FB7D596DE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48612" y="3309969"/>
              <a:ext cx="3940621" cy="3141630"/>
            </a:xfrm>
            <a:prstGeom prst="rect">
              <a:avLst/>
            </a:prstGeom>
          </p:spPr>
        </p:pic>
        <p:sp>
          <p:nvSpPr>
            <p:cNvPr id="17" name="Text Placeholder 3">
              <a:extLst>
                <a:ext uri="{FF2B5EF4-FFF2-40B4-BE49-F238E27FC236}">
                  <a16:creationId xmlns:a16="http://schemas.microsoft.com/office/drawing/2014/main" id="{F69F84EA-6F03-1143-9B7F-2447D07343D4}"/>
                </a:ext>
              </a:extLst>
            </p:cNvPr>
            <p:cNvSpPr txBox="1">
              <a:spLocks/>
            </p:cNvSpPr>
            <p:nvPr/>
          </p:nvSpPr>
          <p:spPr>
            <a:xfrm>
              <a:off x="4941355" y="2887556"/>
              <a:ext cx="2273668" cy="4904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2200">
                  <a:latin typeface="Source Sans Pro" panose="020B0503030403020204" pitchFamily="34" charset="77"/>
                </a:rPr>
                <a:t>SHORT VIDEOS</a:t>
              </a:r>
            </a:p>
          </p:txBody>
        </p:sp>
      </p:grpSp>
      <p:grpSp>
        <p:nvGrpSpPr>
          <p:cNvPr id="7" name="Group 6">
            <a:extLst>
              <a:ext uri="{FF2B5EF4-FFF2-40B4-BE49-F238E27FC236}">
                <a16:creationId xmlns:a16="http://schemas.microsoft.com/office/drawing/2014/main" id="{92FE10D4-70E3-5044-8F83-894CC797E996}"/>
              </a:ext>
            </a:extLst>
          </p:cNvPr>
          <p:cNvGrpSpPr/>
          <p:nvPr/>
        </p:nvGrpSpPr>
        <p:grpSpPr>
          <a:xfrm>
            <a:off x="8002444" y="2887556"/>
            <a:ext cx="4211657" cy="3564043"/>
            <a:chOff x="8002444" y="2887556"/>
            <a:chExt cx="4211657" cy="3564043"/>
          </a:xfrm>
        </p:grpSpPr>
        <p:pic>
          <p:nvPicPr>
            <p:cNvPr id="8" name="Picture 7">
              <a:extLst>
                <a:ext uri="{FF2B5EF4-FFF2-40B4-BE49-F238E27FC236}">
                  <a16:creationId xmlns:a16="http://schemas.microsoft.com/office/drawing/2014/main" id="{792F900D-ABD8-A34B-A654-EB2C1B3640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02444" y="3308456"/>
              <a:ext cx="4211657" cy="3143143"/>
            </a:xfrm>
            <a:prstGeom prst="rect">
              <a:avLst/>
            </a:prstGeom>
          </p:spPr>
        </p:pic>
        <p:sp>
          <p:nvSpPr>
            <p:cNvPr id="18" name="Text Placeholder 3">
              <a:extLst>
                <a:ext uri="{FF2B5EF4-FFF2-40B4-BE49-F238E27FC236}">
                  <a16:creationId xmlns:a16="http://schemas.microsoft.com/office/drawing/2014/main" id="{DF2AE27C-2A5E-1946-8BF1-4D1CCFEE404A}"/>
                </a:ext>
              </a:extLst>
            </p:cNvPr>
            <p:cNvSpPr txBox="1">
              <a:spLocks/>
            </p:cNvSpPr>
            <p:nvPr/>
          </p:nvSpPr>
          <p:spPr>
            <a:xfrm>
              <a:off x="8270343" y="2887556"/>
              <a:ext cx="3562648" cy="4904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2200">
                  <a:latin typeface="Source Sans Pro" panose="020B0503030403020204" pitchFamily="34" charset="77"/>
                </a:rPr>
                <a:t>HANDS-ON ACTIVTIES</a:t>
              </a:r>
            </a:p>
          </p:txBody>
        </p:sp>
      </p:grpSp>
      <p:pic>
        <p:nvPicPr>
          <p:cNvPr id="14" name="Picture 13">
            <a:extLst>
              <a:ext uri="{FF2B5EF4-FFF2-40B4-BE49-F238E27FC236}">
                <a16:creationId xmlns:a16="http://schemas.microsoft.com/office/drawing/2014/main" id="{A2784516-07E1-CC41-90E3-037670AD48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168189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839788" y="-101990"/>
            <a:ext cx="8574035" cy="1600200"/>
          </a:xfrm>
        </p:spPr>
        <p:txBody>
          <a:bodyPr>
            <a:normAutofit/>
          </a:bodyPr>
          <a:lstStyle/>
          <a:p>
            <a:r>
              <a:rPr lang="en-US" sz="1800" b="1" dirty="0">
                <a:latin typeface="Raleway" panose="020B0503030101060003" pitchFamily="34" charset="77"/>
              </a:rPr>
              <a:t>Good Training Practices</a:t>
            </a:r>
            <a:br>
              <a:rPr lang="en-US" sz="1800" b="1" dirty="0">
                <a:latin typeface="Raleway" panose="020B0503030101060003" pitchFamily="34" charset="77"/>
              </a:rPr>
            </a:br>
            <a:r>
              <a:rPr lang="en-US" sz="4000" b="1" dirty="0">
                <a:latin typeface="Raleway Black" panose="020B0503030101060003" pitchFamily="34" charset="77"/>
              </a:rPr>
              <a:t>Active Participation</a:t>
            </a:r>
          </a:p>
        </p:txBody>
      </p:sp>
      <p:pic>
        <p:nvPicPr>
          <p:cNvPr id="13" name="Picture 12">
            <a:extLst>
              <a:ext uri="{FF2B5EF4-FFF2-40B4-BE49-F238E27FC236}">
                <a16:creationId xmlns:a16="http://schemas.microsoft.com/office/drawing/2014/main" id="{9B3F31EE-2474-5645-9E46-9FE2D02E08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4505" y="1122193"/>
            <a:ext cx="4764305" cy="4822765"/>
          </a:xfrm>
          <a:prstGeom prst="rect">
            <a:avLst/>
          </a:prstGeom>
          <a:ln w="6350">
            <a:solidFill>
              <a:schemeClr val="tx1"/>
            </a:solidFill>
          </a:ln>
        </p:spPr>
      </p:pic>
      <p:sp>
        <p:nvSpPr>
          <p:cNvPr id="14" name="Rectangle 13">
            <a:extLst>
              <a:ext uri="{FF2B5EF4-FFF2-40B4-BE49-F238E27FC236}">
                <a16:creationId xmlns:a16="http://schemas.microsoft.com/office/drawing/2014/main" id="{291329A6-CC1F-E149-800C-33C79F3EBC79}"/>
              </a:ext>
            </a:extLst>
          </p:cNvPr>
          <p:cNvSpPr/>
          <p:nvPr/>
        </p:nvSpPr>
        <p:spPr>
          <a:xfrm>
            <a:off x="6854506" y="6022419"/>
            <a:ext cx="4764305" cy="553998"/>
          </a:xfrm>
          <a:prstGeom prst="rect">
            <a:avLst/>
          </a:prstGeom>
        </p:spPr>
        <p:txBody>
          <a:bodyPr wrap="square" lIns="0" tIns="0" rIns="0" bIns="0">
            <a:spAutoFit/>
          </a:bodyPr>
          <a:lstStyle/>
          <a:p>
            <a:pPr algn="ctr"/>
            <a:r>
              <a:rPr lang="en-US" dirty="0">
                <a:hlinkClick r:id="rId4">
                  <a:extLst>
                    <a:ext uri="{A12FA001-AC4F-418D-AE19-62706E023703}">
                      <ahyp:hlinkClr xmlns:ahyp="http://schemas.microsoft.com/office/drawing/2018/hyperlinkcolor" val="tx"/>
                    </a:ext>
                  </a:extLst>
                </a:hlinkClick>
              </a:rPr>
              <a:t>https://www.nisenet.org/chemistry-kit</a:t>
            </a:r>
            <a:r>
              <a:rPr lang="en-US" dirty="0"/>
              <a:t> -&gt; Activity Facilitator Training Materials</a:t>
            </a:r>
          </a:p>
        </p:txBody>
      </p:sp>
      <p:pic>
        <p:nvPicPr>
          <p:cNvPr id="15" name="Picture 14">
            <a:extLst>
              <a:ext uri="{FF2B5EF4-FFF2-40B4-BE49-F238E27FC236}">
                <a16:creationId xmlns:a16="http://schemas.microsoft.com/office/drawing/2014/main" id="{E08557A7-DA8B-8246-BF72-F1FCE34B7E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304" y="2082217"/>
            <a:ext cx="6037190" cy="3862741"/>
          </a:xfrm>
          <a:prstGeom prst="rect">
            <a:avLst/>
          </a:prstGeom>
        </p:spPr>
      </p:pic>
      <p:sp>
        <p:nvSpPr>
          <p:cNvPr id="19" name="Rectangle 18">
            <a:extLst>
              <a:ext uri="{FF2B5EF4-FFF2-40B4-BE49-F238E27FC236}">
                <a16:creationId xmlns:a16="http://schemas.microsoft.com/office/drawing/2014/main" id="{377A7F2C-5540-4C4F-BABC-E0F703C348D3}"/>
              </a:ext>
            </a:extLst>
          </p:cNvPr>
          <p:cNvSpPr/>
          <p:nvPr/>
        </p:nvSpPr>
        <p:spPr>
          <a:xfrm>
            <a:off x="245338" y="6095528"/>
            <a:ext cx="6096000" cy="338554"/>
          </a:xfrm>
          <a:prstGeom prst="rect">
            <a:avLst/>
          </a:prstGeom>
        </p:spPr>
        <p:txBody>
          <a:bodyPr>
            <a:spAutoFit/>
          </a:bodyPr>
          <a:lstStyle/>
          <a:p>
            <a:pPr algn="ctr"/>
            <a:r>
              <a:rPr lang="en-US" sz="1600" dirty="0">
                <a:hlinkClick r:id="rId4">
                  <a:extLst>
                    <a:ext uri="{A12FA001-AC4F-418D-AE19-62706E023703}">
                      <ahyp:hlinkClr xmlns:ahyp="http://schemas.microsoft.com/office/drawing/2018/hyperlinkcolor" val="tx"/>
                    </a:ext>
                  </a:extLst>
                </a:hlinkClick>
              </a:rPr>
              <a:t>https://www.nisenet.org/chemistry-kit</a:t>
            </a:r>
            <a:r>
              <a:rPr lang="en-US" sz="1600" dirty="0"/>
              <a:t> -&gt; Training Videos</a:t>
            </a:r>
          </a:p>
        </p:txBody>
      </p:sp>
      <p:sp>
        <p:nvSpPr>
          <p:cNvPr id="8" name="Rounded Rectangle 7">
            <a:extLst>
              <a:ext uri="{FF2B5EF4-FFF2-40B4-BE49-F238E27FC236}">
                <a16:creationId xmlns:a16="http://schemas.microsoft.com/office/drawing/2014/main" id="{1BC3E32B-0EC4-2041-8AD1-D9080EADD21A}"/>
              </a:ext>
            </a:extLst>
          </p:cNvPr>
          <p:cNvSpPr/>
          <p:nvPr/>
        </p:nvSpPr>
        <p:spPr>
          <a:xfrm>
            <a:off x="6828426" y="4102233"/>
            <a:ext cx="2754205" cy="1874257"/>
          </a:xfrm>
          <a:prstGeom prst="roundRect">
            <a:avLst/>
          </a:prstGeom>
          <a:noFill/>
          <a:ln w="762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2784516-07E1-CC41-90E3-037670AD48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1020237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Text&#10;&#10;Description automatically generated">
            <a:extLst>
              <a:ext uri="{FF2B5EF4-FFF2-40B4-BE49-F238E27FC236}">
                <a16:creationId xmlns:a16="http://schemas.microsoft.com/office/drawing/2014/main" id="{C1A6069D-5CAA-43D2-BADC-8037281230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34" t="3674" r="1308" b="11804"/>
          <a:stretch/>
        </p:blipFill>
        <p:spPr>
          <a:xfrm>
            <a:off x="6023085" y="1304830"/>
            <a:ext cx="4769361" cy="5346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977574" y="-101990"/>
            <a:ext cx="5045511" cy="1600200"/>
          </a:xfrm>
        </p:spPr>
        <p:txBody>
          <a:bodyPr>
            <a:normAutofit/>
          </a:bodyPr>
          <a:lstStyle/>
          <a:p>
            <a:r>
              <a:rPr lang="en-US" sz="1800" b="1" dirty="0">
                <a:latin typeface="Raleway" panose="020B0503030101060003" pitchFamily="34" charset="77"/>
              </a:rPr>
              <a:t>Good Training Practices</a:t>
            </a:r>
            <a:br>
              <a:rPr lang="en-US" sz="1800" b="1" dirty="0">
                <a:latin typeface="Raleway" panose="020B0503030101060003" pitchFamily="34" charset="77"/>
              </a:rPr>
            </a:br>
            <a:r>
              <a:rPr lang="en-US" sz="4000" b="1" dirty="0">
                <a:latin typeface="Raleway Black" panose="020B0503030101060003" pitchFamily="34" charset="77"/>
              </a:rPr>
              <a:t>Facilitation</a:t>
            </a:r>
          </a:p>
        </p:txBody>
      </p:sp>
      <p:sp>
        <p:nvSpPr>
          <p:cNvPr id="4" name="Text Placeholder 3">
            <a:extLst>
              <a:ext uri="{FF2B5EF4-FFF2-40B4-BE49-F238E27FC236}">
                <a16:creationId xmlns:a16="http://schemas.microsoft.com/office/drawing/2014/main" id="{76AE13AA-F014-F44E-A326-E27060ACB466}"/>
              </a:ext>
            </a:extLst>
          </p:cNvPr>
          <p:cNvSpPr>
            <a:spLocks noGrp="1"/>
          </p:cNvSpPr>
          <p:nvPr>
            <p:ph type="body" sz="half" idx="2"/>
          </p:nvPr>
        </p:nvSpPr>
        <p:spPr>
          <a:xfrm>
            <a:off x="555036" y="2242625"/>
            <a:ext cx="5045511" cy="4111320"/>
          </a:xfrm>
        </p:spPr>
        <p:txBody>
          <a:bodyPr vert="horz" lIns="91440" tIns="45720" rIns="91440" bIns="45720" rtlCol="0" anchor="t">
            <a:normAutofit/>
          </a:bodyPr>
          <a:lstStyle/>
          <a:p>
            <a:pPr>
              <a:lnSpc>
                <a:spcPct val="100000"/>
              </a:lnSpc>
            </a:pPr>
            <a:r>
              <a:rPr lang="en-US" sz="2200" b="1" dirty="0">
                <a:latin typeface="Source Sans Pro" panose="020B0503030403020204" pitchFamily="34" charset="77"/>
              </a:rPr>
              <a:t>Review tips for facilitating hands-on activities </a:t>
            </a:r>
          </a:p>
          <a:p>
            <a:pPr marL="800100" lvl="1" indent="-342900">
              <a:lnSpc>
                <a:spcPct val="100000"/>
              </a:lnSpc>
              <a:buFont typeface="Arial" panose="020B0604020202020204" pitchFamily="34" charset="0"/>
              <a:buChar char="•"/>
            </a:pPr>
            <a:r>
              <a:rPr lang="en-US" sz="2000" dirty="0">
                <a:latin typeface="Source Sans Pro" panose="020B0503030403020204" pitchFamily="34" charset="77"/>
              </a:rPr>
              <a:t>Invite Participation</a:t>
            </a:r>
          </a:p>
          <a:p>
            <a:pPr marL="800100" lvl="1" indent="-342900">
              <a:lnSpc>
                <a:spcPct val="100000"/>
              </a:lnSpc>
              <a:buFont typeface="Arial" panose="020B0604020202020204" pitchFamily="34" charset="0"/>
              <a:buChar char="•"/>
            </a:pPr>
            <a:r>
              <a:rPr lang="en-US" sz="2000" dirty="0">
                <a:latin typeface="Source Sans Pro" panose="020B0503030403020204" pitchFamily="34" charset="77"/>
              </a:rPr>
              <a:t>Support Exploration</a:t>
            </a:r>
          </a:p>
          <a:p>
            <a:pPr marL="800100" lvl="1" indent="-342900">
              <a:lnSpc>
                <a:spcPct val="100000"/>
              </a:lnSpc>
              <a:buFont typeface="Arial" panose="020B0604020202020204" pitchFamily="34" charset="0"/>
              <a:buChar char="•"/>
            </a:pPr>
            <a:r>
              <a:rPr lang="en-US" sz="2000" dirty="0">
                <a:latin typeface="Source Sans Pro" panose="020B0503030403020204" pitchFamily="34" charset="77"/>
              </a:rPr>
              <a:t>Deepen Understanding</a:t>
            </a:r>
          </a:p>
          <a:p>
            <a:pPr lvl="1">
              <a:lnSpc>
                <a:spcPct val="100000"/>
              </a:lnSpc>
            </a:pPr>
            <a:endParaRPr lang="en-US" sz="2000" dirty="0">
              <a:latin typeface="Source Sans Pro" panose="020B0503030403020204" pitchFamily="34" charset="77"/>
            </a:endParaRPr>
          </a:p>
          <a:p>
            <a:pPr>
              <a:lnSpc>
                <a:spcPct val="100000"/>
              </a:lnSpc>
            </a:pPr>
            <a:r>
              <a:rPr lang="en-US" sz="2200" b="1" dirty="0">
                <a:latin typeface="Source Sans Pro" panose="020B0503030403020204" pitchFamily="34" charset="77"/>
              </a:rPr>
              <a:t>Demonstrate and/or practice “good” facilitation techniques </a:t>
            </a:r>
          </a:p>
        </p:txBody>
      </p:sp>
      <p:pic>
        <p:nvPicPr>
          <p:cNvPr id="10" name="Picture 4" descr="Text&#10;&#10;Description automatically generated">
            <a:extLst>
              <a:ext uri="{FF2B5EF4-FFF2-40B4-BE49-F238E27FC236}">
                <a16:creationId xmlns:a16="http://schemas.microsoft.com/office/drawing/2014/main" id="{2D51ACB2-C679-4E0B-9836-4621C3AB3C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5200" y="360097"/>
            <a:ext cx="4563310" cy="5672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2784516-07E1-CC41-90E3-037670AD48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292672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977574" y="-101990"/>
            <a:ext cx="5045511" cy="1600200"/>
          </a:xfrm>
        </p:spPr>
        <p:txBody>
          <a:bodyPr>
            <a:normAutofit/>
          </a:bodyPr>
          <a:lstStyle/>
          <a:p>
            <a:r>
              <a:rPr lang="en-US" sz="1800" b="1" dirty="0">
                <a:latin typeface="Raleway" panose="020B0503030101060003" pitchFamily="34" charset="77"/>
              </a:rPr>
              <a:t>Good Training Practices</a:t>
            </a:r>
            <a:br>
              <a:rPr lang="en-US" sz="1800" b="1" dirty="0">
                <a:latin typeface="Raleway" panose="020B0503030101060003" pitchFamily="34" charset="77"/>
              </a:rPr>
            </a:br>
            <a:r>
              <a:rPr lang="en-US" sz="4000" b="1" dirty="0">
                <a:latin typeface="Raleway Black" panose="020B0503030101060003" pitchFamily="34" charset="77"/>
              </a:rPr>
              <a:t>Facilitation</a:t>
            </a:r>
          </a:p>
        </p:txBody>
      </p:sp>
      <p:sp>
        <p:nvSpPr>
          <p:cNvPr id="4" name="Text Placeholder 3">
            <a:extLst>
              <a:ext uri="{FF2B5EF4-FFF2-40B4-BE49-F238E27FC236}">
                <a16:creationId xmlns:a16="http://schemas.microsoft.com/office/drawing/2014/main" id="{76AE13AA-F014-F44E-A326-E27060ACB466}"/>
              </a:ext>
            </a:extLst>
          </p:cNvPr>
          <p:cNvSpPr>
            <a:spLocks noGrp="1"/>
          </p:cNvSpPr>
          <p:nvPr>
            <p:ph type="body" sz="half" idx="2"/>
          </p:nvPr>
        </p:nvSpPr>
        <p:spPr>
          <a:xfrm>
            <a:off x="431161" y="1921746"/>
            <a:ext cx="4730119" cy="4416120"/>
          </a:xfrm>
        </p:spPr>
        <p:txBody>
          <a:bodyPr vert="horz" lIns="91440" tIns="45720" rIns="91440" bIns="45720" rtlCol="0" anchor="t">
            <a:normAutofit/>
          </a:bodyPr>
          <a:lstStyle/>
          <a:p>
            <a:pPr>
              <a:lnSpc>
                <a:spcPct val="100000"/>
              </a:lnSpc>
            </a:pPr>
            <a:r>
              <a:rPr lang="en-US" sz="2200" b="1" dirty="0">
                <a:latin typeface="Source Sans Pro" panose="020B0503030403020204" pitchFamily="34" charset="77"/>
              </a:rPr>
              <a:t>Review participant goals for hands-on activities </a:t>
            </a:r>
          </a:p>
          <a:p>
            <a:pPr marL="800100" lvl="1" indent="-342900">
              <a:lnSpc>
                <a:spcPct val="100000"/>
              </a:lnSpc>
              <a:buFont typeface="Arial" panose="020B0604020202020204" pitchFamily="34" charset="0"/>
              <a:buChar char="•"/>
            </a:pPr>
            <a:r>
              <a:rPr lang="en-US" sz="2000" dirty="0">
                <a:latin typeface="Source Sans Pro" panose="020B0503030403020204" pitchFamily="34" charset="77"/>
              </a:rPr>
              <a:t>For example: “the activity is more about confidence and less about comprehensive knowledge”</a:t>
            </a:r>
          </a:p>
          <a:p>
            <a:pPr marL="800100" lvl="1" indent="-342900">
              <a:lnSpc>
                <a:spcPct val="100000"/>
              </a:lnSpc>
              <a:buFont typeface="Arial" panose="020B0604020202020204" pitchFamily="34" charset="0"/>
              <a:buChar char="•"/>
            </a:pPr>
            <a:endParaRPr lang="en-US" sz="2000" b="1" dirty="0">
              <a:latin typeface="Source Sans Pro" panose="020B0503030403020204" pitchFamily="34" charset="77"/>
            </a:endParaRPr>
          </a:p>
          <a:p>
            <a:pPr>
              <a:lnSpc>
                <a:spcPct val="100000"/>
              </a:lnSpc>
            </a:pPr>
            <a:r>
              <a:rPr lang="en-US" sz="2200" b="1" dirty="0">
                <a:latin typeface="Source Sans Pro" panose="020B0503030403020204" pitchFamily="34" charset="77"/>
              </a:rPr>
              <a:t>Review facilitator goals for hands-on activities</a:t>
            </a:r>
          </a:p>
          <a:p>
            <a:pPr marL="800100" lvl="1" indent="-342900">
              <a:lnSpc>
                <a:spcPct val="100000"/>
              </a:lnSpc>
              <a:buFont typeface="Arial" panose="020B0604020202020204" pitchFamily="34" charset="0"/>
              <a:buChar char="•"/>
            </a:pPr>
            <a:r>
              <a:rPr lang="en-US" sz="2000" dirty="0">
                <a:latin typeface="Source Sans Pro"/>
                <a:ea typeface="Source Sans Pro"/>
              </a:rPr>
              <a:t>For example: "the activity is more about exploring together and less about explaining the details"</a:t>
            </a:r>
          </a:p>
        </p:txBody>
      </p:sp>
      <p:pic>
        <p:nvPicPr>
          <p:cNvPr id="7" name="Picture 6">
            <a:extLst>
              <a:ext uri="{FF2B5EF4-FFF2-40B4-BE49-F238E27FC236}">
                <a16:creationId xmlns:a16="http://schemas.microsoft.com/office/drawing/2014/main" id="{9BF1860C-AB1F-AF4E-81D7-611C47799A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6991" y="1297485"/>
            <a:ext cx="6452875" cy="4839656"/>
          </a:xfrm>
          <a:prstGeom prst="rect">
            <a:avLst/>
          </a:prstGeom>
          <a:ln>
            <a:solidFill>
              <a:schemeClr val="tx1"/>
            </a:solidFill>
          </a:ln>
        </p:spPr>
      </p:pic>
      <p:sp>
        <p:nvSpPr>
          <p:cNvPr id="11" name="Text Placeholder 3">
            <a:extLst>
              <a:ext uri="{FF2B5EF4-FFF2-40B4-BE49-F238E27FC236}">
                <a16:creationId xmlns:a16="http://schemas.microsoft.com/office/drawing/2014/main" id="{A2258FF8-0ED3-7C41-ADE3-DB834301CD78}"/>
              </a:ext>
            </a:extLst>
          </p:cNvPr>
          <p:cNvSpPr txBox="1">
            <a:spLocks/>
          </p:cNvSpPr>
          <p:nvPr/>
        </p:nvSpPr>
        <p:spPr>
          <a:xfrm>
            <a:off x="5496990" y="6159443"/>
            <a:ext cx="6452875" cy="52013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800" u="sng" dirty="0" err="1">
                <a:latin typeface="Source Sans Pro" panose="020B0503030403020204" pitchFamily="34" charset="77"/>
              </a:rPr>
              <a:t>nisenet.org</a:t>
            </a:r>
            <a:r>
              <a:rPr lang="en-US" sz="1800" u="sng" dirty="0">
                <a:latin typeface="Source Sans Pro" panose="020B0503030403020204" pitchFamily="34" charset="77"/>
              </a:rPr>
              <a:t>/chemistry-kit</a:t>
            </a:r>
            <a:r>
              <a:rPr lang="en-US" sz="1800" dirty="0">
                <a:latin typeface="Source Sans Pro" panose="020B0503030403020204" pitchFamily="34" charset="77"/>
              </a:rPr>
              <a:t> -&gt; professional development and training materials</a:t>
            </a:r>
            <a:r>
              <a:rPr lang="en-US" sz="1800" u="sng" dirty="0">
                <a:latin typeface="Source Sans Pro" panose="020B0503030403020204" pitchFamily="34" charset="77"/>
              </a:rPr>
              <a:t> </a:t>
            </a:r>
          </a:p>
        </p:txBody>
      </p:sp>
      <p:pic>
        <p:nvPicPr>
          <p:cNvPr id="8" name="Picture 7">
            <a:extLst>
              <a:ext uri="{FF2B5EF4-FFF2-40B4-BE49-F238E27FC236}">
                <a16:creationId xmlns:a16="http://schemas.microsoft.com/office/drawing/2014/main" id="{A2784516-07E1-CC41-90E3-037670AD48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19207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518B-A82E-0844-A166-1EA06A6F7CA6}"/>
              </a:ext>
            </a:extLst>
          </p:cNvPr>
          <p:cNvSpPr>
            <a:spLocks noGrp="1"/>
          </p:cNvSpPr>
          <p:nvPr>
            <p:ph type="title"/>
          </p:nvPr>
        </p:nvSpPr>
        <p:spPr>
          <a:xfrm>
            <a:off x="977574" y="-101990"/>
            <a:ext cx="8695815" cy="1600200"/>
          </a:xfrm>
        </p:spPr>
        <p:txBody>
          <a:bodyPr>
            <a:normAutofit/>
          </a:bodyPr>
          <a:lstStyle/>
          <a:p>
            <a:r>
              <a:rPr lang="en-US" sz="1800" b="1" dirty="0">
                <a:latin typeface="Raleway" panose="020B0503030101060003" pitchFamily="34" charset="77"/>
              </a:rPr>
              <a:t>Good Training Practices</a:t>
            </a:r>
            <a:br>
              <a:rPr lang="en-US" sz="1800" b="1" dirty="0">
                <a:latin typeface="Raleway" panose="020B0503030101060003" pitchFamily="34" charset="77"/>
              </a:rPr>
            </a:br>
            <a:r>
              <a:rPr lang="en-US" sz="4000" b="1" dirty="0">
                <a:latin typeface="Raleway Black" panose="020B0503030101060003" pitchFamily="34" charset="77"/>
              </a:rPr>
              <a:t>Facilitation and IRS Framework</a:t>
            </a:r>
          </a:p>
        </p:txBody>
      </p:sp>
      <p:sp>
        <p:nvSpPr>
          <p:cNvPr id="4" name="Text Placeholder 3">
            <a:extLst>
              <a:ext uri="{FF2B5EF4-FFF2-40B4-BE49-F238E27FC236}">
                <a16:creationId xmlns:a16="http://schemas.microsoft.com/office/drawing/2014/main" id="{76AE13AA-F014-F44E-A326-E27060ACB466}"/>
              </a:ext>
            </a:extLst>
          </p:cNvPr>
          <p:cNvSpPr>
            <a:spLocks noGrp="1"/>
          </p:cNvSpPr>
          <p:nvPr>
            <p:ph type="body" sz="half" idx="2"/>
          </p:nvPr>
        </p:nvSpPr>
        <p:spPr>
          <a:xfrm>
            <a:off x="977574" y="1530874"/>
            <a:ext cx="6072931" cy="468376"/>
          </a:xfrm>
        </p:spPr>
        <p:txBody>
          <a:bodyPr>
            <a:normAutofit/>
          </a:bodyPr>
          <a:lstStyle/>
          <a:p>
            <a:pPr>
              <a:lnSpc>
                <a:spcPct val="100000"/>
              </a:lnSpc>
            </a:pPr>
            <a:r>
              <a:rPr lang="en-US" sz="1800" b="1">
                <a:latin typeface="Source Sans Pro" panose="020B0503030403020204" pitchFamily="34" charset="77"/>
              </a:rPr>
              <a:t>How can you encourage facilitators to support IRS? </a:t>
            </a:r>
          </a:p>
        </p:txBody>
      </p:sp>
      <p:pic>
        <p:nvPicPr>
          <p:cNvPr id="6" name="Picture 5">
            <a:extLst>
              <a:ext uri="{FF2B5EF4-FFF2-40B4-BE49-F238E27FC236}">
                <a16:creationId xmlns:a16="http://schemas.microsoft.com/office/drawing/2014/main" id="{53969206-7887-864F-8666-126380B4C5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204" t="12167" r="6585" b="30610"/>
          <a:stretch/>
        </p:blipFill>
        <p:spPr>
          <a:xfrm>
            <a:off x="408176" y="2088925"/>
            <a:ext cx="5341270" cy="4587975"/>
          </a:xfrm>
          <a:prstGeom prst="rect">
            <a:avLst/>
          </a:prstGeom>
          <a:solidFill>
            <a:schemeClr val="bg1"/>
          </a:solidFill>
          <a:ln>
            <a:solidFill>
              <a:schemeClr val="tx1"/>
            </a:solidFill>
          </a:ln>
        </p:spPr>
      </p:pic>
      <p:pic>
        <p:nvPicPr>
          <p:cNvPr id="7" name="Picture 6">
            <a:extLst>
              <a:ext uri="{FF2B5EF4-FFF2-40B4-BE49-F238E27FC236}">
                <a16:creationId xmlns:a16="http://schemas.microsoft.com/office/drawing/2014/main" id="{C57E26A8-816C-154D-873B-1349736799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632"/>
          <a:stretch/>
        </p:blipFill>
        <p:spPr>
          <a:xfrm>
            <a:off x="5961796" y="2088925"/>
            <a:ext cx="5895119" cy="4587975"/>
          </a:xfrm>
          <a:prstGeom prst="rect">
            <a:avLst/>
          </a:prstGeom>
          <a:ln>
            <a:solidFill>
              <a:schemeClr val="tx1"/>
            </a:solidFill>
          </a:ln>
        </p:spPr>
      </p:pic>
      <p:sp>
        <p:nvSpPr>
          <p:cNvPr id="3" name="Rounded Rectangle 2">
            <a:extLst>
              <a:ext uri="{FF2B5EF4-FFF2-40B4-BE49-F238E27FC236}">
                <a16:creationId xmlns:a16="http://schemas.microsoft.com/office/drawing/2014/main" id="{ED1322FC-88D1-8D49-99C0-BBDDF6449E36}"/>
              </a:ext>
            </a:extLst>
          </p:cNvPr>
          <p:cNvSpPr/>
          <p:nvPr/>
        </p:nvSpPr>
        <p:spPr>
          <a:xfrm>
            <a:off x="493295" y="3093497"/>
            <a:ext cx="5005137" cy="2605845"/>
          </a:xfrm>
          <a:prstGeom prst="roundRect">
            <a:avLst/>
          </a:prstGeom>
          <a:noFill/>
          <a:ln w="762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E75FF49-7CD5-0F45-9EE0-FD55C214BEB8}"/>
              </a:ext>
            </a:extLst>
          </p:cNvPr>
          <p:cNvSpPr/>
          <p:nvPr/>
        </p:nvSpPr>
        <p:spPr>
          <a:xfrm>
            <a:off x="6168190" y="3919666"/>
            <a:ext cx="5574631" cy="1662987"/>
          </a:xfrm>
          <a:prstGeom prst="roundRect">
            <a:avLst/>
          </a:prstGeom>
          <a:noFill/>
          <a:ln w="762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2784516-07E1-CC41-90E3-037670AD48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526" y="217857"/>
            <a:ext cx="827262" cy="1280353"/>
          </a:xfrm>
          <a:prstGeom prst="rect">
            <a:avLst/>
          </a:prstGeom>
        </p:spPr>
      </p:pic>
    </p:spTree>
    <p:extLst>
      <p:ext uri="{BB962C8B-B14F-4D97-AF65-F5344CB8AC3E}">
        <p14:creationId xmlns:p14="http://schemas.microsoft.com/office/powerpoint/2010/main" val="1653836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385C8C23C0A94F818BB6E8A9D03D4E" ma:contentTypeVersion="9" ma:contentTypeDescription="Create a new document." ma:contentTypeScope="" ma:versionID="0e2bd69483966854de98c9c295eb182a">
  <xsd:schema xmlns:xsd="http://www.w3.org/2001/XMLSchema" xmlns:xs="http://www.w3.org/2001/XMLSchema" xmlns:p="http://schemas.microsoft.com/office/2006/metadata/properties" xmlns:ns2="b3ca217a-e24d-4608-8aa1-039dcec7fd8e" targetNamespace="http://schemas.microsoft.com/office/2006/metadata/properties" ma:root="true" ma:fieldsID="79d3943bec1f14b78e7df7f0db4b7f7f" ns2:_="">
    <xsd:import namespace="b3ca217a-e24d-4608-8aa1-039dcec7fd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ca217a-e24d-4608-8aa1-039dcec7fd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3B7BA8-BBFE-40CC-A2F4-D2C518C71DAE}">
  <ds:schemaRefs>
    <ds:schemaRef ds:uri="b3ca217a-e24d-4608-8aa1-039dcec7fd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85E161-F859-4141-983F-B0682EA1548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3ca217a-e24d-4608-8aa1-039dcec7fd8e"/>
    <ds:schemaRef ds:uri="http://www.w3.org/XML/1998/namespace"/>
    <ds:schemaRef ds:uri="http://purl.org/dc/dcmitype/"/>
  </ds:schemaRefs>
</ds:datastoreItem>
</file>

<file path=customXml/itemProps3.xml><?xml version="1.0" encoding="utf-8"?>
<ds:datastoreItem xmlns:ds="http://schemas.openxmlformats.org/officeDocument/2006/customXml" ds:itemID="{BD60FA52-636B-4D36-A4F5-3235B73F0C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564</TotalTime>
  <Words>3890</Words>
  <Application>Microsoft Macintosh PowerPoint</Application>
  <PresentationFormat>Widescreen</PresentationFormat>
  <Paragraphs>320</Paragraphs>
  <Slides>27</Slides>
  <Notes>27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Calibri</vt:lpstr>
      <vt:lpstr>Arial</vt:lpstr>
      <vt:lpstr>Courier New</vt:lpstr>
      <vt:lpstr>Raleway ExtraBold</vt:lpstr>
      <vt:lpstr>Calibri Light</vt:lpstr>
      <vt:lpstr>Calibri</vt:lpstr>
      <vt:lpstr>Source Sans Pro</vt:lpstr>
      <vt:lpstr>Arial</vt:lpstr>
      <vt:lpstr>Raleway</vt:lpstr>
      <vt:lpstr>Raleway Black</vt:lpstr>
      <vt:lpstr>Office Theme</vt:lpstr>
      <vt:lpstr>6_Office Theme</vt:lpstr>
      <vt:lpstr>PowerPoint Presentation</vt:lpstr>
      <vt:lpstr>MODULE FIVE Build Your Training</vt:lpstr>
      <vt:lpstr>MODULE FIVE Build Your Training</vt:lpstr>
      <vt:lpstr>Good Training Practices</vt:lpstr>
      <vt:lpstr>Good Training Practices Active Participation</vt:lpstr>
      <vt:lpstr>Good Training Practices Active Participation</vt:lpstr>
      <vt:lpstr>Good Training Practices Facilitation</vt:lpstr>
      <vt:lpstr>Good Training Practices Facilitation</vt:lpstr>
      <vt:lpstr>Good Training Practices Facilitation and IRS Framework</vt:lpstr>
      <vt:lpstr>Good Training Practices Define Chemistry</vt:lpstr>
      <vt:lpstr>Good Training Practices Practice</vt:lpstr>
      <vt:lpstr>Good Training Practices Safety</vt:lpstr>
      <vt:lpstr>PowerPoint Presentation</vt:lpstr>
      <vt:lpstr>PowerPoint Presentation</vt:lpstr>
      <vt:lpstr>Good Training Practices  Safety</vt:lpstr>
      <vt:lpstr>Training Resources</vt:lpstr>
      <vt:lpstr>Training Resources What is available to make it your own?</vt:lpstr>
      <vt:lpstr>Use the Frameworks</vt:lpstr>
      <vt:lpstr>PowerPoint Presentation</vt:lpstr>
      <vt:lpstr>Evaluation</vt:lpstr>
      <vt:lpstr>Evaluation Overview</vt:lpstr>
      <vt:lpstr>Evaluation Instruments</vt:lpstr>
      <vt:lpstr>Evaluation Team-Based Inquiry</vt:lpstr>
      <vt:lpstr>PowerPoint Presentation</vt:lpstr>
      <vt:lpstr>PowerPoint Presentation</vt:lpstr>
      <vt:lpstr>Section Header Slide Title</vt:lpstr>
      <vt:lpstr>Section Header Slide Title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Maletz</dc:creator>
  <cp:lastModifiedBy>Emily Hostetler</cp:lastModifiedBy>
  <cp:revision>874</cp:revision>
  <dcterms:created xsi:type="dcterms:W3CDTF">2020-10-02T21:30:17Z</dcterms:created>
  <dcterms:modified xsi:type="dcterms:W3CDTF">2020-12-30T22:03:50Z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0x01010042385C8C23C0A94F818BB6E8A9D03D4E</vt:lpwstr>
  </property>
</Properties>
</file>