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48"/>
  </p:notesMasterIdLst>
  <p:sldIdLst>
    <p:sldId id="260" r:id="rId6"/>
    <p:sldId id="267" r:id="rId7"/>
    <p:sldId id="269" r:id="rId8"/>
    <p:sldId id="268" r:id="rId9"/>
    <p:sldId id="270" r:id="rId10"/>
    <p:sldId id="271" r:id="rId11"/>
    <p:sldId id="275" r:id="rId12"/>
    <p:sldId id="276" r:id="rId13"/>
    <p:sldId id="272" r:id="rId14"/>
    <p:sldId id="296" r:id="rId15"/>
    <p:sldId id="273"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5" r:id="rId44"/>
    <p:sldId id="316" r:id="rId45"/>
    <p:sldId id="313" r:id="rId46"/>
    <p:sldId id="314"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Ink Free" panose="03080402000500000000" pitchFamily="66" charset="0"/>
      <p:regular r:id="rId55"/>
    </p:embeddedFont>
    <p:embeddedFont>
      <p:font typeface="Raleway" panose="020B0604020202020204" charset="0"/>
      <p:regular r:id="rId56"/>
      <p:bold r:id="rId57"/>
      <p:italic r:id="rId58"/>
      <p:boldItalic r:id="rId59"/>
    </p:embeddedFont>
    <p:embeddedFont>
      <p:font typeface="Raleway Black" panose="020B0604020202020204" charset="0"/>
      <p:bold r:id="rId60"/>
      <p:italic r:id="rId61"/>
      <p:boldItalic r:id="rId62"/>
    </p:embeddedFont>
    <p:embeddedFont>
      <p:font typeface="Raleway ExtraBold" panose="020B0604020202020204" charset="0"/>
      <p:bold r:id="rId63"/>
      <p:italic r:id="rId64"/>
      <p:boldItalic r:id="rId65"/>
    </p:embeddedFont>
    <p:embeddedFont>
      <p:font typeface="Source Sans Pro" panose="020B050303040302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son Anderson" initials="AA" lastIdx="7" clrIdx="0">
    <p:extLst>
      <p:ext uri="{19B8F6BF-5375-455C-9EA6-DF929625EA0E}">
        <p15:presenceInfo xmlns:p15="http://schemas.microsoft.com/office/powerpoint/2012/main" userId="S-1-5-21-1919825215-244908345-623648099-20828" providerId="AD"/>
      </p:ext>
    </p:extLst>
  </p:cmAuthor>
  <p:cmAuthor id="2" name="Marta Beyer" initials="MB" lastIdx="65" clrIdx="1">
    <p:extLst>
      <p:ext uri="{19B8F6BF-5375-455C-9EA6-DF929625EA0E}">
        <p15:presenceInfo xmlns:p15="http://schemas.microsoft.com/office/powerpoint/2012/main" userId="S::mbeyer@mos.org::854055a8-db73-4336-9621-a2a638f561c6" providerId="AD"/>
      </p:ext>
    </p:extLst>
  </p:cmAuthor>
  <p:cmAuthor id="3" name="Allison Anderson" initials="AA [2]" lastIdx="17" clrIdx="2">
    <p:extLst>
      <p:ext uri="{19B8F6BF-5375-455C-9EA6-DF929625EA0E}">
        <p15:presenceInfo xmlns:p15="http://schemas.microsoft.com/office/powerpoint/2012/main" userId="S::aanderson@mos.org::605c656f-cb10-4c13-8120-b2aa389f5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220"/>
    <a:srgbClr val="FCE0C7"/>
    <a:srgbClr val="C8EAEE"/>
    <a:srgbClr val="21AABD"/>
    <a:srgbClr val="DBECCF"/>
    <a:srgbClr val="6DB4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0EBFF-A613-A1AF-99FF-FF972988C631}" v="337" dt="2020-11-05T19:26:25.363"/>
    <p1510:client id="{0FD234C2-1EB4-2AA1-6C1A-0FFAC38AD9EF}" v="4" dt="2020-10-23T13:24:01.854"/>
    <p1510:client id="{23D41740-76CE-4958-302A-A4556D677BF7}" v="19" dt="2020-10-26T21:27:36.746"/>
    <p1510:client id="{3124416A-8863-4C70-B722-6D4B51B377B9}" v="1" dt="2020-10-26T16:12:14.803"/>
    <p1510:client id="{3450AC18-1CFC-46F7-A567-DD5CE53AB856}" v="188" dt="2020-11-06T21:18:48.567"/>
    <p1510:client id="{70C7DEF2-917A-868F-E60A-DF08C696EBE8}" v="142" dt="2020-10-26T19:16:48.735"/>
    <p1510:client id="{72CB92D5-57C6-4FAD-3CA3-0F4445A85AE2}" v="71" dt="2020-10-23T18:54:52.333"/>
    <p1510:client id="{AAA19801-8684-3528-B58B-BB76F6A0B649}" v="6" dt="2020-12-10T16:19:12.452"/>
    <p1510:client id="{B6EF0124-B0F9-EE37-E8EE-87B8FB15467A}" v="4" dt="2020-10-23T14:11:21.221"/>
    <p1510:client id="{CC0CA6E1-075F-15C7-4908-021C8A670B44}" v="333" dt="2020-10-26T17:52:09.934"/>
    <p1510:client id="{D27A3FB8-324B-6276-0997-503E23A161D8}" v="9" dt="2020-12-17T19:58:41.699"/>
    <p1510:client id="{ECA786EF-92A0-7EF1-6578-15DFAB0DDBD5}" v="20" dt="2020-10-23T14:51:24.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884" autoAdjust="0"/>
  </p:normalViewPr>
  <p:slideViewPr>
    <p:cSldViewPr snapToGrid="0">
      <p:cViewPr varScale="1">
        <p:scale>
          <a:sx n="65" d="100"/>
          <a:sy n="65" d="100"/>
        </p:scale>
        <p:origin x="22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Hostetler" userId="S::ehostetler@mos.org::b143871f-3505-49ff-9e25-e454c7f93c09" providerId="AD" clId="Web-{D27A3FB8-324B-6276-0997-503E23A161D8}"/>
    <pc:docChg chg="modSld">
      <pc:chgData name="Emily Hostetler" userId="S::ehostetler@mos.org::b143871f-3505-49ff-9e25-e454c7f93c09" providerId="AD" clId="Web-{D27A3FB8-324B-6276-0997-503E23A161D8}" dt="2020-12-17T19:58:41.621" v="44"/>
      <pc:docMkLst>
        <pc:docMk/>
      </pc:docMkLst>
      <pc:sldChg chg="modNotes">
        <pc:chgData name="Emily Hostetler" userId="S::ehostetler@mos.org::b143871f-3505-49ff-9e25-e454c7f93c09" providerId="AD" clId="Web-{D27A3FB8-324B-6276-0997-503E23A161D8}" dt="2020-12-17T19:56:35.679" v="3"/>
        <pc:sldMkLst>
          <pc:docMk/>
          <pc:sldMk cId="3481185638" sldId="298"/>
        </pc:sldMkLst>
      </pc:sldChg>
      <pc:sldChg chg="modNotes">
        <pc:chgData name="Emily Hostetler" userId="S::ehostetler@mos.org::b143871f-3505-49ff-9e25-e454c7f93c09" providerId="AD" clId="Web-{D27A3FB8-324B-6276-0997-503E23A161D8}" dt="2020-12-17T19:57:16.181" v="8"/>
        <pc:sldMkLst>
          <pc:docMk/>
          <pc:sldMk cId="2788619675" sldId="299"/>
        </pc:sldMkLst>
      </pc:sldChg>
      <pc:sldChg chg="modNotes">
        <pc:chgData name="Emily Hostetler" userId="S::ehostetler@mos.org::b143871f-3505-49ff-9e25-e454c7f93c09" providerId="AD" clId="Web-{D27A3FB8-324B-6276-0997-503E23A161D8}" dt="2020-12-17T19:57:24.087" v="11"/>
        <pc:sldMkLst>
          <pc:docMk/>
          <pc:sldMk cId="766926032" sldId="300"/>
        </pc:sldMkLst>
      </pc:sldChg>
      <pc:sldChg chg="modNotes">
        <pc:chgData name="Emily Hostetler" userId="S::ehostetler@mos.org::b143871f-3505-49ff-9e25-e454c7f93c09" providerId="AD" clId="Web-{D27A3FB8-324B-6276-0997-503E23A161D8}" dt="2020-12-17T19:57:27.931" v="14"/>
        <pc:sldMkLst>
          <pc:docMk/>
          <pc:sldMk cId="3714660678" sldId="301"/>
        </pc:sldMkLst>
      </pc:sldChg>
      <pc:sldChg chg="modNotes">
        <pc:chgData name="Emily Hostetler" userId="S::ehostetler@mos.org::b143871f-3505-49ff-9e25-e454c7f93c09" providerId="AD" clId="Web-{D27A3FB8-324B-6276-0997-503E23A161D8}" dt="2020-12-17T19:57:47.885" v="21"/>
        <pc:sldMkLst>
          <pc:docMk/>
          <pc:sldMk cId="2894814826" sldId="302"/>
        </pc:sldMkLst>
      </pc:sldChg>
      <pc:sldChg chg="modNotes">
        <pc:chgData name="Emily Hostetler" userId="S::ehostetler@mos.org::b143871f-3505-49ff-9e25-e454c7f93c09" providerId="AD" clId="Web-{D27A3FB8-324B-6276-0997-503E23A161D8}" dt="2020-12-17T19:57:59.979" v="24"/>
        <pc:sldMkLst>
          <pc:docMk/>
          <pc:sldMk cId="2038507516" sldId="303"/>
        </pc:sldMkLst>
      </pc:sldChg>
      <pc:sldChg chg="modNotes">
        <pc:chgData name="Emily Hostetler" userId="S::ehostetler@mos.org::b143871f-3505-49ff-9e25-e454c7f93c09" providerId="AD" clId="Web-{D27A3FB8-324B-6276-0997-503E23A161D8}" dt="2020-12-17T19:58:04.182" v="27"/>
        <pc:sldMkLst>
          <pc:docMk/>
          <pc:sldMk cId="4029940464" sldId="304"/>
        </pc:sldMkLst>
      </pc:sldChg>
      <pc:sldChg chg="modNotes">
        <pc:chgData name="Emily Hostetler" userId="S::ehostetler@mos.org::b143871f-3505-49ff-9e25-e454c7f93c09" providerId="AD" clId="Web-{D27A3FB8-324B-6276-0997-503E23A161D8}" dt="2020-12-17T19:58:12.229" v="30"/>
        <pc:sldMkLst>
          <pc:docMk/>
          <pc:sldMk cId="1212705145" sldId="305"/>
        </pc:sldMkLst>
      </pc:sldChg>
      <pc:sldChg chg="modNotes">
        <pc:chgData name="Emily Hostetler" userId="S::ehostetler@mos.org::b143871f-3505-49ff-9e25-e454c7f93c09" providerId="AD" clId="Web-{D27A3FB8-324B-6276-0997-503E23A161D8}" dt="2020-12-17T19:58:14.808" v="33"/>
        <pc:sldMkLst>
          <pc:docMk/>
          <pc:sldMk cId="1423948887" sldId="306"/>
        </pc:sldMkLst>
      </pc:sldChg>
      <pc:sldChg chg="modNotes">
        <pc:chgData name="Emily Hostetler" userId="S::ehostetler@mos.org::b143871f-3505-49ff-9e25-e454c7f93c09" providerId="AD" clId="Web-{D27A3FB8-324B-6276-0997-503E23A161D8}" dt="2020-12-17T19:58:24.245" v="36"/>
        <pc:sldMkLst>
          <pc:docMk/>
          <pc:sldMk cId="1321093325" sldId="307"/>
        </pc:sldMkLst>
      </pc:sldChg>
      <pc:sldChg chg="modNotes">
        <pc:chgData name="Emily Hostetler" userId="S::ehostetler@mos.org::b143871f-3505-49ff-9e25-e454c7f93c09" providerId="AD" clId="Web-{D27A3FB8-324B-6276-0997-503E23A161D8}" dt="2020-12-17T19:58:29.839" v="39"/>
        <pc:sldMkLst>
          <pc:docMk/>
          <pc:sldMk cId="1448262540" sldId="308"/>
        </pc:sldMkLst>
      </pc:sldChg>
      <pc:sldChg chg="modNotes">
        <pc:chgData name="Emily Hostetler" userId="S::ehostetler@mos.org::b143871f-3505-49ff-9e25-e454c7f93c09" providerId="AD" clId="Web-{D27A3FB8-324B-6276-0997-503E23A161D8}" dt="2020-12-17T19:58:37.215" v="42"/>
        <pc:sldMkLst>
          <pc:docMk/>
          <pc:sldMk cId="681885060" sldId="309"/>
        </pc:sldMkLst>
      </pc:sldChg>
      <pc:sldChg chg="modNotes">
        <pc:chgData name="Emily Hostetler" userId="S::ehostetler@mos.org::b143871f-3505-49ff-9e25-e454c7f93c09" providerId="AD" clId="Web-{D27A3FB8-324B-6276-0997-503E23A161D8}" dt="2020-12-17T19:58:41.621" v="44"/>
        <pc:sldMkLst>
          <pc:docMk/>
          <pc:sldMk cId="3699373109"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C7B97-542E-4F8A-B381-0B017378BEEC}" type="datetimeFigureOut">
              <a:rPr lang="en-US" smtClean="0"/>
              <a:t>12/17/2020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9DF43-95E1-4C20-95F0-885815FE36D8}" type="slidenum">
              <a:rPr lang="en-US" smtClean="0"/>
              <a:t>‹#›</a:t>
            </a:fld>
            <a:endParaRPr lang="en-US"/>
          </a:p>
        </p:txBody>
      </p:sp>
    </p:spTree>
    <p:extLst>
      <p:ext uri="{BB962C8B-B14F-4D97-AF65-F5344CB8AC3E}">
        <p14:creationId xmlns:p14="http://schemas.microsoft.com/office/powerpoint/2010/main" val="271868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ensationalkids.ie/product/sensory-beads/" TargetMode="External"/><Relationship Id="rId7" Type="http://schemas.openxmlformats.org/officeDocument/2006/relationships/hyperlink" Target="https://www.alibaba.com/product-detail/Wholesale-disposable-Baby-diapers-pants-sleepy_1700000362429.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walmart.com/ip/Got2b-Glued-Spiking-Max-Hold-Hair-Styling-Glue-Gel-6oz/10308742" TargetMode="External"/><Relationship Id="rId5" Type="http://schemas.openxmlformats.org/officeDocument/2006/relationships/hyperlink" Target="https://www.frogtape.com/products/orange-141-in-x-60-yd-4-pk" TargetMode="External"/><Relationship Id="rId4" Type="http://schemas.openxmlformats.org/officeDocument/2006/relationships/hyperlink" Target="https://www.zulily.com/p/growing-dinosaurs-set-of-24-433082-80498580.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ensationalkids.ie/product/sensory-beads/" TargetMode="External"/><Relationship Id="rId7" Type="http://schemas.openxmlformats.org/officeDocument/2006/relationships/hyperlink" Target="https://www.alibaba.com/product-detail/Wholesale-disposable-Baby-diapers-pants-sleepy_1700000362429.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walmart.com/ip/Got2b-Glued-Spiking-Max-Hold-Hair-Styling-Glue-Gel-6oz/10308742" TargetMode="External"/><Relationship Id="rId5" Type="http://schemas.openxmlformats.org/officeDocument/2006/relationships/hyperlink" Target="https://www.frogtape.com/products/orange-141-in-x-60-yd-4-pk" TargetMode="External"/><Relationship Id="rId4" Type="http://schemas.openxmlformats.org/officeDocument/2006/relationships/hyperlink" Target="https://www.zulily.com/p/growing-dinosaurs-set-of-24-433082-80498580.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xploratorium.edu/sites/default/files/files/facilitation_field_guide.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en.acs.org/sections/acs-chemoji.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Welcome</a:t>
            </a:r>
            <a:r>
              <a:rPr lang="en-US" baseline="0" dirty="0"/>
              <a:t> to Module 4: Facilitation strategies. My name is [name], and I am one of the researchers for the Let’s Do Chemistry project.</a:t>
            </a:r>
            <a:r>
              <a:rPr lang="en-US" dirty="0"/>
              <a:t>   </a:t>
            </a:r>
            <a:br>
              <a:rPr lang="en-US" dirty="0">
                <a:cs typeface="+mn-lt"/>
              </a:rPr>
            </a:br>
            <a:endParaRPr lang="en-US" baseline="0" dirty="0"/>
          </a:p>
          <a:p>
            <a:pPr marL="171450" indent="-171450">
              <a:buFont typeface="Arial" panose="020B0604020202020204" pitchFamily="34" charset="0"/>
              <a:buChar char="•"/>
              <a:defRPr/>
            </a:pPr>
            <a:r>
              <a:rPr lang="en-US" baseline="0" dirty="0"/>
              <a:t>If you have not already done so, please </a:t>
            </a:r>
            <a:r>
              <a:rPr lang="en-US" dirty="0"/>
              <a:t>review</a:t>
            </a:r>
            <a:r>
              <a:rPr lang="en-US" baseline="0" dirty="0"/>
              <a:t> the welcome module</a:t>
            </a:r>
            <a:r>
              <a:rPr lang="en-US" dirty="0"/>
              <a:t>, which provides background on the project and our research</a:t>
            </a:r>
            <a:r>
              <a:rPr lang="en-US" baseline="0" dirty="0"/>
              <a:t>.</a:t>
            </a:r>
            <a:r>
              <a:rPr lang="en-US" dirty="0"/>
              <a:t> </a:t>
            </a:r>
            <a:endParaRPr lang="en-US" dirty="0">
              <a:cs typeface="Calibri"/>
            </a:endParaRPr>
          </a:p>
          <a:p>
            <a:pPr marL="171450" indent="-171450">
              <a:buFont typeface="Arial" panose="020B0604020202020204" pitchFamily="34" charset="0"/>
              <a:buChar char="•"/>
              <a:defRPr/>
            </a:pPr>
            <a:endParaRPr lang="en-US" baseline="0" dirty="0">
              <a:cs typeface="Calibri"/>
            </a:endParaRPr>
          </a:p>
          <a:p>
            <a:r>
              <a:rPr lang="en-US" i="0" baseline="0" dirty="0"/>
              <a:t>In this video we will talk about </a:t>
            </a:r>
            <a:r>
              <a:rPr lang="en-US" dirty="0"/>
              <a:t>the research </a:t>
            </a:r>
            <a:r>
              <a:rPr lang="en-US" i="0" baseline="0" dirty="0"/>
              <a:t>findings </a:t>
            </a:r>
            <a:r>
              <a:rPr lang="en-US" dirty="0"/>
              <a:t>related to</a:t>
            </a:r>
            <a:r>
              <a:rPr lang="en-US" i="0" baseline="0" dirty="0"/>
              <a:t> facilitation </a:t>
            </a:r>
            <a:r>
              <a:rPr lang="en-US" dirty="0"/>
              <a:t>based off of what we learned </a:t>
            </a:r>
            <a:r>
              <a:rPr lang="en-US" i="0" baseline="0" dirty="0"/>
              <a:t>about how facilitators interacted with visitors while using the Let’s Do Chemistry kit activities.</a:t>
            </a:r>
            <a:r>
              <a:rPr lang="en-US" dirty="0"/>
              <a:t> </a:t>
            </a:r>
            <a:endParaRPr lang="en-US" i="0" baseline="0" dirty="0">
              <a:cs typeface="Calibri"/>
            </a:endParaRPr>
          </a:p>
          <a:p>
            <a:pPr marL="171450" indent="-171450">
              <a:buFont typeface="Arial" panose="020B0604020202020204" pitchFamily="34" charset="0"/>
              <a:buChar char="•"/>
            </a:pPr>
            <a:r>
              <a:rPr lang="en-US" i="0" baseline="0" dirty="0"/>
              <a:t>We will also talk about how to apply the research findings to your own practice </a:t>
            </a:r>
            <a:r>
              <a:rPr lang="en-US" dirty="0"/>
              <a:t>of facilitating</a:t>
            </a:r>
            <a:r>
              <a:rPr lang="en-US" i="0" baseline="0" dirty="0"/>
              <a:t> </a:t>
            </a:r>
            <a:r>
              <a:rPr lang="en-US" dirty="0"/>
              <a:t>activities</a:t>
            </a:r>
            <a:r>
              <a:rPr lang="en-US" i="0" baseline="0" dirty="0"/>
              <a:t> as well as training others</a:t>
            </a:r>
            <a:r>
              <a:rPr lang="en-US" dirty="0"/>
              <a:t> for outreach.</a:t>
            </a:r>
            <a:endParaRPr lang="en-US" i="0" baseline="0" dirty="0">
              <a:cs typeface="Calibri"/>
            </a:endParaRPr>
          </a:p>
        </p:txBody>
      </p:sp>
      <p:sp>
        <p:nvSpPr>
          <p:cNvPr id="4" name="Slide Number Placeholder 3"/>
          <p:cNvSpPr>
            <a:spLocks noGrp="1"/>
          </p:cNvSpPr>
          <p:nvPr>
            <p:ph type="sldNum" sz="quarter" idx="10"/>
          </p:nvPr>
        </p:nvSpPr>
        <p:spPr/>
        <p:txBody>
          <a:bodyPr/>
          <a:lstStyle/>
          <a:p>
            <a:fld id="{CC69DF43-95E1-4C20-95F0-885815FE36D8}" type="slidenum">
              <a:rPr lang="en-US" smtClean="0"/>
              <a:t>1</a:t>
            </a:fld>
            <a:endParaRPr lang="en-US"/>
          </a:p>
        </p:txBody>
      </p:sp>
    </p:spTree>
    <p:extLst>
      <p:ext uri="{BB962C8B-B14F-4D97-AF65-F5344CB8AC3E}">
        <p14:creationId xmlns:p14="http://schemas.microsoft.com/office/powerpoint/2010/main" val="3545149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a sense of </a:t>
            </a:r>
            <a:r>
              <a:rPr lang="en-US" i="0" baseline="0"/>
              <a:t>what facilitation </a:t>
            </a:r>
            <a:r>
              <a:rPr lang="en-US"/>
              <a:t>might </a:t>
            </a:r>
            <a:r>
              <a:rPr lang="en-US" i="0" baseline="0"/>
              <a:t>look </a:t>
            </a:r>
            <a:r>
              <a:rPr lang="en-US"/>
              <a:t>like across an activity, we will </a:t>
            </a:r>
            <a:r>
              <a:rPr lang="en-US" i="0" baseline="0"/>
              <a:t>look </a:t>
            </a:r>
            <a:r>
              <a:rPr lang="en-US"/>
              <a:t>more closely </a:t>
            </a:r>
            <a:r>
              <a:rPr lang="en-US" i="0" baseline="0"/>
              <a:t>at some of the </a:t>
            </a:r>
            <a:r>
              <a:rPr lang="en-US"/>
              <a:t>techniques</a:t>
            </a:r>
            <a:r>
              <a:rPr lang="en-US" i="0" baseline="0"/>
              <a:t> in </a:t>
            </a:r>
            <a:r>
              <a:rPr lang="en-US"/>
              <a:t>each of the three overarching facilitation areas of invite, support, and deepen</a:t>
            </a:r>
            <a:r>
              <a:rPr lang="en-US" i="0" baseline="0"/>
              <a:t>.</a:t>
            </a:r>
            <a:r>
              <a:rPr lang="en-US"/>
              <a:t> </a:t>
            </a:r>
            <a:endParaRPr lang="en-US" i="0" baseline="0"/>
          </a:p>
          <a:p>
            <a:endParaRPr lang="en-US" dirty="0"/>
          </a:p>
          <a:p>
            <a:r>
              <a:rPr lang="en-US"/>
              <a:t>In our research, we studied what facilitators said during interactions with visitors. We dove deeper by focusing on the video data from visitors who reported increased interest, relevance, or self-efficacy in order to refine our understanding of what educators said when facilitating successful interactions</a:t>
            </a:r>
          </a:p>
          <a:p>
            <a:endParaRPr lang="en-US" dirty="0">
              <a:cs typeface="Calibri"/>
            </a:endParaRPr>
          </a:p>
          <a:p>
            <a:r>
              <a:rPr lang="en-US"/>
              <a:t>Since the techniques are used in a variety of combinations and rely on many factors related to the facilitator, participant, and the activity, these data do not always allow us to directly connect the techniques to a specific attitude. However, the research indicates that these techniques generally support the three attitudes because they were present or prevalent in the cases with increased interest, relevant, and/or self-efficacy.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78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show the range of facilitation techniques we saw in each area. But we are going to spend time highlighting the patterns and findings related to the main ones used by educators, and illustrate these findings with example quotes.</a:t>
            </a:r>
            <a:endParaRPr lang="en-US" dirty="0">
              <a:cs typeface="Calibri" panose="020F0502020204030204"/>
            </a:endParaRPr>
          </a:p>
          <a:p>
            <a:endParaRPr lang="en-US" dirty="0"/>
          </a:p>
          <a:p>
            <a:r>
              <a:rPr lang="en-US" dirty="0"/>
              <a:t>Because we don't have time to review every facilitation technique in detail during the video, we wanted to remind you that you can read about all of them in the Appendix of your participant packet. The packet includes the complete list with example quotes from real interactions between educators and visitors.</a:t>
            </a: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a:t>
            </a:r>
            <a:r>
              <a:rPr lang="en-US" b="1" baseline="0" dirty="0"/>
              <a:t> copyright: Eric Workman, 2018</a:t>
            </a:r>
            <a:endParaRPr lang="en-US" b="1"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781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baseline="0" dirty="0"/>
              <a:t>Invite </a:t>
            </a:r>
            <a:r>
              <a:rPr lang="en-US" dirty="0"/>
              <a:t>participation</a:t>
            </a:r>
            <a:r>
              <a:rPr lang="en-US" baseline="0" dirty="0"/>
              <a:t> includes techniques that initiate visitor engagement or participation.</a:t>
            </a:r>
            <a:endParaRPr lang="en-US" dirty="0"/>
          </a:p>
          <a:p>
            <a:pPr marL="174708" indent="-174708">
              <a:buFont typeface="Arial" panose="020B0604020202020204" pitchFamily="34" charset="0"/>
              <a:buChar char="•"/>
            </a:pPr>
            <a:endParaRPr lang="en-US" baseline="0"/>
          </a:p>
          <a:p>
            <a:pPr marL="174625" indent="-174625">
              <a:buFont typeface="Arial" panose="020B0604020202020204" pitchFamily="34" charset="0"/>
              <a:buChar char="•"/>
            </a:pPr>
            <a:r>
              <a:rPr lang="en-US" baseline="0" dirty="0"/>
              <a:t>Among the specific techniques that were used to invite participation, we saw facilitators</a:t>
            </a:r>
            <a:endParaRPr lang="en-US" baseline="0" dirty="0">
              <a:cs typeface="Calibri" panose="020F0502020204030204"/>
            </a:endParaRPr>
          </a:p>
          <a:p>
            <a:pPr marL="631825" lvl="1" indent="-174625">
              <a:buFont typeface="Arial" panose="020B0604020202020204" pitchFamily="34" charset="0"/>
              <a:buChar char="•"/>
            </a:pPr>
            <a:r>
              <a:rPr lang="en-US" baseline="0" dirty="0"/>
              <a:t>Providing an introduction or broad instructions to the activity</a:t>
            </a:r>
            <a:endParaRPr lang="en-US" baseline="0" dirty="0">
              <a:cs typeface="Calibri" panose="020F0502020204030204"/>
            </a:endParaRPr>
          </a:p>
          <a:p>
            <a:pPr marL="631825" lvl="1" indent="-174625">
              <a:buFont typeface="Arial" panose="020B0604020202020204" pitchFamily="34" charset="0"/>
              <a:buChar char="•"/>
            </a:pPr>
            <a:r>
              <a:rPr lang="en-US" dirty="0">
                <a:cs typeface="Calibri" panose="020F0502020204030204"/>
              </a:rPr>
              <a:t>Introducing and modeling tools</a:t>
            </a:r>
            <a:endParaRPr lang="en-US" dirty="0"/>
          </a:p>
          <a:p>
            <a:pPr marL="631825" lvl="1" indent="-174625">
              <a:buFont typeface="Arial" panose="020B0604020202020204" pitchFamily="34" charset="0"/>
              <a:buChar char="•"/>
            </a:pPr>
            <a:r>
              <a:rPr lang="en-US" baseline="0" dirty="0"/>
              <a:t>Building rapport</a:t>
            </a:r>
            <a:endParaRPr lang="en-US" baseline="0" dirty="0">
              <a:cs typeface="Calibri" panose="020F0502020204030204"/>
            </a:endParaRPr>
          </a:p>
          <a:p>
            <a:pPr marL="631825" lvl="1" indent="-174625">
              <a:buFont typeface="Arial" panose="020B0604020202020204" pitchFamily="34" charset="0"/>
              <a:buChar char="•"/>
            </a:pPr>
            <a:r>
              <a:rPr lang="en-US" baseline="0" dirty="0"/>
              <a:t>Learning about visitors</a:t>
            </a:r>
            <a:r>
              <a:rPr lang="en-US" dirty="0"/>
              <a:t>'</a:t>
            </a:r>
            <a:r>
              <a:rPr lang="en-US" baseline="0" dirty="0"/>
              <a:t> prior knowledge and experience</a:t>
            </a:r>
            <a:endParaRPr lang="en-US" baseline="0" dirty="0">
              <a:cs typeface="Calibri" panose="020F0502020204030204"/>
            </a:endParaRPr>
          </a:p>
          <a:p>
            <a:pPr marL="631825" lvl="1" indent="-174625">
              <a:buFont typeface="Arial" panose="020B0604020202020204" pitchFamily="34" charset="0"/>
              <a:buChar char="•"/>
            </a:pPr>
            <a:r>
              <a:rPr lang="en-US" baseline="0" dirty="0"/>
              <a:t>Encouraging engagement of all group members</a:t>
            </a:r>
            <a:r>
              <a:rPr lang="en-US" dirty="0"/>
              <a:t> </a:t>
            </a:r>
            <a:endParaRPr lang="en-US"/>
          </a:p>
          <a:p>
            <a:pPr marL="631825" lvl="1" indent="-174625">
              <a:buFont typeface="Arial" panose="020B0604020202020204" pitchFamily="34" charset="0"/>
              <a:buChar char="•"/>
            </a:pPr>
            <a:r>
              <a:rPr lang="en-US"/>
              <a:t>Transitioning</a:t>
            </a:r>
            <a:r>
              <a:rPr lang="en-US" baseline="0"/>
              <a:t> between sections of the activity</a:t>
            </a:r>
            <a:endParaRPr lang="en-US" dirty="0"/>
          </a:p>
          <a:p>
            <a:pPr marL="631825" lvl="1" indent="-174625">
              <a:buFont typeface="Arial" panose="020B0604020202020204" pitchFamily="34" charset="0"/>
              <a:buChar char="•"/>
            </a:pPr>
            <a:r>
              <a:rPr lang="en-US"/>
              <a:t>And encouragin particpants to keep exploring as well as the option to stop</a:t>
            </a:r>
            <a:endParaRPr lang="en-US" baseline="0">
              <a:cs typeface="Calibri" panose="020F0502020204030204"/>
            </a:endParaRPr>
          </a:p>
          <a:p>
            <a:pPr marL="174708" lvl="0" indent="-174708">
              <a:buFont typeface="Arial" panose="020B0604020202020204" pitchFamily="34" charset="0"/>
              <a:buChar char="•"/>
            </a:pPr>
            <a:endParaRPr lang="en-US" sz="2400" baseline="0">
              <a:solidFill>
                <a:prstClr val="black"/>
              </a:solidFill>
            </a:endParaRPr>
          </a:p>
          <a:p>
            <a:pPr marL="174625" indent="-174625">
              <a:buFont typeface="Arial" panose="020B0604020202020204" pitchFamily="34" charset="0"/>
              <a:buChar char="•"/>
              <a:defRPr/>
            </a:pPr>
            <a:r>
              <a:rPr lang="en-US" sz="2400" dirty="0">
                <a:solidFill>
                  <a:prstClr val="black"/>
                </a:solidFill>
              </a:rPr>
              <a:t>Across the many interactions where visitors reported increased interest, relevance, or self-efficacy, we saw that the invite participation techniques used </a:t>
            </a:r>
            <a:r>
              <a:rPr lang="en-US" sz="2400" baseline="0" dirty="0">
                <a:solidFill>
                  <a:prstClr val="black"/>
                </a:solidFill>
              </a:rPr>
              <a:t>by facilitators varied widely,</a:t>
            </a:r>
            <a:r>
              <a:rPr lang="en-US" sz="2400" dirty="0">
                <a:solidFill>
                  <a:prstClr val="black"/>
                </a:solidFill>
              </a:rPr>
              <a:t> </a:t>
            </a:r>
            <a:endParaRPr lang="en-US" sz="2400" baseline="0" dirty="0">
              <a:solidFill>
                <a:prstClr val="black"/>
              </a:solidFill>
              <a:cs typeface="Calibri" panose="020F0502020204030204"/>
            </a:endParaRPr>
          </a:p>
          <a:p>
            <a:pPr marL="631825" lvl="1" indent="-174625">
              <a:buFont typeface="Arial" panose="020B0604020202020204" pitchFamily="34" charset="0"/>
              <a:buChar char="•"/>
              <a:defRPr/>
            </a:pPr>
            <a:r>
              <a:rPr lang="en-US" sz="2400">
                <a:solidFill>
                  <a:prstClr val="black"/>
                </a:solidFill>
              </a:rPr>
              <a:t>Overall, we saw that</a:t>
            </a:r>
            <a:r>
              <a:rPr lang="en-US" sz="2400" baseline="0">
                <a:solidFill>
                  <a:prstClr val="black"/>
                </a:solidFill>
              </a:rPr>
              <a:t> facilitators were using Invite moves for about 15% of their total interaction, </a:t>
            </a:r>
            <a:r>
              <a:rPr lang="en-US" sz="2400">
                <a:solidFill>
                  <a:prstClr val="black"/>
                </a:solidFill>
              </a:rPr>
              <a:t>so they</a:t>
            </a:r>
            <a:r>
              <a:rPr lang="en-US" sz="2400" baseline="0">
                <a:solidFill>
                  <a:prstClr val="black"/>
                </a:solidFill>
              </a:rPr>
              <a:t> used any individual technique at most a few times.</a:t>
            </a:r>
            <a:r>
              <a:rPr lang="en-US" sz="2400">
                <a:solidFill>
                  <a:prstClr val="black"/>
                </a:solidFill>
              </a:rPr>
              <a:t> </a:t>
            </a:r>
            <a:endParaRPr lang="en-US" sz="2400" baseline="0">
              <a:solidFill>
                <a:prstClr val="black"/>
              </a:solidFill>
              <a:cs typeface="Calibri" panose="020F0502020204030204"/>
            </a:endParaRPr>
          </a:p>
          <a:p>
            <a:pPr marL="8687" lvl="0"/>
            <a:endParaRPr lang="en-US" sz="1200" b="0" i="0" kern="1200" baseline="0">
              <a:solidFill>
                <a:schemeClr val="tx1"/>
              </a:solidFill>
              <a:effectLst/>
              <a:latin typeface="+mn-lt"/>
              <a:ea typeface="+mn-ea"/>
              <a:cs typeface="+mn-cs"/>
            </a:endParaRPr>
          </a:p>
          <a:p>
            <a:pPr marL="8687" lvl="0"/>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15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defRPr/>
            </a:pPr>
            <a:r>
              <a:rPr lang="en-US" baseline="0"/>
              <a:t>While we found that the invite techniques varied by educator and visitor </a:t>
            </a:r>
            <a:r>
              <a:rPr lang="en-US"/>
              <a:t>group</a:t>
            </a:r>
            <a:r>
              <a:rPr lang="en-US" baseline="0"/>
              <a:t>, the educators always provided an introduction or activity overview</a:t>
            </a:r>
            <a:r>
              <a:rPr lang="en-US"/>
              <a:t>.</a:t>
            </a:r>
          </a:p>
          <a:p>
            <a:pPr marL="174625" lvl="0" indent="-174625">
              <a:buFont typeface="Arial" panose="020B0604020202020204" pitchFamily="34" charset="0"/>
              <a:buChar char="•"/>
            </a:pPr>
            <a:endParaRPr lang="en-US" baseline="0" dirty="0">
              <a:cs typeface="Calibri"/>
            </a:endParaRPr>
          </a:p>
          <a:p>
            <a:pPr marL="174625" indent="-174625">
              <a:buFont typeface="Arial" panose="020B0604020202020204" pitchFamily="34" charset="0"/>
              <a:buChar char="•"/>
            </a:pPr>
            <a:r>
              <a:rPr lang="en-US" baseline="0"/>
              <a:t>One example of this is from the </a:t>
            </a:r>
            <a:r>
              <a:rPr lang="en-US" i="1" baseline="0"/>
              <a:t>What’s in the Water </a:t>
            </a:r>
            <a:r>
              <a:rPr lang="en-US" i="0" baseline="0"/>
              <a:t>activity</a:t>
            </a:r>
            <a:r>
              <a:rPr lang="en-US"/>
              <a:t> and is up on the screen</a:t>
            </a:r>
            <a:endParaRPr lang="en-US" baseline="0">
              <a:cs typeface="Calibri"/>
            </a:endParaRPr>
          </a:p>
          <a:p>
            <a:pPr marL="631825" lvl="1" indent="-174625">
              <a:buFont typeface="Arial" panose="020B0604020202020204" pitchFamily="34" charset="0"/>
              <a:buChar char="•"/>
            </a:pPr>
            <a:r>
              <a:rPr lang="en-US"/>
              <a:t>Here the facilitator is introducing the</a:t>
            </a:r>
            <a:r>
              <a:rPr lang="en-US" baseline="0"/>
              <a:t> main topics in the activity, </a:t>
            </a:r>
            <a:r>
              <a:rPr lang="en-US"/>
              <a:t>when</a:t>
            </a:r>
            <a:r>
              <a:rPr lang="en-US" baseline="0"/>
              <a:t> she says </a:t>
            </a:r>
            <a:r>
              <a:rPr lang="en-US" i="1" baseline="0"/>
              <a:t>“what we are doing today, we are thinking about water quality and some of the ways that we can test water quality.</a:t>
            </a:r>
            <a:r>
              <a:rPr lang="en-US" baseline="0" dirty="0"/>
              <a:t>“</a:t>
            </a:r>
            <a:endParaRPr lang="en-US" baseline="0" dirty="0">
              <a:cs typeface="Calibri"/>
            </a:endParaRPr>
          </a:p>
          <a:p>
            <a:pPr marL="631825" lvl="1" indent="-174625">
              <a:buFont typeface="Arial" panose="020B0604020202020204" pitchFamily="34" charset="0"/>
              <a:buChar char="•"/>
            </a:pPr>
            <a:r>
              <a:rPr lang="en-US" baseline="0"/>
              <a:t>Then she indicates what they will be doing by saying “</a:t>
            </a:r>
            <a:r>
              <a:rPr lang="en-US" sz="1200" i="1"/>
              <a:t>And we have a bunch of different chemical tests that we can perform.” </a:t>
            </a:r>
            <a:endParaRPr lang="en-US" sz="1200" i="1">
              <a:cs typeface="Calibri" panose="020F0502020204030204"/>
            </a:endParaRPr>
          </a:p>
          <a:p>
            <a:pPr marL="631825" lvl="1" indent="-174625">
              <a:buFont typeface="Arial" panose="020B0604020202020204" pitchFamily="34" charset="0"/>
              <a:buChar char="•"/>
            </a:pPr>
            <a:r>
              <a:rPr lang="en-US" sz="1200" i="0" baseline="0"/>
              <a:t>And </a:t>
            </a:r>
            <a:r>
              <a:rPr lang="en-US"/>
              <a:t>she </a:t>
            </a:r>
            <a:r>
              <a:rPr lang="en-US" sz="1200" i="0" baseline="0"/>
              <a:t>introduces the options they have for the activity.</a:t>
            </a:r>
            <a:r>
              <a:rPr lang="en-US"/>
              <a:t> </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24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solidFill>
                  <a:prstClr val="black"/>
                </a:solidFill>
              </a:rPr>
              <a:t>In cases where visitors reported having increased feelings of relevance or self-efficacy,</a:t>
            </a:r>
            <a:r>
              <a:rPr lang="en-US" dirty="0">
                <a:solidFill>
                  <a:prstClr val="black"/>
                </a:solidFill>
              </a:rPr>
              <a:t> </a:t>
            </a:r>
            <a:endParaRPr lang="en-US" sz="1200" baseline="0">
              <a:solidFill>
                <a:prstClr val="black"/>
              </a:solidFill>
            </a:endParaRPr>
          </a:p>
          <a:p>
            <a:r>
              <a:rPr lang="en-US" sz="1200" baseline="0" dirty="0">
                <a:solidFill>
                  <a:prstClr val="black"/>
                </a:solidFill>
              </a:rPr>
              <a:t>we saw that it may be helpful for facilitators to find out what visitors already know about chemistry or what kinds of chemistry experiences they have had in the past.</a:t>
            </a:r>
            <a:r>
              <a:rPr lang="en-US" dirty="0">
                <a:solidFill>
                  <a:prstClr val="black"/>
                </a:solidFill>
              </a:rPr>
              <a:t> </a:t>
            </a:r>
            <a:endParaRPr lang="en-US" sz="1200" baseline="0" dirty="0">
              <a:solidFill>
                <a:prstClr val="black"/>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a:solidFill>
                <a:prstClr val="black"/>
              </a:solidFill>
            </a:endParaRPr>
          </a:p>
          <a:p>
            <a:pPr>
              <a:defRPr/>
            </a:pPr>
            <a:r>
              <a:rPr lang="en-US" sz="1200" baseline="0" dirty="0">
                <a:solidFill>
                  <a:prstClr val="black"/>
                </a:solidFill>
              </a:rPr>
              <a:t>Like this example, where the facilitator asks </a:t>
            </a:r>
            <a:r>
              <a:rPr lang="en-US" sz="1200" i="1" dirty="0"/>
              <a:t>“When you think about chemistry what kind of things come to mind?”</a:t>
            </a:r>
            <a:r>
              <a:rPr lang="en-US" i="1" dirty="0"/>
              <a:t> </a:t>
            </a:r>
            <a:endParaRPr lang="en-US" sz="1200" i="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94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defRPr/>
            </a:pPr>
            <a:r>
              <a:rPr lang="en-US" b="0" dirty="0"/>
              <a:t>Supporting exploration strategies</a:t>
            </a:r>
            <a:r>
              <a:rPr lang="en-US" dirty="0"/>
              <a:t> are </a:t>
            </a:r>
            <a:r>
              <a:rPr lang="en-US" b="0" baseline="0" dirty="0"/>
              <a:t>those that </a:t>
            </a:r>
            <a:r>
              <a:rPr lang="en-US" dirty="0"/>
              <a:t>help</a:t>
            </a:r>
            <a:r>
              <a:rPr lang="en-US" b="0" baseline="0" dirty="0"/>
              <a:t> guide a visitor through the activity.</a:t>
            </a:r>
            <a:r>
              <a:rPr lang="en-US" dirty="0"/>
              <a:t> </a:t>
            </a:r>
            <a:endParaRPr lang="en-US" b="0" baseline="0" dirty="0"/>
          </a:p>
          <a:p>
            <a:pPr marL="171450" indent="-171450">
              <a:lnSpc>
                <a:spcPct val="150000"/>
              </a:lnSpc>
              <a:buFont typeface="Arial" panose="020B0604020202020204" pitchFamily="34" charset="0"/>
              <a:buChar char="•"/>
              <a:defRPr/>
            </a:pPr>
            <a:r>
              <a:rPr lang="en-US" sz="1200" b="0" baseline="0" dirty="0">
                <a:solidFill>
                  <a:prstClr val="black"/>
                </a:solidFill>
              </a:rPr>
              <a:t>Thinking back to that first graph, we saw that f</a:t>
            </a:r>
            <a:r>
              <a:rPr lang="en-US" sz="1200" dirty="0">
                <a:solidFill>
                  <a:prstClr val="black"/>
                </a:solidFill>
              </a:rPr>
              <a:t>acilitators were most</a:t>
            </a:r>
            <a:r>
              <a:rPr lang="en-US" sz="1200" baseline="0" dirty="0">
                <a:solidFill>
                  <a:prstClr val="black"/>
                </a:solidFill>
              </a:rPr>
              <a:t> often </a:t>
            </a:r>
            <a:r>
              <a:rPr lang="en-US" sz="1200" dirty="0">
                <a:solidFill>
                  <a:prstClr val="black"/>
                </a:solidFill>
              </a:rPr>
              <a:t>supporting exploration</a:t>
            </a:r>
            <a:r>
              <a:rPr lang="en-US" dirty="0">
                <a:solidFill>
                  <a:prstClr val="black"/>
                </a:solidFill>
              </a:rPr>
              <a:t>,</a:t>
            </a:r>
            <a:r>
              <a:rPr lang="en-US" sz="1200" dirty="0">
                <a:solidFill>
                  <a:prstClr val="black"/>
                </a:solidFill>
              </a:rPr>
              <a:t> </a:t>
            </a:r>
            <a:r>
              <a:rPr lang="en-US" dirty="0">
                <a:solidFill>
                  <a:prstClr val="black"/>
                </a:solidFill>
              </a:rPr>
              <a:t>with 58% of moves falling in the support area during an interaction</a:t>
            </a:r>
            <a:endParaRPr lang="en-US" sz="1200" dirty="0">
              <a:solidFill>
                <a:prstClr val="black"/>
              </a:solidFill>
              <a:cs typeface="Calibri"/>
            </a:endParaRPr>
          </a:p>
          <a:p>
            <a:pPr marL="628650" lvl="1" indent="-171450">
              <a:lnSpc>
                <a:spcPct val="150000"/>
              </a:lnSpc>
              <a:buFont typeface="Arial" panose="020B0604020202020204" pitchFamily="34" charset="0"/>
              <a:buChar char="•"/>
              <a:defRPr/>
            </a:pPr>
            <a:r>
              <a:rPr lang="en-US" sz="1200" dirty="0">
                <a:solidFill>
                  <a:prstClr val="black"/>
                </a:solidFill>
              </a:rPr>
              <a:t>So</a:t>
            </a:r>
            <a:r>
              <a:rPr lang="en-US" sz="1200" baseline="0" dirty="0">
                <a:solidFill>
                  <a:prstClr val="black"/>
                </a:solidFill>
              </a:rPr>
              <a:t> they used </a:t>
            </a:r>
            <a:r>
              <a:rPr lang="en-US" sz="1200" dirty="0">
                <a:solidFill>
                  <a:prstClr val="black"/>
                </a:solidFill>
              </a:rPr>
              <a:t>all of these</a:t>
            </a:r>
            <a:r>
              <a:rPr lang="en-US" dirty="0">
                <a:solidFill>
                  <a:prstClr val="black"/>
                </a:solidFill>
              </a:rPr>
              <a:t> individual</a:t>
            </a:r>
            <a:r>
              <a:rPr lang="en-US" sz="1200" dirty="0">
                <a:solidFill>
                  <a:prstClr val="black"/>
                </a:solidFill>
              </a:rPr>
              <a:t> techniques a fair amount.</a:t>
            </a:r>
            <a:r>
              <a:rPr lang="en-US" dirty="0">
                <a:solidFill>
                  <a:prstClr val="black"/>
                </a:solidFill>
              </a:rPr>
              <a:t> </a:t>
            </a:r>
            <a:endParaRPr lang="en-US" sz="1200" dirty="0">
              <a:solidFill>
                <a:prstClr val="black"/>
              </a:solidFill>
            </a:endParaRPr>
          </a:p>
          <a:p>
            <a:pPr marL="171450" indent="-171450">
              <a:lnSpc>
                <a:spcPct val="150000"/>
              </a:lnSpc>
              <a:buFont typeface="Arial" panose="020B0604020202020204" pitchFamily="34" charset="0"/>
              <a:buChar char="•"/>
            </a:pPr>
            <a:endParaRPr lang="en-US" b="0" baseline="0" dirty="0"/>
          </a:p>
          <a:p>
            <a:pPr marL="171450" indent="-171450">
              <a:lnSpc>
                <a:spcPct val="150000"/>
              </a:lnSpc>
              <a:buFont typeface="Arial" panose="020B0604020202020204" pitchFamily="34" charset="0"/>
              <a:buChar char="•"/>
            </a:pPr>
            <a:r>
              <a:rPr lang="en-US" b="0" baseline="0" dirty="0"/>
              <a:t>This </a:t>
            </a:r>
            <a:r>
              <a:rPr lang="en-US" dirty="0"/>
              <a:t>includes </a:t>
            </a:r>
            <a:r>
              <a:rPr lang="en-US" b="0" baseline="0" dirty="0"/>
              <a:t>specific strategies such as</a:t>
            </a:r>
            <a:r>
              <a:rPr lang="en-US" dirty="0"/>
              <a:t> </a:t>
            </a:r>
            <a:endParaRPr lang="en-US" b="0" baseline="0" dirty="0"/>
          </a:p>
          <a:p>
            <a:pPr marL="628650" lvl="1" indent="-171450">
              <a:lnSpc>
                <a:spcPct val="150000"/>
              </a:lnSpc>
              <a:buFont typeface="Arial" panose="020B0604020202020204" pitchFamily="34" charset="0"/>
              <a:buChar char="•"/>
            </a:pPr>
            <a:r>
              <a:rPr lang="en-US" b="0" baseline="0" dirty="0"/>
              <a:t>Offering positive reinforcement to visitors</a:t>
            </a:r>
            <a:endParaRPr lang="en-US" b="0" baseline="0" dirty="0">
              <a:cs typeface="Calibri"/>
            </a:endParaRPr>
          </a:p>
          <a:p>
            <a:pPr marL="628650" lvl="1" indent="-171450">
              <a:lnSpc>
                <a:spcPct val="150000"/>
              </a:lnSpc>
              <a:buFont typeface="Arial" panose="020B0604020202020204" pitchFamily="34" charset="0"/>
              <a:buChar char="•"/>
            </a:pPr>
            <a:r>
              <a:rPr lang="en-US" b="0" baseline="0" dirty="0"/>
              <a:t>Giving them basic information or vocabulary</a:t>
            </a:r>
            <a:endParaRPr lang="en-US" b="0" baseline="0" dirty="0">
              <a:cs typeface="Calibri"/>
            </a:endParaRPr>
          </a:p>
          <a:p>
            <a:pPr marL="628650" lvl="1" indent="-171450">
              <a:lnSpc>
                <a:spcPct val="150000"/>
              </a:lnSpc>
              <a:buFont typeface="Arial" panose="020B0604020202020204" pitchFamily="34" charset="0"/>
              <a:buChar char="•"/>
            </a:pPr>
            <a:r>
              <a:rPr lang="en-US" b="0" baseline="0" dirty="0"/>
              <a:t>Providing explicit instruction for aspects of the activity</a:t>
            </a:r>
            <a:endParaRPr lang="en-US" b="0" baseline="0" dirty="0">
              <a:cs typeface="Calibri"/>
            </a:endParaRPr>
          </a:p>
          <a:p>
            <a:pPr marL="628650" lvl="1" indent="-171450">
              <a:lnSpc>
                <a:spcPct val="150000"/>
              </a:lnSpc>
              <a:buFont typeface="Arial" panose="020B0604020202020204" pitchFamily="34" charset="0"/>
              <a:buChar char="•"/>
            </a:pPr>
            <a:r>
              <a:rPr lang="en-US" b="0" baseline="0" dirty="0"/>
              <a:t>Asking visitors to make observations and predictions</a:t>
            </a:r>
            <a:r>
              <a:rPr lang="en-US" dirty="0"/>
              <a:t> </a:t>
            </a:r>
            <a:endParaRPr lang="en-US" b="0" baseline="0" dirty="0">
              <a:cs typeface="Calibri"/>
            </a:endParaRPr>
          </a:p>
          <a:p>
            <a:pPr marL="628650" lvl="1" indent="-171450">
              <a:lnSpc>
                <a:spcPct val="150000"/>
              </a:lnSpc>
              <a:buFont typeface="Arial" panose="020B0604020202020204" pitchFamily="34" charset="0"/>
              <a:buChar char="•"/>
            </a:pPr>
            <a:r>
              <a:rPr lang="en-US" b="0" baseline="0" dirty="0"/>
              <a:t>And encouraging iteration or experimentation</a:t>
            </a:r>
            <a:endParaRPr lang="en-US" b="0"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9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b="0" dirty="0"/>
              <a:t>Overall,</a:t>
            </a:r>
            <a:r>
              <a:rPr lang="en-US" b="0" baseline="0" dirty="0"/>
              <a:t> </a:t>
            </a:r>
            <a:r>
              <a:rPr lang="en-US" b="0" dirty="0"/>
              <a:t>we found that all of the techniques were used pretty regularly by facilitators,</a:t>
            </a:r>
            <a:r>
              <a:rPr lang="en-US" b="0" baseline="0" dirty="0"/>
              <a:t> but that providing positive reinforcement was the most common.</a:t>
            </a:r>
            <a:r>
              <a:rPr lang="en-US" dirty="0"/>
              <a:t> </a:t>
            </a:r>
            <a:endParaRPr lang="en-US" b="0" baseline="0"/>
          </a:p>
          <a:p>
            <a:pPr marL="171450" indent="-171450">
              <a:lnSpc>
                <a:spcPct val="150000"/>
              </a:lnSpc>
              <a:buFont typeface="Arial" panose="020B0604020202020204" pitchFamily="34" charset="0"/>
              <a:buChar char="•"/>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r</a:t>
            </a:r>
            <a:r>
              <a:rPr lang="en-US" sz="1200" kern="1200" dirty="0">
                <a:solidFill>
                  <a:schemeClr val="tx1"/>
                </a:solidFill>
                <a:effectLst/>
                <a:latin typeface="+mn-lt"/>
                <a:ea typeface="+mn-ea"/>
                <a:cs typeface="+mn-cs"/>
              </a:rPr>
              <a:t>anged from simple positive feedback, such as </a:t>
            </a:r>
            <a:r>
              <a:rPr lang="en-US" sz="1200" i="1" kern="1200" dirty="0">
                <a:solidFill>
                  <a:schemeClr val="tx1"/>
                </a:solidFill>
                <a:effectLst/>
                <a:latin typeface="+mn-lt"/>
                <a:ea typeface="+mn-ea"/>
                <a:cs typeface="+mn-cs"/>
              </a:rPr>
              <a:t>“alright,” “nice,” “good job,”</a:t>
            </a:r>
            <a:r>
              <a:rPr lang="en-US" sz="1200" kern="1200">
                <a:solidFill>
                  <a:schemeClr val="tx1"/>
                </a:solidFill>
                <a:effectLst/>
                <a:latin typeface="+mn-lt"/>
                <a:ea typeface="+mn-ea"/>
                <a:cs typeface="+mn-cs"/>
              </a:rPr>
              <a:t> to a</a:t>
            </a:r>
            <a:r>
              <a:rPr lang="en-US" sz="1200" kern="1200" baseline="0">
                <a:solidFill>
                  <a:schemeClr val="tx1"/>
                </a:solidFill>
                <a:effectLst/>
                <a:latin typeface="+mn-lt"/>
                <a:ea typeface="+mn-ea"/>
                <a:cs typeface="+mn-cs"/>
              </a:rPr>
              <a:t> facilitator</a:t>
            </a:r>
            <a:r>
              <a:rPr lang="en-US" sz="1200" kern="1200">
                <a:solidFill>
                  <a:schemeClr val="tx1"/>
                </a:solidFill>
                <a:effectLst/>
                <a:latin typeface="+mn-lt"/>
                <a:ea typeface="+mn-ea"/>
                <a:cs typeface="+mn-cs"/>
              </a:rPr>
              <a:t> more directly</a:t>
            </a:r>
            <a:r>
              <a:rPr lang="en-US" sz="1200" kern="1200" baseline="0">
                <a:solidFill>
                  <a:schemeClr val="tx1"/>
                </a:solidFill>
                <a:effectLst/>
                <a:latin typeface="+mn-lt"/>
                <a:ea typeface="+mn-ea"/>
                <a:cs typeface="+mn-cs"/>
              </a:rPr>
              <a:t> saying something like what is seen in the example, where the </a:t>
            </a:r>
            <a:r>
              <a:rPr lang="en-US"/>
              <a:t>educator says</a:t>
            </a:r>
            <a:r>
              <a:rPr lang="en-US" sz="1200" kern="1200" baseline="0">
                <a:solidFill>
                  <a:schemeClr val="tx1"/>
                </a:solidFill>
                <a:effectLst/>
                <a:latin typeface="+mn-lt"/>
                <a:ea typeface="+mn-ea"/>
                <a:cs typeface="+mn-cs"/>
              </a:rPr>
              <a:t>, </a:t>
            </a:r>
            <a:r>
              <a:rPr lang="en-US" sz="1200" i="1"/>
              <a:t>“You’re right</a:t>
            </a:r>
            <a:r>
              <a:rPr lang="en-US" i="1"/>
              <a:t>,</a:t>
            </a:r>
            <a:r>
              <a:rPr lang="en-US" sz="1200" i="1"/>
              <a:t> let’s keep going</a:t>
            </a:r>
            <a:r>
              <a:rPr lang="en-US" sz="1200" dirty="0"/>
              <a:t>”</a:t>
            </a:r>
            <a:r>
              <a:rPr lang="en-US" dirty="0"/>
              <a:t> </a:t>
            </a:r>
            <a:endParaRPr lang="en-US" sz="120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66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baseline="0"/>
              <a:t>We found a </a:t>
            </a:r>
            <a:r>
              <a:rPr lang="en-US" baseline="0"/>
              <a:t>positive relationship between how frequently a facilitator used supporting exploration techniques and visitor ratings of self-efficacy, </a:t>
            </a:r>
          </a:p>
          <a:p>
            <a:pPr marL="628650" lvl="1" indent="-171450">
              <a:lnSpc>
                <a:spcPct val="150000"/>
              </a:lnSpc>
              <a:buFont typeface="Arial" panose="020B0604020202020204" pitchFamily="34" charset="0"/>
              <a:buChar char="•"/>
              <a:defRPr/>
            </a:pPr>
            <a:r>
              <a:rPr lang="en-US" baseline="0"/>
              <a:t>a</a:t>
            </a:r>
            <a:r>
              <a:rPr lang="en-US" b="0" baseline="0"/>
              <a:t>lthough we did not see any specific techniques that seemed to support self-efficacy better than others</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baseline="0"/>
              <a:t>Rather we saw that a facilitator using an overall higher proportion of these strategies during an interaction likely contributed to increased feelings of self-efficacy on the part of the visitor.  </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507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t>Finally, deepening understanding </a:t>
            </a:r>
            <a:r>
              <a:rPr lang="en-US" dirty="0"/>
              <a:t>occurs</a:t>
            </a:r>
            <a:r>
              <a:rPr lang="en-US" baseline="0" dirty="0"/>
              <a:t> when educators </a:t>
            </a:r>
            <a:r>
              <a:rPr lang="en-US" dirty="0"/>
              <a:t>encourage</a:t>
            </a:r>
            <a:r>
              <a:rPr lang="en-US" baseline="0" dirty="0"/>
              <a:t> and </a:t>
            </a:r>
            <a:r>
              <a:rPr lang="en-US" dirty="0"/>
              <a:t>support</a:t>
            </a:r>
            <a:r>
              <a:rPr lang="en-US" baseline="0" dirty="0"/>
              <a:t> meaning-making for visitors.</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dirty="0"/>
              <a:t>This included </a:t>
            </a:r>
            <a:r>
              <a:rPr lang="en-US" dirty="0"/>
              <a:t>using specific</a:t>
            </a:r>
            <a:r>
              <a:rPr lang="en-US" baseline="0" dirty="0"/>
              <a:t> techniques like</a:t>
            </a:r>
            <a:endParaRPr lang="en-US" baseline="0" dirty="0">
              <a:cs typeface="Calibri"/>
            </a:endParaRPr>
          </a:p>
          <a:p>
            <a:pPr marL="628650" lvl="1" indent="-171450">
              <a:buFont typeface="Arial" panose="020B0604020202020204" pitchFamily="34" charset="0"/>
              <a:buChar char="•"/>
            </a:pPr>
            <a:r>
              <a:rPr lang="en-US" baseline="0" dirty="0"/>
              <a:t>Providing information to explain why or how something is happening or </a:t>
            </a:r>
            <a:endParaRPr lang="en-US" dirty="0"/>
          </a:p>
          <a:p>
            <a:pPr marL="628650" lvl="1" indent="-171450">
              <a:buFont typeface="Arial" panose="020B0604020202020204" pitchFamily="34" charset="0"/>
              <a:buChar char="•"/>
            </a:pPr>
            <a:r>
              <a:rPr lang="en-US" baseline="0" dirty="0"/>
              <a:t>giving supplemental information</a:t>
            </a:r>
            <a:r>
              <a:rPr lang="en-US" dirty="0"/>
              <a:t> to support making connections outside of the activity</a:t>
            </a:r>
            <a:endParaRPr lang="en-US" baseline="0" dirty="0">
              <a:cs typeface="Calibri"/>
            </a:endParaRPr>
          </a:p>
          <a:p>
            <a:pPr marL="628650" lvl="1" indent="-171450">
              <a:buFont typeface="Arial" panose="020B0604020202020204" pitchFamily="34" charset="0"/>
              <a:buChar char="•"/>
            </a:pPr>
            <a:r>
              <a:rPr lang="en-US" baseline="0" dirty="0"/>
              <a:t>Encouraging visitors to apply something they learned</a:t>
            </a:r>
            <a:endParaRPr lang="en-US" baseline="0" dirty="0">
              <a:cs typeface="Calibri"/>
            </a:endParaRPr>
          </a:p>
          <a:p>
            <a:pPr marL="628650" lvl="1" indent="-171450">
              <a:buFont typeface="Arial" panose="020B0604020202020204" pitchFamily="34" charset="0"/>
              <a:buChar char="•"/>
            </a:pPr>
            <a:r>
              <a:rPr lang="en-US" baseline="0" dirty="0"/>
              <a:t>Encouraging visitors to explain why or how something is happening</a:t>
            </a:r>
            <a:endParaRPr lang="en-US" baseline="0" dirty="0">
              <a:cs typeface="Calibri"/>
            </a:endParaRPr>
          </a:p>
          <a:p>
            <a:endParaRPr lang="en-US" baseline="0"/>
          </a:p>
          <a:p>
            <a:pPr marL="640594" lvl="1" indent="-174708">
              <a:buFont typeface="Arial" panose="020B0604020202020204" pitchFamily="34" charset="0"/>
              <a:buChar char="•"/>
            </a:pPr>
            <a:endParaRPr lang="en-US"/>
          </a:p>
          <a:p>
            <a:pPr marL="8687" lvl="0"/>
            <a:endParaRPr lang="en-US" sz="1200" b="0" i="0" kern="1200" baseline="0">
              <a:solidFill>
                <a:schemeClr val="tx1"/>
              </a:solidFill>
              <a:effectLst/>
              <a:latin typeface="+mn-lt"/>
              <a:ea typeface="+mn-ea"/>
              <a:cs typeface="+mn-cs"/>
            </a:endParaRPr>
          </a:p>
          <a:p>
            <a:pPr marL="8687" lvl="0"/>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74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What we saw in this area was that educators most commonly used the technique of providing supplemental information </a:t>
            </a:r>
            <a:r>
              <a:rPr lang="en-US" sz="1200" kern="1200" dirty="0">
                <a:solidFill>
                  <a:srgbClr val="000000"/>
                </a:solidFill>
                <a:effectLst/>
                <a:latin typeface="Calibri"/>
                <a:ea typeface="Symbol" panose="05050102010706020507" pitchFamily="18" charset="2"/>
                <a:cs typeface="Calibri"/>
              </a:rPr>
              <a:t>and supporting connections outside the activity,</a:t>
            </a:r>
            <a:r>
              <a:rPr lang="en-US" dirty="0">
                <a:solidFill>
                  <a:srgbClr val="000000"/>
                </a:solidFill>
                <a:latin typeface="Calibri"/>
                <a:ea typeface="Symbol" panose="05050102010706020507" pitchFamily="18" charset="2"/>
                <a:cs typeface="Calibri"/>
              </a:rPr>
              <a:t> </a:t>
            </a:r>
            <a:endParaRPr lang="en-US" sz="1200" kern="1200" baseline="0" dirty="0">
              <a:solidFill>
                <a:srgbClr val="000000"/>
              </a:solidFill>
              <a:effectLst/>
              <a:latin typeface="Calibri" panose="020F0502020204030204" pitchFamily="34" charset="0"/>
              <a:ea typeface="Symbol" panose="05050102010706020507" pitchFamily="18" charset="2"/>
              <a:cs typeface="Calibri" panose="020F0502020204030204" pitchFamily="34" charset="0"/>
            </a:endParaRPr>
          </a:p>
          <a:p>
            <a:pPr marL="628650" lvl="1" indent="-171450">
              <a:buFont typeface="Arial" panose="020B0604020202020204" pitchFamily="34" charset="0"/>
              <a:buChar char="•"/>
            </a:pPr>
            <a:r>
              <a:rPr lang="en-US" sz="1200" kern="1200" baseline="0" dirty="0">
                <a:solidFill>
                  <a:srgbClr val="000000"/>
                </a:solidFill>
                <a:effectLst/>
                <a:latin typeface="Calibri"/>
                <a:ea typeface="Symbol" panose="05050102010706020507" pitchFamily="18" charset="2"/>
                <a:cs typeface="Calibri"/>
              </a:rPr>
              <a:t>as </a:t>
            </a:r>
            <a:r>
              <a:rPr lang="en-US" dirty="0">
                <a:solidFill>
                  <a:srgbClr val="000000"/>
                </a:solidFill>
                <a:latin typeface="Calibri"/>
                <a:ea typeface="Symbol" panose="05050102010706020507" pitchFamily="18" charset="2"/>
                <a:cs typeface="Calibri"/>
              </a:rPr>
              <a:t>is</a:t>
            </a:r>
            <a:r>
              <a:rPr lang="en-US" sz="1200" kern="1200" baseline="0" dirty="0">
                <a:solidFill>
                  <a:srgbClr val="000000"/>
                </a:solidFill>
                <a:effectLst/>
                <a:latin typeface="Calibri"/>
                <a:ea typeface="Symbol" panose="05050102010706020507" pitchFamily="18" charset="2"/>
                <a:cs typeface="Calibri"/>
              </a:rPr>
              <a:t> </a:t>
            </a:r>
            <a:r>
              <a:rPr lang="en-US" dirty="0">
                <a:solidFill>
                  <a:srgbClr val="000000"/>
                </a:solidFill>
                <a:latin typeface="Calibri"/>
                <a:ea typeface="Symbol" panose="05050102010706020507" pitchFamily="18" charset="2"/>
                <a:cs typeface="Calibri"/>
              </a:rPr>
              <a:t>seen here in the</a:t>
            </a:r>
            <a:r>
              <a:rPr lang="en-US" sz="1200" kern="1200" baseline="0" dirty="0">
                <a:solidFill>
                  <a:srgbClr val="000000"/>
                </a:solidFill>
                <a:effectLst/>
                <a:latin typeface="Calibri"/>
                <a:ea typeface="Symbol" panose="05050102010706020507" pitchFamily="18" charset="2"/>
                <a:cs typeface="Calibri"/>
              </a:rPr>
              <a:t> </a:t>
            </a:r>
            <a:r>
              <a:rPr lang="en-US" sz="1200" i="1" kern="1200" baseline="0" dirty="0">
                <a:solidFill>
                  <a:srgbClr val="000000"/>
                </a:solidFill>
                <a:effectLst/>
                <a:latin typeface="Calibri"/>
                <a:ea typeface="Symbol" panose="05050102010706020507" pitchFamily="18" charset="2"/>
                <a:cs typeface="Calibri"/>
              </a:rPr>
              <a:t>Chemistry is Colorfu</a:t>
            </a:r>
            <a:r>
              <a:rPr lang="en-US" sz="1200" kern="1200" baseline="0" dirty="0">
                <a:solidFill>
                  <a:srgbClr val="000000"/>
                </a:solidFill>
                <a:effectLst/>
                <a:latin typeface="Calibri"/>
                <a:ea typeface="Symbol" panose="05050102010706020507" pitchFamily="18" charset="2"/>
                <a:cs typeface="Calibri"/>
              </a:rPr>
              <a:t>l activity where the facilitator </a:t>
            </a:r>
            <a:r>
              <a:rPr lang="en-US" dirty="0">
                <a:solidFill>
                  <a:srgbClr val="000000"/>
                </a:solidFill>
                <a:latin typeface="Calibri"/>
                <a:ea typeface="Symbol" panose="05050102010706020507" pitchFamily="18" charset="2"/>
                <a:cs typeface="Calibri"/>
              </a:rPr>
              <a:t>shared an</a:t>
            </a:r>
            <a:r>
              <a:rPr lang="en-US" sz="1200" kern="1200" baseline="0" dirty="0">
                <a:solidFill>
                  <a:srgbClr val="000000"/>
                </a:solidFill>
                <a:effectLst/>
                <a:latin typeface="Calibri"/>
                <a:ea typeface="Symbol" panose="05050102010706020507" pitchFamily="18" charset="2"/>
                <a:cs typeface="Calibri"/>
              </a:rPr>
              <a:t> example from a real-work application of chromatography in art</a:t>
            </a:r>
            <a:r>
              <a:rPr lang="en-US" dirty="0">
                <a:solidFill>
                  <a:srgbClr val="000000"/>
                </a:solidFill>
                <a:latin typeface="Calibri"/>
                <a:ea typeface="Symbol" panose="05050102010706020507" pitchFamily="18" charset="2"/>
                <a:cs typeface="Calibri"/>
              </a:rPr>
              <a:t> – saying "</a:t>
            </a:r>
            <a:r>
              <a:rPr lang="en-US" i="1" dirty="0"/>
              <a:t>“artists can use this if they're </a:t>
            </a:r>
            <a:r>
              <a:rPr lang="en-US" i="1" dirty="0" err="1"/>
              <a:t>gonna</a:t>
            </a:r>
            <a:r>
              <a:rPr lang="en-US" i="1" dirty="0"/>
              <a:t> take an old painting and [try] to recreate it, they can take little pieces of the paint and do chromatography to them to figure out exactly what mixture they were.”</a:t>
            </a:r>
            <a:r>
              <a:rPr lang="en-US" dirty="0"/>
              <a:t> </a:t>
            </a:r>
            <a:endParaRPr lang="en-US" baseline="0" dirty="0">
              <a:cs typeface="Calibri"/>
            </a:endParaRPr>
          </a:p>
          <a:p>
            <a:endParaRPr lang="en-US" baseline="0"/>
          </a:p>
          <a:p>
            <a:pPr marL="640594" lvl="1" indent="-174708">
              <a:buFont typeface="Arial" panose="020B0604020202020204" pitchFamily="34" charset="0"/>
              <a:buChar char="•"/>
            </a:pPr>
            <a:endParaRPr lang="en-US"/>
          </a:p>
          <a:p>
            <a:pPr marL="8687" lvl="0"/>
            <a:endParaRPr lang="en-US" sz="1200" b="0" i="0" kern="1200" baseline="0">
              <a:solidFill>
                <a:schemeClr val="tx1"/>
              </a:solidFill>
              <a:effectLst/>
              <a:latin typeface="+mn-lt"/>
              <a:ea typeface="+mn-ea"/>
              <a:cs typeface="+mn-cs"/>
            </a:endParaRPr>
          </a:p>
          <a:p>
            <a:pPr marL="8687" lvl="0"/>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60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a:t>
            </a:r>
            <a:r>
              <a:rPr lang="en-US" baseline="0"/>
              <a:t> the research findings!</a:t>
            </a:r>
          </a:p>
          <a:p>
            <a:endParaRPr lang="en-US" baseline="0"/>
          </a:p>
          <a:p>
            <a:pPr algn="l"/>
            <a:r>
              <a:rPr lang="en-US" i="0" baseline="0"/>
              <a:t>In this section we will </a:t>
            </a:r>
          </a:p>
          <a:p>
            <a:pPr marL="171450" indent="-171450" algn="l">
              <a:buFont typeface="Arial" panose="020B0604020202020204" pitchFamily="34" charset="0"/>
              <a:buChar char="•"/>
            </a:pPr>
            <a:r>
              <a:rPr lang="en-US" i="0" baseline="0"/>
              <a:t>discuss what the facilitation techniques are, </a:t>
            </a:r>
          </a:p>
          <a:p>
            <a:pPr marL="171450" indent="-171450" algn="l">
              <a:buFont typeface="Arial" panose="020B0604020202020204" pitchFamily="34" charset="0"/>
              <a:buChar char="•"/>
            </a:pPr>
            <a:r>
              <a:rPr lang="en-US" i="0" baseline="0"/>
              <a:t>Share broadly how facilitators used them, and then </a:t>
            </a:r>
          </a:p>
          <a:p>
            <a:pPr marL="171450" indent="-171450" algn="l">
              <a:buFont typeface="Arial" panose="020B0604020202020204" pitchFamily="34" charset="0"/>
              <a:buChar char="•"/>
            </a:pPr>
            <a:r>
              <a:rPr lang="en-US" i="0" baseline="0"/>
              <a:t>Take a look closer look at some of the specific techniques in relation to our research findings.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48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dirty="0"/>
              <a:t>When looking more closely at the chemistry attitudes, we saw that providing supplemental information in some form seems to particularly support visitors' increased feelings of relevance. </a:t>
            </a:r>
            <a:endParaRPr lang="en-US" dirty="0">
              <a:cs typeface="Calibri"/>
            </a:endParaRPr>
          </a:p>
          <a:p>
            <a:pPr marL="285750" indent="-285750">
              <a:buFont typeface="Arial" panose="020B0604020202020204" pitchFamily="34" charset="0"/>
              <a:buChar char="•"/>
              <a:defRPr/>
            </a:pPr>
            <a:r>
              <a:rPr lang="en-US" dirty="0"/>
              <a:t>We </a:t>
            </a:r>
            <a:r>
              <a:rPr lang="en-US" baseline="0" dirty="0"/>
              <a:t>saw that either of the </a:t>
            </a:r>
            <a:r>
              <a:rPr lang="en-US" dirty="0"/>
              <a:t>deepen categories</a:t>
            </a:r>
            <a:r>
              <a:rPr lang="en-US" baseline="0" dirty="0"/>
              <a:t> highlighted on the screen</a:t>
            </a:r>
            <a:r>
              <a:rPr lang="en-US" dirty="0"/>
              <a:t> were helpful, so that could be either describing why</a:t>
            </a:r>
            <a:r>
              <a:rPr lang="en-US" baseline="0" dirty="0"/>
              <a:t> </a:t>
            </a:r>
            <a:r>
              <a:rPr lang="en-US" dirty="0"/>
              <a:t>or how something is happening, or providing additional information and</a:t>
            </a:r>
            <a:r>
              <a:rPr lang="en-US" baseline="0" dirty="0"/>
              <a:t> supporting making connections</a:t>
            </a:r>
            <a:endParaRPr lang="en-US" dirty="0">
              <a:cs typeface="Calibri" panose="020F0502020204030204"/>
            </a:endParaRPr>
          </a:p>
          <a:p>
            <a:pPr marL="285750" indent="-285750">
              <a:buFont typeface="Arial" panose="020B0604020202020204" pitchFamily="34" charset="0"/>
              <a:buChar char="•"/>
              <a:defRPr/>
            </a:pPr>
            <a:r>
              <a:rPr lang="en-US" dirty="0">
                <a:cs typeface="Calibri" panose="020F0502020204030204"/>
              </a:rPr>
              <a:t>As in this example, where a facilitator says </a:t>
            </a:r>
            <a:r>
              <a:rPr lang="en-US" i="1" dirty="0">
                <a:cs typeface="Calibri"/>
              </a:rPr>
              <a:t>"</a:t>
            </a:r>
            <a:r>
              <a:rPr lang="en-US" i="1" dirty="0"/>
              <a:t>The air actually has a volume and because it has a volume and takes up space - if you push it on something it actually pushes on things. You can’t see the air, but we can see some of the things that it’s doing.”  </a:t>
            </a:r>
            <a:endParaRPr lang="en-US" baseline="0" dirty="0">
              <a:cs typeface="Calibri"/>
            </a:endParaRPr>
          </a:p>
          <a:p>
            <a:endParaRPr lang="en-US" dirty="0">
              <a:cs typeface="Calibri" panose="020F0502020204030204"/>
            </a:endParaRPr>
          </a:p>
          <a:p>
            <a:pPr marL="640594" lvl="1" indent="-174708">
              <a:buFont typeface="Arial" panose="020B0604020202020204" pitchFamily="34" charset="0"/>
              <a:buChar char="•"/>
            </a:pPr>
            <a:endParaRPr lang="en-US" sz="1200" b="0" i="0" kern="1200" baseline="0" dirty="0">
              <a:solidFill>
                <a:schemeClr val="tx1"/>
              </a:solidFill>
              <a:effectLst/>
              <a:latin typeface="+mn-lt"/>
              <a:cs typeface="Calibri" panose="020F0502020204030204"/>
            </a:endParaRPr>
          </a:p>
          <a:p>
            <a:pPr marL="8687" lvl="0"/>
            <a:endParaRPr lang="en-US" baseline="0" dirty="0"/>
          </a:p>
          <a:p>
            <a:pPr marL="8687"/>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2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We also learned that having the visitor explain why or how something is happening may increase visitors’ feelings of self efficacy,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effectLst/>
                <a:latin typeface="Calibri" panose="020F0502020204030204" pitchFamily="34" charset="0"/>
                <a:ea typeface="Calibri" panose="020F0502020204030204" pitchFamily="34" charset="0"/>
                <a:cs typeface="Times New Roman" panose="02020603050405020304" pitchFamily="18" charset="0"/>
              </a:rPr>
              <a:t>Like in this example where the facilitator asks, “</a:t>
            </a:r>
            <a:r>
              <a:rPr lang="en-US" sz="1200" i="1"/>
              <a:t>What do you think could be happening in your tube right now?”</a:t>
            </a:r>
            <a:r>
              <a:rPr lang="en-US" sz="1200" baseline="0">
                <a:effectLst/>
                <a:latin typeface="Calibri" panose="020F0502020204030204" pitchFamily="34" charset="0"/>
                <a:ea typeface="Calibri" panose="020F0502020204030204" pitchFamily="34" charset="0"/>
                <a:cs typeface="Times New Roman" panose="02020603050405020304" pitchFamily="18" charset="0"/>
              </a:rPr>
              <a:t> to prompt the visitor to try and explain what they are seeing.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a:p>
          <a:p>
            <a:pPr marL="640594" lvl="1" indent="-174708">
              <a:buFont typeface="Arial" panose="020B0604020202020204" pitchFamily="34" charset="0"/>
              <a:buChar char="•"/>
            </a:pPr>
            <a:endParaRPr lang="en-US"/>
          </a:p>
          <a:p>
            <a:pPr marL="8687" lvl="0"/>
            <a:endParaRPr lang="en-US" sz="1200" b="0" i="0" kern="1200" baseline="0">
              <a:solidFill>
                <a:schemeClr val="tx1"/>
              </a:solidFill>
              <a:effectLst/>
              <a:latin typeface="+mn-lt"/>
              <a:ea typeface="+mn-ea"/>
              <a:cs typeface="+mn-cs"/>
            </a:endParaRPr>
          </a:p>
          <a:p>
            <a:pPr marL="8687" lvl="0"/>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4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a:t>As we previewed</a:t>
            </a:r>
            <a:r>
              <a:rPr lang="en-US" i="0" baseline="0"/>
              <a:t> in the welcome video, this is our final </a:t>
            </a:r>
            <a:r>
              <a:rPr lang="en-US" i="0"/>
              <a:t>theoretical framework for facilitation.</a:t>
            </a:r>
            <a:r>
              <a:rPr lang="en-US" i="0" baseline="0"/>
              <a:t> </a:t>
            </a:r>
          </a:p>
          <a:p>
            <a:pPr marL="0" indent="0">
              <a:buFont typeface="Arial" panose="020B0604020202020204" pitchFamily="34" charset="0"/>
              <a:buNone/>
            </a:pPr>
            <a:endParaRPr lang="en-US" i="0" baseline="0"/>
          </a:p>
          <a:p>
            <a:r>
              <a:rPr lang="en-US" i="0" baseline="0"/>
              <a:t>Overall, we saw that facilitation was complicated and while there are some pieces that might better support interest, relevance, or self-efficacy</a:t>
            </a:r>
            <a:r>
              <a:rPr lang="en-US"/>
              <a:t> than others</a:t>
            </a:r>
            <a:r>
              <a:rPr lang="en-US" i="0" baseline="0"/>
              <a:t>, generally using these techniques supported positive attitudes towards chemistry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36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a:r>
              <a:rPr lang="en-US" dirty="0"/>
              <a:t>Before we end, </a:t>
            </a:r>
            <a:r>
              <a:rPr lang="en-US" baseline="0" dirty="0"/>
              <a:t>I want to review the big pieces that you should take away from all of this information.</a:t>
            </a:r>
            <a:r>
              <a:rPr lang="en-US" dirty="0"/>
              <a:t> </a:t>
            </a:r>
            <a:endParaRPr lang="en-US"/>
          </a:p>
          <a:p>
            <a:pPr marL="8255" lvl="0"/>
            <a:r>
              <a:rPr lang="en-US" baseline="0" dirty="0"/>
              <a:t>These a</a:t>
            </a:r>
            <a:r>
              <a:rPr lang="en-US" dirty="0"/>
              <a:t>re</a:t>
            </a:r>
            <a:r>
              <a:rPr lang="en-US" baseline="0" dirty="0"/>
              <a:t> the strategies that occurred consistently throughout all the cases and are probably good to consider or include with any experience</a:t>
            </a:r>
            <a:endParaRPr lang="en-US" baseline="0" dirty="0">
              <a:cs typeface="Calibri"/>
            </a:endParaRPr>
          </a:p>
          <a:p>
            <a:pPr marL="8687" lvl="0"/>
            <a:endParaRPr lang="en-US" baseline="0"/>
          </a:p>
          <a:p>
            <a:pPr marL="8255" lvl="0"/>
            <a:r>
              <a:rPr lang="en-US" dirty="0"/>
              <a:t>As you can see on the screen, these important</a:t>
            </a:r>
            <a:r>
              <a:rPr lang="en-US" baseline="0" dirty="0"/>
              <a:t> strategies were</a:t>
            </a:r>
            <a:endParaRPr lang="en-US" baseline="0" dirty="0">
              <a:cs typeface="Calibri"/>
            </a:endParaRPr>
          </a:p>
          <a:p>
            <a:pPr marL="8255" lvl="0"/>
            <a:r>
              <a:rPr lang="en-US" baseline="0" dirty="0"/>
              <a:t>	Always including an </a:t>
            </a:r>
            <a:r>
              <a:rPr lang="en-US" dirty="0"/>
              <a:t>introduction</a:t>
            </a:r>
            <a:r>
              <a:rPr lang="en-US" baseline="0" dirty="0"/>
              <a:t> or activity overview</a:t>
            </a:r>
            <a:endParaRPr lang="en-US" baseline="0" dirty="0">
              <a:cs typeface="Calibri" panose="020F0502020204030204"/>
            </a:endParaRPr>
          </a:p>
          <a:p>
            <a:pPr marL="8255" lvl="0"/>
            <a:r>
              <a:rPr lang="en-US" baseline="0" dirty="0"/>
              <a:t>	Frequently using positive feedback</a:t>
            </a:r>
            <a:endParaRPr lang="en-US" baseline="0" dirty="0">
              <a:cs typeface="Calibri"/>
            </a:endParaRPr>
          </a:p>
          <a:p>
            <a:pPr marL="8255"/>
            <a:r>
              <a:rPr lang="en-US" baseline="0" dirty="0"/>
              <a:t>	And making sure to provide information and support making connections outside the activity.</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93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a:r>
              <a:rPr lang="en-US" dirty="0"/>
              <a:t>And as we have shown, some of our data allowed us to</a:t>
            </a:r>
            <a:r>
              <a:rPr lang="en-US" baseline="0" dirty="0"/>
              <a:t> make connections to two of our attitudes around chemistry, specifically relevance and self-efficacy.</a:t>
            </a:r>
            <a:r>
              <a:rPr lang="en-US" dirty="0"/>
              <a:t> </a:t>
            </a:r>
          </a:p>
          <a:p>
            <a:pPr marL="8687" lvl="0"/>
            <a:endParaRPr lang="en-US" baseline="0"/>
          </a:p>
          <a:p>
            <a:pPr marL="8255"/>
            <a:r>
              <a:rPr lang="en-US" baseline="0" dirty="0"/>
              <a:t>Our data suggest that deepen moves may increase feelings that chemistry is relevant, and that providing supplemental information is especially helpful.</a:t>
            </a:r>
            <a:r>
              <a:rPr lang="en-US" dirty="0"/>
              <a:t> </a:t>
            </a:r>
            <a:endParaRPr lang="en-US" baseline="0" dirty="0">
              <a:cs typeface="Calibri" panose="020F0502020204030204"/>
            </a:endParaRPr>
          </a:p>
          <a:p>
            <a:pPr marL="8687" lvl="0"/>
            <a:endParaRPr lang="en-US" baseline="0"/>
          </a:p>
          <a:p>
            <a:pPr marL="8255"/>
            <a:r>
              <a:rPr lang="en-US" baseline="0" dirty="0"/>
              <a:t>In terms of self-efficacy, we saw that generally using any of the support moves may increase visitors feelings of self-efficacy, but also the specific deepen technique of encouraging participants to explain why or how something is happening.</a:t>
            </a:r>
            <a:r>
              <a:rPr lang="en-US" dirty="0"/>
              <a:t>  </a:t>
            </a:r>
            <a:endParaRPr lang="en-US"/>
          </a:p>
          <a:p>
            <a:pPr marL="8687"/>
            <a:endParaRPr lang="en-US">
              <a:cs typeface="Calibri" panose="020F0502020204030204"/>
            </a:endParaRPr>
          </a:p>
          <a:p>
            <a:pPr marL="8255" lvl="0"/>
            <a:r>
              <a:rPr lang="en-US" baseline="0" dirty="0"/>
              <a:t>For both relevance and self-efficacy, having discussions about visitors’ prior experiences may be helpful for increasing these attitudes, possibly because that helps the facilitator better tailor the activity to the visitor.</a:t>
            </a:r>
            <a:r>
              <a:rPr lang="en-US" dirty="0"/>
              <a:t> </a:t>
            </a:r>
            <a:endParaRPr lang="en-US" baseline="0">
              <a:cs typeface="Calibri" panose="020F0502020204030204"/>
            </a:endParaRPr>
          </a:p>
          <a:p>
            <a:pPr marL="8687" lvl="0"/>
            <a:endParaRPr lang="en-US" baseline="0"/>
          </a:p>
          <a:p>
            <a:pPr marL="8255"/>
            <a:r>
              <a:rPr lang="en-US" baseline="0" dirty="0"/>
              <a:t>While we saw that visitors had an increased interest in chemistry in many cases, there were not clear patterns about what might have supported </a:t>
            </a:r>
            <a:r>
              <a:rPr lang="en-US" dirty="0"/>
              <a:t>these</a:t>
            </a:r>
            <a:r>
              <a:rPr lang="en-US" baseline="0" dirty="0"/>
              <a:t> </a:t>
            </a:r>
            <a:r>
              <a:rPr lang="en-US" dirty="0"/>
              <a:t>increases</a:t>
            </a:r>
            <a:r>
              <a:rPr lang="en-US" baseline="0" dirty="0"/>
              <a:t>. </a:t>
            </a:r>
            <a:r>
              <a:rPr lang="en-US" dirty="0"/>
              <a:t>Interest didn’t</a:t>
            </a:r>
            <a:r>
              <a:rPr lang="en-US" baseline="0" dirty="0"/>
              <a:t> seem as directly connected to facilitation, and may be more dependent on design </a:t>
            </a:r>
            <a:r>
              <a:rPr lang="en-US" dirty="0"/>
              <a:t>strategies that we discussed in Modules</a:t>
            </a:r>
            <a:r>
              <a:rPr lang="en-US" baseline="0" dirty="0"/>
              <a:t> </a:t>
            </a:r>
            <a:r>
              <a:rPr lang="en-US" dirty="0"/>
              <a:t>2 </a:t>
            </a:r>
            <a:r>
              <a:rPr lang="en-US" baseline="0" dirty="0"/>
              <a:t>and </a:t>
            </a:r>
            <a:r>
              <a:rPr lang="en-US" dirty="0"/>
              <a:t>3 related to content and format</a:t>
            </a:r>
            <a:r>
              <a:rPr lang="en-US" baseline="0" dirty="0"/>
              <a:t>.</a:t>
            </a:r>
            <a:r>
              <a:rPr lang="en-US" dirty="0"/>
              <a:t> </a:t>
            </a:r>
            <a:endParaRPr lang="en-US" baseline="0" dirty="0">
              <a:cs typeface="Calibri" panose="020F0502020204030204"/>
            </a:endParaRPr>
          </a:p>
          <a:p>
            <a:pPr marL="8687" lvl="0"/>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79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Patti and I am a practitioner with the Let’s Do Chemistry project. I have been incorporating the design</a:t>
            </a:r>
            <a:r>
              <a:rPr lang="en-US" baseline="0" dirty="0"/>
              <a:t> and facilitation frameworks into the hands-on activities that I develop for chemists</a:t>
            </a:r>
            <a:r>
              <a:rPr lang="en-US" dirty="0"/>
              <a:t> to use </a:t>
            </a:r>
            <a:r>
              <a:rPr lang="en-US" baseline="0" dirty="0"/>
              <a:t>in schools, science centers, and public spaces. </a:t>
            </a:r>
            <a:endParaRPr lang="en-US" dirty="0"/>
          </a:p>
          <a:p>
            <a:endParaRPr lang="en-US" dirty="0"/>
          </a:p>
          <a:p>
            <a:r>
              <a:rPr lang="en-US" baseline="0" dirty="0"/>
              <a:t>In my mind, the </a:t>
            </a:r>
            <a:r>
              <a:rPr lang="en-US" b="1" baseline="0" dirty="0"/>
              <a:t>format strategies </a:t>
            </a:r>
            <a:r>
              <a:rPr lang="en-US" baseline="0" dirty="0"/>
              <a:t>look like the </a:t>
            </a:r>
            <a:r>
              <a:rPr lang="en-US" b="1" i="1" baseline="0" dirty="0"/>
              <a:t>doing</a:t>
            </a:r>
            <a:r>
              <a:rPr lang="en-US" baseline="0" dirty="0"/>
              <a:t> part of an activity, while the </a:t>
            </a:r>
            <a:r>
              <a:rPr lang="en-US" b="1" baseline="0" dirty="0"/>
              <a:t>content strategies </a:t>
            </a:r>
            <a:r>
              <a:rPr lang="en-US" baseline="0" dirty="0"/>
              <a:t>sound like the </a:t>
            </a:r>
            <a:r>
              <a:rPr lang="en-US" b="1" i="1" baseline="0" dirty="0"/>
              <a:t>saying</a:t>
            </a:r>
            <a:r>
              <a:rPr lang="en-US" i="1" baseline="0" dirty="0"/>
              <a:t> </a:t>
            </a:r>
            <a:r>
              <a:rPr lang="en-US" baseline="0" dirty="0"/>
              <a:t>part of an activity. The </a:t>
            </a:r>
            <a:r>
              <a:rPr lang="en-US" b="1" baseline="0" dirty="0"/>
              <a:t>facilitation techniques </a:t>
            </a:r>
            <a:r>
              <a:rPr lang="en-US" baseline="0" dirty="0"/>
              <a:t>provide a structure for me to weave the format and content through to create a conversation that is responsive to each group of participants. I encourage you to think about the strategies and techniques and how they work together in a way that makes sense for you.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169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Let’s look at the sodium polyacrylate activity one last time.</a:t>
            </a:r>
            <a:r>
              <a:rPr lang="en-US" dirty="0"/>
              <a:t> </a:t>
            </a:r>
            <a:endParaRPr lang="en-US" sz="1200" dirty="0"/>
          </a:p>
          <a:p>
            <a:pPr marL="171450" indent="-171450">
              <a:buFont typeface="Arial" panose="020B0604020202020204" pitchFamily="34" charset="0"/>
              <a:buChar char="•"/>
              <a:defRPr/>
            </a:pPr>
            <a:r>
              <a:rPr lang="en-US" sz="1200" dirty="0"/>
              <a:t>The facilitation</a:t>
            </a:r>
            <a:r>
              <a:rPr lang="en-US" sz="1200" baseline="0" dirty="0"/>
              <a:t> techniques grouped under </a:t>
            </a:r>
            <a:r>
              <a:rPr lang="en-US" sz="1200" i="1" baseline="0" dirty="0"/>
              <a:t>Invite Participation </a:t>
            </a:r>
            <a:r>
              <a:rPr lang="en-US" sz="1200" baseline="0" dirty="0"/>
              <a:t>help answer the question, “How will I encourage people to stop what they are doing, choose to participate in this hands-on activity, and stick with it?”</a:t>
            </a:r>
            <a:r>
              <a:rPr lang="en-US" dirty="0"/>
              <a:t> </a:t>
            </a:r>
            <a:endParaRPr lang="en-US" sz="1200" baseline="0" dirty="0"/>
          </a:p>
          <a:p>
            <a:pPr marL="171450" indent="-171450">
              <a:buFont typeface="Arial" panose="020B0604020202020204" pitchFamily="34" charset="0"/>
              <a:buChar char="•"/>
              <a:defRPr/>
            </a:pPr>
            <a:r>
              <a:rPr lang="en-US" sz="1200" baseline="0" dirty="0"/>
              <a:t>In the activity write-ups, I </a:t>
            </a:r>
            <a:r>
              <a:rPr lang="en-US" dirty="0"/>
              <a:t>started providing</a:t>
            </a:r>
            <a:r>
              <a:rPr lang="en-US" sz="1200" baseline="0" dirty="0"/>
              <a:t> guidance about setting the table so that it’s visually appealing and is easy to manage the materials. For the sodium polyacrylate activity, we have a few diapers and many colorful Growing Dinosaurs on the table along with “hands-on stations” defined by separate trays. I make it clear that there is something to </a:t>
            </a:r>
            <a:r>
              <a:rPr lang="en-US" sz="1200" i="1" baseline="0" dirty="0"/>
              <a:t>do </a:t>
            </a:r>
            <a:r>
              <a:rPr lang="en-US" sz="1200" baseline="0" dirty="0"/>
              <a:t>here. Just like plates on a table, each tray signals that there is space for one person to work.</a:t>
            </a:r>
            <a:r>
              <a:rPr lang="en-US" dirty="0"/>
              <a:t> </a:t>
            </a:r>
            <a:endParaRPr lang="en-US" sz="1200"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I also give facilitators an idea of what they can say to introduce the activity. For example, “Discover the secret science inside baby diapers!” “Find out what diapers, gel beads, and hair gel have in common!” Or “Learn the secret behind a popular magic trick!”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cs typeface="Calibri"/>
            </a:endParaRPr>
          </a:p>
          <a:p>
            <a:pPr>
              <a:defRPr/>
            </a:pPr>
            <a:r>
              <a:rPr lang="en-US" sz="1200" b="1" baseline="0" dirty="0">
                <a:cs typeface="Calibri"/>
              </a:rPr>
              <a:t>Image copyright:</a:t>
            </a:r>
            <a:r>
              <a:rPr lang="en-US" b="1" dirty="0">
                <a:cs typeface="Calibri"/>
              </a:rPr>
              <a:t> </a:t>
            </a:r>
            <a:r>
              <a:rPr lang="en-US" dirty="0">
                <a:hlinkClick r:id="rId3"/>
              </a:rPr>
              <a:t>Water beads</a:t>
            </a:r>
            <a:r>
              <a:rPr lang="en-US" dirty="0"/>
              <a:t>, </a:t>
            </a:r>
            <a:r>
              <a:rPr lang="en-US" dirty="0">
                <a:hlinkClick r:id="rId4"/>
              </a:rPr>
              <a:t>Growing Dinosaur</a:t>
            </a:r>
            <a:r>
              <a:rPr lang="en-US" dirty="0"/>
              <a:t>, </a:t>
            </a:r>
            <a:r>
              <a:rPr lang="en-US" dirty="0">
                <a:hlinkClick r:id="rId5"/>
              </a:rPr>
              <a:t>Frog Tape</a:t>
            </a:r>
            <a:r>
              <a:rPr lang="en-US" dirty="0"/>
              <a:t>, </a:t>
            </a:r>
            <a:r>
              <a:rPr lang="en-US" dirty="0">
                <a:hlinkClick r:id="rId6"/>
              </a:rPr>
              <a:t>Hair Gel</a:t>
            </a:r>
            <a:r>
              <a:rPr lang="en-US" dirty="0"/>
              <a:t>, </a:t>
            </a:r>
            <a:r>
              <a:rPr lang="en-US" dirty="0">
                <a:hlinkClick r:id="rId7"/>
              </a:rPr>
              <a:t>Disposable Diaper</a:t>
            </a:r>
            <a:endParaRPr lang="en-US" dirty="0">
              <a:cs typeface="Calibri" panose="020F0502020204030204"/>
              <a:hlinkClick r:id="rId7"/>
            </a:endParaRPr>
          </a:p>
          <a:p>
            <a:pPr>
              <a:defRPr/>
            </a:pPr>
            <a:endParaRPr lang="en-US" sz="1200" b="1"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21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The sodium polyacrylate activity has different sections. Use the </a:t>
            </a:r>
            <a:r>
              <a:rPr lang="en-US" sz="1200" i="1" baseline="0" dirty="0"/>
              <a:t>Invite Participation </a:t>
            </a:r>
            <a:r>
              <a:rPr lang="en-US" sz="1200" baseline="0" dirty="0"/>
              <a:t>techniques to help participants transition through the different sections. Participants might be inclined to leave during these shifts in focus. Always encourage them to stay, but if they are finished with the activity, allow them to leave. Participants should not feel trapped. It is ok if they want to do something else before you get to the end of what you want to say to them.</a:t>
            </a:r>
            <a:endParaRPr lang="en-US" baseline="0" dirty="0"/>
          </a:p>
          <a:p>
            <a:pPr marL="171450" indent="-171450">
              <a:buFont typeface="Arial" panose="020B0604020202020204" pitchFamily="34" charset="0"/>
              <a:buChar char="•"/>
              <a:defRPr/>
            </a:pPr>
            <a:r>
              <a:rPr lang="en-US" sz="1200" dirty="0"/>
              <a:t>The research team found that activity facilitators </a:t>
            </a:r>
            <a:r>
              <a:rPr lang="en-US" sz="1200" b="1" i="1" dirty="0"/>
              <a:t>always</a:t>
            </a:r>
            <a:r>
              <a:rPr lang="en-US" sz="1200" dirty="0"/>
              <a:t> </a:t>
            </a:r>
            <a:r>
              <a:rPr lang="en-US" sz="1200" b="1" dirty="0"/>
              <a:t>provided an introduction or activity overview</a:t>
            </a:r>
            <a:r>
              <a:rPr lang="en-US" sz="1200" dirty="0"/>
              <a:t>. This could be something like, “All of these items contain a super absorbing</a:t>
            </a:r>
            <a:r>
              <a:rPr lang="en-US" sz="1200" baseline="0" dirty="0"/>
              <a:t> polymer like this one right here. </a:t>
            </a:r>
            <a:r>
              <a:rPr lang="en-US" sz="1200" dirty="0"/>
              <a:t>F</a:t>
            </a:r>
            <a:r>
              <a:rPr lang="en-US" sz="1200" baseline="0" dirty="0"/>
              <a:t>ind out what happens to this special polymer when you add water!”</a:t>
            </a:r>
            <a:r>
              <a:rPr lang="en-US" dirty="0"/>
              <a:t> </a:t>
            </a:r>
            <a:endParaRPr lang="en-US" sz="1200" baseline="0" dirty="0">
              <a:cs typeface="Calibri"/>
            </a:endParaRPr>
          </a:p>
          <a:p>
            <a:pPr marL="171450" indent="-171450">
              <a:buFont typeface="Arial" panose="020B0604020202020204" pitchFamily="34" charset="0"/>
              <a:buChar char="•"/>
              <a:defRPr/>
            </a:pPr>
            <a:r>
              <a:rPr lang="en-US" sz="1200" baseline="0" dirty="0"/>
              <a:t>Practice something to say for each of the invite participation strategies. There is no need to use all of these during every single presentation. Practicing will help get the right words on the tip of your tongue so that they are ready when the time is right. Practice makes BETTER!</a:t>
            </a:r>
          </a:p>
          <a:p>
            <a:pPr marL="8687"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cs typeface="Calibri"/>
            </a:endParaRPr>
          </a:p>
          <a:p>
            <a:pPr>
              <a:defRPr/>
            </a:pPr>
            <a:r>
              <a:rPr lang="en-US" sz="1200" b="1" baseline="0" dirty="0">
                <a:cs typeface="Calibri"/>
              </a:rPr>
              <a:t>Image copyright:</a:t>
            </a:r>
            <a:r>
              <a:rPr lang="en-US" b="1" dirty="0">
                <a:cs typeface="Calibri"/>
              </a:rPr>
              <a:t> </a:t>
            </a:r>
            <a:r>
              <a:rPr lang="en-US" dirty="0">
                <a:hlinkClick r:id="rId3"/>
              </a:rPr>
              <a:t>Water beads</a:t>
            </a:r>
            <a:r>
              <a:rPr lang="en-US" dirty="0"/>
              <a:t>, </a:t>
            </a:r>
            <a:r>
              <a:rPr lang="en-US" dirty="0">
                <a:hlinkClick r:id="rId4"/>
              </a:rPr>
              <a:t>Growing Dinosaur</a:t>
            </a:r>
            <a:r>
              <a:rPr lang="en-US" dirty="0"/>
              <a:t>, </a:t>
            </a:r>
            <a:r>
              <a:rPr lang="en-US" dirty="0">
                <a:hlinkClick r:id="rId5"/>
              </a:rPr>
              <a:t>Frog Tape</a:t>
            </a:r>
            <a:r>
              <a:rPr lang="en-US" dirty="0"/>
              <a:t>, </a:t>
            </a:r>
            <a:r>
              <a:rPr lang="en-US" dirty="0">
                <a:hlinkClick r:id="rId6"/>
              </a:rPr>
              <a:t>Hair Gel</a:t>
            </a:r>
            <a:r>
              <a:rPr lang="en-US" dirty="0"/>
              <a:t>, </a:t>
            </a:r>
            <a:r>
              <a:rPr lang="en-US" dirty="0">
                <a:hlinkClick r:id="rId7"/>
              </a:rPr>
              <a:t>Disposable Diaper</a:t>
            </a:r>
            <a:endParaRPr lang="en-US" dirty="0"/>
          </a:p>
          <a:p>
            <a:pPr marL="8687">
              <a:defRPr/>
            </a:pPr>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28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The role of the facilitator is to </a:t>
            </a:r>
            <a:r>
              <a:rPr lang="en-US" sz="1200" b="1" dirty="0"/>
              <a:t>support</a:t>
            </a:r>
            <a:r>
              <a:rPr lang="en-US" sz="1200" b="1" baseline="0" dirty="0"/>
              <a:t> learners as they take on the role of</a:t>
            </a:r>
            <a:r>
              <a:rPr lang="en-US" b="1" dirty="0"/>
              <a:t> scientist</a:t>
            </a:r>
            <a:r>
              <a:rPr lang="en-US" sz="1200" baseline="0" dirty="0"/>
              <a:t>. Help participants know when they are on the right track!</a:t>
            </a:r>
            <a:r>
              <a:rPr lang="en-US" sz="1200" b="1" dirty="0"/>
              <a:t> </a:t>
            </a:r>
            <a:r>
              <a:rPr lang="en-US" sz="1200" b="0" dirty="0"/>
              <a:t>People are more likely to take on a new role or try something new if they feel that they can be successful. Saying “Good job,”</a:t>
            </a:r>
            <a:r>
              <a:rPr lang="en-US" sz="1200" b="0" baseline="0" dirty="0"/>
              <a:t> is validating. Even more validating is specific praise. For example, “Y</a:t>
            </a:r>
            <a:r>
              <a:rPr lang="en-US" sz="1200" b="0" dirty="0">
                <a:solidFill>
                  <a:srgbClr val="002060"/>
                </a:solidFill>
                <a:latin typeface="Ink Free"/>
              </a:rPr>
              <a:t>ou really know how to use a dropper. You must have done chemistry before!” </a:t>
            </a:r>
            <a:r>
              <a:rPr lang="en-US" baseline="0" dirty="0"/>
              <a:t>Praise good ideas, keen observation skills, insights, and understandings.</a:t>
            </a:r>
            <a:r>
              <a:rPr lang="en-US" dirty="0"/>
              <a:t> </a:t>
            </a:r>
            <a:endParaRPr lang="en-US" sz="1200" b="0" dirty="0">
              <a:solidFill>
                <a:srgbClr val="002060"/>
              </a:solidFill>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a:defRPr/>
            </a:pPr>
            <a:r>
              <a:rPr lang="en-US" sz="1200" baseline="0" dirty="0"/>
              <a:t>The basic information and vocabulary you choose depends on the individual participants and what you choose to emphasize with them.</a:t>
            </a:r>
            <a:r>
              <a:rPr lang="en-US" dirty="0"/>
              <a:t> P</a:t>
            </a:r>
            <a:r>
              <a:rPr lang="en-US" sz="1200" baseline="0" dirty="0"/>
              <a:t>articipants have different life experiences, so follow their lead and build on their ideas as you support their exploration.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Also, prepare questions you can ask to encourage thinking and steer the conversation in the direction you intend. For example, “I wonder if this polymer could absorb another pipet full of water. What do you think?” </a:t>
            </a:r>
            <a:r>
              <a:rPr lang="en-US" sz="1200" b="0" dirty="0">
                <a:solidFill>
                  <a:srgbClr val="002060"/>
                </a:solidFill>
                <a:latin typeface="Ink Free" panose="03080402000500000000" pitchFamily="66" charset="0"/>
              </a:rPr>
              <a:t>What do you notice about the polymer now? What do you think might happen if you turn the cup upside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2060"/>
              </a:solidFill>
              <a:latin typeface="Ink Free" panose="03080402000500000000" pitchFamily="66" charset="0"/>
            </a:endParaRPr>
          </a:p>
          <a:p>
            <a:pPr>
              <a:defRPr/>
            </a:pPr>
            <a:r>
              <a:rPr lang="en-US" sz="1200" b="1" baseline="0" dirty="0">
                <a:cs typeface="Calibri"/>
              </a:rPr>
              <a:t>Photo copyright:</a:t>
            </a:r>
            <a:r>
              <a:rPr lang="en-US" b="1" dirty="0">
                <a:cs typeface="Calibri"/>
              </a:rPr>
              <a:t> </a:t>
            </a:r>
            <a:r>
              <a:rPr lang="en-US" dirty="0"/>
              <a:t>Patti Galvan, 2020, Falls Church VA</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2060"/>
              </a:solidFill>
              <a:latin typeface="Ink Free" panose="03080402000500000000" pitchFamily="66" charset="0"/>
            </a:endParaRPr>
          </a:p>
          <a:p>
            <a:pPr algn="l"/>
            <a:endParaRPr lang="en-US" sz="1200" b="0" dirty="0">
              <a:solidFill>
                <a:srgbClr val="002060"/>
              </a:solidFill>
              <a:latin typeface="Ink Free" panose="03080402000500000000" pitchFamily="66"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867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a:t>
            </a:r>
            <a:r>
              <a:rPr lang="en-US" sz="1200" baseline="0" dirty="0"/>
              <a:t> </a:t>
            </a:r>
            <a:r>
              <a:rPr lang="en-US" sz="1200" i="1" baseline="0" dirty="0"/>
              <a:t>D</a:t>
            </a:r>
            <a:r>
              <a:rPr lang="en-US" sz="1200" i="1" dirty="0"/>
              <a:t>eepen Understanding </a:t>
            </a:r>
            <a:r>
              <a:rPr lang="en-US" sz="1200" dirty="0"/>
              <a:t>phase of a facilitated</a:t>
            </a:r>
            <a:r>
              <a:rPr lang="en-US" sz="1200" baseline="0" dirty="0"/>
              <a:t> hands-on activity, you may </a:t>
            </a:r>
            <a:r>
              <a:rPr lang="en-US" sz="1200" b="1" dirty="0"/>
              <a:t>provide information and</a:t>
            </a:r>
            <a:r>
              <a:rPr lang="en-US" sz="1200" b="1" baseline="0" dirty="0"/>
              <a:t> support </a:t>
            </a:r>
            <a:r>
              <a:rPr lang="en-US" sz="1200" b="1" dirty="0"/>
              <a:t>making connections outside the activity. </a:t>
            </a:r>
            <a:r>
              <a:rPr lang="en-US" sz="1200" b="0" dirty="0"/>
              <a:t>You may also </a:t>
            </a:r>
            <a:r>
              <a:rPr lang="en-US" sz="1200" b="1" dirty="0"/>
              <a:t>encourage participants to apply the information or explain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2060"/>
              </a:solidFill>
              <a:latin typeface="Ink Free" panose="03080402000500000000" pitchFamily="66" charset="0"/>
            </a:endParaRPr>
          </a:p>
          <a:p>
            <a:pPr algn="l"/>
            <a:r>
              <a:rPr lang="en-US" sz="1200" b="0" dirty="0">
                <a:solidFill>
                  <a:srgbClr val="002060"/>
                </a:solidFill>
                <a:latin typeface="Ink Free" panose="03080402000500000000" pitchFamily="66" charset="0"/>
              </a:rPr>
              <a:t>For example, you could explain</a:t>
            </a:r>
            <a:r>
              <a:rPr lang="en-US" sz="1200" b="0" baseline="0" dirty="0">
                <a:solidFill>
                  <a:srgbClr val="002060"/>
                </a:solidFill>
                <a:latin typeface="Ink Free" panose="03080402000500000000" pitchFamily="66" charset="0"/>
              </a:rPr>
              <a:t> that </a:t>
            </a:r>
            <a:r>
              <a:rPr lang="en-US" sz="1200" b="0" dirty="0">
                <a:solidFill>
                  <a:srgbClr val="002060"/>
                </a:solidFill>
                <a:latin typeface="Ink Free" panose="03080402000500000000" pitchFamily="66" charset="0"/>
              </a:rPr>
              <a:t>the slinky is like the baby diaper polymer. “It is made of many very long and coiled molecules. These red and white pieces represent water molecules. </a:t>
            </a:r>
            <a:r>
              <a:rPr lang="en-US" sz="1200" b="0" baseline="0" dirty="0">
                <a:solidFill>
                  <a:srgbClr val="002060"/>
                </a:solidFill>
                <a:latin typeface="Ink Free" panose="03080402000500000000" pitchFamily="66" charset="0"/>
              </a:rPr>
              <a:t>What do you notice about them? (They stick together in clumps.) W</a:t>
            </a:r>
            <a:r>
              <a:rPr lang="en-US" sz="1200" b="0" dirty="0">
                <a:solidFill>
                  <a:srgbClr val="002060"/>
                </a:solidFill>
                <a:latin typeface="Ink Free" panose="03080402000500000000" pitchFamily="66" charset="0"/>
              </a:rPr>
              <a:t>hat do you think will happen when you put these water molecules near the slinky? How is this like the water and polymer in your cup? “</a:t>
            </a:r>
          </a:p>
          <a:p>
            <a:pPr algn="l"/>
            <a:endParaRPr lang="en-US" sz="1200" b="0" dirty="0">
              <a:solidFill>
                <a:srgbClr val="002060"/>
              </a:solidFill>
              <a:latin typeface="Ink Free" panose="03080402000500000000" pitchFamily="66" charset="0"/>
            </a:endParaRPr>
          </a:p>
          <a:p>
            <a:r>
              <a:rPr lang="en-US" sz="1200" b="0" dirty="0">
                <a:solidFill>
                  <a:srgbClr val="002060"/>
                </a:solidFill>
                <a:latin typeface="Ink Free"/>
              </a:rPr>
              <a:t>The thing that I like best about this part of the activity is that participants gain</a:t>
            </a:r>
            <a:r>
              <a:rPr lang="en-US" sz="1200" b="0" baseline="0" dirty="0">
                <a:solidFill>
                  <a:srgbClr val="002060"/>
                </a:solidFill>
                <a:latin typeface="Ink Free"/>
              </a:rPr>
              <a:t> enough information to make an informed prediction about what might happen when they add salt. They can explain that water molecules are pulled away from the sodium polyacrylate by the salt pieces. I admit that sometimes I get over-excited about the chemistry happening and can’t stop talking about it, but this doesn’t do anything to promote positive attitudes about chemistry. I have noticed that participants politely wait for a time when they can escape. Participants will feel more successful doing chemistry if they can explain it.</a:t>
            </a:r>
            <a:r>
              <a:rPr lang="en-US" dirty="0">
                <a:solidFill>
                  <a:srgbClr val="002060"/>
                </a:solidFill>
                <a:latin typeface="Ink Free"/>
              </a:rPr>
              <a:t> </a:t>
            </a:r>
            <a:endParaRPr lang="en-US" sz="1200" b="0" baseline="0" dirty="0">
              <a:solidFill>
                <a:srgbClr val="002060"/>
              </a:solidFill>
              <a:latin typeface="Ink Free" panose="03080402000500000000" pitchFamily="66" charset="0"/>
            </a:endParaRPr>
          </a:p>
          <a:p>
            <a:pPr algn="l"/>
            <a:endParaRPr lang="en-US" sz="1200" b="0" baseline="0" dirty="0">
              <a:solidFill>
                <a:srgbClr val="002060"/>
              </a:solidFill>
              <a:latin typeface="Ink Free" panose="03080402000500000000" pitchFamily="66" charset="0"/>
            </a:endParaRPr>
          </a:p>
          <a:p>
            <a:pPr>
              <a:defRPr/>
            </a:pPr>
            <a:r>
              <a:rPr lang="en-US" sz="1200" b="1" baseline="0" dirty="0">
                <a:cs typeface="Calibri"/>
              </a:rPr>
              <a:t>Photo copyright:</a:t>
            </a:r>
            <a:r>
              <a:rPr lang="en-US" b="1" dirty="0">
                <a:cs typeface="Calibri"/>
              </a:rPr>
              <a:t> </a:t>
            </a:r>
            <a:r>
              <a:rPr lang="en-US" dirty="0"/>
              <a:t>Patti Galvan, 2020, Falls Church VA</a:t>
            </a:r>
            <a:endParaRPr lang="en-US" baseline="0" dirty="0"/>
          </a:p>
          <a:p>
            <a:pPr algn="l"/>
            <a:endParaRPr lang="en-US" sz="1200" b="0" dirty="0">
              <a:solidFill>
                <a:srgbClr val="002060"/>
              </a:solidFill>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rgbClr val="FF0000"/>
              </a:solidFill>
              <a:effectLst/>
              <a:latin typeface="+mn-lt"/>
              <a:ea typeface="+mn-ea"/>
              <a:cs typeface="+mn-cs"/>
            </a:endParaRPr>
          </a:p>
          <a:p>
            <a:pPr algn="l"/>
            <a:endParaRPr lang="en-US" dirty="0"/>
          </a:p>
          <a:p>
            <a:pPr marL="8687" lvl="0"/>
            <a:endParaRPr lang="en-US" sz="1200" b="0" i="0" kern="1200" baseline="0" dirty="0">
              <a:solidFill>
                <a:schemeClr val="tx1"/>
              </a:solidFill>
              <a:effectLst/>
              <a:latin typeface="+mn-lt"/>
              <a:ea typeface="+mn-ea"/>
              <a:cs typeface="+mn-cs"/>
            </a:endParaRPr>
          </a:p>
          <a:p>
            <a:pPr marL="8687" lvl="0"/>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16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we talk about what we learned about facilitation, we want to share how we developed this facilitation framework.</a:t>
            </a:r>
            <a:r>
              <a:rPr lang="en-US" dirty="0"/>
              <a:t> </a:t>
            </a:r>
            <a:endParaRPr lang="en-US" baseline="0" dirty="0"/>
          </a:p>
          <a:p>
            <a:endParaRPr lang="en-US" baseline="0" dirty="0"/>
          </a:p>
          <a:p>
            <a:r>
              <a:rPr lang="en-US" baseline="0" dirty="0"/>
              <a:t>We took a multi-step approach to understanding and sharing the facilitation techniques that led to successful interactions with visitors.</a:t>
            </a:r>
            <a:r>
              <a:rPr lang="en-US" dirty="0"/>
              <a:t> </a:t>
            </a:r>
            <a:endParaRPr lang="en-US" baseline="0" dirty="0">
              <a:cs typeface="Calibri"/>
            </a:endParaRPr>
          </a:p>
          <a:p>
            <a:endParaRPr lang="en-US" baseline="0" dirty="0"/>
          </a:p>
          <a:p>
            <a:pPr>
              <a:defRPr/>
            </a:pPr>
            <a:r>
              <a:rPr lang="en-US" b="1" dirty="0"/>
              <a:t>[ANIMATE – Appear] </a:t>
            </a:r>
            <a:r>
              <a:rPr lang="en-US" dirty="0"/>
              <a:t>1</a:t>
            </a:r>
            <a:r>
              <a:rPr lang="en-US" baseline="0" dirty="0"/>
              <a:t>.) Initially, we had </a:t>
            </a:r>
            <a:r>
              <a:rPr lang="en-US" dirty="0"/>
              <a:t>conversations with the educators about the facilitation techniques they were using and why, and then further refined these as a project team.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dirty="0"/>
              <a:t>[ANIMATE – Appear] </a:t>
            </a:r>
            <a:r>
              <a:rPr lang="en-US" dirty="0"/>
              <a:t>2.) The research team reviewed relevant</a:t>
            </a:r>
            <a:r>
              <a:rPr lang="en-US" baseline="0" dirty="0"/>
              <a:t> </a:t>
            </a:r>
            <a:r>
              <a:rPr lang="en-US" dirty="0"/>
              <a:t>literature, looking for facilitation frameworks</a:t>
            </a:r>
            <a:r>
              <a:rPr lang="en-US" baseline="0" dirty="0"/>
              <a:t> in both formal and informal education settings. </a:t>
            </a:r>
            <a:r>
              <a:rPr lang="en-US" dirty="0"/>
              <a:t>This led us to a framework from the Exploratorium which described facilitation of tinkering or maker activities. </a:t>
            </a:r>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a:defRPr/>
            </a:pPr>
            <a:r>
              <a:rPr lang="en-US" b="1" dirty="0"/>
              <a:t>[ANIMATE – Appear] </a:t>
            </a:r>
            <a:r>
              <a:rPr lang="en-US" baseline="0" dirty="0"/>
              <a:t>3.) We modified their framework to fit the facilitated hands-on activities in the </a:t>
            </a:r>
            <a:r>
              <a:rPr lang="en-US" i="1" baseline="0" dirty="0"/>
              <a:t>Let’s Do Chemistry</a:t>
            </a:r>
            <a:r>
              <a:rPr lang="en-US" i="0" baseline="0" dirty="0"/>
              <a:t> kit, and primarily, </a:t>
            </a:r>
            <a:r>
              <a:rPr lang="en-US" dirty="0"/>
              <a:t>we adapted </a:t>
            </a:r>
            <a:r>
              <a:rPr lang="en-US" i="0" baseline="0" dirty="0"/>
              <a:t>the three major phases of facilitation they identified</a:t>
            </a:r>
            <a:r>
              <a:rPr lang="en-US" dirty="0"/>
              <a:t> and then refined specific strategies</a:t>
            </a:r>
            <a:r>
              <a:rPr lang="en-US" i="0" baseline="0" dirty="0"/>
              <a:t>.</a:t>
            </a:r>
            <a:r>
              <a:rPr lang="en-US" dirty="0"/>
              <a:t> </a:t>
            </a:r>
            <a:endParaRPr lang="en-US" dirty="0">
              <a:cs typeface="Calibri"/>
            </a:endParaRPr>
          </a:p>
          <a:p>
            <a:pPr marL="0" indent="0">
              <a:buFont typeface="Arial" panose="020B0604020202020204" pitchFamily="34" charset="0"/>
              <a:buNone/>
            </a:pPr>
            <a:endParaRPr lang="en-US" dirty="0"/>
          </a:p>
          <a:p>
            <a:r>
              <a:rPr lang="en-US" b="1" dirty="0"/>
              <a:t>[ANIMATE – Appear]  </a:t>
            </a:r>
            <a:r>
              <a:rPr lang="en-US" dirty="0"/>
              <a:t>4.) To understand the facilitation techniques that educators were using as a part of the activities, we analyzed the 44 videos that we collected, focusing on what the educators </a:t>
            </a:r>
            <a:r>
              <a:rPr lang="en-US" b="1" dirty="0"/>
              <a:t>said. </a:t>
            </a:r>
            <a:r>
              <a:rPr lang="en-US" dirty="0"/>
              <a:t>In almost all of the video cases we looked at, visitors said that they increased in at least one of the three attitudes of interest, relevance, or self efficacy, so we feel that what we saw in our data represents successful interactions.</a:t>
            </a:r>
            <a:endParaRPr lang="en-US" b="1" dirty="0">
              <a:cs typeface="Calibri"/>
            </a:endParaRPr>
          </a:p>
          <a:p>
            <a:pPr marL="0" indent="0">
              <a:buFont typeface="Arial" panose="020B0604020202020204" pitchFamily="34" charset="0"/>
              <a:buNone/>
            </a:pPr>
            <a:endParaRPr lang="en-US" b="1" dirty="0"/>
          </a:p>
          <a:p>
            <a:pPr marL="0" indent="0">
              <a:buFont typeface="Arial" panose="020B0604020202020204" pitchFamily="34" charset="0"/>
              <a:buNone/>
            </a:pPr>
            <a:endParaRPr lang="en-US" dirty="0"/>
          </a:p>
          <a:p>
            <a:r>
              <a:rPr lang="en-US" dirty="0"/>
              <a:t>Exploratorium Facilitation Field Guide available here:</a:t>
            </a:r>
            <a:endParaRPr lang="en-US" dirty="0">
              <a:cs typeface="Calibri"/>
            </a:endParaRPr>
          </a:p>
          <a:p>
            <a:r>
              <a:rPr lang="en-US" dirty="0">
                <a:hlinkClick r:id="rId3"/>
              </a:rPr>
              <a:t>https://www.exploratorium.edu/sites/default/files/files/facilitation_field_guide.pdf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a:t>
            </a:r>
            <a:r>
              <a:rPr lang="en-US" b="1" baseline="0" dirty="0"/>
              <a:t> copyright: Gary Hodges, 2018</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45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baseline="0" dirty="0">
                <a:solidFill>
                  <a:srgbClr val="002060"/>
                </a:solidFill>
                <a:latin typeface="Ink Free" panose="03080402000500000000" pitchFamily="66" charset="0"/>
              </a:rPr>
              <a:t>Interestingly, this activity does not end by </a:t>
            </a:r>
            <a:r>
              <a:rPr lang="en-US" sz="1200" b="0" i="1" baseline="0" dirty="0">
                <a:solidFill>
                  <a:srgbClr val="002060"/>
                </a:solidFill>
                <a:latin typeface="Ink Free" panose="03080402000500000000" pitchFamily="66" charset="0"/>
              </a:rPr>
              <a:t>deepening understanding</a:t>
            </a:r>
            <a:r>
              <a:rPr lang="en-US" sz="1200" b="0" baseline="0" dirty="0">
                <a:solidFill>
                  <a:srgbClr val="002060"/>
                </a:solidFill>
                <a:latin typeface="Ink Free" panose="03080402000500000000" pitchFamily="66" charset="0"/>
              </a:rPr>
              <a:t>, it ends with more </a:t>
            </a:r>
            <a:r>
              <a:rPr lang="en-US" sz="1200" b="0" i="1" baseline="0" dirty="0">
                <a:solidFill>
                  <a:srgbClr val="002060"/>
                </a:solidFill>
                <a:latin typeface="Ink Free" panose="03080402000500000000" pitchFamily="66" charset="0"/>
              </a:rPr>
              <a:t>exploration</a:t>
            </a:r>
            <a:r>
              <a:rPr lang="en-US" sz="1200" b="0" baseline="0" dirty="0">
                <a:solidFill>
                  <a:srgbClr val="002060"/>
                </a:solidFill>
                <a:latin typeface="Ink Free" panose="03080402000500000000" pitchFamily="66" charset="0"/>
              </a:rPr>
              <a:t>. </a:t>
            </a:r>
            <a:r>
              <a:rPr lang="en-US" b="0" i="1" baseline="0" dirty="0">
                <a:cs typeface="Calibri"/>
              </a:rPr>
              <a:t>Invite participation </a:t>
            </a:r>
            <a:r>
              <a:rPr lang="en-US" b="0" baseline="0" dirty="0">
                <a:cs typeface="Calibri"/>
              </a:rPr>
              <a:t>again to help with this transition in the activity. If participants choose to continue, the facilitator can draw on the different supporting moves again. Participants add salt, and confirm that their prediction is correct. The water pulls away from the polymer and the mixture becomes a liquid again. To extend the exploration at home, we have paired this activity with a Growing Dinosaur and one-page activity write-up. We explain that there is a similar super absorbing polymer inside the dinosaur and a material similar to a kitchen sponge. To make the dinosaur grow as large as possible, should participants soak the dinosaur in water or saltwater? The choice is theirs! When sending items home, it is very important to include a write-up of what to do along with safety information. </a:t>
            </a:r>
          </a:p>
          <a:p>
            <a:pPr marL="0" indent="0">
              <a:lnSpc>
                <a:spcPct val="150000"/>
              </a:lnSpc>
              <a:buFont typeface="Arial" panose="020B0604020202020204" pitchFamily="34" charset="0"/>
              <a:buNone/>
              <a:defRPr/>
            </a:pPr>
            <a:endParaRPr lang="en-US" b="0" baseline="0" dirty="0">
              <a:cs typeface="Calibri"/>
            </a:endParaRPr>
          </a:p>
          <a:p>
            <a:pPr>
              <a:lnSpc>
                <a:spcPct val="150000"/>
              </a:lnSpc>
              <a:buFont typeface="Arial" panose="020B0604020202020204" pitchFamily="34" charset="0"/>
              <a:defRPr/>
            </a:pPr>
            <a:r>
              <a:rPr lang="en-US" b="1" dirty="0">
                <a:cs typeface="Calibri"/>
              </a:rPr>
              <a:t>Image</a:t>
            </a:r>
            <a:r>
              <a:rPr lang="en-US" sz="1200" b="1" baseline="0" dirty="0">
                <a:cs typeface="Calibri"/>
              </a:rPr>
              <a:t> </a:t>
            </a:r>
            <a:r>
              <a:rPr lang="en-US" b="1" dirty="0">
                <a:cs typeface="Calibri"/>
              </a:rPr>
              <a:t>copyright</a:t>
            </a:r>
            <a:r>
              <a:rPr lang="en-US" sz="1200" b="1" baseline="0" dirty="0">
                <a:cs typeface="Calibri"/>
              </a:rPr>
              <a:t>:</a:t>
            </a:r>
            <a:r>
              <a:rPr lang="en-US" b="1" dirty="0">
                <a:cs typeface="Calibri"/>
              </a:rPr>
              <a:t> </a:t>
            </a:r>
            <a:r>
              <a:rPr lang="en-US" dirty="0"/>
              <a:t>Jim Wisniewski, 2010, Chicago Illinois</a:t>
            </a:r>
            <a:endParaRPr lang="en-US" baseline="0" dirty="0"/>
          </a:p>
          <a:p>
            <a:pPr marL="0" indent="0">
              <a:lnSpc>
                <a:spcPct val="150000"/>
              </a:lnSpc>
              <a:buFont typeface="Arial" panose="020B0604020202020204" pitchFamily="34" charset="0"/>
              <a:buNone/>
              <a:defRPr/>
            </a:pPr>
            <a:endParaRPr lang="en-US" b="1" baseline="0" dirty="0">
              <a:solidFill>
                <a:srgbClr val="FF0000"/>
              </a:solidFill>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5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baseline="0" dirty="0"/>
              <a:t>Activity facilitators may feel pressure to provide many facts and hope that something sticks. Help them realize that their role is to </a:t>
            </a:r>
            <a:r>
              <a:rPr lang="en-US" sz="1200" b="0" kern="1200" baseline="0" dirty="0">
                <a:solidFill>
                  <a:schemeClr val="tx1"/>
                </a:solidFill>
                <a:effectLst/>
                <a:latin typeface="+mn-lt"/>
                <a:ea typeface="+mn-ea"/>
                <a:cs typeface="+mn-cs"/>
              </a:rPr>
              <a:t>create a positive learning environment. This will have the best staying power. Here are good practices that activity facilitators should focus on: </a:t>
            </a:r>
          </a:p>
          <a:p>
            <a:pPr fontAlgn="base">
              <a:defRPr/>
            </a:pPr>
            <a:r>
              <a:rPr lang="en-US" b="0" dirty="0"/>
              <a:t>	</a:t>
            </a:r>
          </a:p>
          <a:p>
            <a:pPr marL="628650" lvl="1" indent="-171450">
              <a:buFont typeface="Arial" panose="020B0604020202020204" pitchFamily="34" charset="0"/>
              <a:buChar char="•"/>
              <a:defRPr/>
            </a:pPr>
            <a:r>
              <a:rPr lang="en-US" dirty="0"/>
              <a:t>Foster a fun experience </a:t>
            </a:r>
            <a:endParaRPr lang="en-US" dirty="0">
              <a:cs typeface="Calibri" panose="020F0502020204030204"/>
            </a:endParaRPr>
          </a:p>
          <a:p>
            <a:pPr marL="628650" lvl="1" indent="-171450">
              <a:buFont typeface="Arial" panose="020B0604020202020204" pitchFamily="34" charset="0"/>
              <a:buChar char="•"/>
              <a:defRPr/>
            </a:pPr>
            <a:r>
              <a:rPr lang="en-US" dirty="0"/>
              <a:t>Build confidence 		</a:t>
            </a:r>
          </a:p>
          <a:p>
            <a:pPr marL="628650" lvl="1" indent="-171450">
              <a:buFont typeface="Arial" panose="020B0604020202020204" pitchFamily="34" charset="0"/>
              <a:buChar char="•"/>
              <a:defRPr/>
            </a:pPr>
            <a:r>
              <a:rPr lang="en-US" dirty="0"/>
              <a:t>Share excitement 	</a:t>
            </a:r>
          </a:p>
          <a:p>
            <a:pPr marL="628650" lvl="1" indent="-171450">
              <a:buFont typeface="Arial" panose="020B0604020202020204" pitchFamily="34" charset="0"/>
              <a:buChar char="•"/>
              <a:defRPr/>
            </a:pPr>
            <a:r>
              <a:rPr lang="en-US" dirty="0"/>
              <a:t>Explore alongside someone </a:t>
            </a:r>
          </a:p>
          <a:p>
            <a:pPr marL="628650" lvl="1" indent="-171450">
              <a:buFont typeface="Arial" panose="020B0604020202020204" pitchFamily="34" charset="0"/>
              <a:buChar char="•"/>
              <a:defRPr/>
            </a:pPr>
            <a:r>
              <a:rPr lang="en-US" dirty="0"/>
              <a:t>Model scientific curiosity	</a:t>
            </a:r>
          </a:p>
          <a:p>
            <a:pPr marL="628650" lvl="1" indent="-171450" algn="l">
              <a:buFont typeface="Arial" panose="020B0604020202020204" pitchFamily="34" charset="0"/>
              <a:buChar char="•"/>
            </a:pPr>
            <a:r>
              <a:rPr lang="en-US" dirty="0"/>
              <a:t>Find concrete connections</a:t>
            </a:r>
          </a:p>
          <a:p>
            <a:pPr marL="628650" lvl="1" indent="-171450" algn="l">
              <a:buFont typeface="Arial" panose="020B0604020202020204" pitchFamily="34" charset="0"/>
              <a:buChar char="•"/>
            </a:pPr>
            <a:r>
              <a:rPr lang="en-US" dirty="0"/>
              <a:t>Offer guidance and suggestions 	</a:t>
            </a:r>
          </a:p>
          <a:p>
            <a:pPr marL="628650" lvl="1" indent="-171450" algn="l">
              <a:buFont typeface="Arial" panose="020B0604020202020204" pitchFamily="34" charset="0"/>
              <a:buChar char="•"/>
            </a:pPr>
            <a:r>
              <a:rPr lang="en-US" dirty="0"/>
              <a:t>Ask questions		</a:t>
            </a:r>
            <a:endParaRPr lang="en-US" dirty="0">
              <a:cs typeface="Calibri"/>
            </a:endParaRPr>
          </a:p>
          <a:p>
            <a:endParaRPr lang="en-US" dirty="0"/>
          </a:p>
          <a:p>
            <a:pPr>
              <a:defRPr/>
            </a:pPr>
            <a:r>
              <a:rPr lang="en-US" sz="1200" b="1" baseline="0" dirty="0">
                <a:cs typeface="Calibri"/>
              </a:rPr>
              <a:t>Photo copyright:</a:t>
            </a:r>
            <a:r>
              <a:rPr lang="en-US" b="1" dirty="0">
                <a:cs typeface="Calibri"/>
              </a:rPr>
              <a:t> </a:t>
            </a:r>
            <a:r>
              <a:rPr lang="en-US" dirty="0"/>
              <a:t>David Horwitz, 2018, New Orleans LA</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903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r>
              <a:rPr lang="en-US" sz="1200" b="0" kern="1200" dirty="0">
                <a:solidFill>
                  <a:schemeClr val="tx1"/>
                </a:solidFill>
                <a:effectLst/>
                <a:latin typeface="+mn-lt"/>
                <a:ea typeface="+mn-ea"/>
                <a:cs typeface="+mn-cs"/>
              </a:rPr>
              <a:t>While</a:t>
            </a:r>
            <a:r>
              <a:rPr lang="en-US" sz="1200" b="0" kern="1200" baseline="0" dirty="0">
                <a:solidFill>
                  <a:schemeClr val="tx1"/>
                </a:solidFill>
                <a:effectLst/>
                <a:latin typeface="+mn-lt"/>
                <a:ea typeface="+mn-ea"/>
                <a:cs typeface="+mn-cs"/>
              </a:rPr>
              <a:t> facilitating be sure to watch for certain behaviors in participants. This is how you will know that your activity is increasing interest, relevance and self-efficacy. If participants are </a:t>
            </a:r>
            <a:r>
              <a:rPr lang="en-US" sz="1200" b="1" kern="1200" baseline="0" dirty="0">
                <a:solidFill>
                  <a:schemeClr val="tx1"/>
                </a:solidFill>
                <a:effectLst/>
                <a:latin typeface="+mn-lt"/>
                <a:ea typeface="+mn-ea"/>
                <a:cs typeface="+mn-cs"/>
              </a:rPr>
              <a:t>interested</a:t>
            </a:r>
            <a:r>
              <a:rPr lang="en-US" sz="1200" b="0" kern="1200" baseline="0" dirty="0">
                <a:solidFill>
                  <a:schemeClr val="tx1"/>
                </a:solidFill>
                <a:effectLst/>
                <a:latin typeface="+mn-lt"/>
                <a:ea typeface="+mn-ea"/>
                <a:cs typeface="+mn-cs"/>
              </a:rPr>
              <a:t> in the activity, they will </a:t>
            </a:r>
          </a:p>
          <a:p>
            <a:pPr marL="628650" lvl="1" indent="-171450" fontAlgn="base">
              <a:buFont typeface="Arial" panose="020B0604020202020204" pitchFamily="34" charset="0"/>
              <a:buChar char="•"/>
            </a:pPr>
            <a:r>
              <a:rPr lang="en-US" sz="1200" b="0" kern="1200" baseline="0" dirty="0">
                <a:solidFill>
                  <a:schemeClr val="tx1"/>
                </a:solidFill>
                <a:effectLst/>
                <a:latin typeface="+mn-lt"/>
                <a:ea typeface="+mn-ea"/>
                <a:cs typeface="+mn-cs"/>
              </a:rPr>
              <a:t>Try things out</a:t>
            </a:r>
          </a:p>
          <a:p>
            <a:pPr marL="628650" lvl="1" indent="-171450" fontAlgn="base">
              <a:buFont typeface="Arial" panose="020B0604020202020204" pitchFamily="34" charset="0"/>
              <a:buChar char="•"/>
            </a:pPr>
            <a:r>
              <a:rPr lang="en-US" sz="1200" b="0" kern="1200" baseline="0" dirty="0">
                <a:solidFill>
                  <a:schemeClr val="tx1"/>
                </a:solidFill>
                <a:effectLst/>
                <a:latin typeface="+mn-lt"/>
                <a:ea typeface="+mn-ea"/>
                <a:cs typeface="+mn-cs"/>
              </a:rPr>
              <a:t>Observe carefully</a:t>
            </a:r>
          </a:p>
          <a:p>
            <a:pPr marL="628650" lvl="1" indent="-171450" fontAlgn="base">
              <a:buFont typeface="Arial" panose="020B0604020202020204" pitchFamily="34" charset="0"/>
              <a:buChar char="•"/>
            </a:pPr>
            <a:r>
              <a:rPr lang="en-US" sz="1200" b="0" kern="1200" baseline="0" dirty="0">
                <a:solidFill>
                  <a:schemeClr val="tx1"/>
                </a:solidFill>
                <a:effectLst/>
                <a:latin typeface="+mn-lt"/>
                <a:ea typeface="+mn-ea"/>
                <a:cs typeface="+mn-cs"/>
              </a:rPr>
              <a:t>Experiment with variables</a:t>
            </a:r>
          </a:p>
          <a:p>
            <a:pPr marL="628650" lvl="1" indent="-171450" fontAlgn="base">
              <a:buFont typeface="Arial" panose="020B0604020202020204" pitchFamily="34" charset="0"/>
              <a:buChar char="•"/>
            </a:pPr>
            <a:r>
              <a:rPr lang="en-US" sz="1200" b="0" kern="1200" baseline="0" dirty="0">
                <a:solidFill>
                  <a:schemeClr val="tx1"/>
                </a:solidFill>
                <a:effectLst/>
                <a:latin typeface="+mn-lt"/>
                <a:ea typeface="+mn-ea"/>
                <a:cs typeface="+mn-cs"/>
              </a:rPr>
              <a:t>And simply want to do more</a:t>
            </a:r>
          </a:p>
          <a:p>
            <a:pPr marL="171450" lvl="0" indent="-171450" fontAlgn="base">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0" lvl="0" indent="0" fontAlgn="base">
              <a:buFont typeface="Arial" panose="020B0604020202020204" pitchFamily="34" charset="0"/>
              <a:buNone/>
            </a:pPr>
            <a:r>
              <a:rPr lang="en-US" sz="1200" b="0" kern="1200" baseline="0" dirty="0">
                <a:solidFill>
                  <a:schemeClr val="tx1"/>
                </a:solidFill>
                <a:effectLst/>
                <a:latin typeface="+mn-lt"/>
                <a:ea typeface="+mn-ea"/>
                <a:cs typeface="+mn-cs"/>
              </a:rPr>
              <a:t>When you see these behaviors, offer positive feedback! </a:t>
            </a:r>
          </a:p>
          <a:p>
            <a:pPr marL="0" lvl="0" indent="0" fontAlgn="base">
              <a:buFont typeface="Arial" panose="020B0604020202020204" pitchFamily="34" charset="0"/>
              <a:buNone/>
            </a:pPr>
            <a:endParaRPr lang="en-US" sz="1200" b="0" kern="1200" baseline="0" dirty="0">
              <a:solidFill>
                <a:schemeClr val="tx1"/>
              </a:solidFill>
              <a:effectLst/>
              <a:latin typeface="+mn-lt"/>
              <a:ea typeface="+mn-ea"/>
              <a:cs typeface="+mn-cs"/>
            </a:endParaRPr>
          </a:p>
          <a:p>
            <a:pPr fontAlgn="base">
              <a:buFont typeface="Arial" panose="020B0604020202020204" pitchFamily="34" charset="0"/>
              <a:defRPr/>
            </a:pPr>
            <a:r>
              <a:rPr lang="en-US" sz="1200" b="1" baseline="0" dirty="0">
                <a:cs typeface="Calibri"/>
              </a:rPr>
              <a:t>Photo copyright:</a:t>
            </a:r>
            <a:r>
              <a:rPr lang="en-US" b="1" dirty="0">
                <a:cs typeface="Calibri"/>
              </a:rPr>
              <a:t> </a:t>
            </a:r>
            <a:r>
              <a:rPr lang="en-US" dirty="0"/>
              <a:t>Linda Wang, 2019, San Diego CA</a:t>
            </a:r>
            <a:endParaRPr lang="en-US" baseline="0" dirty="0"/>
          </a:p>
          <a:p>
            <a:pPr marL="0" lvl="0" indent="0" fontAlgn="base">
              <a:buFont typeface="Arial" panose="020B0604020202020204" pitchFamily="34" charset="0"/>
              <a:buNone/>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86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r>
              <a:rPr lang="en-US" sz="1200" b="0" kern="1200" baseline="0" dirty="0">
                <a:solidFill>
                  <a:schemeClr val="tx1"/>
                </a:solidFill>
                <a:effectLst/>
                <a:latin typeface="+mn-lt"/>
                <a:ea typeface="+mn-ea"/>
                <a:cs typeface="+mn-cs"/>
              </a:rPr>
              <a:t>If you do not see these behaviors, make changes immediately! You might:</a:t>
            </a:r>
          </a:p>
          <a:p>
            <a:pPr marL="800100" lvl="1" indent="-342900" fontAlgn="base">
              <a:buFont typeface="Arial" panose="020B0604020202020204" pitchFamily="34" charset="0"/>
              <a:buChar char="•"/>
            </a:pPr>
            <a:r>
              <a:rPr lang="en-US" sz="2200" dirty="0">
                <a:latin typeface="Source Sans Pro"/>
                <a:ea typeface="Source Sans Pro"/>
              </a:rPr>
              <a:t>Adjust how you present chemistry concepts</a:t>
            </a:r>
          </a:p>
          <a:p>
            <a:pPr marL="800100" lvl="1" indent="-342900" fontAlgn="base">
              <a:buFont typeface="Arial" panose="020B0604020202020204" pitchFamily="34" charset="0"/>
              <a:buChar char="•"/>
            </a:pPr>
            <a:r>
              <a:rPr lang="en-US" sz="2200" dirty="0">
                <a:latin typeface="Source Sans Pro" panose="020B0503030403020204" pitchFamily="34" charset="0"/>
                <a:ea typeface="Source Sans Pro" panose="020B0503030403020204" pitchFamily="34" charset="0"/>
              </a:rPr>
              <a:t>Adjust how you engage participants in hands-on</a:t>
            </a:r>
          </a:p>
          <a:p>
            <a:pPr lvl="0" fontAlgn="base"/>
            <a:endParaRPr lang="en-US" sz="1200" b="0" kern="1200" baseline="0" dirty="0">
              <a:solidFill>
                <a:schemeClr val="tx1"/>
              </a:solidFill>
              <a:effectLst/>
              <a:latin typeface="+mn-lt"/>
              <a:ea typeface="+mn-ea"/>
              <a:cs typeface="+mn-cs"/>
            </a:endParaRPr>
          </a:p>
          <a:p>
            <a:pPr lvl="0" fontAlgn="base"/>
            <a:r>
              <a:rPr lang="en-US" sz="1200" b="0" kern="1200" baseline="0" dirty="0">
                <a:solidFill>
                  <a:schemeClr val="tx1"/>
                </a:solidFill>
                <a:effectLst/>
                <a:latin typeface="+mn-lt"/>
                <a:ea typeface="+mn-ea"/>
                <a:cs typeface="+mn-cs"/>
              </a:rPr>
              <a:t>The more you practice, the easier it will be to go with the flow and make slight changes to optimize an activity and how you facilitate it. </a:t>
            </a:r>
          </a:p>
          <a:p>
            <a:pPr lvl="0" fontAlgn="base"/>
            <a:endParaRPr lang="en-US" sz="1200" b="0" kern="1200" baseline="0" dirty="0">
              <a:solidFill>
                <a:schemeClr val="tx1"/>
              </a:solidFill>
              <a:effectLst/>
              <a:latin typeface="+mn-lt"/>
              <a:ea typeface="+mn-ea"/>
              <a:cs typeface="+mn-cs"/>
            </a:endParaRPr>
          </a:p>
          <a:p>
            <a:pPr fontAlgn="base">
              <a:defRPr/>
            </a:pPr>
            <a:r>
              <a:rPr lang="en-US" sz="1200" b="1" baseline="0" dirty="0">
                <a:cs typeface="Calibri"/>
              </a:rPr>
              <a:t>Photo copyright:</a:t>
            </a:r>
            <a:r>
              <a:rPr lang="en-US" b="1" dirty="0">
                <a:cs typeface="Calibri"/>
              </a:rPr>
              <a:t> </a:t>
            </a:r>
            <a:r>
              <a:rPr lang="en-US" dirty="0"/>
              <a:t>Linda Wang, 2019, San Diego CA</a:t>
            </a:r>
            <a:endParaRPr lang="en-US" baseline="0" dirty="0"/>
          </a:p>
          <a:p>
            <a:pPr lvl="0" fontAlgn="base"/>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434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2590"/>
            </a:pPr>
            <a:r>
              <a:rPr lang="en-US" sz="2400" dirty="0">
                <a:latin typeface="Source Sans Pro" panose="020B0503030403020204" pitchFamily="34" charset="0"/>
                <a:ea typeface="Source Sans Pro" panose="020B0503030403020204" pitchFamily="34" charset="0"/>
              </a:rPr>
              <a:t>If an activity is increasing feelings of </a:t>
            </a:r>
            <a:r>
              <a:rPr lang="en-US" sz="2400" b="1" dirty="0">
                <a:latin typeface="Source Sans Pro" panose="020B0503030403020204" pitchFamily="34" charset="0"/>
                <a:ea typeface="Source Sans Pro" panose="020B0503030403020204" pitchFamily="34" charset="0"/>
              </a:rPr>
              <a:t>relevance</a:t>
            </a:r>
            <a:r>
              <a:rPr lang="en-US" sz="2400" dirty="0">
                <a:latin typeface="Source Sans Pro" panose="020B0503030403020204" pitchFamily="34" charset="0"/>
                <a:ea typeface="Source Sans Pro" panose="020B0503030403020204" pitchFamily="34" charset="0"/>
              </a:rPr>
              <a:t>, participants will:</a:t>
            </a:r>
          </a:p>
          <a:p>
            <a:pPr marL="685800" lvl="1" indent="-228600">
              <a:buClr>
                <a:schemeClr val="dk1"/>
              </a:buClr>
              <a:buSzPts val="2590"/>
              <a:buFont typeface="Arial" panose="020B0604020202020204" pitchFamily="34" charset="0"/>
              <a:buChar char="•"/>
            </a:pPr>
            <a:r>
              <a:rPr lang="en-US" sz="2400" dirty="0"/>
              <a:t>Notice applications and uses of chemistry</a:t>
            </a:r>
          </a:p>
          <a:p>
            <a:pPr marL="685800" lvl="1" indent="-228600">
              <a:buClr>
                <a:schemeClr val="dk1"/>
              </a:buClr>
              <a:buSzPts val="2590"/>
              <a:buFont typeface="Arial" panose="020B0604020202020204" pitchFamily="34" charset="0"/>
              <a:buChar char="•"/>
            </a:pPr>
            <a:r>
              <a:rPr lang="en-US" sz="2400" dirty="0"/>
              <a:t>Make connections to everyday life</a:t>
            </a:r>
          </a:p>
          <a:p>
            <a:pPr marL="685800" lvl="1" indent="-228600">
              <a:buClr>
                <a:schemeClr val="dk1"/>
              </a:buClr>
              <a:buSzPts val="2590"/>
              <a:buFont typeface="Arial" panose="020B0604020202020204" pitchFamily="34" charset="0"/>
              <a:buChar char="•"/>
            </a:pPr>
            <a:r>
              <a:rPr lang="en-US" sz="2400" dirty="0"/>
              <a:t>Talk about how chemistry relates to issues that are important to them</a:t>
            </a:r>
          </a:p>
          <a:p>
            <a:pPr marL="685800" lvl="1" indent="-228600">
              <a:buClr>
                <a:schemeClr val="dk1"/>
              </a:buClr>
              <a:buSzPts val="2590"/>
              <a:buFont typeface="Arial" panose="020B0604020202020204" pitchFamily="34" charset="0"/>
              <a:buChar char="•"/>
            </a:pPr>
            <a:r>
              <a:rPr lang="en-US" sz="2400" dirty="0"/>
              <a:t>Remember familiar experiences</a:t>
            </a:r>
            <a:endParaRPr lang="en-US" sz="2400"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cs typeface="Calibri"/>
            </a:endParaRPr>
          </a:p>
          <a:p>
            <a:pPr>
              <a:defRPr/>
            </a:pPr>
            <a:r>
              <a:rPr lang="en-US" sz="1200" b="1" baseline="0" dirty="0">
                <a:cs typeface="Calibri"/>
              </a:rPr>
              <a:t>Photo copyright:</a:t>
            </a:r>
            <a:r>
              <a:rPr lang="en-US" b="1" dirty="0">
                <a:cs typeface="Calibri"/>
              </a:rPr>
              <a:t> </a:t>
            </a:r>
            <a:r>
              <a:rPr lang="en-US" dirty="0"/>
              <a:t>Linda Wang, 2019, San Diego CA</a:t>
            </a:r>
            <a:endParaRPr lang="en-US" baseline="0" dirty="0"/>
          </a:p>
          <a:p>
            <a:pPr algn="l"/>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261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Clr>
                <a:schemeClr val="dk1"/>
              </a:buClr>
              <a:buSzPts val="2400"/>
              <a:buNone/>
            </a:pPr>
            <a:r>
              <a:rPr lang="en-US" sz="2200" dirty="0">
                <a:latin typeface="Source Sans Pro" panose="020B0503030403020204" pitchFamily="34" charset="0"/>
                <a:ea typeface="Source Sans Pro" panose="020B0503030403020204" pitchFamily="34" charset="0"/>
              </a:rPr>
              <a:t>If</a:t>
            </a:r>
            <a:r>
              <a:rPr lang="en-US" sz="2200" baseline="0" dirty="0">
                <a:latin typeface="Source Sans Pro" panose="020B0503030403020204" pitchFamily="34" charset="0"/>
                <a:ea typeface="Source Sans Pro" panose="020B0503030403020204" pitchFamily="34" charset="0"/>
              </a:rPr>
              <a:t> you do not see these behaviors:</a:t>
            </a:r>
            <a:endParaRPr lang="en-US" sz="2200" dirty="0">
              <a:latin typeface="Source Sans Pro" panose="020B0503030403020204" pitchFamily="34" charset="0"/>
              <a:ea typeface="Source Sans Pro" panose="020B0503030403020204" pitchFamily="34" charset="0"/>
            </a:endParaRPr>
          </a:p>
          <a:p>
            <a:pPr marL="685800" marR="0" lvl="1" indent="-228600" algn="l" defTabSz="914400" rtl="0" eaLnBrk="1" fontAlgn="auto" latinLnBrk="0" hangingPunct="1">
              <a:lnSpc>
                <a:spcPct val="100000"/>
              </a:lnSpc>
              <a:spcBef>
                <a:spcPts val="0"/>
              </a:spcBef>
              <a:spcAft>
                <a:spcPts val="0"/>
              </a:spcAft>
              <a:buClr>
                <a:schemeClr val="dk1"/>
              </a:buClr>
              <a:buSzPts val="2400"/>
              <a:buFontTx/>
              <a:buChar char="•"/>
              <a:tabLst/>
              <a:defRPr/>
            </a:pPr>
            <a:r>
              <a:rPr lang="en-US" sz="2200" dirty="0">
                <a:latin typeface="Source Sans Pro" panose="020B0503030403020204" pitchFamily="34" charset="0"/>
                <a:ea typeface="Source Sans Pro" panose="020B0503030403020204" pitchFamily="34" charset="0"/>
              </a:rPr>
              <a:t>Ask questions to help participants recall prior experiences;</a:t>
            </a:r>
          </a:p>
          <a:p>
            <a:pPr marL="685800" lvl="1" indent="-228600">
              <a:buClr>
                <a:schemeClr val="dk1"/>
              </a:buClr>
              <a:buSzPts val="2400"/>
              <a:buChar char="•"/>
            </a:pPr>
            <a:r>
              <a:rPr lang="en-US" sz="2200" dirty="0">
                <a:latin typeface="Source Sans Pro" panose="020B0503030403020204" pitchFamily="34" charset="0"/>
                <a:ea typeface="Source Sans Pro" panose="020B0503030403020204" pitchFamily="34" charset="0"/>
              </a:rPr>
              <a:t>Provide examples of connections to everyday life that might resonate with the participants better;</a:t>
            </a:r>
            <a:r>
              <a:rPr lang="en-US" sz="2200" baseline="0" dirty="0">
                <a:latin typeface="Source Sans Pro" panose="020B0503030403020204" pitchFamily="34" charset="0"/>
                <a:ea typeface="Source Sans Pro" panose="020B0503030403020204" pitchFamily="34" charset="0"/>
              </a:rPr>
              <a:t> OR</a:t>
            </a:r>
            <a:endParaRPr lang="en-US" sz="2200" dirty="0">
              <a:latin typeface="Source Sans Pro" panose="020B0503030403020204" pitchFamily="34" charset="0"/>
              <a:ea typeface="Source Sans Pro" panose="020B0503030403020204" pitchFamily="34" charset="0"/>
            </a:endParaRPr>
          </a:p>
          <a:p>
            <a:pPr marL="685800" lvl="1" indent="-228600">
              <a:buClr>
                <a:schemeClr val="dk1"/>
              </a:buClr>
              <a:buSzPts val="2400"/>
              <a:buChar char="•"/>
            </a:pPr>
            <a:r>
              <a:rPr lang="en-US" sz="2200" dirty="0">
                <a:latin typeface="Source Sans Pro" panose="020B0503030403020204" pitchFamily="34" charset="0"/>
                <a:ea typeface="Source Sans Pro" panose="020B0503030403020204" pitchFamily="34" charset="0"/>
              </a:rPr>
              <a:t>Include chemistry applications to familiar items or</a:t>
            </a:r>
            <a:r>
              <a:rPr lang="en-US" sz="2200" baseline="0" dirty="0">
                <a:latin typeface="Source Sans Pro" panose="020B0503030403020204" pitchFamily="34" charset="0"/>
                <a:ea typeface="Source Sans Pro" panose="020B0503030403020204" pitchFamily="34" charset="0"/>
              </a:rPr>
              <a:t> issues that are important to participants.</a:t>
            </a:r>
            <a:endParaRPr lang="en-US" sz="2200" dirty="0">
              <a:latin typeface="Source Sans Pro" panose="020B0503030403020204" pitchFamily="34" charset="0"/>
              <a:ea typeface="Source Sans Pro" panose="020B0503030403020204" pitchFamily="34" charset="0"/>
            </a:endParaRPr>
          </a:p>
          <a:p>
            <a:pPr algn="l"/>
            <a:endParaRPr lang="en-US" i="0" baseline="0" dirty="0"/>
          </a:p>
          <a:p>
            <a:pPr>
              <a:defRPr/>
            </a:pPr>
            <a:r>
              <a:rPr lang="en-US" sz="1200" b="1" baseline="0" dirty="0">
                <a:cs typeface="Calibri"/>
              </a:rPr>
              <a:t>Photo copyright:</a:t>
            </a:r>
            <a:r>
              <a:rPr lang="en-US" b="1" dirty="0">
                <a:cs typeface="Calibri"/>
              </a:rPr>
              <a:t> </a:t>
            </a:r>
            <a:r>
              <a:rPr lang="en-US" dirty="0"/>
              <a:t>Linda Wang, 2019, San Diego CA</a:t>
            </a:r>
            <a:endParaRPr lang="en-US" baseline="0" dirty="0">
              <a:cs typeface="Calibri"/>
            </a:endParaRPr>
          </a:p>
          <a:p>
            <a:pPr algn="l"/>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606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baseline="0" dirty="0"/>
              <a:t>As participants develop feelings of self-efficacy, you see the following behaviors:</a:t>
            </a:r>
          </a:p>
          <a:p>
            <a:pPr marL="628650" lvl="1" indent="-171450" algn="l">
              <a:buFont typeface="Arial" panose="020B0604020202020204" pitchFamily="34" charset="0"/>
              <a:buChar char="•"/>
            </a:pPr>
            <a:r>
              <a:rPr lang="en-US" i="0" baseline="0" dirty="0"/>
              <a:t>Participants understand what to do</a:t>
            </a:r>
          </a:p>
          <a:p>
            <a:pPr marL="628650" lvl="1" indent="-171450" algn="l">
              <a:buFont typeface="Arial" panose="020B0604020202020204" pitchFamily="34" charset="0"/>
              <a:buChar char="•"/>
            </a:pPr>
            <a:r>
              <a:rPr lang="en-US" i="0" baseline="0" dirty="0"/>
              <a:t>They appear confident as they do the activity</a:t>
            </a:r>
          </a:p>
          <a:p>
            <a:pPr marL="628650" lvl="1" indent="-171450" algn="l">
              <a:buFont typeface="Arial" panose="020B0604020202020204" pitchFamily="34" charset="0"/>
              <a:buChar char="•"/>
            </a:pPr>
            <a:r>
              <a:rPr lang="en-US" i="0" baseline="0" dirty="0"/>
              <a:t>They come up with their own questions or ideas of things to try</a:t>
            </a:r>
          </a:p>
          <a:p>
            <a:pPr marL="628650" lvl="1" indent="-171450" algn="l">
              <a:buFont typeface="Arial" panose="020B0604020202020204" pitchFamily="34" charset="0"/>
              <a:buChar char="•"/>
            </a:pPr>
            <a:r>
              <a:rPr lang="en-US" i="0" baseline="0" dirty="0"/>
              <a:t>They figure things out on their own AND perhaps best of all, </a:t>
            </a:r>
          </a:p>
          <a:p>
            <a:pPr marL="628650" lvl="1" indent="-171450" algn="l">
              <a:buFont typeface="Arial" panose="020B0604020202020204" pitchFamily="34" charset="0"/>
              <a:buChar char="•"/>
            </a:pPr>
            <a:r>
              <a:rPr lang="en-US" i="0" baseline="0" dirty="0"/>
              <a:t>They view themselves as someone who can do chemistry!</a:t>
            </a:r>
          </a:p>
          <a:p>
            <a:pPr marL="0" lvl="0" indent="0" algn="l">
              <a:buFontTx/>
              <a:buNone/>
            </a:pPr>
            <a:endParaRPr lang="en-US" i="0" baseline="0" dirty="0"/>
          </a:p>
          <a:p>
            <a:pPr>
              <a:defRPr/>
            </a:pPr>
            <a:r>
              <a:rPr lang="en-US" sz="1200" b="1" baseline="0" dirty="0">
                <a:cs typeface="Calibri"/>
              </a:rPr>
              <a:t>Photo copyright:</a:t>
            </a:r>
            <a:r>
              <a:rPr lang="en-US" b="1" dirty="0">
                <a:cs typeface="Calibri"/>
              </a:rPr>
              <a:t> </a:t>
            </a:r>
            <a:r>
              <a:rPr lang="en-US" dirty="0"/>
              <a:t>Loris </a:t>
            </a:r>
            <a:r>
              <a:rPr lang="en-US" dirty="0" err="1"/>
              <a:t>Guzzeta</a:t>
            </a:r>
            <a:r>
              <a:rPr lang="en-US" dirty="0"/>
              <a:t>, 2019, San Diego CA</a:t>
            </a:r>
            <a:endParaRPr lang="en-US" baseline="0" dirty="0"/>
          </a:p>
          <a:p>
            <a:pPr algn="l"/>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407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Tx/>
              <a:buNone/>
            </a:pPr>
            <a:r>
              <a:rPr lang="en-US" i="0" baseline="0" dirty="0"/>
              <a:t>If you do not see these behaviors:</a:t>
            </a:r>
          </a:p>
          <a:p>
            <a:pPr marL="685800" lvl="1" indent="-228600">
              <a:buClr>
                <a:schemeClr val="dk1"/>
              </a:buClr>
              <a:buSzPts val="2400"/>
              <a:buChar char="•"/>
            </a:pPr>
            <a:r>
              <a:rPr lang="en-US" sz="2200" dirty="0">
                <a:latin typeface="Source Sans Pro" panose="020B0503030403020204" pitchFamily="34" charset="0"/>
                <a:ea typeface="Source Sans Pro" panose="020B0503030403020204" pitchFamily="34" charset="0"/>
              </a:rPr>
              <a:t>Make the activity more hands-on and interactive</a:t>
            </a:r>
          </a:p>
          <a:p>
            <a:pPr marL="685800" lvl="1" indent="-228600">
              <a:buClr>
                <a:schemeClr val="dk1"/>
              </a:buClr>
              <a:buSzPts val="2400"/>
              <a:buChar char="•"/>
            </a:pPr>
            <a:r>
              <a:rPr lang="en-US" sz="2200" dirty="0">
                <a:latin typeface="Source Sans Pro" panose="020B0503030403020204" pitchFamily="34" charset="0"/>
                <a:ea typeface="Source Sans Pro" panose="020B0503030403020204" pitchFamily="34" charset="0"/>
              </a:rPr>
              <a:t>Revise instructions so that it is easy for participants to figure out what to do</a:t>
            </a:r>
          </a:p>
          <a:p>
            <a:pPr marL="685800" lvl="1" indent="-228600">
              <a:buClr>
                <a:schemeClr val="dk1"/>
              </a:buClr>
              <a:buSzPts val="2400"/>
              <a:buChar char="•"/>
            </a:pPr>
            <a:r>
              <a:rPr lang="en-US" sz="2200" dirty="0">
                <a:latin typeface="Source Sans Pro" panose="020B0503030403020204" pitchFamily="34" charset="0"/>
                <a:ea typeface="Source Sans Pro" panose="020B0503030403020204" pitchFamily="34" charset="0"/>
              </a:rPr>
              <a:t>Improve the connection between what participants are doing and the main point of the activity.</a:t>
            </a:r>
            <a:r>
              <a:rPr lang="en-US" sz="2200" baseline="0" dirty="0">
                <a:latin typeface="Source Sans Pro" panose="020B0503030403020204" pitchFamily="34" charset="0"/>
                <a:ea typeface="Source Sans Pro" panose="020B0503030403020204" pitchFamily="34" charset="0"/>
              </a:rPr>
              <a:t> </a:t>
            </a:r>
            <a:endParaRPr lang="en-US" i="0" baseline="0" dirty="0"/>
          </a:p>
          <a:p>
            <a:pPr algn="l"/>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Facilitators improve their own techniques and practices as they do the activities with participants. Needing to make adjustments while facilitating does not mean that you have made a mistake.</a:t>
            </a:r>
            <a:r>
              <a:rPr lang="en-US" sz="1200" kern="1200" baseline="0" dirty="0">
                <a:solidFill>
                  <a:schemeClr val="tx1"/>
                </a:solidFill>
                <a:effectLst/>
                <a:latin typeface="+mn-lt"/>
                <a:ea typeface="+mn-ea"/>
                <a:cs typeface="+mn-cs"/>
              </a:rPr>
              <a:t> It means that you are responsive to the needs of participants! </a:t>
            </a:r>
            <a:endParaRPr lang="en-US" sz="1200" kern="1200" dirty="0">
              <a:solidFill>
                <a:schemeClr val="tx1"/>
              </a:solidFill>
              <a:effectLst/>
              <a:latin typeface="+mn-lt"/>
              <a:ea typeface="+mn-ea"/>
              <a:cs typeface="+mn-cs"/>
            </a:endParaRPr>
          </a:p>
          <a:p>
            <a:pPr algn="l"/>
            <a:endParaRPr lang="en-US" i="0" baseline="0" dirty="0"/>
          </a:p>
          <a:p>
            <a:pPr>
              <a:defRPr/>
            </a:pPr>
            <a:r>
              <a:rPr lang="en-US" sz="1200" b="1" baseline="0" dirty="0">
                <a:cs typeface="Calibri"/>
              </a:rPr>
              <a:t>Photo copyright:</a:t>
            </a:r>
            <a:r>
              <a:rPr lang="en-US" b="1" dirty="0">
                <a:cs typeface="Calibri"/>
              </a:rPr>
              <a:t> </a:t>
            </a:r>
            <a:r>
              <a:rPr lang="en-US" dirty="0"/>
              <a:t>Loris </a:t>
            </a:r>
            <a:r>
              <a:rPr lang="en-US" dirty="0" err="1"/>
              <a:t>Guzzeta</a:t>
            </a:r>
            <a:r>
              <a:rPr lang="en-US" dirty="0"/>
              <a:t>, 2019, San Diego CA</a:t>
            </a:r>
            <a:endParaRPr lang="en-US" baseline="0" dirty="0"/>
          </a:p>
          <a:p>
            <a:pPr algn="l"/>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29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lvl="0" indent="0" algn="l" defTabSz="914400" rtl="0" eaLnBrk="1" fontAlgn="auto" latinLnBrk="0" hangingPunct="1">
              <a:lnSpc>
                <a:spcPct val="100000"/>
              </a:lnSpc>
              <a:spcBef>
                <a:spcPts val="0"/>
              </a:spcBef>
              <a:spcAft>
                <a:spcPts val="0"/>
              </a:spcAft>
              <a:buClrTx/>
              <a:buSzTx/>
              <a:buFontTx/>
              <a:buNone/>
              <a:tabLst/>
              <a:defRPr/>
            </a:pPr>
            <a:r>
              <a:rPr lang="en-US" sz="1200" dirty="0"/>
              <a:t>Keep in mind that developing positive attitudes toward learning chemistry will help participants learn concepts, practices, and other dimensions of chemistry. Positive attitudes are key to all chemistry learning!</a:t>
            </a:r>
            <a:endParaRPr lang="en-US" sz="1200" b="1" dirty="0"/>
          </a:p>
          <a:p>
            <a:pPr marL="8255"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8255">
              <a:defRPr/>
            </a:pPr>
            <a:r>
              <a:rPr lang="en-US" sz="1200" b="1" baseline="0">
                <a:cs typeface="Calibri"/>
              </a:rPr>
              <a:t>Image copyright:</a:t>
            </a:r>
            <a:r>
              <a:rPr lang="en-US" b="1">
                <a:cs typeface="Calibri"/>
              </a:rPr>
              <a:t> </a:t>
            </a:r>
            <a:r>
              <a:rPr lang="en-US" dirty="0">
                <a:hlinkClick r:id="rId3"/>
              </a:rPr>
              <a:t>ACS Chemoji</a:t>
            </a:r>
            <a:r>
              <a:rPr lang="en-US"/>
              <a:t>, Chemical &amp; Engineering News</a:t>
            </a:r>
            <a:endParaRPr lang="en-US" baseline="0"/>
          </a:p>
          <a:p>
            <a:pPr marL="8255"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8255"/>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298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work is supported by the National Science Foundation under award number 1612482. Any opinions, findings, and conclusions or recommendations expressed in this presentation are those of the authors and do not necessarily reflect the views of the Foundation. </a:t>
            </a:r>
          </a:p>
          <a:p>
            <a:endParaRPr lang="en-US" dirty="0"/>
          </a:p>
          <a:p>
            <a:r>
              <a:rPr lang="en-US" dirty="0"/>
              <a:t>Copyright 2020, Museum of Science, Boston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Edited by Allison Anderson, Marta Beyer, Patti Galvan, and Emily Hostetler</a:t>
            </a:r>
          </a:p>
          <a:p>
            <a:r>
              <a:rPr lang="en-US" dirty="0"/>
              <a:t>Published under a Creative Commons Attribution-Noncommercial-Share Alike license:</a:t>
            </a:r>
          </a:p>
          <a:p>
            <a:r>
              <a:rPr lang="en-US" dirty="0"/>
              <a:t>CC BY-NC-SA 3.0 creativecommons.org/licenses/by-</a:t>
            </a:r>
            <a:r>
              <a:rPr lang="en-US" dirty="0" err="1"/>
              <a:t>nc</a:t>
            </a:r>
            <a:r>
              <a:rPr lang="en-US" dirty="0"/>
              <a:t>-</a:t>
            </a:r>
            <a:r>
              <a:rPr lang="en-US" dirty="0" err="1"/>
              <a:t>sa</a:t>
            </a:r>
            <a:r>
              <a:rPr lang="en-US" dirty="0"/>
              <a:t>/3.0/us/</a:t>
            </a:r>
          </a:p>
          <a:p>
            <a:endParaRPr lang="en-US" dirty="0"/>
          </a:p>
          <a:p>
            <a:r>
              <a:rPr lang="en-US" dirty="0"/>
              <a:t>You are free to copy, adapt, or distribute this</a:t>
            </a:r>
            <a:r>
              <a:rPr lang="en-US" baseline="0" dirty="0"/>
              <a:t> presentation </a:t>
            </a:r>
            <a:r>
              <a:rPr lang="en-US" dirty="0"/>
              <a:t>and/or the text and images contained in it for educational, nonprofit purposes. When making copies or excerpts, please include the copyright and credit information above. If adapting the contents, the following citation is recommended:</a:t>
            </a:r>
          </a:p>
          <a:p>
            <a:endParaRPr lang="en-US" dirty="0"/>
          </a:p>
          <a:p>
            <a:r>
              <a:rPr lang="en-US" dirty="0"/>
              <a:t>APA 7 style: Anderson, A.,</a:t>
            </a:r>
            <a:r>
              <a:rPr lang="en-US" baseline="0" dirty="0"/>
              <a:t> Beyer, M., Galvan, P., &amp; Hostetler, E. (2020). </a:t>
            </a:r>
            <a:r>
              <a:rPr lang="en-US" i="1" dirty="0"/>
              <a:t>Let’s Do Chemistry Train-the-Trainer Workshop Module 1: Welcome </a:t>
            </a:r>
            <a:r>
              <a:rPr lang="en-US" i="0" dirty="0"/>
              <a:t>[PowerPoint</a:t>
            </a:r>
            <a:r>
              <a:rPr lang="en-US" i="0" baseline="0" dirty="0"/>
              <a:t> slides]</a:t>
            </a:r>
            <a:r>
              <a:rPr lang="en-US" i="1" dirty="0"/>
              <a:t>.</a:t>
            </a:r>
            <a:r>
              <a:rPr lang="en-US" i="0" baseline="0" dirty="0"/>
              <a:t> Museum of Science, Boston for the NISE Network.</a:t>
            </a:r>
            <a:endParaRPr lang="en-US" i="1" dirty="0"/>
          </a:p>
          <a:p>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a:t>
            </a:r>
            <a:r>
              <a:rPr lang="en-US" b="1" baseline="0" dirty="0"/>
              <a:t> copyright: Emily </a:t>
            </a:r>
            <a:r>
              <a:rPr lang="en-US" b="1" baseline="0" dirty="0" err="1"/>
              <a:t>Maletz</a:t>
            </a:r>
            <a:r>
              <a:rPr lang="en-US" b="1" baseline="0" dirty="0"/>
              <a:t> </a:t>
            </a:r>
            <a:r>
              <a:rPr lang="en-US" sz="1200" b="1" kern="0" dirty="0">
                <a:solidFill>
                  <a:prstClr val="black"/>
                </a:solidFill>
                <a:latin typeface="Source Sans Pro" panose="020B0503030403020204" pitchFamily="34" charset="0"/>
                <a:ea typeface="Source Sans Pro" panose="020B0503030403020204" pitchFamily="34" charset="0"/>
                <a:cs typeface="Calibri" charset="0"/>
                <a:sym typeface="Arial"/>
              </a:rPr>
              <a:t>for the NISE Network</a:t>
            </a:r>
            <a:r>
              <a:rPr lang="en-US" b="1" baseline="0" dirty="0"/>
              <a:t>, 2018</a:t>
            </a: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248164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a:t>From adapting</a:t>
            </a:r>
            <a:r>
              <a:rPr lang="en-US" baseline="0" dirty="0"/>
              <a:t> the framework, we identified three main types of facilitation used by educators. These were:</a:t>
            </a:r>
            <a:r>
              <a:rPr lang="en-US" dirty="0"/>
              <a:t> </a:t>
            </a:r>
            <a:endParaRPr lang="en-US"/>
          </a:p>
          <a:p>
            <a:pPr marL="631825" lvl="1" indent="-174625">
              <a:buFont typeface="Arial" panose="020B0604020202020204" pitchFamily="34" charset="0"/>
              <a:buChar char="•"/>
            </a:pPr>
            <a:r>
              <a:rPr lang="en-US" b="1"/>
              <a:t>[Tentative ANIMATE – Appear] </a:t>
            </a:r>
            <a:r>
              <a:rPr lang="en-US" sz="2400" b="1"/>
              <a:t>Invite participation </a:t>
            </a:r>
            <a:r>
              <a:rPr lang="en-US" sz="2400"/>
              <a:t>which includes those </a:t>
            </a:r>
            <a:r>
              <a:rPr lang="en-US"/>
              <a:t>techniques </a:t>
            </a:r>
            <a:r>
              <a:rPr lang="en-US" sz="2400"/>
              <a:t>that </a:t>
            </a:r>
            <a:r>
              <a:rPr lang="en-US" sz="2400" b="1" dirty="0"/>
              <a:t>initiate visitor engagement or participation.</a:t>
            </a:r>
            <a:r>
              <a:rPr lang="en-US" sz="2400" dirty="0"/>
              <a:t> </a:t>
            </a:r>
            <a:endParaRPr lang="en-US" sz="2400" dirty="0">
              <a:cs typeface="Calibri"/>
            </a:endParaRPr>
          </a:p>
          <a:p>
            <a:pPr marL="631825" lvl="1" indent="-174625">
              <a:buFont typeface="Arial" panose="020B0604020202020204" pitchFamily="34" charset="0"/>
              <a:buChar char="•"/>
              <a:defRPr/>
            </a:pPr>
            <a:r>
              <a:rPr lang="en-US" b="1"/>
              <a:t>[Tentative ANIMATE – Appear] </a:t>
            </a:r>
            <a:r>
              <a:rPr lang="en-US" sz="2400" b="1"/>
              <a:t>Support exploration </a:t>
            </a:r>
            <a:r>
              <a:rPr lang="en-US" sz="2400"/>
              <a:t>which include those </a:t>
            </a:r>
            <a:r>
              <a:rPr lang="en-US"/>
              <a:t>techniques </a:t>
            </a:r>
            <a:r>
              <a:rPr lang="en-US" sz="2400"/>
              <a:t>that maintain visitor engagement in the </a:t>
            </a:r>
            <a:r>
              <a:rPr lang="en-US" sz="2400" b="1" dirty="0"/>
              <a:t>process of participating in or “moving through” the activity. </a:t>
            </a:r>
            <a:endParaRPr lang="en-US" sz="2400" b="1" dirty="0">
              <a:cs typeface="Calibri"/>
            </a:endParaRPr>
          </a:p>
          <a:p>
            <a:pPr marL="631825" lvl="1" indent="-174625">
              <a:buFont typeface="Arial" panose="020B0604020202020204" pitchFamily="34" charset="0"/>
              <a:buChar char="•"/>
              <a:defRPr/>
            </a:pPr>
            <a:r>
              <a:rPr lang="en-US" b="1"/>
              <a:t>[Tentative ANIMATE – Appear] </a:t>
            </a:r>
            <a:r>
              <a:rPr lang="en-US" sz="2400" b="1"/>
              <a:t>Deepen understanding</a:t>
            </a:r>
            <a:r>
              <a:rPr lang="en-US" sz="2400"/>
              <a:t> which include those </a:t>
            </a:r>
            <a:r>
              <a:rPr lang="en-US"/>
              <a:t>techniques</a:t>
            </a:r>
            <a:r>
              <a:rPr lang="en-US" b="1" dirty="0"/>
              <a:t> </a:t>
            </a:r>
            <a:r>
              <a:rPr lang="en-US" sz="2400"/>
              <a:t>that </a:t>
            </a:r>
            <a:r>
              <a:rPr lang="en-US" sz="2400" b="1" dirty="0"/>
              <a:t>encourage and support meaning-making. </a:t>
            </a:r>
            <a:endParaRPr lang="en-US" sz="2400">
              <a:cs typeface="Calibri" panose="020F0502020204030204"/>
            </a:endParaRPr>
          </a:p>
          <a:p>
            <a:pPr marL="631908" lvl="1" indent="-174708">
              <a:buFont typeface="Arial" panose="020B0604020202020204" pitchFamily="34" charset="0"/>
              <a:buChar char="•"/>
            </a:pPr>
            <a:endParaRPr lang="en-US">
              <a:cs typeface="Calibri" panose="020F0502020204030204"/>
            </a:endParaRPr>
          </a:p>
          <a:p>
            <a:pPr marL="174625" indent="-174625">
              <a:buFont typeface="Arial" panose="020B0604020202020204" pitchFamily="34" charset="0"/>
              <a:buChar char="•"/>
            </a:pPr>
            <a:r>
              <a:rPr lang="en-US" baseline="0" dirty="0"/>
              <a:t>Throughout this video we will use shorthand to refer to these facilitation areas by calling them Invite, Support, or Deepen.</a:t>
            </a:r>
            <a:r>
              <a:rPr lang="en-US" dirty="0"/>
              <a:t> </a:t>
            </a:r>
            <a:endParaRPr lang="en-US" dirty="0">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543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8287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You can use this blank, formatted slide to add content to the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90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You can use this blank, formatted slide to add content to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8FEA0-2B63-B247-8FA1-27F66E2AB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43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a:t>Here we are looking</a:t>
            </a:r>
            <a:r>
              <a:rPr lang="en-US" baseline="0" dirty="0"/>
              <a:t> at how often educators used each facilitation technique, as a percentage across an interaction.</a:t>
            </a:r>
            <a:r>
              <a:rPr lang="en-US" dirty="0"/>
              <a:t> </a:t>
            </a:r>
          </a:p>
          <a:p>
            <a:pPr marL="174708" indent="-174708">
              <a:buFont typeface="Arial" panose="020B0604020202020204" pitchFamily="34" charset="0"/>
              <a:buChar char="•"/>
            </a:pPr>
            <a:endParaRPr lang="en-US"/>
          </a:p>
          <a:p>
            <a:pPr marL="174625" indent="-174625">
              <a:buFont typeface="Arial" panose="020B0604020202020204" pitchFamily="34" charset="0"/>
              <a:buChar char="•"/>
            </a:pPr>
            <a:r>
              <a:rPr lang="en-US" dirty="0"/>
              <a:t>Looking across all the video</a:t>
            </a:r>
            <a:r>
              <a:rPr lang="en-US" baseline="0" dirty="0"/>
              <a:t> data where we observed facilitators interacting with visitors using the </a:t>
            </a:r>
            <a:r>
              <a:rPr lang="en-US" i="1" baseline="0" dirty="0"/>
              <a:t>Let’s Do Chemistry </a:t>
            </a:r>
            <a:r>
              <a:rPr lang="en-US" i="0" baseline="0" dirty="0"/>
              <a:t>activities, </a:t>
            </a:r>
            <a:r>
              <a:rPr lang="en-US" dirty="0"/>
              <a:t>we saw that facilitators spent 15% of their total interaction inviting participation, 58% of their interaction supporting exploration, and 22% deepening understanding.</a:t>
            </a:r>
            <a:endParaRPr lang="en-US" dirty="0">
              <a:cs typeface="Calibri"/>
            </a:endParaRP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4625" indent="-174625">
              <a:buFont typeface="Arial" panose="020B0604020202020204" pitchFamily="34" charset="0"/>
              <a:buChar char="•"/>
              <a:defRPr/>
            </a:pPr>
            <a:r>
              <a:rPr lang="en-US" dirty="0"/>
              <a:t>Note:</a:t>
            </a:r>
            <a:r>
              <a:rPr lang="en-US" baseline="0" dirty="0"/>
              <a:t> “other” facilitation primarily included interactions unrelated to the activity, such as managing microphones during data collection or interacting with other visitors. This </a:t>
            </a:r>
            <a:r>
              <a:rPr lang="en-US" dirty="0"/>
              <a:t>category occasionally</a:t>
            </a:r>
            <a:r>
              <a:rPr lang="en-US" baseline="0" dirty="0"/>
              <a:t> also included something that couldn’t be defined as Invite, Support, or Deepen.</a:t>
            </a:r>
            <a:r>
              <a:rPr lang="en-US" dirty="0"/>
              <a:t> </a:t>
            </a:r>
            <a:endParaRPr lang="en-US" baseline="0" dirty="0">
              <a:cs typeface="Calibri"/>
            </a:endParaRPr>
          </a:p>
          <a:p>
            <a:pPr marL="174708" indent="-174708">
              <a:buFont typeface="Arial" panose="020B0604020202020204" pitchFamily="34" charset="0"/>
              <a:buChar char="•"/>
            </a:pPr>
            <a:endParaRPr lang="en-US"/>
          </a:p>
          <a:p>
            <a:pPr marL="174625" indent="-174625">
              <a:buFont typeface="Arial" panose="020B0604020202020204" pitchFamily="34" charset="0"/>
              <a:buChar char="•"/>
            </a:pPr>
            <a:r>
              <a:rPr lang="en-US" dirty="0"/>
              <a:t>However, just </a:t>
            </a:r>
            <a:r>
              <a:rPr lang="en-US" baseline="0" dirty="0"/>
              <a:t>s</a:t>
            </a:r>
            <a:r>
              <a:rPr lang="en-US" dirty="0"/>
              <a:t>eeing how frequently the facilitation moves were being</a:t>
            </a:r>
            <a:r>
              <a:rPr lang="en-US" baseline="0" dirty="0"/>
              <a:t> used doesn’t show us the whole picture, and </a:t>
            </a:r>
            <a:r>
              <a:rPr lang="en-US" dirty="0"/>
              <a:t>one might</a:t>
            </a:r>
            <a:r>
              <a:rPr lang="en-US" baseline="0" dirty="0"/>
              <a:t> have assumed that </a:t>
            </a:r>
            <a:r>
              <a:rPr lang="en-US" dirty="0"/>
              <a:t>they were being used in a linear fashion with a facilitator </a:t>
            </a:r>
            <a:r>
              <a:rPr lang="en-US" baseline="0" dirty="0"/>
              <a:t>starting with invite, moving to support, and ending with deepen.</a:t>
            </a:r>
            <a:endParaRPr lang="en-US" dirty="0">
              <a:cs typeface="Calibri"/>
            </a:endParaRPr>
          </a:p>
          <a:p>
            <a:pPr marL="174708" indent="-174708">
              <a:buFont typeface="Arial" panose="020B0604020202020204" pitchFamily="34" charset="0"/>
              <a:buChar char="•"/>
            </a:pPr>
            <a:endParaRPr lang="en-US"/>
          </a:p>
          <a:p>
            <a:pPr marL="174708" indent="-174708">
              <a:buFont typeface="Arial" panose="020B0604020202020204" pitchFamily="34" charset="0"/>
              <a:buChar char="•"/>
            </a:pPr>
            <a:endParaRPr lang="en-US" baseline="0"/>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0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a:t>But, </a:t>
            </a:r>
            <a:r>
              <a:rPr lang="en-US" baseline="0" dirty="0"/>
              <a:t>facilitator interactions were not linear, as we have represented in this graphic.</a:t>
            </a:r>
            <a:endParaRPr lang="en-US" dirty="0"/>
          </a:p>
          <a:p>
            <a:pPr marL="174708" indent="-174708">
              <a:buFont typeface="Arial" panose="020B0604020202020204" pitchFamily="34" charset="0"/>
              <a:buChar char="•"/>
            </a:pPr>
            <a:endParaRPr lang="en-US" baseline="0" dirty="0"/>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Here we are looking at an overview of all the cases we looked at, don’t worry about picking apart each column, this is a big picture view of the facilitation across all of the videos</a:t>
            </a:r>
            <a:endParaRPr lang="en-US" baseline="0" dirty="0">
              <a:cs typeface="Calibri"/>
            </a:endParaRPr>
          </a:p>
          <a:p>
            <a:pPr marL="631825" lvl="1" indent="-174625">
              <a:buFont typeface="Arial" panose="020B0604020202020204" pitchFamily="34" charset="0"/>
              <a:buChar char="•"/>
              <a:defRPr/>
            </a:pPr>
            <a:r>
              <a:rPr lang="en-US" dirty="0"/>
              <a:t>Ultimately we coded</a:t>
            </a:r>
            <a:r>
              <a:rPr lang="en-US" baseline="0" dirty="0"/>
              <a:t> 44 cases for the three facilitation techniques, as well as allowing for an “other” category.</a:t>
            </a:r>
            <a:r>
              <a:rPr lang="en-US" dirty="0"/>
              <a:t> </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column</a:t>
            </a:r>
            <a:r>
              <a:rPr lang="en-US" baseline="0" dirty="0"/>
              <a:t> in this graphic represents an educator interacting with a visitor group during an </a:t>
            </a:r>
            <a:r>
              <a:rPr lang="en-US" dirty="0"/>
              <a:t>activity, and each</a:t>
            </a:r>
            <a:r>
              <a:rPr lang="en-US" baseline="0" dirty="0"/>
              <a:t> row</a:t>
            </a:r>
            <a:r>
              <a:rPr lang="en-US" dirty="0"/>
              <a:t> represents a different facilitator move during an activity.</a:t>
            </a:r>
            <a:endParaRPr lang="en-US" dirty="0">
              <a:cs typeface="Calibri" panose="020F0502020204030204"/>
            </a:endParaRPr>
          </a:p>
          <a:p>
            <a:pPr marL="631825" lvl="1" indent="-174625">
              <a:buFont typeface="Arial" panose="020B0604020202020204" pitchFamily="34" charset="0"/>
              <a:buChar char="•"/>
            </a:pPr>
            <a:r>
              <a:rPr lang="en-US" dirty="0"/>
              <a:t>For each activity</a:t>
            </a:r>
            <a:r>
              <a:rPr lang="en-US" baseline="0" dirty="0"/>
              <a:t> we tested, all of our data comes from the same educator, and </a:t>
            </a:r>
            <a:r>
              <a:rPr lang="en-US" dirty="0"/>
              <a:t>are represented</a:t>
            </a:r>
            <a:r>
              <a:rPr lang="en-US" baseline="0" dirty="0"/>
              <a:t> here by clusters of 3 to 4 columns. </a:t>
            </a:r>
            <a:r>
              <a:rPr lang="en-US" dirty="0"/>
              <a:t> </a:t>
            </a:r>
            <a:endParaRPr lang="en-US" dirty="0">
              <a:cs typeface="Calibri"/>
            </a:endParaRPr>
          </a:p>
          <a:p>
            <a:pPr marL="631825" lvl="1" indent="-174625">
              <a:buFont typeface="Arial" panose="020B0604020202020204" pitchFamily="34" charset="0"/>
              <a:buChar char="•"/>
            </a:pPr>
            <a:r>
              <a:rPr lang="en-US" dirty="0"/>
              <a:t>For </a:t>
            </a:r>
            <a:r>
              <a:rPr lang="en-US" baseline="0" dirty="0"/>
              <a:t>example, columns 4-6 are from the same activity </a:t>
            </a:r>
            <a:r>
              <a:rPr lang="en-US" i="1" baseline="0" dirty="0"/>
              <a:t>Build a Battery</a:t>
            </a:r>
            <a:r>
              <a:rPr lang="en-US" i="0" baseline="0" dirty="0"/>
              <a:t> and the three columns furthest to the right are from</a:t>
            </a:r>
            <a:r>
              <a:rPr lang="en-US" baseline="0" dirty="0"/>
              <a:t> </a:t>
            </a:r>
            <a:r>
              <a:rPr lang="en-US" i="1" baseline="0" dirty="0"/>
              <a:t>What’s in the Water</a:t>
            </a:r>
            <a:r>
              <a:rPr lang="en-US" baseline="0" dirty="0"/>
              <a:t>. And </a:t>
            </a:r>
            <a:r>
              <a:rPr lang="en-US" dirty="0"/>
              <a:t> </a:t>
            </a:r>
            <a:endParaRPr lang="en-US" dirty="0">
              <a:cs typeface="Calibri"/>
            </a:endParaRPr>
          </a:p>
          <a:p>
            <a:pPr marL="631825" lvl="1" indent="-174625">
              <a:buFont typeface="Arial" panose="020B0604020202020204" pitchFamily="34" charset="0"/>
              <a:buChar char="•"/>
            </a:pPr>
            <a:r>
              <a:rPr lang="en-US" dirty="0">
                <a:cs typeface="Calibri"/>
              </a:rPr>
              <a:t>As you can see, even for the same activities with the same educators, the columns still show a lot of variety in how they were facilitated.</a:t>
            </a:r>
            <a:endParaRPr lang="en-US" baseline="0" dirty="0">
              <a:cs typeface="Calibri"/>
            </a:endParaRPr>
          </a:p>
          <a:p>
            <a:pPr marL="174708" indent="-174708">
              <a:buFont typeface="Arial" panose="020B0604020202020204" pitchFamily="34" charset="0"/>
              <a:buChar char="•"/>
            </a:pPr>
            <a:endParaRPr lang="en-US" dirty="0"/>
          </a:p>
          <a:p>
            <a:pPr marL="174625" indent="-174625">
              <a:buFont typeface="Arial" panose="020B0604020202020204" pitchFamily="34" charset="0"/>
              <a:buChar char="•"/>
            </a:pPr>
            <a:r>
              <a:rPr lang="en-US" dirty="0"/>
              <a:t>This graphic, as we mentioned when introducing it, indicates that facilitator interactions were not linear. You can see this because inviting participation—pictured in green--did not always occur at the beginning of the activity</a:t>
            </a:r>
            <a:endParaRPr lang="en-US" dirty="0">
              <a:cs typeface="Calibri" panose="020F0502020204030204"/>
            </a:endParaRPr>
          </a:p>
          <a:p>
            <a:pPr marL="640080" lvl="1" indent="-174625">
              <a:buFont typeface="Arial" panose="020B0604020202020204" pitchFamily="34" charset="0"/>
              <a:buChar char="•"/>
            </a:pPr>
            <a:r>
              <a:rPr lang="en-US" dirty="0"/>
              <a:t>Rather, it occurred at multiple points in the activity in most cases</a:t>
            </a:r>
            <a:endParaRPr lang="en-US" dirty="0">
              <a:cs typeface="Calibri"/>
            </a:endParaRPr>
          </a:p>
          <a:p>
            <a:pPr marL="465886" lvl="1" indent="0">
              <a:buFont typeface="Arial" panose="020B0604020202020204" pitchFamily="34" charset="0"/>
              <a:buNone/>
            </a:pPr>
            <a:endParaRPr lang="en-US" dirty="0"/>
          </a:p>
          <a:p>
            <a:pPr marL="174625" indent="-174625">
              <a:buFont typeface="Arial" panose="020B0604020202020204" pitchFamily="34" charset="0"/>
              <a:buChar char="•"/>
            </a:pPr>
            <a:r>
              <a:rPr lang="en-US" dirty="0"/>
              <a:t>The same is true for supporting exploration and deepening understanding</a:t>
            </a:r>
            <a:endParaRPr lang="en-US" dirty="0">
              <a:cs typeface="Calibri" panose="020F0502020204030204"/>
            </a:endParaRPr>
          </a:p>
          <a:p>
            <a:pPr marL="640080" lvl="1" indent="-174625">
              <a:buFont typeface="Arial" panose="020B0604020202020204" pitchFamily="34" charset="0"/>
              <a:buChar char="•"/>
            </a:pPr>
            <a:r>
              <a:rPr lang="en-US" dirty="0"/>
              <a:t>These facilitation moves also occurred throughout the activity</a:t>
            </a:r>
            <a:endParaRPr lang="en-US" dirty="0">
              <a:cs typeface="Calibri"/>
            </a:endParaRPr>
          </a:p>
          <a:p>
            <a:pPr marL="640080" lvl="1" indent="-174625">
              <a:buFont typeface="Arial" panose="020B0604020202020204" pitchFamily="34" charset="0"/>
              <a:buChar char="•"/>
            </a:pPr>
            <a:r>
              <a:rPr lang="en-US" dirty="0"/>
              <a:t>Although they often occurred around each other</a:t>
            </a:r>
            <a:endParaRPr lang="en-US" dirty="0">
              <a:cs typeface="Calibri"/>
            </a:endParaRPr>
          </a:p>
          <a:p>
            <a:pPr marL="640594" lvl="1" indent="-174708">
              <a:buFont typeface="Arial" panose="020B0604020202020204" pitchFamily="34" charset="0"/>
              <a:buChar char="•"/>
            </a:pPr>
            <a:endParaRPr lang="en-US" dirty="0"/>
          </a:p>
          <a:p>
            <a:pPr marL="174625" indent="-174625">
              <a:buFont typeface="Arial" panose="020B0604020202020204" pitchFamily="34" charset="0"/>
              <a:buChar char="•"/>
            </a:pPr>
            <a:r>
              <a:rPr lang="en-US" dirty="0"/>
              <a:t>Not only was there a lot of variation for when and how facilitators were using the techniques, we also saw variation around how long an interaction might be or how much a facilitator talked during an experience. </a:t>
            </a:r>
            <a:endParaRPr lang="en-US" dirty="0">
              <a:cs typeface="Calibri"/>
            </a:endParaRPr>
          </a:p>
          <a:p>
            <a:pPr marL="174625" indent="-174625">
              <a:buFont typeface="Arial" panose="020B0604020202020204" pitchFamily="34" charset="0"/>
              <a:buChar char="•"/>
            </a:pPr>
            <a:r>
              <a:rPr lang="en-US" dirty="0"/>
              <a:t>These data indicate that facilitators are moving through these techniques continuously during an experience to support visitors’ needs and extend their learning and experiences. </a:t>
            </a:r>
            <a:endParaRPr lang="en-US" baseline="0" dirty="0">
              <a:cs typeface="Calibri"/>
            </a:endParaRPr>
          </a:p>
          <a:p>
            <a:pPr marL="631825" lvl="1" indent="-174625">
              <a:buFont typeface="Arial" panose="020B0604020202020204" pitchFamily="34" charset="0"/>
              <a:buChar char="•"/>
            </a:pPr>
            <a:endParaRPr lang="en-US" dirty="0">
              <a:cs typeface="Calibri"/>
            </a:endParaRPr>
          </a:p>
          <a:p>
            <a:endParaRPr lang="en-US" dirty="0"/>
          </a:p>
          <a:p>
            <a:r>
              <a:rPr lang="en-US" dirty="0"/>
              <a:t>Note: 43 videos were coded,</a:t>
            </a:r>
            <a:r>
              <a:rPr lang="en-US" baseline="0" dirty="0"/>
              <a:t> which represented 44 visitor groups/cases. In one video, the facilitator interacted with two groups, both of whom completed an interview after using the activity.</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a:r>
              <a:rPr lang="en-US" sz="1200" b="0" i="0" kern="1200" dirty="0">
                <a:solidFill>
                  <a:schemeClr val="tx1"/>
                </a:solidFill>
                <a:effectLst/>
                <a:latin typeface="+mn-lt"/>
                <a:ea typeface="+mn-ea"/>
                <a:cs typeface="+mn-cs"/>
              </a:rPr>
              <a:t>To understand how a facilitator might combine the techniques that we have just discussed, we are going to share a short interaction from our research. This example</a:t>
            </a:r>
            <a:r>
              <a:rPr lang="en-US" dirty="0"/>
              <a:t> from Rocket Reactions </a:t>
            </a:r>
            <a:r>
              <a:rPr lang="en-US" sz="1200" b="0" i="0" kern="1200" baseline="0" dirty="0">
                <a:solidFill>
                  <a:schemeClr val="tx1"/>
                </a:solidFill>
                <a:effectLst/>
                <a:latin typeface="+mn-lt"/>
                <a:ea typeface="+mn-ea"/>
                <a:cs typeface="+mn-cs"/>
              </a:rPr>
              <a:t>emphasizes the non-linear aspect of facilitation and represents a portion of the activity experience.</a:t>
            </a:r>
            <a:r>
              <a:rPr lang="en-US" dirty="0"/>
              <a:t> </a:t>
            </a:r>
            <a:endParaRPr lang="en-US" dirty="0">
              <a:ea typeface="+mn-ea"/>
              <a:cs typeface="+mn-cs"/>
            </a:endParaRPr>
          </a:p>
          <a:p>
            <a:pPr marL="8687" lvl="0"/>
            <a:endParaRPr lang="en-US" sz="1200" b="0" i="0" kern="1200" baseline="0" dirty="0">
              <a:solidFill>
                <a:schemeClr val="tx1"/>
              </a:solidFill>
              <a:effectLst/>
              <a:latin typeface="+mn-lt"/>
              <a:ea typeface="+mn-ea"/>
              <a:cs typeface="+mn-cs"/>
            </a:endParaRPr>
          </a:p>
          <a:p>
            <a:pPr marL="8255" marR="0" lvl="0" indent="0" algn="l" defTabSz="914400" rtl="0" eaLnBrk="1" fontAlgn="auto" latinLnBrk="0" hangingPunct="1">
              <a:lnSpc>
                <a:spcPct val="100000"/>
              </a:lnSpc>
              <a:spcBef>
                <a:spcPts val="0"/>
              </a:spcBef>
              <a:spcAft>
                <a:spcPts val="0"/>
              </a:spcAft>
              <a:buClrTx/>
              <a:buSzTx/>
              <a:buFontTx/>
              <a:buNone/>
              <a:tabLst/>
              <a:defRPr/>
            </a:pPr>
            <a:r>
              <a:rPr lang="en-US" b="1" dirty="0"/>
              <a:t>Rocket Reactions </a:t>
            </a:r>
            <a:r>
              <a:rPr lang="en-US" dirty="0"/>
              <a:t>is an activity that invites visitors to explore the reaction between an acid and base. They test different ways of mixing baking soda, citric acid, and water in a capsule, trying to get the reaction to build enough pressure in the capsule for the cap to pop off. </a:t>
            </a:r>
            <a:endParaRPr lang="en-US" dirty="0">
              <a:cs typeface="Calibri"/>
            </a:endParaRPr>
          </a:p>
          <a:p>
            <a:pPr marL="8687" lvl="0"/>
            <a:endParaRPr lang="en-US" baseline="0" dirty="0"/>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a:t>
            </a:r>
            <a:r>
              <a:rPr lang="en-US" b="1" baseline="0" dirty="0"/>
              <a:t> copyright: Children’s Creativity Museum,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Image copyright: Emily </a:t>
            </a:r>
            <a:r>
              <a:rPr lang="en-US" b="1" baseline="0" dirty="0" err="1"/>
              <a:t>Maletz</a:t>
            </a:r>
            <a:r>
              <a:rPr lang="en-US" b="1" baseline="0" dirty="0"/>
              <a:t> for the NISE Network, 2018</a:t>
            </a:r>
            <a:endParaRPr lang="en-US" b="1" dirty="0"/>
          </a:p>
          <a:p>
            <a:pPr marL="8687" lvl="0"/>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66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a:defRPr/>
            </a:pPr>
            <a:r>
              <a:rPr lang="en-US" dirty="0"/>
              <a:t>We’re jumping into this activity</a:t>
            </a:r>
            <a:r>
              <a:rPr lang="en-US" baseline="0" dirty="0"/>
              <a:t> after </a:t>
            </a:r>
            <a:r>
              <a:rPr lang="en-US" dirty="0"/>
              <a:t>the visitors have been experimenting with the reaction for a little while. This is just a tiny portion</a:t>
            </a:r>
            <a:r>
              <a:rPr lang="en-US" baseline="0" dirty="0"/>
              <a:t> of the activity, the whole interaction is displayed in the bar on the left</a:t>
            </a:r>
            <a:r>
              <a:rPr lang="en-US" dirty="0"/>
              <a:t> and we're looking at the little section in the black box. </a:t>
            </a:r>
          </a:p>
          <a:p>
            <a:pPr marL="8687"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8255">
              <a:defRPr/>
            </a:pPr>
            <a:r>
              <a:rPr lang="en-US" baseline="0" dirty="0"/>
              <a:t>Here the educator is using Support techniques while they are responding to the visitors comments and asking about their observations</a:t>
            </a:r>
            <a:r>
              <a:rPr lang="en-US" dirty="0"/>
              <a:t> saying "what reminds you of champagne?" And "so something exploded? the cap popped off, interesting" </a:t>
            </a:r>
            <a:endParaRPr lang="en-US" dirty="0">
              <a:cs typeface="Calibri"/>
            </a:endParaRPr>
          </a:p>
          <a:p>
            <a:pPr marL="8255">
              <a:defRPr/>
            </a:pPr>
            <a:endParaRPr lang="en-US" dirty="0"/>
          </a:p>
          <a:p>
            <a:pPr marL="8255">
              <a:defRPr/>
            </a:pPr>
            <a:r>
              <a:rPr lang="en-US" dirty="0"/>
              <a:t>The educator prompts the visitor to explain what they think is happening,</a:t>
            </a:r>
            <a:r>
              <a:rPr lang="en-US" baseline="0" dirty="0"/>
              <a:t> to deepen understanding</a:t>
            </a:r>
            <a:r>
              <a:rPr lang="en-US" dirty="0"/>
              <a:t>, by saying "here is my question for you, do you think it matters if the caps are on tightly?" And then "Why do you say that you think it matters that the caps are on tightly?" </a:t>
            </a:r>
            <a:endParaRPr lang="en-US" dirty="0">
              <a:cs typeface="Calibri"/>
            </a:endParaRPr>
          </a:p>
          <a:p>
            <a:pPr marL="8255">
              <a:defRPr/>
            </a:pPr>
            <a:endParaRPr lang="en-US" dirty="0"/>
          </a:p>
          <a:p>
            <a:pPr marL="8255">
              <a:defRPr/>
            </a:pPr>
            <a:r>
              <a:rPr lang="en-US" dirty="0"/>
              <a:t> </a:t>
            </a:r>
            <a:r>
              <a:rPr lang="en-US" baseline="0" dirty="0"/>
              <a:t>After confirming what the visitor </a:t>
            </a:r>
            <a:r>
              <a:rPr lang="en-US" dirty="0"/>
              <a:t>said by repeating it back, saying "yeah, so the cap is on tightly we're able to build some pressure",  </a:t>
            </a:r>
            <a:r>
              <a:rPr lang="en-US" baseline="0" dirty="0"/>
              <a:t>the educator </a:t>
            </a:r>
            <a:r>
              <a:rPr lang="en-US" dirty="0"/>
              <a:t>invites</a:t>
            </a:r>
            <a:r>
              <a:rPr lang="en-US" baseline="0" dirty="0"/>
              <a:t> </a:t>
            </a:r>
            <a:r>
              <a:rPr lang="en-US" dirty="0"/>
              <a:t>them to</a:t>
            </a:r>
            <a:r>
              <a:rPr lang="en-US" baseline="0" dirty="0"/>
              <a:t> </a:t>
            </a:r>
            <a:r>
              <a:rPr lang="en-US" dirty="0"/>
              <a:t>pursue </a:t>
            </a:r>
            <a:r>
              <a:rPr lang="en-US" baseline="0" dirty="0"/>
              <a:t>another challenge</a:t>
            </a:r>
            <a:r>
              <a:rPr lang="en-US" dirty="0"/>
              <a:t> ("I have a challenge for you. If you would like</a:t>
            </a:r>
            <a:r>
              <a:rPr lang="en-US" baseline="0" dirty="0"/>
              <a:t> </a:t>
            </a:r>
            <a:r>
              <a:rPr lang="en-US" dirty="0"/>
              <a:t>to get your rocket to go again and put it under this tube here") </a:t>
            </a:r>
            <a:r>
              <a:rPr lang="en-US" baseline="0" dirty="0"/>
              <a:t>and then </a:t>
            </a:r>
            <a:r>
              <a:rPr lang="en-US" dirty="0"/>
              <a:t>uses a support technique in asking</a:t>
            </a:r>
            <a:r>
              <a:rPr lang="en-US" baseline="0" dirty="0"/>
              <a:t> them to start making predictions</a:t>
            </a:r>
            <a:r>
              <a:rPr lang="en-US" dirty="0"/>
              <a:t>, "what do you think might happen with this setup?"</a:t>
            </a:r>
            <a:endParaRPr lang="en-US" dirty="0">
              <a:cs typeface="Calibri"/>
            </a:endParaRPr>
          </a:p>
          <a:p>
            <a:pPr marL="8687" lvl="0"/>
            <a:endParaRPr lang="en-US" sz="1200" b="0" i="0" kern="1200" dirty="0">
              <a:solidFill>
                <a:schemeClr val="tx1"/>
              </a:solidFill>
              <a:effectLst/>
              <a:latin typeface="+mn-lt"/>
              <a:ea typeface="+mn-ea"/>
              <a:cs typeface="+mn-cs"/>
            </a:endParaRPr>
          </a:p>
          <a:p>
            <a:pPr marL="8255"/>
            <a:r>
              <a:rPr lang="en-US" dirty="0"/>
              <a:t>As you can see, there is a lot of moving back and forth between the techniques, not only in this particular moment but in the whole interaction that is </a:t>
            </a:r>
            <a:r>
              <a:rPr lang="en-US" dirty="0" err="1"/>
              <a:t>vizualized</a:t>
            </a:r>
            <a:r>
              <a:rPr lang="en-US" dirty="0"/>
              <a:t> on the left. </a:t>
            </a:r>
          </a:p>
          <a:p>
            <a:pPr marL="8255"/>
            <a:endParaRPr lang="en-US" dirty="0"/>
          </a:p>
          <a:p>
            <a:pPr marL="8255" lvl="0"/>
            <a:r>
              <a:rPr lang="en-US" sz="1200" b="0" i="0" kern="1200" dirty="0">
                <a:solidFill>
                  <a:schemeClr val="tx1"/>
                </a:solidFill>
                <a:effectLst/>
                <a:latin typeface="+mn-lt"/>
                <a:ea typeface="+mn-ea"/>
                <a:cs typeface="+mn-cs"/>
              </a:rPr>
              <a:t>Keep in mind that facilitators need to be flexible to the particulars needs of the participants they are interacting with, so there is variation between interactions even with the same facilitator and activity and this is just one example that we saw during our research! </a:t>
            </a:r>
            <a:endParaRPr lang="en-US" sz="1200" b="0" i="0" kern="1200" dirty="0">
              <a:solidFill>
                <a:schemeClr val="tx1"/>
              </a:solidFill>
              <a:effectLst/>
              <a:latin typeface="+mn-lt"/>
              <a:cs typeface="Calibri"/>
            </a:endParaRPr>
          </a:p>
          <a:p>
            <a:pPr marL="8687" lvl="0"/>
            <a:endParaRPr lang="en-US" sz="1200" b="0" i="0" kern="1200" baseline="0" dirty="0">
              <a:solidFill>
                <a:schemeClr val="tx1"/>
              </a:solidFill>
              <a:effectLst/>
              <a:latin typeface="+mn-lt"/>
              <a:ea typeface="+mn-ea"/>
              <a:cs typeface="+mn-cs"/>
            </a:endParaRPr>
          </a:p>
          <a:p>
            <a:pPr marL="8687" lvl="0"/>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89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a:r>
              <a:rPr lang="en-US"/>
              <a:t>To summarize, we saw</a:t>
            </a:r>
            <a:r>
              <a:rPr lang="en-US" baseline="0"/>
              <a:t> that </a:t>
            </a:r>
            <a:r>
              <a:rPr lang="en-US"/>
              <a:t>during an interaction, facilitators will use techniques from all </a:t>
            </a:r>
            <a:r>
              <a:rPr lang="en-US" baseline="0"/>
              <a:t>three areas</a:t>
            </a:r>
            <a:r>
              <a:rPr lang="en-US"/>
              <a:t> - inviting participation</a:t>
            </a:r>
            <a:r>
              <a:rPr lang="en-US" baseline="0"/>
              <a:t>, </a:t>
            </a:r>
            <a:r>
              <a:rPr lang="en-US"/>
              <a:t>supporting exploration</a:t>
            </a:r>
            <a:r>
              <a:rPr lang="en-US" baseline="0"/>
              <a:t>, and </a:t>
            </a:r>
            <a:r>
              <a:rPr lang="en-US"/>
              <a:t>deepening understanding - </a:t>
            </a:r>
            <a:r>
              <a:rPr lang="en-US" baseline="0"/>
              <a:t>but </a:t>
            </a:r>
            <a:r>
              <a:rPr lang="en-US"/>
              <a:t>will </a:t>
            </a:r>
            <a:r>
              <a:rPr lang="en-US" baseline="0"/>
              <a:t>most </a:t>
            </a:r>
            <a:r>
              <a:rPr lang="en-US"/>
              <a:t>often be </a:t>
            </a:r>
            <a:r>
              <a:rPr lang="en-US" b="1" baseline="0" dirty="0"/>
              <a:t>supporting exploration</a:t>
            </a:r>
          </a:p>
          <a:p>
            <a:pPr marL="8687" lvl="0"/>
            <a:endParaRPr lang="en-US" baseline="0"/>
          </a:p>
          <a:p>
            <a:pPr marL="8255" lvl="0"/>
            <a:r>
              <a:rPr lang="en-US" baseline="0" dirty="0"/>
              <a:t>We also saw that facilitation is a non-linear experience, and that facilitators often flipped back and forth between support and deepen techniques.</a:t>
            </a:r>
            <a:endParaRPr lang="en-US" baseline="0" dirty="0">
              <a:cs typeface="Calibri"/>
            </a:endParaRPr>
          </a:p>
          <a:p>
            <a:pPr marL="8687" lvl="0"/>
            <a:endParaRPr lang="en-US" baseline="0"/>
          </a:p>
          <a:p>
            <a:pPr marL="8255"/>
            <a:r>
              <a:rPr lang="en-US" baseline="0" dirty="0"/>
              <a:t>Based on what we saw, facilitators should be prepared to adjust what they are doing at an activity </a:t>
            </a:r>
            <a:r>
              <a:rPr lang="en-US" dirty="0"/>
              <a:t>with each</a:t>
            </a:r>
            <a:r>
              <a:rPr lang="en-US" baseline="0" dirty="0"/>
              <a:t> visitor and be flexible with each group.</a:t>
            </a:r>
            <a:endParaRPr lang="en-US" baseline="0" dirty="0">
              <a:cs typeface="Calibri" panose="020F0502020204030204"/>
            </a:endParaRPr>
          </a:p>
          <a:p>
            <a:pPr marL="8687" lvl="0"/>
            <a:endParaRPr lang="en-US" baseline="0"/>
          </a:p>
          <a:p>
            <a:pPr marL="8687" lvl="0"/>
            <a:endParaRPr lang="en-US" baseline="0"/>
          </a:p>
          <a:p>
            <a:pPr marL="8255">
              <a:defRPr/>
            </a:pPr>
            <a:r>
              <a:rPr lang="en-US" baseline="0" dirty="0"/>
              <a:t>Note: All but one group had an increase in at least one area (I/R/S), with the vast majority having in increase in two or more areas.</a:t>
            </a:r>
            <a:r>
              <a:rPr lang="en-US" dirty="0"/>
              <a:t> </a:t>
            </a:r>
            <a:endParaRPr lang="en-US"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414EC-E667-448D-B03F-53C31751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8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46FF-DF0D-1B4C-8585-522DDCE95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3C519-C433-D546-8AB3-463E19432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4390E3-BEA5-8346-9CD8-6083C9458643}"/>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5" name="Footer Placeholder 4">
            <a:extLst>
              <a:ext uri="{FF2B5EF4-FFF2-40B4-BE49-F238E27FC236}">
                <a16:creationId xmlns:a16="http://schemas.microsoft.com/office/drawing/2014/main" id="{B4D383EA-2760-C94B-BD4F-E051BF09F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0EF0D-9275-2840-AFA2-334AA11C205E}"/>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3629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455B-A0D4-4248-8277-398C67B04E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AD8B90-0AF3-DB49-A2B8-D293C93047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A124B-96BA-7541-A45D-6E232602B56A}"/>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5" name="Footer Placeholder 4">
            <a:extLst>
              <a:ext uri="{FF2B5EF4-FFF2-40B4-BE49-F238E27FC236}">
                <a16:creationId xmlns:a16="http://schemas.microsoft.com/office/drawing/2014/main" id="{C16D704F-3684-054A-8C64-6A9792986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A440D-BAED-1148-9F64-0F86C2D0117E}"/>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249372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E6936-1E66-A84E-AB3E-0432F5CA73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B4BC70-A2F5-5047-ACDF-48B4BD7752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0AF36-0E01-AE42-8D05-B9C4D7AAEEC6}"/>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5" name="Footer Placeholder 4">
            <a:extLst>
              <a:ext uri="{FF2B5EF4-FFF2-40B4-BE49-F238E27FC236}">
                <a16:creationId xmlns:a16="http://schemas.microsoft.com/office/drawing/2014/main" id="{72AF506A-9E15-F346-B610-1A6013EF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FF7CA-26F9-674E-A148-9D613C21534C}"/>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07161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E3B485-ED9D-47B0-BAF4-8FEDC378AE2D}"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138912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E3B485-ED9D-47B0-BAF4-8FEDC378AE2D}"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1998901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xt - Narrow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E3B485-ED9D-47B0-BAF4-8FEDC378AE2D}"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1275999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xt - Wide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7155" y="365125"/>
            <a:ext cx="10058400" cy="1325563"/>
          </a:xfrm>
        </p:spPr>
        <p:txBody>
          <a:bodyPr/>
          <a:lstStyle/>
          <a:p>
            <a:r>
              <a:rPr lang="en-US"/>
              <a:t>Click to edit Master title style</a:t>
            </a:r>
          </a:p>
        </p:txBody>
      </p:sp>
      <p:sp>
        <p:nvSpPr>
          <p:cNvPr id="3" name="Content Placeholder 2"/>
          <p:cNvSpPr>
            <a:spLocks noGrp="1"/>
          </p:cNvSpPr>
          <p:nvPr>
            <p:ph idx="1"/>
          </p:nvPr>
        </p:nvSpPr>
        <p:spPr>
          <a:xfrm>
            <a:off x="1767155" y="1825625"/>
            <a:ext cx="100584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E3B485-ED9D-47B0-BAF4-8FEDC378AE2D}"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122981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ide fr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3B485-ED9D-47B0-BAF4-8FEDC378AE2D}" type="datetimeFigureOut">
              <a:rPr lang="en-US" smtClean="0"/>
              <a:t>12/17/2020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3487808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Narrow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3B485-ED9D-47B0-BAF4-8FEDC378AE2D}" type="datetimeFigureOut">
              <a:rPr lang="en-US" smtClean="0"/>
              <a:t>12/17/2020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93172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Wide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3B485-ED9D-47B0-BAF4-8FEDC378AE2D}" type="datetimeFigureOut">
              <a:rPr lang="en-US" smtClean="0"/>
              <a:t>12/17/2020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167602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Call out plus image">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91867" y="305300"/>
            <a:ext cx="2480400" cy="3118800"/>
          </a:xfrm>
          <a:prstGeom prst="rect">
            <a:avLst/>
          </a:prstGeom>
        </p:spPr>
        <p:txBody>
          <a:bodyPr lIns="91425" tIns="91425" rIns="91425" bIns="91425" anchor="t" anchorCtr="0"/>
          <a:lstStyle>
            <a:lvl1pPr lvl="0">
              <a:spcBef>
                <a:spcPts val="0"/>
              </a:spcBef>
              <a:buNone/>
              <a:defRPr sz="2400"/>
            </a:lvl1pPr>
            <a:lvl2pPr lvl="1">
              <a:spcBef>
                <a:spcPts val="0"/>
              </a:spcBef>
              <a:buNone/>
              <a:defRPr sz="2400"/>
            </a:lvl2pPr>
            <a:lvl3pPr lvl="2">
              <a:spcBef>
                <a:spcPts val="0"/>
              </a:spcBef>
              <a:buNone/>
              <a:defRPr sz="2400"/>
            </a:lvl3pPr>
            <a:lvl4pPr lvl="3">
              <a:spcBef>
                <a:spcPts val="0"/>
              </a:spcBef>
              <a:buNone/>
              <a:defRPr sz="2400"/>
            </a:lvl4pPr>
            <a:lvl5pPr lvl="4">
              <a:spcBef>
                <a:spcPts val="0"/>
              </a:spcBef>
              <a:buNone/>
              <a:defRPr sz="2400"/>
            </a:lvl5pPr>
            <a:lvl6pPr lvl="5">
              <a:spcBef>
                <a:spcPts val="0"/>
              </a:spcBef>
              <a:buNone/>
              <a:defRPr sz="2400"/>
            </a:lvl6pPr>
            <a:lvl7pPr lvl="6">
              <a:spcBef>
                <a:spcPts val="0"/>
              </a:spcBef>
              <a:buNone/>
              <a:defRPr sz="2400"/>
            </a:lvl7pPr>
            <a:lvl8pPr lvl="7">
              <a:spcBef>
                <a:spcPts val="0"/>
              </a:spcBef>
              <a:buNone/>
              <a:defRPr sz="2400"/>
            </a:lvl8pPr>
            <a:lvl9pPr lvl="8">
              <a:spcBef>
                <a:spcPts val="0"/>
              </a:spcBef>
              <a:buNone/>
              <a:defRPr sz="2400"/>
            </a:lvl9pPr>
          </a:lstStyle>
          <a:p>
            <a:endParaRPr/>
          </a:p>
        </p:txBody>
      </p:sp>
    </p:spTree>
    <p:extLst>
      <p:ext uri="{BB962C8B-B14F-4D97-AF65-F5344CB8AC3E}">
        <p14:creationId xmlns:p14="http://schemas.microsoft.com/office/powerpoint/2010/main" val="231116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D6A9-8331-E242-B92A-922F89ADA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BE899-DEED-3D40-9744-E83A87FA0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80FB0-339C-B946-8F68-5DB5A55DFB44}"/>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5" name="Footer Placeholder 4">
            <a:extLst>
              <a:ext uri="{FF2B5EF4-FFF2-40B4-BE49-F238E27FC236}">
                <a16:creationId xmlns:a16="http://schemas.microsoft.com/office/drawing/2014/main" id="{486A9B1F-4F7B-8746-AD39-7C43E833B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EFE02-D398-1747-A9AC-1D83A1AE03B1}"/>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2194950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Headline with text 1">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15602" y="593369"/>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33" b="1">
                <a:solidFill>
                  <a:schemeClr val="dk1"/>
                </a:solidFill>
              </a:defRPr>
            </a:lvl2pPr>
            <a:lvl3pPr lvl="2" indent="0" rtl="0">
              <a:spcBef>
                <a:spcPts val="0"/>
              </a:spcBef>
              <a:buClr>
                <a:schemeClr val="dk1"/>
              </a:buClr>
              <a:buFont typeface="Arial"/>
              <a:buNone/>
              <a:defRPr sz="3733" b="1">
                <a:solidFill>
                  <a:schemeClr val="dk1"/>
                </a:solidFill>
              </a:defRPr>
            </a:lvl3pPr>
            <a:lvl4pPr lvl="3" indent="0" rtl="0">
              <a:spcBef>
                <a:spcPts val="0"/>
              </a:spcBef>
              <a:buClr>
                <a:schemeClr val="dk1"/>
              </a:buClr>
              <a:buFont typeface="Arial"/>
              <a:buNone/>
              <a:defRPr sz="3733" b="1">
                <a:solidFill>
                  <a:schemeClr val="dk1"/>
                </a:solidFill>
              </a:defRPr>
            </a:lvl4pPr>
            <a:lvl5pPr lvl="4" indent="0" rtl="0">
              <a:spcBef>
                <a:spcPts val="0"/>
              </a:spcBef>
              <a:buClr>
                <a:schemeClr val="dk1"/>
              </a:buClr>
              <a:buFont typeface="Arial"/>
              <a:buNone/>
              <a:defRPr sz="3733" b="1">
                <a:solidFill>
                  <a:schemeClr val="dk1"/>
                </a:solidFill>
              </a:defRPr>
            </a:lvl5pPr>
            <a:lvl6pPr lvl="5" indent="0" rtl="0">
              <a:spcBef>
                <a:spcPts val="0"/>
              </a:spcBef>
              <a:buClr>
                <a:schemeClr val="dk1"/>
              </a:buClr>
              <a:buFont typeface="Arial"/>
              <a:buNone/>
              <a:defRPr sz="3733" b="1">
                <a:solidFill>
                  <a:schemeClr val="dk1"/>
                </a:solidFill>
              </a:defRPr>
            </a:lvl6pPr>
            <a:lvl7pPr lvl="6" indent="0" rtl="0">
              <a:spcBef>
                <a:spcPts val="0"/>
              </a:spcBef>
              <a:buClr>
                <a:schemeClr val="dk1"/>
              </a:buClr>
              <a:buFont typeface="Arial"/>
              <a:buNone/>
              <a:defRPr sz="3733" b="1">
                <a:solidFill>
                  <a:schemeClr val="dk1"/>
                </a:solidFill>
              </a:defRPr>
            </a:lvl7pPr>
            <a:lvl8pPr lvl="7" indent="0" rtl="0">
              <a:spcBef>
                <a:spcPts val="0"/>
              </a:spcBef>
              <a:buClr>
                <a:schemeClr val="dk1"/>
              </a:buClr>
              <a:buFont typeface="Arial"/>
              <a:buNone/>
              <a:defRPr sz="3733" b="1">
                <a:solidFill>
                  <a:schemeClr val="dk1"/>
                </a:solidFill>
              </a:defRPr>
            </a:lvl8pPr>
            <a:lvl9pPr lvl="8" indent="0" rtl="0">
              <a:spcBef>
                <a:spcPts val="0"/>
              </a:spcBef>
              <a:buClr>
                <a:schemeClr val="dk1"/>
              </a:buClr>
              <a:buFont typeface="Arial"/>
              <a:buNone/>
              <a:defRPr sz="3733" b="1">
                <a:solidFill>
                  <a:schemeClr val="dk1"/>
                </a:solidFill>
              </a:defRPr>
            </a:lvl9pPr>
          </a:lstStyle>
          <a:p>
            <a:endParaRPr/>
          </a:p>
        </p:txBody>
      </p:sp>
      <p:sp>
        <p:nvSpPr>
          <p:cNvPr id="95" name="Shape 95"/>
          <p:cNvSpPr txBox="1">
            <a:spLocks noGrp="1"/>
          </p:cNvSpPr>
          <p:nvPr>
            <p:ph type="body" idx="1"/>
          </p:nvPr>
        </p:nvSpPr>
        <p:spPr>
          <a:xfrm>
            <a:off x="415596" y="1606435"/>
            <a:ext cx="10427200"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546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Headline with 3 column">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15602" y="593369"/>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33" b="1">
                <a:solidFill>
                  <a:schemeClr val="dk1"/>
                </a:solidFill>
              </a:defRPr>
            </a:lvl2pPr>
            <a:lvl3pPr lvl="2" indent="0" rtl="0">
              <a:spcBef>
                <a:spcPts val="0"/>
              </a:spcBef>
              <a:buClr>
                <a:schemeClr val="dk1"/>
              </a:buClr>
              <a:buFont typeface="Arial"/>
              <a:buNone/>
              <a:defRPr sz="3733" b="1">
                <a:solidFill>
                  <a:schemeClr val="dk1"/>
                </a:solidFill>
              </a:defRPr>
            </a:lvl3pPr>
            <a:lvl4pPr lvl="3" indent="0" rtl="0">
              <a:spcBef>
                <a:spcPts val="0"/>
              </a:spcBef>
              <a:buClr>
                <a:schemeClr val="dk1"/>
              </a:buClr>
              <a:buFont typeface="Arial"/>
              <a:buNone/>
              <a:defRPr sz="3733" b="1">
                <a:solidFill>
                  <a:schemeClr val="dk1"/>
                </a:solidFill>
              </a:defRPr>
            </a:lvl4pPr>
            <a:lvl5pPr lvl="4" indent="0" rtl="0">
              <a:spcBef>
                <a:spcPts val="0"/>
              </a:spcBef>
              <a:buClr>
                <a:schemeClr val="dk1"/>
              </a:buClr>
              <a:buFont typeface="Arial"/>
              <a:buNone/>
              <a:defRPr sz="3733" b="1">
                <a:solidFill>
                  <a:schemeClr val="dk1"/>
                </a:solidFill>
              </a:defRPr>
            </a:lvl5pPr>
            <a:lvl6pPr lvl="5" indent="0" rtl="0">
              <a:spcBef>
                <a:spcPts val="0"/>
              </a:spcBef>
              <a:buClr>
                <a:schemeClr val="dk1"/>
              </a:buClr>
              <a:buFont typeface="Arial"/>
              <a:buNone/>
              <a:defRPr sz="3733" b="1">
                <a:solidFill>
                  <a:schemeClr val="dk1"/>
                </a:solidFill>
              </a:defRPr>
            </a:lvl6pPr>
            <a:lvl7pPr lvl="6" indent="0" rtl="0">
              <a:spcBef>
                <a:spcPts val="0"/>
              </a:spcBef>
              <a:buClr>
                <a:schemeClr val="dk1"/>
              </a:buClr>
              <a:buFont typeface="Arial"/>
              <a:buNone/>
              <a:defRPr sz="3733" b="1">
                <a:solidFill>
                  <a:schemeClr val="dk1"/>
                </a:solidFill>
              </a:defRPr>
            </a:lvl7pPr>
            <a:lvl8pPr lvl="7" indent="0" rtl="0">
              <a:spcBef>
                <a:spcPts val="0"/>
              </a:spcBef>
              <a:buClr>
                <a:schemeClr val="dk1"/>
              </a:buClr>
              <a:buFont typeface="Arial"/>
              <a:buNone/>
              <a:defRPr sz="3733" b="1">
                <a:solidFill>
                  <a:schemeClr val="dk1"/>
                </a:solidFill>
              </a:defRPr>
            </a:lvl8pPr>
            <a:lvl9pPr lvl="8" indent="0" rtl="0">
              <a:spcBef>
                <a:spcPts val="0"/>
              </a:spcBef>
              <a:buClr>
                <a:schemeClr val="dk1"/>
              </a:buClr>
              <a:buFont typeface="Arial"/>
              <a:buNone/>
              <a:defRPr sz="3733" b="1">
                <a:solidFill>
                  <a:schemeClr val="dk1"/>
                </a:solidFill>
              </a:defRPr>
            </a:lvl9pPr>
          </a:lstStyle>
          <a:p>
            <a:endParaRPr/>
          </a:p>
        </p:txBody>
      </p:sp>
      <p:sp>
        <p:nvSpPr>
          <p:cNvPr id="109" name="Shape 109"/>
          <p:cNvSpPr txBox="1">
            <a:spLocks noGrp="1"/>
          </p:cNvSpPr>
          <p:nvPr>
            <p:ph type="body" idx="1"/>
          </p:nvPr>
        </p:nvSpPr>
        <p:spPr>
          <a:xfrm>
            <a:off x="8287335" y="1550702"/>
            <a:ext cx="3204799"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366069" y="1579555"/>
            <a:ext cx="3204799"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body" idx="3"/>
          </p:nvPr>
        </p:nvSpPr>
        <p:spPr>
          <a:xfrm>
            <a:off x="540502" y="1606435"/>
            <a:ext cx="3204799"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5605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Headline with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15602" y="593369"/>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b="1">
                <a:solidFill>
                  <a:schemeClr val="dk1"/>
                </a:solidFill>
              </a:defRPr>
            </a:lvl2pPr>
            <a:lvl3pPr lvl="2" indent="0">
              <a:spcBef>
                <a:spcPts val="0"/>
              </a:spcBef>
              <a:buClr>
                <a:schemeClr val="dk1"/>
              </a:buClr>
              <a:buFont typeface="Arial"/>
              <a:buNone/>
              <a:defRPr sz="3733" b="1">
                <a:solidFill>
                  <a:schemeClr val="dk1"/>
                </a:solidFill>
              </a:defRPr>
            </a:lvl3pPr>
            <a:lvl4pPr lvl="3" indent="0">
              <a:spcBef>
                <a:spcPts val="0"/>
              </a:spcBef>
              <a:buClr>
                <a:schemeClr val="dk1"/>
              </a:buClr>
              <a:buFont typeface="Arial"/>
              <a:buNone/>
              <a:defRPr sz="3733" b="1">
                <a:solidFill>
                  <a:schemeClr val="dk1"/>
                </a:solidFill>
              </a:defRPr>
            </a:lvl4pPr>
            <a:lvl5pPr lvl="4" indent="0">
              <a:spcBef>
                <a:spcPts val="0"/>
              </a:spcBef>
              <a:buClr>
                <a:schemeClr val="dk1"/>
              </a:buClr>
              <a:buFont typeface="Arial"/>
              <a:buNone/>
              <a:defRPr sz="3733" b="1">
                <a:solidFill>
                  <a:schemeClr val="dk1"/>
                </a:solidFill>
              </a:defRPr>
            </a:lvl5pPr>
            <a:lvl6pPr lvl="5" indent="0">
              <a:spcBef>
                <a:spcPts val="0"/>
              </a:spcBef>
              <a:buClr>
                <a:schemeClr val="dk1"/>
              </a:buClr>
              <a:buFont typeface="Arial"/>
              <a:buNone/>
              <a:defRPr sz="3733" b="1">
                <a:solidFill>
                  <a:schemeClr val="dk1"/>
                </a:solidFill>
              </a:defRPr>
            </a:lvl6pPr>
            <a:lvl7pPr lvl="6" indent="0">
              <a:spcBef>
                <a:spcPts val="0"/>
              </a:spcBef>
              <a:buClr>
                <a:schemeClr val="dk1"/>
              </a:buClr>
              <a:buFont typeface="Arial"/>
              <a:buNone/>
              <a:defRPr sz="3733" b="1">
                <a:solidFill>
                  <a:schemeClr val="dk1"/>
                </a:solidFill>
              </a:defRPr>
            </a:lvl7pPr>
            <a:lvl8pPr lvl="7" indent="0">
              <a:spcBef>
                <a:spcPts val="0"/>
              </a:spcBef>
              <a:buClr>
                <a:schemeClr val="dk1"/>
              </a:buClr>
              <a:buFont typeface="Arial"/>
              <a:buNone/>
              <a:defRPr sz="3733" b="1">
                <a:solidFill>
                  <a:schemeClr val="dk1"/>
                </a:solidFill>
              </a:defRPr>
            </a:lvl8pPr>
            <a:lvl9pPr lvl="8" indent="0">
              <a:spcBef>
                <a:spcPts val="0"/>
              </a:spcBef>
              <a:buClr>
                <a:schemeClr val="dk1"/>
              </a:buClr>
              <a:buFont typeface="Arial"/>
              <a:buNone/>
              <a:defRPr sz="3733" b="1">
                <a:solidFill>
                  <a:schemeClr val="dk1"/>
                </a:solidFill>
              </a:defRPr>
            </a:lvl9pPr>
          </a:lstStyle>
          <a:p>
            <a:endParaRPr/>
          </a:p>
        </p:txBody>
      </p:sp>
      <p:sp>
        <p:nvSpPr>
          <p:cNvPr id="106" name="Shape 106"/>
          <p:cNvSpPr txBox="1">
            <a:spLocks noGrp="1"/>
          </p:cNvSpPr>
          <p:nvPr>
            <p:ph type="body" idx="1"/>
          </p:nvPr>
        </p:nvSpPr>
        <p:spPr>
          <a:xfrm>
            <a:off x="134100" y="1606435"/>
            <a:ext cx="10708800"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3690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2AE9-A119-7E4A-8E7E-E19C99CDA6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EF6C0-1049-DA43-844D-937BABF8E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6BAA3A-95DC-3B4B-9F5F-54C8BED2BCD5}"/>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5" name="Footer Placeholder 4">
            <a:extLst>
              <a:ext uri="{FF2B5EF4-FFF2-40B4-BE49-F238E27FC236}">
                <a16:creationId xmlns:a16="http://schemas.microsoft.com/office/drawing/2014/main" id="{922B3A2F-8EFB-9C46-B8DA-51C116B5C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F884A-D661-D54F-9BDB-F6C5A330B96B}"/>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415681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F419-E28E-5244-978C-99F98150D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C023F-BECC-5846-8DD0-6CB50E69EC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B3C805-E603-2843-9805-78F8DC5BC9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1751B1-C257-8340-A35C-0EC5D14625C3}"/>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6" name="Footer Placeholder 5">
            <a:extLst>
              <a:ext uri="{FF2B5EF4-FFF2-40B4-BE49-F238E27FC236}">
                <a16:creationId xmlns:a16="http://schemas.microsoft.com/office/drawing/2014/main" id="{2958C65B-146C-EA47-946C-5E4E38DB4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9E194E-A51C-144B-AEF3-9D0E33618A28}"/>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187543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8112-8F36-0246-AC22-945EB0445E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4C1BA-99D7-2946-8B06-CF3833D6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740AD6-4C7F-4C4C-BA46-16DBE567D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7B2D5-91F8-0A44-9B63-3171BDCC1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7CF48-A74A-DA4F-AF26-735372934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68D3A-B9C3-1A4E-9230-82FDD8381A62}"/>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8" name="Footer Placeholder 7">
            <a:extLst>
              <a:ext uri="{FF2B5EF4-FFF2-40B4-BE49-F238E27FC236}">
                <a16:creationId xmlns:a16="http://schemas.microsoft.com/office/drawing/2014/main" id="{45723F87-CC0A-8249-B279-75945EECF3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2D5840-9E3B-8646-93A0-12149D009060}"/>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15159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6F02-E526-4149-9C9B-31068425C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CD8027-288B-794A-9B28-15E889FCA311}"/>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4" name="Footer Placeholder 3">
            <a:extLst>
              <a:ext uri="{FF2B5EF4-FFF2-40B4-BE49-F238E27FC236}">
                <a16:creationId xmlns:a16="http://schemas.microsoft.com/office/drawing/2014/main" id="{030D2821-CA81-3541-848A-D1E177D2D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7DFE6-4744-6445-AE09-79C9EA85EF02}"/>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180127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D31BA-A276-064C-9341-A7D96BF30E16}"/>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3" name="Footer Placeholder 2">
            <a:extLst>
              <a:ext uri="{FF2B5EF4-FFF2-40B4-BE49-F238E27FC236}">
                <a16:creationId xmlns:a16="http://schemas.microsoft.com/office/drawing/2014/main" id="{97C53DAB-DE3E-1E4F-8FAA-A3AA90DCFF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EA3DA6-8C39-2544-9D8C-C145C0FB1523}"/>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29711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222E-7D32-D245-969E-121C7CADC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D3CFF-9840-C747-ABB8-1AF891771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54AB61-C8E2-E240-A74A-F7EC1D695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1A224-86BE-4140-9D3E-6B130BAE50F2}"/>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6" name="Footer Placeholder 5">
            <a:extLst>
              <a:ext uri="{FF2B5EF4-FFF2-40B4-BE49-F238E27FC236}">
                <a16:creationId xmlns:a16="http://schemas.microsoft.com/office/drawing/2014/main" id="{F12BC40C-6DAF-C041-8E3D-BAD4F5DAB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D6DBE-C3A2-CC49-B3B7-EC3F3DCB2935}"/>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60166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4B10-A09C-E545-90AE-884A53C2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CFF017-DD1E-5C4F-8335-C767DE8B1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2B737-EAD9-F44D-819E-11DFD475F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A971F-FE50-7946-8CD3-F906C62C2BDA}"/>
              </a:ext>
            </a:extLst>
          </p:cNvPr>
          <p:cNvSpPr>
            <a:spLocks noGrp="1"/>
          </p:cNvSpPr>
          <p:nvPr>
            <p:ph type="dt" sz="half" idx="10"/>
          </p:nvPr>
        </p:nvSpPr>
        <p:spPr/>
        <p:txBody>
          <a:bodyPr/>
          <a:lstStyle/>
          <a:p>
            <a:fld id="{ECBB2465-7901-FF46-843C-3548E827B0F6}" type="datetimeFigureOut">
              <a:rPr lang="en-US" smtClean="0"/>
              <a:t>12/17/2020</a:t>
            </a:fld>
            <a:endParaRPr lang="en-US"/>
          </a:p>
        </p:txBody>
      </p:sp>
      <p:sp>
        <p:nvSpPr>
          <p:cNvPr id="6" name="Footer Placeholder 5">
            <a:extLst>
              <a:ext uri="{FF2B5EF4-FFF2-40B4-BE49-F238E27FC236}">
                <a16:creationId xmlns:a16="http://schemas.microsoft.com/office/drawing/2014/main" id="{EEB71525-176B-C04E-B240-0681536B4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4DDE6-E3EB-FE40-A477-08D14F0EB5FE}"/>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293717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457AB-8D2E-2D47-8841-3899A3A5F9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73B5AE-7DE3-7646-8C1A-B582B38DB8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1273C-0C8E-364A-905F-2FFF98E05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B2465-7901-FF46-843C-3548E827B0F6}" type="datetimeFigureOut">
              <a:rPr lang="en-US" smtClean="0"/>
              <a:t>12/17/2020</a:t>
            </a:fld>
            <a:endParaRPr lang="en-US"/>
          </a:p>
        </p:txBody>
      </p:sp>
      <p:sp>
        <p:nvSpPr>
          <p:cNvPr id="5" name="Footer Placeholder 4">
            <a:extLst>
              <a:ext uri="{FF2B5EF4-FFF2-40B4-BE49-F238E27FC236}">
                <a16:creationId xmlns:a16="http://schemas.microsoft.com/office/drawing/2014/main" id="{738094E7-C7D5-2C41-B558-08DC22CD28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E876D4-1B98-D547-BA83-492B583B1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84B61-C374-EA43-B5A5-94C653348FB9}" type="slidenum">
              <a:rPr lang="en-US" smtClean="0"/>
              <a:t>‹#›</a:t>
            </a:fld>
            <a:endParaRPr lang="en-US"/>
          </a:p>
        </p:txBody>
      </p:sp>
    </p:spTree>
    <p:extLst>
      <p:ext uri="{BB962C8B-B14F-4D97-AF65-F5344CB8AC3E}">
        <p14:creationId xmlns:p14="http://schemas.microsoft.com/office/powerpoint/2010/main" val="520005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3B485-ED9D-47B0-BAF4-8FEDC378AE2D}" type="datetimeFigureOut">
              <a:rPr lang="en-US" smtClean="0"/>
              <a:t>12/17/2020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2DA82-9051-4A0F-BEE8-BE5401914F75}" type="slidenum">
              <a:rPr lang="en-US" smtClean="0"/>
              <a:t>‹#›</a:t>
            </a:fld>
            <a:endParaRPr lang="en-US"/>
          </a:p>
        </p:txBody>
      </p:sp>
    </p:spTree>
    <p:extLst>
      <p:ext uri="{BB962C8B-B14F-4D97-AF65-F5344CB8AC3E}">
        <p14:creationId xmlns:p14="http://schemas.microsoft.com/office/powerpoint/2010/main" val="35793969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468347"/>
      </p:ext>
    </p:extLst>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a:latin typeface="Raleway ExtraBold"/>
              </a:rPr>
              <a:t>Facilitation Descriptions</a:t>
            </a:r>
            <a:endParaRPr lang="en-US" sz="6000">
              <a:latin typeface="Raleway ExtraBold" panose="020B0503030101060003" pitchFamily="34" charset="77"/>
            </a:endParaRPr>
          </a:p>
        </p:txBody>
      </p:sp>
    </p:spTree>
    <p:extLst>
      <p:ext uri="{BB962C8B-B14F-4D97-AF65-F5344CB8AC3E}">
        <p14:creationId xmlns:p14="http://schemas.microsoft.com/office/powerpoint/2010/main" val="1515614696"/>
      </p:ext>
    </p:extLst>
  </p:cSld>
  <p:clrMapOvr>
    <a:masterClrMapping/>
  </p:clrMapOvr>
  <mc:AlternateContent xmlns:mc="http://schemas.openxmlformats.org/markup-compatibility/2006" xmlns:p14="http://schemas.microsoft.com/office/powerpoint/2010/main">
    <mc:Choice Requires="p14">
      <p:transition spd="slow" p14:dur="2000" advTm="69500"/>
    </mc:Choice>
    <mc:Fallback xmlns="">
      <p:transition spd="slow" advTm="695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0" y="2950333"/>
            <a:ext cx="5345859" cy="39076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latin typeface="Source Sans Pro" panose="020B0503030403020204" pitchFamily="34" charset="0"/>
                <a:ea typeface="Source Sans Pro" panose="020B0503030403020204" pitchFamily="34" charset="0"/>
              </a:rPr>
              <a:t>In this section</a:t>
            </a:r>
          </a:p>
          <a:p>
            <a:pPr marL="342900" indent="-342900">
              <a:buFont typeface="Arial" panose="020B0604020202020204" pitchFamily="34" charset="0"/>
              <a:buChar char="•"/>
            </a:pPr>
            <a:r>
              <a:rPr lang="en-US" sz="2400">
                <a:latin typeface="Source Sans Pro" panose="020B0503030403020204" pitchFamily="34" charset="0"/>
                <a:ea typeface="Source Sans Pro" panose="020B0503030403020204" pitchFamily="34" charset="0"/>
              </a:rPr>
              <a:t>Facilitation technique descriptions</a:t>
            </a:r>
          </a:p>
          <a:p>
            <a:pPr marL="342900" indent="-342900">
              <a:buFont typeface="Arial" panose="020B0604020202020204" pitchFamily="34" charset="0"/>
              <a:buChar char="•"/>
            </a:pPr>
            <a:r>
              <a:rPr lang="en-US" sz="2400">
                <a:latin typeface="Source Sans Pro" panose="020B0503030403020204" pitchFamily="34" charset="0"/>
                <a:ea typeface="Source Sans Pro" panose="020B0503030403020204" pitchFamily="34" charset="0"/>
              </a:rPr>
              <a:t>Findings related to specific techniques</a:t>
            </a:r>
          </a:p>
          <a:p>
            <a:pPr marL="342900" indent="-342900">
              <a:buFont typeface="Arial" panose="020B0604020202020204" pitchFamily="34" charset="0"/>
              <a:buChar char="•"/>
            </a:pPr>
            <a:r>
              <a:rPr lang="en-US" sz="2400">
                <a:latin typeface="Source Sans Pro" panose="020B0503030403020204" pitchFamily="34" charset="0"/>
                <a:ea typeface="Source Sans Pro" panose="020B0503030403020204" pitchFamily="34" charset="0"/>
              </a:rPr>
              <a:t>Example quotes</a:t>
            </a:r>
          </a:p>
          <a:p>
            <a:pPr marL="342900" indent="-342900">
              <a:buFont typeface="Arial" panose="020B0604020202020204" pitchFamily="34" charset="0"/>
              <a:buChar char="•"/>
            </a:pPr>
            <a:endParaRPr lang="en-US" sz="2400">
              <a:latin typeface="Source Sans Pro" panose="020B0503030403020204" pitchFamily="34" charset="0"/>
              <a:ea typeface="Source Sans Pro" panose="020B0503030403020204" pitchFamily="34" charset="0"/>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845812"/>
          </a:xfrm>
        </p:spPr>
        <p:txBody>
          <a:bodyPr>
            <a:normAutofit/>
          </a:bodyPr>
          <a:lstStyle/>
          <a:p>
            <a:r>
              <a:rPr lang="en-US" sz="1800" b="1">
                <a:latin typeface="Raleway" panose="020B0503030101060003" pitchFamily="34" charset="77"/>
              </a:rPr>
              <a:t>Facilitation Findings</a:t>
            </a:r>
            <a:br>
              <a:rPr lang="en-US" b="1">
                <a:latin typeface="Raleway" panose="020B0503030101060003" pitchFamily="34" charset="77"/>
              </a:rPr>
            </a:br>
            <a:r>
              <a:rPr lang="en-US" sz="4000" b="1">
                <a:latin typeface="Raleway Black" panose="020B0503030101060003" pitchFamily="34" charset="77"/>
              </a:rPr>
              <a:t>Facilitation </a:t>
            </a:r>
            <a:br>
              <a:rPr lang="en-US" sz="4000" b="1">
                <a:latin typeface="Raleway Black" panose="020B0503030101060003" pitchFamily="34" charset="77"/>
              </a:rPr>
            </a:br>
            <a:r>
              <a:rPr lang="en-US" sz="4000" b="1">
                <a:latin typeface="Raleway Black" panose="020B0503030101060003" pitchFamily="34" charset="77"/>
              </a:rPr>
              <a:t>Descriptions</a:t>
            </a:r>
            <a:endParaRPr lang="en-US" sz="4000"/>
          </a:p>
        </p:txBody>
      </p:sp>
      <p:pic>
        <p:nvPicPr>
          <p:cNvPr id="1026" name="Picture 2" descr="NCW Celebration 2018 at the Museum of Science, Boston. Photo By: Eric Workman"/>
          <p:cNvPicPr>
            <a:picLocks noChangeAspect="1" noChangeArrowheads="1"/>
          </p:cNvPicPr>
          <p:nvPr/>
        </p:nvPicPr>
        <p:blipFill rotWithShape="1">
          <a:blip r:embed="rId4">
            <a:extLst>
              <a:ext uri="{28A0092B-C50C-407E-A947-70E740481C1C}">
                <a14:useLocalDpi xmlns:a14="http://schemas.microsoft.com/office/drawing/2010/main" val="0"/>
              </a:ext>
            </a:extLst>
          </a:blip>
          <a:srcRect l="36550" r="14051"/>
          <a:stretch/>
        </p:blipFill>
        <p:spPr bwMode="auto">
          <a:xfrm>
            <a:off x="7092057" y="-27296"/>
            <a:ext cx="5099943" cy="688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67985"/>
      </p:ext>
    </p:extLst>
  </p:cSld>
  <p:clrMapOvr>
    <a:masterClrMapping/>
  </p:clrMapOvr>
  <mc:AlternateContent xmlns:mc="http://schemas.openxmlformats.org/markup-compatibility/2006" xmlns:p14="http://schemas.microsoft.com/office/powerpoint/2010/main">
    <mc:Choice Requires="p14">
      <p:transition spd="slow" p14:dur="2000" advClick="0" advTm="39400"/>
    </mc:Choice>
    <mc:Fallback xmlns="">
      <p:transition spd="slow" advClick="0" advTm="394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Invite Participation</a:t>
            </a:r>
            <a:endParaRPr lang="en-US" sz="4000"/>
          </a:p>
        </p:txBody>
      </p:sp>
      <p:graphicFrame>
        <p:nvGraphicFramePr>
          <p:cNvPr id="21" name="Table 20"/>
          <p:cNvGraphicFramePr>
            <a:graphicFrameLocks noGrp="1"/>
          </p:cNvGraphicFramePr>
          <p:nvPr>
            <p:extLst>
              <p:ext uri="{D42A27DB-BD31-4B8C-83A1-F6EECF244321}">
                <p14:modId xmlns:p14="http://schemas.microsoft.com/office/powerpoint/2010/main" val="2729527834"/>
              </p:ext>
            </p:extLst>
          </p:nvPr>
        </p:nvGraphicFramePr>
        <p:xfrm>
          <a:off x="838200" y="2477257"/>
          <a:ext cx="6279737" cy="3417418"/>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gn="l">
                        <a:lnSpc>
                          <a:spcPct val="107000"/>
                        </a:lnSpc>
                        <a:spcBef>
                          <a:spcPts val="0"/>
                        </a:spcBef>
                        <a:spcAft>
                          <a:spcPts val="0"/>
                        </a:spcAft>
                      </a:pPr>
                      <a:r>
                        <a:rPr lang="en-US" sz="20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Invite Participation Facilitation Techniques</a:t>
                      </a:r>
                      <a:endParaRPr lang="en-US" sz="20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6DB43D"/>
                    </a:solidFill>
                  </a:tcPr>
                </a:tc>
                <a:extLst>
                  <a:ext uri="{0D108BD9-81ED-4DB2-BD59-A6C34878D82A}">
                    <a16:rowId xmlns:a16="http://schemas.microsoft.com/office/drawing/2014/main" val="3844782717"/>
                  </a:ext>
                </a:extLst>
              </a:tr>
              <a:tr h="425519">
                <a:tc>
                  <a:txBody>
                    <a:bodyPr/>
                    <a:lstStyle/>
                    <a:p>
                      <a:pPr marL="0" marR="0" algn="l">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an introduction or activity overview</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697541053"/>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Introduce and model tools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443901145"/>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Build rapport with participants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1108080707"/>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Learn what people have experienced or know about chemistry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03492808"/>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everyone to participate</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060217600"/>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Aid in transitions between different portions of an activity </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27868168"/>
                  </a:ext>
                </a:extLst>
              </a:tr>
              <a:tr h="425519">
                <a:tc>
                  <a:txBody>
                    <a:bodyPr/>
                    <a:lstStyle/>
                    <a:p>
                      <a:pPr marL="0" marR="0" algn="l">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visitors to stay, but give them the option to stop</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70477457"/>
                  </a:ext>
                </a:extLst>
              </a:tr>
            </a:tbl>
          </a:graphicData>
        </a:graphic>
      </p:graphicFrame>
      <p:sp>
        <p:nvSpPr>
          <p:cNvPr id="22" name="Rectangle 21"/>
          <p:cNvSpPr/>
          <p:nvPr/>
        </p:nvSpPr>
        <p:spPr>
          <a:xfrm>
            <a:off x="7604646" y="3501151"/>
            <a:ext cx="4061345" cy="1384995"/>
          </a:xfrm>
          <a:prstGeom prst="rect">
            <a:avLst/>
          </a:prstGeom>
        </p:spPr>
        <p:txBody>
          <a:bodyPr wrap="square" lIns="91440" tIns="45720" rIns="91440" bIns="45720" anchor="t">
            <a:spAutoFit/>
          </a:bodyPr>
          <a:lstStyle/>
          <a:p>
            <a:r>
              <a:rPr lang="en-US" sz="2800" dirty="0">
                <a:latin typeface="Source Sans Pro"/>
                <a:ea typeface="Source Sans Pro"/>
              </a:rPr>
              <a:t>Techniques that initiate visitor engagement or </a:t>
            </a:r>
            <a:r>
              <a:rPr lang="en-US" sz="2800">
                <a:latin typeface="Source Sans Pro"/>
                <a:ea typeface="Source Sans Pro"/>
              </a:rPr>
              <a:t>participation</a:t>
            </a:r>
          </a:p>
        </p:txBody>
      </p:sp>
    </p:spTree>
    <p:extLst>
      <p:ext uri="{BB962C8B-B14F-4D97-AF65-F5344CB8AC3E}">
        <p14:creationId xmlns:p14="http://schemas.microsoft.com/office/powerpoint/2010/main" val="1687368238"/>
      </p:ext>
    </p:extLst>
  </p:cSld>
  <p:clrMapOvr>
    <a:masterClrMapping/>
  </p:clrMapOvr>
  <mc:AlternateContent xmlns:mc="http://schemas.openxmlformats.org/markup-compatibility/2006" xmlns:p14="http://schemas.microsoft.com/office/powerpoint/2010/main">
    <mc:Choice Requires="p14">
      <p:transition spd="slow" p14:dur="2000" advTm="69000"/>
    </mc:Choice>
    <mc:Fallback xmlns="">
      <p:transition spd="slow" advTm="69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Invite Participation</a:t>
            </a:r>
            <a:endParaRPr lang="en-US" sz="4000"/>
          </a:p>
        </p:txBody>
      </p:sp>
      <p:graphicFrame>
        <p:nvGraphicFramePr>
          <p:cNvPr id="21" name="Table 20"/>
          <p:cNvGraphicFramePr>
            <a:graphicFrameLocks noGrp="1"/>
          </p:cNvGraphicFramePr>
          <p:nvPr>
            <p:extLst>
              <p:ext uri="{D42A27DB-BD31-4B8C-83A1-F6EECF244321}">
                <p14:modId xmlns:p14="http://schemas.microsoft.com/office/powerpoint/2010/main" val="1535566901"/>
              </p:ext>
            </p:extLst>
          </p:nvPr>
        </p:nvGraphicFramePr>
        <p:xfrm>
          <a:off x="838200" y="2477257"/>
          <a:ext cx="6279737" cy="3417418"/>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gn="l">
                        <a:lnSpc>
                          <a:spcPct val="107000"/>
                        </a:lnSpc>
                        <a:spcBef>
                          <a:spcPts val="0"/>
                        </a:spcBef>
                        <a:spcAft>
                          <a:spcPts val="0"/>
                        </a:spcAft>
                      </a:pPr>
                      <a:r>
                        <a:rPr lang="en-US" sz="20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Invite Participation Facilitation Techniques</a:t>
                      </a:r>
                      <a:endParaRPr lang="en-US" sz="20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DB43D"/>
                    </a:solidFill>
                  </a:tcPr>
                </a:tc>
                <a:extLst>
                  <a:ext uri="{0D108BD9-81ED-4DB2-BD59-A6C34878D82A}">
                    <a16:rowId xmlns:a16="http://schemas.microsoft.com/office/drawing/2014/main" val="3844782717"/>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an introduction or activity overview</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F"/>
                    </a:solidFill>
                  </a:tcPr>
                </a:tc>
                <a:extLst>
                  <a:ext uri="{0D108BD9-81ED-4DB2-BD59-A6C34878D82A}">
                    <a16:rowId xmlns:a16="http://schemas.microsoft.com/office/drawing/2014/main" val="3697541053"/>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Introduce and model tools</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443901145"/>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Build rapport with participants</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1108080707"/>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Learn what people have experienced or know about chemistry</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03492808"/>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everyone to participate</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060217600"/>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Aid in transitions between different portions of an activity </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27868168"/>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visitors to stay, but give them the option to stop</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70477457"/>
                  </a:ext>
                </a:extLst>
              </a:tr>
            </a:tbl>
          </a:graphicData>
        </a:graphic>
      </p:graphicFrame>
      <p:sp>
        <p:nvSpPr>
          <p:cNvPr id="7" name="Rectangle 6"/>
          <p:cNvSpPr/>
          <p:nvPr/>
        </p:nvSpPr>
        <p:spPr>
          <a:xfrm>
            <a:off x="7369222" y="3078823"/>
            <a:ext cx="4532194" cy="3046988"/>
          </a:xfrm>
          <a:prstGeom prst="rect">
            <a:avLst/>
          </a:prstGeom>
        </p:spPr>
        <p:txBody>
          <a:bodyPr wrap="square">
            <a:spAutoFit/>
          </a:bodyPr>
          <a:lstStyle/>
          <a:p>
            <a:r>
              <a:rPr lang="en-US" sz="2400" i="1">
                <a:solidFill>
                  <a:prstClr val="black"/>
                </a:solidFill>
                <a:latin typeface="Source Sans Pro" panose="020B0503030403020204" pitchFamily="34" charset="0"/>
                <a:ea typeface="Source Sans Pro" panose="020B0503030403020204" pitchFamily="34" charset="0"/>
              </a:rPr>
              <a:t>“So what we are doing today, we are thinking about water quality and some of the ways that we can test water quality. And we have a bunch of different chemical tests that we can perform. So we have four different options for you today.” </a:t>
            </a:r>
            <a:r>
              <a:rPr lang="en-US" sz="2400">
                <a:solidFill>
                  <a:prstClr val="black"/>
                </a:solidFill>
                <a:latin typeface="Source Sans Pro" panose="020B0503030403020204" pitchFamily="34" charset="0"/>
                <a:ea typeface="Source Sans Pro" panose="020B0503030403020204" pitchFamily="34" charset="0"/>
              </a:rPr>
              <a:t>– What’s in the Water</a:t>
            </a:r>
          </a:p>
        </p:txBody>
      </p:sp>
      <p:sp>
        <p:nvSpPr>
          <p:cNvPr id="8" name="Rectangle 7"/>
          <p:cNvSpPr/>
          <p:nvPr/>
        </p:nvSpPr>
        <p:spPr>
          <a:xfrm>
            <a:off x="7369222" y="1528713"/>
            <a:ext cx="4061345" cy="1384995"/>
          </a:xfrm>
          <a:prstGeom prst="rect">
            <a:avLst/>
          </a:prstGeom>
        </p:spPr>
        <p:txBody>
          <a:bodyPr wrap="square" lIns="91440" tIns="45720" rIns="91440" bIns="45720" anchor="t">
            <a:spAutoFit/>
          </a:bodyPr>
          <a:lstStyle/>
          <a:p>
            <a:r>
              <a:rPr lang="en-US" sz="2800" dirty="0">
                <a:latin typeface="Source Sans Pro"/>
                <a:ea typeface="Source Sans Pro"/>
              </a:rPr>
              <a:t>Facilitators should always provide an introduction </a:t>
            </a:r>
            <a:r>
              <a:rPr lang="en-US" sz="2800">
                <a:latin typeface="Source Sans Pro"/>
                <a:ea typeface="Source Sans Pro"/>
              </a:rPr>
              <a:t>or activity overview</a:t>
            </a:r>
          </a:p>
        </p:txBody>
      </p:sp>
    </p:spTree>
    <p:extLst>
      <p:ext uri="{BB962C8B-B14F-4D97-AF65-F5344CB8AC3E}">
        <p14:creationId xmlns:p14="http://schemas.microsoft.com/office/powerpoint/2010/main" val="1148018224"/>
      </p:ext>
    </p:extLst>
  </p:cSld>
  <p:clrMapOvr>
    <a:masterClrMapping/>
  </p:clrMapOvr>
  <mc:AlternateContent xmlns:mc="http://schemas.openxmlformats.org/markup-compatibility/2006" xmlns:p14="http://schemas.microsoft.com/office/powerpoint/2010/main">
    <mc:Choice Requires="p14">
      <p:transition spd="slow" p14:dur="2000" advTm="43200"/>
    </mc:Choice>
    <mc:Fallback xmlns="">
      <p:transition spd="slow" advTm="432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Invite Participation</a:t>
            </a:r>
            <a:endParaRPr lang="en-US" sz="4000"/>
          </a:p>
        </p:txBody>
      </p:sp>
      <p:graphicFrame>
        <p:nvGraphicFramePr>
          <p:cNvPr id="21" name="Table 20"/>
          <p:cNvGraphicFramePr>
            <a:graphicFrameLocks noGrp="1"/>
          </p:cNvGraphicFramePr>
          <p:nvPr>
            <p:extLst>
              <p:ext uri="{D42A27DB-BD31-4B8C-83A1-F6EECF244321}">
                <p14:modId xmlns:p14="http://schemas.microsoft.com/office/powerpoint/2010/main" val="3522742007"/>
              </p:ext>
            </p:extLst>
          </p:nvPr>
        </p:nvGraphicFramePr>
        <p:xfrm>
          <a:off x="838200" y="2477257"/>
          <a:ext cx="6279737" cy="3417418"/>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gn="l">
                        <a:lnSpc>
                          <a:spcPct val="107000"/>
                        </a:lnSpc>
                        <a:spcBef>
                          <a:spcPts val="0"/>
                        </a:spcBef>
                        <a:spcAft>
                          <a:spcPts val="0"/>
                        </a:spcAft>
                      </a:pPr>
                      <a:r>
                        <a:rPr lang="en-US" sz="20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Invite Participation Facilitation Techniques</a:t>
                      </a:r>
                      <a:endParaRPr lang="en-US" sz="20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6DB43D"/>
                    </a:solidFill>
                  </a:tcPr>
                </a:tc>
                <a:extLst>
                  <a:ext uri="{0D108BD9-81ED-4DB2-BD59-A6C34878D82A}">
                    <a16:rowId xmlns:a16="http://schemas.microsoft.com/office/drawing/2014/main" val="3844782717"/>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Provide an introduction or activity overview</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697541053"/>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Introduce and model tools</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443901145"/>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Build rapport with participants</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F"/>
                    </a:solidFill>
                  </a:tcPr>
                </a:tc>
                <a:extLst>
                  <a:ext uri="{0D108BD9-81ED-4DB2-BD59-A6C34878D82A}">
                    <a16:rowId xmlns:a16="http://schemas.microsoft.com/office/drawing/2014/main" val="1108080707"/>
                  </a:ext>
                </a:extLst>
              </a:tr>
              <a:tr h="425519">
                <a:tc>
                  <a:txBody>
                    <a:bodyPr/>
                    <a:lstStyle/>
                    <a:p>
                      <a:pPr marL="0" marR="0" algn="l">
                        <a:lnSpc>
                          <a:spcPct val="106000"/>
                        </a:lnSpc>
                        <a:spcBef>
                          <a:spcPts val="0"/>
                        </a:spcBef>
                        <a:spcAft>
                          <a:spcPts val="800"/>
                        </a:spcAft>
                      </a:pPr>
                      <a:r>
                        <a:rPr lang="en-US" sz="1800">
                          <a:solidFill>
                            <a:schemeClr val="tx1"/>
                          </a:solidFill>
                          <a:effectLst/>
                          <a:latin typeface="Source Sans Pro" panose="020B0503030403020204" pitchFamily="34" charset="0"/>
                          <a:ea typeface="Source Sans Pro" panose="020B0503030403020204" pitchFamily="34" charset="0"/>
                          <a:cs typeface="Calibri" panose="020F0502020204030204" pitchFamily="34" charset="0"/>
                        </a:rPr>
                        <a:t>Learn what people have experienced or know about chemistry</a:t>
                      </a:r>
                      <a:endParaRPr lang="en-US" sz="180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F"/>
                    </a:solidFill>
                  </a:tcPr>
                </a:tc>
                <a:extLst>
                  <a:ext uri="{0D108BD9-81ED-4DB2-BD59-A6C34878D82A}">
                    <a16:rowId xmlns:a16="http://schemas.microsoft.com/office/drawing/2014/main" val="2203492808"/>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everyone to participate</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060217600"/>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Aid in transitions between different portions of an activity </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27868168"/>
                  </a:ext>
                </a:extLst>
              </a:tr>
              <a:tr h="425519">
                <a:tc>
                  <a:txBody>
                    <a:bodyPr/>
                    <a:lstStyle/>
                    <a:p>
                      <a:pPr marL="0" marR="0" algn="l">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visitors to stay, but give them the option to stop</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70477457"/>
                  </a:ext>
                </a:extLst>
              </a:tr>
            </a:tbl>
          </a:graphicData>
        </a:graphic>
      </p:graphicFrame>
      <p:sp>
        <p:nvSpPr>
          <p:cNvPr id="7" name="Rectangle 6"/>
          <p:cNvSpPr/>
          <p:nvPr/>
        </p:nvSpPr>
        <p:spPr>
          <a:xfrm>
            <a:off x="7369222" y="4820333"/>
            <a:ext cx="4532194" cy="1200329"/>
          </a:xfrm>
          <a:prstGeom prst="rect">
            <a:avLst/>
          </a:prstGeom>
        </p:spPr>
        <p:txBody>
          <a:bodyPr wrap="square" lIns="91440" tIns="45720" rIns="91440" bIns="45720" anchor="t">
            <a:spAutoFit/>
          </a:bodyPr>
          <a:lstStyle/>
          <a:p>
            <a:r>
              <a:rPr lang="en-US" sz="2400" i="1">
                <a:latin typeface="Source Sans Pro"/>
                <a:ea typeface="Source Sans Pro"/>
              </a:rPr>
              <a:t>“When you think about chemistry, </a:t>
            </a:r>
            <a:r>
              <a:rPr lang="en-US" sz="2400" i="1" dirty="0">
                <a:latin typeface="Source Sans Pro"/>
                <a:ea typeface="Source Sans Pro"/>
              </a:rPr>
              <a:t>what kind of things come to mind?”  </a:t>
            </a:r>
            <a:r>
              <a:rPr lang="en-US" sz="2400" dirty="0">
                <a:latin typeface="Source Sans Pro"/>
                <a:ea typeface="Source Sans Pro"/>
              </a:rPr>
              <a:t>– Molecules in Motion</a:t>
            </a:r>
          </a:p>
        </p:txBody>
      </p:sp>
      <p:sp>
        <p:nvSpPr>
          <p:cNvPr id="8" name="Rectangle 7"/>
          <p:cNvSpPr/>
          <p:nvPr/>
        </p:nvSpPr>
        <p:spPr>
          <a:xfrm>
            <a:off x="7369222" y="2241248"/>
            <a:ext cx="4326909" cy="2246769"/>
          </a:xfrm>
          <a:prstGeom prst="rect">
            <a:avLst/>
          </a:prstGeom>
        </p:spPr>
        <p:txBody>
          <a:bodyPr wrap="square">
            <a:spAutoFit/>
          </a:bodyPr>
          <a:lstStyle/>
          <a:p>
            <a:r>
              <a:rPr lang="en-US" sz="2800">
                <a:solidFill>
                  <a:prstClr val="black"/>
                </a:solidFill>
                <a:latin typeface="Source Sans Pro" panose="020B0503030403020204" pitchFamily="34" charset="0"/>
                <a:ea typeface="Source Sans Pro" panose="020B0503030403020204" pitchFamily="34" charset="0"/>
              </a:rPr>
              <a:t>Discussion about visitors’ prior experiences and knowledge may be helpful to increasing </a:t>
            </a:r>
            <a:r>
              <a:rPr lang="en-US" sz="2800" b="1">
                <a:solidFill>
                  <a:prstClr val="black"/>
                </a:solidFill>
                <a:latin typeface="Source Sans Pro" panose="020B0503030403020204" pitchFamily="34" charset="0"/>
                <a:ea typeface="Source Sans Pro" panose="020B0503030403020204" pitchFamily="34" charset="0"/>
              </a:rPr>
              <a:t>relevance</a:t>
            </a:r>
            <a:r>
              <a:rPr lang="en-US" sz="2800">
                <a:solidFill>
                  <a:prstClr val="black"/>
                </a:solidFill>
                <a:latin typeface="Source Sans Pro" panose="020B0503030403020204" pitchFamily="34" charset="0"/>
                <a:ea typeface="Source Sans Pro" panose="020B0503030403020204" pitchFamily="34" charset="0"/>
              </a:rPr>
              <a:t> and </a:t>
            </a:r>
            <a:r>
              <a:rPr lang="en-US" sz="2800" b="1">
                <a:solidFill>
                  <a:prstClr val="black"/>
                </a:solidFill>
                <a:latin typeface="Source Sans Pro" panose="020B0503030403020204" pitchFamily="34" charset="0"/>
                <a:ea typeface="Source Sans Pro" panose="020B0503030403020204" pitchFamily="34" charset="0"/>
              </a:rPr>
              <a:t>self-efficacy</a:t>
            </a:r>
            <a:r>
              <a:rPr lang="en-US" sz="2800">
                <a:solidFill>
                  <a:prstClr val="black"/>
                </a:solidFill>
                <a:latin typeface="Source Sans Pro" panose="020B0503030403020204" pitchFamily="34" charset="0"/>
                <a:ea typeface="Source Sans Pro" panose="020B0503030403020204" pitchFamily="34" charset="0"/>
              </a:rPr>
              <a:t> in visitors</a:t>
            </a:r>
          </a:p>
        </p:txBody>
      </p:sp>
    </p:spTree>
    <p:extLst>
      <p:ext uri="{BB962C8B-B14F-4D97-AF65-F5344CB8AC3E}">
        <p14:creationId xmlns:p14="http://schemas.microsoft.com/office/powerpoint/2010/main" val="2054961854"/>
      </p:ext>
    </p:extLst>
  </p:cSld>
  <p:clrMapOvr>
    <a:masterClrMapping/>
  </p:clrMapOvr>
  <mc:AlternateContent xmlns:mc="http://schemas.openxmlformats.org/markup-compatibility/2006" xmlns:p14="http://schemas.microsoft.com/office/powerpoint/2010/main">
    <mc:Choice Requires="p14">
      <p:transition spd="slow" p14:dur="2000" advTm="25200"/>
    </mc:Choice>
    <mc:Fallback xmlns="">
      <p:transition spd="slow" advTm="252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Support Exploration</a:t>
            </a:r>
            <a:endParaRPr lang="en-US" sz="4000"/>
          </a:p>
        </p:txBody>
      </p:sp>
      <p:graphicFrame>
        <p:nvGraphicFramePr>
          <p:cNvPr id="21" name="Table 20"/>
          <p:cNvGraphicFramePr>
            <a:graphicFrameLocks noGrp="1"/>
          </p:cNvGraphicFramePr>
          <p:nvPr>
            <p:extLst>
              <p:ext uri="{D42A27DB-BD31-4B8C-83A1-F6EECF244321}">
                <p14:modId xmlns:p14="http://schemas.microsoft.com/office/powerpoint/2010/main" val="3542569541"/>
              </p:ext>
            </p:extLst>
          </p:nvPr>
        </p:nvGraphicFramePr>
        <p:xfrm>
          <a:off x="838200" y="2914894"/>
          <a:ext cx="6279737" cy="2557507"/>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Support Exploration</a:t>
                      </a:r>
                      <a:r>
                        <a:rPr lang="en-US" sz="18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Facilitation </a:t>
                      </a: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Techniques</a:t>
                      </a: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21AABD"/>
                    </a:solidFill>
                  </a:tcPr>
                </a:tc>
                <a:extLst>
                  <a:ext uri="{0D108BD9-81ED-4DB2-BD59-A6C34878D82A}">
                    <a16:rowId xmlns:a16="http://schemas.microsoft.com/office/drawing/2014/main" val="384478271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Offer positive feedback</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697541053"/>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basic information and vocabulary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443901145"/>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Give step-by-step instructions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110808070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Ask participants to make observations and predictions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203492808"/>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iteration and continued experimentation</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060217600"/>
                  </a:ext>
                </a:extLst>
              </a:tr>
            </a:tbl>
          </a:graphicData>
        </a:graphic>
      </p:graphicFrame>
      <p:sp>
        <p:nvSpPr>
          <p:cNvPr id="22" name="Rectangle 21"/>
          <p:cNvSpPr/>
          <p:nvPr/>
        </p:nvSpPr>
        <p:spPr>
          <a:xfrm>
            <a:off x="7454521" y="3070262"/>
            <a:ext cx="4061345" cy="2246769"/>
          </a:xfrm>
          <a:prstGeom prst="rect">
            <a:avLst/>
          </a:prstGeom>
        </p:spPr>
        <p:txBody>
          <a:bodyPr wrap="square" lIns="91440" tIns="45720" rIns="91440" bIns="45720" anchor="t">
            <a:spAutoFit/>
          </a:bodyPr>
          <a:lstStyle/>
          <a:p>
            <a:r>
              <a:rPr lang="en-US" sz="2800" dirty="0">
                <a:latin typeface="Source Sans Pro"/>
                <a:ea typeface="Source Sans Pro"/>
              </a:rPr>
              <a:t>Techniques that maintain visitor engagement in the process of participating in or “moving through” the </a:t>
            </a:r>
            <a:r>
              <a:rPr lang="en-US" sz="2800">
                <a:latin typeface="Source Sans Pro"/>
                <a:ea typeface="Source Sans Pro"/>
              </a:rPr>
              <a:t>activity</a:t>
            </a:r>
          </a:p>
        </p:txBody>
      </p:sp>
    </p:spTree>
    <p:extLst>
      <p:ext uri="{BB962C8B-B14F-4D97-AF65-F5344CB8AC3E}">
        <p14:creationId xmlns:p14="http://schemas.microsoft.com/office/powerpoint/2010/main" val="2630234261"/>
      </p:ext>
    </p:extLst>
  </p:cSld>
  <p:clrMapOvr>
    <a:masterClrMapping/>
  </p:clrMapOvr>
  <mc:AlternateContent xmlns:mc="http://schemas.openxmlformats.org/markup-compatibility/2006" xmlns:p14="http://schemas.microsoft.com/office/powerpoint/2010/main">
    <mc:Choice Requires="p14">
      <p:transition spd="slow" p14:dur="2000" advTm="49500"/>
    </mc:Choice>
    <mc:Fallback xmlns="">
      <p:transition spd="slow" advTm="495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Support Exploration</a:t>
            </a:r>
            <a:endParaRPr lang="en-US" sz="4000"/>
          </a:p>
        </p:txBody>
      </p:sp>
      <p:sp>
        <p:nvSpPr>
          <p:cNvPr id="7" name="Rectangle 6"/>
          <p:cNvSpPr/>
          <p:nvPr/>
        </p:nvSpPr>
        <p:spPr>
          <a:xfrm>
            <a:off x="7369222" y="4688724"/>
            <a:ext cx="4108545" cy="830997"/>
          </a:xfrm>
          <a:prstGeom prst="rect">
            <a:avLst/>
          </a:prstGeom>
        </p:spPr>
        <p:txBody>
          <a:bodyPr wrap="square" lIns="91440" tIns="45720" rIns="91440" bIns="45720" anchor="t">
            <a:spAutoFit/>
          </a:bodyPr>
          <a:lstStyle/>
          <a:p>
            <a:r>
              <a:rPr lang="en-US" sz="2400" i="1">
                <a:latin typeface="Source Sans Pro"/>
                <a:ea typeface="Source Sans Pro"/>
              </a:rPr>
              <a:t>“You’re right, let’s keep going” </a:t>
            </a:r>
            <a:r>
              <a:rPr lang="en-US" sz="2400" dirty="0">
                <a:latin typeface="Source Sans Pro"/>
                <a:ea typeface="Source Sans Pro"/>
              </a:rPr>
              <a:t>– Build a Battery</a:t>
            </a:r>
          </a:p>
        </p:txBody>
      </p:sp>
      <p:sp>
        <p:nvSpPr>
          <p:cNvPr id="8" name="Rectangle 7"/>
          <p:cNvSpPr/>
          <p:nvPr/>
        </p:nvSpPr>
        <p:spPr>
          <a:xfrm>
            <a:off x="7305562" y="2811834"/>
            <a:ext cx="4235863" cy="1384995"/>
          </a:xfrm>
          <a:prstGeom prst="rect">
            <a:avLst/>
          </a:prstGeom>
        </p:spPr>
        <p:txBody>
          <a:bodyPr wrap="square" lIns="91440" tIns="45720" rIns="91440" bIns="45720" anchor="t">
            <a:spAutoFit/>
          </a:bodyPr>
          <a:lstStyle/>
          <a:p>
            <a:r>
              <a:rPr lang="en-US" sz="2800" dirty="0">
                <a:latin typeface="Source Sans Pro"/>
                <a:ea typeface="Source Sans Pro"/>
              </a:rPr>
              <a:t>The most common facilitation technique was </a:t>
            </a:r>
            <a:r>
              <a:rPr lang="en-US" sz="2800">
                <a:latin typeface="Source Sans Pro"/>
                <a:ea typeface="Source Sans Pro"/>
              </a:rPr>
              <a:t>offering positive feedback</a:t>
            </a:r>
          </a:p>
        </p:txBody>
      </p:sp>
      <p:graphicFrame>
        <p:nvGraphicFramePr>
          <p:cNvPr id="10" name="Table 9"/>
          <p:cNvGraphicFramePr>
            <a:graphicFrameLocks noGrp="1"/>
          </p:cNvGraphicFramePr>
          <p:nvPr>
            <p:extLst>
              <p:ext uri="{D42A27DB-BD31-4B8C-83A1-F6EECF244321}">
                <p14:modId xmlns:p14="http://schemas.microsoft.com/office/powerpoint/2010/main" val="1957007804"/>
              </p:ext>
            </p:extLst>
          </p:nvPr>
        </p:nvGraphicFramePr>
        <p:xfrm>
          <a:off x="838200" y="2914894"/>
          <a:ext cx="6279737" cy="2557507"/>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Support Exploration</a:t>
                      </a:r>
                      <a:r>
                        <a:rPr lang="en-US" sz="18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Facilitation </a:t>
                      </a: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Techniques</a:t>
                      </a: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1AABD"/>
                    </a:solidFill>
                  </a:tcPr>
                </a:tc>
                <a:extLst>
                  <a:ext uri="{0D108BD9-81ED-4DB2-BD59-A6C34878D82A}">
                    <a16:rowId xmlns:a16="http://schemas.microsoft.com/office/drawing/2014/main" val="384478271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Offer positive feedback</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8EAEE"/>
                    </a:solidFill>
                  </a:tcPr>
                </a:tc>
                <a:extLst>
                  <a:ext uri="{0D108BD9-81ED-4DB2-BD59-A6C34878D82A}">
                    <a16:rowId xmlns:a16="http://schemas.microsoft.com/office/drawing/2014/main" val="3697541053"/>
                  </a:ext>
                </a:extLst>
              </a:tr>
              <a:tr h="425519">
                <a:tc>
                  <a:txBody>
                    <a:bodyPr/>
                    <a:lstStyle/>
                    <a:p>
                      <a:pPr marL="0" marR="0">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Provide basic information and vocabulary</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443901145"/>
                  </a:ext>
                </a:extLst>
              </a:tr>
              <a:tr h="425519">
                <a:tc>
                  <a:txBody>
                    <a:bodyPr/>
                    <a:lstStyle/>
                    <a:p>
                      <a:pPr marL="0" marR="0">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Give step-by-step instructions</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1108080707"/>
                  </a:ext>
                </a:extLst>
              </a:tr>
              <a:tr h="425519">
                <a:tc>
                  <a:txBody>
                    <a:bodyPr/>
                    <a:lstStyle/>
                    <a:p>
                      <a:pPr marL="0" marR="0">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Ask participants to make observations and predictions</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203492808"/>
                  </a:ext>
                </a:extLst>
              </a:tr>
              <a:tr h="425519">
                <a:tc>
                  <a:txBody>
                    <a:bodyPr/>
                    <a:lstStyle/>
                    <a:p>
                      <a:pPr marL="0" marR="0">
                        <a:lnSpc>
                          <a:spcPct val="106000"/>
                        </a:lnSpc>
                        <a:spcBef>
                          <a:spcPts val="0"/>
                        </a:spcBef>
                        <a:spcAft>
                          <a:spcPts val="800"/>
                        </a:spcAft>
                      </a:pPr>
                      <a:r>
                        <a:rPr lang="en-US" sz="18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iteration and continued experimentation</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060217600"/>
                  </a:ext>
                </a:extLst>
              </a:tr>
            </a:tbl>
          </a:graphicData>
        </a:graphic>
      </p:graphicFrame>
    </p:spTree>
    <p:extLst>
      <p:ext uri="{BB962C8B-B14F-4D97-AF65-F5344CB8AC3E}">
        <p14:creationId xmlns:p14="http://schemas.microsoft.com/office/powerpoint/2010/main" val="2487737252"/>
      </p:ext>
    </p:extLst>
  </p:cSld>
  <p:clrMapOvr>
    <a:masterClrMapping/>
  </p:clrMapOvr>
  <mc:AlternateContent xmlns:mc="http://schemas.openxmlformats.org/markup-compatibility/2006" xmlns:p14="http://schemas.microsoft.com/office/powerpoint/2010/main">
    <mc:Choice Requires="p14">
      <p:transition spd="slow" p14:dur="2000" advTm="26800"/>
    </mc:Choice>
    <mc:Fallback xmlns="">
      <p:transition spd="slow" advTm="268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Support Exploration</a:t>
            </a:r>
            <a:endParaRPr lang="en-US" sz="4000"/>
          </a:p>
        </p:txBody>
      </p:sp>
      <p:sp>
        <p:nvSpPr>
          <p:cNvPr id="22" name="Rectangle 21"/>
          <p:cNvSpPr/>
          <p:nvPr/>
        </p:nvSpPr>
        <p:spPr>
          <a:xfrm>
            <a:off x="7454521" y="3285706"/>
            <a:ext cx="4061345" cy="1815882"/>
          </a:xfrm>
          <a:prstGeom prst="rect">
            <a:avLst/>
          </a:prstGeom>
        </p:spPr>
        <p:txBody>
          <a:bodyPr wrap="square" lIns="91440" tIns="45720" rIns="91440" bIns="45720" anchor="t">
            <a:spAutoFit/>
          </a:bodyPr>
          <a:lstStyle/>
          <a:p>
            <a:r>
              <a:rPr lang="en-US" sz="2800" dirty="0">
                <a:latin typeface="Source Sans Pro"/>
                <a:ea typeface="Source Sans Pro"/>
              </a:rPr>
              <a:t>Generally using supporting exploration moves may increase visitor </a:t>
            </a:r>
            <a:r>
              <a:rPr lang="en-US" sz="2800" b="1">
                <a:latin typeface="Source Sans Pro"/>
                <a:ea typeface="Source Sans Pro"/>
              </a:rPr>
              <a:t>self-efficacy</a:t>
            </a:r>
          </a:p>
        </p:txBody>
      </p:sp>
      <p:graphicFrame>
        <p:nvGraphicFramePr>
          <p:cNvPr id="7" name="Table 6"/>
          <p:cNvGraphicFramePr>
            <a:graphicFrameLocks noGrp="1"/>
          </p:cNvGraphicFramePr>
          <p:nvPr>
            <p:extLst>
              <p:ext uri="{D42A27DB-BD31-4B8C-83A1-F6EECF244321}">
                <p14:modId xmlns:p14="http://schemas.microsoft.com/office/powerpoint/2010/main" val="3779367641"/>
              </p:ext>
            </p:extLst>
          </p:nvPr>
        </p:nvGraphicFramePr>
        <p:xfrm>
          <a:off x="838200" y="2914894"/>
          <a:ext cx="6279737" cy="2557507"/>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Support Exploration</a:t>
                      </a:r>
                      <a:r>
                        <a:rPr lang="en-US" sz="18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Facilitation </a:t>
                      </a: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Techniques</a:t>
                      </a: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1AABD"/>
                    </a:solidFill>
                  </a:tcPr>
                </a:tc>
                <a:extLst>
                  <a:ext uri="{0D108BD9-81ED-4DB2-BD59-A6C34878D82A}">
                    <a16:rowId xmlns:a16="http://schemas.microsoft.com/office/drawing/2014/main" val="3844782717"/>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Offer positive feedback</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697541053"/>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basic information and vocabulary</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443901145"/>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Give step-by-step instructions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1108080707"/>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Ask participants to make observations and predictions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203492808"/>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iteration and continued experimentation</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21AABD"/>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8EAEE"/>
                    </a:solidFill>
                  </a:tcPr>
                </a:tc>
                <a:extLst>
                  <a:ext uri="{0D108BD9-81ED-4DB2-BD59-A6C34878D82A}">
                    <a16:rowId xmlns:a16="http://schemas.microsoft.com/office/drawing/2014/main" val="2060217600"/>
                  </a:ext>
                </a:extLst>
              </a:tr>
            </a:tbl>
          </a:graphicData>
        </a:graphic>
      </p:graphicFrame>
    </p:spTree>
    <p:extLst>
      <p:ext uri="{BB962C8B-B14F-4D97-AF65-F5344CB8AC3E}">
        <p14:creationId xmlns:p14="http://schemas.microsoft.com/office/powerpoint/2010/main" val="2414127236"/>
      </p:ext>
    </p:extLst>
  </p:cSld>
  <p:clrMapOvr>
    <a:masterClrMapping/>
  </p:clrMapOvr>
  <mc:AlternateContent xmlns:mc="http://schemas.openxmlformats.org/markup-compatibility/2006" xmlns:p14="http://schemas.microsoft.com/office/powerpoint/2010/main">
    <mc:Choice Requires="p14">
      <p:transition spd="slow" p14:dur="2000" advTm="31700"/>
    </mc:Choice>
    <mc:Fallback xmlns="">
      <p:transition spd="slow" advTm="317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a:rPr>
              <a:t>Facilitation Techniques</a:t>
            </a:r>
            <a:br>
              <a:rPr lang="en-US" b="1" dirty="0">
                <a:latin typeface="Raleway" panose="020B0503030101060003" pitchFamily="34" charset="77"/>
              </a:rPr>
            </a:br>
            <a:r>
              <a:rPr lang="en-US" sz="4000" b="1">
                <a:latin typeface="Raleway Black"/>
              </a:rPr>
              <a:t>Deepen Understanding</a:t>
            </a:r>
            <a:endParaRPr lang="en-US" sz="4000">
              <a:latin typeface="Calibri Light"/>
              <a:cs typeface="Calibri Light"/>
            </a:endParaRPr>
          </a:p>
        </p:txBody>
      </p:sp>
      <p:graphicFrame>
        <p:nvGraphicFramePr>
          <p:cNvPr id="21" name="Table 20"/>
          <p:cNvGraphicFramePr>
            <a:graphicFrameLocks noGrp="1"/>
          </p:cNvGraphicFramePr>
          <p:nvPr>
            <p:extLst>
              <p:ext uri="{D42A27DB-BD31-4B8C-83A1-F6EECF244321}">
                <p14:modId xmlns:p14="http://schemas.microsoft.com/office/powerpoint/2010/main" val="1032863206"/>
              </p:ext>
            </p:extLst>
          </p:nvPr>
        </p:nvGraphicFramePr>
        <p:xfrm>
          <a:off x="838201" y="2477257"/>
          <a:ext cx="6281928" cy="3200212"/>
        </p:xfrm>
        <a:graphic>
          <a:graphicData uri="http://schemas.openxmlformats.org/drawingml/2006/table">
            <a:tbl>
              <a:tblPr firstRow="1" firstCol="1" bandRow="1"/>
              <a:tblGrid>
                <a:gridCol w="6281928">
                  <a:extLst>
                    <a:ext uri="{9D8B030D-6E8A-4147-A177-3AD203B41FA5}">
                      <a16:colId xmlns:a16="http://schemas.microsoft.com/office/drawing/2014/main" val="2427841385"/>
                    </a:ext>
                  </a:extLst>
                </a:gridCol>
              </a:tblGrid>
              <a:tr h="461050">
                <a:tc>
                  <a:txBody>
                    <a:bodyPr/>
                    <a:lstStyle/>
                    <a:p>
                      <a:pPr marL="0" marR="0" indent="63500" algn="l">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Deepen Understanding Facilitation Techniques</a:t>
                      </a:r>
                      <a:endParaRPr lang="en-US" sz="180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EB8220"/>
                    </a:solidFill>
                  </a:tcPr>
                </a:tc>
                <a:extLst>
                  <a:ext uri="{0D108BD9-81ED-4DB2-BD59-A6C34878D82A}">
                    <a16:rowId xmlns:a16="http://schemas.microsoft.com/office/drawing/2014/main" val="3844782717"/>
                  </a:ext>
                </a:extLst>
              </a:tr>
              <a:tr h="456339">
                <a:tc>
                  <a:txBody>
                    <a:bodyPr/>
                    <a:lstStyle/>
                    <a:p>
                      <a:pPr marL="118745" marR="0" indent="-5461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Describe why or how something is happening</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697541053"/>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information and support making connections </a:t>
                      </a:r>
                      <a:b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outside the activity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443901145"/>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apply something they learned during the activity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1108080707"/>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explain why or how something </a:t>
                      </a:r>
                      <a:b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is happening</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2203492808"/>
                  </a:ext>
                </a:extLst>
              </a:tr>
            </a:tbl>
          </a:graphicData>
        </a:graphic>
      </p:graphicFrame>
      <p:sp>
        <p:nvSpPr>
          <p:cNvPr id="22" name="Rectangle 21"/>
          <p:cNvSpPr/>
          <p:nvPr/>
        </p:nvSpPr>
        <p:spPr>
          <a:xfrm>
            <a:off x="7782066" y="3384865"/>
            <a:ext cx="4061345" cy="1384995"/>
          </a:xfrm>
          <a:prstGeom prst="rect">
            <a:avLst/>
          </a:prstGeom>
        </p:spPr>
        <p:txBody>
          <a:bodyPr wrap="square">
            <a:spAutoFit/>
          </a:bodyPr>
          <a:lstStyle/>
          <a:p>
            <a:r>
              <a:rPr lang="en-US" sz="2800">
                <a:solidFill>
                  <a:prstClr val="black"/>
                </a:solidFill>
                <a:latin typeface="Source Sans Pro" panose="020B0503030403020204" pitchFamily="34" charset="0"/>
                <a:ea typeface="Source Sans Pro" panose="020B0503030403020204" pitchFamily="34" charset="0"/>
              </a:rPr>
              <a:t>Techniques that encourage and support meaning making</a:t>
            </a:r>
          </a:p>
        </p:txBody>
      </p:sp>
    </p:spTree>
    <p:extLst>
      <p:ext uri="{BB962C8B-B14F-4D97-AF65-F5344CB8AC3E}">
        <p14:creationId xmlns:p14="http://schemas.microsoft.com/office/powerpoint/2010/main" val="1822474924"/>
      </p:ext>
    </p:extLst>
  </p:cSld>
  <p:clrMapOvr>
    <a:masterClrMapping/>
  </p:clrMapOvr>
  <mc:AlternateContent xmlns:mc="http://schemas.openxmlformats.org/markup-compatibility/2006" xmlns:p14="http://schemas.microsoft.com/office/powerpoint/2010/main">
    <mc:Choice Requires="p14">
      <p:transition spd="slow" p14:dur="2000" advTm="31700"/>
    </mc:Choice>
    <mc:Fallback xmlns="">
      <p:transition spd="slow" advTm="317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a:rPr>
              <a:t>Facilitation Techniques</a:t>
            </a:r>
            <a:br>
              <a:rPr lang="en-US" b="1" dirty="0">
                <a:latin typeface="Raleway" panose="020B0503030101060003" pitchFamily="34" charset="77"/>
              </a:rPr>
            </a:br>
            <a:r>
              <a:rPr lang="en-US" sz="4000" b="1">
                <a:latin typeface="Raleway Black"/>
              </a:rPr>
              <a:t>Deepen Understanding</a:t>
            </a:r>
            <a:endParaRPr lang="en-US" sz="4000"/>
          </a:p>
        </p:txBody>
      </p:sp>
      <p:graphicFrame>
        <p:nvGraphicFramePr>
          <p:cNvPr id="21" name="Table 20"/>
          <p:cNvGraphicFramePr>
            <a:graphicFrameLocks noGrp="1"/>
          </p:cNvGraphicFramePr>
          <p:nvPr>
            <p:extLst>
              <p:ext uri="{D42A27DB-BD31-4B8C-83A1-F6EECF244321}">
                <p14:modId xmlns:p14="http://schemas.microsoft.com/office/powerpoint/2010/main" val="4081530163"/>
              </p:ext>
            </p:extLst>
          </p:nvPr>
        </p:nvGraphicFramePr>
        <p:xfrm>
          <a:off x="838201" y="2477257"/>
          <a:ext cx="6281928" cy="3200212"/>
        </p:xfrm>
        <a:graphic>
          <a:graphicData uri="http://schemas.openxmlformats.org/drawingml/2006/table">
            <a:tbl>
              <a:tblPr firstRow="1" firstCol="1" bandRow="1"/>
              <a:tblGrid>
                <a:gridCol w="6281928">
                  <a:extLst>
                    <a:ext uri="{9D8B030D-6E8A-4147-A177-3AD203B41FA5}">
                      <a16:colId xmlns:a16="http://schemas.microsoft.com/office/drawing/2014/main" val="2427841385"/>
                    </a:ext>
                  </a:extLst>
                </a:gridCol>
              </a:tblGrid>
              <a:tr h="461050">
                <a:tc>
                  <a:txBody>
                    <a:bodyPr/>
                    <a:lstStyle/>
                    <a:p>
                      <a:pPr marL="0" marR="0" indent="63500" algn="l">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Deepen Understanding Facilitation Techniques</a:t>
                      </a:r>
                      <a:endParaRPr lang="en-US" sz="180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EB8220"/>
                    </a:solidFill>
                  </a:tcPr>
                </a:tc>
                <a:extLst>
                  <a:ext uri="{0D108BD9-81ED-4DB2-BD59-A6C34878D82A}">
                    <a16:rowId xmlns:a16="http://schemas.microsoft.com/office/drawing/2014/main" val="3844782717"/>
                  </a:ext>
                </a:extLst>
              </a:tr>
              <a:tr h="456339">
                <a:tc>
                  <a:txBody>
                    <a:bodyPr/>
                    <a:lstStyle/>
                    <a:p>
                      <a:pPr marL="118745" marR="0" indent="-5461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Describe why or how something is happening</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CE0C7"/>
                    </a:solidFill>
                  </a:tcPr>
                </a:tc>
                <a:extLst>
                  <a:ext uri="{0D108BD9-81ED-4DB2-BD59-A6C34878D82A}">
                    <a16:rowId xmlns:a16="http://schemas.microsoft.com/office/drawing/2014/main" val="3697541053"/>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information and support making connections </a:t>
                      </a:r>
                      <a:b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outside the activity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CE0C7"/>
                    </a:solidFill>
                  </a:tcPr>
                </a:tc>
                <a:extLst>
                  <a:ext uri="{0D108BD9-81ED-4DB2-BD59-A6C34878D82A}">
                    <a16:rowId xmlns:a16="http://schemas.microsoft.com/office/drawing/2014/main" val="3443901145"/>
                  </a:ext>
                </a:extLst>
              </a:tr>
              <a:tr h="760941">
                <a:tc>
                  <a:txBody>
                    <a:bodyPr/>
                    <a:lstStyle/>
                    <a:p>
                      <a:pPr marL="64135" marR="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apply something they learned during the activity</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1108080707"/>
                  </a:ext>
                </a:extLst>
              </a:tr>
              <a:tr h="760941">
                <a:tc>
                  <a:txBody>
                    <a:bodyPr/>
                    <a:lstStyle/>
                    <a:p>
                      <a:pPr marL="64135" marR="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explain why or how something </a:t>
                      </a:r>
                      <a:b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is happening</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2203492808"/>
                  </a:ext>
                </a:extLst>
              </a:tr>
            </a:tbl>
          </a:graphicData>
        </a:graphic>
      </p:graphicFrame>
      <p:sp>
        <p:nvSpPr>
          <p:cNvPr id="7" name="Rectangle 6"/>
          <p:cNvSpPr/>
          <p:nvPr/>
        </p:nvSpPr>
        <p:spPr>
          <a:xfrm>
            <a:off x="7335670" y="3757893"/>
            <a:ext cx="4532194" cy="2677656"/>
          </a:xfrm>
          <a:prstGeom prst="rect">
            <a:avLst/>
          </a:prstGeom>
        </p:spPr>
        <p:txBody>
          <a:bodyPr wrap="square" lIns="91440" tIns="45720" rIns="91440" bIns="45720" anchor="t">
            <a:spAutoFit/>
          </a:bodyPr>
          <a:lstStyle/>
          <a:p>
            <a:r>
              <a:rPr lang="en-US" sz="2400" i="1">
                <a:latin typeface="Source Sans Pro"/>
                <a:ea typeface="Source Sans Pro"/>
              </a:rPr>
              <a:t>“Artists can use this if they're </a:t>
            </a:r>
            <a:r>
              <a:rPr lang="en-US" sz="2400" i="1" err="1">
                <a:latin typeface="Source Sans Pro"/>
                <a:ea typeface="Source Sans Pro"/>
              </a:rPr>
              <a:t>gonna</a:t>
            </a:r>
            <a:r>
              <a:rPr lang="en-US" sz="2400" i="1">
                <a:latin typeface="Source Sans Pro"/>
                <a:ea typeface="Source Sans Pro"/>
              </a:rPr>
              <a:t> take an old painting and [try] to recreate it, they can take little pieces of the paint and do chromatography to them to figure out exactly what mixture they were.”</a:t>
            </a:r>
            <a:r>
              <a:rPr lang="en-US" sz="2400">
                <a:latin typeface="Source Sans Pro"/>
                <a:ea typeface="Source Sans Pro"/>
              </a:rPr>
              <a:t>  – Chemistry is Colorful</a:t>
            </a:r>
          </a:p>
        </p:txBody>
      </p:sp>
      <p:sp>
        <p:nvSpPr>
          <p:cNvPr id="8" name="Rectangle 7"/>
          <p:cNvSpPr/>
          <p:nvPr/>
        </p:nvSpPr>
        <p:spPr>
          <a:xfrm>
            <a:off x="7335670" y="1838599"/>
            <a:ext cx="4190432" cy="1569660"/>
          </a:xfrm>
          <a:prstGeom prst="rect">
            <a:avLst/>
          </a:prstGeom>
        </p:spPr>
        <p:txBody>
          <a:bodyPr wrap="square" lIns="91440" tIns="45720" rIns="91440" bIns="45720" anchor="t">
            <a:spAutoFit/>
          </a:bodyPr>
          <a:lstStyle/>
          <a:p>
            <a:r>
              <a:rPr lang="en-US" sz="2400" dirty="0">
                <a:latin typeface="Source Sans Pro"/>
                <a:ea typeface="Source Sans Pro"/>
              </a:rPr>
              <a:t>Facilitators frequently provided information and supported making connections </a:t>
            </a:r>
            <a:r>
              <a:rPr lang="en-US" sz="2400">
                <a:latin typeface="Source Sans Pro"/>
                <a:ea typeface="Source Sans Pro"/>
              </a:rPr>
              <a:t>outside the activity</a:t>
            </a:r>
          </a:p>
        </p:txBody>
      </p:sp>
    </p:spTree>
    <p:extLst>
      <p:ext uri="{BB962C8B-B14F-4D97-AF65-F5344CB8AC3E}">
        <p14:creationId xmlns:p14="http://schemas.microsoft.com/office/powerpoint/2010/main" val="2355326794"/>
      </p:ext>
    </p:extLst>
  </p:cSld>
  <p:clrMapOvr>
    <a:masterClrMapping/>
  </p:clrMapOvr>
  <mc:AlternateContent xmlns:mc="http://schemas.openxmlformats.org/markup-compatibility/2006" xmlns:p14="http://schemas.microsoft.com/office/powerpoint/2010/main">
    <mc:Choice Requires="p14">
      <p:transition spd="slow" p14:dur="2000" advTm="33500"/>
    </mc:Choice>
    <mc:Fallback xmlns="">
      <p:transition spd="slow" advTm="335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dirty="0">
                <a:latin typeface="Raleway ExtraBold" panose="020B0503030101060003" pitchFamily="34" charset="77"/>
              </a:rPr>
              <a:t>Research Findings</a:t>
            </a:r>
          </a:p>
        </p:txBody>
      </p:sp>
    </p:spTree>
    <p:extLst>
      <p:ext uri="{BB962C8B-B14F-4D97-AF65-F5344CB8AC3E}">
        <p14:creationId xmlns:p14="http://schemas.microsoft.com/office/powerpoint/2010/main" val="480658161"/>
      </p:ext>
    </p:extLst>
  </p:cSld>
  <p:clrMapOvr>
    <a:masterClrMapping/>
  </p:clrMapOvr>
  <mc:AlternateContent xmlns:mc="http://schemas.openxmlformats.org/markup-compatibility/2006" xmlns:p14="http://schemas.microsoft.com/office/powerpoint/2010/main">
    <mc:Choice Requires="p14">
      <p:transition spd="slow" p14:dur="2000" advTm="17500"/>
    </mc:Choice>
    <mc:Fallback xmlns="">
      <p:transition spd="slow" advTm="175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a:rPr>
              <a:t>Facilitation Techniques</a:t>
            </a:r>
            <a:br>
              <a:rPr lang="en-US" b="1" dirty="0">
                <a:latin typeface="Raleway" panose="020B0503030101060003" pitchFamily="34" charset="77"/>
              </a:rPr>
            </a:br>
            <a:r>
              <a:rPr lang="en-US" sz="4000" b="1">
                <a:latin typeface="Raleway Black"/>
              </a:rPr>
              <a:t>Deepen Understanding</a:t>
            </a:r>
            <a:endParaRPr lang="en-US" sz="4000">
              <a:cs typeface="Calibri Light"/>
            </a:endParaRPr>
          </a:p>
        </p:txBody>
      </p:sp>
      <p:graphicFrame>
        <p:nvGraphicFramePr>
          <p:cNvPr id="21" name="Table 20"/>
          <p:cNvGraphicFramePr>
            <a:graphicFrameLocks noGrp="1"/>
          </p:cNvGraphicFramePr>
          <p:nvPr>
            <p:extLst>
              <p:ext uri="{D42A27DB-BD31-4B8C-83A1-F6EECF244321}">
                <p14:modId xmlns:p14="http://schemas.microsoft.com/office/powerpoint/2010/main" val="2784213219"/>
              </p:ext>
            </p:extLst>
          </p:nvPr>
        </p:nvGraphicFramePr>
        <p:xfrm>
          <a:off x="838201" y="2477257"/>
          <a:ext cx="6281928" cy="3200212"/>
        </p:xfrm>
        <a:graphic>
          <a:graphicData uri="http://schemas.openxmlformats.org/drawingml/2006/table">
            <a:tbl>
              <a:tblPr firstRow="1" firstCol="1" bandRow="1"/>
              <a:tblGrid>
                <a:gridCol w="6281928">
                  <a:extLst>
                    <a:ext uri="{9D8B030D-6E8A-4147-A177-3AD203B41FA5}">
                      <a16:colId xmlns:a16="http://schemas.microsoft.com/office/drawing/2014/main" val="2427841385"/>
                    </a:ext>
                  </a:extLst>
                </a:gridCol>
              </a:tblGrid>
              <a:tr h="461050">
                <a:tc>
                  <a:txBody>
                    <a:bodyPr/>
                    <a:lstStyle/>
                    <a:p>
                      <a:pPr marL="0" marR="0" indent="63500" algn="l">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Deepen Understanding Facilitation Techniques</a:t>
                      </a:r>
                      <a:endParaRPr lang="en-US" sz="180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B8220"/>
                    </a:solidFill>
                  </a:tcPr>
                </a:tc>
                <a:extLst>
                  <a:ext uri="{0D108BD9-81ED-4DB2-BD59-A6C34878D82A}">
                    <a16:rowId xmlns:a16="http://schemas.microsoft.com/office/drawing/2014/main" val="3844782717"/>
                  </a:ext>
                </a:extLst>
              </a:tr>
              <a:tr h="456339">
                <a:tc>
                  <a:txBody>
                    <a:bodyPr/>
                    <a:lstStyle/>
                    <a:p>
                      <a:pPr marL="118745" marR="0" indent="-5461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Describe why or how something is happening</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697541053"/>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information and support making connections </a:t>
                      </a:r>
                      <a:b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outside the activity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EB822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CE0C7"/>
                    </a:solidFill>
                  </a:tcPr>
                </a:tc>
                <a:extLst>
                  <a:ext uri="{0D108BD9-81ED-4DB2-BD59-A6C34878D82A}">
                    <a16:rowId xmlns:a16="http://schemas.microsoft.com/office/drawing/2014/main" val="3443901145"/>
                  </a:ext>
                </a:extLst>
              </a:tr>
              <a:tr h="760941">
                <a:tc>
                  <a:txBody>
                    <a:bodyPr/>
                    <a:lstStyle/>
                    <a:p>
                      <a:pPr marL="64135" marR="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apply something they learned during the activity</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1108080707"/>
                  </a:ext>
                </a:extLst>
              </a:tr>
              <a:tr h="760941">
                <a:tc>
                  <a:txBody>
                    <a:bodyPr/>
                    <a:lstStyle/>
                    <a:p>
                      <a:pPr marL="64135" marR="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explain why or how something </a:t>
                      </a:r>
                      <a:b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is happening</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2203492808"/>
                  </a:ext>
                </a:extLst>
              </a:tr>
            </a:tbl>
          </a:graphicData>
        </a:graphic>
      </p:graphicFrame>
      <p:sp>
        <p:nvSpPr>
          <p:cNvPr id="8" name="Rectangle 7"/>
          <p:cNvSpPr/>
          <p:nvPr/>
        </p:nvSpPr>
        <p:spPr>
          <a:xfrm>
            <a:off x="7243098" y="1280933"/>
            <a:ext cx="5005678" cy="2677656"/>
          </a:xfrm>
          <a:prstGeom prst="rect">
            <a:avLst/>
          </a:prstGeom>
        </p:spPr>
        <p:txBody>
          <a:bodyPr wrap="square" lIns="91440" tIns="45720" rIns="91440" bIns="45720" anchor="t">
            <a:spAutoFit/>
          </a:bodyPr>
          <a:lstStyle/>
          <a:p>
            <a:r>
              <a:rPr lang="en-US" sz="2400" dirty="0">
                <a:ea typeface="+mn-lt"/>
                <a:cs typeface="+mn-lt"/>
              </a:rPr>
              <a:t>Deepening understanding techniques of either </a:t>
            </a:r>
            <a:r>
              <a:rPr lang="en-US" sz="2400" b="1" dirty="0">
                <a:ea typeface="+mn-lt"/>
                <a:cs typeface="+mn-lt"/>
              </a:rPr>
              <a:t>describing why or how</a:t>
            </a:r>
            <a:r>
              <a:rPr lang="en-US" sz="2400" dirty="0">
                <a:ea typeface="+mn-lt"/>
                <a:cs typeface="+mn-lt"/>
              </a:rPr>
              <a:t> something is happening or </a:t>
            </a:r>
            <a:r>
              <a:rPr lang="en-US" sz="2400" b="1" dirty="0">
                <a:ea typeface="+mn-lt"/>
                <a:cs typeface="+mn-lt"/>
              </a:rPr>
              <a:t>providing information</a:t>
            </a:r>
            <a:r>
              <a:rPr lang="en-US" sz="2400" dirty="0">
                <a:ea typeface="+mn-lt"/>
                <a:cs typeface="+mn-lt"/>
              </a:rPr>
              <a:t> that supports making connections outside the activity may be especially helpful for relevance </a:t>
            </a:r>
            <a:endParaRPr lang="en-US" dirty="0"/>
          </a:p>
        </p:txBody>
      </p:sp>
      <p:sp>
        <p:nvSpPr>
          <p:cNvPr id="3" name="TextBox 2">
            <a:extLst>
              <a:ext uri="{FF2B5EF4-FFF2-40B4-BE49-F238E27FC236}">
                <a16:creationId xmlns:a16="http://schemas.microsoft.com/office/drawing/2014/main" id="{8722E7C7-5FD3-4546-86AF-6B6B95E6DFC5}"/>
              </a:ext>
            </a:extLst>
          </p:cNvPr>
          <p:cNvSpPr txBox="1"/>
          <p:nvPr/>
        </p:nvSpPr>
        <p:spPr>
          <a:xfrm>
            <a:off x="7184190" y="4185123"/>
            <a:ext cx="468161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latin typeface="Source Sans Pro"/>
                <a:ea typeface="Source Sans Pro"/>
                <a:cs typeface="Calibri"/>
              </a:rPr>
              <a:t>"The air actually has a volume and because it has a volume and takes up space - if you push it on something it actually pushes on things. You can’t see the air, but we can see some of the things that it’s </a:t>
            </a:r>
            <a:r>
              <a:rPr lang="en-US" sz="2400" i="1">
                <a:latin typeface="Source Sans Pro"/>
                <a:ea typeface="Source Sans Pro"/>
                <a:cs typeface="Calibri"/>
              </a:rPr>
              <a:t>doing.”  - </a:t>
            </a:r>
            <a:r>
              <a:rPr lang="en-US" sz="2400">
                <a:latin typeface="Source Sans Pro"/>
                <a:ea typeface="Source Sans Pro"/>
                <a:cs typeface="Calibri"/>
              </a:rPr>
              <a:t>Molecules in Motion</a:t>
            </a:r>
            <a:endParaRPr lang="en-US" sz="2400" dirty="0">
              <a:latin typeface="Source Sans Pro"/>
              <a:ea typeface="Source Sans Pro"/>
            </a:endParaRPr>
          </a:p>
        </p:txBody>
      </p:sp>
    </p:spTree>
    <p:extLst>
      <p:ext uri="{BB962C8B-B14F-4D97-AF65-F5344CB8AC3E}">
        <p14:creationId xmlns:p14="http://schemas.microsoft.com/office/powerpoint/2010/main" val="1738679657"/>
      </p:ext>
    </p:extLst>
  </p:cSld>
  <p:clrMapOvr>
    <a:masterClrMapping/>
  </p:clrMapOvr>
  <mc:AlternateContent xmlns:mc="http://schemas.openxmlformats.org/markup-compatibility/2006" xmlns:p14="http://schemas.microsoft.com/office/powerpoint/2010/main">
    <mc:Choice Requires="p14">
      <p:transition spd="slow" p14:dur="2000" advTm="45300"/>
    </mc:Choice>
    <mc:Fallback xmlns="">
      <p:transition spd="slow" advTm="453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a:rPr>
              <a:t>Facilitation Techniques</a:t>
            </a:r>
            <a:br>
              <a:rPr lang="en-US" b="1" dirty="0">
                <a:latin typeface="Raleway" panose="020B0503030101060003" pitchFamily="34" charset="77"/>
              </a:rPr>
            </a:br>
            <a:r>
              <a:rPr lang="en-US" sz="4000" b="1">
                <a:latin typeface="Raleway Black"/>
              </a:rPr>
              <a:t>Deepen Understanding</a:t>
            </a:r>
            <a:endParaRPr lang="en-US" sz="4000"/>
          </a:p>
        </p:txBody>
      </p:sp>
      <p:graphicFrame>
        <p:nvGraphicFramePr>
          <p:cNvPr id="21" name="Table 20"/>
          <p:cNvGraphicFramePr>
            <a:graphicFrameLocks noGrp="1"/>
          </p:cNvGraphicFramePr>
          <p:nvPr>
            <p:extLst>
              <p:ext uri="{D42A27DB-BD31-4B8C-83A1-F6EECF244321}">
                <p14:modId xmlns:p14="http://schemas.microsoft.com/office/powerpoint/2010/main" val="3930987770"/>
              </p:ext>
            </p:extLst>
          </p:nvPr>
        </p:nvGraphicFramePr>
        <p:xfrm>
          <a:off x="838201" y="2477257"/>
          <a:ext cx="6281928" cy="3200212"/>
        </p:xfrm>
        <a:graphic>
          <a:graphicData uri="http://schemas.openxmlformats.org/drawingml/2006/table">
            <a:tbl>
              <a:tblPr firstRow="1" firstCol="1" bandRow="1"/>
              <a:tblGrid>
                <a:gridCol w="6281928">
                  <a:extLst>
                    <a:ext uri="{9D8B030D-6E8A-4147-A177-3AD203B41FA5}">
                      <a16:colId xmlns:a16="http://schemas.microsoft.com/office/drawing/2014/main" val="2427841385"/>
                    </a:ext>
                  </a:extLst>
                </a:gridCol>
              </a:tblGrid>
              <a:tr h="461050">
                <a:tc>
                  <a:txBody>
                    <a:bodyPr/>
                    <a:lstStyle/>
                    <a:p>
                      <a:pPr marL="0" marR="0" indent="63500" algn="l">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Deepen Understanding Facilitation Techniques</a:t>
                      </a:r>
                      <a:endParaRPr lang="en-US" sz="180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EB8220"/>
                    </a:solidFill>
                  </a:tcPr>
                </a:tc>
                <a:extLst>
                  <a:ext uri="{0D108BD9-81ED-4DB2-BD59-A6C34878D82A}">
                    <a16:rowId xmlns:a16="http://schemas.microsoft.com/office/drawing/2014/main" val="3844782717"/>
                  </a:ext>
                </a:extLst>
              </a:tr>
              <a:tr h="456339">
                <a:tc>
                  <a:txBody>
                    <a:bodyPr/>
                    <a:lstStyle/>
                    <a:p>
                      <a:pPr marL="118745" marR="0" indent="-5461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Describe why or how something is happening</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697541053"/>
                  </a:ext>
                </a:extLst>
              </a:tr>
              <a:tr h="760941">
                <a:tc>
                  <a:txBody>
                    <a:bodyPr/>
                    <a:lstStyle/>
                    <a:p>
                      <a:pPr marL="64135" marR="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Provide information and support making connections </a:t>
                      </a:r>
                      <a:b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outside the activity</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443901145"/>
                  </a:ext>
                </a:extLst>
              </a:tr>
              <a:tr h="760941">
                <a:tc>
                  <a:txBody>
                    <a:bodyPr/>
                    <a:lstStyle/>
                    <a:p>
                      <a:pPr marL="64135" marR="0">
                        <a:lnSpc>
                          <a:spcPct val="106000"/>
                        </a:lnSpc>
                        <a:spcBef>
                          <a:spcPts val="0"/>
                        </a:spcBef>
                        <a:spcAft>
                          <a:spcPts val="0"/>
                        </a:spcAft>
                      </a:pPr>
                      <a:r>
                        <a:rPr lang="en-US" sz="1800" kern="1200">
                          <a:solidFill>
                            <a:schemeClr val="bg2">
                              <a:lumMod val="50000"/>
                            </a:schemeClr>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apply something they learned during the activity</a:t>
                      </a:r>
                      <a:endParaRPr lang="en-US" sz="1800">
                        <a:solidFill>
                          <a:schemeClr val="bg2">
                            <a:lumMod val="50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CE0C7"/>
                    </a:solidFill>
                  </a:tcPr>
                </a:tc>
                <a:extLst>
                  <a:ext uri="{0D108BD9-81ED-4DB2-BD59-A6C34878D82A}">
                    <a16:rowId xmlns:a16="http://schemas.microsoft.com/office/drawing/2014/main" val="1108080707"/>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explain why or how something </a:t>
                      </a:r>
                      <a:b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is happening</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CE0C7"/>
                    </a:solidFill>
                  </a:tcPr>
                </a:tc>
                <a:extLst>
                  <a:ext uri="{0D108BD9-81ED-4DB2-BD59-A6C34878D82A}">
                    <a16:rowId xmlns:a16="http://schemas.microsoft.com/office/drawing/2014/main" val="2203492808"/>
                  </a:ext>
                </a:extLst>
              </a:tr>
            </a:tbl>
          </a:graphicData>
        </a:graphic>
      </p:graphicFrame>
      <p:sp>
        <p:nvSpPr>
          <p:cNvPr id="7" name="Rectangle 6"/>
          <p:cNvSpPr/>
          <p:nvPr/>
        </p:nvSpPr>
        <p:spPr>
          <a:xfrm>
            <a:off x="7335670" y="4303804"/>
            <a:ext cx="4532194" cy="1569660"/>
          </a:xfrm>
          <a:prstGeom prst="rect">
            <a:avLst/>
          </a:prstGeom>
        </p:spPr>
        <p:txBody>
          <a:bodyPr wrap="square">
            <a:spAutoFit/>
          </a:bodyPr>
          <a:lstStyle/>
          <a:p>
            <a:r>
              <a:rPr lang="en-US" sz="2400" i="1">
                <a:solidFill>
                  <a:prstClr val="black"/>
                </a:solidFill>
                <a:latin typeface="Source Sans Pro" panose="020B0503030403020204" pitchFamily="34" charset="0"/>
                <a:ea typeface="Source Sans Pro" panose="020B0503030403020204" pitchFamily="34" charset="0"/>
              </a:rPr>
              <a:t>“So you used the words pressure before. What do you think could be happening in your tube right now?” </a:t>
            </a:r>
            <a:r>
              <a:rPr lang="en-US" sz="2400">
                <a:solidFill>
                  <a:prstClr val="black"/>
                </a:solidFill>
                <a:latin typeface="Source Sans Pro" panose="020B0503030403020204" pitchFamily="34" charset="0"/>
                <a:ea typeface="Source Sans Pro" panose="020B0503030403020204" pitchFamily="34" charset="0"/>
              </a:rPr>
              <a:t>– Rocket Reactions</a:t>
            </a:r>
          </a:p>
        </p:txBody>
      </p:sp>
      <p:sp>
        <p:nvSpPr>
          <p:cNvPr id="8" name="Rectangle 7"/>
          <p:cNvSpPr/>
          <p:nvPr/>
        </p:nvSpPr>
        <p:spPr>
          <a:xfrm>
            <a:off x="7335670" y="2364131"/>
            <a:ext cx="4190432" cy="1569660"/>
          </a:xfrm>
          <a:prstGeom prst="rect">
            <a:avLst/>
          </a:prstGeom>
        </p:spPr>
        <p:txBody>
          <a:bodyPr wrap="square" lIns="91440" tIns="45720" rIns="91440" bIns="45720" anchor="t">
            <a:spAutoFit/>
          </a:bodyPr>
          <a:lstStyle/>
          <a:p>
            <a:r>
              <a:rPr lang="en-US" sz="2400" dirty="0">
                <a:latin typeface="Source Sans Pro"/>
                <a:ea typeface="Source Sans Pro"/>
              </a:rPr>
              <a:t>Encouraging participants to explain why or how something is happening may increase visitor </a:t>
            </a:r>
            <a:r>
              <a:rPr lang="en-US" sz="2400" b="1">
                <a:latin typeface="Source Sans Pro"/>
                <a:ea typeface="Source Sans Pro"/>
              </a:rPr>
              <a:t>self-efficacy</a:t>
            </a:r>
          </a:p>
        </p:txBody>
      </p:sp>
    </p:spTree>
    <p:extLst>
      <p:ext uri="{BB962C8B-B14F-4D97-AF65-F5344CB8AC3E}">
        <p14:creationId xmlns:p14="http://schemas.microsoft.com/office/powerpoint/2010/main" val="1723485388"/>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30" y="116006"/>
            <a:ext cx="10599741" cy="6625988"/>
          </a:xfrm>
          <a:prstGeom prst="rect">
            <a:avLst/>
          </a:prstGeom>
        </p:spPr>
      </p:pic>
    </p:spTree>
    <p:extLst>
      <p:ext uri="{BB962C8B-B14F-4D97-AF65-F5344CB8AC3E}">
        <p14:creationId xmlns:p14="http://schemas.microsoft.com/office/powerpoint/2010/main" val="1040354667"/>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Facilitation Findings</a:t>
            </a:r>
            <a:br>
              <a:rPr lang="en-US" sz="3200" b="1">
                <a:latin typeface="Raleway" panose="020B0503030101060003" pitchFamily="34" charset="77"/>
              </a:rPr>
            </a:br>
            <a:r>
              <a:rPr lang="en-US" sz="4000" b="1">
                <a:latin typeface="Raleway Black" panose="020B0503030101060003" pitchFamily="34" charset="77"/>
              </a:rPr>
              <a:t>Important Strategies</a:t>
            </a:r>
            <a:endParaRPr lang="en-US" sz="4000"/>
          </a:p>
        </p:txBody>
      </p:sp>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6" name="Rectangle 5"/>
          <p:cNvSpPr/>
          <p:nvPr/>
        </p:nvSpPr>
        <p:spPr>
          <a:xfrm>
            <a:off x="838200" y="2052558"/>
            <a:ext cx="10631105" cy="3539430"/>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800" dirty="0"/>
              <a:t>Facilitators always </a:t>
            </a:r>
            <a:r>
              <a:rPr lang="en-US" sz="2800" b="1" dirty="0"/>
              <a:t>provided an introduction or activity overview </a:t>
            </a:r>
            <a:r>
              <a:rPr lang="en-US" sz="2800" dirty="0"/>
              <a:t>as one of their invite participation techniques</a:t>
            </a:r>
          </a:p>
          <a:p>
            <a:pPr marL="342900" indent="-3429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most common support engagement technique was </a:t>
            </a:r>
            <a:r>
              <a:rPr lang="en-US" sz="2800" b="1" dirty="0"/>
              <a:t>offering positive feedback</a:t>
            </a:r>
            <a:endParaRPr lang="en-US" sz="2800" dirty="0"/>
          </a:p>
          <a:p>
            <a:pPr marL="342900" indent="-3429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As part of deepen engagement, facilitators frequently </a:t>
            </a:r>
            <a:r>
              <a:rPr lang="en-US" sz="2800" b="1" dirty="0"/>
              <a:t>provided information and supported making connections outside the activity</a:t>
            </a:r>
          </a:p>
        </p:txBody>
      </p:sp>
    </p:spTree>
    <p:extLst>
      <p:ext uri="{BB962C8B-B14F-4D97-AF65-F5344CB8AC3E}">
        <p14:creationId xmlns:p14="http://schemas.microsoft.com/office/powerpoint/2010/main" val="3121329423"/>
      </p:ext>
    </p:extLst>
  </p:cSld>
  <p:clrMapOvr>
    <a:masterClrMapping/>
  </p:clrMapOvr>
  <mc:AlternateContent xmlns:mc="http://schemas.openxmlformats.org/markup-compatibility/2006" xmlns:p14="http://schemas.microsoft.com/office/powerpoint/2010/main">
    <mc:Choice Requires="p14">
      <p:transition spd="slow" p14:dur="2000" advTm="36600"/>
    </mc:Choice>
    <mc:Fallback xmlns="">
      <p:transition spd="slow" advTm="3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1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2600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2900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Facilitation Findings</a:t>
            </a:r>
            <a:br>
              <a:rPr lang="en-US" sz="3200" b="1">
                <a:latin typeface="Raleway" panose="020B0503030101060003" pitchFamily="34" charset="77"/>
              </a:rPr>
            </a:br>
            <a:r>
              <a:rPr lang="en-US" sz="4000" b="1">
                <a:latin typeface="Raleway Black" panose="020B0503030101060003" pitchFamily="34" charset="77"/>
              </a:rPr>
              <a:t>Connections to Relevance and Self-efficacy</a:t>
            </a:r>
            <a:endParaRPr lang="en-US" sz="4000"/>
          </a:p>
        </p:txBody>
      </p:sp>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6" name="Rectangle 5"/>
          <p:cNvSpPr/>
          <p:nvPr/>
        </p:nvSpPr>
        <p:spPr>
          <a:xfrm>
            <a:off x="838200" y="1488219"/>
            <a:ext cx="10737234" cy="5262979"/>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800" dirty="0"/>
              <a:t>Deepening understanding techniques of either </a:t>
            </a:r>
            <a:r>
              <a:rPr lang="en-US" sz="2800" b="1" dirty="0"/>
              <a:t>describing why or how</a:t>
            </a:r>
            <a:r>
              <a:rPr lang="en-US" sz="2800" dirty="0"/>
              <a:t> something is happening or </a:t>
            </a:r>
            <a:r>
              <a:rPr lang="en-US" sz="2800" b="1" dirty="0"/>
              <a:t>providing information</a:t>
            </a:r>
            <a:r>
              <a:rPr lang="en-US" sz="2800" dirty="0"/>
              <a:t> that supports making connections outside the activity may be especially helpful for relevance </a:t>
            </a:r>
          </a:p>
          <a:p>
            <a:pPr marL="342900" indent="-3429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Generally using supporting exploration moves may increase visitor self-efficacy. This attitude may also be supported by the deepening understanding technique of encouraging participants to explain why or how something is happening</a:t>
            </a:r>
            <a:endParaRPr lang="en-US" sz="2800" dirty="0">
              <a:cs typeface="Calibri" panose="020F0502020204030204"/>
            </a:endParaRPr>
          </a:p>
          <a:p>
            <a:pPr marL="342900" indent="-3429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Discussion about visitors’ prior experiences and knowledge may also be helpful to increasing relevance and self-efficacy</a:t>
            </a:r>
            <a:endParaRPr lang="en-US" sz="2800" dirty="0">
              <a:cs typeface="Calibri"/>
            </a:endParaRPr>
          </a:p>
        </p:txBody>
      </p:sp>
    </p:spTree>
    <p:extLst>
      <p:ext uri="{BB962C8B-B14F-4D97-AF65-F5344CB8AC3E}">
        <p14:creationId xmlns:p14="http://schemas.microsoft.com/office/powerpoint/2010/main" val="2503301883"/>
      </p:ext>
    </p:extLst>
  </p:cSld>
  <p:clrMapOvr>
    <a:masterClrMapping/>
  </p:clrMapOvr>
  <mc:AlternateContent xmlns:mc="http://schemas.openxmlformats.org/markup-compatibility/2006" xmlns:p14="http://schemas.microsoft.com/office/powerpoint/2010/main">
    <mc:Choice Requires="p14">
      <p:transition spd="slow" p14:dur="2000" advTm="83600"/>
    </mc:Choice>
    <mc:Fallback xmlns="">
      <p:transition spd="slow" advTm="8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4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2400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4100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a:latin typeface="Raleway ExtraBold" panose="020B0503030101060003" pitchFamily="34" charset="77"/>
              </a:rPr>
              <a:t>Applying the Research</a:t>
            </a:r>
          </a:p>
        </p:txBody>
      </p:sp>
    </p:spTree>
    <p:extLst>
      <p:ext uri="{BB962C8B-B14F-4D97-AF65-F5344CB8AC3E}">
        <p14:creationId xmlns:p14="http://schemas.microsoft.com/office/powerpoint/2010/main" val="1626410940"/>
      </p:ext>
    </p:extLst>
  </p:cSld>
  <p:clrMapOvr>
    <a:masterClrMapping/>
  </p:clrMapOvr>
  <mc:AlternateContent xmlns:mc="http://schemas.openxmlformats.org/markup-compatibility/2006" xmlns:p14="http://schemas.microsoft.com/office/powerpoint/2010/main">
    <mc:Choice Requires="p14">
      <p:transition spd="slow" p14:dur="2000" advClick="0" advTm="42270"/>
    </mc:Choice>
    <mc:Fallback xmlns="">
      <p:transition spd="slow" advClick="0" advTm="422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s://i5.walmartimages.com/asr/f048aaba-6444-4422-8472-4da64236705f_1.93f47075f1f608a78f5bc36e3ec303a0.jpeg?odnWidth=undefined&amp;odnHeight=undefined&amp;odnBg=ffffff"/>
          <p:cNvPicPr>
            <a:picLocks noChangeAspect="1" noChangeArrowheads="1"/>
          </p:cNvPicPr>
          <p:nvPr/>
        </p:nvPicPr>
        <p:blipFill rotWithShape="1">
          <a:blip r:embed="rId4">
            <a:extLst>
              <a:ext uri="{28A0092B-C50C-407E-A947-70E740481C1C}">
                <a14:useLocalDpi xmlns:a14="http://schemas.microsoft.com/office/drawing/2010/main" val="0"/>
              </a:ext>
            </a:extLst>
          </a:blip>
          <a:srcRect l="26137" r="25800"/>
          <a:stretch/>
        </p:blipFill>
        <p:spPr bwMode="auto">
          <a:xfrm>
            <a:off x="920154" y="1793059"/>
            <a:ext cx="1898202" cy="394942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Wholesale Disposable Baby Diapers Pants Sleepy Baby Diaper Manufacturer -  Buy Wholesale Disposable Baby Diapers Pants Sleepy Baby Diaper Manufacturer  In China,Wholesale Breathable And Comfortable Disposable Baby Diapers,New  Arrival Cheap Sleepy Baby"/>
          <p:cNvPicPr>
            <a:picLocks noChangeAspect="1" noChangeArrowheads="1"/>
          </p:cNvPicPr>
          <p:nvPr/>
        </p:nvPicPr>
        <p:blipFill rotWithShape="1">
          <a:blip r:embed="rId5">
            <a:extLst>
              <a:ext uri="{28A0092B-C50C-407E-A947-70E740481C1C}">
                <a14:useLocalDpi xmlns:a14="http://schemas.microsoft.com/office/drawing/2010/main" val="0"/>
              </a:ext>
            </a:extLst>
          </a:blip>
          <a:srcRect l="5420" t="4281"/>
          <a:stretch/>
        </p:blipFill>
        <p:spPr bwMode="auto">
          <a:xfrm>
            <a:off x="5808526" y="2052558"/>
            <a:ext cx="5776758" cy="45674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6521" y="113566"/>
            <a:ext cx="104218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dirty="0">
                <a:latin typeface="Raleway" panose="020B0503030101060003" pitchFamily="34" charset="77"/>
              </a:rPr>
              <a:t>Facilitation Techniques</a:t>
            </a:r>
            <a:br>
              <a:rPr lang="en-US" b="1" dirty="0">
                <a:latin typeface="Raleway" panose="020B0503030101060003" pitchFamily="34" charset="77"/>
              </a:rPr>
            </a:br>
            <a:r>
              <a:rPr lang="en-US" sz="4000" b="1" dirty="0">
                <a:latin typeface="Raleway Black" panose="020B0503030101060003" pitchFamily="34" charset="77"/>
              </a:rPr>
              <a:t>Invite Participation</a:t>
            </a:r>
            <a:endParaRPr lang="en-US" sz="4000" dirty="0"/>
          </a:p>
        </p:txBody>
      </p:sp>
      <p:pic>
        <p:nvPicPr>
          <p:cNvPr id="4" name="Picture 3"/>
          <p:cNvPicPr>
            <a:picLocks noChangeAspect="1"/>
          </p:cNvPicPr>
          <p:nvPr/>
        </p:nvPicPr>
        <p:blipFill>
          <a:blip r:embed="rId6"/>
          <a:stretch>
            <a:fillRect/>
          </a:stretch>
        </p:blipFill>
        <p:spPr>
          <a:xfrm>
            <a:off x="9109195" y="113566"/>
            <a:ext cx="2286230" cy="2286230"/>
          </a:xfrm>
          <a:prstGeom prst="rect">
            <a:avLst/>
          </a:prstGeom>
        </p:spPr>
      </p:pic>
      <p:pic>
        <p:nvPicPr>
          <p:cNvPr id="5129" name="Picture 9" descr="Amazon.com: Orbeez - Grown Mega Pack (45013): Toys &amp; Gam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0431" y="3824136"/>
            <a:ext cx="3101437" cy="3038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salsify.com/image/upload/s--8y1lesWm--/h_1170,w_1170,q_60,cs_srgb/fqjiwfnhjqdsrkopklot.jpg"/>
          <p:cNvPicPr>
            <a:picLocks noChangeAspect="1" noChangeArrowheads="1"/>
          </p:cNvPicPr>
          <p:nvPr/>
        </p:nvPicPr>
        <p:blipFill rotWithShape="1">
          <a:blip r:embed="rId8">
            <a:extLst>
              <a:ext uri="{28A0092B-C50C-407E-A947-70E740481C1C}">
                <a14:useLocalDpi xmlns:a14="http://schemas.microsoft.com/office/drawing/2010/main" val="0"/>
              </a:ext>
            </a:extLst>
          </a:blip>
          <a:srcRect l="5288" t="12336" r="6514" b="11942"/>
          <a:stretch/>
        </p:blipFill>
        <p:spPr bwMode="auto">
          <a:xfrm>
            <a:off x="3497005" y="1589253"/>
            <a:ext cx="2567837" cy="220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85638"/>
      </p:ext>
    </p:extLst>
  </p:cSld>
  <p:clrMapOvr>
    <a:masterClrMapping/>
  </p:clrMapOvr>
  <mc:AlternateContent xmlns:mc="http://schemas.openxmlformats.org/markup-compatibility/2006" xmlns:p14="http://schemas.microsoft.com/office/powerpoint/2010/main">
    <mc:Choice Requires="p14">
      <p:transition spd="slow" p14:dur="2000" advClick="0" advTm="68910"/>
    </mc:Choice>
    <mc:Fallback xmlns="">
      <p:transition spd="slow" advClick="0" advTm="6891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s://i5.walmartimages.com/asr/f048aaba-6444-4422-8472-4da64236705f_1.93f47075f1f608a78f5bc36e3ec303a0.jpeg?odnWidth=undefined&amp;odnHeight=undefined&amp;odnBg=ffffff"/>
          <p:cNvPicPr>
            <a:picLocks noChangeAspect="1" noChangeArrowheads="1"/>
          </p:cNvPicPr>
          <p:nvPr/>
        </p:nvPicPr>
        <p:blipFill rotWithShape="1">
          <a:blip r:embed="rId4">
            <a:extLst>
              <a:ext uri="{28A0092B-C50C-407E-A947-70E740481C1C}">
                <a14:useLocalDpi xmlns:a14="http://schemas.microsoft.com/office/drawing/2010/main" val="0"/>
              </a:ext>
            </a:extLst>
          </a:blip>
          <a:srcRect l="26137" r="25800"/>
          <a:stretch/>
        </p:blipFill>
        <p:spPr bwMode="auto">
          <a:xfrm>
            <a:off x="7495349" y="3370039"/>
            <a:ext cx="1255877" cy="26129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6521" y="113566"/>
            <a:ext cx="104218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Invite Participation</a:t>
            </a:r>
            <a:endParaRPr lang="en-US" sz="4000"/>
          </a:p>
        </p:txBody>
      </p:sp>
      <p:graphicFrame>
        <p:nvGraphicFramePr>
          <p:cNvPr id="21" name="Table 20"/>
          <p:cNvGraphicFramePr>
            <a:graphicFrameLocks noGrp="1"/>
          </p:cNvGraphicFramePr>
          <p:nvPr/>
        </p:nvGraphicFramePr>
        <p:xfrm>
          <a:off x="860551" y="1963172"/>
          <a:ext cx="6279737" cy="3417418"/>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gn="l">
                        <a:lnSpc>
                          <a:spcPct val="107000"/>
                        </a:lnSpc>
                        <a:spcBef>
                          <a:spcPts val="0"/>
                        </a:spcBef>
                        <a:spcAft>
                          <a:spcPts val="0"/>
                        </a:spcAft>
                      </a:pPr>
                      <a:r>
                        <a:rPr lang="en-US" sz="20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Invite Participation Facilitation Techniques</a:t>
                      </a:r>
                      <a:endParaRPr lang="en-US" sz="20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6DB43D"/>
                    </a:solidFill>
                  </a:tcPr>
                </a:tc>
                <a:extLst>
                  <a:ext uri="{0D108BD9-81ED-4DB2-BD59-A6C34878D82A}">
                    <a16:rowId xmlns:a16="http://schemas.microsoft.com/office/drawing/2014/main" val="3844782717"/>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an introduction or activity overview</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697541053"/>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Introduce and model tools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3443901145"/>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Build rapport with participants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1108080707"/>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Learn what people have experienced or know about chemistry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03492808"/>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everyone to participate</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060217600"/>
                  </a:ext>
                </a:extLst>
              </a:tr>
              <a:tr h="425519">
                <a:tc>
                  <a:txBody>
                    <a:bodyPr/>
                    <a:lstStyle/>
                    <a:p>
                      <a:pPr marL="0" marR="0" algn="l">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Aid in transitions between different portions of an activity </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227868168"/>
                  </a:ext>
                </a:extLst>
              </a:tr>
              <a:tr h="425519">
                <a:tc>
                  <a:txBody>
                    <a:bodyPr/>
                    <a:lstStyle/>
                    <a:p>
                      <a:pPr marL="0" marR="0" algn="l">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visitors to stay, but give them the option to stop</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6DB43D"/>
                      </a:solidFill>
                      <a:prstDash val="solid"/>
                      <a:round/>
                      <a:headEnd type="none" w="med" len="med"/>
                      <a:tailEnd type="none" w="med" len="med"/>
                    </a:lnL>
                    <a:lnR w="12700" cap="flat" cmpd="sng" algn="ctr">
                      <a:solidFill>
                        <a:srgbClr val="6DB43D"/>
                      </a:solidFill>
                      <a:prstDash val="solid"/>
                      <a:round/>
                      <a:headEnd type="none" w="med" len="med"/>
                      <a:tailEnd type="none" w="med" len="med"/>
                    </a:lnR>
                    <a:lnT w="12700" cap="flat" cmpd="sng" algn="ctr">
                      <a:solidFill>
                        <a:srgbClr val="6DB43D"/>
                      </a:solidFill>
                      <a:prstDash val="solid"/>
                      <a:round/>
                      <a:headEnd type="none" w="med" len="med"/>
                      <a:tailEnd type="none" w="med" len="med"/>
                    </a:lnT>
                    <a:lnB w="12700" cap="flat" cmpd="sng" algn="ctr">
                      <a:solidFill>
                        <a:srgbClr val="6DB43D"/>
                      </a:solidFill>
                      <a:prstDash val="solid"/>
                      <a:round/>
                      <a:headEnd type="none" w="med" len="med"/>
                      <a:tailEnd type="none" w="med" len="med"/>
                    </a:lnB>
                    <a:solidFill>
                      <a:srgbClr val="DBECCF"/>
                    </a:solidFill>
                  </a:tcPr>
                </a:tc>
                <a:extLst>
                  <a:ext uri="{0D108BD9-81ED-4DB2-BD59-A6C34878D82A}">
                    <a16:rowId xmlns:a16="http://schemas.microsoft.com/office/drawing/2014/main" val="270477457"/>
                  </a:ext>
                </a:extLst>
              </a:tr>
            </a:tbl>
          </a:graphicData>
        </a:graphic>
      </p:graphicFrame>
      <p:pic>
        <p:nvPicPr>
          <p:cNvPr id="5125" name="Picture 5" descr="Wholesale Disposable Baby Diapers Pants Sleepy Baby Diaper Manufacturer -  Buy Wholesale Disposable Baby Diapers Pants Sleepy Baby Diaper Manufacturer  In China,Wholesale Breathable And Comfortable Disposable Baby Diapers,New  Arrival Cheap Sleepy Baby"/>
          <p:cNvPicPr>
            <a:picLocks noChangeAspect="1" noChangeArrowheads="1"/>
          </p:cNvPicPr>
          <p:nvPr/>
        </p:nvPicPr>
        <p:blipFill rotWithShape="1">
          <a:blip r:embed="rId5">
            <a:extLst>
              <a:ext uri="{28A0092B-C50C-407E-A947-70E740481C1C}">
                <a14:useLocalDpi xmlns:a14="http://schemas.microsoft.com/office/drawing/2010/main" val="0"/>
              </a:ext>
            </a:extLst>
          </a:blip>
          <a:srcRect l="5420" t="4281"/>
          <a:stretch/>
        </p:blipFill>
        <p:spPr bwMode="auto">
          <a:xfrm>
            <a:off x="7735566" y="475393"/>
            <a:ext cx="3618234" cy="286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8850124" y="4426684"/>
            <a:ext cx="2116162" cy="2116162"/>
          </a:xfrm>
          <a:prstGeom prst="rect">
            <a:avLst/>
          </a:prstGeom>
        </p:spPr>
      </p:pic>
      <p:pic>
        <p:nvPicPr>
          <p:cNvPr id="10" name="Picture 4" descr="https://images.salsify.com/image/upload/s--8y1lesWm--/h_1170,w_1170,q_60,cs_srgb/fqjiwfnhjqdsrkopkl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60338"/>
            <a:ext cx="1722260" cy="172226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Amazon.com: Orbeez - Grown Mega Pack (45013): Toys &amp; Gam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8205" y="2827432"/>
            <a:ext cx="1632226" cy="159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619675"/>
      </p:ext>
    </p:extLst>
  </p:cSld>
  <p:clrMapOvr>
    <a:masterClrMapping/>
  </p:clrMapOvr>
  <mc:AlternateContent xmlns:mc="http://schemas.openxmlformats.org/markup-compatibility/2006" xmlns:p14="http://schemas.microsoft.com/office/powerpoint/2010/main">
    <mc:Choice Requires="p14">
      <p:transition spd="slow" p14:dur="2000" advClick="0" advTm="61850"/>
    </mc:Choice>
    <mc:Fallback xmlns="">
      <p:transition spd="slow" advClick="0" advTm="618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Support Exploration</a:t>
            </a:r>
            <a:endParaRPr lang="en-US" sz="4000"/>
          </a:p>
        </p:txBody>
      </p:sp>
      <p:graphicFrame>
        <p:nvGraphicFramePr>
          <p:cNvPr id="21" name="Table 20"/>
          <p:cNvGraphicFramePr>
            <a:graphicFrameLocks noGrp="1"/>
          </p:cNvGraphicFramePr>
          <p:nvPr/>
        </p:nvGraphicFramePr>
        <p:xfrm>
          <a:off x="838200" y="1751315"/>
          <a:ext cx="6279737" cy="2557507"/>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Support Exploration</a:t>
                      </a:r>
                      <a:r>
                        <a:rPr lang="en-US" sz="18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Facilitation </a:t>
                      </a: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Techniques</a:t>
                      </a: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21AABD"/>
                    </a:solidFill>
                  </a:tcPr>
                </a:tc>
                <a:extLst>
                  <a:ext uri="{0D108BD9-81ED-4DB2-BD59-A6C34878D82A}">
                    <a16:rowId xmlns:a16="http://schemas.microsoft.com/office/drawing/2014/main" val="384478271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Offer positive feedback</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697541053"/>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basic information and vocabulary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443901145"/>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Give step-by-step instructions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110808070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Ask participants to make observations and predictions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203492808"/>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iteration and continued experimentation</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060217600"/>
                  </a:ext>
                </a:extLst>
              </a:tr>
            </a:tbl>
          </a:graphicData>
        </a:graphic>
      </p:graphicFrame>
      <p:pic>
        <p:nvPicPr>
          <p:cNvPr id="3074" name="Picture 2" descr="Absorb3_Squi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894" y="1009679"/>
            <a:ext cx="3948146" cy="48846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bsorb_Sc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934" y="4539340"/>
            <a:ext cx="1892003" cy="135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26032"/>
      </p:ext>
    </p:extLst>
  </p:cSld>
  <p:clrMapOvr>
    <a:masterClrMapping/>
  </p:clrMapOvr>
  <mc:AlternateContent xmlns:mc="http://schemas.openxmlformats.org/markup-compatibility/2006" xmlns:p14="http://schemas.microsoft.com/office/powerpoint/2010/main">
    <mc:Choice Requires="p14">
      <p:transition spd="slow" p14:dur="2000" advClick="0" advTm="70510"/>
    </mc:Choice>
    <mc:Fallback xmlns="">
      <p:transition spd="slow" advClick="0" advTm="7051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86521" y="113566"/>
            <a:ext cx="104218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a:rPr>
              <a:t>Facilitation Techniques</a:t>
            </a:r>
            <a:br>
              <a:rPr lang="en-US" b="1">
                <a:latin typeface="Raleway" panose="020B0503030101060003" pitchFamily="34" charset="77"/>
              </a:rPr>
            </a:br>
            <a:r>
              <a:rPr lang="en-US" sz="4000" b="1">
                <a:latin typeface="Raleway Black"/>
              </a:rPr>
              <a:t>Deepen Understanding</a:t>
            </a:r>
            <a:endParaRPr lang="en-US" sz="4000">
              <a:latin typeface="Calibri Light"/>
              <a:cs typeface="Calibri Light"/>
            </a:endParaRPr>
          </a:p>
        </p:txBody>
      </p:sp>
      <p:graphicFrame>
        <p:nvGraphicFramePr>
          <p:cNvPr id="21" name="Table 20"/>
          <p:cNvGraphicFramePr>
            <a:graphicFrameLocks noGrp="1"/>
          </p:cNvGraphicFramePr>
          <p:nvPr/>
        </p:nvGraphicFramePr>
        <p:xfrm>
          <a:off x="838200" y="1905793"/>
          <a:ext cx="6281928" cy="3200212"/>
        </p:xfrm>
        <a:graphic>
          <a:graphicData uri="http://schemas.openxmlformats.org/drawingml/2006/table">
            <a:tbl>
              <a:tblPr firstRow="1" firstCol="1" bandRow="1"/>
              <a:tblGrid>
                <a:gridCol w="6281928">
                  <a:extLst>
                    <a:ext uri="{9D8B030D-6E8A-4147-A177-3AD203B41FA5}">
                      <a16:colId xmlns:a16="http://schemas.microsoft.com/office/drawing/2014/main" val="2427841385"/>
                    </a:ext>
                  </a:extLst>
                </a:gridCol>
              </a:tblGrid>
              <a:tr h="461050">
                <a:tc>
                  <a:txBody>
                    <a:bodyPr/>
                    <a:lstStyle/>
                    <a:p>
                      <a:pPr marL="0" marR="0" indent="63500" algn="l">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Deepen Understanding Facilitation Techniques</a:t>
                      </a:r>
                      <a:endParaRPr lang="en-US" sz="180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EB8220"/>
                    </a:solidFill>
                  </a:tcPr>
                </a:tc>
                <a:extLst>
                  <a:ext uri="{0D108BD9-81ED-4DB2-BD59-A6C34878D82A}">
                    <a16:rowId xmlns:a16="http://schemas.microsoft.com/office/drawing/2014/main" val="3844782717"/>
                  </a:ext>
                </a:extLst>
              </a:tr>
              <a:tr h="456339">
                <a:tc>
                  <a:txBody>
                    <a:bodyPr/>
                    <a:lstStyle/>
                    <a:p>
                      <a:pPr marL="118745" marR="0" indent="-5461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Describe why or how something is happening</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697541053"/>
                  </a:ext>
                </a:extLst>
              </a:tr>
              <a:tr h="760941">
                <a:tc>
                  <a:txBody>
                    <a:bodyPr/>
                    <a:lstStyle/>
                    <a:p>
                      <a:pPr marL="64135" marR="0">
                        <a:lnSpc>
                          <a:spcPct val="106000"/>
                        </a:lnSpc>
                        <a:spcBef>
                          <a:spcPts val="0"/>
                        </a:spcBef>
                        <a:spcAft>
                          <a:spcPts val="0"/>
                        </a:spcAft>
                      </a:pP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information and support making connections </a:t>
                      </a:r>
                      <a:b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outside the activity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3443901145"/>
                  </a:ext>
                </a:extLst>
              </a:tr>
              <a:tr h="760941">
                <a:tc>
                  <a:txBody>
                    <a:bodyPr/>
                    <a:lstStyle/>
                    <a:p>
                      <a:pPr marL="64135" marR="0">
                        <a:lnSpc>
                          <a:spcPct val="106000"/>
                        </a:lnSpc>
                        <a:spcBef>
                          <a:spcPts val="0"/>
                        </a:spcBef>
                        <a:spcAft>
                          <a:spcPts val="0"/>
                        </a:spcAft>
                      </a:pPr>
                      <a:r>
                        <a:rPr lang="en-US" sz="1800" kern="12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apply something they learned during the activity</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1108080707"/>
                  </a:ext>
                </a:extLst>
              </a:tr>
              <a:tr h="760941">
                <a:tc>
                  <a:txBody>
                    <a:bodyPr/>
                    <a:lstStyle/>
                    <a:p>
                      <a:pPr marL="64135" marR="0">
                        <a:lnSpc>
                          <a:spcPct val="106000"/>
                        </a:lnSpc>
                        <a:spcBef>
                          <a:spcPts val="0"/>
                        </a:spcBef>
                        <a:spcAft>
                          <a:spcPts val="0"/>
                        </a:spcAft>
                      </a:pPr>
                      <a:r>
                        <a:rPr lang="en-US" sz="1800" kern="12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participants to explain why or how something </a:t>
                      </a:r>
                      <a:br>
                        <a:rPr lang="en-US" sz="1800" kern="12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br>
                      <a:r>
                        <a:rPr lang="en-US" sz="1800" kern="12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is happening</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EB8220"/>
                      </a:solidFill>
                      <a:prstDash val="solid"/>
                      <a:round/>
                      <a:headEnd type="none" w="med" len="med"/>
                      <a:tailEnd type="none" w="med" len="med"/>
                    </a:lnL>
                    <a:lnR w="12700" cap="flat" cmpd="sng" algn="ctr">
                      <a:solidFill>
                        <a:srgbClr val="EB8220"/>
                      </a:solidFill>
                      <a:prstDash val="solid"/>
                      <a:round/>
                      <a:headEnd type="none" w="med" len="med"/>
                      <a:tailEnd type="none" w="med" len="med"/>
                    </a:lnR>
                    <a:lnT w="12700" cap="flat" cmpd="sng" algn="ctr">
                      <a:solidFill>
                        <a:srgbClr val="EB8220"/>
                      </a:solidFill>
                      <a:prstDash val="solid"/>
                      <a:round/>
                      <a:headEnd type="none" w="med" len="med"/>
                      <a:tailEnd type="none" w="med" len="med"/>
                    </a:lnT>
                    <a:lnB w="12700" cap="flat" cmpd="sng" algn="ctr">
                      <a:solidFill>
                        <a:srgbClr val="EB8220"/>
                      </a:solidFill>
                      <a:prstDash val="solid"/>
                      <a:round/>
                      <a:headEnd type="none" w="med" len="med"/>
                      <a:tailEnd type="none" w="med" len="med"/>
                    </a:lnB>
                    <a:solidFill>
                      <a:srgbClr val="FCE0C7"/>
                    </a:solidFill>
                  </a:tcPr>
                </a:tc>
                <a:extLst>
                  <a:ext uri="{0D108BD9-81ED-4DB2-BD59-A6C34878D82A}">
                    <a16:rowId xmlns:a16="http://schemas.microsoft.com/office/drawing/2014/main" val="2203492808"/>
                  </a:ext>
                </a:extLst>
              </a:tr>
            </a:tbl>
          </a:graphicData>
        </a:graphic>
      </p:graphicFrame>
      <p:pic>
        <p:nvPicPr>
          <p:cNvPr id="2050" name="Picture 2" descr="Absorb_8SodiumP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2419" y="2825953"/>
            <a:ext cx="3572391" cy="33660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11067" t="31334" r="14267" b="28933"/>
          <a:stretch/>
        </p:blipFill>
        <p:spPr>
          <a:xfrm>
            <a:off x="7336915" y="905057"/>
            <a:ext cx="3556000" cy="1892300"/>
          </a:xfrm>
          <a:prstGeom prst="rect">
            <a:avLst/>
          </a:prstGeom>
        </p:spPr>
      </p:pic>
    </p:spTree>
    <p:extLst>
      <p:ext uri="{BB962C8B-B14F-4D97-AF65-F5344CB8AC3E}">
        <p14:creationId xmlns:p14="http://schemas.microsoft.com/office/powerpoint/2010/main" val="3714660678"/>
      </p:ext>
    </p:extLst>
  </p:cSld>
  <p:clrMapOvr>
    <a:masterClrMapping/>
  </p:clrMapOvr>
  <mc:AlternateContent xmlns:mc="http://schemas.openxmlformats.org/markup-compatibility/2006" xmlns:p14="http://schemas.microsoft.com/office/powerpoint/2010/main">
    <mc:Choice Requires="p14">
      <p:transition spd="slow" p14:dur="2000" advClick="0" advTm="79930"/>
    </mc:Choice>
    <mc:Fallback xmlns="">
      <p:transition spd="slow" advClick="0" advTm="799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0" y="2582824"/>
            <a:ext cx="5345859" cy="39076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mj-lt"/>
              <a:buAutoNum type="arabicPeriod"/>
            </a:pPr>
            <a:r>
              <a:rPr lang="en-US" sz="2400" dirty="0">
                <a:latin typeface="Source Sans Pro"/>
                <a:ea typeface="Source Sans Pro"/>
              </a:rPr>
              <a:t>Discussed and refined educator-described facilitation techniques </a:t>
            </a:r>
            <a:endParaRPr lang="en-US" sz="2400" dirty="0">
              <a:latin typeface="Source Sans Pro" panose="020B0503030403020204" pitchFamily="34" charset="0"/>
              <a:ea typeface="Source Sans Pro" panose="020B0503030403020204" pitchFamily="34" charset="0"/>
            </a:endParaRPr>
          </a:p>
          <a:p>
            <a:pPr marL="342900" indent="-342900">
              <a:buFont typeface="+mj-lt"/>
              <a:buAutoNum type="arabicPeriod"/>
            </a:pPr>
            <a:r>
              <a:rPr lang="en-US" sz="2400" dirty="0">
                <a:latin typeface="Source Sans Pro"/>
                <a:ea typeface="Source Sans Pro"/>
              </a:rPr>
              <a:t>Reviewed relevant existing informal and formal facilitation frameworks</a:t>
            </a:r>
          </a:p>
          <a:p>
            <a:pPr marL="342900" indent="-342900">
              <a:buFont typeface="+mj-lt"/>
              <a:buAutoNum type="arabicPeriod"/>
            </a:pPr>
            <a:r>
              <a:rPr lang="en-US" sz="2400" dirty="0">
                <a:latin typeface="Source Sans Pro"/>
                <a:ea typeface="Source Sans Pro"/>
              </a:rPr>
              <a:t>Adapted the Exploratorium’s Facilitation Field Guide</a:t>
            </a:r>
          </a:p>
          <a:p>
            <a:pPr marL="342900" indent="-342900">
              <a:buFont typeface="+mj-lt"/>
              <a:buAutoNum type="arabicPeriod"/>
            </a:pPr>
            <a:r>
              <a:rPr lang="en-US" sz="2400" dirty="0">
                <a:latin typeface="Source Sans Pro"/>
                <a:ea typeface="Source Sans Pro"/>
              </a:rPr>
              <a:t>Analyzed video recordings of facilitator interactions with visitors</a:t>
            </a: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845812"/>
          </a:xfrm>
        </p:spPr>
        <p:txBody>
          <a:bodyPr>
            <a:normAutofit/>
          </a:bodyPr>
          <a:lstStyle/>
          <a:p>
            <a:r>
              <a:rPr lang="en-US" sz="1800" b="1">
                <a:latin typeface="Raleway" panose="020B0503030101060003" pitchFamily="34" charset="77"/>
              </a:rPr>
              <a:t>Facilitation Findings</a:t>
            </a:r>
            <a:br>
              <a:rPr lang="en-US" b="1">
                <a:latin typeface="Raleway" panose="020B0503030101060003" pitchFamily="34" charset="77"/>
              </a:rPr>
            </a:br>
            <a:r>
              <a:rPr lang="en-US" sz="4000" b="1">
                <a:latin typeface="Raleway Black" panose="020B0503030101060003" pitchFamily="34" charset="77"/>
              </a:rPr>
              <a:t>Developing a </a:t>
            </a:r>
            <a:br>
              <a:rPr lang="en-US" sz="4000" b="1">
                <a:latin typeface="Raleway Black" panose="020B0503030101060003" pitchFamily="34" charset="77"/>
              </a:rPr>
            </a:br>
            <a:r>
              <a:rPr lang="en-US" sz="4000" b="1">
                <a:latin typeface="Raleway Black" panose="020B0503030101060003" pitchFamily="34" charset="77"/>
              </a:rPr>
              <a:t>Framework</a:t>
            </a:r>
            <a:endParaRPr lang="en-US" sz="4000"/>
          </a:p>
        </p:txBody>
      </p:sp>
      <p:pic>
        <p:nvPicPr>
          <p:cNvPr id="6" name="Picture 5"/>
          <p:cNvPicPr>
            <a:picLocks noChangeAspect="1"/>
          </p:cNvPicPr>
          <p:nvPr/>
        </p:nvPicPr>
        <p:blipFill rotWithShape="1">
          <a:blip r:embed="rId4"/>
          <a:srcRect t="5476" b="5886"/>
          <a:stretch/>
        </p:blipFill>
        <p:spPr>
          <a:xfrm>
            <a:off x="7013389" y="-27296"/>
            <a:ext cx="5178611" cy="6885296"/>
          </a:xfrm>
          <a:prstGeom prst="rect">
            <a:avLst/>
          </a:prstGeom>
        </p:spPr>
      </p:pic>
    </p:spTree>
    <p:extLst>
      <p:ext uri="{BB962C8B-B14F-4D97-AF65-F5344CB8AC3E}">
        <p14:creationId xmlns:p14="http://schemas.microsoft.com/office/powerpoint/2010/main" val="2854539216"/>
      </p:ext>
    </p:extLst>
  </p:cSld>
  <p:clrMapOvr>
    <a:masterClrMapping/>
  </p:clrMapOvr>
  <mc:AlternateContent xmlns:mc="http://schemas.openxmlformats.org/markup-compatibility/2006" xmlns:p14="http://schemas.microsoft.com/office/powerpoint/2010/main">
    <mc:Choice Requires="p14">
      <p:transition spd="slow" p14:dur="2000" advTm="96000"/>
    </mc:Choice>
    <mc:Fallback xmlns="">
      <p:transition spd="slow" advTm="9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75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1200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1900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9" name="Picture 3" descr="Absorb10Stir"/>
          <p:cNvPicPr>
            <a:picLocks noChangeAspect="1" noChangeArrowheads="1"/>
          </p:cNvPicPr>
          <p:nvPr/>
        </p:nvPicPr>
        <p:blipFill rotWithShape="1">
          <a:blip r:embed="rId4">
            <a:extLst>
              <a:ext uri="{28A0092B-C50C-407E-A947-70E740481C1C}">
                <a14:useLocalDpi xmlns:a14="http://schemas.microsoft.com/office/drawing/2010/main" val="0"/>
              </a:ext>
            </a:extLst>
          </a:blip>
          <a:srcRect l="3856" b="13319"/>
          <a:stretch/>
        </p:blipFill>
        <p:spPr bwMode="auto">
          <a:xfrm>
            <a:off x="7311894" y="1114925"/>
            <a:ext cx="3948146" cy="48605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6521" y="113566"/>
            <a:ext cx="104218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Facilitation Techniques</a:t>
            </a:r>
            <a:br>
              <a:rPr lang="en-US" b="1">
                <a:latin typeface="Raleway" panose="020B0503030101060003" pitchFamily="34" charset="77"/>
              </a:rPr>
            </a:br>
            <a:r>
              <a:rPr lang="en-US" sz="4000" b="1">
                <a:latin typeface="Raleway Black" panose="020B0503030101060003" pitchFamily="34" charset="77"/>
              </a:rPr>
              <a:t>Support Exploration</a:t>
            </a:r>
            <a:endParaRPr lang="en-US" sz="4000"/>
          </a:p>
        </p:txBody>
      </p:sp>
      <p:graphicFrame>
        <p:nvGraphicFramePr>
          <p:cNvPr id="21" name="Table 20"/>
          <p:cNvGraphicFramePr>
            <a:graphicFrameLocks noGrp="1"/>
          </p:cNvGraphicFramePr>
          <p:nvPr/>
        </p:nvGraphicFramePr>
        <p:xfrm>
          <a:off x="838200" y="1763365"/>
          <a:ext cx="6279737" cy="2557507"/>
        </p:xfrm>
        <a:graphic>
          <a:graphicData uri="http://schemas.openxmlformats.org/drawingml/2006/table">
            <a:tbl>
              <a:tblPr firstRow="1" firstCol="1" bandRow="1"/>
              <a:tblGrid>
                <a:gridCol w="6279737">
                  <a:extLst>
                    <a:ext uri="{9D8B030D-6E8A-4147-A177-3AD203B41FA5}">
                      <a16:colId xmlns:a16="http://schemas.microsoft.com/office/drawing/2014/main" val="2427841385"/>
                    </a:ext>
                  </a:extLst>
                </a:gridCol>
              </a:tblGrid>
              <a:tr h="429912">
                <a:tc>
                  <a:txBody>
                    <a:bodyPr/>
                    <a:lstStyle/>
                    <a:p>
                      <a:pPr marL="0" marR="0">
                        <a:lnSpc>
                          <a:spcPct val="107000"/>
                        </a:lnSpc>
                        <a:spcBef>
                          <a:spcPts val="0"/>
                        </a:spcBef>
                        <a:spcAft>
                          <a:spcPts val="0"/>
                        </a:spcAft>
                      </a:pP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Support Exploration</a:t>
                      </a:r>
                      <a:r>
                        <a:rPr lang="en-US" sz="1800" b="1" baseline="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Facilitation </a:t>
                      </a:r>
                      <a:r>
                        <a:rPr lang="en-US" sz="1800" b="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Techniques</a:t>
                      </a: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21AABD"/>
                    </a:solidFill>
                  </a:tcPr>
                </a:tc>
                <a:extLst>
                  <a:ext uri="{0D108BD9-81ED-4DB2-BD59-A6C34878D82A}">
                    <a16:rowId xmlns:a16="http://schemas.microsoft.com/office/drawing/2014/main" val="384478271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Offer positive feedback</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697541053"/>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Provide basic information and vocabulary</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3443901145"/>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Give step-by-step instructions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1108080707"/>
                  </a:ext>
                </a:extLst>
              </a:tr>
              <a:tr h="425519">
                <a:tc>
                  <a:txBody>
                    <a:bodyPr/>
                    <a:lstStyle/>
                    <a:p>
                      <a:pPr marL="0" marR="0">
                        <a:lnSpc>
                          <a:spcPct val="106000"/>
                        </a:lnSpc>
                        <a:spcBef>
                          <a:spcPts val="0"/>
                        </a:spcBef>
                        <a:spcAft>
                          <a:spcPts val="800"/>
                        </a:spcAft>
                      </a:pPr>
                      <a:r>
                        <a:rPr lang="en-US" sz="18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Ask participants to make observations and predictions</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203492808"/>
                  </a:ext>
                </a:extLst>
              </a:tr>
              <a:tr h="425519">
                <a:tc>
                  <a:txBody>
                    <a:bodyPr/>
                    <a:lstStyle/>
                    <a:p>
                      <a:pPr marL="0" marR="0">
                        <a:lnSpc>
                          <a:spcPct val="106000"/>
                        </a:lnSpc>
                        <a:spcBef>
                          <a:spcPts val="0"/>
                        </a:spcBef>
                        <a:spcAft>
                          <a:spcPts val="800"/>
                        </a:spcAft>
                      </a:pPr>
                      <a:r>
                        <a:rPr lang="en-US" sz="18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Encourage iteration and continued experimentation</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T="64008" marB="64008" anchor="ctr">
                    <a:lnL w="12700" cap="flat" cmpd="sng" algn="ctr">
                      <a:solidFill>
                        <a:srgbClr val="21AABD"/>
                      </a:solidFill>
                      <a:prstDash val="solid"/>
                      <a:round/>
                      <a:headEnd type="none" w="med" len="med"/>
                      <a:tailEnd type="none" w="med" len="med"/>
                    </a:lnL>
                    <a:lnR w="12700" cap="flat" cmpd="sng" algn="ctr">
                      <a:solidFill>
                        <a:srgbClr val="21AABD"/>
                      </a:solidFill>
                      <a:prstDash val="solid"/>
                      <a:round/>
                      <a:headEnd type="none" w="med" len="med"/>
                      <a:tailEnd type="none" w="med" len="med"/>
                    </a:lnR>
                    <a:lnT w="12700" cap="flat" cmpd="sng" algn="ctr">
                      <a:solidFill>
                        <a:srgbClr val="21AABD"/>
                      </a:solidFill>
                      <a:prstDash val="solid"/>
                      <a:round/>
                      <a:headEnd type="none" w="med" len="med"/>
                      <a:tailEnd type="none" w="med" len="med"/>
                    </a:lnT>
                    <a:lnB w="12700" cap="flat" cmpd="sng" algn="ctr">
                      <a:solidFill>
                        <a:srgbClr val="21AABD"/>
                      </a:solidFill>
                      <a:prstDash val="solid"/>
                      <a:round/>
                      <a:headEnd type="none" w="med" len="med"/>
                      <a:tailEnd type="none" w="med" len="med"/>
                    </a:lnB>
                    <a:solidFill>
                      <a:srgbClr val="C8EAEE"/>
                    </a:solidFill>
                  </a:tcPr>
                </a:tc>
                <a:extLst>
                  <a:ext uri="{0D108BD9-81ED-4DB2-BD59-A6C34878D82A}">
                    <a16:rowId xmlns:a16="http://schemas.microsoft.com/office/drawing/2014/main" val="2060217600"/>
                  </a:ext>
                </a:extLst>
              </a:tr>
            </a:tbl>
          </a:graphicData>
        </a:graphic>
      </p:graphicFrame>
      <p:pic>
        <p:nvPicPr>
          <p:cNvPr id="4098" name="Picture 2" descr="Absorb9_AddSa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6349" y="4527688"/>
            <a:ext cx="127158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598" y="4355184"/>
            <a:ext cx="2260095" cy="2502816"/>
          </a:xfrm>
          <a:prstGeom prst="rect">
            <a:avLst/>
          </a:prstGeom>
        </p:spPr>
      </p:pic>
    </p:spTree>
    <p:extLst>
      <p:ext uri="{BB962C8B-B14F-4D97-AF65-F5344CB8AC3E}">
        <p14:creationId xmlns:p14="http://schemas.microsoft.com/office/powerpoint/2010/main" val="2894814826"/>
      </p:ext>
    </p:extLst>
  </p:cSld>
  <p:clrMapOvr>
    <a:masterClrMapping/>
  </p:clrMapOvr>
  <mc:AlternateContent xmlns:mc="http://schemas.openxmlformats.org/markup-compatibility/2006" xmlns:p14="http://schemas.microsoft.com/office/powerpoint/2010/main">
    <mc:Choice Requires="p14">
      <p:transition spd="slow" p14:dur="2000" advClick="0" advTm="62060"/>
    </mc:Choice>
    <mc:Fallback xmlns="">
      <p:transition spd="slow" advClick="0" advTm="6206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0" y="2021237"/>
            <a:ext cx="6013538" cy="444306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2590"/>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Create a positive </a:t>
            </a:r>
            <a:br>
              <a:rPr kumimoji="0" lang="en-US" sz="3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US" sz="3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learning environment!</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Foster a fun experience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Build confidence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Share excitement</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Explore together</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Model curiosity</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Find connections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Offer guidance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Ask questions</a:t>
            </a:r>
            <a:endParaRPr kumimoji="0" lang="en-US" sz="20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dirty="0">
                <a:latin typeface="Raleway" panose="020B0503030101060003" pitchFamily="34" charset="77"/>
              </a:rPr>
              <a:t>Applying the Research</a:t>
            </a:r>
            <a:br>
              <a:rPr lang="en-US" b="1" dirty="0">
                <a:latin typeface="Raleway" panose="020B0503030101060003" pitchFamily="34" charset="77"/>
              </a:rPr>
            </a:br>
            <a:r>
              <a:rPr lang="en-US" sz="4000" b="1" dirty="0">
                <a:latin typeface="Raleway Black" panose="020B0503030101060003" pitchFamily="34" charset="77"/>
              </a:rPr>
              <a:t>Training Others</a:t>
            </a:r>
            <a:endParaRPr lang="en-US" sz="40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945" t="9070" r="9084" b="13430"/>
          <a:stretch/>
        </p:blipFill>
        <p:spPr>
          <a:xfrm>
            <a:off x="7004825" y="0"/>
            <a:ext cx="5187175" cy="6874525"/>
          </a:xfrm>
          <a:prstGeom prst="rect">
            <a:avLst/>
          </a:prstGeom>
        </p:spPr>
      </p:pic>
    </p:spTree>
    <p:extLst>
      <p:ext uri="{BB962C8B-B14F-4D97-AF65-F5344CB8AC3E}">
        <p14:creationId xmlns:p14="http://schemas.microsoft.com/office/powerpoint/2010/main" val="2038507516"/>
      </p:ext>
    </p:extLst>
  </p:cSld>
  <p:clrMapOvr>
    <a:masterClrMapping/>
  </p:clrMapOvr>
  <mc:AlternateContent xmlns:mc="http://schemas.openxmlformats.org/markup-compatibility/2006" xmlns:p14="http://schemas.microsoft.com/office/powerpoint/2010/main">
    <mc:Choice Requires="p14">
      <p:transition spd="slow" p14:dur="2000" advClick="0" advTm="40230"/>
    </mc:Choice>
    <mc:Fallback xmlns="">
      <p:transition spd="slow" advClick="0" advTm="4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95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216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2340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2550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2820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3140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par>
                                <p:cTn id="17" presetID="1" presetClass="entr" presetSubtype="0" fill="hold" nodeType="withEffect">
                                  <p:stCondLst>
                                    <p:cond delay="3380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par>
                                <p:cTn id="19" presetID="1" presetClass="entr" presetSubtype="0" fill="hold" nodeType="withEffect">
                                  <p:stCondLst>
                                    <p:cond delay="3850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199" y="2021237"/>
            <a:ext cx="6166625" cy="444097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259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If an activity is </a:t>
            </a:r>
            <a:r>
              <a:rPr kumimoji="0" lang="en-US" sz="2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interesting</a:t>
            </a: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b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participants will:</a:t>
            </a:r>
            <a:b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Try things out</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Observe carefully</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Experiment with variables</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Do more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Applying the Research</a:t>
            </a:r>
            <a:br>
              <a:rPr lang="en-US" b="1">
                <a:latin typeface="Raleway" panose="020B0503030101060003" pitchFamily="34" charset="77"/>
              </a:rPr>
            </a:br>
            <a:r>
              <a:rPr lang="en-US" sz="4000" b="1">
                <a:latin typeface="Raleway Black" panose="020B0503030101060003" pitchFamily="34" charset="77"/>
              </a:rPr>
              <a:t>Training Others</a:t>
            </a:r>
            <a:endParaRPr lang="en-US" sz="400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2996" t="4943" r="26129" b="3693"/>
          <a:stretch/>
        </p:blipFill>
        <p:spPr>
          <a:xfrm>
            <a:off x="7108371" y="0"/>
            <a:ext cx="5083629" cy="6847114"/>
          </a:xfrm>
          <a:prstGeom prst="rect">
            <a:avLst/>
          </a:prstGeom>
        </p:spPr>
      </p:pic>
    </p:spTree>
    <p:extLst>
      <p:ext uri="{BB962C8B-B14F-4D97-AF65-F5344CB8AC3E}">
        <p14:creationId xmlns:p14="http://schemas.microsoft.com/office/powerpoint/2010/main" val="4029940464"/>
      </p:ext>
    </p:extLst>
  </p:cSld>
  <p:clrMapOvr>
    <a:masterClrMapping/>
  </p:clrMapOvr>
  <mc:AlternateContent xmlns:mc="http://schemas.openxmlformats.org/markup-compatibility/2006" xmlns:p14="http://schemas.microsoft.com/office/powerpoint/2010/main">
    <mc:Choice Requires="p14">
      <p:transition spd="slow" p14:dur="2000" advClick="0" advTm="26960"/>
    </mc:Choice>
    <mc:Fallback xmlns="">
      <p:transition spd="slow" advClick="0" advTm="2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170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1860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2180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199" y="2021237"/>
            <a:ext cx="6166625" cy="444097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259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Adjust how you…</a:t>
            </a:r>
          </a:p>
          <a:p>
            <a:pPr marL="800100" marR="0" lvl="1" indent="-3429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Present chemistry concepts</a:t>
            </a:r>
          </a:p>
          <a:p>
            <a:pPr marL="800100" marR="0" lvl="1" indent="-3429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Engage participants in hands-on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Applying the Research</a:t>
            </a:r>
            <a:br>
              <a:rPr lang="en-US" b="1">
                <a:latin typeface="Raleway" panose="020B0503030101060003" pitchFamily="34" charset="77"/>
              </a:rPr>
            </a:br>
            <a:r>
              <a:rPr lang="en-US" sz="4000" b="1">
                <a:latin typeface="Raleway Black" panose="020B0503030101060003" pitchFamily="34" charset="77"/>
              </a:rPr>
              <a:t>Training Others</a:t>
            </a:r>
            <a:endParaRPr lang="en-US" sz="400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2996" t="4943" r="26129" b="3693"/>
          <a:stretch/>
        </p:blipFill>
        <p:spPr>
          <a:xfrm>
            <a:off x="7108371" y="0"/>
            <a:ext cx="5083629" cy="6847114"/>
          </a:xfrm>
          <a:prstGeom prst="rect">
            <a:avLst/>
          </a:prstGeom>
        </p:spPr>
      </p:pic>
    </p:spTree>
    <p:extLst>
      <p:ext uri="{BB962C8B-B14F-4D97-AF65-F5344CB8AC3E}">
        <p14:creationId xmlns:p14="http://schemas.microsoft.com/office/powerpoint/2010/main" val="1212705145"/>
      </p:ext>
    </p:extLst>
  </p:cSld>
  <p:clrMapOvr>
    <a:masterClrMapping/>
  </p:clrMapOvr>
  <mc:AlternateContent xmlns:mc="http://schemas.openxmlformats.org/markup-compatibility/2006" xmlns:p14="http://schemas.microsoft.com/office/powerpoint/2010/main">
    <mc:Choice Requires="p14">
      <p:transition spd="slow" p14:dur="2000" advClick="0" advTm="21510"/>
    </mc:Choice>
    <mc:Fallback xmlns="">
      <p:transition spd="slow" advClick="0" advTm="2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7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88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0" y="2021237"/>
            <a:ext cx="6401844" cy="44409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black"/>
              </a:buClr>
              <a:buSzPts val="259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If an activity is </a:t>
            </a:r>
            <a:r>
              <a:rPr kumimoji="0" lang="en-US" sz="2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relevant</a:t>
            </a: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participants will:</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Notice applications of chemistry</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Make connections to everyday life</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Talk about issues they value</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Remember familiar experiences</a:t>
            </a:r>
            <a:endPar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Applying the Research</a:t>
            </a:r>
            <a:br>
              <a:rPr lang="en-US" b="1">
                <a:latin typeface="Raleway" panose="020B0503030101060003" pitchFamily="34" charset="77"/>
              </a:rPr>
            </a:br>
            <a:r>
              <a:rPr lang="en-US" sz="4000" b="1">
                <a:latin typeface="Raleway Black" panose="020B0503030101060003" pitchFamily="34" charset="77"/>
              </a:rPr>
              <a:t>Training Others</a:t>
            </a:r>
            <a:endParaRPr lang="en-US" sz="400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2883" r="459" b="16489"/>
          <a:stretch/>
        </p:blipFill>
        <p:spPr>
          <a:xfrm>
            <a:off x="7087565" y="0"/>
            <a:ext cx="5104435" cy="6852213"/>
          </a:xfrm>
          <a:prstGeom prst="rect">
            <a:avLst/>
          </a:prstGeom>
        </p:spPr>
      </p:pic>
    </p:spTree>
    <p:extLst>
      <p:ext uri="{BB962C8B-B14F-4D97-AF65-F5344CB8AC3E}">
        <p14:creationId xmlns:p14="http://schemas.microsoft.com/office/powerpoint/2010/main" val="1423948887"/>
      </p:ext>
    </p:extLst>
  </p:cSld>
  <p:clrMapOvr>
    <a:masterClrMapping/>
  </p:clrMapOvr>
  <mc:AlternateContent xmlns:mc="http://schemas.openxmlformats.org/markup-compatibility/2006" xmlns:p14="http://schemas.microsoft.com/office/powerpoint/2010/main">
    <mc:Choice Requires="p14">
      <p:transition spd="slow" p14:dur="2000" advClick="0" advTm="20120"/>
    </mc:Choice>
    <mc:Fallback xmlns="">
      <p:transition spd="slow" advClick="0" advTm="2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5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91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1210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1680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0" y="2021237"/>
            <a:ext cx="6401844" cy="44409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black"/>
              </a:buClr>
              <a:buSzPts val="259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Make changes like the following:</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Ask questions </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Make connections to everyday life</a:t>
            </a:r>
          </a:p>
          <a:p>
            <a:pPr marL="685800" marR="0" lvl="1" indent="-228600" algn="l" defTabSz="914400" rtl="0" eaLnBrk="1" fontAlgn="auto" latinLnBrk="0" hangingPunct="1">
              <a:lnSpc>
                <a:spcPct val="10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Include familiar applications</a:t>
            </a:r>
            <a:endPar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a:latin typeface="Raleway" panose="020B0503030101060003" pitchFamily="34" charset="77"/>
              </a:rPr>
              <a:t>Applying the Research</a:t>
            </a:r>
            <a:br>
              <a:rPr lang="en-US" b="1">
                <a:latin typeface="Raleway" panose="020B0503030101060003" pitchFamily="34" charset="77"/>
              </a:rPr>
            </a:br>
            <a:r>
              <a:rPr lang="en-US" sz="4000" b="1">
                <a:latin typeface="Raleway Black" panose="020B0503030101060003" pitchFamily="34" charset="77"/>
              </a:rPr>
              <a:t>Training Others</a:t>
            </a:r>
            <a:endParaRPr lang="en-US" sz="400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2883" r="459" b="16489"/>
          <a:stretch/>
        </p:blipFill>
        <p:spPr>
          <a:xfrm>
            <a:off x="7087565" y="0"/>
            <a:ext cx="5104435" cy="6852213"/>
          </a:xfrm>
          <a:prstGeom prst="rect">
            <a:avLst/>
          </a:prstGeom>
        </p:spPr>
      </p:pic>
    </p:spTree>
    <p:extLst>
      <p:ext uri="{BB962C8B-B14F-4D97-AF65-F5344CB8AC3E}">
        <p14:creationId xmlns:p14="http://schemas.microsoft.com/office/powerpoint/2010/main" val="1321093325"/>
      </p:ext>
    </p:extLst>
  </p:cSld>
  <p:clrMapOvr>
    <a:masterClrMapping/>
  </p:clrMapOvr>
  <mc:AlternateContent xmlns:mc="http://schemas.openxmlformats.org/markup-compatibility/2006" xmlns:p14="http://schemas.microsoft.com/office/powerpoint/2010/main">
    <mc:Choice Requires="p14">
      <p:transition spd="slow" p14:dur="2000" advClick="0" advTm="20220"/>
    </mc:Choice>
    <mc:Fallback xmlns="">
      <p:transition spd="slow" advClick="0" advTm="2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4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74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1340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0" y="1649856"/>
            <a:ext cx="5646821" cy="50303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259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If an activity is helping learners </a:t>
            </a:r>
            <a:b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b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develop feelings of </a:t>
            </a:r>
            <a:r>
              <a:rPr kumimoji="0" lang="en-US" sz="2800" b="1"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self-efficacy</a:t>
            </a: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 participants will:</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Understand what to do</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Appear confident</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Ask questions</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Suggest things to try</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Figure things out </a:t>
            </a:r>
          </a:p>
          <a:p>
            <a:pPr marL="685800" marR="0" lvl="1" indent="-2286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Identify as someone who </a:t>
            </a:r>
            <a:b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b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mn-ea"/>
                <a:cs typeface="+mn-cs"/>
              </a:rPr>
              <a:t>can do chemistry</a:t>
            </a:r>
            <a:endPar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dirty="0">
                <a:latin typeface="Raleway" panose="020B0503030101060003" pitchFamily="34" charset="77"/>
              </a:rPr>
              <a:t>Applying the Research</a:t>
            </a:r>
            <a:br>
              <a:rPr lang="en-US" b="1" dirty="0">
                <a:latin typeface="Raleway" panose="020B0503030101060003" pitchFamily="34" charset="77"/>
              </a:rPr>
            </a:br>
            <a:r>
              <a:rPr lang="en-US" sz="4000" b="1" dirty="0">
                <a:latin typeface="Raleway Black" panose="020B0503030101060003" pitchFamily="34" charset="77"/>
              </a:rPr>
              <a:t>Training Others</a:t>
            </a:r>
            <a:endParaRPr lang="en-US" sz="40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171" r="33803"/>
          <a:stretch/>
        </p:blipFill>
        <p:spPr>
          <a:xfrm>
            <a:off x="7082493" y="0"/>
            <a:ext cx="5146159" cy="6858000"/>
          </a:xfrm>
          <a:prstGeom prst="rect">
            <a:avLst/>
          </a:prstGeom>
        </p:spPr>
      </p:pic>
    </p:spTree>
    <p:extLst>
      <p:ext uri="{BB962C8B-B14F-4D97-AF65-F5344CB8AC3E}">
        <p14:creationId xmlns:p14="http://schemas.microsoft.com/office/powerpoint/2010/main" val="1448262540"/>
      </p:ext>
    </p:extLst>
  </p:cSld>
  <p:clrMapOvr>
    <a:masterClrMapping/>
  </p:clrMapOvr>
  <mc:AlternateContent xmlns:mc="http://schemas.openxmlformats.org/markup-compatibility/2006" xmlns:p14="http://schemas.microsoft.com/office/powerpoint/2010/main">
    <mc:Choice Requires="p14">
      <p:transition spd="slow" p14:dur="2000" advClick="0" advTm="25150"/>
    </mc:Choice>
    <mc:Fallback xmlns="">
      <p:transition spd="slow" advClick="0"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5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96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1360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1650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1770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2180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a:blip r:embed="rId3"/>
          <a:stretch>
            <a:fillRect/>
          </a:stretch>
        </p:blipFill>
        <p:spPr>
          <a:xfrm>
            <a:off x="113468" y="369503"/>
            <a:ext cx="1188899" cy="1280353"/>
          </a:xfrm>
          <a:prstGeom prst="rect">
            <a:avLst/>
          </a:prstGeom>
        </p:spPr>
      </p:pic>
      <p:sp>
        <p:nvSpPr>
          <p:cNvPr id="10" name="Content Placeholder 1"/>
          <p:cNvSpPr txBox="1">
            <a:spLocks/>
          </p:cNvSpPr>
          <p:nvPr/>
        </p:nvSpPr>
        <p:spPr>
          <a:xfrm>
            <a:off x="838201" y="1649856"/>
            <a:ext cx="6063640" cy="50303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259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Ways to adjust:</a:t>
            </a:r>
          </a:p>
          <a:p>
            <a:pPr marL="914400" marR="0" lvl="1" indent="-4572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Make the activity more hands-on</a:t>
            </a:r>
          </a:p>
          <a:p>
            <a:pPr marL="914400" marR="0" lvl="1" indent="-4572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Revise instructions</a:t>
            </a:r>
          </a:p>
          <a:p>
            <a:pPr marL="914400" marR="0" lvl="1" indent="-457200" algn="l" defTabSz="914400" rtl="0" eaLnBrk="1" fontAlgn="auto" latinLnBrk="0" hangingPunct="1">
              <a:lnSpc>
                <a:spcPct val="90000"/>
              </a:lnSpc>
              <a:spcBef>
                <a:spcPts val="500"/>
              </a:spcBef>
              <a:spcAft>
                <a:spcPts val="0"/>
              </a:spcAft>
              <a:buClr>
                <a:prstClr val="black"/>
              </a:buClr>
              <a:buSzPts val="259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Connect what participants </a:t>
            </a:r>
            <a:b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br>
            <a:r>
              <a:rPr kumimoji="0" lang="en-US" sz="2800" b="0" i="0" u="none" strike="noStrike" kern="1200" cap="none" spc="0" normalizeH="0" baseline="0" noProof="0" dirty="0">
                <a:ln>
                  <a:noFill/>
                </a:ln>
                <a:solidFill>
                  <a:prstClr val="black"/>
                </a:solidFill>
                <a:effectLst/>
                <a:uLnTx/>
                <a:uFillTx/>
                <a:latin typeface="Source Sans Pro" panose="020B0604020202020204" charset="0"/>
                <a:ea typeface="Source Sans Pro" panose="020B0503030403020204" pitchFamily="34" charset="0"/>
                <a:cs typeface="+mn-cs"/>
              </a:rPr>
              <a:t>do to the content</a:t>
            </a: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dirty="0">
                <a:latin typeface="Raleway" panose="020B0503030101060003" pitchFamily="34" charset="77"/>
              </a:rPr>
              <a:t>Applying the Research</a:t>
            </a:r>
            <a:br>
              <a:rPr lang="en-US" b="1" dirty="0">
                <a:latin typeface="Raleway" panose="020B0503030101060003" pitchFamily="34" charset="77"/>
              </a:rPr>
            </a:br>
            <a:r>
              <a:rPr lang="en-US" sz="4000" b="1" dirty="0">
                <a:latin typeface="Raleway Black" panose="020B0503030101060003" pitchFamily="34" charset="77"/>
              </a:rPr>
              <a:t>Training Others</a:t>
            </a:r>
            <a:endParaRPr lang="en-US" sz="40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171" r="33803"/>
          <a:stretch/>
        </p:blipFill>
        <p:spPr>
          <a:xfrm>
            <a:off x="7082493" y="0"/>
            <a:ext cx="5146159" cy="6858000"/>
          </a:xfrm>
          <a:prstGeom prst="rect">
            <a:avLst/>
          </a:prstGeom>
        </p:spPr>
      </p:pic>
    </p:spTree>
    <p:extLst>
      <p:ext uri="{BB962C8B-B14F-4D97-AF65-F5344CB8AC3E}">
        <p14:creationId xmlns:p14="http://schemas.microsoft.com/office/powerpoint/2010/main" val="681885060"/>
      </p:ext>
    </p:extLst>
  </p:cSld>
  <p:clrMapOvr>
    <a:masterClrMapping/>
  </p:clrMapOvr>
  <mc:AlternateContent xmlns:mc="http://schemas.openxmlformats.org/markup-compatibility/2006" xmlns:p14="http://schemas.microsoft.com/office/powerpoint/2010/main">
    <mc:Choice Requires="p14">
      <p:transition spd="slow" p14:dur="2000" advClick="0" advTm="34780"/>
    </mc:Choice>
    <mc:Fallback xmlns="">
      <p:transition spd="slow" advClick="0" advTm="3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1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84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1500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Applying the Research</a:t>
            </a:r>
            <a:br>
              <a:rPr lang="en-US" sz="3200" b="1">
                <a:latin typeface="Raleway" panose="020B0503030101060003" pitchFamily="34" charset="77"/>
              </a:rPr>
            </a:br>
            <a:r>
              <a:rPr lang="en-US" sz="4000" b="1">
                <a:latin typeface="Raleway Black" panose="020B0503030101060003" pitchFamily="34" charset="77"/>
              </a:rPr>
              <a:t>Training Others</a:t>
            </a:r>
            <a:endParaRPr lang="en-US" sz="4000"/>
          </a:p>
        </p:txBody>
      </p:sp>
      <p:sp>
        <p:nvSpPr>
          <p:cNvPr id="9" name="Rectangle 8"/>
          <p:cNvSpPr/>
          <p:nvPr/>
        </p:nvSpPr>
        <p:spPr>
          <a:xfrm>
            <a:off x="-786521" y="113566"/>
            <a:ext cx="104218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838200" y="1780897"/>
            <a:ext cx="8110854"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Positive attitudes are key to all chemistry learning!</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0733"/>
          <a:stretch/>
        </p:blipFill>
        <p:spPr>
          <a:xfrm>
            <a:off x="3202870" y="1561900"/>
            <a:ext cx="5400796" cy="4821125"/>
          </a:xfrm>
          <a:prstGeom prst="rect">
            <a:avLst/>
          </a:prstGeom>
        </p:spPr>
      </p:pic>
    </p:spTree>
    <p:extLst>
      <p:ext uri="{BB962C8B-B14F-4D97-AF65-F5344CB8AC3E}">
        <p14:creationId xmlns:p14="http://schemas.microsoft.com/office/powerpoint/2010/main" val="3699373109"/>
      </p:ext>
    </p:extLst>
  </p:cSld>
  <p:clrMapOvr>
    <a:masterClrMapping/>
  </p:clrMapOvr>
  <mc:AlternateContent xmlns:mc="http://schemas.openxmlformats.org/markup-compatibility/2006" xmlns:p14="http://schemas.microsoft.com/office/powerpoint/2010/main">
    <mc:Choice Requires="p14">
      <p:transition spd="slow" p14:dur="2000" advClick="0" advTm="15340"/>
    </mc:Choice>
    <mc:Fallback xmlns="">
      <p:transition spd="slow" advClick="0" advTm="1534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4066674"/>
            <a:ext cx="12288251" cy="2791326"/>
          </a:xfrm>
          <a:prstGeom prst="roundRect">
            <a:avLst/>
          </a:prstGeom>
          <a:solidFill>
            <a:srgbClr val="D6DCE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ExSci_Chem_20180219_168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93" y="0"/>
            <a:ext cx="12315344" cy="6893621"/>
          </a:xfrm>
          <a:prstGeom prst="rect">
            <a:avLst/>
          </a:prstGeom>
        </p:spPr>
      </p:pic>
      <p:pic>
        <p:nvPicPr>
          <p:cNvPr id="4"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938" y="4031053"/>
            <a:ext cx="1398744" cy="1407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476965" y="4288813"/>
            <a:ext cx="9570654" cy="1173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100000"/>
              </a:lnSpc>
              <a:spcBef>
                <a:spcPct val="20000"/>
              </a:spcBef>
              <a:spcAft>
                <a:spcPts val="6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This work is supported by the National Science Foundation under award number 1612482. </a:t>
            </a:r>
          </a:p>
          <a:p>
            <a:pPr marL="0" marR="0" lvl="0" indent="0" algn="l" defTabSz="1219140" rtl="0" eaLnBrk="1" fontAlgn="auto" latinLnBrk="0" hangingPunct="1">
              <a:lnSpc>
                <a:spcPct val="100000"/>
              </a:lnSpc>
              <a:spcBef>
                <a:spcPct val="20000"/>
              </a:spcBef>
              <a:spcAft>
                <a:spcPts val="6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Any opinions, findings, and conclusions or recommendations expressed in this presentation are those of the authors and do not necessarily reflect the views of the Foundation. </a:t>
            </a:r>
          </a:p>
        </p:txBody>
      </p:sp>
      <p:sp>
        <p:nvSpPr>
          <p:cNvPr id="7" name="Rectangle 3"/>
          <p:cNvSpPr txBox="1">
            <a:spLocks noChangeArrowheads="1"/>
          </p:cNvSpPr>
          <p:nvPr/>
        </p:nvSpPr>
        <p:spPr bwMode="auto">
          <a:xfrm>
            <a:off x="2476965" y="5515238"/>
            <a:ext cx="8822203" cy="1414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Copyright 2020, Museum of Science, Boston </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Edited by Allison Anderson, Marta Beyer, Patti Galvan, and Emily Hostetler</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Published under a Creative Commons Attribution-Noncommercial-Share Alike license:</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http://creativecommons.org/licenses/by-nc-sa/3.0</a:t>
            </a:r>
          </a:p>
        </p:txBody>
      </p:sp>
      <p:pic>
        <p:nvPicPr>
          <p:cNvPr id="8" name="Picture 7" descr="Macintosh HD:Users:cmccarthy:Desktop:misc photos:Creative Commons logo by-nc-sa copy.png"/>
          <p:cNvPicPr/>
          <p:nvPr/>
        </p:nvPicPr>
        <p:blipFill>
          <a:blip r:embed="rId5">
            <a:extLst>
              <a:ext uri="{28A0092B-C50C-407E-A947-70E740481C1C}">
                <a14:useLocalDpi xmlns:a14="http://schemas.microsoft.com/office/drawing/2010/main" val="0"/>
              </a:ext>
            </a:extLst>
          </a:blip>
          <a:srcRect/>
          <a:stretch>
            <a:fillRect/>
          </a:stretch>
        </p:blipFill>
        <p:spPr bwMode="auto">
          <a:xfrm>
            <a:off x="774938" y="5919774"/>
            <a:ext cx="1371600" cy="457200"/>
          </a:xfrm>
          <a:prstGeom prst="rect">
            <a:avLst/>
          </a:prstGeom>
          <a:noFill/>
          <a:ln>
            <a:noFill/>
          </a:ln>
        </p:spPr>
      </p:pic>
    </p:spTree>
    <p:extLst>
      <p:ext uri="{BB962C8B-B14F-4D97-AF65-F5344CB8AC3E}">
        <p14:creationId xmlns:p14="http://schemas.microsoft.com/office/powerpoint/2010/main" val="78909731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Facilitation Findings</a:t>
            </a:r>
            <a:br>
              <a:rPr lang="en-US" sz="3200" b="1">
                <a:latin typeface="Raleway" panose="020B0503030101060003" pitchFamily="34" charset="77"/>
              </a:rPr>
            </a:br>
            <a:r>
              <a:rPr lang="en-US" sz="4000" b="1">
                <a:latin typeface="Raleway Black" panose="020B0503030101060003" pitchFamily="34" charset="77"/>
              </a:rPr>
              <a:t>Facilitation Techniques</a:t>
            </a:r>
            <a:endParaRPr lang="en-US" sz="4000"/>
          </a:p>
        </p:txBody>
      </p:sp>
      <p:sp>
        <p:nvSpPr>
          <p:cNvPr id="6" name="Rounded Rectangle 5"/>
          <p:cNvSpPr/>
          <p:nvPr/>
        </p:nvSpPr>
        <p:spPr>
          <a:xfrm>
            <a:off x="742666" y="4996311"/>
            <a:ext cx="10912522" cy="1143662"/>
          </a:xfrm>
          <a:prstGeom prst="roundRect">
            <a:avLst/>
          </a:prstGeom>
          <a:solidFill>
            <a:srgbClr val="FCE0C7"/>
          </a:solidFill>
          <a:ln w="76200">
            <a:solidFill>
              <a:srgbClr val="EB8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Source Sans Pro" panose="020B0503030403020204" pitchFamily="34" charset="0"/>
                <a:ea typeface="Source Sans Pro" panose="020B0503030403020204" pitchFamily="34" charset="0"/>
              </a:rPr>
              <a:t>Deepen understanding </a:t>
            </a:r>
            <a:r>
              <a:rPr lang="en-US" sz="2200" dirty="0">
                <a:solidFill>
                  <a:schemeClr val="tx1"/>
                </a:solidFill>
                <a:latin typeface="Source Sans Pro" panose="020B0503030403020204" pitchFamily="34" charset="0"/>
                <a:ea typeface="Source Sans Pro" panose="020B0503030403020204" pitchFamily="34" charset="0"/>
              </a:rPr>
              <a:t>includes techniques that </a:t>
            </a:r>
            <a:r>
              <a:rPr lang="en-US" sz="2200" b="1" dirty="0">
                <a:solidFill>
                  <a:schemeClr val="tx1"/>
                </a:solidFill>
                <a:latin typeface="Source Sans Pro" panose="020B0503030403020204" pitchFamily="34" charset="0"/>
                <a:ea typeface="Source Sans Pro" panose="020B0503030403020204" pitchFamily="34" charset="0"/>
              </a:rPr>
              <a:t>encourage and support meaning-making. </a:t>
            </a:r>
            <a:endParaRPr lang="en-US" sz="2200" dirty="0">
              <a:solidFill>
                <a:schemeClr val="tx1"/>
              </a:solidFill>
              <a:latin typeface="Source Sans Pro" panose="020B0503030403020204" pitchFamily="34" charset="0"/>
              <a:ea typeface="Source Sans Pro" panose="020B0503030403020204" pitchFamily="34" charset="0"/>
            </a:endParaRPr>
          </a:p>
        </p:txBody>
      </p:sp>
      <p:sp>
        <p:nvSpPr>
          <p:cNvPr id="7" name="Rounded Rectangle 6"/>
          <p:cNvSpPr/>
          <p:nvPr/>
        </p:nvSpPr>
        <p:spPr>
          <a:xfrm>
            <a:off x="742666" y="3518727"/>
            <a:ext cx="10912522" cy="1143662"/>
          </a:xfrm>
          <a:prstGeom prst="roundRect">
            <a:avLst/>
          </a:prstGeom>
          <a:solidFill>
            <a:srgbClr val="C8EAEE"/>
          </a:solidFill>
          <a:ln w="76200">
            <a:solidFill>
              <a:srgbClr val="21A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Source Sans Pro" panose="020B0503030403020204" pitchFamily="34" charset="0"/>
                <a:ea typeface="Source Sans Pro" panose="020B0503030403020204" pitchFamily="34" charset="0"/>
              </a:rPr>
              <a:t>Support exploration </a:t>
            </a:r>
            <a:r>
              <a:rPr lang="en-US" sz="2200" dirty="0">
                <a:solidFill>
                  <a:schemeClr val="tx1"/>
                </a:solidFill>
                <a:latin typeface="Source Sans Pro" panose="020B0503030403020204" pitchFamily="34" charset="0"/>
                <a:ea typeface="Source Sans Pro" panose="020B0503030403020204" pitchFamily="34" charset="0"/>
              </a:rPr>
              <a:t>includes techniques that maintain visitor engagement in the </a:t>
            </a:r>
            <a:r>
              <a:rPr lang="en-US" sz="2200" b="1" dirty="0">
                <a:solidFill>
                  <a:schemeClr val="tx1"/>
                </a:solidFill>
                <a:latin typeface="Source Sans Pro" panose="020B0503030403020204" pitchFamily="34" charset="0"/>
                <a:ea typeface="Source Sans Pro" panose="020B0503030403020204" pitchFamily="34" charset="0"/>
              </a:rPr>
              <a:t>process of participating in or “moving through” the activity. </a:t>
            </a:r>
            <a:endParaRPr lang="en-US" sz="2200" dirty="0">
              <a:solidFill>
                <a:schemeClr val="tx1"/>
              </a:solidFill>
              <a:latin typeface="Source Sans Pro" panose="020B0503030403020204" pitchFamily="34" charset="0"/>
              <a:ea typeface="Source Sans Pro" panose="020B0503030403020204" pitchFamily="34" charset="0"/>
            </a:endParaRPr>
          </a:p>
        </p:txBody>
      </p:sp>
      <p:sp>
        <p:nvSpPr>
          <p:cNvPr id="8" name="Rounded Rectangle 7"/>
          <p:cNvSpPr/>
          <p:nvPr/>
        </p:nvSpPr>
        <p:spPr>
          <a:xfrm>
            <a:off x="742666" y="2052558"/>
            <a:ext cx="10912522" cy="1143662"/>
          </a:xfrm>
          <a:prstGeom prst="roundRect">
            <a:avLst/>
          </a:prstGeom>
          <a:solidFill>
            <a:srgbClr val="DBECCF"/>
          </a:solidFill>
          <a:ln w="76200">
            <a:solidFill>
              <a:srgbClr val="6DB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Source Sans Pro" panose="020B0503030403020204" pitchFamily="34" charset="0"/>
                <a:ea typeface="Source Sans Pro" panose="020B0503030403020204" pitchFamily="34" charset="0"/>
              </a:rPr>
              <a:t>Invite participation </a:t>
            </a:r>
            <a:r>
              <a:rPr lang="en-US" sz="2200" dirty="0">
                <a:solidFill>
                  <a:schemeClr val="tx1"/>
                </a:solidFill>
                <a:latin typeface="Source Sans Pro" panose="020B0503030403020204" pitchFamily="34" charset="0"/>
                <a:ea typeface="Source Sans Pro" panose="020B0503030403020204" pitchFamily="34" charset="0"/>
              </a:rPr>
              <a:t>includes techniques that </a:t>
            </a:r>
            <a:r>
              <a:rPr lang="en-US" sz="2200" b="1" dirty="0">
                <a:solidFill>
                  <a:schemeClr val="tx1"/>
                </a:solidFill>
                <a:latin typeface="Source Sans Pro" panose="020B0503030403020204" pitchFamily="34" charset="0"/>
                <a:ea typeface="Source Sans Pro" panose="020B0503030403020204" pitchFamily="34" charset="0"/>
              </a:rPr>
              <a:t>initiate visitor engagement or participation.</a:t>
            </a:r>
            <a:r>
              <a:rPr lang="en-US" sz="2200" dirty="0">
                <a:solidFill>
                  <a:schemeClr val="tx1"/>
                </a:solidFill>
                <a:latin typeface="Source Sans Pro" panose="020B0503030403020204" pitchFamily="34" charset="0"/>
                <a:ea typeface="Source Sans Pro" panose="020B0503030403020204" pitchFamily="34" charset="0"/>
              </a:rPr>
              <a:t> </a:t>
            </a:r>
          </a:p>
        </p:txBody>
      </p:sp>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Tree>
    <p:extLst>
      <p:ext uri="{BB962C8B-B14F-4D97-AF65-F5344CB8AC3E}">
        <p14:creationId xmlns:p14="http://schemas.microsoft.com/office/powerpoint/2010/main" val="3483199277"/>
      </p:ext>
    </p:extLst>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925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175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30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4066674"/>
            <a:ext cx="12288251" cy="2791326"/>
          </a:xfrm>
          <a:prstGeom prst="roundRect">
            <a:avLst/>
          </a:prstGeom>
          <a:solidFill>
            <a:srgbClr val="D6DCE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ExSci_Chem_20180219_168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93" y="0"/>
            <a:ext cx="12315344" cy="6893621"/>
          </a:xfrm>
          <a:prstGeom prst="rect">
            <a:avLst/>
          </a:prstGeom>
        </p:spPr>
      </p:pic>
      <p:sp>
        <p:nvSpPr>
          <p:cNvPr id="5" name="Rectangle 3"/>
          <p:cNvSpPr txBox="1">
            <a:spLocks noChangeArrowheads="1"/>
          </p:cNvSpPr>
          <p:nvPr/>
        </p:nvSpPr>
        <p:spPr bwMode="auto">
          <a:xfrm>
            <a:off x="251122" y="4694438"/>
            <a:ext cx="1998783" cy="551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100000"/>
              </a:lnSpc>
              <a:spcBef>
                <a:spcPct val="20000"/>
              </a:spcBef>
              <a:spcAft>
                <a:spcPts val="60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Raleway Black" pitchFamily="2" charset="0"/>
                <a:ea typeface="Source Sans Pro" panose="020B0503030403020204" pitchFamily="34" charset="0"/>
                <a:cs typeface="Calibri" charset="0"/>
                <a:sym typeface="Arial"/>
              </a:rPr>
              <a:t>Credits</a:t>
            </a:r>
          </a:p>
        </p:txBody>
      </p:sp>
      <p:sp>
        <p:nvSpPr>
          <p:cNvPr id="7" name="Rectangle 3"/>
          <p:cNvSpPr txBox="1">
            <a:spLocks noChangeArrowheads="1"/>
          </p:cNvSpPr>
          <p:nvPr/>
        </p:nvSpPr>
        <p:spPr bwMode="auto">
          <a:xfrm>
            <a:off x="350149" y="5344882"/>
            <a:ext cx="11841851" cy="1414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Let’s Do Chemistry framework graphics, activity photos, and activity guide graphics by Emily </a:t>
            </a:r>
            <a:r>
              <a:rPr kumimoji="0" lang="en-US" sz="1600" b="1" i="0" u="none" strike="noStrike" kern="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Maletz</a:t>
            </a: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for the NISE Network, 2018.</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Sciencenter</a:t>
            </a:r>
            <a:r>
              <a:rPr kumimoji="0" lang="en-US" sz="1600" b="1" i="0" u="none" strike="noStrike" kern="0" cap="none" spc="0" normalizeH="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event photo by Gary Hodges, 2018; </a:t>
            </a: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Rocket Reactions event</a:t>
            </a:r>
            <a:r>
              <a:rPr kumimoji="0" lang="en-US" sz="1600" b="1" i="0" u="none" strike="noStrike" kern="0" cap="none" spc="0" normalizeH="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a:t>
            </a: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photo Children’s Creativity</a:t>
            </a:r>
            <a:r>
              <a:rPr kumimoji="0" lang="en-US" sz="1600" b="1" i="0" u="none" strike="noStrike" kern="0" cap="none" spc="0" normalizeH="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Museum</a:t>
            </a: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2018;</a:t>
            </a:r>
            <a:r>
              <a:rPr kumimoji="0" lang="en-US" sz="1600" b="1" i="0" u="none" strike="noStrike" kern="0" cap="none" spc="0" normalizeH="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What’s in the Water facilitator photo by Eric Workman, 2018; </a:t>
            </a:r>
            <a:endPar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endParaRPr>
          </a:p>
          <a:p>
            <a:pPr marL="0" marR="0" lvl="0" indent="0" algn="l" defTabSz="1219140" rtl="0" eaLnBrk="1" fontAlgn="auto" latinLnBrk="0" hangingPunct="1">
              <a:lnSpc>
                <a:spcPct val="90000"/>
              </a:lnSpc>
              <a:spcBef>
                <a:spcPct val="2000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endParaRP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Citations and image credits are included in the notes for each slide.</a:t>
            </a:r>
          </a:p>
        </p:txBody>
      </p:sp>
    </p:spTree>
    <p:extLst>
      <p:ext uri="{BB962C8B-B14F-4D97-AF65-F5344CB8AC3E}">
        <p14:creationId xmlns:p14="http://schemas.microsoft.com/office/powerpoint/2010/main" val="261348758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C4822-52A2-9B40-B78E-0DEC21880FD1}"/>
              </a:ext>
            </a:extLst>
          </p:cNvPr>
          <p:cNvPicPr>
            <a:picLocks noChangeAspect="1"/>
          </p:cNvPicPr>
          <p:nvPr/>
        </p:nvPicPr>
        <p:blipFill>
          <a:blip r:embed="rId3"/>
          <a:stretch>
            <a:fillRect/>
          </a:stretch>
        </p:blipFill>
        <p:spPr>
          <a:xfrm>
            <a:off x="113468" y="369503"/>
            <a:ext cx="1188899" cy="1280353"/>
          </a:xfrm>
          <a:prstGeom prst="rect">
            <a:avLst/>
          </a:prstGeom>
        </p:spPr>
      </p:pic>
      <p:sp>
        <p:nvSpPr>
          <p:cNvPr id="8" name="Title 4">
            <a:extLst>
              <a:ext uri="{FF2B5EF4-FFF2-40B4-BE49-F238E27FC236}">
                <a16:creationId xmlns:a16="http://schemas.microsoft.com/office/drawing/2014/main" id="{BB8EF78A-F2C2-4B4B-A5B2-6E810A957A4E}"/>
              </a:ext>
            </a:extLst>
          </p:cNvPr>
          <p:cNvSpPr>
            <a:spLocks noGrp="1"/>
          </p:cNvSpPr>
          <p:nvPr>
            <p:ph type="title"/>
          </p:nvPr>
        </p:nvSpPr>
        <p:spPr>
          <a:xfrm>
            <a:off x="838200" y="365125"/>
            <a:ext cx="10515600" cy="1325563"/>
          </a:xfrm>
        </p:spPr>
        <p:txBody>
          <a:bodyPr>
            <a:normAutofit/>
          </a:bodyPr>
          <a:lstStyle/>
          <a:p>
            <a:r>
              <a:rPr lang="en-US" sz="1800" b="1" dirty="0">
                <a:latin typeface="Raleway" panose="020B0503030101060003" pitchFamily="34" charset="77"/>
              </a:rPr>
              <a:t>Section Header</a:t>
            </a:r>
            <a:br>
              <a:rPr lang="en-US" sz="3200" b="1" dirty="0">
                <a:latin typeface="Raleway" panose="020B0503030101060003" pitchFamily="34" charset="77"/>
              </a:rPr>
            </a:br>
            <a:r>
              <a:rPr lang="en-US" sz="4000" b="1" dirty="0">
                <a:latin typeface="Raleway Black" panose="020B0503030101060003" pitchFamily="34" charset="77"/>
              </a:rPr>
              <a:t>Slide Title</a:t>
            </a:r>
            <a:endParaRPr lang="en-US" sz="4000" dirty="0"/>
          </a:p>
        </p:txBody>
      </p:sp>
      <p:sp>
        <p:nvSpPr>
          <p:cNvPr id="4" name="TextBox 3">
            <a:extLst>
              <a:ext uri="{FF2B5EF4-FFF2-40B4-BE49-F238E27FC236}">
                <a16:creationId xmlns:a16="http://schemas.microsoft.com/office/drawing/2014/main" id="{583F187B-3C17-6045-9319-79A611FF5678}"/>
              </a:ext>
            </a:extLst>
          </p:cNvPr>
          <p:cNvSpPr txBox="1"/>
          <p:nvPr/>
        </p:nvSpPr>
        <p:spPr>
          <a:xfrm>
            <a:off x="838200" y="1659569"/>
            <a:ext cx="11196320" cy="246221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254841061"/>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F187B-3C17-6045-9319-79A611FF5678}"/>
              </a:ext>
            </a:extLst>
          </p:cNvPr>
          <p:cNvSpPr txBox="1"/>
          <p:nvPr/>
        </p:nvSpPr>
        <p:spPr>
          <a:xfrm>
            <a:off x="838200" y="1659569"/>
            <a:ext cx="11196320" cy="246221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8"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0515600" cy="1325563"/>
          </a:xfrm>
        </p:spPr>
        <p:txBody>
          <a:bodyPr>
            <a:normAutofit/>
          </a:bodyPr>
          <a:lstStyle/>
          <a:p>
            <a:r>
              <a:rPr lang="en-US" sz="1800" b="1" dirty="0">
                <a:latin typeface="Raleway" panose="020B0503030101060003" pitchFamily="34" charset="77"/>
              </a:rPr>
              <a:t>Section Header</a:t>
            </a:r>
            <a:br>
              <a:rPr lang="en-US" sz="1800" b="1" dirty="0">
                <a:latin typeface="Raleway" panose="020B0503030101060003" pitchFamily="34" charset="77"/>
              </a:rPr>
            </a:br>
            <a:r>
              <a:rPr lang="en-US" sz="4000" b="1" dirty="0">
                <a:latin typeface="Raleway Black" panose="020B0503030101060003" pitchFamily="34" charset="77"/>
              </a:rPr>
              <a:t>Slide Title</a:t>
            </a:r>
            <a:endParaRPr lang="en-US" sz="4000" dirty="0"/>
          </a:p>
        </p:txBody>
      </p:sp>
    </p:spTree>
    <p:extLst>
      <p:ext uri="{BB962C8B-B14F-4D97-AF65-F5344CB8AC3E}">
        <p14:creationId xmlns:p14="http://schemas.microsoft.com/office/powerpoint/2010/main" val="409816193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dirty="0">
                <a:latin typeface="Raleway" panose="020B0503030101060003" pitchFamily="34" charset="77"/>
              </a:rPr>
              <a:t>Facilitation Techniques</a:t>
            </a:r>
            <a:br>
              <a:rPr lang="en-US" sz="3200" b="1" dirty="0">
                <a:latin typeface="Raleway" panose="020B0503030101060003" pitchFamily="34" charset="77"/>
              </a:rPr>
            </a:br>
            <a:r>
              <a:rPr lang="en-US" sz="4000" b="1" dirty="0">
                <a:latin typeface="Raleway Black" panose="020B0503030101060003" pitchFamily="34" charset="77"/>
              </a:rPr>
              <a:t>Frequency of Facilitation Moves</a:t>
            </a:r>
            <a:endParaRPr lang="en-US" sz="4000" dirty="0"/>
          </a:p>
        </p:txBody>
      </p:sp>
      <p:pic>
        <p:nvPicPr>
          <p:cNvPr id="3" name="Picture 2"/>
          <p:cNvPicPr>
            <a:picLocks noChangeAspect="1"/>
          </p:cNvPicPr>
          <p:nvPr/>
        </p:nvPicPr>
        <p:blipFill>
          <a:blip r:embed="rId4"/>
          <a:stretch>
            <a:fillRect/>
          </a:stretch>
        </p:blipFill>
        <p:spPr>
          <a:xfrm>
            <a:off x="311358" y="1894718"/>
            <a:ext cx="11613887" cy="3938357"/>
          </a:xfrm>
          <a:prstGeom prst="rect">
            <a:avLst/>
          </a:prstGeom>
        </p:spPr>
      </p:pic>
    </p:spTree>
    <p:extLst>
      <p:ext uri="{BB962C8B-B14F-4D97-AF65-F5344CB8AC3E}">
        <p14:creationId xmlns:p14="http://schemas.microsoft.com/office/powerpoint/2010/main" val="730809431"/>
      </p:ext>
    </p:extLst>
  </p:cSld>
  <p:clrMapOvr>
    <a:masterClrMapping/>
  </p:clrMapOvr>
  <mc:AlternateContent xmlns:mc="http://schemas.openxmlformats.org/markup-compatibility/2006" xmlns:p14="http://schemas.microsoft.com/office/powerpoint/2010/main">
    <mc:Choice Requires="p14">
      <p:transition spd="slow" p14:dur="2000" advTm="75500"/>
    </mc:Choice>
    <mc:Fallback xmlns="">
      <p:transition spd="slow" advTm="755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411" y="1400106"/>
            <a:ext cx="9525325" cy="5457894"/>
          </a:xfrm>
          <a:prstGeom prst="rect">
            <a:avLst/>
          </a:prstGeom>
        </p:spPr>
      </p:pic>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Facilitation Techniques</a:t>
            </a:r>
            <a:br>
              <a:rPr lang="en-US" sz="3200" b="1">
                <a:latin typeface="Raleway" panose="020B0503030101060003" pitchFamily="34" charset="77"/>
              </a:rPr>
            </a:br>
            <a:r>
              <a:rPr lang="en-US" sz="4000" b="1">
                <a:latin typeface="Raleway Black" panose="020B0503030101060003" pitchFamily="34" charset="77"/>
              </a:rPr>
              <a:t>Distribution of Facilitation Moves</a:t>
            </a:r>
            <a:endParaRPr lang="en-US" sz="4000"/>
          </a:p>
        </p:txBody>
      </p:sp>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graphicFrame>
        <p:nvGraphicFramePr>
          <p:cNvPr id="7" name="Table 6"/>
          <p:cNvGraphicFramePr>
            <a:graphicFrameLocks noGrp="1"/>
          </p:cNvGraphicFramePr>
          <p:nvPr>
            <p:extLst>
              <p:ext uri="{D42A27DB-BD31-4B8C-83A1-F6EECF244321}">
                <p14:modId xmlns:p14="http://schemas.microsoft.com/office/powerpoint/2010/main" val="340574925"/>
              </p:ext>
            </p:extLst>
          </p:nvPr>
        </p:nvGraphicFramePr>
        <p:xfrm>
          <a:off x="1300411" y="4945834"/>
          <a:ext cx="3217164" cy="1483360"/>
        </p:xfrm>
        <a:graphic>
          <a:graphicData uri="http://schemas.openxmlformats.org/drawingml/2006/table">
            <a:tbl>
              <a:tblPr firstRow="1" bandRow="1">
                <a:tableStyleId>{2D5ABB26-0587-4C30-8999-92F81FD0307C}</a:tableStyleId>
              </a:tblPr>
              <a:tblGrid>
                <a:gridCol w="469852">
                  <a:extLst>
                    <a:ext uri="{9D8B030D-6E8A-4147-A177-3AD203B41FA5}">
                      <a16:colId xmlns:a16="http://schemas.microsoft.com/office/drawing/2014/main" val="20000"/>
                    </a:ext>
                  </a:extLst>
                </a:gridCol>
                <a:gridCol w="2747312">
                  <a:extLst>
                    <a:ext uri="{9D8B030D-6E8A-4147-A177-3AD203B41FA5}">
                      <a16:colId xmlns:a16="http://schemas.microsoft.com/office/drawing/2014/main" val="20001"/>
                    </a:ext>
                  </a:extLst>
                </a:gridCol>
              </a:tblGrid>
              <a:tr h="370840">
                <a:tc>
                  <a:txBody>
                    <a:bodyPr/>
                    <a:lstStyle/>
                    <a:p>
                      <a:endParaRPr lang="en-US"/>
                    </a:p>
                  </a:txBody>
                  <a:tcPr>
                    <a:solidFill>
                      <a:srgbClr val="6DB43D"/>
                    </a:solidFill>
                  </a:tcPr>
                </a:tc>
                <a:tc>
                  <a:txBody>
                    <a:bodyPr/>
                    <a:lstStyle/>
                    <a:p>
                      <a:r>
                        <a:rPr lang="en-US" dirty="0"/>
                        <a:t>Invite</a:t>
                      </a:r>
                      <a:r>
                        <a:rPr lang="en-US" baseline="0" dirty="0"/>
                        <a:t> participation</a:t>
                      </a:r>
                      <a:endParaRPr lang="en-US" dirty="0"/>
                    </a:p>
                  </a:txBody>
                  <a:tcPr/>
                </a:tc>
                <a:extLst>
                  <a:ext uri="{0D108BD9-81ED-4DB2-BD59-A6C34878D82A}">
                    <a16:rowId xmlns:a16="http://schemas.microsoft.com/office/drawing/2014/main" val="10001"/>
                  </a:ext>
                </a:extLst>
              </a:tr>
              <a:tr h="370840">
                <a:tc>
                  <a:txBody>
                    <a:bodyPr/>
                    <a:lstStyle/>
                    <a:p>
                      <a:endParaRPr lang="en-US"/>
                    </a:p>
                  </a:txBody>
                  <a:tcPr>
                    <a:solidFill>
                      <a:srgbClr val="21AAB4"/>
                    </a:solidFill>
                  </a:tcPr>
                </a:tc>
                <a:tc>
                  <a:txBody>
                    <a:bodyPr/>
                    <a:lstStyle/>
                    <a:p>
                      <a:r>
                        <a:rPr lang="en-US" dirty="0"/>
                        <a:t>Support </a:t>
                      </a:r>
                      <a:r>
                        <a:rPr lang="en-US" baseline="0" dirty="0"/>
                        <a:t>exploration</a:t>
                      </a:r>
                      <a:endParaRPr lang="en-US" dirty="0"/>
                    </a:p>
                  </a:txBody>
                  <a:tcPr/>
                </a:tc>
                <a:extLst>
                  <a:ext uri="{0D108BD9-81ED-4DB2-BD59-A6C34878D82A}">
                    <a16:rowId xmlns:a16="http://schemas.microsoft.com/office/drawing/2014/main" val="10002"/>
                  </a:ext>
                </a:extLst>
              </a:tr>
              <a:tr h="370840">
                <a:tc>
                  <a:txBody>
                    <a:bodyPr/>
                    <a:lstStyle/>
                    <a:p>
                      <a:endParaRPr lang="en-US"/>
                    </a:p>
                  </a:txBody>
                  <a:tcPr>
                    <a:solidFill>
                      <a:srgbClr val="EB8220"/>
                    </a:solidFill>
                  </a:tcPr>
                </a:tc>
                <a:tc>
                  <a:txBody>
                    <a:bodyPr/>
                    <a:lstStyle/>
                    <a:p>
                      <a:r>
                        <a:rPr lang="en-US" dirty="0"/>
                        <a:t>Deepen</a:t>
                      </a:r>
                      <a:r>
                        <a:rPr lang="en-US" baseline="0" dirty="0"/>
                        <a:t> understanding</a:t>
                      </a:r>
                      <a:endParaRPr lang="en-US" dirty="0"/>
                    </a:p>
                  </a:txBody>
                  <a:tcPr/>
                </a:tc>
                <a:extLst>
                  <a:ext uri="{0D108BD9-81ED-4DB2-BD59-A6C34878D82A}">
                    <a16:rowId xmlns:a16="http://schemas.microsoft.com/office/drawing/2014/main" val="10003"/>
                  </a:ext>
                </a:extLst>
              </a:tr>
              <a:tr h="370840">
                <a:tc>
                  <a:txBody>
                    <a:bodyPr/>
                    <a:lstStyle/>
                    <a:p>
                      <a:endParaRPr lang="en-US"/>
                    </a:p>
                  </a:txBody>
                  <a:tcPr>
                    <a:solidFill>
                      <a:srgbClr val="BFBFBF"/>
                    </a:solidFill>
                  </a:tcPr>
                </a:tc>
                <a:tc>
                  <a:txBody>
                    <a:bodyPr/>
                    <a:lstStyle/>
                    <a:p>
                      <a:r>
                        <a:rPr lang="en-US" dirty="0"/>
                        <a:t>Other</a:t>
                      </a:r>
                    </a:p>
                  </a:txBody>
                  <a:tcPr/>
                </a:tc>
                <a:extLst>
                  <a:ext uri="{0D108BD9-81ED-4DB2-BD59-A6C34878D82A}">
                    <a16:rowId xmlns:a16="http://schemas.microsoft.com/office/drawing/2014/main" val="10004"/>
                  </a:ext>
                </a:extLst>
              </a:tr>
            </a:tbl>
          </a:graphicData>
        </a:graphic>
      </p:graphicFrame>
      <p:sp>
        <p:nvSpPr>
          <p:cNvPr id="10" name="Rounded Rectangle 9"/>
          <p:cNvSpPr/>
          <p:nvPr/>
        </p:nvSpPr>
        <p:spPr>
          <a:xfrm>
            <a:off x="1909933" y="1373681"/>
            <a:ext cx="750627" cy="238331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0097530" y="1373681"/>
            <a:ext cx="728206" cy="474882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35422"/>
      </p:ext>
    </p:extLst>
  </p:cSld>
  <p:clrMapOvr>
    <a:masterClrMapping/>
  </p:clrMapOvr>
  <mc:AlternateContent xmlns:mc="http://schemas.openxmlformats.org/markup-compatibility/2006" xmlns:p14="http://schemas.microsoft.com/office/powerpoint/2010/main">
    <mc:Choice Requires="p14">
      <p:transition spd="slow" p14:dur="2000" advTm="129000"/>
    </mc:Choice>
    <mc:Fallback xmlns="">
      <p:transition spd="slow" advTm="1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4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59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1" nodeType="withEffect">
                                  <p:stCondLst>
                                    <p:cond delay="7000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1" nodeType="withEffect">
                                  <p:stCondLst>
                                    <p:cond delay="7000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Facilitation Techniques</a:t>
            </a:r>
            <a:br>
              <a:rPr lang="en-US" sz="3200" b="1">
                <a:latin typeface="Raleway" panose="020B0503030101060003" pitchFamily="34" charset="77"/>
              </a:rPr>
            </a:br>
            <a:r>
              <a:rPr lang="en-US" sz="4000" b="1">
                <a:latin typeface="Raleway Black" panose="020B0503030101060003" pitchFamily="34" charset="77"/>
              </a:rPr>
              <a:t>Research Example: Rocket Reactions</a:t>
            </a:r>
            <a:endParaRPr lang="en-US" sz="40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4" y="-144463"/>
            <a:ext cx="625475" cy="6254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3" descr="Diagram&#10;&#10;Description automatically generated">
            <a:extLst>
              <a:ext uri="{FF2B5EF4-FFF2-40B4-BE49-F238E27FC236}">
                <a16:creationId xmlns:a16="http://schemas.microsoft.com/office/drawing/2014/main" id="{5F0386B7-4243-438E-B063-0E745D11511F}"/>
              </a:ext>
            </a:extLst>
          </p:cNvPr>
          <p:cNvPicPr>
            <a:picLocks noChangeAspect="1"/>
          </p:cNvPicPr>
          <p:nvPr/>
        </p:nvPicPr>
        <p:blipFill>
          <a:blip r:embed="rId4"/>
          <a:stretch>
            <a:fillRect/>
          </a:stretch>
        </p:blipFill>
        <p:spPr>
          <a:xfrm>
            <a:off x="7979931" y="1505722"/>
            <a:ext cx="2845806" cy="4755550"/>
          </a:xfrm>
          <a:prstGeom prst="rect">
            <a:avLst/>
          </a:prstGeom>
        </p:spPr>
      </p:pic>
      <p:pic>
        <p:nvPicPr>
          <p:cNvPr id="10" name="Picture 4" descr="A group of people sitting at a table&#10;&#10;Description automatically generated">
            <a:extLst>
              <a:ext uri="{FF2B5EF4-FFF2-40B4-BE49-F238E27FC236}">
                <a16:creationId xmlns:a16="http://schemas.microsoft.com/office/drawing/2014/main" id="{C2ED76A2-CD88-4AC0-839F-170175244C37}"/>
              </a:ext>
            </a:extLst>
          </p:cNvPr>
          <p:cNvPicPr>
            <a:picLocks noChangeAspect="1"/>
          </p:cNvPicPr>
          <p:nvPr/>
        </p:nvPicPr>
        <p:blipFill>
          <a:blip r:embed="rId5"/>
          <a:stretch>
            <a:fillRect/>
          </a:stretch>
        </p:blipFill>
        <p:spPr>
          <a:xfrm>
            <a:off x="1013222" y="1572794"/>
            <a:ext cx="6386833" cy="4806372"/>
          </a:xfrm>
          <a:prstGeom prst="rect">
            <a:avLst/>
          </a:prstGeom>
        </p:spPr>
      </p:pic>
    </p:spTree>
    <p:extLst>
      <p:ext uri="{BB962C8B-B14F-4D97-AF65-F5344CB8AC3E}">
        <p14:creationId xmlns:p14="http://schemas.microsoft.com/office/powerpoint/2010/main" val="1151344279"/>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189429" y="1521887"/>
            <a:ext cx="9541067" cy="5108891"/>
          </a:xfrm>
          <a:prstGeom prst="rect">
            <a:avLst/>
          </a:prstGeom>
        </p:spPr>
      </p:pic>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dirty="0">
                <a:latin typeface="Raleway" panose="020B0503030101060003" pitchFamily="34" charset="77"/>
              </a:rPr>
              <a:t>Facilitation Techniques</a:t>
            </a:r>
            <a:br>
              <a:rPr lang="en-US" sz="3200" b="1" dirty="0">
                <a:latin typeface="Raleway" panose="020B0503030101060003" pitchFamily="34" charset="77"/>
              </a:rPr>
            </a:br>
            <a:r>
              <a:rPr lang="en-US" sz="4000" b="1" dirty="0">
                <a:latin typeface="Raleway Black" panose="020B0503030101060003" pitchFamily="34" charset="77"/>
              </a:rPr>
              <a:t>Research Example: Rocket Reactions</a:t>
            </a:r>
            <a:endParaRPr lang="en-US" sz="4000" dirty="0"/>
          </a:p>
        </p:txBody>
      </p:sp>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hAN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g1G6jsbCe8lBKQxtIw9gM0AT0V59H8RJPtH7zTU8nP8Lndiu30rULXU7NLqzkDxt+an0PvRYC1RRRQAUUUUAFFFFABRRRQAUUUUAFFFFABRRRQAUUUUAFFFFABRRRQAUUUUAFFFFABUGo2kN/Yz2VypaGeMxuAccEYqeigDw7xNoV74VvRDcFp9OkOILnH3f9lvQ1Z8N63daLeie3bdE2PMjJ+Vx/j717BqVla6jZS2d7Cs0EowysK8b8WeHLzwpdZ+e40mRv3U2MmI/wB1qpMR6/ouqWmrWS3VpJuU/eU9UPoau14loGsXWkXi3VnJlT95M/K6+hr1zQNYtNZshcWzYYcSRn7yH0NJoDRooopDCiiigAooooAKKKKACiiigAooooAKKKKACiiigAooooAKKKKACiiigAooooAKiu7eC7tpLa6iSWGRSrowyCKlooA8Y8ZeF7nwvcG5tlkuNHkbg9Wtyex9vequiarc6ZdJeWM365Vx6Gvbp4op4XhmjWSNwVZWGQQexryLxv4Sn8OSvqOmo82kucyRjlrc+v8Au1SYj0rw1rtprdn5sJ2TKP3sRPKn+orWrwrSNSnsbmO+sZtrDkEdGHoa9b8LeIbXXLXK4juUH7yIn9R6ik0BtUUUUhhRRRQAUUU2SSOMZkdUH+0cUAOoqFbq1Y4W4hJ9nFTCgAooooAKKKKACiiigAooooAKKKKAGTyJDE0shwijJNc5deJ28zFvApQHkv1Nb2pwG5sJoV+8y8fWvPmUqxU8EcGtacU9zGrJrY7/AEu+jv7UTRjB6MvoatVyHhO88i+Nux+SXgfXtXX1E42ZdOXMgoooqSwpJEWRGSRQyMMMpGQR6UtFAHk3jrwbNokkmraLE0unsd09sOTF/tL7fyrn9MvpLeaK+sZyrqcqy/yP+Fe8kAgggEHqDXlvj3wXLp8sutaDCWtz81zaL2/2kH9KpMVjs/CPiS31u3Eb7YrxB88efve4rfrwTTbx1kjurKV0kU5Ur95TXqGg+MIJrJRqkcsFwOCVjJV/cY6UmgudXRVKx1bT71/Lt7pGk/uH5W/I81dpDKmsXJs9OluFOCuOcZxk4zWMixSjzQRNnneTuJ/Gr/iz/kA3P/Af/QhXK2CKSPvKfVWI/lWsNjKe5vFEYYZFI9xS2d0ttqEFvHL/AK1tpizkfXHasu6j2p/rJjx3kaq2jADXrXAx+8/pVPYlbne0UVV1e/t9L0q71O7LC3tIXmlKjJ2qCTgd+BWBuZHirVrjTtZ8O20N3BBFfX7Qzq8RZpEETsApHC/MF5PqB3rL1rxrcaf4gvdLaxtESGe2jjuZ7kpCFlRmLSMFIQ5TaF6klT0IpbzxnPHqOlWn9nyW0lxdwR3UcjRsYUlScqSwfbnMI6EnnGCSKVPH1ncW9pLBpd873qRtbW0gRJJN7PtOS21VxE7ckHA6cgUAVT8SIftBhGjTn/iYGzB84ckFhjp/rDtyI+pBBzWv8PvFL+K7G7vDYpbRRT+XG0c3mq42g43YA3DOCBkA8Zzmq/i3xna+HdY06zuLDfHcgS3Eitk24OcNgA55U9SM44yeKyn8aWHhvwukdro9xA0dj51nYtIjO2RIybnDbQMRuTk5GO5xQB6HRUVnN9os4bjj95Gr8dORmpaACiiigArjfFNn9n1AyquEl+YfXvXZVneIbP7XprgDLx/MtXB2ZFSN4nERu0ciupwVORXf6Zcrd2Uc46sPm+vevP66HwddlZXs2PDDcv1rWorowpSs7HUUUUVznUFFFFABRRRQBwejR+GB4x1a1mSCC6ScFImAVG+UZI9ee1dpHZWScx2sC5IORGK4T4keC7q/v/7c0dBJcFQJ4M4L4HDL747VycGpalYjyJlvrdxxsLOn6UxHrus2ukGJ7rUkgjCrzMx2lfcHrmjwzeC/0S3ullaVXDBZGGCyhiAT74FeTxaRr/iW4WKK3uViJ+ae4LbVHrk9fwr1/R7GHS9LttPgyY4IwgJ7470AVfFn/IBuf+A/+hCuX07tXUeLP+QDc/8AAf8A0IVy+ndq0hsZz3Lt59z8Kp6P/wAh+0/66f0q5efc/Cqej/8AIftP+un9KfQlHeU2REkjaORFdGBVlYZBB6ginUViblKz0jSrO2S2tNNs4IUChY44VVQFJK8AdiSR9TVPxLD4atNDubrXrbTk023iDTNcRr5aohyo59D0HqeKs6pq1rp17p1pOlw0moTmCExxFlDBGclj0UYU9e9VdY1jw20N/puqahZ+Wm23u4pHAwZV+VD7lecdcc0AWYIdF1dbPV4YbG9CoTa3Kqr4U9drdh9KYPDnh8WH9n/2Hpv2T/ngbVNnUn7uMdST+JqVdW0aMeUup2C7JhbbftCcS9o+v3v9nrT9K1bTNWSZ9M1C2vVhkMUrQShwjgZKkjvyKALaqqqFVQqgYAA4ApaKKACiiigAooooA5DW9EuIZpJ7dN8JJbA6rTvBqodQkZiN4T5RXW1x96jaRrwlT7hbcPcHqK2jJyVjCUVFqR2FFNjdZI1kU5VgCD7U6sTcKKKKACiiigAooooAKKKKAMrxZ/yAbn/gP/oQrl9O7V1Hiz/kA3P/AAH/ANCFcvp3atYbGU9y7efc/Cqej/8AIftP+un9KuXn3Pwqno//ACH7T/rp/Sn0JR3lVL7UbSyubS3uZdj3chjhyOCwUsQT24U1brnPHPhSDxVDZQ3Fz5MVvK7sPIWTcGRkON3CthjhsHFYm4zX7zw7d6tp/wBo1pkuNNvSfLt7gARyGGQ/vgOi7Fk6470l54a0fUNZk1eO/ure/kljdJYZFUoYlZflUqQcq7Akg8HgjArAvvhTZX11cyXWr3UkctwsyLtOU2ecYwTuw21pc9MEIAwJJJk1T4bWcj3epfbbue+eOVQyou8q3nkxjJHBM/TIztHIoAuyeAvDcckc8l5cJ5l55iFplAYMWPkjjlSWY/3uetWPB2l2PgvwuX1K/RpmdRdXBbK7shERQAMAcADGeeckk1Q8PeDbmbwdotjqkptLuw1Fr9CkSbo8yuyooBKp8rbcDIAyBnrVa1+FltGtisuq+YtreLdMgtVCOVMRDYycSnyhuk5J3vwM8AHoiOr52srYJBwc4PpS1geB/DjeGtPu7Z783r3N21y8hhEfLKq42jj+HP1J4rfoAKKKKACiiigArH8VWf2iw85R88XP4d62KR1DoVYZBGCKadncUldWMbwleedZG3Y/PF0+lbVcdAW0fXyrZ8stg+6muxByMjkVU1rcim7qzCiiioNAooooAKKKKACiiigDK8Wf8gG5/wCA/wDoQrl9O7V1Hiz/AJAFz/wH/wBCFYOmafetEsotpNh6E8ZrSGxlPcfefc/Cqej/APIftP8Arp/Ste8028+z+YIs4HKg81kaP/yH7Ud/M/xqr6E21O8ooorE3CiiigAooooAKKKKACiiigAooooAKKKKAMDxhZ74EvEHzR8N9KueG7z7Vpyhj88Xyt/StC4iWaB4XGVcYNcnosrabrTW0pwrHYf6GtF70bGT92d+519FFFZmoUUUUAFFFFABRRRQBS1pQ1jtYAgyx5B/3xV2oruBbi3aFiVzggjqCDkH8xTI3uo8LLEsv+3GcZ/A0xFis7U7eAXNpcCFBL9oUbwOcEGrbTSY+W2lJ9yB/WohDNPNHJcbUSM7kjU5+b1J/pQgZbooopDCiiigAooooAKKKKACiiigAooooAKKKKACua8YWhWSO+jGP4Wx69jXS1BqFut1ZyQN/EOPY9qqLsyZx5lYh0W7F5p8cucuBtf6irtcp4WuGtdRkspeA5xg9mFdXRNWYoSugoooqSwooooAKKKKACiiigAooooAKKKKACiiigAooooAKKKKACiiigAooooAKKKKACiiigDlPFNu1rqEd7FwHOcjswrpNPuFurOOdf4hz7HvUOtWgvNPkix8wG5fqKxvB92UkksZDjPzKD69xWnxR9DL4Z+p01FFFZmoUUUUAFFFFABRRRQAUUUUAFFFFABRRRQAUUUUAFFFFABRRRQAUUUUAFFFFABRRRQAVyGtxNputLcxcKx3j+orr6zPEln9q05ioy8fzL/Wrg7MipG6NC3lWeBJk+64BFPrA8H3m+B7Nz8ycr9K36mSs7DjK6uFFFFIoKKKKACiiigAooooAKKKKACiiigAooooAKKKKACiiigAooooAKKKKACiiigAoPIxRRQBx1wraPr4dciMtke6muwRldAynIIyDWR4osftVn5yf6yIZ+op/he6Fxpipn54vlP9K0l70bmUfdk4mrRRRWZqFFFFABRRRQAUUUUAFFFFABRRRQAUUUUAFFFFABRRRQAUUUUAFFFFABRVM6pp/wDbQ0X7VH/aBtzc+R/F5QYLu+mSBVtHRs7WVsEg4OcEdRQAtFR+fF53k7xvxux7fWotNvrfULd57ViyJNLCcjHzxuUYf99KaALJAYEEZB61y9jnSvETW5z5UpwPoeldRWZ4htfNtPtEYxNAdykdcVcH0ImuvY06Kg0+4W6s451/iHPse9T1BadwooooAKKKKACiiigAooooAKKKKACiiigAooooAKKKKACiiigAooooAyn0iRvFceufbnCJZta/ZvLXacsGLbuueB7cVxGueA49PmsL5NSjWxhuboXYuHEKwQ3AkDGNgCdwaQdfvcZIwBXd+JbXUbzQ7m30m9Wxv2UG3nZdyo4IIyO44wR3BNcHq3w/8SaxBJa6vr1rewvp0cMnmLJtmnWaOUs8YbAQsjD5SCFbHbNAGtZ/Dy1+0211qupSajNDci4ZXhVYnK52/Jz0yOc9RXReGdDt9BtLm0tHzBNdzXSr5arsMrl2HA5+ZjyefyrlrPwTrf8Abl5dah4iuZrWfUUuljjuZEHlLv2whVxtA3KOp3BRkV31ABQQCCCMg9aKKAMvRYltbi7s1uEfYwbywfmQN0z9cVqVxfh/T9ah+IWp3lxG62cgb5z91xxsx9K7SrqKz3M6TutgoooqDQKKKKACiiigAooooAKKKKACiiigAooooAKKKKACiiigAooooAKKKKACiiigArCkvLi6yyzNFFk7VQ4PHqa3T0rz20klSeQRzOmXOQOR19DVwSIm2dAU53eZNn181v8AGpEuri2BkWdnReWSQ5BH16is8yXQj3faF/79j/GsvUJp5BtkmZxnp0H5CtLIzu0egROJIkkXoyhh+NOqGw/48bf/AK5L/KpqwNwooooAKKKKACiiigAooooAKKKKACiiigAooooAKKKKACiiigAooooAKKKKAA9K88tv+Ph/98/zr0M9K88tv+Ph/wDfP860h1M59DVP+oFZF91Na5/1ArIvupqzM7+w/wCPG3/65L/KpqhsP+PG3/65L/KpqwOhBRRRQBl+LI9Vk0C5TRXZL07dm1lViu4bwpb5QxXcATwCRXnviaLxxp+o3GqW82oQ2rwwWsai6SSRi7wLwCTGsn+ty2zAyDubOBPqGq+P7vVLaeDR5LeS3uriKJBbMY3GMKshLgbcYPm9OSApI5u3PiDx1DrFnatokJtXvLlZp2t5GUxqyiIJtyRlSTucAEqegxkA25rPxl9g8Ox2+qWUc8LJ/a7SwGTzQIznaQy/x47e/GMHp64CbW/iBbWWnrHo9vqN3c6XJeyFLd4Y45lQkW5yx2lmaMDJzhZPatTwC3iC6Mupa+VSW4tYVESxSRqrK82TscfKSCnvx6YoA6uiiigAooooAKKKKACiiigAooooAKKKKACiiigAooooAD0rzy2/4+H/AN8/zr0M9K88tv8Aj4f/AHz/ADrSHUzn0NU/6gVkX3U1tLHJJB+7jZ8ddozWLfdT9aszO/sP+PG3/wCuS/yqaobD/jxt/wDrkv8AKpqwOhBRRRQAUVXvb60s13XM6R56Ank/hWY3ijSlPDSt9E/xoA26KyrbxDpUzbRcbD/tritRWVlDKwZT0IPBoAWiiigAooooAKKKKACiiigAooooAKKKKACiiigAooooAD0rA0TRbV7Hzrhd8krFwQSNo7Ct89KqaP8A8gy3/wBymnoJrUntoY7eIRRLhRVPVtNs7m1mLwoHKlt6jDZHvWhUd1/x6y/7h/lQnqFhmn/8eFv/ANcl/lU9Qaf/AMeFv/1yX+QqekNBRRRQB5T4+1s2vjS5s5oi8QjjKsp5XKjP1qC0uIbnHlsef7wxTvivp8La9LfLuWb92hx0I296p+H4GOORVWJua62jldzMoFdv4NZm0NNxzh2A+gNcpcKYrcscGup8Ff8AIFP/AF2ai2gX1NuiiipKCiiigAooooAKKKKACiiigAooooAKKKKACiiigAPSqmj/APIMt/8Acq3VG0aSziW3mjYonCSoMgj3HUGmLqXqjuv+PWX/AHD/ACpPtMG3d5gxUFxO88TRWsTMXGN7gqi5789fwosFyXT/APjwt/8Arkv8hU9MgjEUEcQOQihQfoKfSGFFFFAHDeJ0STxBcxyIrqVTIYZB+UU2y02yjXdHAEPsTipvEKs3iWcKpJwn/oIqe3UrGQ3BxW3RGDepnX3C47V0ngv/AJAx/wCurf0rnb1WYkKpJ9AK6LwX/wAgY/8AXVv6UpbFQ3NuiiisjUKKKKACiiigAooooAKKKKACiiigAooooAKKKKACiiigAooooAKKKKACiiigDm9RXdqt567k/wDQBVqwktY7N0mjBc57ZzUNwqtrlyrttUumT6fIKk1KGGF0ELZyORnOK16JGXVsrtbtFGkxQBX6Ed60PDShbOZQAB9ofgfhWbv3ALuJA6DPStPw7/x6z/8AXdv5ClLYcdzTooorM0CiiigAooooAKKKKACiiigAooooAKKKKACiiigAooooAKKKKACiiigAooooAxltPtOsX24lUBTkeuwVJJZW8MbRyTr5kgwhYYxVix/5CF//ANdE/wDQBUt1Zw3EiPIDlemD1quYmxn2elSbybggLjgKepqxocflR3Mec7bhhn8BVtbiJrlrcE+YoyRioNL+9ef9fLfyFDbYJJbFyiiipKCiiigAooooAKKKKACiiigAooooAKKKKACiiigAooooAKKKKACiiigAooooApWP/IQv/wDron/oAqdxcfakKsnkYO4Hrmq6MLXULhpsrHOVZH/hyFAwT2PFXVZWGVYEeoNMQbV3btoz64qppf3rz/r5b+Qqea4hhGZJFX0GeT9BUOmRusc0jqU82VpArdQD0z+VAdS3RRRSGFFFFABRRRQAUUUUAFFFFABRRRQAUUUUAFFFFABRRRQAUUUUAFFFFABRRRQAyb/Uv9DXOTf6xvpRRVwM5lrQP9aPxrcoopS3KjsFFFFSU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838200" y="1571973"/>
            <a:ext cx="548458" cy="5058805"/>
          </a:xfrm>
          <a:prstGeom prst="rect">
            <a:avLst/>
          </a:prstGeom>
        </p:spPr>
      </p:pic>
      <p:sp>
        <p:nvSpPr>
          <p:cNvPr id="6" name="Rounded Rectangle 5"/>
          <p:cNvSpPr/>
          <p:nvPr/>
        </p:nvSpPr>
        <p:spPr>
          <a:xfrm>
            <a:off x="737115" y="2367357"/>
            <a:ext cx="750627" cy="38949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85099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1177954" cy="1325563"/>
          </a:xfrm>
        </p:spPr>
        <p:txBody>
          <a:bodyPr>
            <a:normAutofit/>
          </a:bodyPr>
          <a:lstStyle/>
          <a:p>
            <a:r>
              <a:rPr lang="en-US" sz="1800" b="1">
                <a:latin typeface="Raleway" panose="020B0503030101060003" pitchFamily="34" charset="77"/>
              </a:rPr>
              <a:t>Facilitation Techniques</a:t>
            </a:r>
            <a:br>
              <a:rPr lang="en-US" sz="3200" b="1">
                <a:latin typeface="Raleway" panose="020B0503030101060003" pitchFamily="34" charset="77"/>
              </a:rPr>
            </a:br>
            <a:r>
              <a:rPr lang="en-US" sz="4000" b="1">
                <a:latin typeface="Raleway Black" panose="020B0503030101060003" pitchFamily="34" charset="77"/>
              </a:rPr>
              <a:t>General Facilitation Findings</a:t>
            </a:r>
            <a:endParaRPr lang="en-US" sz="4000"/>
          </a:p>
        </p:txBody>
      </p:sp>
      <p:sp>
        <p:nvSpPr>
          <p:cNvPr id="9" name="Rectangle 8"/>
          <p:cNvSpPr/>
          <p:nvPr/>
        </p:nvSpPr>
        <p:spPr>
          <a:xfrm>
            <a:off x="-786521" y="113566"/>
            <a:ext cx="10421840" cy="1938992"/>
          </a:xfrm>
          <a:prstGeom prst="rect">
            <a:avLst/>
          </a:prstGeom>
        </p:spPr>
        <p:txBody>
          <a:bodyPr wrap="square">
            <a:spAutoFit/>
          </a:bodyPr>
          <a:lstStyle/>
          <a:p>
            <a:endParaRPr lang="en-US" sz="2400"/>
          </a:p>
          <a:p>
            <a:endParaRPr lang="en-US" sz="2400"/>
          </a:p>
          <a:p>
            <a:endParaRPr lang="en-US" sz="2400"/>
          </a:p>
          <a:p>
            <a:br>
              <a:rPr lang="en-US" sz="2400"/>
            </a:br>
            <a:endParaRPr lang="en-US" sz="2400"/>
          </a:p>
        </p:txBody>
      </p:sp>
      <p:sp>
        <p:nvSpPr>
          <p:cNvPr id="6" name="Rectangle 5"/>
          <p:cNvSpPr/>
          <p:nvPr/>
        </p:nvSpPr>
        <p:spPr>
          <a:xfrm>
            <a:off x="838201" y="1840684"/>
            <a:ext cx="10335322" cy="4401205"/>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800" dirty="0">
                <a:latin typeface="Source Sans Pro"/>
                <a:ea typeface="Source Sans Pro"/>
              </a:rPr>
              <a:t>Facilitators will use techniques from all three areas - inviting participation, supporting exploration, and deepening understanding - but will most often be </a:t>
            </a:r>
            <a:r>
              <a:rPr lang="en-US" sz="2800" b="1" dirty="0">
                <a:latin typeface="Source Sans Pro"/>
                <a:ea typeface="Source Sans Pro"/>
              </a:rPr>
              <a:t>supporting exploration</a:t>
            </a:r>
          </a:p>
          <a:p>
            <a:pPr marL="457200" indent="-457200">
              <a:buFont typeface="Arial" panose="020B0604020202020204" pitchFamily="34" charset="0"/>
              <a:buChar char="•"/>
            </a:pPr>
            <a:endParaRPr lang="en-US" sz="2800" dirty="0">
              <a:latin typeface="Source Sans Pro"/>
              <a:ea typeface="Source Sans Pro"/>
            </a:endParaRPr>
          </a:p>
          <a:p>
            <a:pPr marL="457200" indent="-457200">
              <a:buFont typeface="Arial" panose="020B0604020202020204" pitchFamily="34" charset="0"/>
              <a:buChar char="•"/>
            </a:pPr>
            <a:r>
              <a:rPr lang="en-US" sz="2800" dirty="0">
                <a:latin typeface="Source Sans Pro"/>
                <a:ea typeface="Source Sans Pro"/>
              </a:rPr>
              <a:t>Facilitation during these activities is </a:t>
            </a:r>
            <a:r>
              <a:rPr lang="en-US" sz="2800" b="1" dirty="0">
                <a:latin typeface="Source Sans Pro"/>
                <a:ea typeface="Source Sans Pro"/>
              </a:rPr>
              <a:t>non-linear</a:t>
            </a:r>
            <a:r>
              <a:rPr lang="en-US" sz="2800" dirty="0">
                <a:latin typeface="Source Sans Pro"/>
                <a:ea typeface="Source Sans Pro"/>
              </a:rPr>
              <a:t>, and facilitators often flip back and forth between support exploration and deepen understanding techniques</a:t>
            </a:r>
          </a:p>
          <a:p>
            <a:pPr marL="342900" indent="-342900">
              <a:buFont typeface="Arial" panose="020B0604020202020204" pitchFamily="34" charset="0"/>
              <a:buChar char="•"/>
            </a:pPr>
            <a:endParaRPr lang="en-US" sz="2800" dirty="0">
              <a:latin typeface="Source Sans Pro"/>
              <a:ea typeface="Source Sans Pro"/>
            </a:endParaRPr>
          </a:p>
          <a:p>
            <a:pPr marL="457200" indent="-457200">
              <a:buFont typeface="Arial" panose="020B0604020202020204" pitchFamily="34" charset="0"/>
              <a:buChar char="•"/>
            </a:pPr>
            <a:r>
              <a:rPr lang="en-US" sz="2800" dirty="0">
                <a:latin typeface="Source Sans Pro"/>
                <a:ea typeface="Source Sans Pro"/>
              </a:rPr>
              <a:t>Facilitators should be prepared to adjust how they interact and </a:t>
            </a:r>
            <a:r>
              <a:rPr lang="en-US" sz="2800" b="1" dirty="0">
                <a:latin typeface="Source Sans Pro"/>
                <a:ea typeface="Source Sans Pro"/>
              </a:rPr>
              <a:t>be flexible </a:t>
            </a:r>
            <a:r>
              <a:rPr lang="en-US" sz="2800" dirty="0">
                <a:latin typeface="Source Sans Pro"/>
                <a:ea typeface="Source Sans Pro"/>
              </a:rPr>
              <a:t>with each group</a:t>
            </a:r>
          </a:p>
        </p:txBody>
      </p:sp>
    </p:spTree>
    <p:extLst>
      <p:ext uri="{BB962C8B-B14F-4D97-AF65-F5344CB8AC3E}">
        <p14:creationId xmlns:p14="http://schemas.microsoft.com/office/powerpoint/2010/main" val="2584910003"/>
      </p:ext>
    </p:extLst>
  </p:cSld>
  <p:clrMapOvr>
    <a:masterClrMapping/>
  </p:clrMapOvr>
  <mc:AlternateContent xmlns:mc="http://schemas.openxmlformats.org/markup-compatibility/2006" xmlns:p14="http://schemas.microsoft.com/office/powerpoint/2010/main">
    <mc:Choice Requires="p14">
      <p:transition spd="slow" p14:dur="2000" advTm="39100"/>
    </mc:Choice>
    <mc:Fallback xmlns="">
      <p:transition spd="slow" advTm="3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1800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3000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385C8C23C0A94F818BB6E8A9D03D4E" ma:contentTypeVersion="9" ma:contentTypeDescription="Create a new document." ma:contentTypeScope="" ma:versionID="0e2bd69483966854de98c9c295eb182a">
  <xsd:schema xmlns:xsd="http://www.w3.org/2001/XMLSchema" xmlns:xs="http://www.w3.org/2001/XMLSchema" xmlns:p="http://schemas.microsoft.com/office/2006/metadata/properties" xmlns:ns2="b3ca217a-e24d-4608-8aa1-039dcec7fd8e" targetNamespace="http://schemas.microsoft.com/office/2006/metadata/properties" ma:root="true" ma:fieldsID="79d3943bec1f14b78e7df7f0db4b7f7f" ns2:_="">
    <xsd:import namespace="b3ca217a-e24d-4608-8aa1-039dcec7fd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ca217a-e24d-4608-8aa1-039dcec7f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346820-F006-4C2C-A3B3-FEB9DDDF5D29}">
  <ds:schemaRefs>
    <ds:schemaRef ds:uri="b11a6d93-9e08-4dfa-9d81-5f00be8e4a08"/>
    <ds:schemaRef ds:uri="http://www.w3.org/XML/1998/namespace"/>
    <ds:schemaRef ds:uri="http://purl.org/dc/terms/"/>
    <ds:schemaRef ds:uri="http://schemas.microsoft.com/office/2006/metadata/properties"/>
    <ds:schemaRef ds:uri="http://schemas.microsoft.com/office/2006/documentManagement/types"/>
    <ds:schemaRef ds:uri="1d848faf-e42a-4a55-bbe2-6dc0e69d87fe"/>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B613113-A7B5-4361-9C33-6D83C8A74C13}">
  <ds:schemaRefs>
    <ds:schemaRef ds:uri="http://schemas.microsoft.com/sharepoint/v3/contenttype/forms"/>
  </ds:schemaRefs>
</ds:datastoreItem>
</file>

<file path=customXml/itemProps3.xml><?xml version="1.0" encoding="utf-8"?>
<ds:datastoreItem xmlns:ds="http://schemas.openxmlformats.org/officeDocument/2006/customXml" ds:itemID="{5BBBA364-36ED-484E-9B07-C73752AFF5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ca217a-e24d-4608-8aa1-039dcec7fd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401</TotalTime>
  <Words>6805</Words>
  <Application>Microsoft Office PowerPoint</Application>
  <PresentationFormat>Widescreen</PresentationFormat>
  <Paragraphs>650</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6_Office Theme</vt:lpstr>
      <vt:lpstr>PowerPoint Presentation</vt:lpstr>
      <vt:lpstr>Research Findings</vt:lpstr>
      <vt:lpstr>Facilitation Findings Developing a  Framework</vt:lpstr>
      <vt:lpstr>Facilitation Findings Facilitation Techniques</vt:lpstr>
      <vt:lpstr>Facilitation Techniques Frequency of Facilitation Moves</vt:lpstr>
      <vt:lpstr>Facilitation Techniques Distribution of Facilitation Moves</vt:lpstr>
      <vt:lpstr>Facilitation Techniques Research Example: Rocket Reactions</vt:lpstr>
      <vt:lpstr>Facilitation Techniques Research Example: Rocket Reactions</vt:lpstr>
      <vt:lpstr>Facilitation Techniques General Facilitation Findings</vt:lpstr>
      <vt:lpstr>Facilitation Descriptions</vt:lpstr>
      <vt:lpstr>Facilitation Findings Facilitation  Descriptions</vt:lpstr>
      <vt:lpstr>Facilitation Techniques Invite Participation</vt:lpstr>
      <vt:lpstr>Facilitation Techniques Invite Participation</vt:lpstr>
      <vt:lpstr>Facilitation Techniques Invite Participation</vt:lpstr>
      <vt:lpstr>Facilitation Techniques Support Exploration</vt:lpstr>
      <vt:lpstr>Facilitation Techniques Support Exploration</vt:lpstr>
      <vt:lpstr>Facilitation Techniques Support Exploration</vt:lpstr>
      <vt:lpstr>Facilitation Techniques Deepen Understanding</vt:lpstr>
      <vt:lpstr>Facilitation Techniques Deepen Understanding</vt:lpstr>
      <vt:lpstr>Facilitation Techniques Deepen Understanding</vt:lpstr>
      <vt:lpstr>Facilitation Techniques Deepen Understanding</vt:lpstr>
      <vt:lpstr>PowerPoint Presentation</vt:lpstr>
      <vt:lpstr>Facilitation Findings Important Strategies</vt:lpstr>
      <vt:lpstr>Facilitation Findings Connections to Relevance and Self-efficacy</vt:lpstr>
      <vt:lpstr>Applying the Research</vt:lpstr>
      <vt:lpstr>Facilitation Techniques Invite Participation</vt:lpstr>
      <vt:lpstr>Facilitation Techniques Invite Participation</vt:lpstr>
      <vt:lpstr>Facilitation Techniques Support Exploration</vt:lpstr>
      <vt:lpstr>Facilitation Techniques Deepen Understanding</vt:lpstr>
      <vt:lpstr>Facilitation Techniques Support Exploration</vt:lpstr>
      <vt:lpstr>Applying the Research Training Others</vt:lpstr>
      <vt:lpstr>Applying the Research Training Others</vt:lpstr>
      <vt:lpstr>Applying the Research Training Others</vt:lpstr>
      <vt:lpstr>Applying the Research Training Others</vt:lpstr>
      <vt:lpstr>Applying the Research Training Others</vt:lpstr>
      <vt:lpstr>Applying the Research Training Others</vt:lpstr>
      <vt:lpstr>Applying the Research Training Others</vt:lpstr>
      <vt:lpstr>Applying the Research Training Others</vt:lpstr>
      <vt:lpstr>PowerPoint Presentation</vt:lpstr>
      <vt:lpstr>PowerPoint Presentation</vt:lpstr>
      <vt:lpstr>Section Header Slide Title</vt:lpstr>
      <vt:lpstr>Section Header Slide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Maletz</dc:creator>
  <cp:lastModifiedBy>Allison Anderson</cp:lastModifiedBy>
  <cp:revision>963</cp:revision>
  <dcterms:created xsi:type="dcterms:W3CDTF">2020-10-02T21:30:17Z</dcterms:created>
  <dcterms:modified xsi:type="dcterms:W3CDTF">2020-12-17T19:58:46Z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0x01010042385C8C23C0A94F818BB6E8A9D03D4E</vt:lpwstr>
  </property>
</Properties>
</file>