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1" r:id="rId15"/>
  </p:sldIdLst>
  <p:sldSz cx="9144000" cy="5715000" type="screen16x10"/>
  <p:notesSz cx="6858000" cy="9144000"/>
  <p:embeddedFontLst>
    <p:embeddedFont>
      <p:font typeface="Calibri" panose="020F0502020204030204" pitchFamily="34" charset="0"/>
      <p:regular r:id="rId17"/>
      <p:bold r:id="rId18"/>
      <p:italic r:id="rId19"/>
      <p:boldItalic r:id="rId20"/>
    </p:embeddedFont>
    <p:embeddedFont>
      <p:font typeface="Lato" panose="020F0502020204030203" pitchFamily="34" charset="77"/>
      <p:regular r:id="rId21"/>
      <p:bold r:id="rId22"/>
      <p:italic r:id="rId23"/>
      <p:boldItalic r:id="rId24"/>
    </p:embeddedFont>
    <p:embeddedFont>
      <p:font typeface="Raleway" pitchFamily="2" charset="77"/>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1"/>
    <p:restoredTop sz="83351"/>
  </p:normalViewPr>
  <p:slideViewPr>
    <p:cSldViewPr snapToGrid="0" snapToObjects="1">
      <p:cViewPr varScale="1">
        <p:scale>
          <a:sx n="135" d="100"/>
          <a:sy n="135" d="100"/>
        </p:scale>
        <p:origin x="184"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71836" y="685800"/>
            <a:ext cx="4115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27a42e09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Calibri"/>
                <a:ea typeface="Calibri"/>
                <a:cs typeface="Calibri"/>
                <a:sym typeface="Calibri"/>
              </a:rPr>
              <a:t>Of the categories Project Drawdown identified, these two combined would have the second largest impact on CO2 reduction.</a:t>
            </a:r>
          </a:p>
          <a:p>
            <a:pPr marL="0" lvl="0" indent="0" algn="l" rtl="0">
              <a:spcBef>
                <a:spcPts val="0"/>
              </a:spcBef>
              <a:spcAft>
                <a:spcPts val="0"/>
              </a:spcAft>
              <a:buNone/>
            </a:pPr>
            <a:endParaRPr dirty="0"/>
          </a:p>
        </p:txBody>
      </p:sp>
      <p:sp>
        <p:nvSpPr>
          <p:cNvPr id="158" name="Google Shape;158;g827a42e099_1_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ffb402aa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Drawdown 2020 Review: The Drawdown Solutions Framework organizes climate solutions by sector and by subgroup, within three overarching areas of action. Here, you see the potential emissions impact of each sector, as well as the solution subgroups therein. Using two different scenarios of solution implementation, we derived the minimum and maximum impact shown here. (</a:t>
            </a:r>
            <a:r>
              <a:rPr lang="en-US" dirty="0">
                <a:solidFill>
                  <a:schemeClr val="dk2"/>
                </a:solidFill>
              </a:rPr>
              <a:t>X / Y = Min / Max CO2-eq (Gt) reduced/sequestered (2020-2050)   </a:t>
            </a:r>
            <a:endParaRPr dirty="0">
              <a:solidFill>
                <a:schemeClr val="dk2"/>
              </a:solidFill>
            </a:endParaRPr>
          </a:p>
          <a:p>
            <a:pPr marL="0" lvl="0" indent="0" algn="l" rtl="0">
              <a:spcBef>
                <a:spcPts val="0"/>
              </a:spcBef>
              <a:spcAft>
                <a:spcPts val="0"/>
              </a:spcAft>
              <a:buNone/>
            </a:pPr>
            <a:endParaRPr dirty="0">
              <a:solidFill>
                <a:schemeClr val="dk2"/>
              </a:solidFill>
            </a:endParaRPr>
          </a:p>
          <a:p>
            <a:pPr marL="0" lvl="0" indent="0" algn="l" rtl="0">
              <a:spcBef>
                <a:spcPts val="0"/>
              </a:spcBef>
              <a:spcAft>
                <a:spcPts val="0"/>
              </a:spcAft>
              <a:buClr>
                <a:schemeClr val="dk2"/>
              </a:buClr>
              <a:buSzPts val="1100"/>
              <a:buFont typeface="Arial"/>
              <a:buNone/>
            </a:pPr>
            <a:r>
              <a:rPr lang="en-US">
                <a:solidFill>
                  <a:schemeClr val="dk2"/>
                </a:solidFill>
              </a:rPr>
              <a:t>Definition </a:t>
            </a:r>
            <a:r>
              <a:rPr lang="en-US" dirty="0">
                <a:solidFill>
                  <a:schemeClr val="dk2"/>
                </a:solidFill>
              </a:rPr>
              <a:t>of “Sinks” according to Drawdown 2020 Review: “Land is a critical component of the climate system, actively engaged in the flows of carbon, nitrogen, water, and oxygen—essential building blocks for life. Carbon is the core of trees and grasses, mammals and birds, lichens and microbes. Linking one atom to the next, and to other elements, it’s the fundamental material of all living organisms. Plants and healthy ecosystems have an unparalleled capacity to absorb carbon through photosynthesis and store it in living biomass.”</a:t>
            </a:r>
            <a:endParaRPr dirty="0">
              <a:solidFill>
                <a:schemeClr val="dk2"/>
              </a:solidFill>
            </a:endParaRPr>
          </a:p>
          <a:p>
            <a:pPr marL="0" lvl="0" indent="0" algn="l" rtl="0">
              <a:spcBef>
                <a:spcPts val="0"/>
              </a:spcBef>
              <a:spcAft>
                <a:spcPts val="0"/>
              </a:spcAft>
              <a:buNone/>
            </a:pPr>
            <a:endParaRPr dirty="0"/>
          </a:p>
        </p:txBody>
      </p:sp>
      <p:sp>
        <p:nvSpPr>
          <p:cNvPr id="167" name="Google Shape;167;g7ffb402aa6_0_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ffb402a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all current technologies and techniques we can do to achieve scenario #1. Education and healthcare is #2. Overall there are 76 individual solutions (not shown). Many are behavior changes, some are technological, some are technique improvements. (</a:t>
            </a:r>
            <a:r>
              <a:rPr lang="en-US" dirty="0" err="1"/>
              <a:t>Silvopasture</a:t>
            </a:r>
            <a:r>
              <a:rPr lang="en-US" dirty="0"/>
              <a:t> is the intentional combination of trees, forage plants and livestock together as an integrated, intensively-managed system. From </a:t>
            </a:r>
            <a:r>
              <a:rPr lang="en-US" dirty="0" err="1"/>
              <a:t>aftaweb.org</a:t>
            </a:r>
            <a:r>
              <a:rPr lang="en-US" dirty="0"/>
              <a:t>)  </a:t>
            </a:r>
          </a:p>
          <a:p>
            <a:pPr marL="0" lvl="0" indent="0" algn="l" rtl="0">
              <a:spcBef>
                <a:spcPts val="0"/>
              </a:spcBef>
              <a:spcAft>
                <a:spcPts val="0"/>
              </a:spcAft>
              <a:buNone/>
            </a:pPr>
            <a:r>
              <a:rPr lang="en-US" dirty="0"/>
              <a:t>(This is also an optional slide.) </a:t>
            </a:r>
            <a:endParaRPr dirty="0"/>
          </a:p>
        </p:txBody>
      </p:sp>
      <p:sp>
        <p:nvSpPr>
          <p:cNvPr id="175" name="Google Shape;175;g7ffb402aa6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ffb402aa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g7ffb402aa6_0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316c50676_0_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316c506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317500" algn="l" rtl="0">
              <a:spcBef>
                <a:spcPts val="0"/>
              </a:spcBef>
              <a:spcAft>
                <a:spcPts val="0"/>
              </a:spcAft>
              <a:buClr>
                <a:schemeClr val="dk2"/>
              </a:buClr>
              <a:buSzPts val="2200"/>
              <a:buFont typeface="Calibri"/>
              <a:buChar char="●"/>
            </a:pPr>
            <a:r>
              <a:rPr lang="en-US" sz="1800" dirty="0">
                <a:solidFill>
                  <a:schemeClr val="dk2"/>
                </a:solidFill>
                <a:latin typeface="Lato"/>
                <a:ea typeface="Lato"/>
                <a:cs typeface="Lato"/>
                <a:sym typeface="Lato"/>
              </a:rPr>
              <a:t>What is sustainability?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27185e9c8_1_0:notes"/>
          <p:cNvSpPr>
            <a:spLocks noGrp="1" noRot="1" noChangeAspect="1"/>
          </p:cNvSpPr>
          <p:nvPr>
            <p:ph type="sldImg" idx="2"/>
          </p:nvPr>
        </p:nvSpPr>
        <p:spPr>
          <a:xfrm>
            <a:off x="1371840" y="685800"/>
            <a:ext cx="4115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27185e9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247650" algn="l" rtl="0">
              <a:spcBef>
                <a:spcPts val="0"/>
              </a:spcBef>
              <a:spcAft>
                <a:spcPts val="0"/>
              </a:spcAft>
              <a:buClr>
                <a:schemeClr val="dk2"/>
              </a:buClr>
              <a:buSzPts val="1100"/>
              <a:buFont typeface="Calibri"/>
              <a:buChar char="●"/>
            </a:pPr>
            <a:r>
              <a:rPr lang="en-US">
                <a:solidFill>
                  <a:schemeClr val="dk2"/>
                </a:solidFill>
                <a:latin typeface="Lato"/>
                <a:ea typeface="Lato"/>
                <a:cs typeface="Lato"/>
                <a:sym typeface="Lato"/>
              </a:rPr>
              <a:t>What are the UN sustainability goals?</a:t>
            </a:r>
            <a:endParaRPr>
              <a:solidFill>
                <a:schemeClr val="dk2"/>
              </a:solidFill>
              <a:latin typeface="Lato"/>
              <a:ea typeface="Lato"/>
              <a:cs typeface="Lato"/>
              <a:sym typeface="Lato"/>
            </a:endParaRPr>
          </a:p>
          <a:p>
            <a:pPr marL="711200" lvl="1" indent="-247650" algn="l" rtl="0">
              <a:lnSpc>
                <a:spcPct val="90000"/>
              </a:lnSpc>
              <a:spcBef>
                <a:spcPts val="0"/>
              </a:spcBef>
              <a:spcAft>
                <a:spcPts val="0"/>
              </a:spcAft>
              <a:buClr>
                <a:schemeClr val="dk2"/>
              </a:buClr>
              <a:buSzPts val="1100"/>
              <a:buFont typeface="Lato"/>
              <a:buChar char="○"/>
            </a:pPr>
            <a:r>
              <a:rPr lang="en-US">
                <a:solidFill>
                  <a:schemeClr val="dk2"/>
                </a:solidFill>
                <a:latin typeface="Lato"/>
                <a:ea typeface="Lato"/>
                <a:cs typeface="Lato"/>
                <a:sym typeface="Lato"/>
              </a:rPr>
              <a:t>“The Sustainable Development Goals are the blueprint to achieve a better and more sustainable future for all. They address the global challenges we face, including those related to poverty, inequality, climate change, environmental degradation, peace and justice.”</a:t>
            </a:r>
            <a:endParaRPr>
              <a:solidFill>
                <a:schemeClr val="dk2"/>
              </a:solidFill>
              <a:latin typeface="Lato"/>
              <a:ea typeface="Lato"/>
              <a:cs typeface="Lato"/>
              <a:sym typeface="Lato"/>
            </a:endParaRPr>
          </a:p>
          <a:p>
            <a:pPr marL="711200" lvl="1" indent="-317500" algn="l" rtl="0">
              <a:lnSpc>
                <a:spcPct val="90000"/>
              </a:lnSpc>
              <a:spcBef>
                <a:spcPts val="1600"/>
              </a:spcBef>
              <a:spcAft>
                <a:spcPts val="0"/>
              </a:spcAft>
              <a:buClr>
                <a:schemeClr val="dk2"/>
              </a:buClr>
              <a:buSzPts val="2200"/>
              <a:buFont typeface="Lato"/>
              <a:buChar char="○"/>
            </a:pPr>
            <a:r>
              <a:rPr lang="en-US">
                <a:solidFill>
                  <a:schemeClr val="dk2"/>
                </a:solidFill>
                <a:latin typeface="Lato"/>
                <a:ea typeface="Lato"/>
                <a:cs typeface="Lato"/>
                <a:sym typeface="Lato"/>
              </a:rPr>
              <a:t>Note:  Some of these are associated with green technology and behaviors (7, 11,12,13-15) but other are more about creating equitable and stable communities.</a:t>
            </a:r>
            <a:endParaRPr>
              <a:solidFill>
                <a:schemeClr val="dk2"/>
              </a:solidFill>
              <a:latin typeface="Lato"/>
              <a:ea typeface="Lato"/>
              <a:cs typeface="Lato"/>
              <a:sym typeface="Lato"/>
            </a:endParaRPr>
          </a:p>
          <a:p>
            <a:pPr marL="355600" lvl="0" indent="-247650" algn="l" rtl="0">
              <a:lnSpc>
                <a:spcPct val="90000"/>
              </a:lnSpc>
              <a:spcBef>
                <a:spcPts val="1600"/>
              </a:spcBef>
              <a:spcAft>
                <a:spcPts val="0"/>
              </a:spcAft>
              <a:buClr>
                <a:schemeClr val="dk2"/>
              </a:buClr>
              <a:buSzPts val="1100"/>
              <a:buFont typeface="Lato"/>
              <a:buChar char="●"/>
            </a:pPr>
            <a:r>
              <a:rPr lang="en-US">
                <a:solidFill>
                  <a:schemeClr val="dk2"/>
                </a:solidFill>
                <a:latin typeface="Lato"/>
                <a:ea typeface="Lato"/>
                <a:cs typeface="Lato"/>
                <a:sym typeface="Lato"/>
              </a:rPr>
              <a:t>Which of these in particular are most important to you? Do your answers differ from your peers? Why do you think that is?</a:t>
            </a:r>
            <a:endParaRPr>
              <a:solidFill>
                <a:schemeClr val="dk2"/>
              </a:solidFill>
              <a:latin typeface="Lato"/>
              <a:ea typeface="Lato"/>
              <a:cs typeface="Lato"/>
              <a:sym typeface="Lato"/>
            </a:endParaRPr>
          </a:p>
          <a:p>
            <a:pPr marL="355600" lvl="0" indent="-247650" algn="l" rtl="0">
              <a:spcBef>
                <a:spcPts val="1600"/>
              </a:spcBef>
              <a:spcAft>
                <a:spcPts val="0"/>
              </a:spcAft>
              <a:buClr>
                <a:schemeClr val="dk2"/>
              </a:buClr>
              <a:buSzPts val="1100"/>
              <a:buFont typeface="Lato"/>
              <a:buChar char="●"/>
            </a:pPr>
            <a:r>
              <a:rPr lang="en-US">
                <a:solidFill>
                  <a:schemeClr val="dk2"/>
                </a:solidFill>
                <a:latin typeface="Lato"/>
                <a:ea typeface="Lato"/>
                <a:cs typeface="Lato"/>
                <a:sym typeface="Lato"/>
              </a:rPr>
              <a:t>How are women included in these goals?</a:t>
            </a:r>
            <a:endParaRPr>
              <a:solidFill>
                <a:schemeClr val="dk2"/>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2d34f3394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317500" algn="l" rtl="0">
              <a:spcBef>
                <a:spcPts val="0"/>
              </a:spcBef>
              <a:spcAft>
                <a:spcPts val="0"/>
              </a:spcAft>
              <a:buClr>
                <a:schemeClr val="dk2"/>
              </a:buClr>
              <a:buSzPts val="2200"/>
              <a:buFont typeface="Calibri"/>
              <a:buChar char="●"/>
            </a:pPr>
            <a:r>
              <a:rPr lang="en-US" sz="1800" dirty="0">
                <a:solidFill>
                  <a:schemeClr val="dk2"/>
                </a:solidFill>
                <a:latin typeface="Lato"/>
                <a:ea typeface="Lato"/>
                <a:cs typeface="Lato"/>
                <a:sym typeface="Lato"/>
              </a:rPr>
              <a:t>[VERY IMPORTANT POINT TO MAKE] The ultimate goal (or most influential measure of success) in terms of global sustainability is the reduction or limiting the amount of carbon dioxide in our atmosphere. </a:t>
            </a:r>
          </a:p>
          <a:p>
            <a:pPr marL="355600" lvl="0" indent="-317500" algn="l" rtl="0">
              <a:spcBef>
                <a:spcPts val="0"/>
              </a:spcBef>
              <a:spcAft>
                <a:spcPts val="0"/>
              </a:spcAft>
              <a:buClr>
                <a:schemeClr val="dk2"/>
              </a:buClr>
              <a:buSzPts val="2200"/>
              <a:buFont typeface="Calibri"/>
              <a:buChar char="●"/>
            </a:pPr>
            <a:r>
              <a:rPr lang="en-US" sz="1800" dirty="0">
                <a:solidFill>
                  <a:schemeClr val="dk2"/>
                </a:solidFill>
                <a:latin typeface="Lato"/>
                <a:ea typeface="Lato"/>
                <a:cs typeface="Lato"/>
                <a:sym typeface="Lato"/>
              </a:rPr>
              <a:t>Why? CO2 is a measure of human activity, human energy output, and human impact on a global scale. By using CO2, we have a measurable goal with predictable outcomes. An example of this is global temperature. We know that if CO2 levels in our atmosphere reaches X part per million, worldwide temperature will reach Y degrees </a:t>
            </a:r>
            <a:r>
              <a:rPr lang="en-US" sz="1800" dirty="0" err="1">
                <a:solidFill>
                  <a:schemeClr val="dk2"/>
                </a:solidFill>
                <a:latin typeface="Lato"/>
                <a:ea typeface="Lato"/>
                <a:cs typeface="Lato"/>
                <a:sym typeface="Lato"/>
              </a:rPr>
              <a:t>celsius</a:t>
            </a:r>
            <a:r>
              <a:rPr lang="en-US" sz="1800" dirty="0">
                <a:solidFill>
                  <a:schemeClr val="dk2"/>
                </a:solidFill>
                <a:latin typeface="Lato"/>
                <a:ea typeface="Lato"/>
                <a:cs typeface="Lato"/>
                <a:sym typeface="Lato"/>
              </a:rPr>
              <a:t>. </a:t>
            </a:r>
            <a:endParaRPr sz="1800" dirty="0">
              <a:solidFill>
                <a:schemeClr val="dk2"/>
              </a:solidFill>
              <a:latin typeface="Lato"/>
              <a:ea typeface="Lato"/>
              <a:cs typeface="Lato"/>
              <a:sym typeface="Lato"/>
            </a:endParaRPr>
          </a:p>
          <a:p>
            <a:pPr marL="355600" lvl="0" indent="-317500" algn="l" rtl="0">
              <a:spcBef>
                <a:spcPts val="0"/>
              </a:spcBef>
              <a:spcAft>
                <a:spcPts val="0"/>
              </a:spcAft>
              <a:buClr>
                <a:schemeClr val="dk2"/>
              </a:buClr>
              <a:buSzPts val="2200"/>
              <a:buFont typeface="Calibri"/>
              <a:buChar char="●"/>
            </a:pPr>
            <a:r>
              <a:rPr lang="en-US" sz="1800" dirty="0">
                <a:solidFill>
                  <a:schemeClr val="dk2"/>
                </a:solidFill>
                <a:latin typeface="Lato"/>
                <a:ea typeface="Lato"/>
                <a:cs typeface="Lato"/>
                <a:sym typeface="Lato"/>
              </a:rPr>
              <a:t>What does it mean for our world to foster sustainability in regards to women’s rights?</a:t>
            </a:r>
            <a:endParaRPr dirty="0"/>
          </a:p>
          <a:p>
            <a:pPr marL="0" lvl="0" indent="0" algn="l" rtl="0">
              <a:spcBef>
                <a:spcPts val="1600"/>
              </a:spcBef>
              <a:spcAft>
                <a:spcPts val="0"/>
              </a:spcAft>
              <a:buNone/>
            </a:pPr>
            <a:endParaRPr dirty="0"/>
          </a:p>
        </p:txBody>
      </p:sp>
      <p:sp>
        <p:nvSpPr>
          <p:cNvPr id="109" name="Google Shape;109;g82d34f3394_2_1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6dcb6d80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212121"/>
                </a:solidFill>
                <a:highlight>
                  <a:srgbClr val="FFFFFF"/>
                </a:highlight>
                <a:latin typeface="Roboto"/>
                <a:ea typeface="Roboto"/>
                <a:cs typeface="Roboto"/>
                <a:sym typeface="Roboto"/>
              </a:rPr>
              <a:t>Global carbon emissions from fossil fuels have significantly increased since 1900. Since 1970, CO</a:t>
            </a:r>
            <a:r>
              <a:rPr lang="en-US" sz="950">
                <a:solidFill>
                  <a:srgbClr val="212121"/>
                </a:solidFill>
                <a:highlight>
                  <a:srgbClr val="FFFFFF"/>
                </a:highlight>
                <a:latin typeface="Roboto"/>
                <a:ea typeface="Roboto"/>
                <a:cs typeface="Roboto"/>
                <a:sym typeface="Roboto"/>
              </a:rPr>
              <a:t>2</a:t>
            </a:r>
            <a:r>
              <a:rPr lang="en-US" sz="1300">
                <a:solidFill>
                  <a:srgbClr val="212121"/>
                </a:solidFill>
                <a:highlight>
                  <a:srgbClr val="FFFFFF"/>
                </a:highlight>
                <a:latin typeface="Roboto"/>
                <a:ea typeface="Roboto"/>
                <a:cs typeface="Roboto"/>
                <a:sym typeface="Roboto"/>
              </a:rPr>
              <a:t> emissions have increased by about 90%, with emissions from fossil fuel combustion and industrial processes contributing about 78% of the total greenhouse gas emissions increase from 1970 to 2011. Agriculture, deforestation, and other land-use changes have been the second-largest contributors.</a:t>
            </a:r>
            <a:endParaRPr/>
          </a:p>
        </p:txBody>
      </p:sp>
      <p:sp>
        <p:nvSpPr>
          <p:cNvPr id="115" name="Google Shape;115;g76dcb6d807_1_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4cd84d9c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1300">
                <a:solidFill>
                  <a:srgbClr val="212121"/>
                </a:solidFill>
                <a:highlight>
                  <a:srgbClr val="FFFFFF"/>
                </a:highlight>
                <a:latin typeface="Roboto"/>
                <a:ea typeface="Roboto"/>
                <a:cs typeface="Roboto"/>
                <a:sym typeface="Roboto"/>
              </a:rPr>
              <a:t>In 2014, the top carbon dioxide (CO</a:t>
            </a:r>
            <a:r>
              <a:rPr lang="en-US" sz="950">
                <a:solidFill>
                  <a:srgbClr val="212121"/>
                </a:solidFill>
                <a:highlight>
                  <a:srgbClr val="FFFFFF"/>
                </a:highlight>
                <a:latin typeface="Roboto"/>
                <a:ea typeface="Roboto"/>
                <a:cs typeface="Roboto"/>
                <a:sym typeface="Roboto"/>
              </a:rPr>
              <a:t>2</a:t>
            </a:r>
            <a:r>
              <a:rPr lang="en-US" sz="1300">
                <a:solidFill>
                  <a:srgbClr val="212121"/>
                </a:solidFill>
                <a:highlight>
                  <a:srgbClr val="FFFFFF"/>
                </a:highlight>
                <a:latin typeface="Roboto"/>
                <a:ea typeface="Roboto"/>
                <a:cs typeface="Roboto"/>
                <a:sym typeface="Roboto"/>
              </a:rPr>
              <a:t>) emitters were China, the United States, the European Union, India, the Russian Federation, and Japan. These data include CO</a:t>
            </a:r>
            <a:r>
              <a:rPr lang="en-US" sz="950">
                <a:solidFill>
                  <a:srgbClr val="212121"/>
                </a:solidFill>
                <a:highlight>
                  <a:srgbClr val="FFFFFF"/>
                </a:highlight>
                <a:latin typeface="Roboto"/>
                <a:ea typeface="Roboto"/>
                <a:cs typeface="Roboto"/>
                <a:sym typeface="Roboto"/>
              </a:rPr>
              <a:t>2</a:t>
            </a:r>
            <a:r>
              <a:rPr lang="en-US" sz="1300">
                <a:solidFill>
                  <a:srgbClr val="212121"/>
                </a:solidFill>
                <a:highlight>
                  <a:srgbClr val="FFFFFF"/>
                </a:highlight>
                <a:latin typeface="Roboto"/>
                <a:ea typeface="Roboto"/>
                <a:cs typeface="Roboto"/>
                <a:sym typeface="Roboto"/>
              </a:rPr>
              <a:t> emissions from fossil fuel combustion, as well as cement manufacturing and gas flaring. Together, these sources represent a large proportion of total global CO</a:t>
            </a:r>
            <a:r>
              <a:rPr lang="en-US" sz="950">
                <a:solidFill>
                  <a:srgbClr val="212121"/>
                </a:solidFill>
                <a:highlight>
                  <a:srgbClr val="FFFFFF"/>
                </a:highlight>
                <a:latin typeface="Roboto"/>
                <a:ea typeface="Roboto"/>
                <a:cs typeface="Roboto"/>
                <a:sym typeface="Roboto"/>
              </a:rPr>
              <a:t>2</a:t>
            </a:r>
            <a:r>
              <a:rPr lang="en-US" sz="1300">
                <a:solidFill>
                  <a:srgbClr val="212121"/>
                </a:solidFill>
                <a:highlight>
                  <a:srgbClr val="FFFFFF"/>
                </a:highlight>
                <a:latin typeface="Roboto"/>
                <a:ea typeface="Roboto"/>
                <a:cs typeface="Roboto"/>
                <a:sym typeface="Roboto"/>
              </a:rPr>
              <a:t> emissions.</a:t>
            </a:r>
            <a:endParaRPr sz="1300">
              <a:solidFill>
                <a:srgbClr val="212121"/>
              </a:solidFill>
              <a:highlight>
                <a:srgbClr val="FFFFFF"/>
              </a:highlight>
              <a:latin typeface="Roboto"/>
              <a:ea typeface="Roboto"/>
              <a:cs typeface="Roboto"/>
              <a:sym typeface="Roboto"/>
            </a:endParaRPr>
          </a:p>
          <a:p>
            <a:pPr marL="0" lvl="0" indent="0" algn="l" rtl="0">
              <a:lnSpc>
                <a:spcPct val="115000"/>
              </a:lnSpc>
              <a:spcBef>
                <a:spcPts val="2000"/>
              </a:spcBef>
              <a:spcAft>
                <a:spcPts val="0"/>
              </a:spcAft>
              <a:buClr>
                <a:schemeClr val="dk2"/>
              </a:buClr>
              <a:buSzPts val="1100"/>
              <a:buFont typeface="Arial"/>
              <a:buNone/>
            </a:pPr>
            <a:r>
              <a:rPr lang="en-US" sz="1300">
                <a:solidFill>
                  <a:srgbClr val="212121"/>
                </a:solidFill>
                <a:highlight>
                  <a:srgbClr val="FFFFFF"/>
                </a:highlight>
                <a:latin typeface="Roboto"/>
                <a:ea typeface="Roboto"/>
                <a:cs typeface="Roboto"/>
                <a:sym typeface="Roboto"/>
              </a:rPr>
              <a:t>Emissions and sinks related to changes in land use are not included in these estimates.</a:t>
            </a:r>
            <a:endParaRPr sz="1300">
              <a:solidFill>
                <a:srgbClr val="212121"/>
              </a:solidFill>
              <a:highlight>
                <a:srgbClr val="FFFFFF"/>
              </a:highlight>
              <a:latin typeface="Roboto"/>
              <a:ea typeface="Roboto"/>
              <a:cs typeface="Roboto"/>
              <a:sym typeface="Roboto"/>
            </a:endParaRPr>
          </a:p>
          <a:p>
            <a:pPr marL="0" lvl="0" indent="0" algn="l" rtl="0">
              <a:spcBef>
                <a:spcPts val="2000"/>
              </a:spcBef>
              <a:spcAft>
                <a:spcPts val="0"/>
              </a:spcAft>
              <a:buNone/>
            </a:pPr>
            <a:endParaRPr/>
          </a:p>
        </p:txBody>
      </p:sp>
      <p:sp>
        <p:nvSpPr>
          <p:cNvPr id="122" name="Google Shape;122;g84cd84d9ca_0_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6dcb6d80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solidFill>
                  <a:schemeClr val="dk2"/>
                </a:solidFill>
                <a:latin typeface="Calibri"/>
                <a:ea typeface="Calibri"/>
                <a:cs typeface="Calibri"/>
                <a:sym typeface="Calibri"/>
              </a:rPr>
              <a:t>Population interacts with the primary drivers of emissions: production and consumption, largely fossil-fueled. </a:t>
            </a:r>
            <a:endParaRPr sz="1400" dirty="0">
              <a:solidFill>
                <a:schemeClr val="dk2"/>
              </a:solidFill>
              <a:latin typeface="Calibri"/>
              <a:ea typeface="Calibri"/>
              <a:cs typeface="Calibri"/>
              <a:sym typeface="Calibri"/>
            </a:endParaRPr>
          </a:p>
          <a:p>
            <a:pPr marL="0" lvl="0" indent="0" algn="l" rtl="0">
              <a:spcBef>
                <a:spcPts val="0"/>
              </a:spcBef>
              <a:spcAft>
                <a:spcPts val="0"/>
              </a:spcAft>
              <a:buNone/>
            </a:pPr>
            <a:endParaRPr sz="1400" dirty="0">
              <a:solidFill>
                <a:schemeClr val="dk2"/>
              </a:solidFill>
              <a:latin typeface="Calibri"/>
              <a:ea typeface="Calibri"/>
              <a:cs typeface="Calibri"/>
              <a:sym typeface="Calibri"/>
            </a:endParaRPr>
          </a:p>
          <a:p>
            <a:pPr marL="0" lvl="0" indent="0" algn="l" rtl="0">
              <a:spcBef>
                <a:spcPts val="0"/>
              </a:spcBef>
              <a:spcAft>
                <a:spcPts val="0"/>
              </a:spcAft>
              <a:buNone/>
            </a:pPr>
            <a:r>
              <a:rPr lang="en-US" sz="1400" dirty="0">
                <a:solidFill>
                  <a:schemeClr val="dk2"/>
                </a:solidFill>
                <a:latin typeface="Calibri"/>
                <a:ea typeface="Calibri"/>
                <a:cs typeface="Calibri"/>
                <a:sym typeface="Calibri"/>
              </a:rPr>
              <a:t>It’s critical to note the vast disparities in emissions from high-income countries compared to low, and between the wealthiest individuals and those of lesser financial means. For example, almost half of consumption-related emissions are generated by just 10% of people globally. </a:t>
            </a:r>
            <a:endParaRPr sz="1400" dirty="0">
              <a:solidFill>
                <a:schemeClr val="dk2"/>
              </a:solidFill>
              <a:latin typeface="Calibri"/>
              <a:ea typeface="Calibri"/>
              <a:cs typeface="Calibri"/>
              <a:sym typeface="Calibri"/>
            </a:endParaRPr>
          </a:p>
          <a:p>
            <a:pPr marL="0" lvl="0" indent="0" algn="l" rtl="0">
              <a:spcBef>
                <a:spcPts val="0"/>
              </a:spcBef>
              <a:spcAft>
                <a:spcPts val="0"/>
              </a:spcAft>
              <a:buNone/>
            </a:pPr>
            <a:endParaRPr sz="1400" dirty="0">
              <a:solidFill>
                <a:schemeClr val="dk2"/>
              </a:solidFill>
              <a:latin typeface="Calibri"/>
              <a:ea typeface="Calibri"/>
              <a:cs typeface="Calibri"/>
              <a:sym typeface="Calibri"/>
            </a:endParaRPr>
          </a:p>
          <a:p>
            <a:pPr marL="0" lvl="0" indent="0" algn="l" rtl="0">
              <a:spcBef>
                <a:spcPts val="0"/>
              </a:spcBef>
              <a:spcAft>
                <a:spcPts val="0"/>
              </a:spcAft>
              <a:buNone/>
            </a:pPr>
            <a:r>
              <a:rPr lang="en-US" sz="1400" dirty="0">
                <a:solidFill>
                  <a:schemeClr val="dk2"/>
                </a:solidFill>
                <a:latin typeface="Calibri"/>
                <a:ea typeface="Calibri"/>
                <a:cs typeface="Calibri"/>
                <a:sym typeface="Calibri"/>
              </a:rPr>
              <a:t>According to Project Drawdown: “The topic of population also raises the troubling, often racist, classist, and coercive history of population control. People’s choices about how many children to have should be theirs and theirs alone. And those children should inherit a livable planet. It is critical that human rights are always centered, that gender equality is the aim, and that benefits to the planet are understood.”</a:t>
            </a:r>
            <a:endParaRPr sz="1400" dirty="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endParaRPr sz="1400" dirty="0">
              <a:solidFill>
                <a:schemeClr val="dk2"/>
              </a:solidFill>
              <a:latin typeface="Calibri"/>
              <a:ea typeface="Calibri"/>
              <a:cs typeface="Calibri"/>
              <a:sym typeface="Calibri"/>
            </a:endParaRPr>
          </a:p>
        </p:txBody>
      </p:sp>
      <p:sp>
        <p:nvSpPr>
          <p:cNvPr id="136" name="Google Shape;136;g76dcb6d807_1_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27a42e09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827a42e099_1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27a42e09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“Drawdown is the future point in time when levels of greenhouse gases in the atmosphere stop climbing and steadily decline.”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Below is an excellent explanation of the graph above taken from the Drawdown Review 2020: </a:t>
            </a:r>
            <a:endParaRPr dirty="0"/>
          </a:p>
          <a:p>
            <a:pPr marL="0" lvl="0" indent="0" algn="l" rtl="0">
              <a:spcBef>
                <a:spcPts val="0"/>
              </a:spcBef>
              <a:spcAft>
                <a:spcPts val="0"/>
              </a:spcAft>
              <a:buClr>
                <a:schemeClr val="dk1"/>
              </a:buClr>
              <a:buSzPts val="1100"/>
              <a:buFont typeface="Arial"/>
              <a:buNone/>
            </a:pPr>
            <a:r>
              <a:rPr lang="en-US" dirty="0"/>
              <a:t>As of early 2020, atmospheric carbon dioxide alone is over 410ppm; with other greenhouse gases, we approach 460ppm CO2-eq. Under Drawdown Scenario 1, CO2-eq concentrations would rise to ~540ppm in 2050. The resulting global mean temperature would be 1.74˚C above pre-industrial levels in 2050 and rise to 1.85˚C in 2060—on a path to warm by 2˚C by century’s end. Under the more ambitious Drawdown Scenario 2, CO2-eq concentrations would peak at ~490 ppm in the mid-2040s and fall slightly by 2050 to ~485 ppm. Because there is a time lag between emissions and planetary warming, global mean temperature would continue to rise after the point of Drawdown, with peak warming around 1.52˚C through the 2050s.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Interestingly, the Drawdown Scenarios align, respectively, with meeting a minimum goal of 2°C and a more ambitious goal of 1.5°C. Drawdown Scenario 1 is roughly in-line with 2˚C temperature rise by 2100, while Drawdown Scenario 2 is roughly in-line with 1.5˚C temperature rise at century’s end. In other words, we can avoid catastrophic warming with climate solutions in hand today. What’s more, our analysis does not include all possible climate solutions already available. With other potential solutions, such as those focused on reducing industrial emissions or capping fugitive methane, the world might reach Drawdown even more quickly.</a:t>
            </a:r>
            <a:endParaRPr dirty="0"/>
          </a:p>
          <a:p>
            <a:pPr marL="0" lvl="0" indent="0" algn="l" rtl="0">
              <a:spcBef>
                <a:spcPts val="0"/>
              </a:spcBef>
              <a:spcAft>
                <a:spcPts val="0"/>
              </a:spcAft>
              <a:buClr>
                <a:schemeClr val="dk1"/>
              </a:buClr>
              <a:buSzPts val="1100"/>
              <a:buFont typeface="Arial"/>
              <a:buNone/>
            </a:pPr>
            <a:r>
              <a:rPr lang="en-US" dirty="0"/>
              <a:t>(From Drawdown Review 2020)</a:t>
            </a:r>
            <a:endParaRPr dirty="0"/>
          </a:p>
          <a:p>
            <a:pPr marL="0" lvl="0" indent="0" algn="l" rtl="0">
              <a:spcBef>
                <a:spcPts val="0"/>
              </a:spcBef>
              <a:spcAft>
                <a:spcPts val="0"/>
              </a:spcAft>
              <a:buNone/>
            </a:pPr>
            <a:endParaRPr dirty="0"/>
          </a:p>
        </p:txBody>
      </p:sp>
      <p:sp>
        <p:nvSpPr>
          <p:cNvPr id="150" name="Google Shape;150;g827a42e099_1_3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61833"/>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5266667"/>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61833"/>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700250"/>
            <a:ext cx="6331500" cy="1713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598278"/>
            <a:ext cx="6331500" cy="1379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5266667"/>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61833"/>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449833"/>
            <a:ext cx="7436100" cy="1709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3243833"/>
            <a:ext cx="7436100" cy="1190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3"/>
          <p:cNvSpPr txBox="1">
            <a:spLocks noGrp="1"/>
          </p:cNvSpPr>
          <p:nvPr>
            <p:ph type="body" idx="1"/>
          </p:nvPr>
        </p:nvSpPr>
        <p:spPr>
          <a:xfrm>
            <a:off x="628650" y="1521354"/>
            <a:ext cx="7886700" cy="3626100"/>
          </a:xfrm>
          <a:prstGeom prst="rect">
            <a:avLst/>
          </a:prstGeom>
          <a:noFill/>
          <a:ln>
            <a:noFill/>
          </a:ln>
        </p:spPr>
        <p:txBody>
          <a:bodyPr spcFirstLastPara="1" wrap="square" lIns="71100" tIns="35550" rIns="71100" bIns="35550"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71" name="Google Shape;71;p13"/>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25200" y="461833"/>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5266667"/>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007583"/>
            <a:ext cx="8296800" cy="171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61833"/>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5266667"/>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61833"/>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5266667"/>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780750"/>
            <a:ext cx="3071400" cy="33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780750"/>
            <a:ext cx="3071400" cy="33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57306"/>
            <a:ext cx="8520600" cy="710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040667"/>
            <a:ext cx="2808000" cy="839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052004"/>
            <a:ext cx="2808000" cy="3117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cxnSp>
        <p:nvCxnSpPr>
          <p:cNvPr id="45" name="Google Shape;45;p8"/>
          <p:cNvCxnSpPr/>
          <p:nvPr/>
        </p:nvCxnSpPr>
        <p:spPr>
          <a:xfrm>
            <a:off x="425198" y="461833"/>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91267"/>
            <a:ext cx="6244200" cy="426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39"/>
            <a:ext cx="45720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995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552611"/>
            <a:ext cx="4045200" cy="1464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039301"/>
            <a:ext cx="4045200" cy="1494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804667"/>
            <a:ext cx="3837000" cy="4105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5266667"/>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695583"/>
            <a:ext cx="8388600" cy="4374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639944"/>
            <a:ext cx="6321600" cy="705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773084"/>
            <a:ext cx="6321600" cy="333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520973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un.org/sustainabledevelopment/wp-content/uploads/2019/01/SDG_Guidelines_AUG_2019_Final.pdf"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notesSlide" Target="../notesSlides/notesSlide3.xml"/><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Layout" Target="../slideLayouts/slideLayout1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hyperlink" Target="http://www.un-documents.net/ocf-ov.ht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cdiac.ornl.gov/trends/emis/tre_glob_2014.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diac.ornl.gov/trends/emis/tre_glob_2014.html" TargetMode="External"/><Relationship Id="rId4" Type="http://schemas.openxmlformats.org/officeDocument/2006/relationships/hyperlink" Target="https://www.un.org/en/climatechange/cities-pollutio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4"/>
          <p:cNvSpPr txBox="1"/>
          <p:nvPr/>
        </p:nvSpPr>
        <p:spPr>
          <a:xfrm>
            <a:off x="0" y="4104755"/>
            <a:ext cx="9144000" cy="1356245"/>
          </a:xfrm>
          <a:prstGeom prst="rect">
            <a:avLst/>
          </a:prstGeom>
          <a:noFill/>
          <a:ln>
            <a:noFill/>
          </a:ln>
        </p:spPr>
        <p:txBody>
          <a:bodyPr spcFirstLastPara="1" wrap="square" lIns="71100" tIns="71100" rIns="71100" bIns="71100" anchor="t" anchorCtr="0">
            <a:noAutofit/>
          </a:bodyPr>
          <a:lstStyle/>
          <a:p>
            <a:pPr lvl="0" algn="ctr"/>
            <a:r>
              <a:rPr lang="en-US" sz="4700" dirty="0">
                <a:latin typeface="Calibri"/>
                <a:ea typeface="Calibri"/>
                <a:cs typeface="Calibri"/>
                <a:sym typeface="Calibri"/>
              </a:rPr>
              <a:t>Women’s Rights and Sustainability</a:t>
            </a:r>
            <a:endParaRPr sz="4700" dirty="0">
              <a:latin typeface="Calibri"/>
              <a:ea typeface="Calibri"/>
              <a:cs typeface="Calibri"/>
              <a:sym typeface="Calibri"/>
            </a:endParaRPr>
          </a:p>
        </p:txBody>
      </p:sp>
      <p:pic>
        <p:nvPicPr>
          <p:cNvPr id="4" name="Picture 3">
            <a:extLst>
              <a:ext uri="{FF2B5EF4-FFF2-40B4-BE49-F238E27FC236}">
                <a16:creationId xmlns:a16="http://schemas.microsoft.com/office/drawing/2014/main" id="{435B9AAB-AD06-094C-A094-76AAE86A5EE9}"/>
              </a:ext>
            </a:extLst>
          </p:cNvPr>
          <p:cNvPicPr>
            <a:picLocks noChangeAspect="1"/>
          </p:cNvPicPr>
          <p:nvPr/>
        </p:nvPicPr>
        <p:blipFill>
          <a:blip r:embed="rId3"/>
          <a:stretch>
            <a:fillRect/>
          </a:stretch>
        </p:blipFill>
        <p:spPr>
          <a:xfrm>
            <a:off x="2984500" y="254000"/>
            <a:ext cx="3175000" cy="317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434340" y="287575"/>
            <a:ext cx="9036135" cy="11049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dk1"/>
              </a:buClr>
              <a:buSzPts val="3400"/>
              <a:buFont typeface="Calibri"/>
              <a:buNone/>
            </a:pPr>
            <a:r>
              <a:rPr lang="en-US" dirty="0">
                <a:latin typeface="Calibri" panose="020F0502020204030204" pitchFamily="34" charset="0"/>
                <a:cs typeface="Calibri" panose="020F0502020204030204" pitchFamily="34" charset="0"/>
              </a:rPr>
              <a:t>What does this mean for the environment?</a:t>
            </a:r>
            <a:endParaRPr dirty="0">
              <a:latin typeface="Calibri" panose="020F0502020204030204" pitchFamily="34" charset="0"/>
              <a:cs typeface="Calibri" panose="020F0502020204030204" pitchFamily="34" charset="0"/>
            </a:endParaRPr>
          </a:p>
        </p:txBody>
      </p:sp>
      <p:sp>
        <p:nvSpPr>
          <p:cNvPr id="161" name="Google Shape;161;p24"/>
          <p:cNvSpPr txBox="1"/>
          <p:nvPr/>
        </p:nvSpPr>
        <p:spPr>
          <a:xfrm>
            <a:off x="591016" y="2218524"/>
            <a:ext cx="7961965" cy="2112876"/>
          </a:xfrm>
          <a:prstGeom prst="rect">
            <a:avLst/>
          </a:prstGeom>
          <a:noFill/>
          <a:ln>
            <a:noFill/>
          </a:ln>
        </p:spPr>
        <p:txBody>
          <a:bodyPr spcFirstLastPara="1" wrap="square" lIns="91425" tIns="91425" rIns="91425" bIns="91425" anchor="t" anchorCtr="0">
            <a:noAutofit/>
          </a:bodyPr>
          <a:lstStyle/>
          <a:p>
            <a:r>
              <a:rPr lang="en-US" sz="2400" dirty="0">
                <a:latin typeface="Calibri"/>
                <a:ea typeface="Calibri"/>
                <a:cs typeface="Calibri"/>
                <a:sym typeface="Calibri"/>
              </a:rPr>
              <a:t>According to Project Drawdown, </a:t>
            </a:r>
            <a:r>
              <a:rPr lang="en-US" sz="2400" b="1" dirty="0">
                <a:solidFill>
                  <a:schemeClr val="accent5"/>
                </a:solidFill>
                <a:latin typeface="Calibri"/>
                <a:ea typeface="Calibri"/>
                <a:cs typeface="Calibri"/>
                <a:sym typeface="Calibri"/>
              </a:rPr>
              <a:t>access to educational opportunities for women and family planning would save 85.42 Gigatons of CO2 </a:t>
            </a:r>
            <a:r>
              <a:rPr lang="en-US" sz="2400" dirty="0">
                <a:latin typeface="Calibri"/>
                <a:ea typeface="Calibri"/>
                <a:cs typeface="Calibri"/>
                <a:sym typeface="Calibri"/>
              </a:rPr>
              <a:t>equivalent from 2020-2050</a:t>
            </a: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5" name="Google Shape;170;p25">
            <a:extLst>
              <a:ext uri="{FF2B5EF4-FFF2-40B4-BE49-F238E27FC236}">
                <a16:creationId xmlns:a16="http://schemas.microsoft.com/office/drawing/2014/main" id="{3B337FB5-BA23-574E-A563-DA2CB7E78C1B}"/>
              </a:ext>
            </a:extLst>
          </p:cNvPr>
          <p:cNvSpPr txBox="1"/>
          <p:nvPr/>
        </p:nvSpPr>
        <p:spPr>
          <a:xfrm>
            <a:off x="358499" y="5369290"/>
            <a:ext cx="7871113" cy="354300"/>
          </a:xfrm>
          <a:prstGeom prst="rect">
            <a:avLst/>
          </a:prstGeom>
          <a:noFill/>
          <a:ln>
            <a:noFill/>
          </a:ln>
        </p:spPr>
        <p:txBody>
          <a:bodyPr spcFirstLastPara="1" wrap="square" lIns="91425" tIns="91425" rIns="91425" bIns="91425" anchor="t" anchorCtr="0">
            <a:noAutofit/>
          </a:bodyPr>
          <a:lstStyle/>
          <a:p>
            <a:pPr lvl="0"/>
            <a:r>
              <a:rPr lang="en-US" sz="1000" dirty="0">
                <a:solidFill>
                  <a:schemeClr val="bg2"/>
                </a:solidFill>
                <a:latin typeface="Calibri"/>
                <a:ea typeface="Calibri"/>
                <a:cs typeface="Calibri"/>
                <a:sym typeface="Calibri"/>
              </a:rPr>
              <a:t>Source: Project Drawdown. (2020). </a:t>
            </a:r>
            <a:r>
              <a:rPr lang="en-US" sz="1000" i="1" dirty="0">
                <a:solidFill>
                  <a:schemeClr val="bg2"/>
                </a:solidFill>
                <a:latin typeface="Calibri"/>
                <a:ea typeface="Calibri"/>
                <a:cs typeface="Calibri"/>
                <a:sym typeface="Calibri"/>
              </a:rPr>
              <a:t>The Drawdown Review. </a:t>
            </a:r>
            <a:r>
              <a:rPr lang="en-US" sz="1000" dirty="0">
                <a:solidFill>
                  <a:schemeClr val="bg2"/>
                </a:solidFill>
                <a:latin typeface="Calibri"/>
                <a:ea typeface="Calibri"/>
                <a:cs typeface="Calibri"/>
                <a:sym typeface="Calibri"/>
              </a:rPr>
              <a:t>Used with permission.</a:t>
            </a:r>
            <a:r>
              <a:rPr lang="en-US" sz="1000" i="1" dirty="0">
                <a:solidFill>
                  <a:schemeClr val="bg2"/>
                </a:solidFill>
                <a:latin typeface="Calibri"/>
                <a:ea typeface="Calibri"/>
                <a:cs typeface="Calibri"/>
                <a:sym typeface="Calibri"/>
              </a:rPr>
              <a:t> </a:t>
            </a:r>
            <a:endParaRPr sz="1000" dirty="0">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22910" y="125275"/>
            <a:ext cx="9124690" cy="11049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dk1"/>
              </a:buClr>
              <a:buSzPts val="3400"/>
              <a:buFont typeface="Calibri"/>
              <a:buNone/>
            </a:pPr>
            <a:r>
              <a:rPr lang="en-US" sz="2800" dirty="0">
                <a:latin typeface="Calibri" panose="020F0502020204030204" pitchFamily="34" charset="0"/>
                <a:cs typeface="Calibri" panose="020F0502020204030204" pitchFamily="34" charset="0"/>
              </a:rPr>
              <a:t>What does this mean for society?</a:t>
            </a:r>
            <a:endParaRPr sz="2800" dirty="0">
              <a:latin typeface="Calibri" panose="020F0502020204030204" pitchFamily="34" charset="0"/>
              <a:cs typeface="Calibri" panose="020F0502020204030204" pitchFamily="34" charset="0"/>
            </a:endParaRPr>
          </a:p>
        </p:txBody>
      </p:sp>
      <p:sp>
        <p:nvSpPr>
          <p:cNvPr id="170" name="Google Shape;170;p25"/>
          <p:cNvSpPr txBox="1"/>
          <p:nvPr/>
        </p:nvSpPr>
        <p:spPr>
          <a:xfrm>
            <a:off x="358499" y="5369290"/>
            <a:ext cx="7871113" cy="354300"/>
          </a:xfrm>
          <a:prstGeom prst="rect">
            <a:avLst/>
          </a:prstGeom>
          <a:noFill/>
          <a:ln>
            <a:noFill/>
          </a:ln>
        </p:spPr>
        <p:txBody>
          <a:bodyPr spcFirstLastPara="1" wrap="square" lIns="91425" tIns="91425" rIns="91425" bIns="91425" anchor="t" anchorCtr="0">
            <a:noAutofit/>
          </a:bodyPr>
          <a:lstStyle/>
          <a:p>
            <a:pPr lvl="0"/>
            <a:r>
              <a:rPr lang="en-US" sz="1000" dirty="0">
                <a:solidFill>
                  <a:schemeClr val="bg2"/>
                </a:solidFill>
                <a:latin typeface="Calibri"/>
                <a:ea typeface="Calibri"/>
                <a:cs typeface="Calibri"/>
                <a:sym typeface="Calibri"/>
              </a:rPr>
              <a:t>Source: Project Drawdown. (2020). </a:t>
            </a:r>
            <a:r>
              <a:rPr lang="en-US" sz="1000" i="1" dirty="0">
                <a:solidFill>
                  <a:schemeClr val="bg2"/>
                </a:solidFill>
                <a:latin typeface="Calibri"/>
                <a:ea typeface="Calibri"/>
                <a:cs typeface="Calibri"/>
                <a:sym typeface="Calibri"/>
              </a:rPr>
              <a:t>The Drawdown Review. </a:t>
            </a:r>
            <a:r>
              <a:rPr lang="en-US" sz="1000" dirty="0">
                <a:solidFill>
                  <a:schemeClr val="bg2"/>
                </a:solidFill>
                <a:latin typeface="Calibri"/>
                <a:ea typeface="Calibri"/>
                <a:cs typeface="Calibri"/>
                <a:sym typeface="Calibri"/>
              </a:rPr>
              <a:t>Used with permission.</a:t>
            </a:r>
            <a:r>
              <a:rPr lang="en-US" sz="1000" i="1" dirty="0">
                <a:solidFill>
                  <a:schemeClr val="bg2"/>
                </a:solidFill>
                <a:latin typeface="Calibri"/>
                <a:ea typeface="Calibri"/>
                <a:cs typeface="Calibri"/>
                <a:sym typeface="Calibri"/>
              </a:rPr>
              <a:t> </a:t>
            </a:r>
            <a:endParaRPr sz="1000" dirty="0">
              <a:solidFill>
                <a:schemeClr val="bg2"/>
              </a:solidFill>
            </a:endParaRPr>
          </a:p>
        </p:txBody>
      </p:sp>
      <p:pic>
        <p:nvPicPr>
          <p:cNvPr id="171" name="Google Shape;171;p25"/>
          <p:cNvPicPr preferRelativeResize="0"/>
          <p:nvPr/>
        </p:nvPicPr>
        <p:blipFill>
          <a:blip r:embed="rId3">
            <a:alphaModFix/>
          </a:blip>
          <a:stretch>
            <a:fillRect/>
          </a:stretch>
        </p:blipFill>
        <p:spPr>
          <a:xfrm>
            <a:off x="379587" y="1047295"/>
            <a:ext cx="6996347" cy="3754275"/>
          </a:xfrm>
          <a:prstGeom prst="rect">
            <a:avLst/>
          </a:prstGeom>
          <a:noFill/>
          <a:ln>
            <a:solidFill>
              <a:schemeClr val="tx2"/>
            </a:solidFill>
          </a:ln>
        </p:spPr>
      </p:pic>
      <p:sp>
        <p:nvSpPr>
          <p:cNvPr id="172" name="Google Shape;172;p25"/>
          <p:cNvSpPr txBox="1"/>
          <p:nvPr/>
        </p:nvSpPr>
        <p:spPr>
          <a:xfrm>
            <a:off x="307699" y="4731070"/>
            <a:ext cx="7159901" cy="5495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b="1" dirty="0">
                <a:latin typeface="Calibri"/>
                <a:ea typeface="Calibri"/>
                <a:cs typeface="Calibri"/>
                <a:sym typeface="Calibri"/>
              </a:rPr>
              <a:t>Beyond addressing greenhouse gases, climate solutions can have “co-benefits” that contribute to a more equitable world.</a:t>
            </a:r>
            <a:endParaRPr b="1"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22910" y="125275"/>
            <a:ext cx="9124690" cy="11049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dk1"/>
              </a:buClr>
              <a:buSzPts val="3400"/>
              <a:buFont typeface="Calibri"/>
              <a:buNone/>
            </a:pPr>
            <a:r>
              <a:rPr lang="en-US" sz="2800" dirty="0">
                <a:latin typeface="Calibri" panose="020F0502020204030204" pitchFamily="34" charset="0"/>
                <a:cs typeface="Calibri" panose="020F0502020204030204" pitchFamily="34" charset="0"/>
              </a:rPr>
              <a:t>What does this mean for the environment?</a:t>
            </a:r>
            <a:endParaRPr sz="2800" dirty="0">
              <a:latin typeface="Calibri" panose="020F0502020204030204" pitchFamily="34" charset="0"/>
              <a:cs typeface="Calibri" panose="020F0502020204030204" pitchFamily="34" charset="0"/>
            </a:endParaRPr>
          </a:p>
        </p:txBody>
      </p:sp>
      <p:pic>
        <p:nvPicPr>
          <p:cNvPr id="179" name="Google Shape;179;p26"/>
          <p:cNvPicPr preferRelativeResize="0"/>
          <p:nvPr/>
        </p:nvPicPr>
        <p:blipFill rotWithShape="1">
          <a:blip r:embed="rId3">
            <a:alphaModFix/>
          </a:blip>
          <a:srcRect r="1816"/>
          <a:stretch/>
        </p:blipFill>
        <p:spPr>
          <a:xfrm>
            <a:off x="422910" y="824415"/>
            <a:ext cx="3698951" cy="4544875"/>
          </a:xfrm>
          <a:prstGeom prst="rect">
            <a:avLst/>
          </a:prstGeom>
          <a:noFill/>
          <a:ln>
            <a:noFill/>
          </a:ln>
        </p:spPr>
      </p:pic>
      <p:sp>
        <p:nvSpPr>
          <p:cNvPr id="6" name="Google Shape;170;p25">
            <a:extLst>
              <a:ext uri="{FF2B5EF4-FFF2-40B4-BE49-F238E27FC236}">
                <a16:creationId xmlns:a16="http://schemas.microsoft.com/office/drawing/2014/main" id="{5844B734-6C85-6348-8147-7C9DFB038A86}"/>
              </a:ext>
            </a:extLst>
          </p:cNvPr>
          <p:cNvSpPr txBox="1"/>
          <p:nvPr/>
        </p:nvSpPr>
        <p:spPr>
          <a:xfrm>
            <a:off x="358499" y="5369290"/>
            <a:ext cx="4777027" cy="354300"/>
          </a:xfrm>
          <a:prstGeom prst="rect">
            <a:avLst/>
          </a:prstGeom>
          <a:noFill/>
          <a:ln>
            <a:noFill/>
          </a:ln>
        </p:spPr>
        <p:txBody>
          <a:bodyPr spcFirstLastPara="1" wrap="square" lIns="91425" tIns="91425" rIns="91425" bIns="91425" anchor="t" anchorCtr="0">
            <a:noAutofit/>
          </a:bodyPr>
          <a:lstStyle/>
          <a:p>
            <a:pPr lvl="0"/>
            <a:r>
              <a:rPr lang="en-US" sz="1000" dirty="0">
                <a:solidFill>
                  <a:schemeClr val="bg2"/>
                </a:solidFill>
                <a:latin typeface="Calibri"/>
                <a:ea typeface="Calibri"/>
                <a:cs typeface="Calibri"/>
                <a:sym typeface="Calibri"/>
              </a:rPr>
              <a:t>Source: Project Drawdown. (2020). </a:t>
            </a:r>
            <a:r>
              <a:rPr lang="en-US" sz="1000" i="1" dirty="0">
                <a:solidFill>
                  <a:schemeClr val="bg2"/>
                </a:solidFill>
                <a:latin typeface="Calibri"/>
                <a:ea typeface="Calibri"/>
                <a:cs typeface="Calibri"/>
                <a:sym typeface="Calibri"/>
              </a:rPr>
              <a:t>The Drawdown Review. </a:t>
            </a:r>
            <a:r>
              <a:rPr lang="en-US" sz="1000" dirty="0">
                <a:solidFill>
                  <a:schemeClr val="bg2"/>
                </a:solidFill>
                <a:latin typeface="Calibri"/>
                <a:ea typeface="Calibri"/>
                <a:cs typeface="Calibri"/>
                <a:sym typeface="Calibri"/>
              </a:rPr>
              <a:t>Used with permission.</a:t>
            </a:r>
            <a:endParaRPr sz="1000" dirty="0">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0" y="2100025"/>
            <a:ext cx="9144000" cy="1347300"/>
          </a:xfrm>
          <a:prstGeom prst="rect">
            <a:avLst/>
          </a:prstGeom>
          <a:noFill/>
          <a:ln>
            <a:noFill/>
          </a:ln>
        </p:spPr>
        <p:txBody>
          <a:bodyPr spcFirstLastPara="1" wrap="square" lIns="71100" tIns="35550" rIns="71100" bIns="35550" anchor="ctr" anchorCtr="0">
            <a:noAutofit/>
          </a:bodyPr>
          <a:lstStyle/>
          <a:p>
            <a:pPr marL="0" lvl="0" indent="0" algn="ctr" rtl="0">
              <a:lnSpc>
                <a:spcPct val="90000"/>
              </a:lnSpc>
              <a:spcBef>
                <a:spcPts val="0"/>
              </a:spcBef>
              <a:spcAft>
                <a:spcPts val="0"/>
              </a:spcAft>
              <a:buClr>
                <a:schemeClr val="dk1"/>
              </a:buClr>
              <a:buSzPts val="3400"/>
              <a:buFont typeface="Calibri"/>
              <a:buNone/>
            </a:pPr>
            <a:br>
              <a:rPr lang="en-US" dirty="0">
                <a:latin typeface="Calibri" panose="020F0502020204030204" pitchFamily="34" charset="0"/>
                <a:cs typeface="Calibri" panose="020F0502020204030204" pitchFamily="34" charset="0"/>
              </a:rPr>
            </a:br>
            <a:r>
              <a:rPr lang="en-US" sz="4800" b="0" dirty="0">
                <a:solidFill>
                  <a:srgbClr val="00A69F"/>
                </a:solidFill>
                <a:latin typeface="Calibri" panose="020F0502020204030204" pitchFamily="34" charset="0"/>
                <a:cs typeface="Calibri" panose="020F0502020204030204" pitchFamily="34" charset="0"/>
              </a:rPr>
              <a:t>Thank you!</a:t>
            </a:r>
            <a:endParaRPr sz="4800" b="0" dirty="0">
              <a:solidFill>
                <a:srgbClr val="00A69F"/>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787A01-B7A4-E84E-8220-DAD9E40326D1}"/>
              </a:ext>
            </a:extLst>
          </p:cNvPr>
          <p:cNvSpPr txBox="1">
            <a:spLocks/>
          </p:cNvSpPr>
          <p:nvPr/>
        </p:nvSpPr>
        <p:spPr>
          <a:xfrm>
            <a:off x="414669" y="1357183"/>
            <a:ext cx="8314661" cy="4570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spcBef>
                <a:spcPts val="0"/>
              </a:spcBef>
              <a:spcAft>
                <a:spcPts val="1000"/>
              </a:spcAft>
            </a:pPr>
            <a:r>
              <a:rPr lang="en-US" sz="1400" dirty="0">
                <a:solidFill>
                  <a:schemeClr val="bg2"/>
                </a:solidFill>
                <a:latin typeface="Calibri" panose="020F0502020204030204" pitchFamily="34" charset="0"/>
                <a:cs typeface="Calibri" panose="020F0502020204030204" pitchFamily="34" charset="0"/>
              </a:rPr>
              <a:t>Created by Lawrence Hall of Science for the NISE Network. Copyright 2020, University of California, Berkeley. Published under a Creative Commons Attribution-Noncommercial-</a:t>
            </a:r>
            <a:r>
              <a:rPr lang="en-US" sz="1400" dirty="0" err="1">
                <a:solidFill>
                  <a:schemeClr val="bg2"/>
                </a:solidFill>
                <a:latin typeface="Calibri" panose="020F0502020204030204" pitchFamily="34" charset="0"/>
                <a:cs typeface="Calibri" panose="020F0502020204030204" pitchFamily="34" charset="0"/>
              </a:rPr>
              <a:t>ShareAlike</a:t>
            </a:r>
            <a:r>
              <a:rPr lang="en-US" sz="1400" dirty="0">
                <a:solidFill>
                  <a:schemeClr val="bg2"/>
                </a:solidFill>
                <a:latin typeface="Calibri" panose="020F0502020204030204" pitchFamily="34" charset="0"/>
                <a:cs typeface="Calibri" panose="020F0502020204030204" pitchFamily="34" charset="0"/>
              </a:rPr>
              <a:t> license: http://</a:t>
            </a:r>
            <a:r>
              <a:rPr lang="en-US" sz="1400" dirty="0" err="1">
                <a:solidFill>
                  <a:schemeClr val="bg2"/>
                </a:solidFill>
                <a:latin typeface="Calibri" panose="020F0502020204030204" pitchFamily="34" charset="0"/>
                <a:cs typeface="Calibri" panose="020F0502020204030204" pitchFamily="34" charset="0"/>
              </a:rPr>
              <a:t>creativecommons.org</a:t>
            </a:r>
            <a:r>
              <a:rPr lang="en-US" sz="1400" dirty="0">
                <a:solidFill>
                  <a:schemeClr val="bg2"/>
                </a:solidFill>
                <a:latin typeface="Calibri" panose="020F0502020204030204" pitchFamily="34" charset="0"/>
                <a:cs typeface="Calibri" panose="020F0502020204030204" pitchFamily="34" charset="0"/>
              </a:rPr>
              <a:t>/licenses/by-</a:t>
            </a:r>
            <a:r>
              <a:rPr lang="en-US" sz="1400" dirty="0" err="1">
                <a:solidFill>
                  <a:schemeClr val="bg2"/>
                </a:solidFill>
                <a:latin typeface="Calibri" panose="020F0502020204030204" pitchFamily="34" charset="0"/>
                <a:cs typeface="Calibri" panose="020F0502020204030204" pitchFamily="34" charset="0"/>
              </a:rPr>
              <a:t>nc</a:t>
            </a:r>
            <a:r>
              <a:rPr lang="en-US" sz="1400" dirty="0">
                <a:solidFill>
                  <a:schemeClr val="bg2"/>
                </a:solidFill>
                <a:latin typeface="Calibri" panose="020F0502020204030204" pitchFamily="34" charset="0"/>
                <a:cs typeface="Calibri" panose="020F0502020204030204" pitchFamily="34" charset="0"/>
              </a:rPr>
              <a:t>-</a:t>
            </a:r>
            <a:r>
              <a:rPr lang="en-US" sz="1400" dirty="0" err="1">
                <a:solidFill>
                  <a:schemeClr val="bg2"/>
                </a:solidFill>
                <a:latin typeface="Calibri" panose="020F0502020204030204" pitchFamily="34" charset="0"/>
                <a:cs typeface="Calibri" panose="020F0502020204030204" pitchFamily="34" charset="0"/>
              </a:rPr>
              <a:t>sa</a:t>
            </a:r>
            <a:r>
              <a:rPr lang="en-US" sz="1400" dirty="0">
                <a:solidFill>
                  <a:schemeClr val="bg2"/>
                </a:solidFill>
                <a:latin typeface="Calibri" panose="020F0502020204030204" pitchFamily="34" charset="0"/>
                <a:cs typeface="Calibri" panose="020F0502020204030204" pitchFamily="34" charset="0"/>
              </a:rPr>
              <a:t>/3.0/us/</a:t>
            </a:r>
          </a:p>
          <a:p>
            <a:pPr>
              <a:lnSpc>
                <a:spcPct val="120000"/>
              </a:lnSpc>
              <a:spcBef>
                <a:spcPts val="0"/>
              </a:spcBef>
              <a:spcAft>
                <a:spcPts val="1000"/>
              </a:spcAft>
            </a:pPr>
            <a:r>
              <a:rPr lang="en-US" sz="1400" b="1" dirty="0">
                <a:solidFill>
                  <a:schemeClr val="bg2"/>
                </a:solidFill>
                <a:latin typeface="Calibri" panose="020F0502020204030204" pitchFamily="34" charset="0"/>
                <a:cs typeface="Calibri" panose="020F0502020204030204" pitchFamily="34" charset="0"/>
              </a:rPr>
              <a:t>The </a:t>
            </a:r>
            <a:r>
              <a:rPr lang="en-US" sz="1400" b="1" i="1" dirty="0">
                <a:solidFill>
                  <a:schemeClr val="bg2"/>
                </a:solidFill>
                <a:latin typeface="Calibri" panose="020F0502020204030204" pitchFamily="34" charset="0"/>
                <a:cs typeface="Calibri" panose="020F0502020204030204" pitchFamily="34" charset="0"/>
              </a:rPr>
              <a:t>Rob and </a:t>
            </a:r>
            <a:r>
              <a:rPr lang="en-US" sz="1400" b="1" i="1" dirty="0" err="1">
                <a:solidFill>
                  <a:schemeClr val="bg2"/>
                </a:solidFill>
                <a:latin typeface="Calibri" panose="020F0502020204030204" pitchFamily="34" charset="0"/>
                <a:cs typeface="Calibri" panose="020F0502020204030204" pitchFamily="34" charset="0"/>
              </a:rPr>
              <a:t>Melani</a:t>
            </a:r>
            <a:r>
              <a:rPr lang="en-US" sz="1400" b="1" i="1" dirty="0">
                <a:solidFill>
                  <a:schemeClr val="bg2"/>
                </a:solidFill>
                <a:latin typeface="Calibri" panose="020F0502020204030204" pitchFamily="34" charset="0"/>
                <a:cs typeface="Calibri" panose="020F0502020204030204" pitchFamily="34" charset="0"/>
              </a:rPr>
              <a:t> Walton Sustainability in Science and Technology Museums </a:t>
            </a:r>
            <a:r>
              <a:rPr lang="en-US" sz="1400" b="1" dirty="0">
                <a:solidFill>
                  <a:schemeClr val="bg2"/>
                </a:solidFill>
                <a:latin typeface="Calibri" panose="020F0502020204030204" pitchFamily="34" charset="0"/>
                <a:cs typeface="Calibri" panose="020F0502020204030204" pitchFamily="34" charset="0"/>
              </a:rPr>
              <a:t>program is supported through funding from The Rob and </a:t>
            </a:r>
            <a:r>
              <a:rPr lang="en-US" sz="1400" b="1" dirty="0" err="1">
                <a:solidFill>
                  <a:schemeClr val="bg2"/>
                </a:solidFill>
                <a:latin typeface="Calibri" panose="020F0502020204030204" pitchFamily="34" charset="0"/>
                <a:cs typeface="Calibri" panose="020F0502020204030204" pitchFamily="34" charset="0"/>
              </a:rPr>
              <a:t>Melani</a:t>
            </a:r>
            <a:r>
              <a:rPr lang="en-US" sz="1400" b="1" dirty="0">
                <a:solidFill>
                  <a:schemeClr val="bg2"/>
                </a:solidFill>
                <a:latin typeface="Calibri" panose="020F0502020204030204" pitchFamily="34" charset="0"/>
                <a:cs typeface="Calibri" panose="020F0502020204030204" pitchFamily="34" charset="0"/>
              </a:rPr>
              <a:t> Walton Foundation.</a:t>
            </a:r>
          </a:p>
          <a:p>
            <a:pPr>
              <a:lnSpc>
                <a:spcPct val="120000"/>
              </a:lnSpc>
              <a:spcBef>
                <a:spcPts val="0"/>
              </a:spcBef>
              <a:spcAft>
                <a:spcPts val="1000"/>
              </a:spcAft>
            </a:pPr>
            <a:endParaRPr lang="en-US" sz="1400" b="1" dirty="0">
              <a:solidFill>
                <a:schemeClr val="bg2"/>
              </a:solidFill>
              <a:latin typeface="Calibri" panose="020F0502020204030204" pitchFamily="34" charset="0"/>
              <a:cs typeface="Calibri" panose="020F0502020204030204" pitchFamily="34" charset="0"/>
            </a:endParaRPr>
          </a:p>
          <a:p>
            <a:pPr>
              <a:lnSpc>
                <a:spcPct val="120000"/>
              </a:lnSpc>
              <a:spcBef>
                <a:spcPts val="0"/>
              </a:spcBef>
              <a:spcAft>
                <a:spcPts val="1000"/>
              </a:spcAft>
            </a:pPr>
            <a:endParaRPr lang="en-US" sz="1400" b="1" dirty="0">
              <a:solidFill>
                <a:schemeClr val="bg2"/>
              </a:solidFill>
              <a:latin typeface="Calibri" panose="020F0502020204030204" pitchFamily="34" charset="0"/>
              <a:cs typeface="Calibri" panose="020F0502020204030204" pitchFamily="34" charset="0"/>
            </a:endParaRPr>
          </a:p>
          <a:p>
            <a:pPr>
              <a:lnSpc>
                <a:spcPct val="120000"/>
              </a:lnSpc>
              <a:spcBef>
                <a:spcPts val="0"/>
              </a:spcBef>
              <a:spcAft>
                <a:spcPts val="1000"/>
              </a:spcAft>
            </a:pPr>
            <a:endParaRPr lang="en-US" sz="1400" b="1" dirty="0">
              <a:solidFill>
                <a:schemeClr val="bg2"/>
              </a:solidFill>
              <a:latin typeface="Calibri" panose="020F0502020204030204" pitchFamily="34" charset="0"/>
              <a:cs typeface="Calibri" panose="020F0502020204030204" pitchFamily="34" charset="0"/>
            </a:endParaRPr>
          </a:p>
          <a:p>
            <a:pPr>
              <a:lnSpc>
                <a:spcPct val="120000"/>
              </a:lnSpc>
              <a:spcBef>
                <a:spcPts val="0"/>
              </a:spcBef>
              <a:spcAft>
                <a:spcPts val="1000"/>
              </a:spcAft>
            </a:pPr>
            <a:endParaRPr lang="en-US" sz="1400" b="1" dirty="0">
              <a:solidFill>
                <a:schemeClr val="bg2"/>
              </a:solidFill>
              <a:latin typeface="Calibri" panose="020F0502020204030204" pitchFamily="34" charset="0"/>
              <a:cs typeface="Calibri" panose="020F0502020204030204" pitchFamily="34" charset="0"/>
            </a:endParaRPr>
          </a:p>
          <a:p>
            <a:pPr>
              <a:lnSpc>
                <a:spcPct val="120000"/>
              </a:lnSpc>
              <a:spcBef>
                <a:spcPts val="0"/>
              </a:spcBef>
              <a:spcAft>
                <a:spcPts val="1000"/>
              </a:spcAft>
            </a:pPr>
            <a:endParaRPr lang="en-US" sz="1400" b="1" dirty="0">
              <a:solidFill>
                <a:schemeClr val="bg2"/>
              </a:solidFill>
              <a:latin typeface="Calibri" panose="020F0502020204030204" pitchFamily="34" charset="0"/>
              <a:cs typeface="Calibri" panose="020F0502020204030204" pitchFamily="34" charset="0"/>
            </a:endParaRPr>
          </a:p>
          <a:p>
            <a:pPr>
              <a:lnSpc>
                <a:spcPct val="120000"/>
              </a:lnSpc>
              <a:spcBef>
                <a:spcPts val="0"/>
              </a:spcBef>
              <a:spcAft>
                <a:spcPts val="1000"/>
              </a:spcAft>
            </a:pPr>
            <a:r>
              <a:rPr lang="en-US" sz="1200" dirty="0">
                <a:solidFill>
                  <a:schemeClr val="bg2"/>
                </a:solidFill>
                <a:latin typeface="Calibri" panose="020F0502020204030204" pitchFamily="34" charset="0"/>
                <a:cs typeface="Calibri" panose="020F0502020204030204" pitchFamily="34" charset="0"/>
              </a:rPr>
              <a:t>Slide 3: The Sustainable Development Goals (SDGs) logo, color wheel, and icons are used according to the United Nations guidelines: </a:t>
            </a:r>
            <a:r>
              <a:rPr lang="en-US" sz="1200" dirty="0">
                <a:solidFill>
                  <a:schemeClr val="bg2"/>
                </a:solidFill>
                <a:latin typeface="Calibri" panose="020F0502020204030204" pitchFamily="34" charset="0"/>
                <a:cs typeface="Calibri" panose="020F0502020204030204" pitchFamily="34" charset="0"/>
                <a:hlinkClick r:id="rId2"/>
              </a:rPr>
              <a:t>https://www.un.org/sustainabledevelopment/wp-content/uploads/2019/01/SDG_Guidelines_AUG_2019_Final.pdf</a:t>
            </a:r>
            <a:endParaRPr lang="en-US" sz="1200" dirty="0">
              <a:solidFill>
                <a:schemeClr val="bg2"/>
              </a:solidFill>
              <a:latin typeface="Calibri" panose="020F0502020204030204" pitchFamily="34" charset="0"/>
              <a:cs typeface="Calibri" panose="020F0502020204030204" pitchFamily="34" charset="0"/>
            </a:endParaRPr>
          </a:p>
          <a:p>
            <a:pPr>
              <a:lnSpc>
                <a:spcPct val="120000"/>
              </a:lnSpc>
              <a:spcBef>
                <a:spcPts val="0"/>
              </a:spcBef>
              <a:spcAft>
                <a:spcPts val="1000"/>
              </a:spcAft>
            </a:pPr>
            <a:r>
              <a:rPr lang="en-US" sz="1200" dirty="0">
                <a:solidFill>
                  <a:schemeClr val="bg2"/>
                </a:solidFill>
                <a:latin typeface="Calibri"/>
                <a:ea typeface="Calibri"/>
                <a:cs typeface="Calibri"/>
                <a:sym typeface="Calibri"/>
              </a:rPr>
              <a:t>All other image and content credits as cited on slides. </a:t>
            </a:r>
            <a:endParaRPr lang="en-US" sz="1200" dirty="0">
              <a:solidFill>
                <a:schemeClr val="bg2"/>
              </a:solidFill>
              <a:latin typeface="Calibri"/>
              <a:cs typeface="Calibri"/>
              <a:sym typeface="Calibri"/>
            </a:endParaRPr>
          </a:p>
          <a:p>
            <a:pPr>
              <a:lnSpc>
                <a:spcPct val="120000"/>
              </a:lnSpc>
              <a:spcBef>
                <a:spcPts val="0"/>
              </a:spcBef>
              <a:spcAft>
                <a:spcPts val="1000"/>
              </a:spcAft>
            </a:pPr>
            <a:endParaRPr lang="en-US" sz="1200" dirty="0">
              <a:solidFill>
                <a:schemeClr val="bg2"/>
              </a:solidFill>
              <a:latin typeface="Calibri"/>
              <a:cs typeface="Calibri"/>
              <a:sym typeface="Calibri"/>
            </a:endParaRPr>
          </a:p>
          <a:p>
            <a:pPr>
              <a:lnSpc>
                <a:spcPct val="120000"/>
              </a:lnSpc>
              <a:spcBef>
                <a:spcPts val="0"/>
              </a:spcBef>
              <a:spcAft>
                <a:spcPts val="1000"/>
              </a:spcAft>
            </a:pPr>
            <a:r>
              <a:rPr lang="en-US" sz="1200" dirty="0">
                <a:solidFill>
                  <a:schemeClr val="bg2"/>
                </a:solidFill>
                <a:latin typeface="Calibri"/>
                <a:cs typeface="Calibri"/>
                <a:sym typeface="Calibri"/>
              </a:rPr>
              <a:t> </a:t>
            </a:r>
          </a:p>
          <a:p>
            <a:pPr>
              <a:lnSpc>
                <a:spcPct val="120000"/>
              </a:lnSpc>
              <a:spcBef>
                <a:spcPts val="0"/>
              </a:spcBef>
              <a:spcAft>
                <a:spcPts val="1000"/>
              </a:spcAft>
            </a:pPr>
            <a:endParaRPr lang="en-US" sz="1400" dirty="0">
              <a:solidFill>
                <a:schemeClr val="bg2"/>
              </a:solidFill>
              <a:latin typeface="Calibri"/>
              <a:cs typeface="Calibri"/>
              <a:sym typeface="Calibri"/>
            </a:endParaRPr>
          </a:p>
          <a:p>
            <a:pPr>
              <a:lnSpc>
                <a:spcPct val="120000"/>
              </a:lnSpc>
              <a:spcBef>
                <a:spcPts val="0"/>
              </a:spcBef>
              <a:spcAft>
                <a:spcPts val="1000"/>
              </a:spcAft>
            </a:pPr>
            <a:endParaRPr lang="en-US" sz="1400" dirty="0">
              <a:solidFill>
                <a:schemeClr val="bg2"/>
              </a:solidFill>
              <a:latin typeface="Calibri" panose="020F0502020204030204" pitchFamily="34" charset="0"/>
              <a:cs typeface="Calibri" panose="020F0502020204030204" pitchFamily="34" charset="0"/>
            </a:endParaRPr>
          </a:p>
          <a:p>
            <a:pPr>
              <a:lnSpc>
                <a:spcPct val="120000"/>
              </a:lnSpc>
              <a:spcBef>
                <a:spcPts val="0"/>
              </a:spcBef>
              <a:spcAft>
                <a:spcPts val="1000"/>
              </a:spcAft>
            </a:pPr>
            <a:endParaRPr lang="en-US" sz="1400" b="1" dirty="0">
              <a:solidFill>
                <a:schemeClr val="bg2"/>
              </a:solidFill>
              <a:latin typeface="Calibri" panose="020F0502020204030204" pitchFamily="34" charset="0"/>
              <a:cs typeface="Calibri" panose="020F0502020204030204" pitchFamily="34" charset="0"/>
            </a:endParaRPr>
          </a:p>
          <a:p>
            <a:pPr>
              <a:lnSpc>
                <a:spcPct val="120000"/>
              </a:lnSpc>
              <a:spcBef>
                <a:spcPts val="0"/>
              </a:spcBef>
            </a:pPr>
            <a:endParaRPr lang="en-US" sz="1400" dirty="0">
              <a:solidFill>
                <a:schemeClr val="bg2"/>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746936D-854D-1C47-BDC0-3C833FBC940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65691" y="134655"/>
            <a:ext cx="1202690" cy="914400"/>
          </a:xfrm>
          <a:prstGeom prst="rect">
            <a:avLst/>
          </a:prstGeom>
        </p:spPr>
      </p:pic>
    </p:spTree>
    <p:extLst>
      <p:ext uri="{BB962C8B-B14F-4D97-AF65-F5344CB8AC3E}">
        <p14:creationId xmlns:p14="http://schemas.microsoft.com/office/powerpoint/2010/main" val="317195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283102" y="791267"/>
            <a:ext cx="8860897" cy="426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0" dirty="0">
                <a:solidFill>
                  <a:srgbClr val="00A69F"/>
                </a:solidFill>
                <a:latin typeface="Calibri"/>
                <a:ea typeface="Calibri"/>
                <a:cs typeface="Calibri"/>
                <a:sym typeface="Calibri"/>
              </a:rPr>
              <a:t>What does sustainability </a:t>
            </a:r>
            <a:br>
              <a:rPr lang="en-US" b="0" dirty="0">
                <a:solidFill>
                  <a:srgbClr val="00A69F"/>
                </a:solidFill>
                <a:latin typeface="Calibri"/>
                <a:ea typeface="Calibri"/>
                <a:cs typeface="Calibri"/>
                <a:sym typeface="Calibri"/>
              </a:rPr>
            </a:br>
            <a:r>
              <a:rPr lang="en-US" b="0" dirty="0">
                <a:solidFill>
                  <a:srgbClr val="00A69F"/>
                </a:solidFill>
                <a:latin typeface="Calibri"/>
                <a:ea typeface="Calibri"/>
                <a:cs typeface="Calibri"/>
                <a:sym typeface="Calibri"/>
              </a:rPr>
              <a:t>mean to you?</a:t>
            </a:r>
            <a:endParaRPr b="0" dirty="0">
              <a:solidFill>
                <a:srgbClr val="00A69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6"/>
          <p:cNvPicPr preferRelativeResize="0"/>
          <p:nvPr/>
        </p:nvPicPr>
        <p:blipFill>
          <a:blip r:embed="rId3">
            <a:alphaModFix/>
          </a:blip>
          <a:stretch>
            <a:fillRect/>
          </a:stretch>
        </p:blipFill>
        <p:spPr>
          <a:xfrm>
            <a:off x="2544338" y="203408"/>
            <a:ext cx="4055309" cy="742125"/>
          </a:xfrm>
          <a:prstGeom prst="rect">
            <a:avLst/>
          </a:prstGeom>
          <a:noFill/>
          <a:ln>
            <a:noFill/>
          </a:ln>
        </p:spPr>
      </p:pic>
      <p:pic>
        <p:nvPicPr>
          <p:cNvPr id="90" name="Google Shape;90;p16"/>
          <p:cNvPicPr preferRelativeResize="0"/>
          <p:nvPr/>
        </p:nvPicPr>
        <p:blipFill>
          <a:blip r:embed="rId4">
            <a:alphaModFix/>
          </a:blip>
          <a:stretch>
            <a:fillRect/>
          </a:stretch>
        </p:blipFill>
        <p:spPr>
          <a:xfrm>
            <a:off x="434663" y="1003188"/>
            <a:ext cx="1371602" cy="1371602"/>
          </a:xfrm>
          <a:prstGeom prst="rect">
            <a:avLst/>
          </a:prstGeom>
          <a:noFill/>
          <a:ln>
            <a:noFill/>
          </a:ln>
        </p:spPr>
      </p:pic>
      <p:pic>
        <p:nvPicPr>
          <p:cNvPr id="91" name="Google Shape;91;p16"/>
          <p:cNvPicPr preferRelativeResize="0"/>
          <p:nvPr/>
        </p:nvPicPr>
        <p:blipFill>
          <a:blip r:embed="rId5">
            <a:alphaModFix/>
          </a:blip>
          <a:stretch>
            <a:fillRect/>
          </a:stretch>
        </p:blipFill>
        <p:spPr>
          <a:xfrm>
            <a:off x="1828504" y="1001031"/>
            <a:ext cx="1371602" cy="1371602"/>
          </a:xfrm>
          <a:prstGeom prst="rect">
            <a:avLst/>
          </a:prstGeom>
          <a:noFill/>
          <a:ln>
            <a:noFill/>
          </a:ln>
        </p:spPr>
      </p:pic>
      <p:pic>
        <p:nvPicPr>
          <p:cNvPr id="92" name="Google Shape;92;p16"/>
          <p:cNvPicPr preferRelativeResize="0"/>
          <p:nvPr/>
        </p:nvPicPr>
        <p:blipFill>
          <a:blip r:embed="rId6">
            <a:alphaModFix/>
          </a:blip>
          <a:stretch>
            <a:fillRect/>
          </a:stretch>
        </p:blipFill>
        <p:spPr>
          <a:xfrm>
            <a:off x="3200114" y="1001031"/>
            <a:ext cx="1371602" cy="1371602"/>
          </a:xfrm>
          <a:prstGeom prst="rect">
            <a:avLst/>
          </a:prstGeom>
          <a:noFill/>
          <a:ln>
            <a:noFill/>
          </a:ln>
        </p:spPr>
      </p:pic>
      <p:pic>
        <p:nvPicPr>
          <p:cNvPr id="93" name="Google Shape;93;p16"/>
          <p:cNvPicPr preferRelativeResize="0"/>
          <p:nvPr/>
        </p:nvPicPr>
        <p:blipFill>
          <a:blip r:embed="rId7">
            <a:alphaModFix/>
          </a:blip>
          <a:stretch>
            <a:fillRect/>
          </a:stretch>
        </p:blipFill>
        <p:spPr>
          <a:xfrm>
            <a:off x="4583110" y="1001021"/>
            <a:ext cx="1371602" cy="1371602"/>
          </a:xfrm>
          <a:prstGeom prst="rect">
            <a:avLst/>
          </a:prstGeom>
          <a:noFill/>
          <a:ln>
            <a:noFill/>
          </a:ln>
        </p:spPr>
      </p:pic>
      <p:pic>
        <p:nvPicPr>
          <p:cNvPr id="94" name="Google Shape;94;p16"/>
          <p:cNvPicPr preferRelativeResize="0"/>
          <p:nvPr/>
        </p:nvPicPr>
        <p:blipFill>
          <a:blip r:embed="rId8">
            <a:alphaModFix/>
          </a:blip>
          <a:stretch>
            <a:fillRect/>
          </a:stretch>
        </p:blipFill>
        <p:spPr>
          <a:xfrm>
            <a:off x="5965556" y="1001032"/>
            <a:ext cx="1371602" cy="1371602"/>
          </a:xfrm>
          <a:prstGeom prst="rect">
            <a:avLst/>
          </a:prstGeom>
          <a:noFill/>
          <a:ln>
            <a:noFill/>
          </a:ln>
        </p:spPr>
      </p:pic>
      <p:pic>
        <p:nvPicPr>
          <p:cNvPr id="95" name="Google Shape;95;p16"/>
          <p:cNvPicPr preferRelativeResize="0"/>
          <p:nvPr/>
        </p:nvPicPr>
        <p:blipFill>
          <a:blip r:embed="rId9">
            <a:alphaModFix/>
          </a:blip>
          <a:stretch>
            <a:fillRect/>
          </a:stretch>
        </p:blipFill>
        <p:spPr>
          <a:xfrm>
            <a:off x="7337728" y="1008781"/>
            <a:ext cx="1371602" cy="1371602"/>
          </a:xfrm>
          <a:prstGeom prst="rect">
            <a:avLst/>
          </a:prstGeom>
          <a:noFill/>
          <a:ln>
            <a:noFill/>
          </a:ln>
        </p:spPr>
      </p:pic>
      <p:pic>
        <p:nvPicPr>
          <p:cNvPr id="96" name="Google Shape;96;p16"/>
          <p:cNvPicPr preferRelativeResize="0"/>
          <p:nvPr/>
        </p:nvPicPr>
        <p:blipFill>
          <a:blip r:embed="rId10">
            <a:alphaModFix/>
          </a:blip>
          <a:stretch>
            <a:fillRect/>
          </a:stretch>
        </p:blipFill>
        <p:spPr>
          <a:xfrm>
            <a:off x="434644" y="2557262"/>
            <a:ext cx="1371602" cy="1371602"/>
          </a:xfrm>
          <a:prstGeom prst="rect">
            <a:avLst/>
          </a:prstGeom>
          <a:noFill/>
          <a:ln>
            <a:noFill/>
          </a:ln>
        </p:spPr>
      </p:pic>
      <p:pic>
        <p:nvPicPr>
          <p:cNvPr id="97" name="Google Shape;97;p16"/>
          <p:cNvPicPr preferRelativeResize="0"/>
          <p:nvPr/>
        </p:nvPicPr>
        <p:blipFill>
          <a:blip r:embed="rId11">
            <a:alphaModFix/>
          </a:blip>
          <a:stretch>
            <a:fillRect/>
          </a:stretch>
        </p:blipFill>
        <p:spPr>
          <a:xfrm>
            <a:off x="3200104" y="2556186"/>
            <a:ext cx="1371602" cy="1371602"/>
          </a:xfrm>
          <a:prstGeom prst="rect">
            <a:avLst/>
          </a:prstGeom>
          <a:noFill/>
          <a:ln>
            <a:noFill/>
          </a:ln>
        </p:spPr>
      </p:pic>
      <p:pic>
        <p:nvPicPr>
          <p:cNvPr id="98" name="Google Shape;98;p16"/>
          <p:cNvPicPr preferRelativeResize="0"/>
          <p:nvPr/>
        </p:nvPicPr>
        <p:blipFill>
          <a:blip r:embed="rId12">
            <a:alphaModFix/>
          </a:blip>
          <a:stretch>
            <a:fillRect/>
          </a:stretch>
        </p:blipFill>
        <p:spPr>
          <a:xfrm>
            <a:off x="1817381" y="2549198"/>
            <a:ext cx="1371602" cy="1371602"/>
          </a:xfrm>
          <a:prstGeom prst="rect">
            <a:avLst/>
          </a:prstGeom>
          <a:noFill/>
          <a:ln>
            <a:noFill/>
          </a:ln>
        </p:spPr>
      </p:pic>
      <p:pic>
        <p:nvPicPr>
          <p:cNvPr id="99" name="Google Shape;99;p16"/>
          <p:cNvPicPr preferRelativeResize="0"/>
          <p:nvPr/>
        </p:nvPicPr>
        <p:blipFill>
          <a:blip r:embed="rId13">
            <a:alphaModFix/>
          </a:blip>
          <a:stretch>
            <a:fillRect/>
          </a:stretch>
        </p:blipFill>
        <p:spPr>
          <a:xfrm>
            <a:off x="4594078" y="2549189"/>
            <a:ext cx="1371602" cy="1371602"/>
          </a:xfrm>
          <a:prstGeom prst="rect">
            <a:avLst/>
          </a:prstGeom>
          <a:noFill/>
          <a:ln>
            <a:noFill/>
          </a:ln>
        </p:spPr>
      </p:pic>
      <p:pic>
        <p:nvPicPr>
          <p:cNvPr id="100" name="Google Shape;100;p16"/>
          <p:cNvPicPr preferRelativeResize="0"/>
          <p:nvPr/>
        </p:nvPicPr>
        <p:blipFill>
          <a:blip r:embed="rId14">
            <a:alphaModFix/>
          </a:blip>
          <a:stretch>
            <a:fillRect/>
          </a:stretch>
        </p:blipFill>
        <p:spPr>
          <a:xfrm>
            <a:off x="5965557" y="2549191"/>
            <a:ext cx="1371602" cy="1371602"/>
          </a:xfrm>
          <a:prstGeom prst="rect">
            <a:avLst/>
          </a:prstGeom>
          <a:noFill/>
          <a:ln>
            <a:noFill/>
          </a:ln>
        </p:spPr>
      </p:pic>
      <p:pic>
        <p:nvPicPr>
          <p:cNvPr id="101" name="Google Shape;101;p16"/>
          <p:cNvPicPr preferRelativeResize="0"/>
          <p:nvPr/>
        </p:nvPicPr>
        <p:blipFill>
          <a:blip r:embed="rId15">
            <a:alphaModFix/>
          </a:blip>
          <a:stretch>
            <a:fillRect/>
          </a:stretch>
        </p:blipFill>
        <p:spPr>
          <a:xfrm>
            <a:off x="7337138" y="2545332"/>
            <a:ext cx="1371602" cy="1371602"/>
          </a:xfrm>
          <a:prstGeom prst="rect">
            <a:avLst/>
          </a:prstGeom>
          <a:noFill/>
          <a:ln>
            <a:noFill/>
          </a:ln>
        </p:spPr>
      </p:pic>
      <p:pic>
        <p:nvPicPr>
          <p:cNvPr id="102" name="Google Shape;102;p16"/>
          <p:cNvPicPr preferRelativeResize="0"/>
          <p:nvPr/>
        </p:nvPicPr>
        <p:blipFill>
          <a:blip r:embed="rId16">
            <a:alphaModFix/>
          </a:blip>
          <a:stretch>
            <a:fillRect/>
          </a:stretch>
        </p:blipFill>
        <p:spPr>
          <a:xfrm>
            <a:off x="434663" y="4111352"/>
            <a:ext cx="1371602" cy="1371602"/>
          </a:xfrm>
          <a:prstGeom prst="rect">
            <a:avLst/>
          </a:prstGeom>
          <a:noFill/>
          <a:ln>
            <a:noFill/>
          </a:ln>
        </p:spPr>
      </p:pic>
      <p:pic>
        <p:nvPicPr>
          <p:cNvPr id="103" name="Google Shape;103;p16"/>
          <p:cNvPicPr preferRelativeResize="0"/>
          <p:nvPr/>
        </p:nvPicPr>
        <p:blipFill>
          <a:blip r:embed="rId17">
            <a:alphaModFix/>
          </a:blip>
          <a:stretch>
            <a:fillRect/>
          </a:stretch>
        </p:blipFill>
        <p:spPr>
          <a:xfrm>
            <a:off x="1828500" y="4111341"/>
            <a:ext cx="1371602" cy="1371602"/>
          </a:xfrm>
          <a:prstGeom prst="rect">
            <a:avLst/>
          </a:prstGeom>
          <a:noFill/>
          <a:ln>
            <a:noFill/>
          </a:ln>
        </p:spPr>
      </p:pic>
      <p:pic>
        <p:nvPicPr>
          <p:cNvPr id="104" name="Google Shape;104;p16"/>
          <p:cNvPicPr preferRelativeResize="0"/>
          <p:nvPr/>
        </p:nvPicPr>
        <p:blipFill>
          <a:blip r:embed="rId18">
            <a:alphaModFix/>
          </a:blip>
          <a:stretch>
            <a:fillRect/>
          </a:stretch>
        </p:blipFill>
        <p:spPr>
          <a:xfrm>
            <a:off x="3222343" y="4111330"/>
            <a:ext cx="1371602" cy="1371602"/>
          </a:xfrm>
          <a:prstGeom prst="rect">
            <a:avLst/>
          </a:prstGeom>
          <a:noFill/>
          <a:ln>
            <a:noFill/>
          </a:ln>
        </p:spPr>
      </p:pic>
      <p:pic>
        <p:nvPicPr>
          <p:cNvPr id="105" name="Google Shape;105;p16"/>
          <p:cNvPicPr preferRelativeResize="0"/>
          <p:nvPr/>
        </p:nvPicPr>
        <p:blipFill>
          <a:blip r:embed="rId19">
            <a:alphaModFix/>
          </a:blip>
          <a:stretch>
            <a:fillRect/>
          </a:stretch>
        </p:blipFill>
        <p:spPr>
          <a:xfrm>
            <a:off x="4583118" y="4111341"/>
            <a:ext cx="1371602" cy="1371602"/>
          </a:xfrm>
          <a:prstGeom prst="rect">
            <a:avLst/>
          </a:prstGeom>
          <a:noFill/>
          <a:ln>
            <a:noFill/>
          </a:ln>
        </p:spPr>
      </p:pic>
      <p:pic>
        <p:nvPicPr>
          <p:cNvPr id="106" name="Google Shape;106;p16"/>
          <p:cNvPicPr preferRelativeResize="0"/>
          <p:nvPr/>
        </p:nvPicPr>
        <p:blipFill>
          <a:blip r:embed="rId20">
            <a:alphaModFix/>
          </a:blip>
          <a:stretch>
            <a:fillRect/>
          </a:stretch>
        </p:blipFill>
        <p:spPr>
          <a:xfrm>
            <a:off x="5965556" y="4097341"/>
            <a:ext cx="1371602" cy="13716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411480" y="287563"/>
            <a:ext cx="9058883" cy="1104900"/>
          </a:xfrm>
          <a:prstGeom prst="rect">
            <a:avLst/>
          </a:prstGeom>
          <a:noFill/>
          <a:ln>
            <a:noFill/>
          </a:ln>
        </p:spPr>
        <p:txBody>
          <a:bodyPr spcFirstLastPara="1" wrap="square" lIns="71100" tIns="35550" rIns="71100" bIns="35550" anchor="ctr" anchorCtr="0">
            <a:noAutofit/>
          </a:bodyPr>
          <a:lstStyle/>
          <a:p>
            <a:pPr marL="0" lvl="0" indent="0" algn="l" rtl="0">
              <a:spcBef>
                <a:spcPts val="0"/>
              </a:spcBef>
              <a:spcAft>
                <a:spcPts val="0"/>
              </a:spcAft>
              <a:buClr>
                <a:schemeClr val="dk1"/>
              </a:buClr>
              <a:buSzPts val="3400"/>
              <a:buFont typeface="Calibri"/>
              <a:buNone/>
            </a:pPr>
            <a:endParaRPr dirty="0"/>
          </a:p>
          <a:p>
            <a:pPr marL="0" lvl="0" indent="0" algn="l" rtl="0">
              <a:spcBef>
                <a:spcPts val="0"/>
              </a:spcBef>
              <a:spcAft>
                <a:spcPts val="0"/>
              </a:spcAft>
              <a:buClr>
                <a:schemeClr val="dk1"/>
              </a:buClr>
              <a:buSzPts val="3400"/>
              <a:buFont typeface="Calibri"/>
              <a:buNone/>
            </a:pPr>
            <a:r>
              <a:rPr lang="en-US" dirty="0">
                <a:latin typeface="Calibri" panose="020F0502020204030204" pitchFamily="34" charset="0"/>
                <a:cs typeface="Calibri" panose="020F0502020204030204" pitchFamily="34" charset="0"/>
              </a:rPr>
              <a:t>What does it mean to be sustainable?</a:t>
            </a:r>
            <a:endParaRPr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3400"/>
              <a:buFont typeface="Calibri"/>
              <a:buNone/>
            </a:pPr>
            <a:endParaRPr dirty="0"/>
          </a:p>
        </p:txBody>
      </p:sp>
      <p:sp>
        <p:nvSpPr>
          <p:cNvPr id="112" name="Google Shape;112;p17"/>
          <p:cNvSpPr txBox="1"/>
          <p:nvPr/>
        </p:nvSpPr>
        <p:spPr>
          <a:xfrm>
            <a:off x="411480" y="1459892"/>
            <a:ext cx="8298180" cy="4255107"/>
          </a:xfrm>
          <a:prstGeom prst="rect">
            <a:avLst/>
          </a:prstGeom>
          <a:noFill/>
          <a:ln>
            <a:noFill/>
          </a:ln>
        </p:spPr>
        <p:txBody>
          <a:bodyPr spcFirstLastPara="1" wrap="square" lIns="91425" tIns="91425" rIns="91425" bIns="91425" anchor="t" anchorCtr="0">
            <a:noAutofit/>
          </a:bodyPr>
          <a:lstStyle/>
          <a:p>
            <a:pPr marL="6350" lvl="0" algn="l" rtl="0">
              <a:lnSpc>
                <a:spcPct val="90000"/>
              </a:lnSpc>
              <a:spcBef>
                <a:spcPts val="0"/>
              </a:spcBef>
              <a:spcAft>
                <a:spcPts val="0"/>
              </a:spcAft>
              <a:buNone/>
            </a:pPr>
            <a:r>
              <a:rPr lang="en-US" sz="2300" dirty="0">
                <a:solidFill>
                  <a:schemeClr val="bg2"/>
                </a:solidFill>
                <a:latin typeface="Calibri"/>
                <a:ea typeface="Calibri"/>
                <a:cs typeface="Calibri"/>
                <a:sym typeface="Calibri"/>
              </a:rPr>
              <a:t>The</a:t>
            </a:r>
            <a:r>
              <a:rPr lang="en-US" sz="2300" dirty="0">
                <a:solidFill>
                  <a:schemeClr val="accent5"/>
                </a:solidFill>
                <a:latin typeface="Calibri"/>
                <a:ea typeface="Calibri"/>
                <a:cs typeface="Calibri"/>
                <a:sym typeface="Calibri"/>
              </a:rPr>
              <a:t> </a:t>
            </a:r>
            <a:r>
              <a:rPr lang="en-US" sz="2300" dirty="0">
                <a:solidFill>
                  <a:schemeClr val="bg2"/>
                </a:solidFill>
                <a:latin typeface="Calibri"/>
                <a:ea typeface="Calibri"/>
                <a:cs typeface="Calibri"/>
                <a:sym typeface="Calibri"/>
              </a:rPr>
              <a:t>UN has defined </a:t>
            </a:r>
            <a:r>
              <a:rPr lang="en-US" sz="2300" dirty="0">
                <a:solidFill>
                  <a:schemeClr val="accent5"/>
                </a:solidFill>
                <a:latin typeface="Calibri"/>
                <a:ea typeface="Calibri"/>
                <a:cs typeface="Calibri"/>
                <a:sym typeface="Calibri"/>
              </a:rPr>
              <a:t>sustainability </a:t>
            </a:r>
            <a:r>
              <a:rPr lang="en-US" sz="2300" dirty="0">
                <a:solidFill>
                  <a:schemeClr val="bg2"/>
                </a:solidFill>
                <a:latin typeface="Calibri"/>
                <a:ea typeface="Calibri"/>
                <a:cs typeface="Calibri"/>
                <a:sym typeface="Calibri"/>
              </a:rPr>
              <a:t>as: </a:t>
            </a:r>
            <a:r>
              <a:rPr lang="en-US" sz="800" dirty="0">
                <a:solidFill>
                  <a:schemeClr val="bg2"/>
                </a:solidFill>
                <a:highlight>
                  <a:schemeClr val="lt1"/>
                </a:highlight>
                <a:latin typeface="Calibri"/>
                <a:ea typeface="Calibri"/>
                <a:cs typeface="Calibri"/>
                <a:sym typeface="Calibri"/>
              </a:rPr>
              <a:t> </a:t>
            </a:r>
            <a:r>
              <a:rPr lang="en-US" sz="2300" dirty="0">
                <a:solidFill>
                  <a:srgbClr val="333333"/>
                </a:solidFill>
                <a:highlight>
                  <a:schemeClr val="lt1"/>
                </a:highlight>
                <a:latin typeface="Calibri"/>
                <a:ea typeface="Calibri"/>
                <a:cs typeface="Calibri"/>
                <a:sym typeface="Calibri"/>
              </a:rPr>
              <a:t>“meeting the needs of the present without compromising the ability of future generations to meet their own needs.”  </a:t>
            </a:r>
            <a:endParaRPr sz="23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sz="2300" dirty="0">
              <a:solidFill>
                <a:srgbClr val="4D4D4D"/>
              </a:solidFill>
              <a:highlight>
                <a:srgbClr val="FFFFFF"/>
              </a:highlight>
              <a:latin typeface="Calibri"/>
              <a:ea typeface="Calibri"/>
              <a:cs typeface="Calibri"/>
              <a:sym typeface="Calibri"/>
            </a:endParaRPr>
          </a:p>
          <a:p>
            <a:pPr marL="6350" lvl="0" algn="l" rtl="0">
              <a:lnSpc>
                <a:spcPct val="90000"/>
              </a:lnSpc>
              <a:spcBef>
                <a:spcPts val="0"/>
              </a:spcBef>
              <a:spcAft>
                <a:spcPts val="0"/>
              </a:spcAft>
              <a:buNone/>
            </a:pPr>
            <a:r>
              <a:rPr lang="en-US" sz="2300" dirty="0">
                <a:highlight>
                  <a:srgbClr val="FFFFFF"/>
                </a:highlight>
                <a:latin typeface="Calibri"/>
                <a:ea typeface="Calibri"/>
                <a:cs typeface="Calibri"/>
                <a:sym typeface="Calibri"/>
              </a:rPr>
              <a:t>For </a:t>
            </a:r>
            <a:r>
              <a:rPr lang="en-US" sz="2300" dirty="0">
                <a:solidFill>
                  <a:schemeClr val="accent5"/>
                </a:solidFill>
                <a:highlight>
                  <a:srgbClr val="FFFFFF"/>
                </a:highlight>
                <a:latin typeface="Calibri"/>
                <a:ea typeface="Calibri"/>
                <a:cs typeface="Calibri"/>
                <a:sym typeface="Calibri"/>
              </a:rPr>
              <a:t>sustainable development </a:t>
            </a:r>
            <a:r>
              <a:rPr lang="en-US" sz="2300" dirty="0">
                <a:highlight>
                  <a:srgbClr val="FFFFFF"/>
                </a:highlight>
                <a:latin typeface="Calibri"/>
                <a:ea typeface="Calibri"/>
                <a:cs typeface="Calibri"/>
                <a:sym typeface="Calibri"/>
              </a:rPr>
              <a:t>to be achieved, it is crucial to harmonize three core elements: economic growth, social inclusion and environmental protection.</a:t>
            </a:r>
            <a:r>
              <a:rPr lang="en-US" sz="2300" dirty="0">
                <a:solidFill>
                  <a:srgbClr val="4D4D4D"/>
                </a:solidFill>
                <a:highlight>
                  <a:srgbClr val="FFFFFF"/>
                </a:highlight>
                <a:latin typeface="Calibri"/>
                <a:ea typeface="Calibri"/>
                <a:cs typeface="Calibri"/>
                <a:sym typeface="Calibri"/>
              </a:rPr>
              <a:t> </a:t>
            </a:r>
            <a:endParaRPr sz="23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gn="l" rtl="0">
              <a:lnSpc>
                <a:spcPct val="90000"/>
              </a:lnSpc>
              <a:spcBef>
                <a:spcPts val="0"/>
              </a:spcBef>
              <a:spcAft>
                <a:spcPts val="0"/>
              </a:spcAft>
              <a:buNone/>
            </a:pPr>
            <a:endParaRPr lang="en-US" sz="1000" dirty="0">
              <a:solidFill>
                <a:srgbClr val="333333"/>
              </a:solidFill>
              <a:highlight>
                <a:schemeClr val="lt1"/>
              </a:highlight>
              <a:latin typeface="Calibri"/>
              <a:ea typeface="Calibri"/>
              <a:cs typeface="Calibri"/>
              <a:sym typeface="Calibri"/>
            </a:endParaRPr>
          </a:p>
          <a:p>
            <a:pPr marL="6350" lvl="0">
              <a:lnSpc>
                <a:spcPct val="90000"/>
              </a:lnSpc>
            </a:pPr>
            <a:r>
              <a:rPr lang="en-US" sz="1000" dirty="0">
                <a:solidFill>
                  <a:schemeClr val="bg2"/>
                </a:solidFill>
                <a:highlight>
                  <a:schemeClr val="lt1"/>
                </a:highlight>
                <a:latin typeface="Calibri" panose="020F0502020204030204" pitchFamily="34" charset="0"/>
                <a:ea typeface="Calibri"/>
                <a:cs typeface="Calibri" panose="020F0502020204030204" pitchFamily="34" charset="0"/>
                <a:sym typeface="Calibri"/>
              </a:rPr>
              <a:t>Source: </a:t>
            </a:r>
            <a:r>
              <a:rPr lang="en-US" sz="1000" dirty="0">
                <a:solidFill>
                  <a:schemeClr val="bg2"/>
                </a:solidFill>
                <a:latin typeface="Calibri" panose="020F0502020204030204" pitchFamily="34" charset="0"/>
                <a:ea typeface="Calibri"/>
                <a:cs typeface="Calibri" panose="020F0502020204030204" pitchFamily="34" charset="0"/>
                <a:sym typeface="Calibri"/>
              </a:rPr>
              <a:t>Brundtland, G.H. (1987). </a:t>
            </a:r>
            <a:r>
              <a:rPr lang="en-US" sz="1000" i="1" dirty="0">
                <a:solidFill>
                  <a:schemeClr val="bg2"/>
                </a:solidFill>
                <a:latin typeface="Calibri" panose="020F0502020204030204" pitchFamily="34" charset="0"/>
                <a:ea typeface="Calibri"/>
                <a:cs typeface="Calibri" panose="020F0502020204030204" pitchFamily="34" charset="0"/>
                <a:sym typeface="Calibri"/>
              </a:rPr>
              <a:t>Our common future: Report of the World Commission on Environment and Development. </a:t>
            </a:r>
            <a:r>
              <a:rPr lang="en-US" sz="1000" dirty="0">
                <a:solidFill>
                  <a:schemeClr val="bg2"/>
                </a:solidFill>
                <a:latin typeface="Calibri" panose="020F0502020204030204" pitchFamily="34" charset="0"/>
                <a:ea typeface="Calibri"/>
                <a:cs typeface="Calibri" panose="020F0502020204030204" pitchFamily="34" charset="0"/>
                <a:sym typeface="Calibri"/>
              </a:rPr>
              <a:t>Geneva, UN-</a:t>
            </a:r>
            <a:r>
              <a:rPr lang="en-US" sz="1000" dirty="0" err="1">
                <a:solidFill>
                  <a:schemeClr val="bg2"/>
                </a:solidFill>
                <a:latin typeface="Calibri" panose="020F0502020204030204" pitchFamily="34" charset="0"/>
                <a:ea typeface="Calibri"/>
                <a:cs typeface="Calibri" panose="020F0502020204030204" pitchFamily="34" charset="0"/>
                <a:sym typeface="Calibri"/>
              </a:rPr>
              <a:t>Dokument</a:t>
            </a:r>
            <a:r>
              <a:rPr lang="en-US" sz="1000" dirty="0">
                <a:solidFill>
                  <a:schemeClr val="bg2"/>
                </a:solidFill>
                <a:latin typeface="Calibri" panose="020F0502020204030204" pitchFamily="34" charset="0"/>
                <a:ea typeface="Calibri"/>
                <a:cs typeface="Calibri" panose="020F0502020204030204" pitchFamily="34" charset="0"/>
                <a:sym typeface="Calibri"/>
              </a:rPr>
              <a:t> A/42/427. </a:t>
            </a:r>
            <a:r>
              <a:rPr lang="en-US" sz="1000" dirty="0">
                <a:latin typeface="Calibri" panose="020F0502020204030204" pitchFamily="34" charset="0"/>
                <a:cs typeface="Calibri" panose="020F0502020204030204" pitchFamily="34" charset="0"/>
                <a:hlinkClick r:id="rId3"/>
              </a:rPr>
              <a:t>http://www.un-documents.net/ocf-ov.htm</a:t>
            </a:r>
            <a:r>
              <a:rPr lang="en-US" sz="1000" dirty="0">
                <a:latin typeface="Calibri" panose="020F0502020204030204" pitchFamily="34" charset="0"/>
                <a:cs typeface="Calibri" panose="020F0502020204030204" pitchFamily="34" charset="0"/>
              </a:rPr>
              <a:t> </a:t>
            </a:r>
            <a:endParaRPr sz="1000" dirty="0">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34340" y="287563"/>
            <a:ext cx="9036023" cy="1104900"/>
          </a:xfrm>
          <a:prstGeom prst="rect">
            <a:avLst/>
          </a:prstGeom>
          <a:noFill/>
          <a:ln>
            <a:noFill/>
          </a:ln>
        </p:spPr>
        <p:txBody>
          <a:bodyPr spcFirstLastPara="1" wrap="square" lIns="71100" tIns="35550" rIns="71100" bIns="35550" anchor="ctr" anchorCtr="0">
            <a:noAutofit/>
          </a:bodyPr>
          <a:lstStyle/>
          <a:p>
            <a:pPr marL="0" lvl="0" indent="0" algn="l" rtl="0">
              <a:spcBef>
                <a:spcPts val="0"/>
              </a:spcBef>
              <a:spcAft>
                <a:spcPts val="0"/>
              </a:spcAft>
              <a:buClr>
                <a:schemeClr val="dk1"/>
              </a:buClr>
              <a:buSzPts val="3400"/>
              <a:buFont typeface="Calibri"/>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3400"/>
              <a:buFont typeface="Calibri"/>
              <a:buNone/>
            </a:pPr>
            <a:r>
              <a:rPr lang="en-US" dirty="0">
                <a:latin typeface="Calibri" panose="020F0502020204030204" pitchFamily="34" charset="0"/>
                <a:cs typeface="Calibri" panose="020F0502020204030204" pitchFamily="34" charset="0"/>
              </a:rPr>
              <a:t>How do we measure the success of the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Sustainable Development Goals?</a:t>
            </a:r>
            <a:endParaRPr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3400"/>
              <a:buFont typeface="Calibri"/>
              <a:buNone/>
            </a:pPr>
            <a:endParaRPr dirty="0"/>
          </a:p>
        </p:txBody>
      </p:sp>
      <p:pic>
        <p:nvPicPr>
          <p:cNvPr id="118" name="Google Shape;118;p18"/>
          <p:cNvPicPr preferRelativeResize="0"/>
          <p:nvPr/>
        </p:nvPicPr>
        <p:blipFill>
          <a:blip r:embed="rId3">
            <a:alphaModFix/>
          </a:blip>
          <a:stretch>
            <a:fillRect/>
          </a:stretch>
        </p:blipFill>
        <p:spPr>
          <a:xfrm>
            <a:off x="532744" y="1481643"/>
            <a:ext cx="4937890" cy="3547557"/>
          </a:xfrm>
          <a:prstGeom prst="rect">
            <a:avLst/>
          </a:prstGeom>
          <a:noFill/>
          <a:ln>
            <a:noFill/>
          </a:ln>
        </p:spPr>
      </p:pic>
      <p:sp>
        <p:nvSpPr>
          <p:cNvPr id="119" name="Google Shape;119;p18"/>
          <p:cNvSpPr txBox="1"/>
          <p:nvPr/>
        </p:nvSpPr>
        <p:spPr>
          <a:xfrm>
            <a:off x="434340" y="5193141"/>
            <a:ext cx="8709660" cy="4685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chemeClr val="bg2"/>
                </a:solidFill>
                <a:highlight>
                  <a:srgbClr val="FFFFFF"/>
                </a:highlight>
                <a:latin typeface="Calibri"/>
                <a:ea typeface="Calibri"/>
                <a:cs typeface="Calibri"/>
                <a:sym typeface="Calibri"/>
              </a:rPr>
              <a:t>Source: Boden, T.A., </a:t>
            </a:r>
            <a:r>
              <a:rPr lang="en-US" sz="1000" dirty="0" err="1">
                <a:solidFill>
                  <a:schemeClr val="bg2"/>
                </a:solidFill>
                <a:highlight>
                  <a:srgbClr val="FFFFFF"/>
                </a:highlight>
                <a:latin typeface="Calibri"/>
                <a:ea typeface="Calibri"/>
                <a:cs typeface="Calibri"/>
                <a:sym typeface="Calibri"/>
              </a:rPr>
              <a:t>Marland</a:t>
            </a:r>
            <a:r>
              <a:rPr lang="en-US" sz="1000" dirty="0">
                <a:solidFill>
                  <a:schemeClr val="bg2"/>
                </a:solidFill>
                <a:highlight>
                  <a:srgbClr val="FFFFFF"/>
                </a:highlight>
                <a:latin typeface="Calibri"/>
                <a:ea typeface="Calibri"/>
                <a:cs typeface="Calibri"/>
                <a:sym typeface="Calibri"/>
              </a:rPr>
              <a:t>, G., and Andres, R.J. (2017). </a:t>
            </a:r>
            <a:r>
              <a:rPr lang="en-US" sz="1000" u="sng" dirty="0">
                <a:solidFill>
                  <a:schemeClr val="bg2"/>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Global, Regional, and National Fossil-Fuel CO2Emissions</a:t>
            </a:r>
            <a:r>
              <a:rPr lang="en-US" sz="1000" dirty="0">
                <a:solidFill>
                  <a:schemeClr val="bg2"/>
                </a:solidFill>
                <a:highlight>
                  <a:srgbClr val="FFFFFF"/>
                </a:highlight>
                <a:latin typeface="Calibri"/>
                <a:ea typeface="Calibri"/>
                <a:cs typeface="Calibri"/>
                <a:sym typeface="Calibri"/>
              </a:rPr>
              <a:t>. Carbon Dioxide Information Analysis Center, Oak Ridge National Laboratory, U.S. Department of Energy, Oak Ridge, Tenn., U.S.A. </a:t>
            </a:r>
            <a:r>
              <a:rPr lang="en-US" sz="1000" dirty="0" err="1">
                <a:solidFill>
                  <a:schemeClr val="bg2"/>
                </a:solidFill>
                <a:highlight>
                  <a:srgbClr val="FFFFFF"/>
                </a:highlight>
                <a:latin typeface="Calibri"/>
                <a:ea typeface="Calibri"/>
                <a:cs typeface="Calibri"/>
                <a:sym typeface="Calibri"/>
              </a:rPr>
              <a:t>doi</a:t>
            </a:r>
            <a:r>
              <a:rPr lang="en-US" sz="1000" dirty="0">
                <a:solidFill>
                  <a:schemeClr val="bg2"/>
                </a:solidFill>
                <a:highlight>
                  <a:srgbClr val="FFFFFF"/>
                </a:highlight>
                <a:latin typeface="Calibri"/>
                <a:ea typeface="Calibri"/>
                <a:cs typeface="Calibri"/>
                <a:sym typeface="Calibri"/>
              </a:rPr>
              <a:t> 10.3334/CDIAC/00001_V2017. Public domain.</a:t>
            </a:r>
            <a:endParaRPr sz="1000" dirty="0">
              <a:solidFill>
                <a:schemeClr val="bg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5" name="Google Shape;125;p19"/>
          <p:cNvPicPr preferRelativeResize="0"/>
          <p:nvPr/>
        </p:nvPicPr>
        <p:blipFill>
          <a:blip r:embed="rId3">
            <a:alphaModFix/>
          </a:blip>
          <a:stretch>
            <a:fillRect/>
          </a:stretch>
        </p:blipFill>
        <p:spPr>
          <a:xfrm>
            <a:off x="544701" y="1392462"/>
            <a:ext cx="3538050" cy="3664401"/>
          </a:xfrm>
          <a:prstGeom prst="rect">
            <a:avLst/>
          </a:prstGeom>
          <a:noFill/>
          <a:ln>
            <a:noFill/>
          </a:ln>
        </p:spPr>
      </p:pic>
      <p:sp>
        <p:nvSpPr>
          <p:cNvPr id="127" name="Google Shape;127;p19"/>
          <p:cNvSpPr txBox="1"/>
          <p:nvPr/>
        </p:nvSpPr>
        <p:spPr>
          <a:xfrm>
            <a:off x="4930674" y="1653717"/>
            <a:ext cx="3395971" cy="3131116"/>
          </a:xfrm>
          <a:prstGeom prst="rect">
            <a:avLst/>
          </a:prstGeom>
          <a:solidFill>
            <a:schemeClr val="lt1"/>
          </a:solidFill>
          <a:ln>
            <a:solidFill>
              <a:schemeClr val="tx2"/>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highlight>
                  <a:srgbClr val="FFFFFF"/>
                </a:highlight>
                <a:latin typeface="Calibri"/>
                <a:ea typeface="Calibri"/>
                <a:cs typeface="Calibri"/>
                <a:sym typeface="Calibri"/>
              </a:rPr>
              <a:t>“The </a:t>
            </a:r>
            <a:r>
              <a:rPr lang="en-US" sz="1600" b="1" dirty="0">
                <a:highlight>
                  <a:srgbClr val="FFFFFF"/>
                </a:highlight>
                <a:latin typeface="Calibri"/>
                <a:ea typeface="Calibri"/>
                <a:cs typeface="Calibri"/>
                <a:sym typeface="Calibri"/>
              </a:rPr>
              <a:t>effects of climate change are worse among poor and low-income communities</a:t>
            </a:r>
            <a:r>
              <a:rPr lang="en-US" sz="1600" dirty="0">
                <a:highlight>
                  <a:srgbClr val="FFFFFF"/>
                </a:highlight>
                <a:latin typeface="Calibri"/>
                <a:ea typeface="Calibri"/>
                <a:cs typeface="Calibri"/>
                <a:sym typeface="Calibri"/>
              </a:rPr>
              <a:t>, in part because many live on the margins of society, in unstable structures, and in areas more susceptible to flooding, landslides, earthquakes, but also because of inadequate capacities, inadequate resources and reduced access to </a:t>
            </a:r>
            <a:r>
              <a:rPr lang="en-US" sz="1600" dirty="0">
                <a:highlight>
                  <a:srgbClr val="FFFFFF"/>
                </a:highlight>
                <a:latin typeface="Calibri" panose="020F0502020204030204" pitchFamily="34" charset="0"/>
                <a:ea typeface="Calibri"/>
                <a:cs typeface="Calibri" panose="020F0502020204030204" pitchFamily="34" charset="0"/>
                <a:sym typeface="Calibri"/>
              </a:rPr>
              <a:t>emergency response systems.”</a:t>
            </a:r>
            <a:br>
              <a:rPr lang="en-US" sz="1300" dirty="0">
                <a:highlight>
                  <a:srgbClr val="FFFFFF"/>
                </a:highlight>
                <a:latin typeface="Calibri" panose="020F0502020204030204" pitchFamily="34" charset="0"/>
                <a:ea typeface="Calibri"/>
                <a:cs typeface="Calibri" panose="020F0502020204030204" pitchFamily="34" charset="0"/>
                <a:sym typeface="Calibri"/>
              </a:rPr>
            </a:br>
            <a:endParaRPr sz="1300" dirty="0">
              <a:highlight>
                <a:srgbClr val="FFFFFF"/>
              </a:highlight>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r>
              <a:rPr lang="en-US" sz="1000" dirty="0">
                <a:highlight>
                  <a:srgbClr val="FFFFFF"/>
                </a:highlight>
                <a:latin typeface="Calibri" panose="020F0502020204030204" pitchFamily="34" charset="0"/>
                <a:ea typeface="Calibri"/>
                <a:cs typeface="Calibri" panose="020F0502020204030204" pitchFamily="34" charset="0"/>
                <a:sym typeface="Calibri"/>
              </a:rPr>
              <a:t>Source: </a:t>
            </a:r>
            <a:r>
              <a:rPr lang="en-US" sz="1000" u="sng" dirty="0">
                <a:solidFill>
                  <a:schemeClr val="hlink"/>
                </a:solidFill>
                <a:latin typeface="Calibri" panose="020F0502020204030204" pitchFamily="34" charset="0"/>
                <a:cs typeface="Calibri" panose="020F0502020204030204" pitchFamily="34" charset="0"/>
                <a:hlinkClick r:id="rId4"/>
              </a:rPr>
              <a:t>https://www.un.org/en/climatechange/cities-pollution.shtml</a:t>
            </a:r>
            <a:endParaRPr lang="en-US" sz="1000" u="sng" dirty="0">
              <a:solidFill>
                <a:schemeClr val="hlink"/>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000" dirty="0">
              <a:highlight>
                <a:srgbClr val="FFFFFF"/>
              </a:highlight>
              <a:latin typeface="Calibri" panose="020F0502020204030204" pitchFamily="34" charset="0"/>
              <a:ea typeface="Calibri"/>
              <a:cs typeface="Calibri" panose="020F0502020204030204" pitchFamily="34" charset="0"/>
              <a:sym typeface="Calibri"/>
            </a:endParaRPr>
          </a:p>
        </p:txBody>
      </p:sp>
      <p:sp>
        <p:nvSpPr>
          <p:cNvPr id="8" name="Google Shape;117;p18">
            <a:extLst>
              <a:ext uri="{FF2B5EF4-FFF2-40B4-BE49-F238E27FC236}">
                <a16:creationId xmlns:a16="http://schemas.microsoft.com/office/drawing/2014/main" id="{5C5A7967-7B97-A54D-934A-8D09D8C8748A}"/>
              </a:ext>
            </a:extLst>
          </p:cNvPr>
          <p:cNvSpPr txBox="1">
            <a:spLocks/>
          </p:cNvSpPr>
          <p:nvPr/>
        </p:nvSpPr>
        <p:spPr>
          <a:xfrm>
            <a:off x="434340" y="287563"/>
            <a:ext cx="7801893" cy="1104900"/>
          </a:xfrm>
          <a:prstGeom prst="rect">
            <a:avLst/>
          </a:prstGeom>
          <a:noFill/>
          <a:ln>
            <a:noFill/>
          </a:ln>
        </p:spPr>
        <p:txBody>
          <a:bodyPr spcFirstLastPara="1" wrap="square" lIns="71100" tIns="35550" rIns="71100" bIns="355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a:buSzPts val="3400"/>
              <a:buFont typeface="Calibri"/>
              <a:buNone/>
            </a:pPr>
            <a:endParaRPr lang="en-US" dirty="0">
              <a:latin typeface="Calibri" panose="020F0502020204030204" pitchFamily="34" charset="0"/>
              <a:cs typeface="Calibri" panose="020F0502020204030204" pitchFamily="34" charset="0"/>
            </a:endParaRPr>
          </a:p>
          <a:p>
            <a:pPr>
              <a:buSzPts val="3400"/>
              <a:buFont typeface="Calibri"/>
              <a:buNone/>
            </a:pPr>
            <a:r>
              <a:rPr lang="en-US" dirty="0">
                <a:latin typeface="Calibri" panose="020F0502020204030204" pitchFamily="34" charset="0"/>
                <a:cs typeface="Calibri" panose="020F0502020204030204" pitchFamily="34" charset="0"/>
              </a:rPr>
              <a:t>How do we measure the success of the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Sustainable Development Goals?</a:t>
            </a:r>
          </a:p>
          <a:p>
            <a:pPr>
              <a:buSzPts val="3400"/>
              <a:buFont typeface="Calibri"/>
              <a:buNone/>
            </a:pPr>
            <a:endParaRPr lang="en-US" dirty="0"/>
          </a:p>
        </p:txBody>
      </p:sp>
      <p:sp>
        <p:nvSpPr>
          <p:cNvPr id="7" name="Google Shape;119;p18">
            <a:extLst>
              <a:ext uri="{FF2B5EF4-FFF2-40B4-BE49-F238E27FC236}">
                <a16:creationId xmlns:a16="http://schemas.microsoft.com/office/drawing/2014/main" id="{902B1BF1-5E28-E14E-AFCC-EC2B8BB00BA4}"/>
              </a:ext>
            </a:extLst>
          </p:cNvPr>
          <p:cNvSpPr txBox="1"/>
          <p:nvPr/>
        </p:nvSpPr>
        <p:spPr>
          <a:xfrm>
            <a:off x="434340" y="5193141"/>
            <a:ext cx="8709660" cy="4685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chemeClr val="bg2"/>
                </a:solidFill>
                <a:highlight>
                  <a:srgbClr val="FFFFFF"/>
                </a:highlight>
                <a:latin typeface="Calibri"/>
                <a:ea typeface="Calibri"/>
                <a:cs typeface="Calibri"/>
                <a:sym typeface="Calibri"/>
              </a:rPr>
              <a:t>Source: Boden, T.A., </a:t>
            </a:r>
            <a:r>
              <a:rPr lang="en-US" sz="1000" dirty="0" err="1">
                <a:solidFill>
                  <a:schemeClr val="bg2"/>
                </a:solidFill>
                <a:highlight>
                  <a:srgbClr val="FFFFFF"/>
                </a:highlight>
                <a:latin typeface="Calibri"/>
                <a:ea typeface="Calibri"/>
                <a:cs typeface="Calibri"/>
                <a:sym typeface="Calibri"/>
              </a:rPr>
              <a:t>Marland</a:t>
            </a:r>
            <a:r>
              <a:rPr lang="en-US" sz="1000" dirty="0">
                <a:solidFill>
                  <a:schemeClr val="bg2"/>
                </a:solidFill>
                <a:highlight>
                  <a:srgbClr val="FFFFFF"/>
                </a:highlight>
                <a:latin typeface="Calibri"/>
                <a:ea typeface="Calibri"/>
                <a:cs typeface="Calibri"/>
                <a:sym typeface="Calibri"/>
              </a:rPr>
              <a:t>, G., and Andres, R.J. (2017). </a:t>
            </a:r>
            <a:r>
              <a:rPr lang="en-US" sz="1000" u="sng" dirty="0">
                <a:solidFill>
                  <a:schemeClr val="bg2"/>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Global, Regional, and National Fossil-Fuel CO2Emissions</a:t>
            </a:r>
            <a:r>
              <a:rPr lang="en-US" sz="1000" dirty="0">
                <a:solidFill>
                  <a:schemeClr val="bg2"/>
                </a:solidFill>
                <a:highlight>
                  <a:srgbClr val="FFFFFF"/>
                </a:highlight>
                <a:latin typeface="Calibri"/>
                <a:ea typeface="Calibri"/>
                <a:cs typeface="Calibri"/>
                <a:sym typeface="Calibri"/>
              </a:rPr>
              <a:t>. Carbon Dioxide Information Analysis Center, Oak Ridge National Laboratory, U.S. Department of Energy, Oak Ridge, Tenn., U.S.A. </a:t>
            </a:r>
            <a:r>
              <a:rPr lang="en-US" sz="1000" dirty="0" err="1">
                <a:solidFill>
                  <a:schemeClr val="bg2"/>
                </a:solidFill>
                <a:highlight>
                  <a:srgbClr val="FFFFFF"/>
                </a:highlight>
                <a:latin typeface="Calibri"/>
                <a:ea typeface="Calibri"/>
                <a:cs typeface="Calibri"/>
                <a:sym typeface="Calibri"/>
              </a:rPr>
              <a:t>doi</a:t>
            </a:r>
            <a:r>
              <a:rPr lang="en-US" sz="1000" dirty="0">
                <a:solidFill>
                  <a:schemeClr val="bg2"/>
                </a:solidFill>
                <a:highlight>
                  <a:srgbClr val="FFFFFF"/>
                </a:highlight>
                <a:latin typeface="Calibri"/>
                <a:ea typeface="Calibri"/>
                <a:cs typeface="Calibri"/>
                <a:sym typeface="Calibri"/>
              </a:rPr>
              <a:t> 10.3334/CDIAC/00001_V2017. Public domain.</a:t>
            </a:r>
            <a:endParaRPr sz="1000" dirty="0">
              <a:solidFill>
                <a:schemeClr val="bg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22420" y="287563"/>
            <a:ext cx="9047943" cy="11049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dk1"/>
              </a:buClr>
              <a:buSzPts val="3400"/>
              <a:buFont typeface="Calibri"/>
              <a:buNone/>
            </a:pPr>
            <a:r>
              <a:rPr lang="en-US" dirty="0">
                <a:latin typeface="Calibri" panose="020F0502020204030204" pitchFamily="34" charset="0"/>
                <a:cs typeface="Calibri" panose="020F0502020204030204" pitchFamily="34" charset="0"/>
              </a:rPr>
              <a:t>Health and education</a:t>
            </a:r>
            <a:endParaRPr dirty="0">
              <a:latin typeface="Calibri" panose="020F0502020204030204" pitchFamily="34" charset="0"/>
              <a:cs typeface="Calibri" panose="020F0502020204030204" pitchFamily="34" charset="0"/>
            </a:endParaRPr>
          </a:p>
        </p:txBody>
      </p:sp>
      <p:sp>
        <p:nvSpPr>
          <p:cNvPr id="139" name="Google Shape;139;p21"/>
          <p:cNvSpPr txBox="1"/>
          <p:nvPr/>
        </p:nvSpPr>
        <p:spPr>
          <a:xfrm>
            <a:off x="358500" y="1694130"/>
            <a:ext cx="4034951" cy="2481953"/>
          </a:xfrm>
          <a:prstGeom prst="rect">
            <a:avLst/>
          </a:prstGeom>
          <a:noFill/>
          <a:ln>
            <a:solidFill>
              <a:schemeClr val="bg2"/>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alibri"/>
                <a:ea typeface="Calibri"/>
                <a:cs typeface="Calibri"/>
                <a:sym typeface="Calibri"/>
              </a:rPr>
              <a:t>“When levels of education rise (in particular for girls and young women), access to reproductive health-care improves, and women’s political, social, and economic empowerment expand, fertility typically falls.”</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solidFill>
                  <a:schemeClr val="dk2"/>
                </a:solidFill>
                <a:latin typeface="Calibri"/>
                <a:ea typeface="Calibri"/>
                <a:cs typeface="Calibri"/>
                <a:sym typeface="Calibri"/>
              </a:rPr>
              <a:t>“It is critical that human rights are always centered, that gender equality is the aim, and that benefits to the planet are understood.”</a:t>
            </a:r>
            <a:endParaRPr sz="1600" dirty="0">
              <a:latin typeface="Calibri"/>
              <a:ea typeface="Calibri"/>
              <a:cs typeface="Calibri"/>
              <a:sym typeface="Calibri"/>
            </a:endParaRPr>
          </a:p>
        </p:txBody>
      </p:sp>
      <p:pic>
        <p:nvPicPr>
          <p:cNvPr id="1026" name="Picture 2">
            <a:extLst>
              <a:ext uri="{FF2B5EF4-FFF2-40B4-BE49-F238E27FC236}">
                <a16:creationId xmlns:a16="http://schemas.microsoft.com/office/drawing/2014/main" id="{DD88BEF8-014B-A44E-A6BE-48DAE3EE0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31" r="9576"/>
          <a:stretch/>
        </p:blipFill>
        <p:spPr bwMode="auto">
          <a:xfrm>
            <a:off x="4571721" y="1282696"/>
            <a:ext cx="4034951" cy="31950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D71EC2-2B52-0546-A23C-A09D0F80DE14}"/>
              </a:ext>
            </a:extLst>
          </p:cNvPr>
          <p:cNvSpPr/>
          <p:nvPr/>
        </p:nvSpPr>
        <p:spPr>
          <a:xfrm>
            <a:off x="4571721" y="4477751"/>
            <a:ext cx="4517136" cy="677108"/>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Photo: Zack Clark, public domain. </a:t>
            </a:r>
          </a:p>
          <a:p>
            <a:br>
              <a:rPr lang="en-US" dirty="0"/>
            </a:br>
            <a:endParaRPr lang="en-US" dirty="0"/>
          </a:p>
        </p:txBody>
      </p:sp>
      <p:sp>
        <p:nvSpPr>
          <p:cNvPr id="6" name="Google Shape;170;p25">
            <a:extLst>
              <a:ext uri="{FF2B5EF4-FFF2-40B4-BE49-F238E27FC236}">
                <a16:creationId xmlns:a16="http://schemas.microsoft.com/office/drawing/2014/main" id="{F377B2CC-828D-4F41-909C-3D45E019B00B}"/>
              </a:ext>
            </a:extLst>
          </p:cNvPr>
          <p:cNvSpPr txBox="1"/>
          <p:nvPr/>
        </p:nvSpPr>
        <p:spPr>
          <a:xfrm>
            <a:off x="358500" y="5369290"/>
            <a:ext cx="8785500" cy="354300"/>
          </a:xfrm>
          <a:prstGeom prst="rect">
            <a:avLst/>
          </a:prstGeom>
          <a:noFill/>
          <a:ln>
            <a:noFill/>
          </a:ln>
        </p:spPr>
        <p:txBody>
          <a:bodyPr spcFirstLastPara="1" wrap="square" lIns="91425" tIns="91425" rIns="91425" bIns="91425" anchor="t" anchorCtr="0">
            <a:noAutofit/>
          </a:bodyPr>
          <a:lstStyle/>
          <a:p>
            <a:pPr lvl="0"/>
            <a:r>
              <a:rPr lang="en-US" sz="1000" dirty="0">
                <a:solidFill>
                  <a:schemeClr val="bg2"/>
                </a:solidFill>
                <a:latin typeface="Calibri"/>
                <a:ea typeface="Calibri"/>
                <a:cs typeface="Calibri"/>
                <a:sym typeface="Calibri"/>
              </a:rPr>
              <a:t>Source: Project Drawdown. (2020). </a:t>
            </a:r>
            <a:r>
              <a:rPr lang="en-US" sz="1000" i="1" dirty="0">
                <a:solidFill>
                  <a:schemeClr val="bg2"/>
                </a:solidFill>
                <a:latin typeface="Calibri"/>
                <a:ea typeface="Calibri"/>
                <a:cs typeface="Calibri"/>
                <a:sym typeface="Calibri"/>
              </a:rPr>
              <a:t>The Drawdown Review. </a:t>
            </a:r>
            <a:r>
              <a:rPr lang="en-US" sz="1000" dirty="0">
                <a:solidFill>
                  <a:schemeClr val="bg2"/>
                </a:solidFill>
                <a:latin typeface="Calibri"/>
                <a:ea typeface="Calibri"/>
                <a:cs typeface="Calibri"/>
                <a:sym typeface="Calibri"/>
              </a:rPr>
              <a:t>Used with permission.</a:t>
            </a:r>
            <a:endParaRPr sz="1000" dirty="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76700" y="287563"/>
            <a:ext cx="9093663" cy="11049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dk1"/>
              </a:buClr>
              <a:buSzPts val="3400"/>
              <a:buFont typeface="Calibri"/>
              <a:buNone/>
            </a:pPr>
            <a:r>
              <a:rPr lang="en-US" dirty="0">
                <a:latin typeface="Calibri" panose="020F0502020204030204" pitchFamily="34" charset="0"/>
                <a:cs typeface="Calibri" panose="020F0502020204030204" pitchFamily="34" charset="0"/>
              </a:rPr>
              <a:t>Family planning</a:t>
            </a:r>
            <a:endParaRPr dirty="0">
              <a:latin typeface="Calibri" panose="020F0502020204030204" pitchFamily="34" charset="0"/>
              <a:cs typeface="Calibri" panose="020F0502020204030204" pitchFamily="34" charset="0"/>
            </a:endParaRPr>
          </a:p>
        </p:txBody>
      </p:sp>
      <p:sp>
        <p:nvSpPr>
          <p:cNvPr id="147" name="Google Shape;147;p22"/>
          <p:cNvSpPr txBox="1"/>
          <p:nvPr/>
        </p:nvSpPr>
        <p:spPr>
          <a:xfrm>
            <a:off x="376700" y="1448116"/>
            <a:ext cx="4423900" cy="2973981"/>
          </a:xfrm>
          <a:prstGeom prst="rect">
            <a:avLst/>
          </a:prstGeom>
          <a:noFill/>
          <a:ln>
            <a:solidFill>
              <a:schemeClr val="bg2"/>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alibri"/>
                <a:ea typeface="Calibri"/>
                <a:cs typeface="Calibri"/>
                <a:sym typeface="Calibri"/>
              </a:rPr>
              <a:t>Currently, only 1% of all overseas development assistance goes to family planning.</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“The world faces a $5.3 billion dollar funding shortfall for providing the access to reproductive healthcare that women say they want to have.”</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“When family planning focuses on healthcare provisions and meeting women’s expressed needs, empowerment, equality, and well-being are the result; the benefits to the planet are side effects.” </a:t>
            </a:r>
            <a:endParaRPr sz="16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3" name="Picture 2">
            <a:extLst>
              <a:ext uri="{FF2B5EF4-FFF2-40B4-BE49-F238E27FC236}">
                <a16:creationId xmlns:a16="http://schemas.microsoft.com/office/drawing/2014/main" id="{4B763C8F-9C81-E842-AF23-689C53729BC0}"/>
              </a:ext>
            </a:extLst>
          </p:cNvPr>
          <p:cNvPicPr>
            <a:picLocks noChangeAspect="1"/>
          </p:cNvPicPr>
          <p:nvPr/>
        </p:nvPicPr>
        <p:blipFill rotWithShape="1">
          <a:blip r:embed="rId3"/>
          <a:srcRect l="7449" r="15169"/>
          <a:stretch/>
        </p:blipFill>
        <p:spPr>
          <a:xfrm>
            <a:off x="5052550" y="1295358"/>
            <a:ext cx="3714750" cy="3200400"/>
          </a:xfrm>
          <a:prstGeom prst="rect">
            <a:avLst/>
          </a:prstGeom>
        </p:spPr>
      </p:pic>
      <p:sp>
        <p:nvSpPr>
          <p:cNvPr id="7" name="Rectangle 6">
            <a:extLst>
              <a:ext uri="{FF2B5EF4-FFF2-40B4-BE49-F238E27FC236}">
                <a16:creationId xmlns:a16="http://schemas.microsoft.com/office/drawing/2014/main" id="{BA5086D8-08E5-8F47-B486-EEC86AA3940B}"/>
              </a:ext>
            </a:extLst>
          </p:cNvPr>
          <p:cNvSpPr/>
          <p:nvPr/>
        </p:nvSpPr>
        <p:spPr>
          <a:xfrm>
            <a:off x="5052550" y="4477751"/>
            <a:ext cx="3781782" cy="677108"/>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Photo: Thiago </a:t>
            </a:r>
            <a:r>
              <a:rPr lang="en-US" sz="1000" dirty="0" err="1">
                <a:latin typeface="Calibri" panose="020F0502020204030204" pitchFamily="34" charset="0"/>
                <a:cs typeface="Calibri" panose="020F0502020204030204" pitchFamily="34" charset="0"/>
              </a:rPr>
              <a:t>Cerqueira</a:t>
            </a:r>
            <a:r>
              <a:rPr lang="en-US" sz="1000" dirty="0">
                <a:latin typeface="Calibri" panose="020F0502020204030204" pitchFamily="34" charset="0"/>
                <a:cs typeface="Calibri" panose="020F0502020204030204" pitchFamily="34" charset="0"/>
              </a:rPr>
              <a:t> on </a:t>
            </a:r>
            <a:r>
              <a:rPr lang="en-US" sz="1000" dirty="0" err="1">
                <a:latin typeface="Calibri" panose="020F0502020204030204" pitchFamily="34" charset="0"/>
                <a:cs typeface="Calibri" panose="020F0502020204030204" pitchFamily="34" charset="0"/>
              </a:rPr>
              <a:t>Unsplash</a:t>
            </a:r>
            <a:r>
              <a:rPr lang="en-US" sz="1000" dirty="0">
                <a:latin typeface="Calibri" panose="020F0502020204030204" pitchFamily="34" charset="0"/>
                <a:cs typeface="Calibri" panose="020F0502020204030204" pitchFamily="34" charset="0"/>
              </a:rPr>
              <a:t>, CC 0.</a:t>
            </a:r>
          </a:p>
          <a:p>
            <a:br>
              <a:rPr lang="en-US" dirty="0"/>
            </a:br>
            <a:endParaRPr lang="en-US" dirty="0"/>
          </a:p>
        </p:txBody>
      </p:sp>
      <p:sp>
        <p:nvSpPr>
          <p:cNvPr id="6" name="Google Shape;170;p25">
            <a:extLst>
              <a:ext uri="{FF2B5EF4-FFF2-40B4-BE49-F238E27FC236}">
                <a16:creationId xmlns:a16="http://schemas.microsoft.com/office/drawing/2014/main" id="{F92AA0C2-D7F5-B24C-B6EF-FFA14B91554E}"/>
              </a:ext>
            </a:extLst>
          </p:cNvPr>
          <p:cNvSpPr txBox="1"/>
          <p:nvPr/>
        </p:nvSpPr>
        <p:spPr>
          <a:xfrm>
            <a:off x="358499" y="5369290"/>
            <a:ext cx="7871113" cy="354300"/>
          </a:xfrm>
          <a:prstGeom prst="rect">
            <a:avLst/>
          </a:prstGeom>
          <a:noFill/>
          <a:ln>
            <a:noFill/>
          </a:ln>
        </p:spPr>
        <p:txBody>
          <a:bodyPr spcFirstLastPara="1" wrap="square" lIns="91425" tIns="91425" rIns="91425" bIns="91425" anchor="t" anchorCtr="0">
            <a:noAutofit/>
          </a:bodyPr>
          <a:lstStyle/>
          <a:p>
            <a:pPr lvl="0"/>
            <a:r>
              <a:rPr lang="en-US" sz="1000" dirty="0">
                <a:solidFill>
                  <a:schemeClr val="bg2"/>
                </a:solidFill>
                <a:latin typeface="Calibri"/>
                <a:ea typeface="Calibri"/>
                <a:cs typeface="Calibri"/>
                <a:sym typeface="Calibri"/>
              </a:rPr>
              <a:t>Source: Project Drawdown. (2020). </a:t>
            </a:r>
            <a:r>
              <a:rPr lang="en-US" sz="1000" i="1" dirty="0">
                <a:solidFill>
                  <a:schemeClr val="bg2"/>
                </a:solidFill>
                <a:latin typeface="Calibri"/>
                <a:ea typeface="Calibri"/>
                <a:cs typeface="Calibri"/>
                <a:sym typeface="Calibri"/>
              </a:rPr>
              <a:t>The Drawdown Review. </a:t>
            </a:r>
            <a:r>
              <a:rPr lang="en-US" sz="1000" dirty="0">
                <a:solidFill>
                  <a:schemeClr val="bg2"/>
                </a:solidFill>
                <a:latin typeface="Calibri"/>
                <a:ea typeface="Calibri"/>
                <a:cs typeface="Calibri"/>
                <a:sym typeface="Calibri"/>
              </a:rPr>
              <a:t>Used with permission.</a:t>
            </a:r>
            <a:r>
              <a:rPr lang="en-US" sz="1000" i="1" dirty="0">
                <a:solidFill>
                  <a:schemeClr val="bg2"/>
                </a:solidFill>
                <a:latin typeface="Calibri"/>
                <a:ea typeface="Calibri"/>
                <a:cs typeface="Calibri"/>
                <a:sym typeface="Calibri"/>
              </a:rPr>
              <a:t> </a:t>
            </a:r>
            <a:endParaRPr sz="1000" dirty="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34340" y="287575"/>
            <a:ext cx="9036135" cy="11049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dk1"/>
              </a:buClr>
              <a:buSzPts val="3400"/>
              <a:buFont typeface="Calibri"/>
              <a:buNone/>
            </a:pPr>
            <a:r>
              <a:rPr lang="en-US" dirty="0">
                <a:latin typeface="Calibri" panose="020F0502020204030204" pitchFamily="34" charset="0"/>
                <a:cs typeface="Calibri" panose="020F0502020204030204" pitchFamily="34" charset="0"/>
              </a:rPr>
              <a:t>What does this mean for the environment?</a:t>
            </a:r>
            <a:endParaRPr dirty="0">
              <a:latin typeface="Calibri" panose="020F0502020204030204" pitchFamily="34" charset="0"/>
              <a:cs typeface="Calibri" panose="020F0502020204030204" pitchFamily="34" charset="0"/>
            </a:endParaRPr>
          </a:p>
        </p:txBody>
      </p:sp>
      <p:pic>
        <p:nvPicPr>
          <p:cNvPr id="153" name="Google Shape;153;p23"/>
          <p:cNvPicPr preferRelativeResize="0"/>
          <p:nvPr/>
        </p:nvPicPr>
        <p:blipFill rotWithShape="1">
          <a:blip r:embed="rId3">
            <a:alphaModFix/>
          </a:blip>
          <a:srcRect r="13963"/>
          <a:stretch/>
        </p:blipFill>
        <p:spPr>
          <a:xfrm>
            <a:off x="434340" y="1514975"/>
            <a:ext cx="5012875" cy="3788675"/>
          </a:xfrm>
          <a:prstGeom prst="rect">
            <a:avLst/>
          </a:prstGeom>
          <a:noFill/>
          <a:ln>
            <a:solidFill>
              <a:schemeClr val="tx2"/>
            </a:solidFill>
          </a:ln>
        </p:spPr>
      </p:pic>
      <p:sp>
        <p:nvSpPr>
          <p:cNvPr id="155" name="Google Shape;155;p23"/>
          <p:cNvSpPr txBox="1"/>
          <p:nvPr/>
        </p:nvSpPr>
        <p:spPr>
          <a:xfrm>
            <a:off x="5827314" y="2790002"/>
            <a:ext cx="3000000" cy="1182908"/>
          </a:xfrm>
          <a:prstGeom prst="rect">
            <a:avLst/>
          </a:prstGeom>
          <a:noFill/>
          <a:ln>
            <a:solidFill>
              <a:schemeClr val="tx2"/>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dk2"/>
                </a:solidFill>
                <a:latin typeface="Calibri"/>
                <a:ea typeface="Calibri"/>
                <a:cs typeface="Calibri"/>
                <a:sym typeface="Calibri"/>
              </a:rPr>
              <a:t>“</a:t>
            </a:r>
            <a:r>
              <a:rPr lang="en-US" sz="1600" b="1" dirty="0">
                <a:solidFill>
                  <a:schemeClr val="dk2"/>
                </a:solidFill>
                <a:latin typeface="Calibri"/>
                <a:ea typeface="Calibri"/>
                <a:cs typeface="Calibri"/>
                <a:sym typeface="Calibri"/>
              </a:rPr>
              <a:t>Drawdown</a:t>
            </a:r>
            <a:r>
              <a:rPr lang="en-US" sz="1600" dirty="0">
                <a:solidFill>
                  <a:schemeClr val="dk2"/>
                </a:solidFill>
                <a:latin typeface="Calibri"/>
                <a:ea typeface="Calibri"/>
                <a:cs typeface="Calibri"/>
                <a:sym typeface="Calibri"/>
              </a:rPr>
              <a:t> is the future point in time when levels of greenhouse gases in the atmosphere stop climbing and steadily decline.”</a:t>
            </a:r>
            <a:endParaRPr sz="1600" dirty="0">
              <a:latin typeface="Calibri"/>
              <a:ea typeface="Calibri"/>
              <a:cs typeface="Calibri"/>
              <a:sym typeface="Calibri"/>
            </a:endParaRPr>
          </a:p>
        </p:txBody>
      </p:sp>
      <p:sp>
        <p:nvSpPr>
          <p:cNvPr id="6" name="Google Shape;170;p25">
            <a:extLst>
              <a:ext uri="{FF2B5EF4-FFF2-40B4-BE49-F238E27FC236}">
                <a16:creationId xmlns:a16="http://schemas.microsoft.com/office/drawing/2014/main" id="{869E777E-6BA6-B443-B603-522420B07ED6}"/>
              </a:ext>
            </a:extLst>
          </p:cNvPr>
          <p:cNvSpPr txBox="1"/>
          <p:nvPr/>
        </p:nvSpPr>
        <p:spPr>
          <a:xfrm>
            <a:off x="358499" y="5369290"/>
            <a:ext cx="7871113" cy="354300"/>
          </a:xfrm>
          <a:prstGeom prst="rect">
            <a:avLst/>
          </a:prstGeom>
          <a:noFill/>
          <a:ln>
            <a:noFill/>
          </a:ln>
        </p:spPr>
        <p:txBody>
          <a:bodyPr spcFirstLastPara="1" wrap="square" lIns="91425" tIns="91425" rIns="91425" bIns="91425" anchor="t" anchorCtr="0">
            <a:noAutofit/>
          </a:bodyPr>
          <a:lstStyle/>
          <a:p>
            <a:pPr lvl="0"/>
            <a:r>
              <a:rPr lang="en-US" sz="1000" dirty="0">
                <a:solidFill>
                  <a:schemeClr val="bg2"/>
                </a:solidFill>
                <a:latin typeface="Calibri"/>
                <a:ea typeface="Calibri"/>
                <a:cs typeface="Calibri"/>
                <a:sym typeface="Calibri"/>
              </a:rPr>
              <a:t>Source: Project Drawdown. (2020). </a:t>
            </a:r>
            <a:r>
              <a:rPr lang="en-US" sz="1000" i="1" dirty="0">
                <a:solidFill>
                  <a:schemeClr val="bg2"/>
                </a:solidFill>
                <a:latin typeface="Calibri"/>
                <a:ea typeface="Calibri"/>
                <a:cs typeface="Calibri"/>
                <a:sym typeface="Calibri"/>
              </a:rPr>
              <a:t>The Drawdown Review. </a:t>
            </a:r>
            <a:r>
              <a:rPr lang="en-US" sz="1000" dirty="0">
                <a:solidFill>
                  <a:schemeClr val="bg2"/>
                </a:solidFill>
                <a:latin typeface="Calibri"/>
                <a:ea typeface="Calibri"/>
                <a:cs typeface="Calibri"/>
                <a:sym typeface="Calibri"/>
              </a:rPr>
              <a:t>Used with permission.</a:t>
            </a:r>
            <a:r>
              <a:rPr lang="en-US" sz="1000" i="1" dirty="0">
                <a:solidFill>
                  <a:schemeClr val="bg2"/>
                </a:solidFill>
                <a:latin typeface="Calibri"/>
                <a:ea typeface="Calibri"/>
                <a:cs typeface="Calibri"/>
                <a:sym typeface="Calibri"/>
              </a:rPr>
              <a:t> </a:t>
            </a:r>
            <a:endParaRPr sz="1000" dirty="0">
              <a:solidFill>
                <a:schemeClr val="bg2"/>
              </a:solidFill>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5174</TotalTime>
  <Words>1955</Words>
  <Application>Microsoft Macintosh PowerPoint</Application>
  <PresentationFormat>On-screen Show (16:10)</PresentationFormat>
  <Paragraphs>100</Paragraphs>
  <Slides>14</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vt:lpstr>
      <vt:lpstr>Lato</vt:lpstr>
      <vt:lpstr>Calibri</vt:lpstr>
      <vt:lpstr>Raleway</vt:lpstr>
      <vt:lpstr>Arial</vt:lpstr>
      <vt:lpstr>Swiss</vt:lpstr>
      <vt:lpstr>PowerPoint Presentation</vt:lpstr>
      <vt:lpstr>What does sustainability  mean to you?</vt:lpstr>
      <vt:lpstr>PowerPoint Presentation</vt:lpstr>
      <vt:lpstr> What does it mean to be sustainable? </vt:lpstr>
      <vt:lpstr> How do we measure the success of the  Sustainable Development Goals? </vt:lpstr>
      <vt:lpstr>PowerPoint Presentation</vt:lpstr>
      <vt:lpstr>Health and education</vt:lpstr>
      <vt:lpstr>Family planning</vt:lpstr>
      <vt:lpstr>What does this mean for the environment?</vt:lpstr>
      <vt:lpstr>What does this mean for the environment?</vt:lpstr>
      <vt:lpstr>What does this mean for society?</vt:lpstr>
      <vt:lpstr>What does this mean for the environment?</vt:lpstr>
      <vt:lpstr>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Rae Ostman</cp:lastModifiedBy>
  <cp:revision>19</cp:revision>
  <dcterms:modified xsi:type="dcterms:W3CDTF">2020-07-25T20:38:00Z</dcterms:modified>
</cp:coreProperties>
</file>