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37"/>
  </p:notesMasterIdLst>
  <p:handoutMasterIdLst>
    <p:handoutMasterId r:id="rId38"/>
  </p:handoutMasterIdLst>
  <p:sldIdLst>
    <p:sldId id="533" r:id="rId4"/>
    <p:sldId id="523" r:id="rId5"/>
    <p:sldId id="519" r:id="rId6"/>
    <p:sldId id="522" r:id="rId7"/>
    <p:sldId id="524" r:id="rId8"/>
    <p:sldId id="525" r:id="rId9"/>
    <p:sldId id="526" r:id="rId10"/>
    <p:sldId id="527" r:id="rId11"/>
    <p:sldId id="528" r:id="rId12"/>
    <p:sldId id="529" r:id="rId13"/>
    <p:sldId id="530" r:id="rId14"/>
    <p:sldId id="531" r:id="rId15"/>
    <p:sldId id="532" r:id="rId16"/>
    <p:sldId id="549" r:id="rId17"/>
    <p:sldId id="550" r:id="rId18"/>
    <p:sldId id="551" r:id="rId19"/>
    <p:sldId id="534" r:id="rId20"/>
    <p:sldId id="535" r:id="rId21"/>
    <p:sldId id="536" r:id="rId22"/>
    <p:sldId id="538" r:id="rId23"/>
    <p:sldId id="539" r:id="rId24"/>
    <p:sldId id="540" r:id="rId25"/>
    <p:sldId id="541" r:id="rId26"/>
    <p:sldId id="542" r:id="rId27"/>
    <p:sldId id="543" r:id="rId28"/>
    <p:sldId id="559" r:id="rId29"/>
    <p:sldId id="560" r:id="rId30"/>
    <p:sldId id="552" r:id="rId31"/>
    <p:sldId id="553" r:id="rId32"/>
    <p:sldId id="554" r:id="rId33"/>
    <p:sldId id="555" r:id="rId34"/>
    <p:sldId id="556" r:id="rId35"/>
    <p:sldId id="561" r:id="rId36"/>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5"/>
    <a:srgbClr val="4E1765"/>
    <a:srgbClr val="49176D"/>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1" autoAdjust="0"/>
  </p:normalViewPr>
  <p:slideViewPr>
    <p:cSldViewPr snapToGrid="0" snapToObjects="1">
      <p:cViewPr varScale="1">
        <p:scale>
          <a:sx n="110" d="100"/>
          <a:sy n="110" d="100"/>
        </p:scale>
        <p:origin x="-5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E07CC32-9278-4E2E-8727-ACF42DA36CC7}" type="datetimeFigureOut">
              <a:rPr lang="en-US" smtClean="0"/>
              <a:pPr/>
              <a:t>6/16/15</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E0D7C8E-9D9B-4985-A25A-E7BC476E2E42}" type="slidenum">
              <a:rPr lang="en-US" smtClean="0"/>
              <a:pPr/>
              <a:t>‹#›</a:t>
            </a:fld>
            <a:endParaRPr lang="en-US"/>
          </a:p>
        </p:txBody>
      </p:sp>
    </p:spTree>
    <p:extLst>
      <p:ext uri="{BB962C8B-B14F-4D97-AF65-F5344CB8AC3E}">
        <p14:creationId xmlns:p14="http://schemas.microsoft.com/office/powerpoint/2010/main" val="355514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6/16/15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Joyce Allen</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Mary Breen</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15</a:t>
            </a:fld>
            <a:endParaRPr lang="en-US"/>
          </a:p>
        </p:txBody>
      </p:sp>
    </p:spTree>
    <p:extLst>
      <p:ext uri="{BB962C8B-B14F-4D97-AF65-F5344CB8AC3E}">
        <p14:creationId xmlns:p14="http://schemas.microsoft.com/office/powerpoint/2010/main" val="251696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Carolyn Nichol</a:t>
            </a:r>
          </a:p>
          <a:p>
            <a:r>
              <a:rPr lang="en-US" dirty="0" smtClean="0">
                <a:latin typeface="Calibri" charset="0"/>
                <a:ea typeface="ＭＳ Ｐゴシック" charset="0"/>
                <a:cs typeface="ＭＳ Ｐゴシック" charset="0"/>
              </a:rPr>
              <a:t>Good </a:t>
            </a:r>
            <a:r>
              <a:rPr lang="en-US" dirty="0">
                <a:latin typeface="Calibri" charset="0"/>
                <a:ea typeface="ＭＳ Ｐゴシック" charset="0"/>
                <a:cs typeface="ＭＳ Ｐゴシック" charset="0"/>
              </a:rPr>
              <a:t>morning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Matt Johnson</a:t>
            </a:r>
          </a:p>
          <a:p>
            <a:r>
              <a:rPr lang="en-US" dirty="0" smtClean="0"/>
              <a:t>Graduate students in nanoscale science/technology</a:t>
            </a:r>
            <a:r>
              <a:rPr lang="en-US" baseline="0" dirty="0" smtClean="0"/>
              <a:t> fields and TESLA students work with Kristin Dreyer (MRSEC) or me (ASSIST) to prepare for presenting the </a:t>
            </a:r>
            <a:r>
              <a:rPr lang="en-US" baseline="0" dirty="0" err="1" smtClean="0"/>
              <a:t>NISENet</a:t>
            </a:r>
            <a:r>
              <a:rPr lang="en-US" baseline="0" dirty="0" smtClean="0"/>
              <a:t> kits at the various events.  We view this as an important professional development for the graduate students and teacher candidates as well as for the teachers that learn about nanoscale science/technology – communication with non-technical audience.</a:t>
            </a:r>
          </a:p>
          <a:p>
            <a:endParaRPr lang="en-US" baseline="0" dirty="0" smtClean="0"/>
          </a:p>
          <a:p>
            <a:r>
              <a:rPr lang="en-US" baseline="0" dirty="0" smtClean="0"/>
              <a:t>Agenda of teacher PD: overview of Nanoscale S/T, tour of Millennium science complex, millennium café, my lesson, taking </a:t>
            </a:r>
            <a:r>
              <a:rPr lang="en-US" baseline="0" dirty="0" err="1" smtClean="0"/>
              <a:t>nano</a:t>
            </a:r>
            <a:r>
              <a:rPr lang="en-US" baseline="0" dirty="0" smtClean="0"/>
              <a:t> concepts to the classroom (</a:t>
            </a:r>
            <a:r>
              <a:rPr lang="en-US" baseline="0" dirty="0" err="1" smtClean="0"/>
              <a:t>NISENet</a:t>
            </a:r>
            <a:r>
              <a:rPr lang="en-US" baseline="0" dirty="0" smtClean="0"/>
              <a:t> kits), taking </a:t>
            </a:r>
            <a:r>
              <a:rPr lang="en-US" baseline="0" dirty="0" err="1" smtClean="0"/>
              <a:t>nano</a:t>
            </a:r>
            <a:r>
              <a:rPr lang="en-US" baseline="0" dirty="0" smtClean="0"/>
              <a:t> concepts to the marketplace, workforce development, resources and reflections.</a:t>
            </a:r>
          </a:p>
          <a:p>
            <a:endParaRPr lang="en-US" baseline="0" dirty="0" smtClean="0"/>
          </a:p>
          <a:p>
            <a:r>
              <a:rPr lang="en-US" baseline="0" dirty="0" smtClean="0"/>
              <a:t>Stress importance of:</a:t>
            </a:r>
          </a:p>
          <a:p>
            <a:r>
              <a:rPr lang="en-US" baseline="0" dirty="0" smtClean="0"/>
              <a:t>	making cohesive story between all aspects</a:t>
            </a:r>
          </a:p>
          <a:p>
            <a:r>
              <a:rPr lang="en-US" baseline="0" dirty="0" smtClean="0"/>
              <a:t>		tour looked at TEM, </a:t>
            </a:r>
            <a:r>
              <a:rPr lang="en-US" baseline="0" dirty="0" err="1" smtClean="0"/>
              <a:t>NISENet</a:t>
            </a:r>
            <a:r>
              <a:rPr lang="en-US" baseline="0" dirty="0" smtClean="0"/>
              <a:t> TEM kit presented by grad student that uses TEM and could bring his research into it.</a:t>
            </a:r>
          </a:p>
          <a:p>
            <a:r>
              <a:rPr lang="en-US" baseline="0" dirty="0" smtClean="0"/>
              <a:t>		lesson used remote access AFM (would have), model AFM, grad student that uses AFM</a:t>
            </a:r>
          </a:p>
          <a:p>
            <a:endParaRPr lang="en-US" baseline="0" dirty="0" smtClean="0"/>
          </a:p>
          <a:p>
            <a:r>
              <a:rPr lang="en-US" baseline="0" dirty="0" smtClean="0"/>
              <a:t>Recruitment comes from multiple sources, but largely through the Center for Science and the Schools’ listserv/newsletter</a:t>
            </a:r>
          </a:p>
          <a:p>
            <a:endParaRPr lang="en-US" baseline="0" dirty="0" smtClean="0"/>
          </a:p>
          <a:p>
            <a:r>
              <a:rPr lang="en-US" baseline="0" dirty="0" smtClean="0"/>
              <a:t>Funding comes from multiple sources – MRSEC, ASSIST, CNEU, MSC</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22</a:t>
            </a:fld>
            <a:endParaRPr lang="en-US"/>
          </a:p>
        </p:txBody>
      </p:sp>
    </p:spTree>
    <p:extLst>
      <p:ext uri="{BB962C8B-B14F-4D97-AF65-F5344CB8AC3E}">
        <p14:creationId xmlns:p14="http://schemas.microsoft.com/office/powerpoint/2010/main" val="383430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1" charset="-128"/>
                <a:cs typeface="ＭＳ Ｐゴシック" pitchFamily="1" charset="-128"/>
              </a:rPr>
              <a:t>Lynne </a:t>
            </a:r>
            <a:r>
              <a:rPr lang="en-US" baseline="0" dirty="0" err="1" smtClean="0">
                <a:ea typeface="ＭＳ Ｐゴシック" pitchFamily="1" charset="-128"/>
                <a:cs typeface="ＭＳ Ｐゴシック" pitchFamily="1" charset="-128"/>
              </a:rPr>
              <a:t>Hehr</a:t>
            </a:r>
            <a:endParaRPr lang="en-US" baseline="0" dirty="0" smtClean="0">
              <a:ea typeface="ＭＳ Ｐゴシック" pitchFamily="1" charset="-128"/>
              <a:cs typeface="ＭＳ Ｐゴシック" pitchFamily="1" charset="-128"/>
            </a:endParaRPr>
          </a:p>
          <a:p>
            <a:r>
              <a:rPr lang="en-US" baseline="0" dirty="0" smtClean="0">
                <a:ea typeface="ＭＳ Ｐゴシック" pitchFamily="1" charset="-128"/>
                <a:cs typeface="ＭＳ Ｐゴシック" pitchFamily="1" charset="-128"/>
              </a:rPr>
              <a:t>Depends on time, teacher/student/public need, and outcome wanted:</a:t>
            </a:r>
          </a:p>
          <a:p>
            <a:r>
              <a:rPr lang="en-US" baseline="0" dirty="0" smtClean="0">
                <a:ea typeface="ＭＳ Ｐゴシック" pitchFamily="1" charset="-128"/>
                <a:cs typeface="ＭＳ Ｐゴシック" pitchFamily="1" charset="-128"/>
              </a:rPr>
              <a:t>Science Café</a:t>
            </a:r>
          </a:p>
          <a:p>
            <a:r>
              <a:rPr lang="en-US" baseline="0" dirty="0" smtClean="0">
                <a:ea typeface="ＭＳ Ｐゴシック" pitchFamily="1" charset="-128"/>
                <a:cs typeface="ＭＳ Ｐゴシック" pitchFamily="1" charset="-128"/>
              </a:rPr>
              <a:t>Public event</a:t>
            </a:r>
          </a:p>
          <a:p>
            <a:r>
              <a:rPr lang="en-US" baseline="0" dirty="0" smtClean="0">
                <a:ea typeface="ＭＳ Ｐゴシック" pitchFamily="1" charset="-128"/>
                <a:cs typeface="ＭＳ Ｐゴシック" pitchFamily="1" charset="-128"/>
              </a:rPr>
              <a:t>Family Math and Science Night: teacher and/or student led</a:t>
            </a:r>
          </a:p>
          <a:p>
            <a:r>
              <a:rPr lang="en-US" baseline="0" dirty="0" smtClean="0">
                <a:ea typeface="ＭＳ Ｐゴシック" pitchFamily="1" charset="-128"/>
                <a:cs typeface="ＭＳ Ｐゴシック" pitchFamily="1" charset="-128"/>
              </a:rPr>
              <a:t>Teacher Training – content, table setup to explore various stations, materials handout</a:t>
            </a:r>
          </a:p>
          <a:p>
            <a:r>
              <a:rPr lang="en-US" baseline="0" dirty="0" smtClean="0">
                <a:ea typeface="ＭＳ Ｐゴシック" pitchFamily="1" charset="-128"/>
                <a:cs typeface="ＭＳ Ｐゴシック" pitchFamily="1" charset="-128"/>
              </a:rPr>
              <a:t>	</a:t>
            </a:r>
          </a:p>
          <a:p>
            <a:r>
              <a:rPr lang="en-US" baseline="0" dirty="0" smtClean="0">
                <a:ea typeface="ＭＳ Ｐゴシック" pitchFamily="1" charset="-128"/>
                <a:cs typeface="ＭＳ Ｐゴシック" pitchFamily="1" charset="-128"/>
              </a:rPr>
              <a:t>Pre and post video test</a:t>
            </a: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26</a:t>
            </a:fld>
            <a:endParaRPr lang="en-US">
              <a:solidFill>
                <a:prstClr val="black"/>
              </a:solidFill>
              <a:latin typeface="Calibri"/>
            </a:endParaRPr>
          </a:p>
        </p:txBody>
      </p:sp>
    </p:spTree>
    <p:extLst>
      <p:ext uri="{BB962C8B-B14F-4D97-AF65-F5344CB8AC3E}">
        <p14:creationId xmlns:p14="http://schemas.microsoft.com/office/powerpoint/2010/main" val="1997694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ea typeface="ＭＳ Ｐゴシック" pitchFamily="1" charset="-128"/>
                <a:cs typeface="ＭＳ Ｐゴシック" pitchFamily="1" charset="-128"/>
              </a:rPr>
              <a:t>Discuss what we did, what we gave them, materials that we provide them on loan, putting all liquid stations in the same area</a:t>
            </a: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27</a:t>
            </a:fld>
            <a:endParaRPr lang="en-US">
              <a:solidFill>
                <a:prstClr val="black"/>
              </a:solidFill>
              <a:latin typeface="Calibri"/>
            </a:endParaRPr>
          </a:p>
        </p:txBody>
      </p:sp>
    </p:spTree>
    <p:extLst>
      <p:ext uri="{BB962C8B-B14F-4D97-AF65-F5344CB8AC3E}">
        <p14:creationId xmlns:p14="http://schemas.microsoft.com/office/powerpoint/2010/main" val="108631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smtClean="0">
                <a:latin typeface="Lucida Grande"/>
                <a:ea typeface="Lucida Grande"/>
                <a:cs typeface="Lucida Grande"/>
                <a:sym typeface="Lucida Grande"/>
              </a:rPr>
              <a:t>Education Research allows us to drive content and improve student learning</a:t>
            </a:r>
            <a:endParaRPr lang="en-US" dirty="0"/>
          </a:p>
        </p:txBody>
      </p:sp>
    </p:spTree>
    <p:extLst>
      <p:ext uri="{BB962C8B-B14F-4D97-AF65-F5344CB8AC3E}">
        <p14:creationId xmlns:p14="http://schemas.microsoft.com/office/powerpoint/2010/main" val="279867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6814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681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a:t>
            </a:fld>
            <a:endParaRPr lang="en-US"/>
          </a:p>
        </p:txBody>
      </p:sp>
    </p:spTree>
    <p:extLst>
      <p:ext uri="{BB962C8B-B14F-4D97-AF65-F5344CB8AC3E}">
        <p14:creationId xmlns:p14="http://schemas.microsoft.com/office/powerpoint/2010/main" val="104142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a:t>
            </a:fld>
            <a:endParaRPr lang="en-US"/>
          </a:p>
        </p:txBody>
      </p:sp>
    </p:spTree>
    <p:extLst>
      <p:ext uri="{BB962C8B-B14F-4D97-AF65-F5344CB8AC3E}">
        <p14:creationId xmlns:p14="http://schemas.microsoft.com/office/powerpoint/2010/main" val="174327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Becky Wolfe</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Good </a:t>
            </a:r>
            <a:r>
              <a:rPr lang="en-US" dirty="0" smtClean="0">
                <a:latin typeface="Calibri" charset="0"/>
                <a:ea typeface="ＭＳ Ｐゴシック" charset="0"/>
                <a:cs typeface="ＭＳ Ｐゴシック" charset="0"/>
              </a:rPr>
              <a:t>morning. My name is Bob Decker</a:t>
            </a:r>
            <a:r>
              <a:rPr lang="en-US" baseline="0" dirty="0" smtClean="0">
                <a:latin typeface="Calibri" charset="0"/>
                <a:ea typeface="ＭＳ Ｐゴシック" charset="0"/>
                <a:cs typeface="ＭＳ Ｐゴシック" charset="0"/>
              </a:rPr>
              <a:t> and I’m from Mohawk Valley Community College in Utica, NY. I’m here to discuss our recent </a:t>
            </a:r>
            <a:r>
              <a:rPr lang="en-US" baseline="0" dirty="0" err="1" smtClean="0">
                <a:latin typeface="Calibri" charset="0"/>
                <a:ea typeface="ＭＳ Ｐゴシック" charset="0"/>
                <a:cs typeface="ＭＳ Ｐゴシック" charset="0"/>
              </a:rPr>
              <a:t>NiseNet</a:t>
            </a:r>
            <a:r>
              <a:rPr lang="en-US" baseline="0" dirty="0" smtClean="0">
                <a:latin typeface="Calibri" charset="0"/>
                <a:ea typeface="ＭＳ Ｐゴシック" charset="0"/>
                <a:cs typeface="ＭＳ Ｐゴシック" charset="0"/>
              </a:rPr>
              <a:t> Mini-Grant funded Teachers’ Workshop that was held at MVCC in March, 2015</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 experiences in</a:t>
            </a:r>
            <a:r>
              <a:rPr lang="en-US" baseline="0" dirty="0" smtClean="0"/>
              <a:t> grant-funded activities that included teacher workshops indicated challenges with enrollment in multi-day workshops. A “half-day school” Friday and full-day Saturday session had greater interest with teachers investing one day and the districts supporting a half-day substitute. Release time and program length vs. content are issues as are questions regarding the space in existing curriculum for added activities.</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10</a:t>
            </a:fld>
            <a:endParaRPr lang="en-US"/>
          </a:p>
        </p:txBody>
      </p:sp>
    </p:spTree>
    <p:extLst>
      <p:ext uri="{BB962C8B-B14F-4D97-AF65-F5344CB8AC3E}">
        <p14:creationId xmlns:p14="http://schemas.microsoft.com/office/powerpoint/2010/main" val="56190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format, 3 different</a:t>
            </a:r>
            <a:r>
              <a:rPr lang="en-US" baseline="0" dirty="0" smtClean="0"/>
              <a:t> groups of teachers were convened for a 4 hour activity. All participated in the Nano 101 presentation and “Nanotechnology – What’s the Big Deal” video screening and then were separated into groups. 2 activities per group were explained and presented. </a:t>
            </a:r>
            <a:r>
              <a:rPr lang="en-US" baseline="0" dirty="0" err="1" smtClean="0"/>
              <a:t>NiseNet</a:t>
            </a:r>
            <a:r>
              <a:rPr lang="en-US" baseline="0" dirty="0" smtClean="0"/>
              <a:t>, MRSEC, NACK, and NNIN activities were performed and the teachers were provided with materials to complete the session activities back at their home school districts.</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11</a:t>
            </a:fld>
            <a:endParaRPr lang="en-US"/>
          </a:p>
        </p:txBody>
      </p:sp>
    </p:spTree>
    <p:extLst>
      <p:ext uri="{BB962C8B-B14F-4D97-AF65-F5344CB8AC3E}">
        <p14:creationId xmlns:p14="http://schemas.microsoft.com/office/powerpoint/2010/main" val="215693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were provided with links to supporting materials</a:t>
            </a:r>
            <a:r>
              <a:rPr lang="en-US" baseline="0" dirty="0" smtClean="0"/>
              <a:t> and information on sources for materials and supplies to augment what was provided. Lesson plans, links to existing sites and related sites, and information on applicable educational standards, where available, were also provided.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12</a:t>
            </a:fld>
            <a:endParaRPr lang="en-US"/>
          </a:p>
        </p:txBody>
      </p:sp>
    </p:spTree>
    <p:extLst>
      <p:ext uri="{BB962C8B-B14F-4D97-AF65-F5344CB8AC3E}">
        <p14:creationId xmlns:p14="http://schemas.microsoft.com/office/powerpoint/2010/main" val="8431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t>
            </a:r>
            <a:r>
              <a:rPr lang="en-US" baseline="0" dirty="0" smtClean="0"/>
              <a:t> and post workshop surveys indicated that the participants felt that they had improved their knowledge and understanding of Nanotechnology. Participating teachers invited the workshop facilitators to visit their home districts and follow-on discussions on materials and implementation have taken place. Visits to one school district have already taken place since the workshop. </a:t>
            </a:r>
            <a:r>
              <a:rPr lang="en-US" baseline="0" dirty="0" err="1" smtClean="0"/>
              <a:t>NiseNet</a:t>
            </a:r>
            <a:r>
              <a:rPr lang="en-US" baseline="0" dirty="0" smtClean="0"/>
              <a:t> funding of this activity provided the support needed to carry this out!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13</a:t>
            </a:fld>
            <a:endParaRPr lang="en-US"/>
          </a:p>
        </p:txBody>
      </p:sp>
    </p:spTree>
    <p:extLst>
      <p:ext uri="{BB962C8B-B14F-4D97-AF65-F5344CB8AC3E}">
        <p14:creationId xmlns:p14="http://schemas.microsoft.com/office/powerpoint/2010/main" val="217236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solidFill>
                  <a:srgbClr val="000000"/>
                </a:solidFill>
              </a:defRPr>
            </a:pPr>
            <a:r>
              <a:rPr sz="5900">
                <a:solidFill>
                  <a:srgbClr val="42EFFD"/>
                </a:solidFill>
              </a:rPr>
              <a:t>Title Text</a:t>
            </a:r>
          </a:p>
        </p:txBody>
      </p:sp>
      <p:sp>
        <p:nvSpPr>
          <p:cNvPr id="13" name="Shape 13"/>
          <p:cNvSpPr>
            <a:spLocks noGrp="1"/>
          </p:cNvSpPr>
          <p:nvPr>
            <p:ph type="body" idx="1"/>
          </p:nvPr>
        </p:nvSpPr>
        <p:spPr>
          <a:prstGeom prst="rect">
            <a:avLst/>
          </a:prstGeom>
        </p:spPr>
        <p:txBody>
          <a:bodyPr lIns="0" tIns="0" rIns="0" bIns="0" numCol="2" spcCol="367890" anchor="t"/>
          <a:lstStyle>
            <a:lvl1pPr marL="571002" indent="-347767">
              <a:spcBef>
                <a:spcPts val="2672"/>
              </a:spcBef>
              <a:defRPr sz="2200"/>
            </a:lvl1pPr>
            <a:lvl2pPr marL="883530" indent="-347767">
              <a:spcBef>
                <a:spcPts val="2672"/>
              </a:spcBef>
              <a:defRPr sz="2200"/>
            </a:lvl2pPr>
            <a:lvl3pPr marL="1196057" indent="-347767">
              <a:spcBef>
                <a:spcPts val="2672"/>
              </a:spcBef>
              <a:defRPr sz="2200"/>
            </a:lvl3pPr>
            <a:lvl4pPr marL="1508585" indent="-347767">
              <a:spcBef>
                <a:spcPts val="2672"/>
              </a:spcBef>
              <a:defRPr sz="2200"/>
            </a:lvl4pPr>
            <a:lvl5pPr marL="1821113" indent="-347767">
              <a:spcBef>
                <a:spcPts val="2672"/>
              </a:spcBef>
              <a:defRPr sz="2200"/>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5" name="Shape 15"/>
          <p:cNvSpPr>
            <a:spLocks noGrp="1"/>
          </p:cNvSpPr>
          <p:nvPr>
            <p:ph type="body" idx="1"/>
          </p:nvPr>
        </p:nvSpPr>
        <p:spPr>
          <a:xfrm>
            <a:off x="892969" y="892969"/>
            <a:ext cx="7358063" cy="5072063"/>
          </a:xfrm>
          <a:prstGeom prst="rect">
            <a:avLst/>
          </a:prstGeom>
        </p:spPr>
        <p:txBody>
          <a:bodyPr/>
          <a:lstStyle>
            <a:lvl1pPr>
              <a:spcBef>
                <a:spcPts val="3375"/>
              </a:spcBef>
            </a:lvl1pPr>
            <a:lvl2pPr>
              <a:spcBef>
                <a:spcPts val="3375"/>
              </a:spcBef>
            </a:lvl2pPr>
            <a:lvl3pPr>
              <a:spcBef>
                <a:spcPts val="3375"/>
              </a:spcBef>
            </a:lvl3pPr>
            <a:lvl4pPr>
              <a:spcBef>
                <a:spcPts val="3375"/>
              </a:spcBef>
            </a:lvl4pPr>
            <a:lvl5pPr>
              <a:spcBef>
                <a:spcPts val="3375"/>
              </a:spcBef>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900">
                <a:solidFill>
                  <a:srgbClr val="42EFFD"/>
                </a:solidFill>
              </a:rPr>
              <a:t>Title Text</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p>
            <a:pPr lvl="0">
              <a:defRPr sz="1800">
                <a:solidFill>
                  <a:srgbClr val="000000"/>
                </a:solidFill>
              </a:defRPr>
            </a:pPr>
            <a:r>
              <a:rPr sz="5900">
                <a:solidFill>
                  <a:srgbClr val="42EFFD"/>
                </a:solidFill>
              </a:rPr>
              <a:t>Title Text</a:t>
            </a: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 name="Shape 22"/>
          <p:cNvSpPr>
            <a:spLocks noGrp="1"/>
          </p:cNvSpPr>
          <p:nvPr>
            <p:ph type="title"/>
          </p:nvPr>
        </p:nvSpPr>
        <p:spPr>
          <a:xfrm>
            <a:off x="892969" y="5179219"/>
            <a:ext cx="7358063" cy="1196578"/>
          </a:xfrm>
          <a:prstGeom prst="rect">
            <a:avLst/>
          </a:prstGeom>
        </p:spPr>
        <p:txBody>
          <a:bodyPr/>
          <a:lstStyle/>
          <a:p>
            <a:pPr lvl="0">
              <a:defRPr sz="1800">
                <a:solidFill>
                  <a:srgbClr val="000000"/>
                </a:solidFill>
              </a:defRPr>
            </a:pPr>
            <a:r>
              <a:rPr sz="5900">
                <a:solidFill>
                  <a:srgbClr val="42EFFD"/>
                </a:solidFill>
              </a:rPr>
              <a:t>Title Text</a:t>
            </a: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4" name="Shape 24"/>
          <p:cNvSpPr>
            <a:spLocks noGrp="1"/>
          </p:cNvSpPr>
          <p:nvPr>
            <p:ph type="title"/>
          </p:nvPr>
        </p:nvSpPr>
        <p:spPr>
          <a:xfrm>
            <a:off x="892969" y="5179219"/>
            <a:ext cx="7358063" cy="1196578"/>
          </a:xfrm>
          <a:prstGeom prst="rect">
            <a:avLst/>
          </a:prstGeom>
        </p:spPr>
        <p:txBody>
          <a:bodyPr/>
          <a:lstStyle/>
          <a:p>
            <a:pPr lvl="0">
              <a:defRPr sz="1800">
                <a:solidFill>
                  <a:srgbClr val="000000"/>
                </a:solidFill>
              </a:defRPr>
            </a:pPr>
            <a:r>
              <a:rPr sz="5900">
                <a:solidFill>
                  <a:srgbClr val="42EFFD"/>
                </a:solidFill>
              </a:rPr>
              <a:t>Title Text</a:t>
            </a: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6" name="Shape 26"/>
          <p:cNvSpPr>
            <a:spLocks noGrp="1"/>
          </p:cNvSpPr>
          <p:nvPr>
            <p:ph type="title"/>
          </p:nvPr>
        </p:nvSpPr>
        <p:spPr>
          <a:xfrm>
            <a:off x="446484" y="1071562"/>
            <a:ext cx="4125516" cy="2321719"/>
          </a:xfrm>
          <a:prstGeom prst="rect">
            <a:avLst/>
          </a:prstGeom>
        </p:spPr>
        <p:txBody>
          <a:bodyPr lIns="0" tIns="0" rIns="0" bIns="0" anchor="b"/>
          <a:lstStyle>
            <a:lvl1pPr>
              <a:defRPr sz="4900"/>
            </a:lvl1pPr>
          </a:lstStyle>
          <a:p>
            <a:pPr lvl="0">
              <a:defRPr sz="1800">
                <a:solidFill>
                  <a:srgbClr val="000000"/>
                </a:solidFill>
              </a:defRPr>
            </a:pPr>
            <a:r>
              <a:rPr sz="4900">
                <a:solidFill>
                  <a:srgbClr val="42EFFD"/>
                </a:solidFill>
              </a:rPr>
              <a:t>Title Text</a:t>
            </a:r>
          </a:p>
        </p:txBody>
      </p:sp>
      <p:sp>
        <p:nvSpPr>
          <p:cNvPr id="27" name="Shape 27"/>
          <p:cNvSpPr>
            <a:spLocks noGrp="1"/>
          </p:cNvSpPr>
          <p:nvPr>
            <p:ph type="body" idx="1"/>
          </p:nvPr>
        </p:nvSpPr>
        <p:spPr>
          <a:xfrm>
            <a:off x="446484" y="3446859"/>
            <a:ext cx="4125516" cy="2321719"/>
          </a:xfrm>
          <a:prstGeom prst="rect">
            <a:avLst/>
          </a:prstGeom>
        </p:spPr>
        <p:txBody>
          <a:bodyPr lIns="0" tIns="0" rIns="0" bIns="0"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9" name="Shape 29"/>
          <p:cNvSpPr>
            <a:spLocks noGrp="1"/>
          </p:cNvSpPr>
          <p:nvPr>
            <p:ph type="title"/>
          </p:nvPr>
        </p:nvSpPr>
        <p:spPr>
          <a:xfrm>
            <a:off x="446484" y="1071562"/>
            <a:ext cx="4125516" cy="2321719"/>
          </a:xfrm>
          <a:prstGeom prst="rect">
            <a:avLst/>
          </a:prstGeom>
        </p:spPr>
        <p:txBody>
          <a:bodyPr lIns="0" tIns="0" rIns="0" bIns="0" anchor="b"/>
          <a:lstStyle>
            <a:lvl1pPr>
              <a:defRPr sz="4900"/>
            </a:lvl1pPr>
          </a:lstStyle>
          <a:p>
            <a:pPr lvl="0">
              <a:defRPr sz="1800">
                <a:solidFill>
                  <a:srgbClr val="000000"/>
                </a:solidFill>
              </a:defRPr>
            </a:pPr>
            <a:r>
              <a:rPr sz="4900">
                <a:solidFill>
                  <a:srgbClr val="42EFFD"/>
                </a:solidFill>
              </a:rPr>
              <a:t>Title Text</a:t>
            </a:r>
          </a:p>
        </p:txBody>
      </p:sp>
      <p:sp>
        <p:nvSpPr>
          <p:cNvPr id="30" name="Shape 30"/>
          <p:cNvSpPr>
            <a:spLocks noGrp="1"/>
          </p:cNvSpPr>
          <p:nvPr>
            <p:ph type="body" idx="1"/>
          </p:nvPr>
        </p:nvSpPr>
        <p:spPr>
          <a:xfrm>
            <a:off x="446484" y="3446859"/>
            <a:ext cx="4125516" cy="2321719"/>
          </a:xfrm>
          <a:prstGeom prst="rect">
            <a:avLst/>
          </a:prstGeom>
        </p:spPr>
        <p:txBody>
          <a:bodyPr lIns="0" tIns="0" rIns="0" bIns="0"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5900">
                <a:solidFill>
                  <a:srgbClr val="42EFFD"/>
                </a:solidFill>
              </a:rPr>
              <a:t>Title Text</a:t>
            </a:r>
          </a:p>
        </p:txBody>
      </p:sp>
      <p:sp>
        <p:nvSpPr>
          <p:cNvPr id="33" name="Shape 33"/>
          <p:cNvSpPr>
            <a:spLocks noGrp="1"/>
          </p:cNvSpPr>
          <p:nvPr>
            <p:ph type="body" idx="1"/>
          </p:nvPr>
        </p:nvSpPr>
        <p:spPr>
          <a:xfrm>
            <a:off x="892969" y="1946672"/>
            <a:ext cx="3545086" cy="4018359"/>
          </a:xfrm>
          <a:prstGeom prst="rect">
            <a:avLst/>
          </a:prstGeom>
        </p:spPr>
        <p:txBody>
          <a:bodyPr/>
          <a:lstStyle>
            <a:lvl1pPr marL="571002" indent="-347767">
              <a:spcBef>
                <a:spcPts val="2672"/>
              </a:spcBef>
              <a:defRPr sz="2200"/>
            </a:lvl1pPr>
            <a:lvl2pPr marL="883530" indent="-347767">
              <a:spcBef>
                <a:spcPts val="2672"/>
              </a:spcBef>
              <a:defRPr sz="2200"/>
            </a:lvl2pPr>
            <a:lvl3pPr marL="1196057" indent="-347767">
              <a:spcBef>
                <a:spcPts val="2672"/>
              </a:spcBef>
              <a:defRPr sz="2200"/>
            </a:lvl3pPr>
            <a:lvl4pPr marL="1508585" indent="-347767">
              <a:spcBef>
                <a:spcPts val="2672"/>
              </a:spcBef>
              <a:defRPr sz="2200"/>
            </a:lvl4pPr>
            <a:lvl5pPr marL="1821113" indent="-347767">
              <a:spcBef>
                <a:spcPts val="2672"/>
              </a:spcBef>
              <a:defRPr sz="2200"/>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solidFill>
                  <a:srgbClr val="000000"/>
                </a:solidFill>
              </a:defRPr>
            </a:pPr>
            <a:r>
              <a:rPr sz="5900">
                <a:solidFill>
                  <a:srgbClr val="42EFFD"/>
                </a:solidFill>
              </a:rPr>
              <a:t>Title Text</a:t>
            </a:r>
          </a:p>
        </p:txBody>
      </p:sp>
      <p:sp>
        <p:nvSpPr>
          <p:cNvPr id="36" name="Shape 36"/>
          <p:cNvSpPr>
            <a:spLocks noGrp="1"/>
          </p:cNvSpPr>
          <p:nvPr>
            <p:ph type="body" idx="1"/>
          </p:nvPr>
        </p:nvSpPr>
        <p:spPr>
          <a:xfrm>
            <a:off x="892969" y="1946672"/>
            <a:ext cx="3545086" cy="4018359"/>
          </a:xfrm>
          <a:prstGeom prst="rect">
            <a:avLst/>
          </a:prstGeom>
        </p:spPr>
        <p:txBody>
          <a:bodyPr/>
          <a:lstStyle>
            <a:lvl1pPr marL="571002" indent="-347767">
              <a:spcBef>
                <a:spcPts val="2672"/>
              </a:spcBef>
              <a:defRPr sz="2200"/>
            </a:lvl1pPr>
            <a:lvl2pPr marL="883530" indent="-347767">
              <a:spcBef>
                <a:spcPts val="2672"/>
              </a:spcBef>
              <a:defRPr sz="2200"/>
            </a:lvl2pPr>
            <a:lvl3pPr marL="1196057" indent="-347767">
              <a:spcBef>
                <a:spcPts val="2672"/>
              </a:spcBef>
              <a:defRPr sz="2200"/>
            </a:lvl3pPr>
            <a:lvl4pPr marL="1508585" indent="-347767">
              <a:spcBef>
                <a:spcPts val="2672"/>
              </a:spcBef>
              <a:defRPr sz="2200"/>
            </a:lvl4pPr>
            <a:lvl5pPr marL="1821113" indent="-347767">
              <a:spcBef>
                <a:spcPts val="2672"/>
              </a:spcBef>
              <a:defRPr sz="2200"/>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8" name="Shape 38"/>
          <p:cNvSpPr>
            <a:spLocks noGrp="1"/>
          </p:cNvSpPr>
          <p:nvPr>
            <p:ph type="title"/>
          </p:nvPr>
        </p:nvSpPr>
        <p:spPr>
          <a:xfrm>
            <a:off x="892969" y="178594"/>
            <a:ext cx="7358063" cy="1111157"/>
          </a:xfrm>
          <a:prstGeom prst="rect">
            <a:avLst/>
          </a:prstGeom>
        </p:spPr>
        <p:txBody>
          <a:bodyPr/>
          <a:lstStyle>
            <a:lvl1pPr>
              <a:defRPr sz="4200"/>
            </a:lvl1pPr>
          </a:lstStyle>
          <a:p>
            <a:pPr lvl="0">
              <a:defRPr sz="1800">
                <a:solidFill>
                  <a:srgbClr val="000000"/>
                </a:solidFill>
              </a:defRPr>
            </a:pPr>
            <a:r>
              <a:rPr sz="5900" dirty="0">
                <a:solidFill>
                  <a:srgbClr val="42EFFD"/>
                </a:solidFill>
              </a:rPr>
              <a:t>Title Text</a:t>
            </a:r>
          </a:p>
        </p:txBody>
      </p:sp>
      <p:sp>
        <p:nvSpPr>
          <p:cNvPr id="39" name="Shape 39"/>
          <p:cNvSpPr>
            <a:spLocks noGrp="1"/>
          </p:cNvSpPr>
          <p:nvPr>
            <p:ph type="body" idx="1"/>
          </p:nvPr>
        </p:nvSpPr>
        <p:spPr>
          <a:xfrm>
            <a:off x="5464969" y="1946672"/>
            <a:ext cx="3250406" cy="4375547"/>
          </a:xfrm>
          <a:prstGeom prst="rect">
            <a:avLst/>
          </a:prstGeom>
        </p:spPr>
        <p:txBody>
          <a:bodyPr/>
          <a:lstStyle>
            <a:lvl1pPr marL="571002" indent="-347767">
              <a:spcBef>
                <a:spcPts val="2672"/>
              </a:spcBef>
              <a:defRPr sz="2200"/>
            </a:lvl1pPr>
            <a:lvl2pPr marL="883530" indent="-347767">
              <a:spcBef>
                <a:spcPts val="2672"/>
              </a:spcBef>
              <a:defRPr sz="2200"/>
            </a:lvl2pPr>
            <a:lvl3pPr marL="1196057" indent="-347767">
              <a:spcBef>
                <a:spcPts val="2672"/>
              </a:spcBef>
              <a:defRPr sz="2200"/>
            </a:lvl3pPr>
            <a:lvl4pPr marL="1508585" indent="-347767">
              <a:spcBef>
                <a:spcPts val="2672"/>
              </a:spcBef>
              <a:defRPr sz="2200"/>
            </a:lvl4pPr>
            <a:lvl5pPr marL="1821113" indent="-347767">
              <a:spcBef>
                <a:spcPts val="2672"/>
              </a:spcBef>
              <a:defRPr sz="2200"/>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05E651-6E3D-6D4A-BEA9-7E12BBF1079B}"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9C4824-328C-964C-87B5-D2C7CF578198}" type="slidenum">
              <a:rPr lang="en-US" smtClean="0"/>
              <a:pPr/>
              <a:t>‹#›</a:t>
            </a:fld>
            <a:endParaRPr lang="en-US"/>
          </a:p>
        </p:txBody>
      </p:sp>
    </p:spTree>
    <p:extLst>
      <p:ext uri="{BB962C8B-B14F-4D97-AF65-F5344CB8AC3E}">
        <p14:creationId xmlns:p14="http://schemas.microsoft.com/office/powerpoint/2010/main" val="3161458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6/16/15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6/16/15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6/16/15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6/16/15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6/16/15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6/16/15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nH_white_CMYK.png"/>
          <p:cNvPicPr/>
          <p:nvPr/>
        </p:nvPicPr>
        <p:blipFill>
          <a:blip r:embed="rId15" cstate="email">
            <a:extLst>
              <a:ext uri="{28A0092B-C50C-407E-A947-70E740481C1C}">
                <a14:useLocalDpi xmlns:a14="http://schemas.microsoft.com/office/drawing/2010/main"/>
              </a:ext>
            </a:extLst>
          </a:blip>
          <a:stretch>
            <a:fillRect/>
          </a:stretch>
        </p:blipFill>
        <p:spPr>
          <a:xfrm>
            <a:off x="160734" y="159391"/>
            <a:ext cx="1071563" cy="429521"/>
          </a:xfrm>
          <a:prstGeom prst="rect">
            <a:avLst/>
          </a:prstGeom>
          <a:ln w="12700">
            <a:miter lim="400000"/>
          </a:ln>
        </p:spPr>
      </p:pic>
      <p:sp>
        <p:nvSpPr>
          <p:cNvPr id="3" name="Shape 3"/>
          <p:cNvSpPr>
            <a:spLocks noGrp="1"/>
          </p:cNvSpPr>
          <p:nvPr>
            <p:ph type="title"/>
          </p:nvPr>
        </p:nvSpPr>
        <p:spPr>
          <a:xfrm>
            <a:off x="892969" y="277143"/>
            <a:ext cx="7358063" cy="101260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p>
            <a:pPr lvl="0">
              <a:defRPr sz="1800">
                <a:solidFill>
                  <a:srgbClr val="000000"/>
                </a:solidFill>
              </a:defRPr>
            </a:pPr>
            <a:r>
              <a:rPr sz="5900" dirty="0">
                <a:solidFill>
                  <a:srgbClr val="42EFFD"/>
                </a:solidFill>
              </a:rPr>
              <a:t>Title Text</a:t>
            </a:r>
          </a:p>
        </p:txBody>
      </p:sp>
      <p:sp>
        <p:nvSpPr>
          <p:cNvPr id="4" name="Shape 4"/>
          <p:cNvSpPr>
            <a:spLocks noGrp="1"/>
          </p:cNvSpPr>
          <p:nvPr>
            <p:ph type="body" idx="1"/>
          </p:nvPr>
        </p:nvSpPr>
        <p:spPr>
          <a:xfrm>
            <a:off x="892969" y="1946672"/>
            <a:ext cx="7358063" cy="401835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p>
            <a:pPr lvl="0">
              <a:defRPr sz="1800">
                <a:solidFill>
                  <a:srgbClr val="000000"/>
                </a:solidFill>
              </a:defRPr>
            </a:pPr>
            <a:r>
              <a:rPr sz="3000" dirty="0">
                <a:solidFill>
                  <a:srgbClr val="FFFFFF"/>
                </a:solidFill>
              </a:rPr>
              <a:t>Body Level One</a:t>
            </a:r>
          </a:p>
          <a:p>
            <a:pPr lvl="1">
              <a:defRPr sz="1800">
                <a:solidFill>
                  <a:srgbClr val="000000"/>
                </a:solidFill>
              </a:defRPr>
            </a:pPr>
            <a:r>
              <a:rPr sz="3000" dirty="0">
                <a:solidFill>
                  <a:srgbClr val="FFFFFF"/>
                </a:solidFill>
              </a:rPr>
              <a:t>Body Level Two</a:t>
            </a:r>
          </a:p>
          <a:p>
            <a:pPr lvl="2">
              <a:defRPr sz="1800">
                <a:solidFill>
                  <a:srgbClr val="000000"/>
                </a:solidFill>
              </a:defRPr>
            </a:pPr>
            <a:r>
              <a:rPr sz="3000" dirty="0">
                <a:solidFill>
                  <a:srgbClr val="FFFFFF"/>
                </a:solidFill>
              </a:rPr>
              <a:t>Body Level Three</a:t>
            </a:r>
          </a:p>
          <a:p>
            <a:pPr lvl="3">
              <a:defRPr sz="1800">
                <a:solidFill>
                  <a:srgbClr val="000000"/>
                </a:solidFill>
              </a:defRPr>
            </a:pPr>
            <a:r>
              <a:rPr sz="3000" dirty="0">
                <a:solidFill>
                  <a:srgbClr val="FFFFFF"/>
                </a:solidFill>
              </a:rPr>
              <a:t>Body Level Four</a:t>
            </a:r>
          </a:p>
          <a:p>
            <a:pPr lvl="4">
              <a:defRPr sz="1800">
                <a:solidFill>
                  <a:srgbClr val="000000"/>
                </a:solidFill>
              </a:defRPr>
            </a:pPr>
            <a:r>
              <a:rPr sz="3000" dirty="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spd="med"/>
  <p:txStyles>
    <p:titleStyle>
      <a:lvl1pPr algn="ctr" defTabSz="410751">
        <a:defRPr sz="4200">
          <a:solidFill>
            <a:srgbClr val="42EFFD"/>
          </a:solidFill>
          <a:latin typeface="+mj-lt"/>
          <a:ea typeface="+mj-ea"/>
          <a:cs typeface="+mj-cs"/>
          <a:sym typeface="Optima"/>
        </a:defRPr>
      </a:lvl1pPr>
      <a:lvl2pPr indent="160729" algn="ctr" defTabSz="410751">
        <a:defRPr sz="5900">
          <a:solidFill>
            <a:srgbClr val="42EFFD"/>
          </a:solidFill>
          <a:latin typeface="+mj-lt"/>
          <a:ea typeface="+mj-ea"/>
          <a:cs typeface="+mj-cs"/>
          <a:sym typeface="Optima"/>
        </a:defRPr>
      </a:lvl2pPr>
      <a:lvl3pPr indent="321457" algn="ctr" defTabSz="410751">
        <a:defRPr sz="5900">
          <a:solidFill>
            <a:srgbClr val="42EFFD"/>
          </a:solidFill>
          <a:latin typeface="+mj-lt"/>
          <a:ea typeface="+mj-ea"/>
          <a:cs typeface="+mj-cs"/>
          <a:sym typeface="Optima"/>
        </a:defRPr>
      </a:lvl3pPr>
      <a:lvl4pPr indent="482186" algn="ctr" defTabSz="410751">
        <a:defRPr sz="5900">
          <a:solidFill>
            <a:srgbClr val="42EFFD"/>
          </a:solidFill>
          <a:latin typeface="+mj-lt"/>
          <a:ea typeface="+mj-ea"/>
          <a:cs typeface="+mj-cs"/>
          <a:sym typeface="Optima"/>
        </a:defRPr>
      </a:lvl4pPr>
      <a:lvl5pPr indent="642915" algn="ctr" defTabSz="410751">
        <a:defRPr sz="5900">
          <a:solidFill>
            <a:srgbClr val="42EFFD"/>
          </a:solidFill>
          <a:latin typeface="+mj-lt"/>
          <a:ea typeface="+mj-ea"/>
          <a:cs typeface="+mj-cs"/>
          <a:sym typeface="Optima"/>
        </a:defRPr>
      </a:lvl5pPr>
      <a:lvl6pPr indent="803643" algn="ctr" defTabSz="410751">
        <a:defRPr sz="5900">
          <a:solidFill>
            <a:srgbClr val="42EFFD"/>
          </a:solidFill>
          <a:latin typeface="+mj-lt"/>
          <a:ea typeface="+mj-ea"/>
          <a:cs typeface="+mj-cs"/>
          <a:sym typeface="Optima"/>
        </a:defRPr>
      </a:lvl6pPr>
      <a:lvl7pPr indent="964372" algn="ctr" defTabSz="410751">
        <a:defRPr sz="5900">
          <a:solidFill>
            <a:srgbClr val="42EFFD"/>
          </a:solidFill>
          <a:latin typeface="+mj-lt"/>
          <a:ea typeface="+mj-ea"/>
          <a:cs typeface="+mj-cs"/>
          <a:sym typeface="Optima"/>
        </a:defRPr>
      </a:lvl7pPr>
      <a:lvl8pPr indent="1125101" algn="ctr" defTabSz="410751">
        <a:defRPr sz="5900">
          <a:solidFill>
            <a:srgbClr val="42EFFD"/>
          </a:solidFill>
          <a:latin typeface="+mj-lt"/>
          <a:ea typeface="+mj-ea"/>
          <a:cs typeface="+mj-cs"/>
          <a:sym typeface="Optima"/>
        </a:defRPr>
      </a:lvl8pPr>
      <a:lvl9pPr indent="1285829" algn="ctr" defTabSz="410751">
        <a:defRPr sz="5900">
          <a:solidFill>
            <a:srgbClr val="42EFFD"/>
          </a:solidFill>
          <a:latin typeface="+mj-lt"/>
          <a:ea typeface="+mj-ea"/>
          <a:cs typeface="+mj-cs"/>
          <a:sym typeface="Optima"/>
        </a:defRPr>
      </a:lvl9pPr>
    </p:titleStyle>
    <p:bodyStyle>
      <a:lvl1pPr marL="625056" indent="-401822" defTabSz="410751">
        <a:spcBef>
          <a:spcPts val="1687"/>
        </a:spcBef>
        <a:buSzPct val="171000"/>
        <a:buChar char="•"/>
        <a:defRPr sz="3000">
          <a:solidFill>
            <a:srgbClr val="FFFFFF"/>
          </a:solidFill>
          <a:latin typeface="+mn-lt"/>
          <a:ea typeface="+mn-ea"/>
          <a:cs typeface="+mn-cs"/>
          <a:sym typeface="Gill Sans Light"/>
        </a:defRPr>
      </a:lvl1pPr>
      <a:lvl2pPr marL="937584" indent="-401822" defTabSz="410751">
        <a:spcBef>
          <a:spcPts val="1687"/>
        </a:spcBef>
        <a:buSzPct val="171000"/>
        <a:buChar char="•"/>
        <a:defRPr sz="3000">
          <a:solidFill>
            <a:srgbClr val="FFFFFF"/>
          </a:solidFill>
          <a:latin typeface="+mn-lt"/>
          <a:ea typeface="+mn-ea"/>
          <a:cs typeface="+mn-cs"/>
          <a:sym typeface="Gill Sans Light"/>
        </a:defRPr>
      </a:lvl2pPr>
      <a:lvl3pPr marL="1250112" indent="-401822" defTabSz="410751">
        <a:spcBef>
          <a:spcPts val="1687"/>
        </a:spcBef>
        <a:buSzPct val="171000"/>
        <a:buChar char="•"/>
        <a:defRPr sz="3000">
          <a:solidFill>
            <a:srgbClr val="FFFFFF"/>
          </a:solidFill>
          <a:latin typeface="+mn-lt"/>
          <a:ea typeface="+mn-ea"/>
          <a:cs typeface="+mn-cs"/>
          <a:sym typeface="Gill Sans Light"/>
        </a:defRPr>
      </a:lvl3pPr>
      <a:lvl4pPr marL="1562640" indent="-401822" defTabSz="410751">
        <a:spcBef>
          <a:spcPts val="1687"/>
        </a:spcBef>
        <a:buSzPct val="171000"/>
        <a:buChar char="•"/>
        <a:defRPr sz="3000">
          <a:solidFill>
            <a:srgbClr val="FFFFFF"/>
          </a:solidFill>
          <a:latin typeface="+mn-lt"/>
          <a:ea typeface="+mn-ea"/>
          <a:cs typeface="+mn-cs"/>
          <a:sym typeface="Gill Sans Light"/>
        </a:defRPr>
      </a:lvl4pPr>
      <a:lvl5pPr marL="1875168" indent="-401822" defTabSz="410751">
        <a:spcBef>
          <a:spcPts val="1687"/>
        </a:spcBef>
        <a:buSzPct val="171000"/>
        <a:buChar char="•"/>
        <a:defRPr sz="3000">
          <a:solidFill>
            <a:srgbClr val="FFFFFF"/>
          </a:solidFill>
          <a:latin typeface="+mn-lt"/>
          <a:ea typeface="+mn-ea"/>
          <a:cs typeface="+mn-cs"/>
          <a:sym typeface="Gill Sans Light"/>
        </a:defRPr>
      </a:lvl5pPr>
      <a:lvl6pPr marL="2125190" indent="-401822" defTabSz="410751">
        <a:spcBef>
          <a:spcPts val="1687"/>
        </a:spcBef>
        <a:buSzPct val="171000"/>
        <a:buChar char="•"/>
        <a:defRPr sz="3000">
          <a:solidFill>
            <a:srgbClr val="FFFFFF"/>
          </a:solidFill>
          <a:latin typeface="+mn-lt"/>
          <a:ea typeface="+mn-ea"/>
          <a:cs typeface="+mn-cs"/>
          <a:sym typeface="Gill Sans Light"/>
        </a:defRPr>
      </a:lvl6pPr>
      <a:lvl7pPr marL="2375212" indent="-401822" defTabSz="410751">
        <a:spcBef>
          <a:spcPts val="1687"/>
        </a:spcBef>
        <a:buSzPct val="171000"/>
        <a:buChar char="•"/>
        <a:defRPr sz="3000">
          <a:solidFill>
            <a:srgbClr val="FFFFFF"/>
          </a:solidFill>
          <a:latin typeface="+mn-lt"/>
          <a:ea typeface="+mn-ea"/>
          <a:cs typeface="+mn-cs"/>
          <a:sym typeface="Gill Sans Light"/>
        </a:defRPr>
      </a:lvl7pPr>
      <a:lvl8pPr marL="2625235" indent="-401822" defTabSz="410751">
        <a:spcBef>
          <a:spcPts val="1687"/>
        </a:spcBef>
        <a:buSzPct val="171000"/>
        <a:buChar char="•"/>
        <a:defRPr sz="3000">
          <a:solidFill>
            <a:srgbClr val="FFFFFF"/>
          </a:solidFill>
          <a:latin typeface="+mn-lt"/>
          <a:ea typeface="+mn-ea"/>
          <a:cs typeface="+mn-cs"/>
          <a:sym typeface="Gill Sans Light"/>
        </a:defRPr>
      </a:lvl8pPr>
      <a:lvl9pPr marL="2875257" indent="-401822" defTabSz="410751">
        <a:spcBef>
          <a:spcPts val="1687"/>
        </a:spcBef>
        <a:buSzPct val="171000"/>
        <a:buChar char="•"/>
        <a:defRPr sz="3000">
          <a:solidFill>
            <a:srgbClr val="FFFFFF"/>
          </a:solidFill>
          <a:latin typeface="+mn-lt"/>
          <a:ea typeface="+mn-ea"/>
          <a:cs typeface="+mn-cs"/>
          <a:sym typeface="Gill Sans Light"/>
        </a:defRPr>
      </a:lvl9pPr>
    </p:bodyStyle>
    <p:otherStyle>
      <a:lvl1pPr algn="ctr" defTabSz="410751">
        <a:defRPr>
          <a:solidFill>
            <a:schemeClr val="tx1"/>
          </a:solidFill>
          <a:latin typeface="+mn-lt"/>
          <a:ea typeface="+mn-ea"/>
          <a:cs typeface="+mn-cs"/>
          <a:sym typeface="Gill Sans"/>
        </a:defRPr>
      </a:lvl1pPr>
      <a:lvl2pPr indent="160729" algn="ctr" defTabSz="410751">
        <a:defRPr>
          <a:solidFill>
            <a:schemeClr val="tx1"/>
          </a:solidFill>
          <a:latin typeface="+mn-lt"/>
          <a:ea typeface="+mn-ea"/>
          <a:cs typeface="+mn-cs"/>
          <a:sym typeface="Gill Sans"/>
        </a:defRPr>
      </a:lvl2pPr>
      <a:lvl3pPr indent="321457" algn="ctr" defTabSz="410751">
        <a:defRPr>
          <a:solidFill>
            <a:schemeClr val="tx1"/>
          </a:solidFill>
          <a:latin typeface="+mn-lt"/>
          <a:ea typeface="+mn-ea"/>
          <a:cs typeface="+mn-cs"/>
          <a:sym typeface="Gill Sans"/>
        </a:defRPr>
      </a:lvl3pPr>
      <a:lvl4pPr indent="482186" algn="ctr" defTabSz="410751">
        <a:defRPr>
          <a:solidFill>
            <a:schemeClr val="tx1"/>
          </a:solidFill>
          <a:latin typeface="+mn-lt"/>
          <a:ea typeface="+mn-ea"/>
          <a:cs typeface="+mn-cs"/>
          <a:sym typeface="Gill Sans"/>
        </a:defRPr>
      </a:lvl4pPr>
      <a:lvl5pPr indent="642915" algn="ctr" defTabSz="410751">
        <a:defRPr>
          <a:solidFill>
            <a:schemeClr val="tx1"/>
          </a:solidFill>
          <a:latin typeface="+mn-lt"/>
          <a:ea typeface="+mn-ea"/>
          <a:cs typeface="+mn-cs"/>
          <a:sym typeface="Gill Sans"/>
        </a:defRPr>
      </a:lvl5pPr>
      <a:lvl6pPr indent="803643" algn="ctr" defTabSz="410751">
        <a:defRPr>
          <a:solidFill>
            <a:schemeClr val="tx1"/>
          </a:solidFill>
          <a:latin typeface="+mn-lt"/>
          <a:ea typeface="+mn-ea"/>
          <a:cs typeface="+mn-cs"/>
          <a:sym typeface="Gill Sans"/>
        </a:defRPr>
      </a:lvl6pPr>
      <a:lvl7pPr indent="964372" algn="ctr" defTabSz="410751">
        <a:defRPr>
          <a:solidFill>
            <a:schemeClr val="tx1"/>
          </a:solidFill>
          <a:latin typeface="+mn-lt"/>
          <a:ea typeface="+mn-ea"/>
          <a:cs typeface="+mn-cs"/>
          <a:sym typeface="Gill Sans"/>
        </a:defRPr>
      </a:lvl7pPr>
      <a:lvl8pPr indent="1125101" algn="ctr" defTabSz="410751">
        <a:defRPr>
          <a:solidFill>
            <a:schemeClr val="tx1"/>
          </a:solidFill>
          <a:latin typeface="+mn-lt"/>
          <a:ea typeface="+mn-ea"/>
          <a:cs typeface="+mn-cs"/>
          <a:sym typeface="Gill Sans"/>
        </a:defRPr>
      </a:lvl8pPr>
      <a:lvl9pPr indent="1285829" algn="ctr" defTabSz="410751">
        <a:defRPr>
          <a:solidFill>
            <a:schemeClr val="tx1"/>
          </a:solidFill>
          <a:latin typeface="+mn-lt"/>
          <a:ea typeface="+mn-ea"/>
          <a:cs typeface="+mn-cs"/>
          <a:sym typeface="Gill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6/16/15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mailto:rdecker@MVCC.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2.ed.gov/programs/teacherqual/index.html" TargetMode="Externa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9" Type="http://schemas.openxmlformats.org/officeDocument/2006/relationships/hyperlink" Target="http://www.nisenet.org/catalog/programs/exploring_materials_-_ferrofluid" TargetMode="External"/><Relationship Id="rId20" Type="http://schemas.openxmlformats.org/officeDocument/2006/relationships/hyperlink" Target="http://www.nisenet.org/catalog/programs/macro_micro_nano_memory" TargetMode="External"/><Relationship Id="rId21" Type="http://schemas.openxmlformats.org/officeDocument/2006/relationships/hyperlink" Target="http://www.nisenet.org/catalog/programs/exploring_size_-_powers_ten_game_nanodays_2011_2012_2014" TargetMode="External"/><Relationship Id="rId22" Type="http://schemas.openxmlformats.org/officeDocument/2006/relationships/hyperlink" Target="http://nisenet.org/catalog/programs/exploring_size_-_scented_balloons" TargetMode="External"/><Relationship Id="rId23" Type="http://schemas.openxmlformats.org/officeDocument/2006/relationships/hyperlink" Target="http://nisenet.org/catalog/programs/exploring_tools_-_3d_imaging_nanodays_2013" TargetMode="External"/><Relationship Id="rId24" Type="http://schemas.openxmlformats.org/officeDocument/2006/relationships/hyperlink" Target="http://nisenet.org/catalog/exploring-tools-dress-nanoscientist" TargetMode="External"/><Relationship Id="rId25" Type="http://schemas.openxmlformats.org/officeDocument/2006/relationships/hyperlink" Target="http://nisenet.org/catalog/programs/exploring_tools_-_mitten_challenge_nanodays_2011" TargetMode="External"/><Relationship Id="rId26" Type="http://schemas.openxmlformats.org/officeDocument/2006/relationships/hyperlink" Target="http://nisenet.org/catalog/exploring-tools-transmission-electron-microscopes" TargetMode="External"/><Relationship Id="rId10" Type="http://schemas.openxmlformats.org/officeDocument/2006/relationships/hyperlink" Target="http://nisenet.org/catalog/programs/exploring_materials_-_graphene_nanodays_2012" TargetMode="External"/><Relationship Id="rId11" Type="http://schemas.openxmlformats.org/officeDocument/2006/relationships/hyperlink" Target="http://www.nisenet.org/catalog/programs/exploring_materials_-_memory_metal" TargetMode="External"/><Relationship Id="rId12" Type="http://schemas.openxmlformats.org/officeDocument/2006/relationships/hyperlink" Target="http://nisenet.org/catalog/exploring-materials-stained-glass-windows" TargetMode="External"/><Relationship Id="rId13" Type="http://schemas.openxmlformats.org/officeDocument/2006/relationships/hyperlink" Target="http://www.nisenet.org/catalog/programs/exploring_products_-_nano_fabrics_nanodays_10_11" TargetMode="External"/><Relationship Id="rId14" Type="http://schemas.openxmlformats.org/officeDocument/2006/relationships/hyperlink" Target="http://nisenet.org/catalog/exploring-products-kinetic-sand" TargetMode="External"/><Relationship Id="rId15" Type="http://schemas.openxmlformats.org/officeDocument/2006/relationships/hyperlink" Target="http://nisenet.org/catalog/programs/exploring_products_-_sunblock_nanodays_2011_2012" TargetMode="External"/><Relationship Id="rId16" Type="http://schemas.openxmlformats.org/officeDocument/2006/relationships/hyperlink" Target="http://www.nisenet.org/catalog/programs/exploring_properties_-_invisibility" TargetMode="External"/><Relationship Id="rId17" Type="http://schemas.openxmlformats.org/officeDocument/2006/relationships/hyperlink" Target="http://nisenet.org/catalog/programs/exploring_properties_-_surface_area_nanodays_08_09_10" TargetMode="External"/><Relationship Id="rId18" Type="http://schemas.openxmlformats.org/officeDocument/2006/relationships/hyperlink" Target="http://nisenet.org/catalog/programs/exploring_properties_-_uv_bracelets_nanodays_2013" TargetMode="External"/><Relationship Id="rId19" Type="http://schemas.openxmlformats.org/officeDocument/2006/relationships/hyperlink" Target="http://www.nisenet.org/catalog/programs/exploring_size_-_measure_yourself" TargetMode="External"/><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image" Target="../media/image48.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hyperlink" Target="http://nisenet.org/catalog/programs/i_spy_nano_nanodays_2012" TargetMode="External"/><Relationship Id="rId7" Type="http://schemas.openxmlformats.org/officeDocument/2006/relationships/hyperlink" Target="http://nisenet.org/catalog/programs/nano_future_tellers" TargetMode="External"/><Relationship Id="rId8" Type="http://schemas.openxmlformats.org/officeDocument/2006/relationships/hyperlink" Target="http://www.nisenet.org/catalog/programs/exploring_forces_-_static_electricity_nanodays_2011_201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emf"/><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hyperlink" Target="http://www.nnin.org/" TargetMode="External"/><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6.png"/><Relationship Id="rId3"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hyperlink" Target="mailto:joyce.allen@ien.gatech.edu" TargetMode="External"/><Relationship Id="rId4" Type="http://schemas.openxmlformats.org/officeDocument/2006/relationships/hyperlink" Target="mailto:BeckyW@childrensmuseum.org" TargetMode="External"/><Relationship Id="rId5" Type="http://schemas.openxmlformats.org/officeDocument/2006/relationships/hyperlink" Target="mailto:Robert.Decker@mvcc.edu" TargetMode="External"/><Relationship Id="rId6" Type="http://schemas.openxmlformats.org/officeDocument/2006/relationships/hyperlink" Target="mailto:mary_breen@dekalbschoolsga.org" TargetMode="External"/><Relationship Id="rId7" Type="http://schemas.openxmlformats.org/officeDocument/2006/relationships/hyperlink" Target="mailto:cnichol@rice.edu" TargetMode="External"/><Relationship Id="rId8" Type="http://schemas.openxmlformats.org/officeDocument/2006/relationships/hyperlink" Target="mailto:mmj125@psu.edu" TargetMode="External"/><Relationship Id="rId9" Type="http://schemas.openxmlformats.org/officeDocument/2006/relationships/hyperlink" Target="mailto:lhehr@uark.edu" TargetMode="External"/><Relationship Id="rId10" Type="http://schemas.openxmlformats.org/officeDocument/2006/relationships/hyperlink" Target="mailto:tfaltens@purdue.edu" TargetMode="External"/><Relationship Id="rId1" Type="http://schemas.openxmlformats.org/officeDocument/2006/relationships/slideLayout" Target="../slideLayouts/slideLayout6.xml"/><Relationship Id="rId2" Type="http://schemas.openxmlformats.org/officeDocument/2006/relationships/hyperlink" Target="mailto:mkortenaar@sciencente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3600" dirty="0" smtClean="0">
                <a:solidFill>
                  <a:srgbClr val="49176D"/>
                </a:solidFill>
                <a:latin typeface="Georgia" charset="0"/>
                <a:ea typeface="ＭＳ Ｐゴシック" charset="0"/>
                <a:cs typeface="Georgia" charset="0"/>
              </a:rPr>
              <a:t>Designing and Implementing </a:t>
            </a:r>
            <a:br>
              <a:rPr lang="en-US" sz="3600" dirty="0" smtClean="0">
                <a:solidFill>
                  <a:srgbClr val="49176D"/>
                </a:solidFill>
                <a:latin typeface="Georgia" charset="0"/>
                <a:ea typeface="ＭＳ Ｐゴシック" charset="0"/>
                <a:cs typeface="Georgia" charset="0"/>
              </a:rPr>
            </a:br>
            <a:r>
              <a:rPr lang="en-US" sz="3600" dirty="0" smtClean="0">
                <a:solidFill>
                  <a:srgbClr val="49176D"/>
                </a:solidFill>
                <a:latin typeface="Georgia" charset="0"/>
                <a:ea typeface="ＭＳ Ｐゴシック" charset="0"/>
                <a:cs typeface="Georgia" charset="0"/>
              </a:rPr>
              <a:t>K-12 Teacher Professional Development</a:t>
            </a:r>
            <a:endParaRPr lang="en-US" sz="36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371495"/>
            <a:ext cx="8552174" cy="611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Michelle Kortenaar, Sciencenter</a:t>
            </a:r>
          </a:p>
          <a:p>
            <a:pPr marL="342900" indent="-342900" eaLnBrk="1" hangingPunct="1">
              <a:lnSpc>
                <a:spcPct val="90000"/>
              </a:lnSpc>
              <a:spcBef>
                <a:spcPct val="50000"/>
              </a:spcBef>
              <a:buFont typeface="Arial"/>
              <a:buChar char="•"/>
              <a:defRPr/>
            </a:pPr>
            <a:r>
              <a:rPr lang="en-US" dirty="0" smtClean="0">
                <a:latin typeface="+mj-lt"/>
              </a:rPr>
              <a:t>Joyce Allen, Georgia Institute of Technology</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Becky Wolfe, Children’s Museum of Indianapolis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Bob Decker, Mohawk Valley Community College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Mary Breen, </a:t>
            </a:r>
            <a:r>
              <a:rPr lang="en-US" dirty="0" err="1" smtClean="0">
                <a:solidFill>
                  <a:prstClr val="black"/>
                </a:solidFill>
                <a:latin typeface="Calibri" charset="0"/>
              </a:rPr>
              <a:t>Fernbank</a:t>
            </a:r>
            <a:r>
              <a:rPr lang="en-US" dirty="0" smtClean="0">
                <a:solidFill>
                  <a:prstClr val="black"/>
                </a:solidFill>
                <a:latin typeface="Calibri" charset="0"/>
              </a:rPr>
              <a:t> Science Center</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Carolyn Nichol, Rice University</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Matt Johnson, Penn State University</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Lynne </a:t>
            </a:r>
            <a:r>
              <a:rPr lang="en-US" dirty="0" err="1" smtClean="0">
                <a:solidFill>
                  <a:prstClr val="black"/>
                </a:solidFill>
                <a:latin typeface="Calibri" charset="0"/>
              </a:rPr>
              <a:t>Hehr</a:t>
            </a:r>
            <a:r>
              <a:rPr lang="en-US" dirty="0" smtClean="0">
                <a:solidFill>
                  <a:prstClr val="black"/>
                </a:solidFill>
                <a:latin typeface="Calibri" charset="0"/>
              </a:rPr>
              <a:t>, University of Arkansas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Tanya </a:t>
            </a:r>
            <a:r>
              <a:rPr lang="en-US" dirty="0" err="1" smtClean="0">
                <a:solidFill>
                  <a:prstClr val="black"/>
                </a:solidFill>
                <a:latin typeface="Calibri" charset="0"/>
              </a:rPr>
              <a:t>Faltens</a:t>
            </a:r>
            <a:r>
              <a:rPr lang="en-US" dirty="0" smtClean="0">
                <a:solidFill>
                  <a:prstClr val="black"/>
                </a:solidFill>
                <a:latin typeface="Calibri" charset="0"/>
              </a:rPr>
              <a:t>, </a:t>
            </a:r>
            <a:r>
              <a:rPr lang="en-US" dirty="0" err="1" smtClean="0">
                <a:solidFill>
                  <a:prstClr val="black"/>
                </a:solidFill>
                <a:latin typeface="Calibri" charset="0"/>
              </a:rPr>
              <a:t>nanoHub</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2369886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Teachers Workshop - Scheduling</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42762" y="1532688"/>
            <a:ext cx="819323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Identifying Time Constraints – Past Experiences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5 Day Sessions were not well-subscribed – Summer</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2 Day Fri PM/Sat all Day were better – One afternoon release</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Single Day/4 hour sessions  were popular – 4 PM – 8 PM with dinner and presentation plus one hands-on activity</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Issues Most Frequently Encountered:</a:t>
            </a:r>
          </a:p>
          <a:p>
            <a:pPr eaLnBrk="1" hangingPunct="1">
              <a:lnSpc>
                <a:spcPct val="90000"/>
              </a:lnSpc>
              <a:spcBef>
                <a:spcPct val="50000"/>
              </a:spcBef>
              <a:buFontTx/>
              <a:buChar char="•"/>
              <a:defRPr/>
            </a:pPr>
            <a:r>
              <a:rPr lang="en-US" dirty="0" smtClean="0">
                <a:solidFill>
                  <a:prstClr val="black"/>
                </a:solidFill>
                <a:latin typeface="Calibri" charset="0"/>
              </a:rPr>
              <a:t>Release Time/Substitutes (for some school districts)</a:t>
            </a:r>
          </a:p>
          <a:p>
            <a:pPr eaLnBrk="1" hangingPunct="1">
              <a:lnSpc>
                <a:spcPct val="90000"/>
              </a:lnSpc>
              <a:spcBef>
                <a:spcPct val="50000"/>
              </a:spcBef>
              <a:buFontTx/>
              <a:buChar char="•"/>
              <a:defRPr/>
            </a:pPr>
            <a:r>
              <a:rPr lang="en-US" dirty="0" smtClean="0">
                <a:solidFill>
                  <a:prstClr val="black"/>
                </a:solidFill>
                <a:latin typeface="Calibri" charset="0"/>
              </a:rPr>
              <a:t>Length of Program .vs. ability to integrate long activities</a:t>
            </a:r>
          </a:p>
          <a:p>
            <a:pPr eaLnBrk="1" hangingPunct="1">
              <a:lnSpc>
                <a:spcPct val="90000"/>
              </a:lnSpc>
              <a:spcBef>
                <a:spcPct val="50000"/>
              </a:spcBef>
              <a:buFontTx/>
              <a:buChar char="•"/>
              <a:defRPr/>
            </a:pPr>
            <a:r>
              <a:rPr lang="en-US" dirty="0" smtClean="0">
                <a:solidFill>
                  <a:prstClr val="black"/>
                </a:solidFill>
                <a:latin typeface="Calibri" charset="0"/>
              </a:rPr>
              <a:t>Places to include content in defined courses</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Half-Day Saturday Session (March)</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185738" y="1532688"/>
            <a:ext cx="8871636" cy="670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3 teacher groups were included in this workshop. The Nano 101 presentation and “Nanotechnology – What’s the Big Deal?” video was provided for all participants. Following this, groups broke  up into 3 concurrent sessions. Two activities were presented for each</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K-5 : </a:t>
            </a:r>
            <a:r>
              <a:rPr lang="en-US" dirty="0" err="1" smtClean="0">
                <a:solidFill>
                  <a:prstClr val="black"/>
                </a:solidFill>
                <a:latin typeface="Calibri" charset="0"/>
              </a:rPr>
              <a:t>Oobleck</a:t>
            </a:r>
            <a:r>
              <a:rPr lang="en-US" dirty="0" smtClean="0">
                <a:solidFill>
                  <a:prstClr val="black"/>
                </a:solidFill>
                <a:latin typeface="Calibri" charset="0"/>
              </a:rPr>
              <a:t> (</a:t>
            </a:r>
            <a:r>
              <a:rPr lang="en-US" dirty="0" err="1" smtClean="0">
                <a:solidFill>
                  <a:prstClr val="black"/>
                </a:solidFill>
                <a:latin typeface="Calibri" charset="0"/>
              </a:rPr>
              <a:t>NanoDays</a:t>
            </a:r>
            <a:r>
              <a:rPr lang="en-US" dirty="0" smtClean="0">
                <a:solidFill>
                  <a:prstClr val="black"/>
                </a:solidFill>
                <a:latin typeface="Calibri" charset="0"/>
              </a:rPr>
              <a:t>) and Electroplating (various sources)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6-9 : </a:t>
            </a:r>
            <a:r>
              <a:rPr lang="en-US" dirty="0" err="1" smtClean="0">
                <a:solidFill>
                  <a:prstClr val="black"/>
                </a:solidFill>
                <a:latin typeface="Calibri" charset="0"/>
              </a:rPr>
              <a:t>Ferrofluids</a:t>
            </a:r>
            <a:r>
              <a:rPr lang="en-US" dirty="0" smtClean="0">
                <a:solidFill>
                  <a:prstClr val="black"/>
                </a:solidFill>
                <a:latin typeface="Calibri" charset="0"/>
              </a:rPr>
              <a:t> (NNIN)  and Nanotechnology Consumer Products 			(NACK Center and MRSEC)</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HS : Dye-Sensitized Solar Cells (MRSEC) and LCD</a:t>
            </a:r>
            <a:r>
              <a:rPr lang="en-US" dirty="0">
                <a:solidFill>
                  <a:prstClr val="black"/>
                </a:solidFill>
                <a:latin typeface="Calibri" charset="0"/>
              </a:rPr>
              <a:t> </a:t>
            </a:r>
            <a:r>
              <a:rPr lang="en-US" dirty="0" smtClean="0">
                <a:solidFill>
                  <a:prstClr val="black"/>
                </a:solidFill>
                <a:latin typeface="Calibri" charset="0"/>
              </a:rPr>
              <a:t>Thermometer (NNIN)</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Participants included two K-5 teachers, 5 MS teachers, 6 HS teachers</a:t>
            </a:r>
            <a:endParaRPr lang="en-US" dirty="0" smtClean="0">
              <a:solidFill>
                <a:prstClr val="black"/>
              </a:solidFill>
              <a:latin typeface="Calibri" charset="0"/>
            </a:endParaRPr>
          </a:p>
          <a:p>
            <a:pPr eaLnBrk="1" hangingPunct="1">
              <a:lnSpc>
                <a:spcPct val="90000"/>
              </a:lnSpc>
              <a:spcBef>
                <a:spcPct val="50000"/>
              </a:spcBef>
              <a:buFontTx/>
              <a:buChar char="•"/>
              <a:defRPr/>
            </a:pPr>
            <a:r>
              <a:rPr lang="en-US" dirty="0" smtClean="0">
                <a:solidFill>
                  <a:prstClr val="black"/>
                </a:solidFill>
                <a:latin typeface="Calibri" charset="0"/>
              </a:rPr>
              <a:t>MVCC Facilitators included three faculty members and three student assistants (Science/Engineering Majors)</a:t>
            </a: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Workshop Logistics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018180" y="1446385"/>
            <a:ext cx="3897220" cy="626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Teachers were provided with</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Lesson Plans for activities (</a:t>
            </a:r>
            <a:r>
              <a:rPr lang="en-US" dirty="0" err="1" smtClean="0">
                <a:solidFill>
                  <a:prstClr val="black"/>
                </a:solidFill>
                <a:latin typeface="Calibri" charset="0"/>
              </a:rPr>
              <a:t>NiseNet</a:t>
            </a:r>
            <a:r>
              <a:rPr lang="en-US" dirty="0" smtClean="0">
                <a:solidFill>
                  <a:prstClr val="black"/>
                </a:solidFill>
                <a:latin typeface="Calibri" charset="0"/>
              </a:rPr>
              <a:t>), standards, and links for further study</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Major Materials for use in classroom upon return</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Technical Support from Facilitators</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Possible uses:</a:t>
            </a:r>
          </a:p>
          <a:p>
            <a:pPr eaLnBrk="1" hangingPunct="1">
              <a:lnSpc>
                <a:spcPct val="90000"/>
              </a:lnSpc>
              <a:spcBef>
                <a:spcPct val="50000"/>
              </a:spcBef>
              <a:buFontTx/>
              <a:buChar char="•"/>
              <a:defRPr/>
            </a:pPr>
            <a:r>
              <a:rPr lang="en-US" dirty="0" smtClean="0">
                <a:solidFill>
                  <a:prstClr val="black"/>
                </a:solidFill>
                <a:latin typeface="Calibri" charset="0"/>
              </a:rPr>
              <a:t>One to two day activities</a:t>
            </a:r>
          </a:p>
          <a:p>
            <a:pPr eaLnBrk="1" hangingPunct="1">
              <a:lnSpc>
                <a:spcPct val="90000"/>
              </a:lnSpc>
              <a:spcBef>
                <a:spcPct val="50000"/>
              </a:spcBef>
              <a:buFontTx/>
              <a:buChar char="•"/>
              <a:defRPr/>
            </a:pPr>
            <a:r>
              <a:rPr lang="en-US" dirty="0" smtClean="0">
                <a:solidFill>
                  <a:prstClr val="black"/>
                </a:solidFill>
                <a:latin typeface="Calibri" charset="0"/>
              </a:rPr>
              <a:t>Supplemental for AP Class use following May Exams</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147" y="1532688"/>
            <a:ext cx="2230682" cy="106264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829" y="2789001"/>
            <a:ext cx="4572000" cy="3051048"/>
          </a:xfrm>
          <a:prstGeom prst="rect">
            <a:avLst/>
          </a:prstGeom>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Results and Feedback</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371495"/>
            <a:ext cx="8001962"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Additional Support/Outcomes: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Pre/Post surveys indicated significant improvement in understanding topics in nanotechnology</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Instructors/Facilitators were invited to school districts for visits and further activities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Participants indicated interest in further activities</a:t>
            </a:r>
          </a:p>
          <a:p>
            <a:pPr marL="342900" indent="-342900" eaLnBrk="1" hangingPunct="1">
              <a:lnSpc>
                <a:spcPct val="90000"/>
              </a:lnSpc>
              <a:spcBef>
                <a:spcPct val="50000"/>
              </a:spcBef>
              <a:buFont typeface="Arial"/>
              <a:buChar char="•"/>
              <a:defRPr/>
            </a:pPr>
            <a:r>
              <a:rPr lang="en-US" dirty="0" err="1" smtClean="0">
                <a:solidFill>
                  <a:prstClr val="black"/>
                </a:solidFill>
                <a:latin typeface="Calibri" charset="0"/>
              </a:rPr>
              <a:t>NiseNet</a:t>
            </a:r>
            <a:r>
              <a:rPr lang="en-US" dirty="0" smtClean="0">
                <a:solidFill>
                  <a:prstClr val="black"/>
                </a:solidFill>
                <a:latin typeface="Calibri" charset="0"/>
              </a:rPr>
              <a:t> funding for materials and facilitators through the Mini-Grant made this activity possible!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Contact info: </a:t>
            </a:r>
            <a:r>
              <a:rPr lang="en-US" dirty="0" smtClean="0">
                <a:solidFill>
                  <a:prstClr val="black"/>
                </a:solidFill>
                <a:latin typeface="Calibri" charset="0"/>
                <a:hlinkClick r:id="rId3"/>
              </a:rPr>
              <a:t>rdecker@MVCC.edu</a:t>
            </a:r>
            <a:r>
              <a:rPr lang="en-US" dirty="0" smtClean="0">
                <a:solidFill>
                  <a:prstClr val="black"/>
                </a:solidFill>
                <a:latin typeface="Calibri" charset="0"/>
              </a:rPr>
              <a:t> </a:t>
            </a:r>
          </a:p>
          <a:p>
            <a:pPr marL="0" indent="0" eaLnBrk="1" hangingPunct="1">
              <a:lnSpc>
                <a:spcPct val="90000"/>
              </a:lnSpc>
              <a:spcBef>
                <a:spcPct val="50000"/>
              </a:spcBef>
              <a:defRPr/>
            </a:pPr>
            <a:endParaRPr lang="en-US" dirty="0">
              <a:solidFill>
                <a:prstClr val="black"/>
              </a:solidFill>
              <a:latin typeface="Calibri" charset="0"/>
            </a:endParaRPr>
          </a:p>
          <a:p>
            <a:pPr marL="0" indent="0" algn="ctr" eaLnBrk="1" hangingPunct="1">
              <a:lnSpc>
                <a:spcPct val="90000"/>
              </a:lnSpc>
              <a:spcBef>
                <a:spcPct val="50000"/>
              </a:spcBef>
              <a:defRPr/>
            </a:pPr>
            <a:r>
              <a:rPr lang="en-US" sz="3200" dirty="0" smtClean="0">
                <a:solidFill>
                  <a:prstClr val="black"/>
                </a:solidFill>
                <a:latin typeface="Calibri" charset="0"/>
              </a:rPr>
              <a:t>THANK YOU!!!</a:t>
            </a:r>
          </a:p>
          <a:p>
            <a:pPr marL="0" indent="0" eaLnBrk="1" hangingPunct="1">
              <a:lnSpc>
                <a:spcPct val="90000"/>
              </a:lnSpc>
              <a:spcBef>
                <a:spcPct val="50000"/>
              </a:spcBef>
              <a:defRPr/>
            </a:pPr>
            <a:endParaRPr lang="en-US" dirty="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20556407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marL="0" indent="0" algn="l" eaLnBrk="1" hangingPunct="1">
              <a:spcBef>
                <a:spcPct val="50000"/>
              </a:spcBef>
              <a:defRPr/>
            </a:pPr>
            <a:r>
              <a:rPr lang="en-US" sz="4000" b="1" dirty="0">
                <a:solidFill>
                  <a:srgbClr val="491765"/>
                </a:solidFill>
                <a:latin typeface="Georgia" panose="02040502050405020303" pitchFamily="18" charset="0"/>
              </a:rPr>
              <a:t>Use t</a:t>
            </a:r>
            <a:r>
              <a:rPr lang="en-US" sz="4000" b="1" dirty="0" smtClean="0">
                <a:solidFill>
                  <a:srgbClr val="491765"/>
                </a:solidFill>
                <a:latin typeface="Georgia" panose="02040502050405020303" pitchFamily="18" charset="0"/>
              </a:rPr>
              <a:t>eachers</a:t>
            </a:r>
            <a:r>
              <a:rPr lang="en-US" sz="4000" b="1" dirty="0">
                <a:solidFill>
                  <a:srgbClr val="491765"/>
                </a:solidFill>
                <a:latin typeface="Georgia" panose="02040502050405020303" pitchFamily="18" charset="0"/>
              </a:rPr>
              <a:t>’ t</a:t>
            </a:r>
            <a:r>
              <a:rPr lang="en-US" sz="4000" b="1" dirty="0" smtClean="0">
                <a:solidFill>
                  <a:srgbClr val="491765"/>
                </a:solidFill>
                <a:latin typeface="Georgia" panose="02040502050405020303" pitchFamily="18" charset="0"/>
              </a:rPr>
              <a:t>ime wisely</a:t>
            </a:r>
            <a:endParaRPr lang="en-US" sz="4000" b="1" dirty="0">
              <a:solidFill>
                <a:srgbClr val="491765"/>
              </a:solidFill>
              <a:latin typeface="Georgia" panose="02040502050405020303" pitchFamily="18" charset="0"/>
            </a:endParaRPr>
          </a:p>
        </p:txBody>
      </p:sp>
      <p:sp>
        <p:nvSpPr>
          <p:cNvPr id="8" name="TextBox 4"/>
          <p:cNvSpPr txBox="1">
            <a:spLocks noChangeArrowheads="1"/>
          </p:cNvSpPr>
          <p:nvPr/>
        </p:nvSpPr>
        <p:spPr bwMode="auto">
          <a:xfrm>
            <a:off x="4863712" y="1290638"/>
            <a:ext cx="4419248" cy="91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Provide enough materials for them to do the lesson in stations or groups (find out your state’s maximum class size, provide materials for that many students). </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Include time in the workshop to prepare materials.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Think of your workshop like a </a:t>
            </a:r>
            <a:r>
              <a:rPr lang="en-US" dirty="0" err="1" smtClean="0">
                <a:solidFill>
                  <a:prstClr val="black"/>
                </a:solidFill>
                <a:latin typeface="Calibri" charset="0"/>
              </a:rPr>
              <a:t>Nisenet</a:t>
            </a:r>
            <a:r>
              <a:rPr lang="en-US" dirty="0" smtClean="0">
                <a:solidFill>
                  <a:prstClr val="black"/>
                </a:solidFill>
                <a:latin typeface="Calibri" charset="0"/>
              </a:rPr>
              <a:t> </a:t>
            </a:r>
            <a:r>
              <a:rPr lang="en-US" dirty="0" err="1" smtClean="0">
                <a:solidFill>
                  <a:prstClr val="black"/>
                </a:solidFill>
                <a:latin typeface="Calibri" charset="0"/>
              </a:rPr>
              <a:t>NanoDays</a:t>
            </a:r>
            <a:r>
              <a:rPr lang="en-US" dirty="0" smtClean="0">
                <a:solidFill>
                  <a:prstClr val="black"/>
                </a:solidFill>
                <a:latin typeface="Calibri" charset="0"/>
              </a:rPr>
              <a:t> activity box. When you open it up, EVERYTHING is there!</a:t>
            </a: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Text:</a:t>
            </a:r>
          </a:p>
          <a:p>
            <a:pPr eaLnBrk="1" hangingPunct="1">
              <a:lnSpc>
                <a:spcPct val="90000"/>
              </a:lnSpc>
              <a:spcBef>
                <a:spcPct val="50000"/>
              </a:spcBef>
              <a:buFontTx/>
              <a:buChar char="•"/>
              <a:defRPr/>
            </a:pPr>
            <a:r>
              <a:rPr lang="en-US" dirty="0" smtClean="0">
                <a:solidFill>
                  <a:prstClr val="black"/>
                </a:solidFill>
                <a:latin typeface="Calibri" charset="0"/>
              </a:rPr>
              <a:t>Text</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l="-1599"/>
          <a:stretch/>
        </p:blipFill>
        <p:spPr>
          <a:xfrm>
            <a:off x="0" y="1362074"/>
            <a:ext cx="4838551" cy="4099941"/>
          </a:xfrm>
          <a:prstGeom prst="rect">
            <a:avLst/>
          </a:prstGeom>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i.c-b.co/is/image/CB2/15MinutesGlassGreenF8/&amp;$web_zoom$&amp;/1308302041/15-minute-hour-gla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5" y="1143000"/>
            <a:ext cx="5567362" cy="55673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64834" y="274638"/>
            <a:ext cx="5820031" cy="603186"/>
          </a:xfrm>
        </p:spPr>
        <p:txBody>
          <a:bodyPr/>
          <a:lstStyle/>
          <a:p>
            <a:pPr algn="l" eaLnBrk="1" hangingPunct="1">
              <a:lnSpc>
                <a:spcPct val="90000"/>
              </a:lnSpc>
            </a:pPr>
            <a:r>
              <a:rPr lang="en-US" sz="3600" b="1" dirty="0" smtClean="0">
                <a:solidFill>
                  <a:srgbClr val="49176D"/>
                </a:solidFill>
                <a:latin typeface="Georgia" charset="0"/>
                <a:ea typeface="ＭＳ Ｐゴシック" charset="0"/>
                <a:cs typeface="Georgia" charset="0"/>
              </a:rPr>
              <a:t>For a teacher time is...</a:t>
            </a:r>
            <a:endParaRPr lang="en-US" sz="3600" b="1" dirty="0">
              <a:solidFill>
                <a:srgbClr val="49176D"/>
              </a:solidFill>
              <a:latin typeface="Georgia" charset="0"/>
              <a:ea typeface="ＭＳ Ｐゴシック" charset="0"/>
              <a:cs typeface="Georgia" charset="0"/>
            </a:endParaRPr>
          </a:p>
        </p:txBody>
      </p:sp>
      <p:pic>
        <p:nvPicPr>
          <p:cNvPr id="11"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4284838" y="3020234"/>
            <a:ext cx="45037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srgbClr val="491765"/>
                </a:solidFill>
                <a:latin typeface="Calibri" charset="0"/>
              </a:rPr>
              <a:t>If you can’t give a teacher money, then give them time. Find a way to provide money for substitute teachers.</a:t>
            </a:r>
            <a:endParaRPr lang="en-US" dirty="0">
              <a:solidFill>
                <a:srgbClr val="491765"/>
              </a:solidFill>
              <a:latin typeface="Calibri" charset="0"/>
            </a:endParaRPr>
          </a:p>
        </p:txBody>
      </p:sp>
      <p:sp>
        <p:nvSpPr>
          <p:cNvPr id="5" name="TextBox 4"/>
          <p:cNvSpPr txBox="1"/>
          <p:nvPr/>
        </p:nvSpPr>
        <p:spPr>
          <a:xfrm>
            <a:off x="5535827" y="179415"/>
            <a:ext cx="3779520" cy="830997"/>
          </a:xfrm>
          <a:prstGeom prst="rect">
            <a:avLst/>
          </a:prstGeom>
          <a:noFill/>
        </p:spPr>
        <p:txBody>
          <a:bodyPr wrap="square" rtlCol="0">
            <a:spAutoFit/>
          </a:bodyPr>
          <a:lstStyle/>
          <a:p>
            <a:r>
              <a:rPr lang="en-US" sz="4800" dirty="0" smtClean="0">
                <a:solidFill>
                  <a:srgbClr val="49176D"/>
                </a:solidFill>
                <a:latin typeface="Stencil" panose="040409050D0802020404" pitchFamily="82" charset="0"/>
                <a:cs typeface="Georgia" charset="0"/>
              </a:rPr>
              <a:t>$$money$$</a:t>
            </a:r>
            <a:endParaRPr lang="en-US" sz="4000" dirty="0">
              <a:latin typeface="Stencil" panose="040409050D0802020404" pitchFamily="82" charset="0"/>
            </a:endParaRPr>
          </a:p>
        </p:txBody>
      </p:sp>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b="1" dirty="0" smtClean="0">
                <a:solidFill>
                  <a:srgbClr val="49176D"/>
                </a:solidFill>
                <a:latin typeface="Georgia" charset="0"/>
                <a:ea typeface="ＭＳ Ｐゴシック" charset="0"/>
                <a:cs typeface="Georgia" charset="0"/>
              </a:rPr>
              <a:t>Customize your workshop</a:t>
            </a:r>
            <a:endParaRPr lang="en-US" sz="4000" b="1"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2352388" y="4382711"/>
            <a:ext cx="49424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ctr" eaLnBrk="1" hangingPunct="1">
              <a:lnSpc>
                <a:spcPct val="90000"/>
              </a:lnSpc>
              <a:spcBef>
                <a:spcPct val="50000"/>
              </a:spcBef>
              <a:defRPr/>
            </a:pPr>
            <a:r>
              <a:rPr lang="en-US" dirty="0" smtClean="0">
                <a:solidFill>
                  <a:prstClr val="black"/>
                </a:solidFill>
                <a:latin typeface="Calibri" charset="0"/>
              </a:rPr>
              <a:t>Provide a survey in advance to find out areas of strengths and weaknesses </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survey monke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2078" y="1524000"/>
            <a:ext cx="5730786" cy="263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39776" y="241893"/>
            <a:ext cx="862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Rice University Office of STEM Engagement </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4" name="Picture 3" descr="0811_DATA-1-RN.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5839" y="1657407"/>
            <a:ext cx="7093717" cy="40159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r>
              <a:rPr lang="en-US" sz="3200" dirty="0">
                <a:solidFill>
                  <a:srgbClr val="0C4225"/>
                </a:solidFill>
                <a:latin typeface="Georgia" charset="0"/>
                <a:cs typeface="Georgia" charset="0"/>
              </a:rPr>
              <a:t>Rice University Office of STEM </a:t>
            </a:r>
            <a:r>
              <a:rPr lang="en-US" sz="3200" dirty="0" smtClean="0">
                <a:solidFill>
                  <a:srgbClr val="0C4225"/>
                </a:solidFill>
                <a:latin typeface="Georgia" charset="0"/>
                <a:cs typeface="Georgia" charset="0"/>
              </a:rPr>
              <a:t>Engagement, Carolyn Nichol </a:t>
            </a:r>
            <a:endParaRPr lang="en-US" sz="3200" dirty="0">
              <a:solidFill>
                <a:srgbClr val="0C4225"/>
              </a:solidFill>
              <a:latin typeface="Georgia" charset="0"/>
              <a:cs typeface="Georgia" charset="0"/>
            </a:endParaRPr>
          </a:p>
        </p:txBody>
      </p:sp>
      <p:sp>
        <p:nvSpPr>
          <p:cNvPr id="8" name="TextBox 4"/>
          <p:cNvSpPr txBox="1">
            <a:spLocks noChangeArrowheads="1"/>
          </p:cNvSpPr>
          <p:nvPr/>
        </p:nvSpPr>
        <p:spPr bwMode="auto">
          <a:xfrm>
            <a:off x="4706205" y="1356718"/>
            <a:ext cx="4209195" cy="626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Agenda for typical PD session</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One week in the summer </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Followed by 2 semesters during academic year (total 110-160 hours)</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Lessons: </a:t>
            </a:r>
          </a:p>
          <a:p>
            <a:pPr marL="342900" indent="-342900" eaLnBrk="1" hangingPunct="1">
              <a:lnSpc>
                <a:spcPct val="90000"/>
              </a:lnSpc>
              <a:spcBef>
                <a:spcPct val="50000"/>
              </a:spcBef>
              <a:buFont typeface="Arial"/>
              <a:buChar char="•"/>
              <a:defRPr/>
            </a:pPr>
            <a:r>
              <a:rPr lang="en-US" dirty="0" smtClean="0"/>
              <a:t>Example for high school biology: </a:t>
            </a:r>
          </a:p>
          <a:p>
            <a:pPr marL="463550" lvl="1" indent="0" eaLnBrk="1" hangingPunct="1">
              <a:lnSpc>
                <a:spcPct val="90000"/>
              </a:lnSpc>
              <a:spcBef>
                <a:spcPct val="50000"/>
              </a:spcBef>
              <a:defRPr/>
            </a:pPr>
            <a:r>
              <a:rPr lang="en-US" dirty="0" smtClean="0"/>
              <a:t>Potential </a:t>
            </a:r>
            <a:r>
              <a:rPr lang="en-US" dirty="0"/>
              <a:t>Effects of </a:t>
            </a:r>
            <a:r>
              <a:rPr lang="en-US" dirty="0" smtClean="0"/>
              <a:t>Nano-silver </a:t>
            </a:r>
            <a:r>
              <a:rPr lang="en-US" dirty="0"/>
              <a:t>on a Bacteria Population</a:t>
            </a:r>
            <a:endParaRPr lang="en-US" dirty="0" smtClean="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1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738" y="1465974"/>
            <a:ext cx="2260600" cy="2260600"/>
          </a:xfrm>
          <a:prstGeom prst="rect">
            <a:avLst/>
          </a:prstGeom>
        </p:spPr>
      </p:pic>
      <p:pic>
        <p:nvPicPr>
          <p:cNvPr id="7" name="Picture 6" descr="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5738" y="3726574"/>
            <a:ext cx="2260600" cy="2260600"/>
          </a:xfrm>
          <a:prstGeom prst="rect">
            <a:avLst/>
          </a:prstGeom>
        </p:spPr>
      </p:pic>
      <p:pic>
        <p:nvPicPr>
          <p:cNvPr id="14" name="Picture 13" descr="2-1b.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45605" y="1465974"/>
            <a:ext cx="2260600" cy="2260600"/>
          </a:xfrm>
          <a:prstGeom prst="rect">
            <a:avLst/>
          </a:prstGeom>
        </p:spPr>
      </p:pic>
      <p:pic>
        <p:nvPicPr>
          <p:cNvPr id="15" name="Picture 14" descr="2-1c.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45605" y="3726574"/>
            <a:ext cx="2260600" cy="2260600"/>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Teacher recruitment</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6078533" y="1532688"/>
            <a:ext cx="4419248" cy="520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Districts served:</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Over 26 districts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Houston ISD</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Partnerships</a:t>
            </a:r>
            <a:endParaRPr lang="en-US" dirty="0">
              <a:solidFill>
                <a:prstClr val="black"/>
              </a:solidFill>
              <a:latin typeface="Calibri" charset="0"/>
            </a:endParaRPr>
          </a:p>
          <a:p>
            <a:pPr lvl="1" eaLnBrk="1" hangingPunct="1">
              <a:lnSpc>
                <a:spcPct val="90000"/>
              </a:lnSpc>
              <a:spcBef>
                <a:spcPct val="50000"/>
              </a:spcBef>
              <a:buFontTx/>
              <a:buChar char="•"/>
              <a:defRPr/>
            </a:pPr>
            <a:r>
              <a:rPr lang="en-US" sz="2000" dirty="0" smtClean="0">
                <a:solidFill>
                  <a:prstClr val="black"/>
                </a:solidFill>
                <a:latin typeface="Calibri" charset="0"/>
              </a:rPr>
              <a:t>Schools contribute</a:t>
            </a:r>
          </a:p>
          <a:p>
            <a:pPr lvl="2" eaLnBrk="1" hangingPunct="1">
              <a:lnSpc>
                <a:spcPct val="90000"/>
              </a:lnSpc>
              <a:spcBef>
                <a:spcPct val="50000"/>
              </a:spcBef>
              <a:buFontTx/>
              <a:buChar char="•"/>
              <a:defRPr/>
            </a:pPr>
            <a:r>
              <a:rPr lang="en-US" sz="2000" dirty="0" smtClean="0">
                <a:solidFill>
                  <a:prstClr val="black"/>
                </a:solidFill>
                <a:latin typeface="Calibri" charset="0"/>
              </a:rPr>
              <a:t>Space</a:t>
            </a:r>
          </a:p>
          <a:p>
            <a:pPr lvl="2" eaLnBrk="1" hangingPunct="1">
              <a:lnSpc>
                <a:spcPct val="90000"/>
              </a:lnSpc>
              <a:spcBef>
                <a:spcPct val="50000"/>
              </a:spcBef>
              <a:buFontTx/>
              <a:buChar char="•"/>
              <a:defRPr/>
            </a:pPr>
            <a:r>
              <a:rPr lang="en-US" sz="2000" dirty="0" smtClean="0">
                <a:solidFill>
                  <a:prstClr val="black"/>
                </a:solidFill>
                <a:latin typeface="Calibri" charset="0"/>
              </a:rPr>
              <a:t>Funding</a:t>
            </a:r>
          </a:p>
          <a:p>
            <a:pPr lvl="2" eaLnBrk="1" hangingPunct="1">
              <a:lnSpc>
                <a:spcPct val="90000"/>
              </a:lnSpc>
              <a:spcBef>
                <a:spcPct val="50000"/>
              </a:spcBef>
              <a:buFontTx/>
              <a:buChar char="•"/>
              <a:defRPr/>
            </a:pPr>
            <a:r>
              <a:rPr lang="en-US" sz="2000" dirty="0" smtClean="0">
                <a:solidFill>
                  <a:prstClr val="black"/>
                </a:solidFill>
                <a:latin typeface="Calibri" charset="0"/>
              </a:rPr>
              <a:t>Substitutes </a:t>
            </a:r>
          </a:p>
          <a:p>
            <a:pPr marL="457200" lvl="1" indent="0" eaLnBrk="1" hangingPunct="1">
              <a:lnSpc>
                <a:spcPct val="90000"/>
              </a:lnSpc>
              <a:spcBef>
                <a:spcPct val="50000"/>
              </a:spcBef>
              <a:defRPr/>
            </a:pPr>
            <a:endParaRPr lang="en-US" sz="2000"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35075"/>
            <a:ext cx="5845246" cy="4692735"/>
          </a:xfrm>
          <a:prstGeom prst="rect">
            <a:avLst/>
          </a:prstGeom>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2800" dirty="0" smtClean="0">
                <a:solidFill>
                  <a:srgbClr val="49176D"/>
                </a:solidFill>
                <a:latin typeface="Georgia" charset="0"/>
                <a:ea typeface="ＭＳ Ｐゴシック" charset="0"/>
                <a:cs typeface="Georgia" charset="0"/>
              </a:rPr>
              <a:t>Teacher Professional Development at Georgia Tech</a:t>
            </a:r>
            <a:endParaRPr lang="en-US" sz="28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69728" y="2137361"/>
            <a:ext cx="494241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Funded</a:t>
            </a:r>
            <a:r>
              <a:rPr lang="en-US" dirty="0" smtClean="0">
                <a:solidFill>
                  <a:prstClr val="black"/>
                </a:solidFill>
                <a:latin typeface="Calibri" charset="0"/>
              </a:rPr>
              <a:t> by the Teacher Quality State Grant  </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Teacher Recruitment </a:t>
            </a:r>
            <a:r>
              <a:rPr lang="en-US" dirty="0" smtClean="0">
                <a:solidFill>
                  <a:prstClr val="black"/>
                </a:solidFill>
                <a:latin typeface="Calibri" charset="0"/>
              </a:rPr>
              <a:t>Six Schools committed to sending a team of teachers-Science, Math, ELA</a:t>
            </a:r>
            <a:endParaRPr lang="en-US" b="1"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Requirements of Teams</a:t>
            </a:r>
          </a:p>
          <a:p>
            <a:pPr marL="342900" indent="-342900" eaLnBrk="1" hangingPunct="1">
              <a:lnSpc>
                <a:spcPct val="90000"/>
              </a:lnSpc>
              <a:spcBef>
                <a:spcPts val="0"/>
              </a:spcBef>
              <a:buFont typeface="Arial" panose="020B0604020202020204" pitchFamily="34" charset="0"/>
              <a:buChar char="•"/>
              <a:defRPr/>
            </a:pPr>
            <a:r>
              <a:rPr lang="en-US" dirty="0" smtClean="0">
                <a:solidFill>
                  <a:prstClr val="black"/>
                </a:solidFill>
                <a:latin typeface="Calibri" charset="0"/>
              </a:rPr>
              <a:t>Read two books before workshop.</a:t>
            </a:r>
          </a:p>
          <a:p>
            <a:pPr marL="342900" indent="-342900" eaLnBrk="1" hangingPunct="1">
              <a:lnSpc>
                <a:spcPct val="90000"/>
              </a:lnSpc>
              <a:spcBef>
                <a:spcPts val="0"/>
              </a:spcBef>
              <a:buFont typeface="Arial" panose="020B0604020202020204" pitchFamily="34" charset="0"/>
              <a:buChar char="•"/>
              <a:defRPr/>
            </a:pPr>
            <a:r>
              <a:rPr lang="en-US" dirty="0" smtClean="0">
                <a:solidFill>
                  <a:prstClr val="black"/>
                </a:solidFill>
                <a:latin typeface="Calibri" charset="0"/>
              </a:rPr>
              <a:t>Attend a 4 day workshop at </a:t>
            </a:r>
            <a:r>
              <a:rPr lang="en-US" dirty="0" err="1" smtClean="0">
                <a:solidFill>
                  <a:prstClr val="black"/>
                </a:solidFill>
                <a:latin typeface="Calibri" charset="0"/>
              </a:rPr>
              <a:t>GaTech</a:t>
            </a:r>
            <a:endParaRPr lang="en-US" dirty="0" smtClean="0">
              <a:solidFill>
                <a:prstClr val="black"/>
              </a:solidFill>
              <a:latin typeface="Calibri" charset="0"/>
            </a:endParaRPr>
          </a:p>
          <a:p>
            <a:pPr marL="342900" indent="-342900" eaLnBrk="1" hangingPunct="1">
              <a:lnSpc>
                <a:spcPct val="90000"/>
              </a:lnSpc>
              <a:spcBef>
                <a:spcPts val="0"/>
              </a:spcBef>
              <a:buFont typeface="Arial" panose="020B0604020202020204" pitchFamily="34" charset="0"/>
              <a:buChar char="•"/>
              <a:defRPr/>
            </a:pPr>
            <a:r>
              <a:rPr lang="en-US" dirty="0">
                <a:solidFill>
                  <a:prstClr val="black"/>
                </a:solidFill>
                <a:latin typeface="Calibri" charset="0"/>
              </a:rPr>
              <a:t>P</a:t>
            </a:r>
            <a:r>
              <a:rPr lang="en-US" dirty="0" smtClean="0">
                <a:solidFill>
                  <a:prstClr val="black"/>
                </a:solidFill>
                <a:latin typeface="Calibri" charset="0"/>
              </a:rPr>
              <a:t>lan and carry out a design challenge based on students’ learning of NSE.</a:t>
            </a:r>
          </a:p>
          <a:p>
            <a:pPr marL="342900" indent="-342900" eaLnBrk="1" hangingPunct="1">
              <a:lnSpc>
                <a:spcPct val="90000"/>
              </a:lnSpc>
              <a:spcBef>
                <a:spcPts val="0"/>
              </a:spcBef>
              <a:buFont typeface="Arial" panose="020B0604020202020204" pitchFamily="34" charset="0"/>
              <a:buChar char="•"/>
              <a:defRPr/>
            </a:pPr>
            <a:r>
              <a:rPr lang="en-US" dirty="0" smtClean="0">
                <a:solidFill>
                  <a:prstClr val="black"/>
                </a:solidFill>
                <a:latin typeface="Calibri" charset="0"/>
              </a:rPr>
              <a:t>Return for Follow-up with students to share design challenge results.</a:t>
            </a:r>
            <a:endParaRPr lang="en-US" dirty="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959417" y="5619960"/>
            <a:ext cx="3280736" cy="338554"/>
          </a:xfrm>
          <a:prstGeom prst="rect">
            <a:avLst/>
          </a:prstGeom>
        </p:spPr>
        <p:txBody>
          <a:bodyPr wrap="square">
            <a:spAutoFit/>
          </a:bodyPr>
          <a:lstStyle/>
          <a:p>
            <a:pPr>
              <a:spcBef>
                <a:spcPct val="35000"/>
              </a:spcBef>
              <a:buClr>
                <a:srgbClr val="000000"/>
              </a:buClr>
            </a:pPr>
            <a:endParaRPr lang="en-US" sz="1600" b="1" dirty="0">
              <a:solidFill>
                <a:srgbClr val="FF0000"/>
              </a:solidFill>
              <a:latin typeface="Calibri"/>
              <a:ea typeface="MS Mincho" charset="0"/>
              <a:cs typeface="Calibri"/>
            </a:endParaRPr>
          </a:p>
        </p:txBody>
      </p:sp>
      <p:sp>
        <p:nvSpPr>
          <p:cNvPr id="5" name="TextBox 4"/>
          <p:cNvSpPr txBox="1"/>
          <p:nvPr/>
        </p:nvSpPr>
        <p:spPr>
          <a:xfrm>
            <a:off x="10809" y="1290638"/>
            <a:ext cx="8722580" cy="923330"/>
          </a:xfrm>
          <a:prstGeom prst="rect">
            <a:avLst/>
          </a:prstGeom>
          <a:noFill/>
        </p:spPr>
        <p:txBody>
          <a:bodyPr wrap="square" rtlCol="0">
            <a:spAutoFit/>
          </a:bodyPr>
          <a:lstStyle/>
          <a:p>
            <a:pPr algn="ctr"/>
            <a:r>
              <a:rPr lang="en-US" dirty="0" smtClean="0"/>
              <a:t>Summer 2014 and Fall 2014 Workshop:</a:t>
            </a:r>
          </a:p>
          <a:p>
            <a:r>
              <a:rPr lang="en-US" b="1" dirty="0" smtClean="0"/>
              <a:t>Nanoscale Science and Engineering as an Avenue to STEM in Elementary and Middle Schools</a:t>
            </a:r>
            <a:endParaRPr lang="en-US" b="1" dirty="0"/>
          </a:p>
        </p:txBody>
      </p:sp>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8558" y="2269531"/>
            <a:ext cx="428419" cy="428419"/>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8896" y="4205791"/>
            <a:ext cx="3002595" cy="1941389"/>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3329" y="2199132"/>
            <a:ext cx="2988162" cy="1938165"/>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How do we fund the programs?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018180" y="1446385"/>
            <a:ext cx="3897220" cy="718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Federal Grants: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NSF REU site in nanotech</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NSF RET site in nanotech</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NISE mini-grant</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Corporate Foundations:</a:t>
            </a:r>
          </a:p>
          <a:p>
            <a:pPr eaLnBrk="1" hangingPunct="1">
              <a:lnSpc>
                <a:spcPct val="90000"/>
              </a:lnSpc>
              <a:spcBef>
                <a:spcPct val="50000"/>
              </a:spcBef>
              <a:buFontTx/>
              <a:buChar char="•"/>
              <a:defRPr/>
            </a:pPr>
            <a:r>
              <a:rPr lang="en-US" dirty="0" smtClean="0">
                <a:solidFill>
                  <a:prstClr val="black"/>
                </a:solidFill>
                <a:latin typeface="Calibri" charset="0"/>
              </a:rPr>
              <a:t>ConocoPhillips</a:t>
            </a:r>
          </a:p>
          <a:p>
            <a:pPr eaLnBrk="1" hangingPunct="1">
              <a:lnSpc>
                <a:spcPct val="90000"/>
              </a:lnSpc>
              <a:spcBef>
                <a:spcPct val="50000"/>
              </a:spcBef>
              <a:buFontTx/>
              <a:buChar char="•"/>
              <a:defRPr/>
            </a:pPr>
            <a:r>
              <a:rPr lang="en-US" dirty="0" smtClean="0">
                <a:solidFill>
                  <a:prstClr val="black"/>
                </a:solidFill>
                <a:latin typeface="Calibri" charset="0"/>
              </a:rPr>
              <a:t>Schlumberger</a:t>
            </a:r>
          </a:p>
          <a:p>
            <a:pPr eaLnBrk="1" hangingPunct="1">
              <a:lnSpc>
                <a:spcPct val="90000"/>
              </a:lnSpc>
              <a:spcBef>
                <a:spcPct val="50000"/>
              </a:spcBef>
              <a:buFontTx/>
              <a:buChar char="•"/>
              <a:defRPr/>
            </a:pPr>
            <a:r>
              <a:rPr lang="en-US" dirty="0" smtClean="0">
                <a:solidFill>
                  <a:prstClr val="black"/>
                </a:solidFill>
                <a:latin typeface="Calibri" charset="0"/>
              </a:rPr>
              <a:t>Toshiba</a:t>
            </a:r>
          </a:p>
          <a:p>
            <a:pPr marL="0" indent="0" eaLnBrk="1" hangingPunct="1">
              <a:lnSpc>
                <a:spcPct val="90000"/>
              </a:lnSpc>
              <a:spcBef>
                <a:spcPct val="50000"/>
              </a:spcBef>
              <a:defRPr/>
            </a:pPr>
            <a:r>
              <a:rPr lang="en-US" b="1" dirty="0" smtClean="0">
                <a:solidFill>
                  <a:prstClr val="black"/>
                </a:solidFill>
                <a:latin typeface="Calibri" charset="0"/>
              </a:rPr>
              <a:t>School District </a:t>
            </a:r>
            <a:r>
              <a:rPr lang="en-US" b="1" dirty="0">
                <a:solidFill>
                  <a:prstClr val="black"/>
                </a:solidFill>
                <a:latin typeface="Calibri" charset="0"/>
              </a:rPr>
              <a:t>C</a:t>
            </a:r>
            <a:r>
              <a:rPr lang="en-US" b="1" dirty="0" smtClean="0">
                <a:solidFill>
                  <a:prstClr val="black"/>
                </a:solidFill>
                <a:latin typeface="Calibri" charset="0"/>
              </a:rPr>
              <a:t>ontracts:</a:t>
            </a:r>
          </a:p>
          <a:p>
            <a:pPr marL="342900" indent="-342900" eaLnBrk="1" hangingPunct="1">
              <a:lnSpc>
                <a:spcPct val="90000"/>
              </a:lnSpc>
              <a:spcBef>
                <a:spcPct val="50000"/>
              </a:spcBef>
              <a:buFont typeface="Arial"/>
              <a:buChar char="•"/>
              <a:defRPr/>
            </a:pPr>
            <a:r>
              <a:rPr lang="en-US" dirty="0">
                <a:solidFill>
                  <a:prstClr val="black"/>
                </a:solidFill>
                <a:latin typeface="Calibri" charset="0"/>
              </a:rPr>
              <a:t> </a:t>
            </a:r>
            <a:r>
              <a:rPr lang="en-US" dirty="0" smtClean="0">
                <a:solidFill>
                  <a:prstClr val="black"/>
                </a:solidFill>
                <a:latin typeface="Calibri" charset="0"/>
              </a:rPr>
              <a:t>HISD, YWCPN</a:t>
            </a:r>
            <a:endParaRPr lang="en-US" dirty="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738" y="1319787"/>
            <a:ext cx="2260600" cy="2260600"/>
          </a:xfrm>
          <a:prstGeom prst="rect">
            <a:avLst/>
          </a:prstGeom>
        </p:spPr>
      </p:pic>
      <p:pic>
        <p:nvPicPr>
          <p:cNvPr id="6" name="Picture 5" descr="4.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7138" y="1319787"/>
            <a:ext cx="2260600" cy="2260600"/>
          </a:xfrm>
          <a:prstGeom prst="rect">
            <a:avLst/>
          </a:prstGeom>
        </p:spPr>
      </p:pic>
      <p:pic>
        <p:nvPicPr>
          <p:cNvPr id="7" name="Picture 6" descr="024.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4000" y="3795530"/>
            <a:ext cx="2260600" cy="2260600"/>
          </a:xfrm>
          <a:prstGeom prst="rect">
            <a:avLst/>
          </a:prstGeom>
        </p:spPr>
      </p:pic>
      <p:pic>
        <p:nvPicPr>
          <p:cNvPr id="10" name="Picture 9" descr="211.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138" y="3731392"/>
            <a:ext cx="2260600" cy="2260600"/>
          </a:xfrm>
          <a:prstGeom prst="rect">
            <a:avLst/>
          </a:prstGeom>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457200" y="274638"/>
            <a:ext cx="8686800" cy="1143000"/>
          </a:xfrm>
        </p:spPr>
        <p:txBody>
          <a:bodyPr/>
          <a:lstStyle/>
          <a:p>
            <a:pPr algn="l" eaLnBrk="1" hangingPunct="1">
              <a:lnSpc>
                <a:spcPct val="90000"/>
              </a:lnSpc>
            </a:pPr>
            <a:r>
              <a:rPr lang="en-US" sz="3600" dirty="0" smtClean="0">
                <a:solidFill>
                  <a:srgbClr val="0C4225"/>
                </a:solidFill>
                <a:latin typeface="Georgia" charset="0"/>
                <a:ea typeface="ＭＳ Ｐゴシック" charset="0"/>
                <a:cs typeface="Georgia" charset="0"/>
              </a:rPr>
              <a:t>What are the Barriers to Implementation?</a:t>
            </a:r>
            <a:endParaRPr lang="en-US" sz="3600" dirty="0">
              <a:solidFill>
                <a:srgbClr val="0C4225"/>
              </a:solidFill>
              <a:latin typeface="Georgia" charset="0"/>
              <a:ea typeface="ＭＳ Ｐゴシック" charset="0"/>
              <a:cs typeface="Georgia" charset="0"/>
            </a:endParaRPr>
          </a:p>
        </p:txBody>
      </p:sp>
      <p:sp>
        <p:nvSpPr>
          <p:cNvPr id="2" name="Content Placeholder 1"/>
          <p:cNvSpPr>
            <a:spLocks noGrp="1"/>
          </p:cNvSpPr>
          <p:nvPr>
            <p:ph sz="half" idx="1"/>
          </p:nvPr>
        </p:nvSpPr>
        <p:spPr/>
        <p:txBody>
          <a:bodyPr/>
          <a:lstStyle/>
          <a:p>
            <a:r>
              <a:rPr lang="en-US" dirty="0" smtClean="0"/>
              <a:t>Alignment with the standards</a:t>
            </a:r>
          </a:p>
          <a:p>
            <a:endParaRPr lang="en-US" dirty="0"/>
          </a:p>
          <a:p>
            <a:r>
              <a:rPr lang="en-US" dirty="0" smtClean="0"/>
              <a:t>Teachers’ content knowledge	</a:t>
            </a:r>
          </a:p>
          <a:p>
            <a:endParaRPr lang="en-US" dirty="0" smtClean="0"/>
          </a:p>
          <a:p>
            <a:r>
              <a:rPr lang="en-US" dirty="0" smtClean="0"/>
              <a:t>Administrators’ buy in</a:t>
            </a:r>
          </a:p>
          <a:p>
            <a:endParaRPr lang="en-US" dirty="0"/>
          </a:p>
          <a:p>
            <a:r>
              <a:rPr lang="en-US" dirty="0" smtClean="0"/>
              <a:t>Proof</a:t>
            </a:r>
          </a:p>
          <a:p>
            <a:pPr marL="0" indent="0">
              <a:buNone/>
            </a:pPr>
            <a:endParaRPr lang="en-US" dirty="0" smtClean="0"/>
          </a:p>
          <a:p>
            <a:pPr marL="0" indent="0">
              <a:buNone/>
            </a:pPr>
            <a:endParaRPr lang="en-US" dirty="0"/>
          </a:p>
        </p:txBody>
      </p:sp>
      <p:sp>
        <p:nvSpPr>
          <p:cNvPr id="5" name="Content Placeholder 4"/>
          <p:cNvSpPr>
            <a:spLocks noGrp="1"/>
          </p:cNvSpPr>
          <p:nvPr>
            <p:ph sz="half" idx="2"/>
          </p:nvPr>
        </p:nvSpPr>
        <p:spPr/>
        <p:txBody>
          <a:bodyPr/>
          <a:lstStyle/>
          <a:p>
            <a:pPr>
              <a:buFont typeface="Wingdings" charset="2"/>
              <a:buChar char="Ø"/>
            </a:pPr>
            <a:r>
              <a:rPr lang="en-US" dirty="0" smtClean="0"/>
              <a:t>Use </a:t>
            </a:r>
            <a:r>
              <a:rPr lang="en-US" dirty="0" err="1" smtClean="0"/>
              <a:t>nanoscience</a:t>
            </a:r>
            <a:r>
              <a:rPr lang="en-US" dirty="0" smtClean="0"/>
              <a:t> as an example in standards aligned lessons</a:t>
            </a:r>
          </a:p>
          <a:p>
            <a:pPr>
              <a:buFont typeface="Wingdings" charset="2"/>
              <a:buChar char="Ø"/>
            </a:pPr>
            <a:endParaRPr lang="en-US" dirty="0" smtClean="0"/>
          </a:p>
          <a:p>
            <a:pPr>
              <a:buFont typeface="Wingdings" charset="2"/>
              <a:buChar char="Ø"/>
            </a:pPr>
            <a:r>
              <a:rPr lang="en-US" dirty="0" smtClean="0"/>
              <a:t>Provide intensive PD</a:t>
            </a:r>
          </a:p>
          <a:p>
            <a:pPr>
              <a:buFont typeface="Wingdings" charset="2"/>
              <a:buChar char="Ø"/>
            </a:pPr>
            <a:endParaRPr lang="en-US" dirty="0"/>
          </a:p>
          <a:p>
            <a:pPr>
              <a:buFont typeface="Wingdings" charset="2"/>
              <a:buChar char="Ø"/>
            </a:pPr>
            <a:r>
              <a:rPr lang="en-US" dirty="0" smtClean="0"/>
              <a:t>Have conversations, meet their needs</a:t>
            </a:r>
          </a:p>
          <a:p>
            <a:pPr>
              <a:buFont typeface="Wingdings" charset="2"/>
              <a:buChar char="Ø"/>
            </a:pPr>
            <a:r>
              <a:rPr lang="en-US" dirty="0" smtClean="0"/>
              <a:t>Assessment, Data on student outcomes</a:t>
            </a:r>
            <a:endParaRPr lang="en-US" dirty="0"/>
          </a:p>
        </p:txBody>
      </p:sp>
      <p:pic>
        <p:nvPicPr>
          <p:cNvPr id="14"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62033" y="6391348"/>
            <a:ext cx="3250184" cy="369332"/>
          </a:xfrm>
          <a:prstGeom prst="rect">
            <a:avLst/>
          </a:prstGeom>
        </p:spPr>
        <p:txBody>
          <a:bodyPr wrap="none">
            <a:spAutoFit/>
          </a:bodyPr>
          <a:lstStyle/>
          <a:p>
            <a:pPr marL="0" indent="0">
              <a:buNone/>
            </a:pPr>
            <a:r>
              <a:rPr lang="en-US" dirty="0">
                <a:solidFill>
                  <a:srgbClr val="FF0000"/>
                </a:solidFill>
              </a:rPr>
              <a:t>More info: RSTEM.RICE.EDU</a:t>
            </a:r>
          </a:p>
        </p:txBody>
      </p:sp>
    </p:spTree>
    <p:extLst>
      <p:ext uri="{BB962C8B-B14F-4D97-AF65-F5344CB8AC3E}">
        <p14:creationId xmlns:p14="http://schemas.microsoft.com/office/powerpoint/2010/main" val="17368794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3067400" cy="741362"/>
          </a:xfrm>
        </p:spPr>
        <p:txBody>
          <a:bodyPr/>
          <a:lstStyle/>
          <a:p>
            <a:pPr algn="l" eaLnBrk="1" hangingPunct="1">
              <a:lnSpc>
                <a:spcPct val="90000"/>
              </a:lnSpc>
            </a:pPr>
            <a:r>
              <a:rPr lang="en-US" sz="3600" dirty="0" err="1" smtClean="0">
                <a:solidFill>
                  <a:srgbClr val="49176D"/>
                </a:solidFill>
                <a:latin typeface="Georgia" charset="0"/>
                <a:ea typeface="ＭＳ Ｐゴシック" charset="0"/>
                <a:cs typeface="Georgia" charset="0"/>
              </a:rPr>
              <a:t>Nanodays</a:t>
            </a:r>
            <a:r>
              <a:rPr lang="en-US" sz="3600" dirty="0" smtClean="0">
                <a:solidFill>
                  <a:srgbClr val="49176D"/>
                </a:solidFill>
                <a:latin typeface="Georgia" charset="0"/>
                <a:ea typeface="ＭＳ Ｐゴシック" charset="0"/>
                <a:cs typeface="Georgia" charset="0"/>
              </a:rPr>
              <a:t> Penn State</a:t>
            </a:r>
            <a:endParaRPr lang="en-US" sz="36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69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err="1" smtClean="0">
                <a:solidFill>
                  <a:prstClr val="black"/>
                </a:solidFill>
                <a:latin typeface="Calibri" charset="0"/>
              </a:rPr>
              <a:t>NanoDays</a:t>
            </a:r>
            <a:r>
              <a:rPr lang="en-US" b="1" dirty="0" smtClean="0">
                <a:solidFill>
                  <a:prstClr val="black"/>
                </a:solidFill>
                <a:latin typeface="Calibri" charset="0"/>
              </a:rPr>
              <a:t> at the Discovery Space of Central PA – 3/28/15</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Hands-on activities for children and adults of all ages</a:t>
            </a:r>
          </a:p>
          <a:p>
            <a:pPr marL="0" indent="0" eaLnBrk="1" hangingPunct="1">
              <a:lnSpc>
                <a:spcPct val="90000"/>
              </a:lnSpc>
              <a:spcBef>
                <a:spcPct val="50000"/>
              </a:spcBef>
              <a:defRPr/>
            </a:pPr>
            <a:r>
              <a:rPr lang="en-US" b="1" dirty="0" err="1" smtClean="0">
                <a:solidFill>
                  <a:prstClr val="black"/>
                </a:solidFill>
                <a:latin typeface="Calibri" charset="0"/>
              </a:rPr>
              <a:t>NanoDays</a:t>
            </a:r>
            <a:r>
              <a:rPr lang="en-US" b="1" dirty="0" smtClean="0">
                <a:solidFill>
                  <a:prstClr val="black"/>
                </a:solidFill>
                <a:latin typeface="Calibri" charset="0"/>
              </a:rPr>
              <a:t> at the Millennium Science Café – 4/21/15</a:t>
            </a:r>
          </a:p>
          <a:p>
            <a:pPr eaLnBrk="1" hangingPunct="1">
              <a:lnSpc>
                <a:spcPct val="90000"/>
              </a:lnSpc>
              <a:spcBef>
                <a:spcPct val="50000"/>
              </a:spcBef>
              <a:buFontTx/>
              <a:buChar char="•"/>
              <a:defRPr/>
            </a:pPr>
            <a:r>
              <a:rPr lang="en-US" dirty="0" smtClean="0">
                <a:solidFill>
                  <a:prstClr val="black"/>
                </a:solidFill>
                <a:latin typeface="Calibri" charset="0"/>
              </a:rPr>
              <a:t>Professional Meeting promoting education and outreach experiences for researchers</a:t>
            </a:r>
          </a:p>
          <a:p>
            <a:pPr marL="0" indent="0" eaLnBrk="1" hangingPunct="1">
              <a:lnSpc>
                <a:spcPct val="90000"/>
              </a:lnSpc>
              <a:spcBef>
                <a:spcPct val="50000"/>
              </a:spcBef>
              <a:defRPr/>
            </a:pPr>
            <a:r>
              <a:rPr lang="en-US" b="1" dirty="0" err="1" smtClean="0">
                <a:solidFill>
                  <a:prstClr val="black"/>
                </a:solidFill>
                <a:latin typeface="Calibri" charset="0"/>
              </a:rPr>
              <a:t>NanoDays</a:t>
            </a:r>
            <a:r>
              <a:rPr lang="en-US" b="1" dirty="0" smtClean="0">
                <a:solidFill>
                  <a:prstClr val="black"/>
                </a:solidFill>
                <a:latin typeface="Calibri" charset="0"/>
              </a:rPr>
              <a:t> Nanotechnology Teacher workshop -4/28/15</a:t>
            </a:r>
          </a:p>
          <a:p>
            <a:pPr eaLnBrk="1" hangingPunct="1">
              <a:lnSpc>
                <a:spcPct val="90000"/>
              </a:lnSpc>
              <a:spcBef>
                <a:spcPct val="50000"/>
              </a:spcBef>
              <a:buFontTx/>
              <a:buChar char="•"/>
              <a:defRPr/>
            </a:pPr>
            <a:r>
              <a:rPr lang="en-US" dirty="0">
                <a:solidFill>
                  <a:prstClr val="black"/>
                </a:solidFill>
                <a:latin typeface="Calibri" charset="0"/>
              </a:rPr>
              <a:t>Resources, research and careers for grade 6-12 STEM teachers</a:t>
            </a:r>
          </a:p>
          <a:p>
            <a:pPr marL="0" indent="0" eaLnBrk="1" hangingPunct="1">
              <a:lnSpc>
                <a:spcPct val="90000"/>
              </a:lnSpc>
              <a:spcBef>
                <a:spcPct val="50000"/>
              </a:spcBef>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270000"/>
            <a:ext cx="3721249" cy="247157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91" y="4396637"/>
            <a:ext cx="3705873" cy="2461363"/>
          </a:xfrm>
          <a:prstGeom prst="rect">
            <a:avLst/>
          </a:prstGeom>
        </p:spPr>
      </p:pic>
      <p:sp>
        <p:nvSpPr>
          <p:cNvPr id="14" name="TextBox 13"/>
          <p:cNvSpPr txBox="1"/>
          <p:nvPr/>
        </p:nvSpPr>
        <p:spPr>
          <a:xfrm>
            <a:off x="0" y="3910519"/>
            <a:ext cx="3693582" cy="369651"/>
          </a:xfrm>
          <a:prstGeom prst="rect">
            <a:avLst/>
          </a:prstGeom>
          <a:noFill/>
        </p:spPr>
        <p:txBody>
          <a:bodyPr wrap="square" rtlCol="0">
            <a:spAutoFit/>
          </a:bodyPr>
          <a:lstStyle/>
          <a:p>
            <a:endParaRPr lang="en-US" dirty="0"/>
          </a:p>
        </p:txBody>
      </p:sp>
      <p:pic>
        <p:nvPicPr>
          <p:cNvPr id="15" name="Picture 14"/>
          <p:cNvPicPr>
            <a:picLocks noChangeAspect="1"/>
          </p:cNvPicPr>
          <p:nvPr/>
        </p:nvPicPr>
        <p:blipFill>
          <a:blip r:embed="rId6"/>
          <a:stretch>
            <a:fillRect/>
          </a:stretch>
        </p:blipFill>
        <p:spPr>
          <a:xfrm>
            <a:off x="3321400" y="301992"/>
            <a:ext cx="5686780" cy="595509"/>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455"/>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Teacher PD Strategy</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710137" y="1532688"/>
            <a:ext cx="3307404" cy="560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1800" b="1" dirty="0" smtClean="0">
                <a:solidFill>
                  <a:prstClr val="black"/>
                </a:solidFill>
                <a:latin typeface="Calibri" charset="0"/>
              </a:rPr>
              <a:t>Two hour lesson</a:t>
            </a:r>
            <a:endParaRPr lang="en-US" sz="18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1800" dirty="0" smtClean="0">
                <a:solidFill>
                  <a:prstClr val="black"/>
                </a:solidFill>
                <a:latin typeface="Calibri" charset="0"/>
              </a:rPr>
              <a:t>Based on authentic PSU research</a:t>
            </a:r>
          </a:p>
          <a:p>
            <a:pPr marL="342900" indent="-342900" eaLnBrk="1" hangingPunct="1">
              <a:lnSpc>
                <a:spcPct val="90000"/>
              </a:lnSpc>
              <a:spcBef>
                <a:spcPct val="50000"/>
              </a:spcBef>
              <a:buFont typeface="Arial"/>
              <a:buChar char="•"/>
              <a:defRPr/>
            </a:pPr>
            <a:r>
              <a:rPr lang="en-US" sz="1800" dirty="0" smtClean="0">
                <a:solidFill>
                  <a:prstClr val="black"/>
                </a:solidFill>
                <a:latin typeface="Calibri" charset="0"/>
              </a:rPr>
              <a:t>Uses the practices of researchers to learn content (as per NGSS)</a:t>
            </a:r>
            <a:endParaRPr lang="en-US" sz="1800"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1800" dirty="0" smtClean="0">
                <a:solidFill>
                  <a:prstClr val="black"/>
                </a:solidFill>
                <a:latin typeface="Calibri" charset="0"/>
              </a:rPr>
              <a:t>Uses </a:t>
            </a:r>
            <a:r>
              <a:rPr lang="en-US" sz="1800" dirty="0" err="1" smtClean="0">
                <a:solidFill>
                  <a:prstClr val="black"/>
                </a:solidFill>
                <a:latin typeface="Calibri" charset="0"/>
              </a:rPr>
              <a:t>NISENet</a:t>
            </a:r>
            <a:r>
              <a:rPr lang="en-US" sz="1800" dirty="0" smtClean="0">
                <a:solidFill>
                  <a:prstClr val="black"/>
                </a:solidFill>
                <a:latin typeface="Calibri" charset="0"/>
              </a:rPr>
              <a:t> kit(s) as a phenomenon or as part of the learning</a:t>
            </a:r>
            <a:endParaRPr lang="en-US" sz="1800" dirty="0">
              <a:solidFill>
                <a:prstClr val="black"/>
              </a:solidFill>
              <a:latin typeface="Calibri" charset="0"/>
            </a:endParaRPr>
          </a:p>
          <a:p>
            <a:pPr marL="0" indent="0" eaLnBrk="1" hangingPunct="1">
              <a:lnSpc>
                <a:spcPct val="90000"/>
              </a:lnSpc>
              <a:spcBef>
                <a:spcPct val="50000"/>
              </a:spcBef>
              <a:defRPr/>
            </a:pPr>
            <a:r>
              <a:rPr lang="en-US" sz="1800" b="1" dirty="0" smtClean="0">
                <a:solidFill>
                  <a:prstClr val="black"/>
                </a:solidFill>
                <a:latin typeface="Calibri" charset="0"/>
              </a:rPr>
              <a:t>Examples:</a:t>
            </a:r>
          </a:p>
          <a:p>
            <a:pPr eaLnBrk="1" hangingPunct="1">
              <a:lnSpc>
                <a:spcPct val="90000"/>
              </a:lnSpc>
              <a:spcBef>
                <a:spcPct val="50000"/>
              </a:spcBef>
              <a:buFontTx/>
              <a:buChar char="•"/>
              <a:defRPr/>
            </a:pPr>
            <a:r>
              <a:rPr lang="en-US" sz="1800" dirty="0" smtClean="0">
                <a:solidFill>
                  <a:prstClr val="black"/>
                </a:solidFill>
                <a:latin typeface="Calibri" charset="0"/>
              </a:rPr>
              <a:t>How nanotechnology helped catch the emerald ash borer</a:t>
            </a:r>
          </a:p>
          <a:p>
            <a:pPr eaLnBrk="1" hangingPunct="1">
              <a:lnSpc>
                <a:spcPct val="90000"/>
              </a:lnSpc>
              <a:spcBef>
                <a:spcPct val="50000"/>
              </a:spcBef>
              <a:buFontTx/>
              <a:buChar char="•"/>
              <a:defRPr/>
            </a:pPr>
            <a:r>
              <a:rPr lang="en-US" sz="1800" dirty="0" smtClean="0">
                <a:solidFill>
                  <a:prstClr val="black"/>
                </a:solidFill>
                <a:latin typeface="Calibri" charset="0"/>
              </a:rPr>
              <a:t>Lotus leaf/ </a:t>
            </a:r>
            <a:r>
              <a:rPr lang="en-US" sz="1800" dirty="0" err="1" smtClean="0">
                <a:solidFill>
                  <a:prstClr val="black"/>
                </a:solidFill>
                <a:latin typeface="Calibri" charset="0"/>
              </a:rPr>
              <a:t>superhydrophobicity</a:t>
            </a:r>
            <a:endParaRPr lang="en-US" sz="1800" dirty="0" smtClean="0">
              <a:solidFill>
                <a:prstClr val="black"/>
              </a:solidFill>
              <a:latin typeface="Calibri" charset="0"/>
            </a:endParaRPr>
          </a:p>
          <a:p>
            <a:pPr eaLnBrk="1" hangingPunct="1">
              <a:lnSpc>
                <a:spcPct val="90000"/>
              </a:lnSpc>
              <a:spcBef>
                <a:spcPct val="50000"/>
              </a:spcBef>
              <a:buFontTx/>
              <a:buChar char="•"/>
              <a:defRPr/>
            </a:pPr>
            <a:r>
              <a:rPr lang="en-US" sz="1800" dirty="0" smtClean="0">
                <a:solidFill>
                  <a:prstClr val="black"/>
                </a:solidFill>
                <a:latin typeface="Calibri" charset="0"/>
              </a:rPr>
              <a:t>Gecko feet</a:t>
            </a:r>
          </a:p>
          <a:p>
            <a:pPr eaLnBrk="1" hangingPunct="1">
              <a:lnSpc>
                <a:spcPct val="90000"/>
              </a:lnSpc>
              <a:spcBef>
                <a:spcPct val="50000"/>
              </a:spcBef>
              <a:buFontTx/>
              <a:buChar char="•"/>
              <a:defRPr/>
            </a:pPr>
            <a:endParaRPr lang="en-US" sz="1800" dirty="0">
              <a:solidFill>
                <a:prstClr val="black"/>
              </a:solidFill>
              <a:latin typeface="Calibri" charset="0"/>
            </a:endParaRPr>
          </a:p>
          <a:p>
            <a:pPr eaLnBrk="1" hangingPunct="1">
              <a:lnSpc>
                <a:spcPct val="90000"/>
              </a:lnSpc>
              <a:spcBef>
                <a:spcPct val="50000"/>
              </a:spcBef>
              <a:buFontTx/>
              <a:buChar char="•"/>
              <a:defRPr/>
            </a:pPr>
            <a:endParaRPr lang="en-US" sz="1800" dirty="0" smtClean="0">
              <a:solidFill>
                <a:prstClr val="black"/>
              </a:solidFill>
              <a:latin typeface="Calibri"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0" y="1417638"/>
            <a:ext cx="2840476" cy="21303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5738" y="1900170"/>
            <a:ext cx="2533650" cy="164782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964" y="3906500"/>
            <a:ext cx="2313424" cy="181272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2545" y="3977742"/>
            <a:ext cx="1741481" cy="1741481"/>
          </a:xfrm>
          <a:prstGeom prst="rect">
            <a:avLst/>
          </a:prstGeom>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Collaborations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018180" y="2531294"/>
            <a:ext cx="38972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Penn State MRSEC</a:t>
            </a:r>
          </a:p>
          <a:p>
            <a:pPr marL="0" indent="0" eaLnBrk="1" hangingPunct="1">
              <a:spcBef>
                <a:spcPct val="50000"/>
              </a:spcBef>
              <a:defRPr/>
            </a:pPr>
            <a:r>
              <a:rPr lang="en-US" b="1" dirty="0" smtClean="0">
                <a:solidFill>
                  <a:prstClr val="black"/>
                </a:solidFill>
                <a:latin typeface="Calibri" charset="0"/>
              </a:rPr>
              <a:t>Center for Science and the Schools</a:t>
            </a:r>
          </a:p>
          <a:p>
            <a:pPr marL="0" indent="0" eaLnBrk="1" hangingPunct="1">
              <a:spcBef>
                <a:spcPct val="50000"/>
              </a:spcBef>
              <a:defRPr/>
            </a:pPr>
            <a:r>
              <a:rPr lang="en-US" b="1" dirty="0" smtClean="0">
                <a:solidFill>
                  <a:prstClr val="black"/>
                </a:solidFill>
                <a:latin typeface="Calibri" charset="0"/>
              </a:rPr>
              <a:t>Center for Nanotechnology Education and Utilization</a:t>
            </a:r>
          </a:p>
          <a:p>
            <a:pPr marL="0" indent="0" eaLnBrk="1" hangingPunct="1">
              <a:spcBef>
                <a:spcPct val="50000"/>
              </a:spcBef>
              <a:defRPr/>
            </a:pPr>
            <a:r>
              <a:rPr lang="en-US" b="1" dirty="0" smtClean="0">
                <a:solidFill>
                  <a:prstClr val="black"/>
                </a:solidFill>
                <a:latin typeface="Calibri" charset="0"/>
              </a:rPr>
              <a:t>Discovery Space Center Children’s Museum</a:t>
            </a:r>
          </a:p>
          <a:p>
            <a:pPr marL="0" indent="0" eaLnBrk="1" hangingPunct="1">
              <a:spcBef>
                <a:spcPct val="50000"/>
              </a:spcBef>
              <a:defRPr/>
            </a:pPr>
            <a:endParaRPr lang="en-US" b="1" dirty="0">
              <a:solidFill>
                <a:prstClr val="black"/>
              </a:solidFill>
              <a:latin typeface="Calibri"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8684" y="1401484"/>
            <a:ext cx="2230682" cy="106264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 y="2533951"/>
            <a:ext cx="2480553" cy="186041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4424120"/>
            <a:ext cx="2480553" cy="1647532"/>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4283" y="4432075"/>
            <a:ext cx="2186102" cy="1639577"/>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57298" y="2630541"/>
            <a:ext cx="2183087" cy="1758418"/>
          </a:xfrm>
          <a:prstGeom prst="rect">
            <a:avLst/>
          </a:prstGeom>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385" y="-34909"/>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 </a:t>
            </a:r>
          </a:p>
        </p:txBody>
      </p:sp>
      <p:sp>
        <p:nvSpPr>
          <p:cNvPr id="63491" name="Title 1"/>
          <p:cNvSpPr>
            <a:spLocks noGrp="1"/>
          </p:cNvSpPr>
          <p:nvPr>
            <p:ph type="title"/>
          </p:nvPr>
        </p:nvSpPr>
        <p:spPr>
          <a:xfrm>
            <a:off x="289901" y="243188"/>
            <a:ext cx="8661400" cy="741362"/>
          </a:xfrm>
        </p:spPr>
        <p:txBody>
          <a:bodyPr/>
          <a:lstStyle/>
          <a:p>
            <a:pPr algn="l" eaLnBrk="1" hangingPunct="1">
              <a:lnSpc>
                <a:spcPct val="90000"/>
              </a:lnSpc>
              <a:defRPr/>
            </a:pPr>
            <a:r>
              <a:rPr lang="en-US" sz="3200" dirty="0">
                <a:solidFill>
                  <a:srgbClr val="49176D"/>
                </a:solidFill>
                <a:latin typeface="Georgia" charset="0"/>
                <a:ea typeface="ＭＳ Ｐゴシック" charset="0"/>
                <a:cs typeface="Georgia" charset="0"/>
              </a:rPr>
              <a:t>Teaching Model AFM – The Physics Teacher (in press)</a:t>
            </a: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2697" y="4000316"/>
            <a:ext cx="4218027" cy="280152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294" y="1483945"/>
            <a:ext cx="3485096" cy="2613822"/>
          </a:xfrm>
          <a:prstGeom prst="rect">
            <a:avLst/>
          </a:prstGeom>
        </p:spPr>
      </p:pic>
      <p:grpSp>
        <p:nvGrpSpPr>
          <p:cNvPr id="5" name="Group 13"/>
          <p:cNvGrpSpPr>
            <a:grpSpLocks noChangeAspect="1"/>
          </p:cNvGrpSpPr>
          <p:nvPr/>
        </p:nvGrpSpPr>
        <p:grpSpPr>
          <a:xfrm>
            <a:off x="4149292" y="1809346"/>
            <a:ext cx="4994708" cy="2032136"/>
            <a:chOff x="885079" y="2187575"/>
            <a:chExt cx="8511525" cy="3679825"/>
          </a:xfrm>
        </p:grpSpPr>
        <p:sp>
          <p:nvSpPr>
            <p:cNvPr id="16" name="Freeform 15"/>
            <p:cNvSpPr/>
            <p:nvPr/>
          </p:nvSpPr>
          <p:spPr>
            <a:xfrm>
              <a:off x="1095375" y="2187575"/>
              <a:ext cx="4808538" cy="920750"/>
            </a:xfrm>
            <a:custGeom>
              <a:avLst/>
              <a:gdLst>
                <a:gd name="connsiteX0" fmla="*/ 4716050 w 4807908"/>
                <a:gd name="connsiteY0" fmla="*/ 743210 h 920663"/>
                <a:gd name="connsiteX1" fmla="*/ 4703524 w 4807908"/>
                <a:gd name="connsiteY1" fmla="*/ 342378 h 920663"/>
                <a:gd name="connsiteX2" fmla="*/ 4089748 w 4807908"/>
                <a:gd name="connsiteY2" fmla="*/ 304799 h 920663"/>
                <a:gd name="connsiteX3" fmla="*/ 3313135 w 4807908"/>
                <a:gd name="connsiteY3" fmla="*/ 29227 h 920663"/>
                <a:gd name="connsiteX4" fmla="*/ 2498943 w 4807908"/>
                <a:gd name="connsiteY4" fmla="*/ 129435 h 920663"/>
                <a:gd name="connsiteX5" fmla="*/ 1546965 w 4807908"/>
                <a:gd name="connsiteY5" fmla="*/ 217117 h 920663"/>
                <a:gd name="connsiteX6" fmla="*/ 908137 w 4807908"/>
                <a:gd name="connsiteY6" fmla="*/ 4175 h 920663"/>
                <a:gd name="connsiteX7" fmla="*/ 181628 w 4807908"/>
                <a:gd name="connsiteY7" fmla="*/ 229643 h 920663"/>
                <a:gd name="connsiteX8" fmla="*/ 6263 w 4807908"/>
                <a:gd name="connsiteY8" fmla="*/ 680580 h 920663"/>
                <a:gd name="connsiteX9" fmla="*/ 219206 w 4807908"/>
                <a:gd name="connsiteY9" fmla="*/ 880997 h 920663"/>
                <a:gd name="connsiteX10" fmla="*/ 519831 w 4807908"/>
                <a:gd name="connsiteY10" fmla="*/ 918575 h 9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7908" h="920663">
                  <a:moveTo>
                    <a:pt x="4716050" y="743210"/>
                  </a:moveTo>
                  <a:cubicBezTo>
                    <a:pt x="4761979" y="579328"/>
                    <a:pt x="4807908" y="415446"/>
                    <a:pt x="4703524" y="342378"/>
                  </a:cubicBezTo>
                  <a:cubicBezTo>
                    <a:pt x="4599140" y="269310"/>
                    <a:pt x="4321479" y="356991"/>
                    <a:pt x="4089748" y="304799"/>
                  </a:cubicBezTo>
                  <a:cubicBezTo>
                    <a:pt x="3858017" y="252607"/>
                    <a:pt x="3578269" y="58454"/>
                    <a:pt x="3313135" y="29227"/>
                  </a:cubicBezTo>
                  <a:cubicBezTo>
                    <a:pt x="3048001" y="0"/>
                    <a:pt x="2793305" y="98120"/>
                    <a:pt x="2498943" y="129435"/>
                  </a:cubicBezTo>
                  <a:cubicBezTo>
                    <a:pt x="2204581" y="160750"/>
                    <a:pt x="1812099" y="237994"/>
                    <a:pt x="1546965" y="217117"/>
                  </a:cubicBezTo>
                  <a:cubicBezTo>
                    <a:pt x="1281831" y="196240"/>
                    <a:pt x="1135693" y="2087"/>
                    <a:pt x="908137" y="4175"/>
                  </a:cubicBezTo>
                  <a:cubicBezTo>
                    <a:pt x="680581" y="6263"/>
                    <a:pt x="331940" y="116909"/>
                    <a:pt x="181628" y="229643"/>
                  </a:cubicBezTo>
                  <a:cubicBezTo>
                    <a:pt x="31316" y="342377"/>
                    <a:pt x="0" y="572021"/>
                    <a:pt x="6263" y="680580"/>
                  </a:cubicBezTo>
                  <a:cubicBezTo>
                    <a:pt x="12526" y="789139"/>
                    <a:pt x="133611" y="841331"/>
                    <a:pt x="219206" y="880997"/>
                  </a:cubicBezTo>
                  <a:cubicBezTo>
                    <a:pt x="304801" y="920663"/>
                    <a:pt x="412316" y="919619"/>
                    <a:pt x="519831" y="918575"/>
                  </a:cubicBezTo>
                </a:path>
              </a:pathLst>
            </a:custGeom>
            <a:ln w="127000"/>
          </p:spPr>
          <p:style>
            <a:lnRef idx="1">
              <a:schemeClr val="accent1"/>
            </a:lnRef>
            <a:fillRef idx="0">
              <a:schemeClr val="accent1"/>
            </a:fillRef>
            <a:effectRef idx="0">
              <a:schemeClr val="accent1"/>
            </a:effectRef>
            <a:fontRef idx="minor">
              <a:schemeClr val="tx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p:cNvCxnSpPr/>
            <p:nvPr/>
          </p:nvCxnSpPr>
          <p:spPr>
            <a:xfrm rot="16200000" flipH="1">
              <a:off x="5768182" y="2948781"/>
              <a:ext cx="2266950" cy="2030413"/>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938963" y="4173538"/>
              <a:ext cx="1906587" cy="1587"/>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09932" y="5337153"/>
              <a:ext cx="3667040" cy="1588"/>
            </a:xfrm>
            <a:prstGeom prst="line">
              <a:avLst/>
            </a:prstGeom>
            <a:ln w="1016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1243013" y="2193925"/>
              <a:ext cx="6678612" cy="849313"/>
            </a:xfrm>
            <a:custGeom>
              <a:avLst/>
              <a:gdLst>
                <a:gd name="connsiteX0" fmla="*/ 6651413 w 6678506"/>
                <a:gd name="connsiteY0" fmla="*/ 487680 h 848360"/>
                <a:gd name="connsiteX1" fmla="*/ 6641253 w 6678506"/>
                <a:gd name="connsiteY1" fmla="*/ 325120 h 848360"/>
                <a:gd name="connsiteX2" fmla="*/ 6427893 w 6678506"/>
                <a:gd name="connsiteY2" fmla="*/ 193040 h 848360"/>
                <a:gd name="connsiteX3" fmla="*/ 6163733 w 6678506"/>
                <a:gd name="connsiteY3" fmla="*/ 60960 h 848360"/>
                <a:gd name="connsiteX4" fmla="*/ 5422053 w 6678506"/>
                <a:gd name="connsiteY4" fmla="*/ 203200 h 848360"/>
                <a:gd name="connsiteX5" fmla="*/ 4954693 w 6678506"/>
                <a:gd name="connsiteY5" fmla="*/ 335280 h 848360"/>
                <a:gd name="connsiteX6" fmla="*/ 4324773 w 6678506"/>
                <a:gd name="connsiteY6" fmla="*/ 142240 h 848360"/>
                <a:gd name="connsiteX7" fmla="*/ 3593253 w 6678506"/>
                <a:gd name="connsiteY7" fmla="*/ 20320 h 848360"/>
                <a:gd name="connsiteX8" fmla="*/ 3003973 w 6678506"/>
                <a:gd name="connsiteY8" fmla="*/ 264160 h 848360"/>
                <a:gd name="connsiteX9" fmla="*/ 2343573 w 6678506"/>
                <a:gd name="connsiteY9" fmla="*/ 40640 h 848360"/>
                <a:gd name="connsiteX10" fmla="*/ 1632373 w 6678506"/>
                <a:gd name="connsiteY10" fmla="*/ 71120 h 848360"/>
                <a:gd name="connsiteX11" fmla="*/ 1205653 w 6678506"/>
                <a:gd name="connsiteY11" fmla="*/ 182880 h 848360"/>
                <a:gd name="connsiteX12" fmla="*/ 291253 w 6678506"/>
                <a:gd name="connsiteY12" fmla="*/ 304800 h 848360"/>
                <a:gd name="connsiteX13" fmla="*/ 138853 w 6678506"/>
                <a:gd name="connsiteY13" fmla="*/ 457200 h 848360"/>
                <a:gd name="connsiteX14" fmla="*/ 6773 w 6678506"/>
                <a:gd name="connsiteY14" fmla="*/ 670560 h 848360"/>
                <a:gd name="connsiteX15" fmla="*/ 179493 w 6678506"/>
                <a:gd name="connsiteY15" fmla="*/ 822960 h 848360"/>
                <a:gd name="connsiteX16" fmla="*/ 362373 w 6678506"/>
                <a:gd name="connsiteY16" fmla="*/ 822960 h 84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78506" h="848360">
                  <a:moveTo>
                    <a:pt x="6651413" y="487680"/>
                  </a:moveTo>
                  <a:cubicBezTo>
                    <a:pt x="6664959" y="430953"/>
                    <a:pt x="6678506" y="374227"/>
                    <a:pt x="6641253" y="325120"/>
                  </a:cubicBezTo>
                  <a:cubicBezTo>
                    <a:pt x="6604000" y="276013"/>
                    <a:pt x="6507480" y="237067"/>
                    <a:pt x="6427893" y="193040"/>
                  </a:cubicBezTo>
                  <a:cubicBezTo>
                    <a:pt x="6348306" y="149013"/>
                    <a:pt x="6331373" y="59267"/>
                    <a:pt x="6163733" y="60960"/>
                  </a:cubicBezTo>
                  <a:cubicBezTo>
                    <a:pt x="5996093" y="62653"/>
                    <a:pt x="5623560" y="157480"/>
                    <a:pt x="5422053" y="203200"/>
                  </a:cubicBezTo>
                  <a:cubicBezTo>
                    <a:pt x="5220546" y="248920"/>
                    <a:pt x="5137573" y="345440"/>
                    <a:pt x="4954693" y="335280"/>
                  </a:cubicBezTo>
                  <a:cubicBezTo>
                    <a:pt x="4771813" y="325120"/>
                    <a:pt x="4551680" y="194733"/>
                    <a:pt x="4324773" y="142240"/>
                  </a:cubicBezTo>
                  <a:cubicBezTo>
                    <a:pt x="4097866" y="89747"/>
                    <a:pt x="3813386" y="0"/>
                    <a:pt x="3593253" y="20320"/>
                  </a:cubicBezTo>
                  <a:cubicBezTo>
                    <a:pt x="3373120" y="40640"/>
                    <a:pt x="3212253" y="260773"/>
                    <a:pt x="3003973" y="264160"/>
                  </a:cubicBezTo>
                  <a:cubicBezTo>
                    <a:pt x="2795693" y="267547"/>
                    <a:pt x="2572173" y="72813"/>
                    <a:pt x="2343573" y="40640"/>
                  </a:cubicBezTo>
                  <a:cubicBezTo>
                    <a:pt x="2114973" y="8467"/>
                    <a:pt x="1822026" y="47413"/>
                    <a:pt x="1632373" y="71120"/>
                  </a:cubicBezTo>
                  <a:cubicBezTo>
                    <a:pt x="1442720" y="94827"/>
                    <a:pt x="1429173" y="143933"/>
                    <a:pt x="1205653" y="182880"/>
                  </a:cubicBezTo>
                  <a:cubicBezTo>
                    <a:pt x="982133" y="221827"/>
                    <a:pt x="469053" y="259080"/>
                    <a:pt x="291253" y="304800"/>
                  </a:cubicBezTo>
                  <a:cubicBezTo>
                    <a:pt x="113453" y="350520"/>
                    <a:pt x="186266" y="396240"/>
                    <a:pt x="138853" y="457200"/>
                  </a:cubicBezTo>
                  <a:cubicBezTo>
                    <a:pt x="91440" y="518160"/>
                    <a:pt x="0" y="609600"/>
                    <a:pt x="6773" y="670560"/>
                  </a:cubicBezTo>
                  <a:cubicBezTo>
                    <a:pt x="13546" y="731520"/>
                    <a:pt x="120226" y="797560"/>
                    <a:pt x="179493" y="822960"/>
                  </a:cubicBezTo>
                  <a:cubicBezTo>
                    <a:pt x="238760" y="848360"/>
                    <a:pt x="300566" y="835660"/>
                    <a:pt x="362373" y="822960"/>
                  </a:cubicBezTo>
                </a:path>
              </a:pathLst>
            </a:custGeom>
            <a:ln w="1270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ound Same Side Corner Rectangle 20"/>
            <p:cNvSpPr/>
            <p:nvPr/>
          </p:nvSpPr>
          <p:spPr>
            <a:xfrm rot="10800000">
              <a:off x="7696200" y="2667000"/>
              <a:ext cx="381000" cy="609600"/>
            </a:xfrm>
            <a:prstGeom prst="round2SameRect">
              <a:avLst>
                <a:gd name="adj1" fmla="val 40667"/>
                <a:gd name="adj2" fmla="val 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752600" y="2743200"/>
              <a:ext cx="6400800" cy="1524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828800" y="5410200"/>
              <a:ext cx="1828800" cy="4572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1200" kern="120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XY Translator</a:t>
              </a:r>
              <a:endParaRPr lang="en-US" sz="100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24" name="Rectangle 23"/>
            <p:cNvSpPr/>
            <p:nvPr/>
          </p:nvSpPr>
          <p:spPr>
            <a:xfrm>
              <a:off x="1752600" y="2743200"/>
              <a:ext cx="20574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600200" y="2819400"/>
              <a:ext cx="152400" cy="2514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ound Same Side Corner Rectangle 25"/>
            <p:cNvSpPr/>
            <p:nvPr/>
          </p:nvSpPr>
          <p:spPr>
            <a:xfrm rot="16200000">
              <a:off x="2019300" y="3238500"/>
              <a:ext cx="1905000" cy="1676400"/>
            </a:xfrm>
            <a:prstGeom prst="round2SameRect">
              <a:avLst>
                <a:gd name="adj1" fmla="val 34243"/>
                <a:gd name="adj2" fmla="val 0"/>
              </a:avLst>
            </a:prstGeom>
            <a:solidFill>
              <a:srgbClr val="E2F1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3733800" y="3154363"/>
              <a:ext cx="246063" cy="1843087"/>
            </a:xfrm>
            <a:prstGeom prst="rect">
              <a:avLst/>
            </a:prstGeom>
            <a:solidFill>
              <a:srgbClr val="E2F1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1371600" y="3221038"/>
              <a:ext cx="152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1447800" y="3382963"/>
              <a:ext cx="152400" cy="460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1447800" y="3241675"/>
              <a:ext cx="152400" cy="44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1447800" y="3535363"/>
              <a:ext cx="152400" cy="460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1447800" y="3687763"/>
              <a:ext cx="152400" cy="460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6"/>
            <p:cNvSpPr txBox="1">
              <a:spLocks noChangeArrowheads="1"/>
            </p:cNvSpPr>
            <p:nvPr/>
          </p:nvSpPr>
          <p:spPr bwMode="auto">
            <a:xfrm rot="16200000">
              <a:off x="-49929" y="3978245"/>
              <a:ext cx="2262875" cy="392859"/>
            </a:xfrm>
            <a:prstGeom prst="rect">
              <a:avLst/>
            </a:prstGeom>
            <a:noFill/>
            <a:ln w="9525">
              <a:noFill/>
              <a:miter lim="800000"/>
              <a:headEnd/>
              <a:tailEnd/>
            </a:ln>
          </p:spPr>
          <p:txBody>
            <a:bodyPr wrap="square">
              <a:noAutofit/>
            </a:bodyPr>
            <a:lstStyle/>
            <a:p>
              <a:pPr marL="0" marR="0" fontAlgn="base">
                <a:spcBef>
                  <a:spcPts val="0"/>
                </a:spcBef>
                <a:spcAft>
                  <a:spcPts val="0"/>
                </a:spcAft>
              </a:pPr>
              <a:r>
                <a:rPr lang="en-US" sz="12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Electronics</a:t>
              </a:r>
              <a:endParaRPr lang="en-US" sz="1000" dirty="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34" name="Text Box 27"/>
            <p:cNvSpPr txBox="1">
              <a:spLocks noChangeArrowheads="1"/>
            </p:cNvSpPr>
            <p:nvPr/>
          </p:nvSpPr>
          <p:spPr bwMode="auto">
            <a:xfrm>
              <a:off x="8015287" y="2907400"/>
              <a:ext cx="1052936" cy="246966"/>
            </a:xfrm>
            <a:prstGeom prst="rect">
              <a:avLst/>
            </a:prstGeom>
            <a:noFill/>
            <a:ln w="9525">
              <a:noFill/>
              <a:miter lim="800000"/>
              <a:headEnd/>
              <a:tailEnd/>
            </a:ln>
          </p:spPr>
          <p:txBody>
            <a:bodyPr wrap="square">
              <a:noAutofit/>
            </a:bodyPr>
            <a:lstStyle/>
            <a:p>
              <a:pPr marL="0" marR="0" fontAlgn="base">
                <a:spcBef>
                  <a:spcPts val="0"/>
                </a:spcBef>
                <a:spcAft>
                  <a:spcPts val="0"/>
                </a:spcAft>
              </a:pPr>
              <a:r>
                <a:rPr lang="en-US" sz="12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Laser</a:t>
              </a:r>
              <a:r>
                <a:rPr lang="en-US" sz="10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Diode</a:t>
              </a:r>
              <a:endParaRPr lang="en-US" sz="1000" dirty="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35" name="Rectangle 34"/>
            <p:cNvSpPr/>
            <p:nvPr/>
          </p:nvSpPr>
          <p:spPr>
            <a:xfrm rot="20237733">
              <a:off x="7378700" y="5035550"/>
              <a:ext cx="1066800" cy="2286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9"/>
            <p:cNvSpPr txBox="1">
              <a:spLocks noChangeArrowheads="1"/>
            </p:cNvSpPr>
            <p:nvPr/>
          </p:nvSpPr>
          <p:spPr bwMode="auto">
            <a:xfrm>
              <a:off x="8076888" y="4234759"/>
              <a:ext cx="1319716" cy="388732"/>
            </a:xfrm>
            <a:prstGeom prst="rect">
              <a:avLst/>
            </a:prstGeom>
            <a:noFill/>
            <a:ln w="9525">
              <a:noFill/>
              <a:miter lim="800000"/>
              <a:headEnd/>
              <a:tailEnd/>
            </a:ln>
          </p:spPr>
          <p:txBody>
            <a:bodyPr wrap="square">
              <a:noAutofit/>
            </a:bodyPr>
            <a:lstStyle/>
            <a:p>
              <a:pPr marL="0" marR="0" fontAlgn="base">
                <a:spcBef>
                  <a:spcPts val="0"/>
                </a:spcBef>
                <a:spcAft>
                  <a:spcPts val="0"/>
                </a:spcAft>
              </a:pPr>
              <a:r>
                <a:rPr lang="en-US" sz="12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Mirror</a:t>
              </a:r>
              <a:endParaRPr lang="en-US" sz="1000" dirty="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37" name="Rectangle 36"/>
            <p:cNvSpPr/>
            <p:nvPr/>
          </p:nvSpPr>
          <p:spPr>
            <a:xfrm>
              <a:off x="5715000" y="2895600"/>
              <a:ext cx="609600" cy="76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p:cNvSpPr/>
            <p:nvPr/>
          </p:nvSpPr>
          <p:spPr>
            <a:xfrm>
              <a:off x="4800600" y="2895600"/>
              <a:ext cx="457200" cy="1524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p:cNvSpPr/>
            <p:nvPr/>
          </p:nvSpPr>
          <p:spPr>
            <a:xfrm>
              <a:off x="6629400" y="2895600"/>
              <a:ext cx="457200" cy="1524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p:cNvSpPr/>
            <p:nvPr/>
          </p:nvSpPr>
          <p:spPr>
            <a:xfrm>
              <a:off x="4800600" y="3048000"/>
              <a:ext cx="2286000" cy="152400"/>
            </a:xfrm>
            <a:prstGeom prst="rect">
              <a:avLst/>
            </a:prstGeom>
            <a:gradFill flip="none" rotWithShape="1">
              <a:gsLst>
                <a:gs pos="100000">
                  <a:schemeClr val="bg1">
                    <a:alpha val="0"/>
                  </a:schemeClr>
                </a:gs>
                <a:gs pos="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34"/>
            <p:cNvSpPr txBox="1">
              <a:spLocks noChangeArrowheads="1"/>
            </p:cNvSpPr>
            <p:nvPr/>
          </p:nvSpPr>
          <p:spPr bwMode="auto">
            <a:xfrm>
              <a:off x="4800603" y="3262670"/>
              <a:ext cx="1904574" cy="912237"/>
            </a:xfrm>
            <a:prstGeom prst="rect">
              <a:avLst/>
            </a:prstGeom>
            <a:noFill/>
            <a:ln w="9525">
              <a:noFill/>
              <a:miter lim="800000"/>
              <a:headEnd/>
              <a:tailEnd/>
            </a:ln>
          </p:spPr>
          <p:txBody>
            <a:bodyPr wrap="square">
              <a:noAutofit/>
            </a:bodyPr>
            <a:lstStyle/>
            <a:p>
              <a:pPr marL="0" marR="0" fontAlgn="base">
                <a:spcBef>
                  <a:spcPts val="0"/>
                </a:spcBef>
                <a:spcAft>
                  <a:spcPts val="0"/>
                </a:spcAft>
              </a:pPr>
              <a:r>
                <a:rPr lang="en-US" sz="12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Photodiode &amp;</a:t>
              </a:r>
              <a:endParaRPr lang="en-US" sz="1000">
                <a:effectLst/>
                <a:latin typeface="Times" panose="02020603050405020304" pitchFamily="18" charset="0"/>
                <a:ea typeface="MS Mincho" panose="02020609040205080304" pitchFamily="49" charset="-128"/>
                <a:cs typeface="Times New Roman" panose="02020603050405020304" pitchFamily="18" charset="0"/>
              </a:endParaRPr>
            </a:p>
            <a:p>
              <a:pPr marL="0" marR="0" fontAlgn="base">
                <a:spcBef>
                  <a:spcPts val="0"/>
                </a:spcBef>
                <a:spcAft>
                  <a:spcPts val="0"/>
                </a:spcAft>
              </a:pPr>
              <a:r>
                <a:rPr lang="en-US" sz="12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Graded Filter</a:t>
              </a:r>
              <a:endParaRPr lang="en-US" sz="100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2" name="Rectangle 41"/>
            <p:cNvSpPr/>
            <p:nvPr/>
          </p:nvSpPr>
          <p:spPr>
            <a:xfrm rot="20251781">
              <a:off x="7843838" y="5229225"/>
              <a:ext cx="457200" cy="457200"/>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15000"/>
                </a:lnSpc>
                <a:spcBef>
                  <a:spcPts val="0"/>
                </a:spcBef>
                <a:spcAft>
                  <a:spcPts val="100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Arrow Connector 42"/>
            <p:cNvCxnSpPr/>
            <p:nvPr/>
          </p:nvCxnSpPr>
          <p:spPr>
            <a:xfrm rot="5400000">
              <a:off x="7506494" y="3987006"/>
              <a:ext cx="762000" cy="1588"/>
            </a:xfrm>
            <a:prstGeom prst="straightConnector1">
              <a:avLst/>
            </a:prstGeom>
            <a:ln w="57150" cap="rnd">
              <a:solidFill>
                <a:srgbClr val="FF0000"/>
              </a:solidFill>
              <a:round/>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6741319" y="3856831"/>
              <a:ext cx="609600" cy="534988"/>
            </a:xfrm>
            <a:prstGeom prst="straightConnector1">
              <a:avLst/>
            </a:prstGeom>
            <a:ln w="57150" cap="rnd">
              <a:solidFill>
                <a:srgbClr val="FF0000"/>
              </a:solidFill>
              <a:round/>
              <a:headEnd w="lg" len="lg"/>
              <a:tailEnd type="arrow" w="lg" len="lg"/>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5294" y="4100620"/>
            <a:ext cx="3485096" cy="2721056"/>
          </a:xfrm>
          <a:prstGeom prst="rect">
            <a:avLst/>
          </a:prstGeom>
        </p:spPr>
      </p:pic>
    </p:spTree>
    <p:extLst>
      <p:ext uri="{BB962C8B-B14F-4D97-AF65-F5344CB8AC3E}">
        <p14:creationId xmlns:p14="http://schemas.microsoft.com/office/powerpoint/2010/main" val="30234073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203950" y="0"/>
            <a:ext cx="9347950" cy="6858000"/>
          </a:xfrm>
          <a:prstGeom prst="rect">
            <a:avLst/>
          </a:prstGeom>
        </p:spPr>
      </p:pic>
      <p:pic>
        <p:nvPicPr>
          <p:cNvPr id="65538" name="Picture 3" descr="NISE_log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203950" y="441448"/>
            <a:ext cx="9347950" cy="830997"/>
          </a:xfrm>
          <a:prstGeom prst="rect">
            <a:avLst/>
          </a:prstGeom>
          <a:noFill/>
          <a:ln w="9525">
            <a:noFill/>
            <a:miter lim="800000"/>
            <a:headEnd/>
            <a:tailEnd/>
          </a:ln>
        </p:spPr>
        <p:txBody>
          <a:bodyPr wrap="square">
            <a:prstTxWarp prst="textNoShape">
              <a:avLst/>
            </a:prstTxWarp>
            <a:spAutoFit/>
          </a:bodyPr>
          <a:lstStyle/>
          <a:p>
            <a:pPr algn="ctr"/>
            <a:r>
              <a:rPr lang="en-US" sz="4000" b="1" dirty="0" smtClean="0">
                <a:solidFill>
                  <a:srgbClr val="49176D"/>
                </a:solidFill>
                <a:latin typeface="+mn-lt"/>
                <a:ea typeface="Georgia" pitchFamily="1" charset="0"/>
                <a:cs typeface="Georgia" pitchFamily="1" charset="0"/>
              </a:rPr>
              <a:t>Agendas</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1385888" y="1917397"/>
            <a:ext cx="6888902" cy="32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3200" b="1" dirty="0" smtClean="0">
                <a:solidFill>
                  <a:srgbClr val="0C4225"/>
                </a:solidFill>
                <a:latin typeface="Calibri" charset="0"/>
                <a:ea typeface="MS Mincho" charset="0"/>
                <a:cs typeface="MS Mincho" charset="0"/>
              </a:rPr>
              <a:t>One and one half public event</a:t>
            </a:r>
          </a:p>
          <a:p>
            <a:pPr marL="342900" indent="-342900">
              <a:spcBef>
                <a:spcPct val="35000"/>
              </a:spcBef>
              <a:buClr>
                <a:srgbClr val="000000"/>
              </a:buClr>
              <a:buFont typeface="Arial" charset="0"/>
              <a:buChar char="•"/>
            </a:pPr>
            <a:r>
              <a:rPr lang="en-US" sz="3200" b="1" dirty="0" smtClean="0">
                <a:solidFill>
                  <a:srgbClr val="0C4225"/>
                </a:solidFill>
                <a:latin typeface="Calibri" charset="0"/>
                <a:ea typeface="MS Mincho" charset="0"/>
                <a:cs typeface="MS Mincho" charset="0"/>
              </a:rPr>
              <a:t>Three hour public event</a:t>
            </a:r>
          </a:p>
          <a:p>
            <a:pPr marL="342900" indent="-342900">
              <a:spcBef>
                <a:spcPct val="35000"/>
              </a:spcBef>
              <a:buClr>
                <a:srgbClr val="000000"/>
              </a:buClr>
              <a:buFont typeface="Arial" charset="0"/>
              <a:buChar char="•"/>
            </a:pPr>
            <a:r>
              <a:rPr lang="en-US" sz="3200" b="1" dirty="0" smtClean="0">
                <a:solidFill>
                  <a:srgbClr val="0C4225"/>
                </a:solidFill>
                <a:latin typeface="Calibri" charset="0"/>
                <a:ea typeface="MS Mincho" charset="0"/>
                <a:cs typeface="MS Mincho" charset="0"/>
              </a:rPr>
              <a:t>Three hour teacher workshop</a:t>
            </a:r>
            <a:endParaRPr lang="en-US" sz="3200" b="1" dirty="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3200" b="1" dirty="0" smtClean="0">
                <a:solidFill>
                  <a:srgbClr val="0C4225"/>
                </a:solidFill>
                <a:latin typeface="Calibri" charset="0"/>
                <a:ea typeface="MS Mincho" charset="0"/>
                <a:cs typeface="MS Mincho" charset="0"/>
              </a:rPr>
              <a:t>Six hour teacher workshop</a:t>
            </a:r>
          </a:p>
          <a:p>
            <a:pPr marL="342900" indent="-342900">
              <a:spcBef>
                <a:spcPct val="35000"/>
              </a:spcBef>
              <a:buClr>
                <a:srgbClr val="000000"/>
              </a:buClr>
              <a:buFont typeface="Arial" charset="0"/>
              <a:buChar char="•"/>
            </a:pPr>
            <a:endParaRPr lang="en-US" sz="3200" b="1" dirty="0">
              <a:solidFill>
                <a:srgbClr val="0C4225"/>
              </a:solidFill>
              <a:latin typeface="Calibri" charset="0"/>
              <a:ea typeface="MS Mincho" charset="0"/>
              <a:cs typeface="MS Mincho" charset="0"/>
            </a:endParaRP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15" name="Rectangle 14"/>
          <p:cNvSpPr/>
          <p:nvPr/>
        </p:nvSpPr>
        <p:spPr>
          <a:xfrm>
            <a:off x="152400" y="58594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Tree>
    <p:extLst>
      <p:ext uri="{BB962C8B-B14F-4D97-AF65-F5344CB8AC3E}">
        <p14:creationId xmlns:p14="http://schemas.microsoft.com/office/powerpoint/2010/main" val="25353617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l="3093" t="13594" r="2783" b="6231"/>
          <a:stretch/>
        </p:blipFill>
        <p:spPr>
          <a:xfrm>
            <a:off x="6324" y="-14566"/>
            <a:ext cx="9137676" cy="6872565"/>
          </a:xfrm>
          <a:prstGeom prst="rect">
            <a:avLst/>
          </a:prstGeom>
        </p:spPr>
      </p:pic>
      <p:pic>
        <p:nvPicPr>
          <p:cNvPr id="65538" name="Picture 3" descr="NISE_log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950" y="6236372"/>
            <a:ext cx="2133600" cy="498475"/>
          </a:xfrm>
          <a:prstGeom prst="rect">
            <a:avLst/>
          </a:prstGeom>
          <a:noFill/>
          <a:ln w="9525">
            <a:noFill/>
            <a:miter lim="800000"/>
            <a:headEnd/>
            <a:tailEnd/>
          </a:ln>
        </p:spPr>
      </p:pic>
      <p:pic>
        <p:nvPicPr>
          <p:cNvPr id="65539"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07916" y="6060506"/>
            <a:ext cx="590550" cy="595313"/>
          </a:xfrm>
          <a:prstGeom prst="rect">
            <a:avLst/>
          </a:prstGeom>
          <a:noFill/>
          <a:ln w="9525">
            <a:noFill/>
            <a:miter lim="800000"/>
            <a:headEnd/>
            <a:tailEnd/>
          </a:ln>
        </p:spPr>
      </p:pic>
      <p:sp>
        <p:nvSpPr>
          <p:cNvPr id="10" name="Rectangle 9"/>
          <p:cNvSpPr/>
          <p:nvPr/>
        </p:nvSpPr>
        <p:spPr>
          <a:xfrm>
            <a:off x="6324" y="5892110"/>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6324" y="80935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 name="TextBox 1"/>
          <p:cNvSpPr txBox="1">
            <a:spLocks noChangeArrowheads="1"/>
          </p:cNvSpPr>
          <p:nvPr/>
        </p:nvSpPr>
        <p:spPr bwMode="auto">
          <a:xfrm>
            <a:off x="2634579" y="6179031"/>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195332" y="6298742"/>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 name="Rectangle 1"/>
          <p:cNvSpPr/>
          <p:nvPr/>
        </p:nvSpPr>
        <p:spPr>
          <a:xfrm>
            <a:off x="347235" y="945534"/>
            <a:ext cx="4399659" cy="5570756"/>
          </a:xfrm>
          <a:prstGeom prst="rect">
            <a:avLst/>
          </a:prstGeom>
        </p:spPr>
        <p:txBody>
          <a:bodyPr wrap="square">
            <a:spAutoFit/>
          </a:bodyPr>
          <a:lstStyle/>
          <a:p>
            <a:pPr marL="285750" indent="-285750">
              <a:buFont typeface="Arial" panose="020B0604020202020204" pitchFamily="34" charset="0"/>
              <a:buChar char="•"/>
            </a:pPr>
            <a:r>
              <a:rPr lang="en-US" sz="2000" b="1" i="1" dirty="0" smtClean="0">
                <a:solidFill>
                  <a:srgbClr val="49176D"/>
                </a:solidFill>
                <a:latin typeface="+mn-lt"/>
                <a:ea typeface="Georgia" pitchFamily="1" charset="0"/>
                <a:cs typeface="Georgia" pitchFamily="1" charset="0"/>
              </a:rPr>
              <a:t>Nano 101</a:t>
            </a:r>
            <a:r>
              <a:rPr lang="en-US" sz="2000" b="1" dirty="0" smtClean="0">
                <a:solidFill>
                  <a:srgbClr val="49176D"/>
                </a:solidFill>
                <a:latin typeface="+mn-lt"/>
                <a:ea typeface="Georgia" pitchFamily="1" charset="0"/>
                <a:cs typeface="Georgia" pitchFamily="1" charset="0"/>
              </a:rPr>
              <a:t>, </a:t>
            </a:r>
            <a:r>
              <a:rPr lang="en-US" sz="2000" b="1" i="1" dirty="0" smtClean="0">
                <a:solidFill>
                  <a:srgbClr val="49176D"/>
                </a:solidFill>
                <a:latin typeface="+mn-lt"/>
                <a:ea typeface="Georgia" pitchFamily="1" charset="0"/>
                <a:cs typeface="Georgia" pitchFamily="1" charset="0"/>
              </a:rPr>
              <a:t>How Small Is Nano </a:t>
            </a:r>
            <a:r>
              <a:rPr lang="en-US" sz="2000" b="1" dirty="0" smtClean="0">
                <a:solidFill>
                  <a:srgbClr val="49176D"/>
                </a:solidFill>
                <a:latin typeface="+mn-lt"/>
                <a:ea typeface="Georgia" pitchFamily="1" charset="0"/>
                <a:cs typeface="Georgia" pitchFamily="1" charset="0"/>
              </a:rPr>
              <a:t>videos</a:t>
            </a:r>
          </a:p>
          <a:p>
            <a:endParaRPr lang="en-US" sz="2000" b="1" dirty="0" smtClean="0">
              <a:solidFill>
                <a:srgbClr val="49176D"/>
              </a:solidFill>
              <a:latin typeface="+mn-lt"/>
              <a:ea typeface="Georgia" pitchFamily="1" charset="0"/>
              <a:cs typeface="Georgia" pitchFamily="1" charset="0"/>
            </a:endParaRPr>
          </a:p>
          <a:p>
            <a:pPr marL="285750" indent="-285750">
              <a:buFont typeface="Arial" panose="020B0604020202020204" pitchFamily="34" charset="0"/>
              <a:buChar char="•"/>
            </a:pPr>
            <a:r>
              <a:rPr lang="en-US" sz="2000" b="1" dirty="0" smtClean="0">
                <a:solidFill>
                  <a:srgbClr val="49176D"/>
                </a:solidFill>
                <a:latin typeface="+mn-lt"/>
                <a:ea typeface="Georgia" pitchFamily="1" charset="0"/>
                <a:cs typeface="Georgia" pitchFamily="1" charset="0"/>
                <a:hlinkClick r:id="rId6"/>
              </a:rPr>
              <a:t>I Spy Nano</a:t>
            </a:r>
            <a:endParaRPr lang="en-US" sz="2000" b="1" dirty="0" smtClean="0">
              <a:solidFill>
                <a:srgbClr val="49176D"/>
              </a:solidFill>
              <a:latin typeface="+mn-lt"/>
              <a:ea typeface="Georgia" pitchFamily="1" charset="0"/>
              <a:cs typeface="Georgia" pitchFamily="1" charset="0"/>
            </a:endParaRPr>
          </a:p>
          <a:p>
            <a:pPr marL="285750" indent="-285750">
              <a:buFont typeface="Arial" panose="020B0604020202020204" pitchFamily="34" charset="0"/>
              <a:buChar char="•"/>
            </a:pPr>
            <a:r>
              <a:rPr lang="en-US" sz="2000" b="1" dirty="0" smtClean="0">
                <a:solidFill>
                  <a:srgbClr val="49176D"/>
                </a:solidFill>
                <a:latin typeface="+mn-lt"/>
                <a:ea typeface="Georgia" pitchFamily="1" charset="0"/>
                <a:cs typeface="Georgia" pitchFamily="1" charset="0"/>
                <a:hlinkClick r:id="rId7"/>
              </a:rPr>
              <a:t>Nano Future Tellers</a:t>
            </a:r>
            <a:endParaRPr lang="en-US" sz="2000" b="1" dirty="0" smtClean="0">
              <a:solidFill>
                <a:srgbClr val="49176D"/>
              </a:solidFill>
              <a:latin typeface="+mn-lt"/>
              <a:ea typeface="Georgia" pitchFamily="1" charset="0"/>
              <a:cs typeface="Georgia" pitchFamily="1" charset="0"/>
            </a:endParaRPr>
          </a:p>
          <a:p>
            <a:pPr marL="285750" indent="-285750">
              <a:buFont typeface="Arial" panose="020B0604020202020204" pitchFamily="34" charset="0"/>
              <a:buChar char="•"/>
            </a:pPr>
            <a:r>
              <a:rPr lang="en-US" sz="2000" b="1" dirty="0" smtClean="0">
                <a:solidFill>
                  <a:srgbClr val="49176D"/>
                </a:solidFill>
                <a:latin typeface="+mn-lt"/>
                <a:ea typeface="Georgia" pitchFamily="1" charset="0"/>
                <a:cs typeface="Georgia" pitchFamily="1" charset="0"/>
              </a:rPr>
              <a:t>Exploring Forces</a:t>
            </a:r>
          </a:p>
          <a:p>
            <a:pPr marL="742950" lvl="1" indent="-285750">
              <a:buFont typeface="Arial" panose="020B0604020202020204" pitchFamily="34" charset="0"/>
              <a:buChar char="•"/>
            </a:pPr>
            <a:r>
              <a:rPr lang="en-US" sz="2000" dirty="0">
                <a:solidFill>
                  <a:srgbClr val="49176D"/>
                </a:solidFill>
                <a:latin typeface="+mn-lt"/>
                <a:ea typeface="Georgia" pitchFamily="1" charset="0"/>
                <a:cs typeface="Georgia" pitchFamily="1" charset="0"/>
                <a:hlinkClick r:id="rId8"/>
              </a:rPr>
              <a:t>Static Electricity</a:t>
            </a:r>
            <a:endParaRPr lang="en-US" sz="2000" dirty="0" smtClean="0">
              <a:solidFill>
                <a:srgbClr val="49176D"/>
              </a:solidFill>
              <a:latin typeface="+mn-lt"/>
              <a:ea typeface="Georgia" pitchFamily="1" charset="0"/>
              <a:cs typeface="Georgia" pitchFamily="1" charset="0"/>
            </a:endParaRPr>
          </a:p>
          <a:p>
            <a:pPr marL="285750" indent="-285750">
              <a:buFont typeface="Arial" panose="020B0604020202020204" pitchFamily="34" charset="0"/>
              <a:buChar char="•"/>
            </a:pPr>
            <a:r>
              <a:rPr lang="en-US" sz="2000" b="1" dirty="0" smtClean="0">
                <a:solidFill>
                  <a:srgbClr val="49176D"/>
                </a:solidFill>
                <a:latin typeface="+mn-lt"/>
                <a:ea typeface="Georgia" pitchFamily="1" charset="0"/>
                <a:cs typeface="Georgia" pitchFamily="1" charset="0"/>
              </a:rPr>
              <a:t>Exploring Materials</a:t>
            </a:r>
          </a:p>
          <a:p>
            <a:pPr marL="742950" lvl="1" indent="-285750">
              <a:buFont typeface="Arial" panose="020B0604020202020204" pitchFamily="34" charset="0"/>
              <a:buChar char="•"/>
            </a:pPr>
            <a:r>
              <a:rPr lang="en-US" sz="2000" dirty="0" err="1" smtClean="0">
                <a:solidFill>
                  <a:srgbClr val="49176D"/>
                </a:solidFill>
                <a:latin typeface="+mn-lt"/>
                <a:ea typeface="Georgia" pitchFamily="1" charset="0"/>
                <a:cs typeface="Georgia" pitchFamily="1" charset="0"/>
                <a:hlinkClick r:id="rId9"/>
              </a:rPr>
              <a:t>Ferrofluid</a:t>
            </a:r>
            <a:r>
              <a:rPr lang="en-US" sz="2000" dirty="0" smtClean="0">
                <a:solidFill>
                  <a:srgbClr val="49176D"/>
                </a:solidFill>
                <a:latin typeface="+mn-lt"/>
                <a:ea typeface="Georgia" pitchFamily="1" charset="0"/>
                <a:cs typeface="Georgia" pitchFamily="1" charset="0"/>
                <a:hlinkClick r:id="rId9"/>
              </a:rPr>
              <a:t> </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10"/>
              </a:rPr>
              <a:t>Graphene</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11"/>
              </a:rPr>
              <a:t>Memory Metal</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12"/>
              </a:rPr>
              <a:t>Stained Glass Windows</a:t>
            </a:r>
            <a:endParaRPr lang="en-US" sz="2000" dirty="0" smtClean="0">
              <a:solidFill>
                <a:srgbClr val="49176D"/>
              </a:solidFill>
              <a:latin typeface="+mn-lt"/>
              <a:ea typeface="Georgia" pitchFamily="1" charset="0"/>
              <a:cs typeface="Georgia" pitchFamily="1" charset="0"/>
            </a:endParaRPr>
          </a:p>
          <a:p>
            <a:pPr marL="285750" indent="-285750">
              <a:buFont typeface="Arial" panose="020B0604020202020204" pitchFamily="34" charset="0"/>
              <a:buChar char="•"/>
            </a:pPr>
            <a:r>
              <a:rPr lang="en-US" sz="2000" b="1" dirty="0">
                <a:solidFill>
                  <a:srgbClr val="49176D"/>
                </a:solidFill>
                <a:latin typeface="+mn-lt"/>
                <a:ea typeface="Georgia" pitchFamily="1" charset="0"/>
                <a:cs typeface="Georgia" pitchFamily="1" charset="0"/>
              </a:rPr>
              <a:t>Exploring Products</a:t>
            </a:r>
          </a:p>
          <a:p>
            <a:pPr marL="742950" lvl="1" indent="-285750">
              <a:buFont typeface="Arial" panose="020B0604020202020204" pitchFamily="34" charset="0"/>
              <a:buChar char="•"/>
            </a:pPr>
            <a:r>
              <a:rPr lang="en-US" sz="2000" dirty="0">
                <a:solidFill>
                  <a:srgbClr val="49176D"/>
                </a:solidFill>
                <a:latin typeface="+mn-lt"/>
                <a:ea typeface="Georgia" pitchFamily="1" charset="0"/>
                <a:cs typeface="Georgia" pitchFamily="1" charset="0"/>
                <a:hlinkClick r:id="rId13"/>
              </a:rPr>
              <a:t>Nano Fabric</a:t>
            </a:r>
            <a:endParaRPr lang="en-US" sz="2000" dirty="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14"/>
              </a:rPr>
              <a:t>Nano Sand</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15"/>
              </a:rPr>
              <a:t>Sunblock</a:t>
            </a:r>
            <a:endParaRPr lang="en-US" sz="2000" dirty="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endParaRPr lang="en-US" sz="2000" dirty="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endParaRPr lang="en-US" b="1" dirty="0" smtClean="0">
              <a:solidFill>
                <a:srgbClr val="49176D"/>
              </a:solidFill>
              <a:latin typeface="+mn-lt"/>
              <a:ea typeface="Georgia" pitchFamily="1" charset="0"/>
              <a:cs typeface="Georgia" pitchFamily="1" charset="0"/>
            </a:endParaRPr>
          </a:p>
          <a:p>
            <a:endParaRPr lang="en-US" dirty="0">
              <a:solidFill>
                <a:srgbClr val="49176D"/>
              </a:solidFill>
              <a:latin typeface="+mn-lt"/>
              <a:ea typeface="Georgia" pitchFamily="1" charset="0"/>
              <a:cs typeface="Georgia" pitchFamily="1" charset="0"/>
            </a:endParaRPr>
          </a:p>
        </p:txBody>
      </p:sp>
      <p:sp>
        <p:nvSpPr>
          <p:cNvPr id="14" name="TextBox 6"/>
          <p:cNvSpPr txBox="1">
            <a:spLocks noChangeArrowheads="1"/>
          </p:cNvSpPr>
          <p:nvPr/>
        </p:nvSpPr>
        <p:spPr bwMode="auto">
          <a:xfrm>
            <a:off x="-67369" y="80239"/>
            <a:ext cx="9144000" cy="830997"/>
          </a:xfrm>
          <a:prstGeom prst="rect">
            <a:avLst/>
          </a:prstGeom>
          <a:noFill/>
          <a:ln w="9525">
            <a:noFill/>
            <a:miter lim="800000"/>
            <a:headEnd/>
            <a:tailEnd/>
          </a:ln>
        </p:spPr>
        <p:txBody>
          <a:bodyPr>
            <a:prstTxWarp prst="textNoShape">
              <a:avLst/>
            </a:prstTxWarp>
            <a:spAutoFit/>
          </a:bodyPr>
          <a:lstStyle/>
          <a:p>
            <a:pPr algn="ctr"/>
            <a:r>
              <a:rPr lang="en-US" sz="4000" b="1" dirty="0" smtClean="0">
                <a:solidFill>
                  <a:srgbClr val="49176D"/>
                </a:solidFill>
                <a:latin typeface="+mn-lt"/>
                <a:ea typeface="Georgia" pitchFamily="1" charset="0"/>
                <a:cs typeface="Georgia" pitchFamily="1" charset="0"/>
              </a:rPr>
              <a:t>Materials</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1" name="Rectangle 10"/>
          <p:cNvSpPr/>
          <p:nvPr/>
        </p:nvSpPr>
        <p:spPr>
          <a:xfrm>
            <a:off x="4142393" y="1493655"/>
            <a:ext cx="4630453" cy="4401205"/>
          </a:xfrm>
          <a:prstGeom prst="rect">
            <a:avLst/>
          </a:prstGeom>
        </p:spPr>
        <p:txBody>
          <a:bodyPr wrap="square">
            <a:spAutoFit/>
          </a:bodyPr>
          <a:lstStyle/>
          <a:p>
            <a:pPr marL="285750" indent="-285750">
              <a:buFont typeface="Arial" panose="020B0604020202020204" pitchFamily="34" charset="0"/>
              <a:buChar char="•"/>
            </a:pPr>
            <a:r>
              <a:rPr lang="en-US" sz="2000" b="1" dirty="0" smtClean="0">
                <a:solidFill>
                  <a:srgbClr val="49176D"/>
                </a:solidFill>
                <a:latin typeface="+mn-lt"/>
                <a:ea typeface="Georgia" pitchFamily="1" charset="0"/>
                <a:cs typeface="Georgia" pitchFamily="1" charset="0"/>
              </a:rPr>
              <a:t>Exploring Properties</a:t>
            </a: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16"/>
              </a:rPr>
              <a:t>Invisibility</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17"/>
              </a:rPr>
              <a:t>Surface Area</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18"/>
              </a:rPr>
              <a:t>UV Bracelets</a:t>
            </a:r>
            <a:endParaRPr lang="en-US" sz="2000" dirty="0" smtClean="0">
              <a:solidFill>
                <a:srgbClr val="49176D"/>
              </a:solidFill>
              <a:latin typeface="+mn-lt"/>
              <a:ea typeface="Georgia" pitchFamily="1" charset="0"/>
              <a:cs typeface="Georgia" pitchFamily="1" charset="0"/>
            </a:endParaRPr>
          </a:p>
          <a:p>
            <a:pPr marL="285750" indent="-285750">
              <a:buFont typeface="Arial" panose="020B0604020202020204" pitchFamily="34" charset="0"/>
              <a:buChar char="•"/>
            </a:pPr>
            <a:r>
              <a:rPr lang="en-US" sz="2000" b="1" dirty="0" smtClean="0">
                <a:solidFill>
                  <a:srgbClr val="49176D"/>
                </a:solidFill>
                <a:latin typeface="+mn-lt"/>
                <a:ea typeface="Georgia" pitchFamily="1" charset="0"/>
                <a:cs typeface="Georgia" pitchFamily="1" charset="0"/>
              </a:rPr>
              <a:t>Exploring Size</a:t>
            </a:r>
          </a:p>
          <a:p>
            <a:pPr marL="742950" lvl="1" indent="-285750">
              <a:buFont typeface="Arial" panose="020B0604020202020204" pitchFamily="34" charset="0"/>
              <a:buChar char="•"/>
            </a:pPr>
            <a:r>
              <a:rPr lang="en-US" sz="2000" dirty="0">
                <a:solidFill>
                  <a:srgbClr val="49176D"/>
                </a:solidFill>
                <a:latin typeface="+mn-lt"/>
                <a:ea typeface="Georgia" pitchFamily="1" charset="0"/>
                <a:cs typeface="Georgia" pitchFamily="1" charset="0"/>
                <a:hlinkClick r:id="rId19"/>
              </a:rPr>
              <a:t>Measure Yourself</a:t>
            </a:r>
            <a:endParaRPr lang="en-US" sz="2000" dirty="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20"/>
              </a:rPr>
              <a:t>Memory Game</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21"/>
              </a:rPr>
              <a:t>Powers of 10 Game</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22"/>
              </a:rPr>
              <a:t>Scented Balloons</a:t>
            </a:r>
            <a:endParaRPr lang="en-US" sz="2000" dirty="0" smtClean="0">
              <a:solidFill>
                <a:srgbClr val="49176D"/>
              </a:solidFill>
              <a:latin typeface="+mn-lt"/>
              <a:ea typeface="Georgia" pitchFamily="1" charset="0"/>
              <a:cs typeface="Georgia" pitchFamily="1" charset="0"/>
            </a:endParaRPr>
          </a:p>
          <a:p>
            <a:pPr marL="285750" indent="-285750">
              <a:buFont typeface="Arial" panose="020B0604020202020204" pitchFamily="34" charset="0"/>
              <a:buChar char="•"/>
            </a:pPr>
            <a:r>
              <a:rPr lang="en-US" sz="2000" b="1" dirty="0" smtClean="0">
                <a:solidFill>
                  <a:srgbClr val="49176D"/>
                </a:solidFill>
                <a:latin typeface="+mn-lt"/>
                <a:ea typeface="Georgia" pitchFamily="1" charset="0"/>
                <a:cs typeface="Georgia" pitchFamily="1" charset="0"/>
              </a:rPr>
              <a:t>Exploring Tools</a:t>
            </a: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23"/>
              </a:rPr>
              <a:t>3D Imaging</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a:solidFill>
                  <a:srgbClr val="49176D"/>
                </a:solidFill>
                <a:latin typeface="+mn-lt"/>
                <a:ea typeface="Georgia" pitchFamily="1" charset="0"/>
                <a:cs typeface="Georgia" pitchFamily="1" charset="0"/>
                <a:hlinkClick r:id="rId24"/>
              </a:rPr>
              <a:t>Dress like a </a:t>
            </a:r>
            <a:r>
              <a:rPr lang="en-US" sz="2000" dirty="0" err="1" smtClean="0">
                <a:solidFill>
                  <a:srgbClr val="49176D"/>
                </a:solidFill>
                <a:latin typeface="+mn-lt"/>
                <a:ea typeface="Georgia" pitchFamily="1" charset="0"/>
                <a:cs typeface="Georgia" pitchFamily="1" charset="0"/>
                <a:hlinkClick r:id="rId24"/>
              </a:rPr>
              <a:t>Nanoscientist</a:t>
            </a:r>
            <a:endParaRPr lang="en-US" sz="2000" dirty="0" smtClean="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25"/>
              </a:rPr>
              <a:t>Mitten Challenge</a:t>
            </a:r>
            <a:r>
              <a:rPr lang="en-US" sz="2000" dirty="0" smtClean="0">
                <a:solidFill>
                  <a:srgbClr val="49176D"/>
                </a:solidFill>
                <a:latin typeface="+mn-lt"/>
                <a:ea typeface="Georgia" pitchFamily="1" charset="0"/>
                <a:cs typeface="Georgia" pitchFamily="1" charset="0"/>
              </a:rPr>
              <a:t> </a:t>
            </a:r>
            <a:endParaRPr lang="en-US" sz="2000" dirty="0">
              <a:solidFill>
                <a:srgbClr val="49176D"/>
              </a:solidFill>
              <a:latin typeface="+mn-lt"/>
              <a:ea typeface="Georgia" pitchFamily="1" charset="0"/>
              <a:cs typeface="Georgia" pitchFamily="1" charset="0"/>
            </a:endParaRPr>
          </a:p>
          <a:p>
            <a:pPr marL="742950" lvl="1" indent="-285750">
              <a:buFont typeface="Arial" panose="020B0604020202020204" pitchFamily="34" charset="0"/>
              <a:buChar char="•"/>
            </a:pPr>
            <a:r>
              <a:rPr lang="en-US" sz="2000" dirty="0" smtClean="0">
                <a:solidFill>
                  <a:srgbClr val="49176D"/>
                </a:solidFill>
                <a:latin typeface="+mn-lt"/>
                <a:ea typeface="Georgia" pitchFamily="1" charset="0"/>
                <a:cs typeface="Georgia" pitchFamily="1" charset="0"/>
                <a:hlinkClick r:id="rId26"/>
              </a:rPr>
              <a:t>Transmission Electron Microscopes</a:t>
            </a:r>
            <a:endParaRPr lang="en-US" sz="2000" dirty="0">
              <a:solidFill>
                <a:srgbClr val="49176D"/>
              </a:solidFill>
              <a:latin typeface="+mn-lt"/>
              <a:ea typeface="Georgia" pitchFamily="1" charset="0"/>
              <a:cs typeface="Georgia" pitchFamily="1" charset="0"/>
            </a:endParaRPr>
          </a:p>
        </p:txBody>
      </p:sp>
    </p:spTree>
    <p:extLst>
      <p:ext uri="{BB962C8B-B14F-4D97-AF65-F5344CB8AC3E}">
        <p14:creationId xmlns:p14="http://schemas.microsoft.com/office/powerpoint/2010/main" val="16568314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t="-11768" b="-11768"/>
          <a:stretch>
            <a:fillRect/>
          </a:stretch>
        </p:blipFill>
        <p:spPr>
          <a:xfrm>
            <a:off x="4004100" y="1298068"/>
            <a:ext cx="3775061" cy="2061622"/>
          </a:xfrm>
        </p:spPr>
      </p:pic>
      <p:sp>
        <p:nvSpPr>
          <p:cNvPr id="2" name="Title 1"/>
          <p:cNvSpPr>
            <a:spLocks noGrp="1"/>
          </p:cNvSpPr>
          <p:nvPr>
            <p:ph type="title"/>
          </p:nvPr>
        </p:nvSpPr>
        <p:spPr>
          <a:xfrm>
            <a:off x="892969" y="-47076"/>
            <a:ext cx="7358063" cy="1012608"/>
          </a:xfrm>
        </p:spPr>
        <p:txBody>
          <a:bodyPr/>
          <a:lstStyle/>
          <a:p>
            <a:r>
              <a:rPr lang="en-US" dirty="0" smtClean="0"/>
              <a:t>nanoHUB Education</a:t>
            </a:r>
            <a:endParaRPr lang="en-US" dirty="0"/>
          </a:p>
        </p:txBody>
      </p:sp>
      <p:grpSp>
        <p:nvGrpSpPr>
          <p:cNvPr id="5" name="Group 10"/>
          <p:cNvGrpSpPr/>
          <p:nvPr/>
        </p:nvGrpSpPr>
        <p:grpSpPr>
          <a:xfrm>
            <a:off x="79411" y="4942503"/>
            <a:ext cx="8417469" cy="1877844"/>
            <a:chOff x="79411" y="4942503"/>
            <a:chExt cx="8417469" cy="1877844"/>
          </a:xfrm>
        </p:grpSpPr>
        <p:grpSp>
          <p:nvGrpSpPr>
            <p:cNvPr id="10" name="Group 11"/>
            <p:cNvGrpSpPr/>
            <p:nvPr/>
          </p:nvGrpSpPr>
          <p:grpSpPr>
            <a:xfrm>
              <a:off x="3924880" y="5154170"/>
              <a:ext cx="4572000" cy="1611635"/>
              <a:chOff x="3924880" y="5234810"/>
              <a:chExt cx="4572000" cy="1611635"/>
            </a:xfrm>
          </p:grpSpPr>
          <p:pic>
            <p:nvPicPr>
              <p:cNvPr id="4" name="Picture 3"/>
              <p:cNvPicPr>
                <a:picLocks noChangeAspect="1"/>
              </p:cNvPicPr>
              <p:nvPr/>
            </p:nvPicPr>
            <p:blipFill>
              <a:blip r:embed="rId4"/>
              <a:stretch>
                <a:fillRect/>
              </a:stretch>
            </p:blipFill>
            <p:spPr>
              <a:xfrm>
                <a:off x="4391139" y="5234810"/>
                <a:ext cx="3388022" cy="1037582"/>
              </a:xfrm>
              <a:prstGeom prst="rect">
                <a:avLst/>
              </a:prstGeom>
            </p:spPr>
          </p:pic>
          <p:sp>
            <p:nvSpPr>
              <p:cNvPr id="6" name="Rectangle 5"/>
              <p:cNvSpPr/>
              <p:nvPr/>
            </p:nvSpPr>
            <p:spPr>
              <a:xfrm>
                <a:off x="3924880" y="6138559"/>
                <a:ext cx="4572000" cy="707886"/>
              </a:xfrm>
              <a:prstGeom prst="rect">
                <a:avLst/>
              </a:prstGeom>
            </p:spPr>
            <p:txBody>
              <a:bodyPr>
                <a:spAutoFit/>
              </a:bodyPr>
              <a:lstStyle/>
              <a:p>
                <a:r>
                  <a:rPr lang="en-US" sz="2000" dirty="0">
                    <a:solidFill>
                      <a:srgbClr val="FFFF00"/>
                    </a:solidFill>
                  </a:rPr>
                  <a:t>Connecting </a:t>
                </a:r>
                <a:r>
                  <a:rPr lang="en-US" sz="2000" dirty="0" smtClean="0">
                    <a:solidFill>
                      <a:srgbClr val="FFFF00"/>
                    </a:solidFill>
                  </a:rPr>
                  <a:t>Engineering </a:t>
                </a:r>
                <a:r>
                  <a:rPr lang="en-US" sz="2000" dirty="0">
                    <a:solidFill>
                      <a:srgbClr val="FFFF00"/>
                    </a:solidFill>
                  </a:rPr>
                  <a:t>with </a:t>
                </a:r>
                <a:endParaRPr lang="en-US" sz="2000" dirty="0" smtClean="0">
                  <a:solidFill>
                    <a:srgbClr val="FFFF00"/>
                  </a:solidFill>
                </a:endParaRPr>
              </a:p>
              <a:p>
                <a:r>
                  <a:rPr lang="en-US" sz="2000" dirty="0">
                    <a:solidFill>
                      <a:srgbClr val="FFFF00"/>
                    </a:solidFill>
                  </a:rPr>
                  <a:t>P</a:t>
                </a:r>
                <a:r>
                  <a:rPr lang="en-US" sz="2000" dirty="0" smtClean="0">
                    <a:solidFill>
                      <a:srgbClr val="FFFF00"/>
                    </a:solidFill>
                  </a:rPr>
                  <a:t>eople </a:t>
                </a:r>
                <a:r>
                  <a:rPr lang="en-US" sz="2000" dirty="0">
                    <a:solidFill>
                      <a:srgbClr val="FFFF00"/>
                    </a:solidFill>
                  </a:rPr>
                  <a:t>and </a:t>
                </a:r>
                <a:r>
                  <a:rPr lang="en-US" sz="2000" dirty="0" smtClean="0">
                    <a:solidFill>
                      <a:srgbClr val="FFFF00"/>
                    </a:solidFill>
                  </a:rPr>
                  <a:t>Communities</a:t>
                </a:r>
                <a:endParaRPr lang="en-US" sz="2000" dirty="0">
                  <a:solidFill>
                    <a:srgbClr val="FFFF00"/>
                  </a:solidFill>
                </a:endParaRPr>
              </a:p>
            </p:txBody>
          </p:sp>
        </p:grpSp>
        <p:grpSp>
          <p:nvGrpSpPr>
            <p:cNvPr id="11" name="Group 9"/>
            <p:cNvGrpSpPr/>
            <p:nvPr/>
          </p:nvGrpSpPr>
          <p:grpSpPr>
            <a:xfrm>
              <a:off x="79411" y="4942503"/>
              <a:ext cx="4572000" cy="1877844"/>
              <a:chOff x="79411" y="5023143"/>
              <a:chExt cx="4572000" cy="1877844"/>
            </a:xfrm>
          </p:grpSpPr>
          <p:pic>
            <p:nvPicPr>
              <p:cNvPr id="8" name="Picture 7" descr="Inspire white 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4286" y="5023143"/>
                <a:ext cx="1939764" cy="1410726"/>
              </a:xfrm>
              <a:prstGeom prst="rect">
                <a:avLst/>
              </a:prstGeom>
            </p:spPr>
          </p:pic>
          <p:sp>
            <p:nvSpPr>
              <p:cNvPr id="15" name="Rectangle 14"/>
              <p:cNvSpPr/>
              <p:nvPr/>
            </p:nvSpPr>
            <p:spPr>
              <a:xfrm>
                <a:off x="79411" y="6193101"/>
                <a:ext cx="4572000" cy="707886"/>
              </a:xfrm>
              <a:prstGeom prst="rect">
                <a:avLst/>
              </a:prstGeom>
            </p:spPr>
            <p:txBody>
              <a:bodyPr>
                <a:spAutoFit/>
              </a:bodyPr>
              <a:lstStyle/>
              <a:p>
                <a:r>
                  <a:rPr lang="en-US" sz="2000" dirty="0" smtClean="0">
                    <a:solidFill>
                      <a:schemeClr val="accent2">
                        <a:lumMod val="60000"/>
                        <a:lumOff val="40000"/>
                      </a:schemeClr>
                    </a:solidFill>
                  </a:rPr>
                  <a:t>K12 Engineering </a:t>
                </a:r>
              </a:p>
              <a:p>
                <a:r>
                  <a:rPr lang="en-US" sz="2000" dirty="0" smtClean="0">
                    <a:solidFill>
                      <a:schemeClr val="accent2">
                        <a:lumMod val="60000"/>
                        <a:lumOff val="40000"/>
                      </a:schemeClr>
                    </a:solidFill>
                  </a:rPr>
                  <a:t>Research Institute</a:t>
                </a:r>
                <a:endParaRPr lang="en-US" sz="2000" dirty="0">
                  <a:solidFill>
                    <a:schemeClr val="accent2">
                      <a:lumMod val="60000"/>
                      <a:lumOff val="40000"/>
                    </a:schemeClr>
                  </a:solidFill>
                </a:endParaRPr>
              </a:p>
            </p:txBody>
          </p:sp>
        </p:grpSp>
      </p:grpSp>
      <p:grpSp>
        <p:nvGrpSpPr>
          <p:cNvPr id="12" name="Group 19"/>
          <p:cNvGrpSpPr/>
          <p:nvPr/>
        </p:nvGrpSpPr>
        <p:grpSpPr>
          <a:xfrm>
            <a:off x="367823" y="3639023"/>
            <a:ext cx="8336210" cy="1323439"/>
            <a:chOff x="367823" y="3739823"/>
            <a:chExt cx="8336210" cy="1323439"/>
          </a:xfrm>
        </p:grpSpPr>
        <p:grpSp>
          <p:nvGrpSpPr>
            <p:cNvPr id="20" name="Group 4"/>
            <p:cNvGrpSpPr/>
            <p:nvPr/>
          </p:nvGrpSpPr>
          <p:grpSpPr>
            <a:xfrm>
              <a:off x="367823" y="3874392"/>
              <a:ext cx="5662042" cy="1135064"/>
              <a:chOff x="1788622" y="3585926"/>
              <a:chExt cx="5662042" cy="1135064"/>
            </a:xfrm>
          </p:grpSpPr>
          <p:sp>
            <p:nvSpPr>
              <p:cNvPr id="16" name="Rounded Rectangle 15"/>
              <p:cNvSpPr/>
              <p:nvPr/>
            </p:nvSpPr>
            <p:spPr>
              <a:xfrm>
                <a:off x="1788622" y="3585927"/>
                <a:ext cx="1825550" cy="1135063"/>
              </a:xfrm>
              <a:prstGeom prst="roundRect">
                <a:avLst/>
              </a:prstGeom>
              <a:solidFill>
                <a:schemeClr val="accent1"/>
              </a:solidFill>
              <a:ln w="31750" cap="flat">
                <a:solidFill>
                  <a:srgbClr val="14A6FE"/>
                </a:solid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1" hangingPunct="0">
                  <a:lnSpc>
                    <a:spcPct val="100000"/>
                  </a:lnSpc>
                  <a:spcBef>
                    <a:spcPts val="0"/>
                  </a:spcBef>
                  <a:spcAft>
                    <a:spcPts val="0"/>
                  </a:spcAft>
                  <a:buClrTx/>
                  <a:buSzTx/>
                  <a:buFontTx/>
                  <a:buNone/>
                  <a:tabLst/>
                </a:pPr>
                <a:r>
                  <a:rPr kumimoji="0" lang="en-US" sz="2000" i="0" u="none" strike="noStrike" cap="none" spc="0" normalizeH="0" baseline="0" dirty="0" smtClean="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rPr>
                  <a:t>First </a:t>
                </a:r>
              </a:p>
              <a:p>
                <a:pPr marL="0" marR="0" indent="0" algn="ctr" defTabSz="800100" rtl="0" fontAlgn="auto" latinLnBrk="1" hangingPunct="0">
                  <a:lnSpc>
                    <a:spcPct val="100000"/>
                  </a:lnSpc>
                  <a:spcBef>
                    <a:spcPts val="0"/>
                  </a:spcBef>
                  <a:spcAft>
                    <a:spcPts val="0"/>
                  </a:spcAft>
                  <a:buClrTx/>
                  <a:buSzTx/>
                  <a:buFontTx/>
                  <a:buNone/>
                  <a:tabLst/>
                </a:pPr>
                <a:r>
                  <a:rPr kumimoji="0" lang="en-US" sz="2000" i="0" u="none" strike="noStrike" cap="none" spc="0" normalizeH="0" baseline="0" dirty="0" smtClean="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rPr>
                  <a:t>Year </a:t>
                </a:r>
              </a:p>
              <a:p>
                <a:pPr marL="0" marR="0" indent="0" algn="ctr" defTabSz="800100" rtl="0" fontAlgn="auto" latinLnBrk="1" hangingPunct="0">
                  <a:lnSpc>
                    <a:spcPct val="100000"/>
                  </a:lnSpc>
                  <a:spcBef>
                    <a:spcPts val="0"/>
                  </a:spcBef>
                  <a:spcAft>
                    <a:spcPts val="0"/>
                  </a:spcAft>
                  <a:buClrTx/>
                  <a:buSzTx/>
                  <a:buFontTx/>
                  <a:buNone/>
                  <a:tabLst/>
                </a:pPr>
                <a:r>
                  <a:rPr kumimoji="0" lang="en-US" sz="2000" i="0" u="none" strike="noStrike" cap="none" spc="0" normalizeH="0" baseline="0" dirty="0" smtClean="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rPr>
                  <a:t>Engineering</a:t>
                </a:r>
              </a:p>
            </p:txBody>
          </p:sp>
          <p:sp>
            <p:nvSpPr>
              <p:cNvPr id="17" name="Rounded Rectangle 16"/>
              <p:cNvSpPr/>
              <p:nvPr/>
            </p:nvSpPr>
            <p:spPr>
              <a:xfrm>
                <a:off x="3924880" y="3585926"/>
                <a:ext cx="3525784" cy="454025"/>
              </a:xfrm>
              <a:prstGeom prst="roundRect">
                <a:avLst/>
              </a:prstGeom>
              <a:noFill/>
              <a:ln w="31750" cap="flat">
                <a:solidFill>
                  <a:srgbClr val="14A6FE"/>
                </a:solid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82880" marR="0" indent="0" algn="l" defTabSz="800100" rtl="0" fontAlgn="auto" latinLnBrk="1" hangingPunct="0">
                  <a:lnSpc>
                    <a:spcPct val="100000"/>
                  </a:lnSpc>
                  <a:spcBef>
                    <a:spcPts val="0"/>
                  </a:spcBef>
                  <a:spcAft>
                    <a:spcPts val="0"/>
                  </a:spcAft>
                  <a:buClrTx/>
                  <a:buSzTx/>
                  <a:buFontTx/>
                  <a:buNone/>
                  <a:tabLst/>
                </a:pPr>
                <a:r>
                  <a:rPr lang="en-US" sz="2000" dirty="0">
                    <a:solidFill>
                      <a:srgbClr val="32C1CE"/>
                    </a:solidFill>
                    <a:effectLst>
                      <a:outerShdw blurRad="25400" dist="23998" dir="2700000" rotWithShape="0">
                        <a:srgbClr val="000000">
                          <a:alpha val="31034"/>
                        </a:srgbClr>
                      </a:outerShdw>
                    </a:effectLst>
                  </a:rPr>
                  <a:t>N</a:t>
                </a:r>
                <a:r>
                  <a:rPr kumimoji="0" lang="en-US" sz="2000" b="0" i="0" u="none" strike="noStrike" cap="none" spc="0" normalizeH="0" baseline="0" dirty="0" smtClean="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rPr>
                  <a:t>ano Model Eliciting Activities</a:t>
                </a:r>
                <a:endParaRPr kumimoji="0" lang="en-US" sz="2000" b="0" i="0" u="none" strike="noStrike" cap="none" spc="0" normalizeH="0" baseline="0" dirty="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endParaRPr>
              </a:p>
            </p:txBody>
          </p:sp>
          <p:sp>
            <p:nvSpPr>
              <p:cNvPr id="18" name="Rounded Rectangle 17"/>
              <p:cNvSpPr/>
              <p:nvPr/>
            </p:nvSpPr>
            <p:spPr>
              <a:xfrm>
                <a:off x="3924880" y="4266965"/>
                <a:ext cx="3525784" cy="454025"/>
              </a:xfrm>
              <a:prstGeom prst="roundRect">
                <a:avLst/>
              </a:prstGeom>
              <a:noFill/>
              <a:ln w="31750" cap="flat">
                <a:solidFill>
                  <a:srgbClr val="14A6FE"/>
                </a:solid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69863" marR="0" algn="l" defTabSz="8001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rPr>
                  <a:t>8-Week</a:t>
                </a:r>
                <a:r>
                  <a:rPr kumimoji="0" lang="en-US" sz="2000" b="0" i="0" u="none" strike="noStrike" cap="none" spc="0" normalizeH="0" dirty="0" smtClean="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rPr>
                  <a:t> </a:t>
                </a:r>
                <a:r>
                  <a:rPr lang="en-US" sz="2000" dirty="0">
                    <a:solidFill>
                      <a:srgbClr val="32C1CE"/>
                    </a:solidFill>
                    <a:effectLst>
                      <a:outerShdw blurRad="25400" dist="23998" dir="2700000" rotWithShape="0">
                        <a:srgbClr val="000000">
                          <a:alpha val="31034"/>
                        </a:srgbClr>
                      </a:outerShdw>
                    </a:effectLst>
                  </a:rPr>
                  <a:t>N</a:t>
                </a:r>
                <a:r>
                  <a:rPr kumimoji="0" lang="en-US" sz="2000" b="0" i="0" u="none" strike="noStrike" cap="none" spc="0" normalizeH="0" dirty="0" smtClean="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rPr>
                  <a:t>ano </a:t>
                </a:r>
                <a:r>
                  <a:rPr kumimoji="0" lang="en-US" sz="2000" b="0" i="0" u="none" strike="noStrike" cap="none" spc="0" normalizeH="0" baseline="0" dirty="0" smtClean="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rPr>
                  <a:t>Design Project</a:t>
                </a:r>
                <a:endParaRPr kumimoji="0" lang="en-US" sz="2000" b="0" i="0" u="none" strike="noStrike" cap="none" spc="0" normalizeH="0" baseline="0" dirty="0">
                  <a:ln>
                    <a:noFill/>
                  </a:ln>
                  <a:solidFill>
                    <a:srgbClr val="32C1CE"/>
                  </a:solidFill>
                  <a:effectLst>
                    <a:outerShdw blurRad="25400" dist="23998" dir="2700000" rotWithShape="0">
                      <a:srgbClr val="000000">
                        <a:alpha val="31034"/>
                      </a:srgbClr>
                    </a:outerShdw>
                  </a:effectLst>
                  <a:uFillTx/>
                  <a:latin typeface="Gill Sans"/>
                  <a:ea typeface="Gill Sans"/>
                  <a:cs typeface="Gill Sans"/>
                  <a:sym typeface="Gill Sans"/>
                </a:endParaRPr>
              </a:p>
            </p:txBody>
          </p:sp>
        </p:grpSp>
        <p:sp>
          <p:nvSpPr>
            <p:cNvPr id="7" name="Rectangle 6"/>
            <p:cNvSpPr/>
            <p:nvPr/>
          </p:nvSpPr>
          <p:spPr>
            <a:xfrm>
              <a:off x="6047802" y="3739823"/>
              <a:ext cx="2656231" cy="1323439"/>
            </a:xfrm>
            <a:prstGeom prst="rect">
              <a:avLst/>
            </a:prstGeom>
          </p:spPr>
          <p:txBody>
            <a:bodyPr wrap="square">
              <a:spAutoFit/>
            </a:bodyPr>
            <a:lstStyle/>
            <a:p>
              <a:r>
                <a:rPr lang="en-US" sz="2000" dirty="0" smtClean="0">
                  <a:solidFill>
                    <a:srgbClr val="35CBD6"/>
                  </a:solidFill>
                </a:rPr>
                <a:t>Problem Solving</a:t>
              </a:r>
              <a:r>
                <a:rPr lang="en-US" sz="2000" dirty="0">
                  <a:solidFill>
                    <a:srgbClr val="35CBD6"/>
                  </a:solidFill>
                </a:rPr>
                <a:t>, M</a:t>
              </a:r>
              <a:r>
                <a:rPr lang="en-US" sz="2000" dirty="0" smtClean="0">
                  <a:solidFill>
                    <a:srgbClr val="35CBD6"/>
                  </a:solidFill>
                </a:rPr>
                <a:t>athematical Modeling</a:t>
              </a:r>
              <a:r>
                <a:rPr lang="en-US" sz="2000" dirty="0">
                  <a:solidFill>
                    <a:srgbClr val="35CBD6"/>
                  </a:solidFill>
                </a:rPr>
                <a:t>, </a:t>
              </a:r>
              <a:r>
                <a:rPr lang="en-US" sz="2000" dirty="0" smtClean="0">
                  <a:solidFill>
                    <a:srgbClr val="35CBD6"/>
                  </a:solidFill>
                </a:rPr>
                <a:t>Design</a:t>
              </a:r>
              <a:r>
                <a:rPr lang="en-US" sz="2000" dirty="0">
                  <a:solidFill>
                    <a:srgbClr val="35CBD6"/>
                  </a:solidFill>
                </a:rPr>
                <a:t>, </a:t>
              </a:r>
              <a:r>
                <a:rPr lang="en-US" sz="2000" dirty="0" smtClean="0">
                  <a:solidFill>
                    <a:srgbClr val="35CBD6"/>
                  </a:solidFill>
                </a:rPr>
                <a:t>Teaming</a:t>
              </a:r>
              <a:r>
                <a:rPr lang="en-US" sz="2000" dirty="0">
                  <a:solidFill>
                    <a:srgbClr val="35CBD6"/>
                  </a:solidFill>
                </a:rPr>
                <a:t>, and </a:t>
              </a:r>
              <a:r>
                <a:rPr lang="en-US" sz="2000" dirty="0" smtClean="0">
                  <a:solidFill>
                    <a:srgbClr val="35CBD6"/>
                  </a:solidFill>
                </a:rPr>
                <a:t>Computation Tools</a:t>
              </a:r>
              <a:endParaRPr lang="en-US" sz="2000" dirty="0">
                <a:solidFill>
                  <a:srgbClr val="35CBD6"/>
                </a:solidFill>
              </a:endParaRPr>
            </a:p>
          </p:txBody>
        </p:sp>
      </p:grpSp>
      <p:grpSp>
        <p:nvGrpSpPr>
          <p:cNvPr id="21" name="Group 20"/>
          <p:cNvGrpSpPr/>
          <p:nvPr/>
        </p:nvGrpSpPr>
        <p:grpSpPr>
          <a:xfrm>
            <a:off x="699083" y="584420"/>
            <a:ext cx="2636535" cy="2636535"/>
            <a:chOff x="699083" y="584420"/>
            <a:chExt cx="2636535" cy="2636535"/>
          </a:xfrm>
        </p:grpSpPr>
        <p:pic>
          <p:nvPicPr>
            <p:cNvPr id="3" name="Picture 2" descr="nHU white selectio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9083" y="584420"/>
              <a:ext cx="2636535" cy="2636535"/>
            </a:xfrm>
            <a:prstGeom prst="rect">
              <a:avLst/>
            </a:prstGeom>
          </p:spPr>
        </p:pic>
        <p:sp>
          <p:nvSpPr>
            <p:cNvPr id="9" name="TextBox 8"/>
            <p:cNvSpPr txBox="1"/>
            <p:nvPr/>
          </p:nvSpPr>
          <p:spPr>
            <a:xfrm>
              <a:off x="806937" y="2626976"/>
              <a:ext cx="238349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00" rtl="0" latinLnBrk="1" hangingPunct="0"/>
              <a:r>
                <a:rPr lang="en-US" sz="2000" dirty="0" err="1">
                  <a:solidFill>
                    <a:schemeClr val="accent1">
                      <a:lumMod val="40000"/>
                      <a:lumOff val="60000"/>
                    </a:schemeClr>
                  </a:solidFill>
                </a:rPr>
                <a:t>nanohub.org</a:t>
              </a:r>
              <a:r>
                <a:rPr lang="en-US" sz="2000" dirty="0">
                  <a:solidFill>
                    <a:schemeClr val="accent1">
                      <a:lumMod val="40000"/>
                      <a:lumOff val="60000"/>
                    </a:schemeClr>
                  </a:solidFill>
                </a:rPr>
                <a:t>/groups/u</a:t>
              </a:r>
              <a:endParaRPr kumimoji="0" lang="en-US" sz="2000" b="0" i="0" u="none" strike="noStrike" cap="none" spc="0" normalizeH="0" baseline="0" dirty="0">
                <a:ln>
                  <a:noFill/>
                </a:ln>
                <a:solidFill>
                  <a:schemeClr val="accent1">
                    <a:lumMod val="40000"/>
                    <a:lumOff val="60000"/>
                  </a:schemeClr>
                </a:solidFill>
                <a:effectLst/>
                <a:uFillTx/>
                <a:sym typeface="Gill Sans"/>
              </a:endParaRPr>
            </a:p>
          </p:txBody>
        </p:sp>
      </p:grpSp>
      <p:sp>
        <p:nvSpPr>
          <p:cNvPr id="14" name="TextBox 13"/>
          <p:cNvSpPr txBox="1"/>
          <p:nvPr/>
        </p:nvSpPr>
        <p:spPr>
          <a:xfrm>
            <a:off x="4899553" y="2949321"/>
            <a:ext cx="2013372"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i="0" u="none" strike="noStrike" cap="none" spc="0" normalizeH="0" baseline="0" dirty="0" err="1" smtClean="0">
                <a:ln>
                  <a:noFill/>
                </a:ln>
                <a:solidFill>
                  <a:srgbClr val="FFD966"/>
                </a:solidFill>
                <a:effectLst/>
                <a:uFillTx/>
                <a:latin typeface="Gill Sans"/>
                <a:ea typeface="Gill Sans"/>
                <a:cs typeface="Gill Sans"/>
                <a:sym typeface="Gill Sans"/>
              </a:rPr>
              <a:t>www.nanohub.org</a:t>
            </a:r>
            <a:r>
              <a:rPr kumimoji="0" lang="en-US" sz="2000" i="0" u="none" strike="noStrike" cap="none" spc="0" normalizeH="0" baseline="0" dirty="0" smtClean="0">
                <a:ln>
                  <a:noFill/>
                </a:ln>
                <a:solidFill>
                  <a:srgbClr val="FFD966"/>
                </a:solidFill>
                <a:effectLst/>
                <a:uFillTx/>
                <a:latin typeface="Gill Sans"/>
                <a:ea typeface="Gill Sans"/>
                <a:cs typeface="Gill Sans"/>
                <a:sym typeface="Gill Sans"/>
              </a:rPr>
              <a:t> </a:t>
            </a:r>
            <a:endParaRPr kumimoji="0" lang="en-US" sz="2000" i="0" u="none" strike="noStrike" cap="none" spc="0" normalizeH="0" baseline="0" dirty="0">
              <a:ln>
                <a:noFill/>
              </a:ln>
              <a:solidFill>
                <a:srgbClr val="FFD966"/>
              </a:solidFill>
              <a:effectLst/>
              <a:uFillTx/>
              <a:latin typeface="Gill Sans"/>
              <a:ea typeface="Gill Sans"/>
              <a:cs typeface="Gill Sans"/>
              <a:sym typeface="Gill Sans"/>
            </a:endParaRPr>
          </a:p>
        </p:txBody>
      </p:sp>
      <p:sp>
        <p:nvSpPr>
          <p:cNvPr id="13" name="Rounded Rectangle 12"/>
          <p:cNvSpPr/>
          <p:nvPr/>
        </p:nvSpPr>
        <p:spPr>
          <a:xfrm>
            <a:off x="3623585" y="1040593"/>
            <a:ext cx="4629428" cy="2319097"/>
          </a:xfrm>
          <a:prstGeom prst="roundRect">
            <a:avLst/>
          </a:prstGeom>
          <a:noFill/>
          <a:ln w="31750" cap="flat">
            <a:solidFill>
              <a:srgbClr val="F8AE40"/>
            </a:solid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800100" rtl="0" fontAlgn="auto" latinLnBrk="1"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F8AE40"/>
                </a:solidFill>
                <a:effectLst>
                  <a:outerShdw blurRad="25400" dist="23998" dir="2700000" rotWithShape="0">
                    <a:srgbClr val="000000">
                      <a:alpha val="31034"/>
                    </a:srgbClr>
                  </a:outerShdw>
                </a:effectLst>
                <a:uFillTx/>
                <a:latin typeface="Gill Sans"/>
                <a:ea typeface="Gill Sans"/>
                <a:cs typeface="Gill Sans"/>
                <a:sym typeface="Gill Sans"/>
              </a:rPr>
              <a:t>Over 4000 Resources</a:t>
            </a:r>
          </a:p>
        </p:txBody>
      </p:sp>
    </p:spTree>
    <p:extLst>
      <p:ext uri="{BB962C8B-B14F-4D97-AF65-F5344CB8AC3E}">
        <p14:creationId xmlns:p14="http://schemas.microsoft.com/office/powerpoint/2010/main" val="3633953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3068"/>
            <a:ext cx="7358063" cy="1012608"/>
          </a:xfrm>
        </p:spPr>
        <p:txBody>
          <a:bodyPr/>
          <a:lstStyle/>
          <a:p>
            <a:r>
              <a:rPr lang="en-US" dirty="0" smtClean="0"/>
              <a:t>nanoHUB Education Page</a:t>
            </a:r>
            <a:endParaRPr lang="en-US" dirty="0"/>
          </a:p>
        </p:txBody>
      </p:sp>
      <p:sp>
        <p:nvSpPr>
          <p:cNvPr id="4" name="TextBox 3"/>
          <p:cNvSpPr txBox="1"/>
          <p:nvPr/>
        </p:nvSpPr>
        <p:spPr>
          <a:xfrm>
            <a:off x="2433456" y="6106371"/>
            <a:ext cx="440094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i="0" u="none" strike="noStrike" cap="none" spc="0" normalizeH="0" baseline="0" dirty="0" err="1" smtClean="0">
                <a:ln>
                  <a:noFill/>
                </a:ln>
                <a:solidFill>
                  <a:srgbClr val="FFFFFF"/>
                </a:solidFill>
                <a:effectLst/>
                <a:uFillTx/>
                <a:latin typeface="Gill Sans"/>
                <a:ea typeface="Gill Sans"/>
                <a:cs typeface="Gill Sans"/>
                <a:sym typeface="Gill Sans"/>
              </a:rPr>
              <a:t>nanohub.org</a:t>
            </a:r>
            <a:r>
              <a:rPr kumimoji="0" lang="en-US" sz="3600" i="0" u="none" strike="noStrike" cap="none" spc="0" normalizeH="0" baseline="0" dirty="0" smtClean="0">
                <a:ln>
                  <a:noFill/>
                </a:ln>
                <a:solidFill>
                  <a:srgbClr val="FFFFFF"/>
                </a:solidFill>
                <a:effectLst/>
                <a:uFillTx/>
                <a:latin typeface="Gill Sans"/>
                <a:ea typeface="Gill Sans"/>
                <a:cs typeface="Gill Sans"/>
                <a:sym typeface="Gill Sans"/>
              </a:rPr>
              <a:t>/education</a:t>
            </a:r>
            <a:endParaRPr kumimoji="0" lang="en-US" sz="3600" i="0" u="none" strike="noStrike" cap="none" spc="0" normalizeH="0" baseline="0" dirty="0">
              <a:ln>
                <a:noFill/>
              </a:ln>
              <a:solidFill>
                <a:srgbClr val="FFFFFF"/>
              </a:solidFill>
              <a:effectLst/>
              <a:uFillTx/>
              <a:latin typeface="Gill Sans"/>
              <a:ea typeface="Gill Sans"/>
              <a:cs typeface="Gill Sans"/>
              <a:sym typeface="Gill Sans"/>
            </a:endParaRPr>
          </a:p>
        </p:txBody>
      </p:sp>
      <p:pic>
        <p:nvPicPr>
          <p:cNvPr id="6" name="Content Placeholder 5" descr="Screenshot 2015-05-19 13.52.25.png"/>
          <p:cNvPicPr>
            <a:picLocks noGrp="1" noChangeAspect="1"/>
          </p:cNvPicPr>
          <p:nvPr>
            <p:ph idx="1"/>
          </p:nvPr>
        </p:nvPicPr>
        <p:blipFill>
          <a:blip r:embed="rId3" cstate="email">
            <a:extLst>
              <a:ext uri="{28A0092B-C50C-407E-A947-70E740481C1C}">
                <a14:useLocalDpi xmlns:a14="http://schemas.microsoft.com/office/drawing/2010/main"/>
              </a:ext>
            </a:extLst>
          </a:blip>
          <a:srcRect l="-35753" r="-35753"/>
          <a:stretch>
            <a:fillRect/>
          </a:stretch>
        </p:blipFill>
        <p:spPr>
          <a:xfrm>
            <a:off x="0" y="1138818"/>
            <a:ext cx="9096143" cy="4967553"/>
          </a:xfrm>
        </p:spPr>
      </p:pic>
      <p:sp>
        <p:nvSpPr>
          <p:cNvPr id="8" name="Rounded Rectangle 7"/>
          <p:cNvSpPr/>
          <p:nvPr/>
        </p:nvSpPr>
        <p:spPr>
          <a:xfrm>
            <a:off x="5746043" y="3913121"/>
            <a:ext cx="1352554" cy="1104238"/>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108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324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4034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8" name="TextBox 4"/>
          <p:cNvSpPr txBox="1">
            <a:spLocks noChangeArrowheads="1"/>
          </p:cNvSpPr>
          <p:nvPr/>
        </p:nvSpPr>
        <p:spPr bwMode="auto">
          <a:xfrm>
            <a:off x="5462547" y="626240"/>
            <a:ext cx="3609892"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Selection of Activities</a:t>
            </a:r>
          </a:p>
          <a:p>
            <a:pPr marL="0" indent="0" eaLnBrk="1" hangingPunct="1">
              <a:spcBef>
                <a:spcPct val="50000"/>
              </a:spcBef>
              <a:defRPr/>
            </a:pPr>
            <a:endParaRPr lang="en-US" b="1" dirty="0" smtClean="0">
              <a:solidFill>
                <a:prstClr val="black"/>
              </a:solidFill>
              <a:latin typeface="Calibri" charset="0"/>
            </a:endParaRPr>
          </a:p>
          <a:p>
            <a:pPr marL="0" indent="0" eaLnBrk="1" hangingPunct="1">
              <a:spcBef>
                <a:spcPct val="50000"/>
              </a:spcBef>
              <a:defRPr/>
            </a:pPr>
            <a:r>
              <a:rPr lang="en-US" b="1" dirty="0" smtClean="0">
                <a:solidFill>
                  <a:prstClr val="black"/>
                </a:solidFill>
                <a:latin typeface="Calibri" charset="0"/>
              </a:rPr>
              <a:t>Where NSE Fits into Curriculum</a:t>
            </a:r>
            <a:endParaRPr lang="en-US" b="1" dirty="0">
              <a:solidFill>
                <a:prstClr val="black"/>
              </a:solidFill>
              <a:latin typeface="Calibri" charset="0"/>
            </a:endParaRPr>
          </a:p>
          <a:p>
            <a:pPr marL="0" indent="0" eaLnBrk="1" hangingPunct="1">
              <a:lnSpc>
                <a:spcPct val="90000"/>
              </a:lnSpc>
              <a:spcBef>
                <a:spcPct val="50000"/>
              </a:spcBef>
              <a:defRPr/>
            </a:pPr>
            <a:endParaRPr lang="en-US" b="1" dirty="0" smtClean="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Available Resources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hlinkClick r:id="rId3"/>
              </a:rPr>
              <a:t>www.nnin.org</a:t>
            </a:r>
            <a:endParaRPr lang="en-US" dirty="0" smtClean="0">
              <a:solidFill>
                <a:prstClr val="black"/>
              </a:solidFill>
              <a:latin typeface="Calibri" charset="0"/>
            </a:endParaRPr>
          </a:p>
          <a:p>
            <a:pPr marL="0" indent="0" eaLnBrk="1" hangingPunct="1">
              <a:lnSpc>
                <a:spcPct val="90000"/>
              </a:lnSpc>
              <a:spcBef>
                <a:spcPct val="50000"/>
              </a:spcBef>
              <a:defRPr/>
            </a:pPr>
            <a:r>
              <a:rPr lang="en-US" dirty="0">
                <a:solidFill>
                  <a:prstClr val="black"/>
                </a:solidFill>
                <a:latin typeface="Calibri" charset="0"/>
              </a:rPr>
              <a:t>http://www.nnin.org/sites/default/files/files/Joyce_Resource%20List.pdf</a:t>
            </a:r>
            <a:endParaRPr lang="en-US" dirty="0" smtClean="0">
              <a:solidFill>
                <a:prstClr val="black"/>
              </a:solidFill>
              <a:latin typeface="Calibri" charset="0"/>
            </a:endParaRPr>
          </a:p>
        </p:txBody>
      </p:sp>
      <p:pic>
        <p:nvPicPr>
          <p:cNvPr id="10"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39627"/>
            <a:ext cx="5316173" cy="5802147"/>
          </a:xfrm>
          <a:prstGeom prst="rect">
            <a:avLst/>
          </a:prstGeom>
        </p:spPr>
      </p:pic>
      <p:cxnSp>
        <p:nvCxnSpPr>
          <p:cNvPr id="7" name="Straight Arrow Connector 6"/>
          <p:cNvCxnSpPr/>
          <p:nvPr/>
        </p:nvCxnSpPr>
        <p:spPr>
          <a:xfrm flipH="1">
            <a:off x="2934032" y="993913"/>
            <a:ext cx="3212326" cy="1033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1765190" y="993913"/>
            <a:ext cx="4357314" cy="29976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a:off x="1447137" y="993913"/>
            <a:ext cx="4675367" cy="45242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a:off x="1765190" y="2492734"/>
            <a:ext cx="3869036" cy="32757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flipH="1">
            <a:off x="2658086" y="2492734"/>
            <a:ext cx="3005959" cy="320882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p:nvPr/>
        </p:nvCxnSpPr>
        <p:spPr>
          <a:xfrm flipH="1">
            <a:off x="3546646" y="2492734"/>
            <a:ext cx="2087580" cy="321654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 Education Research</a:t>
            </a:r>
            <a:endParaRPr lang="en-US" dirty="0"/>
          </a:p>
        </p:txBody>
      </p:sp>
      <p:pic>
        <p:nvPicPr>
          <p:cNvPr id="4" name="Content Placeholder 3" descr="Screenshot 2015-05-19 14.02.23.png"/>
          <p:cNvPicPr>
            <a:picLocks noGrp="1" noChangeAspect="1"/>
          </p:cNvPicPr>
          <p:nvPr>
            <p:ph idx="1"/>
          </p:nvPr>
        </p:nvPicPr>
        <p:blipFill>
          <a:blip r:embed="rId2" cstate="email">
            <a:extLst>
              <a:ext uri="{28A0092B-C50C-407E-A947-70E740481C1C}">
                <a14:useLocalDpi xmlns:a14="http://schemas.microsoft.com/office/drawing/2010/main"/>
              </a:ext>
            </a:extLst>
          </a:blip>
          <a:srcRect t="-3530" b="-3530"/>
          <a:stretch>
            <a:fillRect/>
          </a:stretch>
        </p:blipFill>
        <p:spPr>
          <a:xfrm>
            <a:off x="937097" y="1314146"/>
            <a:ext cx="7358063" cy="4018359"/>
          </a:xfrm>
        </p:spPr>
      </p:pic>
      <p:sp>
        <p:nvSpPr>
          <p:cNvPr id="5" name="TextBox 4"/>
          <p:cNvSpPr txBox="1"/>
          <p:nvPr/>
        </p:nvSpPr>
        <p:spPr>
          <a:xfrm>
            <a:off x="937097" y="6011197"/>
            <a:ext cx="735668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00" rtl="0" latinLnBrk="1" hangingPunct="0"/>
            <a:r>
              <a:rPr lang="en-US" sz="3600" dirty="0"/>
              <a:t>https://</a:t>
            </a:r>
            <a:r>
              <a:rPr lang="en-US" sz="3600" dirty="0" err="1"/>
              <a:t>nanohub.org</a:t>
            </a:r>
            <a:r>
              <a:rPr lang="en-US" sz="3600" dirty="0"/>
              <a:t>/groups/</a:t>
            </a:r>
            <a:r>
              <a:rPr lang="en-US" sz="3600" dirty="0" err="1"/>
              <a:t>edresearch</a:t>
            </a:r>
            <a:endParaRPr kumimoji="0" lang="en-US" sz="3600" b="0" i="0" u="none" strike="noStrike" cap="none" spc="0" normalizeH="0" baseline="0" dirty="0">
              <a:ln>
                <a:noFill/>
              </a:ln>
              <a:solidFill>
                <a:srgbClr val="FFFFFF"/>
              </a:solidFill>
              <a:effectLst/>
              <a:uFillTx/>
              <a:sym typeface="Gill Sans"/>
            </a:endParaRPr>
          </a:p>
        </p:txBody>
      </p:sp>
      <p:sp>
        <p:nvSpPr>
          <p:cNvPr id="6" name="TextBox 5"/>
          <p:cNvSpPr txBox="1"/>
          <p:nvPr/>
        </p:nvSpPr>
        <p:spPr>
          <a:xfrm>
            <a:off x="2398785" y="5600828"/>
            <a:ext cx="4726129"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83C2FD"/>
                </a:solidFill>
                <a:effectLst/>
                <a:uFillTx/>
                <a:latin typeface="Gill Sans"/>
                <a:ea typeface="Gill Sans"/>
                <a:cs typeface="Gill Sans"/>
                <a:sym typeface="Gill Sans"/>
              </a:rPr>
              <a:t>Contact Krishna Madhavan </a:t>
            </a:r>
            <a:r>
              <a:rPr kumimoji="0" lang="en-US" sz="2000" b="0" i="0" u="none" strike="noStrike" cap="none" spc="0" normalizeH="0" baseline="0" dirty="0" err="1" smtClean="0">
                <a:ln>
                  <a:noFill/>
                </a:ln>
                <a:solidFill>
                  <a:srgbClr val="83C2FD"/>
                </a:solidFill>
                <a:effectLst/>
                <a:uFillTx/>
                <a:latin typeface="Gill Sans"/>
                <a:ea typeface="Gill Sans"/>
                <a:cs typeface="Gill Sans"/>
                <a:sym typeface="Gill Sans"/>
              </a:rPr>
              <a:t>cm@purdue.edu</a:t>
            </a:r>
            <a:r>
              <a:rPr kumimoji="0" lang="en-US" sz="2000" b="0" i="0" u="none" strike="noStrike" cap="none" spc="0" normalizeH="0" baseline="0" dirty="0" smtClean="0">
                <a:ln>
                  <a:noFill/>
                </a:ln>
                <a:solidFill>
                  <a:srgbClr val="83C2FD"/>
                </a:solidFill>
                <a:effectLst/>
                <a:uFillTx/>
                <a:latin typeface="Gill Sans"/>
                <a:ea typeface="Gill Sans"/>
                <a:cs typeface="Gill Sans"/>
                <a:sym typeface="Gill Sans"/>
              </a:rPr>
              <a:t> </a:t>
            </a:r>
            <a:endParaRPr kumimoji="0" lang="en-US" sz="2000" b="0" i="0" u="none" strike="noStrike" cap="none" spc="0" normalizeH="0" baseline="0" dirty="0">
              <a:ln>
                <a:noFill/>
              </a:ln>
              <a:solidFill>
                <a:srgbClr val="83C2FD"/>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6991384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492"/>
            <a:ext cx="7358063" cy="1747409"/>
          </a:xfrm>
        </p:spPr>
        <p:txBody>
          <a:bodyPr/>
          <a:lstStyle/>
          <a:p>
            <a:r>
              <a:rPr lang="en-US" dirty="0" smtClean="0"/>
              <a:t>nanoHUB Learning Communities</a:t>
            </a:r>
            <a:endParaRPr lang="en-US" dirty="0"/>
          </a:p>
        </p:txBody>
      </p:sp>
      <p:sp>
        <p:nvSpPr>
          <p:cNvPr id="4" name="TextBox 3"/>
          <p:cNvSpPr txBox="1"/>
          <p:nvPr/>
        </p:nvSpPr>
        <p:spPr>
          <a:xfrm>
            <a:off x="2433456" y="6106371"/>
            <a:ext cx="440094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i="0" u="none" strike="noStrike" cap="none" spc="0" normalizeH="0" baseline="0" dirty="0" err="1" smtClean="0">
                <a:ln>
                  <a:noFill/>
                </a:ln>
                <a:solidFill>
                  <a:srgbClr val="FFFFFF"/>
                </a:solidFill>
                <a:effectLst/>
                <a:uFillTx/>
                <a:latin typeface="Gill Sans"/>
                <a:ea typeface="Gill Sans"/>
                <a:cs typeface="Gill Sans"/>
                <a:sym typeface="Gill Sans"/>
              </a:rPr>
              <a:t>nanohub.org</a:t>
            </a:r>
            <a:r>
              <a:rPr kumimoji="0" lang="en-US" sz="3600" i="0" u="none" strike="noStrike" cap="none" spc="0" normalizeH="0" baseline="0" dirty="0" smtClean="0">
                <a:ln>
                  <a:noFill/>
                </a:ln>
                <a:solidFill>
                  <a:srgbClr val="FFFFFF"/>
                </a:solidFill>
                <a:effectLst/>
                <a:uFillTx/>
                <a:latin typeface="Gill Sans"/>
                <a:ea typeface="Gill Sans"/>
                <a:cs typeface="Gill Sans"/>
                <a:sym typeface="Gill Sans"/>
              </a:rPr>
              <a:t>/education</a:t>
            </a:r>
            <a:endParaRPr kumimoji="0" lang="en-US" sz="3600" i="0" u="none" strike="noStrike" cap="none" spc="0" normalizeH="0" baseline="0" dirty="0">
              <a:ln>
                <a:noFill/>
              </a:ln>
              <a:solidFill>
                <a:srgbClr val="FFFFFF"/>
              </a:solidFill>
              <a:effectLst/>
              <a:uFillTx/>
              <a:latin typeface="Gill Sans"/>
              <a:ea typeface="Gill Sans"/>
              <a:cs typeface="Gill Sans"/>
              <a:sym typeface="Gill Sans"/>
            </a:endParaRPr>
          </a:p>
        </p:txBody>
      </p:sp>
      <p:pic>
        <p:nvPicPr>
          <p:cNvPr id="7" name="Picture 6" descr="Screenshot 2015-05-19 13.54.5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969" y="2165880"/>
            <a:ext cx="7589433" cy="3355976"/>
          </a:xfrm>
          <a:prstGeom prst="rect">
            <a:avLst/>
          </a:prstGeom>
        </p:spPr>
      </p:pic>
    </p:spTree>
    <p:extLst>
      <p:ext uri="{BB962C8B-B14F-4D97-AF65-F5344CB8AC3E}">
        <p14:creationId xmlns:p14="http://schemas.microsoft.com/office/powerpoint/2010/main" val="6412170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816" y="-309785"/>
            <a:ext cx="7358063" cy="1669529"/>
          </a:xfrm>
        </p:spPr>
        <p:txBody>
          <a:bodyPr/>
          <a:lstStyle/>
          <a:p>
            <a:r>
              <a:rPr lang="en-US" sz="2800" dirty="0" smtClean="0"/>
              <a:t>Collections allow nanoHUB users to collect, assemble, rearrange and share any content</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5091" y="1427578"/>
            <a:ext cx="5451949" cy="5372690"/>
          </a:xfrm>
          <a:prstGeom prst="rect">
            <a:avLst/>
          </a:prstGeom>
          <a:ln>
            <a:solidFill>
              <a:srgbClr val="366EFF"/>
            </a:solidFill>
          </a:ln>
        </p:spPr>
      </p:pic>
      <p:pic>
        <p:nvPicPr>
          <p:cNvPr id="3" name="Picture 2" descr="Screenshot 2015-05-20 11.13.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35" y="1119678"/>
            <a:ext cx="5723538" cy="5372690"/>
          </a:xfrm>
          <a:prstGeom prst="rect">
            <a:avLst/>
          </a:prstGeom>
          <a:ln>
            <a:solidFill>
              <a:schemeClr val="bg1"/>
            </a:solidFill>
          </a:ln>
        </p:spPr>
      </p:pic>
    </p:spTree>
    <p:extLst>
      <p:ext uri="{BB962C8B-B14F-4D97-AF65-F5344CB8AC3E}">
        <p14:creationId xmlns:p14="http://schemas.microsoft.com/office/powerpoint/2010/main" val="41406078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3600" dirty="0" smtClean="0">
                <a:solidFill>
                  <a:srgbClr val="49176D"/>
                </a:solidFill>
                <a:latin typeface="Georgia" charset="0"/>
                <a:ea typeface="ＭＳ Ｐゴシック" charset="0"/>
                <a:cs typeface="Georgia" charset="0"/>
              </a:rPr>
              <a:t>Designing and Implementing </a:t>
            </a:r>
            <a:br>
              <a:rPr lang="en-US" sz="3600" dirty="0" smtClean="0">
                <a:solidFill>
                  <a:srgbClr val="49176D"/>
                </a:solidFill>
                <a:latin typeface="Georgia" charset="0"/>
                <a:ea typeface="ＭＳ Ｐゴシック" charset="0"/>
                <a:cs typeface="Georgia" charset="0"/>
              </a:rPr>
            </a:br>
            <a:r>
              <a:rPr lang="en-US" sz="3600" dirty="0" smtClean="0">
                <a:solidFill>
                  <a:srgbClr val="49176D"/>
                </a:solidFill>
                <a:latin typeface="Georgia" charset="0"/>
                <a:ea typeface="ＭＳ Ｐゴシック" charset="0"/>
                <a:cs typeface="Georgia" charset="0"/>
              </a:rPr>
              <a:t>K-12 Teacher Professional Development</a:t>
            </a:r>
            <a:endParaRPr lang="en-US" sz="36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371495"/>
            <a:ext cx="8552174" cy="663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Michelle Kortenaar, </a:t>
            </a:r>
            <a:r>
              <a:rPr lang="en-US" dirty="0" smtClean="0">
                <a:solidFill>
                  <a:prstClr val="black"/>
                </a:solidFill>
                <a:latin typeface="Calibri" charset="0"/>
                <a:hlinkClick r:id="rId2"/>
              </a:rPr>
              <a:t>mkortenaar@sciencenter.org</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latin typeface="+mj-lt"/>
              </a:rPr>
              <a:t>Joyce Allen, </a:t>
            </a:r>
            <a:r>
              <a:rPr lang="en-US" dirty="0" smtClean="0">
                <a:latin typeface="+mj-lt"/>
                <a:hlinkClick r:id="rId3"/>
              </a:rPr>
              <a:t>joyce.allen@ien.gatech.edu</a:t>
            </a:r>
            <a:endParaRPr lang="en-US" dirty="0" smtClean="0">
              <a:latin typeface="+mj-lt"/>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Becky Wolfe, </a:t>
            </a:r>
            <a:r>
              <a:rPr lang="en-US" dirty="0" smtClean="0">
                <a:solidFill>
                  <a:prstClr val="black"/>
                </a:solidFill>
                <a:latin typeface="Calibri" charset="0"/>
                <a:hlinkClick r:id="rId4"/>
              </a:rPr>
              <a:t>BeckyW@childrensmuseum.org </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Bob Decker, </a:t>
            </a:r>
            <a:r>
              <a:rPr lang="en-US" dirty="0" smtClean="0">
                <a:solidFill>
                  <a:prstClr val="black"/>
                </a:solidFill>
                <a:latin typeface="Calibri" charset="0"/>
                <a:hlinkClick r:id="rId5"/>
              </a:rPr>
              <a:t>Robert.Decker@mvcc.edu</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Mary Breen, </a:t>
            </a:r>
            <a:r>
              <a:rPr lang="en-US" dirty="0" err="1" smtClean="0">
                <a:solidFill>
                  <a:prstClr val="black"/>
                </a:solidFill>
                <a:latin typeface="Calibri" charset="0"/>
                <a:hlinkClick r:id="rId6"/>
              </a:rPr>
              <a:t>mary_breen@dekalbschoolsga.org</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Carolyn Nichol, </a:t>
            </a:r>
            <a:r>
              <a:rPr lang="en-US" dirty="0" err="1" smtClean="0">
                <a:solidFill>
                  <a:prstClr val="black"/>
                </a:solidFill>
                <a:latin typeface="Calibri" charset="0"/>
                <a:hlinkClick r:id="rId7"/>
              </a:rPr>
              <a:t>cnichol@rice.edu</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Matt Johnson, </a:t>
            </a:r>
            <a:r>
              <a:rPr lang="en-US" dirty="0" smtClean="0">
                <a:solidFill>
                  <a:prstClr val="black"/>
                </a:solidFill>
                <a:latin typeface="Calibri" charset="0"/>
                <a:hlinkClick r:id="rId8"/>
              </a:rPr>
              <a:t>mmj125@psu.edu</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Lynne </a:t>
            </a:r>
            <a:r>
              <a:rPr lang="en-US" dirty="0" err="1" smtClean="0">
                <a:solidFill>
                  <a:prstClr val="black"/>
                </a:solidFill>
                <a:latin typeface="Calibri" charset="0"/>
              </a:rPr>
              <a:t>Hehr</a:t>
            </a:r>
            <a:r>
              <a:rPr lang="en-US" dirty="0" smtClean="0">
                <a:solidFill>
                  <a:prstClr val="black"/>
                </a:solidFill>
                <a:latin typeface="Calibri" charset="0"/>
              </a:rPr>
              <a:t>, </a:t>
            </a:r>
            <a:r>
              <a:rPr lang="en-US" dirty="0" err="1" smtClean="0">
                <a:solidFill>
                  <a:prstClr val="black"/>
                </a:solidFill>
                <a:latin typeface="Calibri" charset="0"/>
                <a:hlinkClick r:id="rId9"/>
              </a:rPr>
              <a:t>lhehr@uark.edu</a:t>
            </a:r>
            <a:r>
              <a:rPr lang="en-US" dirty="0" smtClean="0">
                <a:solidFill>
                  <a:prstClr val="black"/>
                </a:solidFill>
                <a:latin typeface="Calibri" charset="0"/>
                <a:hlinkClick r:id="rId9"/>
              </a:rPr>
              <a:t> </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Tanya </a:t>
            </a:r>
            <a:r>
              <a:rPr lang="en-US" dirty="0" err="1" smtClean="0">
                <a:solidFill>
                  <a:prstClr val="black"/>
                </a:solidFill>
                <a:latin typeface="Calibri" charset="0"/>
              </a:rPr>
              <a:t>Faltens</a:t>
            </a:r>
            <a:r>
              <a:rPr lang="en-US" smtClean="0">
                <a:solidFill>
                  <a:prstClr val="black"/>
                </a:solidFill>
                <a:latin typeface="Calibri" charset="0"/>
              </a:rPr>
              <a:t>, </a:t>
            </a:r>
            <a:r>
              <a:rPr lang="en-US" dirty="0" smtClean="0">
                <a:solidFill>
                  <a:prstClr val="black"/>
                </a:solidFill>
                <a:latin typeface="Calibri" charset="0"/>
                <a:hlinkClick r:id="rId10"/>
              </a:rPr>
              <a:t>tfaltens@purdue.edu </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2369886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702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12700" y="824948"/>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63597"/>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Results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524292" y="1019624"/>
            <a:ext cx="4540195"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Follow-up Meeting December 2014</a:t>
            </a:r>
          </a:p>
          <a:p>
            <a:pPr marL="0" indent="0" eaLnBrk="1" hangingPunct="1">
              <a:lnSpc>
                <a:spcPct val="90000"/>
              </a:lnSpc>
              <a:spcBef>
                <a:spcPct val="50000"/>
              </a:spcBef>
              <a:defRPr/>
            </a:pPr>
            <a:r>
              <a:rPr lang="en-US" b="1" dirty="0" smtClean="0">
                <a:solidFill>
                  <a:prstClr val="black"/>
                </a:solidFill>
                <a:latin typeface="Calibri" charset="0"/>
              </a:rPr>
              <a:t>External Evaluation</a:t>
            </a:r>
            <a:endParaRPr lang="en-US" b="1" dirty="0">
              <a:solidFill>
                <a:prstClr val="black"/>
              </a:solidFill>
              <a:latin typeface="Calibri" charset="0"/>
            </a:endParaRPr>
          </a:p>
          <a:p>
            <a:pPr eaLnBrk="1" hangingPunct="1">
              <a:lnSpc>
                <a:spcPct val="90000"/>
              </a:lnSpc>
              <a:spcBef>
                <a:spcPct val="50000"/>
              </a:spcBef>
              <a:buFontTx/>
              <a:buChar char="•"/>
              <a:defRPr/>
            </a:pPr>
            <a:r>
              <a:rPr lang="en-US" dirty="0">
                <a:solidFill>
                  <a:prstClr val="black"/>
                </a:solidFill>
                <a:latin typeface="Calibri" charset="0"/>
              </a:rPr>
              <a:t>http://www.ien.gatech.edu/georgia-tech-nnin-education-and-outreach</a:t>
            </a:r>
            <a:endParaRPr lang="en-US" dirty="0" smtClean="0">
              <a:solidFill>
                <a:prstClr val="black"/>
              </a:solidFill>
              <a:latin typeface="Calibri"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00" y="937012"/>
            <a:ext cx="4429709" cy="254044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00" y="3658455"/>
            <a:ext cx="2592125" cy="233086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11395" y="3658455"/>
            <a:ext cx="2536466" cy="2309990"/>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4755" y="3658455"/>
            <a:ext cx="3580646" cy="2309990"/>
          </a:xfrm>
          <a:prstGeom prst="rect">
            <a:avLst/>
          </a:prstGeom>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What does PD “look like” at TCM?</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One Day Workshops: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Related Gallery Investigation</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Guest Speaker</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err="1" smtClean="0">
                <a:solidFill>
                  <a:prstClr val="black"/>
                </a:solidFill>
                <a:latin typeface="Calibri" charset="0"/>
              </a:rPr>
              <a:t>Nano</a:t>
            </a:r>
            <a:r>
              <a:rPr lang="en-US" dirty="0" smtClean="0">
                <a:solidFill>
                  <a:prstClr val="black"/>
                </a:solidFill>
                <a:latin typeface="Calibri" charset="0"/>
              </a:rPr>
              <a:t> specific and </a:t>
            </a:r>
            <a:r>
              <a:rPr lang="en-US" dirty="0" err="1" smtClean="0">
                <a:solidFill>
                  <a:prstClr val="black"/>
                </a:solidFill>
                <a:latin typeface="Calibri" charset="0"/>
              </a:rPr>
              <a:t>nano</a:t>
            </a:r>
            <a:r>
              <a:rPr lang="en-US" dirty="0" smtClean="0">
                <a:solidFill>
                  <a:prstClr val="black"/>
                </a:solidFill>
                <a:latin typeface="Calibri" charset="0"/>
              </a:rPr>
              <a:t> “infused”</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Summer Institutes:</a:t>
            </a:r>
          </a:p>
          <a:p>
            <a:pPr eaLnBrk="1" hangingPunct="1">
              <a:lnSpc>
                <a:spcPct val="90000"/>
              </a:lnSpc>
              <a:spcBef>
                <a:spcPct val="50000"/>
              </a:spcBef>
              <a:buFontTx/>
              <a:buChar char="•"/>
              <a:defRPr/>
            </a:pPr>
            <a:r>
              <a:rPr lang="en-US" dirty="0" smtClean="0">
                <a:solidFill>
                  <a:prstClr val="black"/>
                </a:solidFill>
                <a:latin typeface="Calibri" charset="0"/>
              </a:rPr>
              <a:t>3-5 days</a:t>
            </a:r>
          </a:p>
          <a:p>
            <a:pPr eaLnBrk="1" hangingPunct="1">
              <a:lnSpc>
                <a:spcPct val="90000"/>
              </a:lnSpc>
              <a:spcBef>
                <a:spcPct val="50000"/>
              </a:spcBef>
              <a:buFontTx/>
              <a:buChar char="•"/>
              <a:defRPr/>
            </a:pPr>
            <a:r>
              <a:rPr lang="en-US" dirty="0" smtClean="0">
                <a:solidFill>
                  <a:prstClr val="black"/>
                </a:solidFill>
                <a:latin typeface="Calibri" charset="0"/>
              </a:rPr>
              <a:t>Includes guest speakers on field trips</a:t>
            </a:r>
          </a:p>
          <a:p>
            <a:pPr eaLnBrk="1" hangingPunct="1">
              <a:lnSpc>
                <a:spcPct val="90000"/>
              </a:lnSpc>
              <a:spcBef>
                <a:spcPct val="50000"/>
              </a:spcBef>
              <a:buFontTx/>
              <a:buChar char="•"/>
              <a:defRPr/>
            </a:pPr>
            <a:r>
              <a:rPr lang="en-US" dirty="0" smtClean="0">
                <a:solidFill>
                  <a:prstClr val="black"/>
                </a:solidFill>
                <a:latin typeface="Calibri" charset="0"/>
              </a:rPr>
              <a:t>Long term projects</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74479" y="2259169"/>
            <a:ext cx="4227823" cy="3170866"/>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Curriculum and Resources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152750" y="1436434"/>
            <a:ext cx="5632031" cy="559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“You can’t eat just one”</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Use a primary curriculum book</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Supplementary resources  - provided via handouts or </a:t>
            </a:r>
            <a:r>
              <a:rPr lang="en-US" dirty="0" err="1" smtClean="0">
                <a:solidFill>
                  <a:prstClr val="black"/>
                </a:solidFill>
                <a:latin typeface="Calibri" charset="0"/>
              </a:rPr>
              <a:t>dropbox</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Specifically looking for connections to standards</a:t>
            </a:r>
            <a:endParaRPr lang="en-US" dirty="0">
              <a:solidFill>
                <a:prstClr val="black"/>
              </a:solidFill>
              <a:latin typeface="Calibri" charset="0"/>
            </a:endParaRPr>
          </a:p>
          <a:p>
            <a:pPr marL="0" indent="0" eaLnBrk="1" hangingPunct="1">
              <a:lnSpc>
                <a:spcPct val="90000"/>
              </a:lnSpc>
              <a:spcBef>
                <a:spcPct val="50000"/>
              </a:spcBef>
              <a:defRPr/>
            </a:pPr>
            <a:r>
              <a:rPr lang="en-US" b="1" dirty="0" err="1" smtClean="0">
                <a:solidFill>
                  <a:prstClr val="black"/>
                </a:solidFill>
                <a:latin typeface="Calibri" charset="0"/>
              </a:rPr>
              <a:t>Nano</a:t>
            </a:r>
            <a:r>
              <a:rPr lang="en-US" b="1" dirty="0" smtClean="0">
                <a:solidFill>
                  <a:prstClr val="black"/>
                </a:solidFill>
                <a:latin typeface="Calibri" charset="0"/>
              </a:rPr>
              <a:t> Specific:</a:t>
            </a:r>
          </a:p>
          <a:p>
            <a:pPr eaLnBrk="1" hangingPunct="1">
              <a:lnSpc>
                <a:spcPct val="90000"/>
              </a:lnSpc>
              <a:spcBef>
                <a:spcPct val="50000"/>
              </a:spcBef>
              <a:buFontTx/>
              <a:buChar char="•"/>
              <a:defRPr/>
            </a:pPr>
            <a:r>
              <a:rPr lang="en-US" dirty="0" err="1" smtClean="0">
                <a:solidFill>
                  <a:prstClr val="black"/>
                </a:solidFill>
                <a:latin typeface="Calibri" charset="0"/>
              </a:rPr>
              <a:t>Allign</a:t>
            </a:r>
            <a:r>
              <a:rPr lang="en-US" dirty="0" smtClean="0">
                <a:solidFill>
                  <a:prstClr val="black"/>
                </a:solidFill>
                <a:latin typeface="Calibri" charset="0"/>
              </a:rPr>
              <a:t> </a:t>
            </a:r>
            <a:r>
              <a:rPr lang="en-US" dirty="0" err="1" smtClean="0">
                <a:solidFill>
                  <a:prstClr val="black"/>
                </a:solidFill>
                <a:latin typeface="Calibri" charset="0"/>
              </a:rPr>
              <a:t>NISEnet</a:t>
            </a:r>
            <a:r>
              <a:rPr lang="en-US" dirty="0" smtClean="0">
                <a:solidFill>
                  <a:prstClr val="black"/>
                </a:solidFill>
                <a:latin typeface="Calibri" charset="0"/>
              </a:rPr>
              <a:t> materials with standards; added supports for notebooks </a:t>
            </a:r>
          </a:p>
          <a:p>
            <a:pPr eaLnBrk="1" hangingPunct="1">
              <a:lnSpc>
                <a:spcPct val="90000"/>
              </a:lnSpc>
              <a:spcBef>
                <a:spcPct val="50000"/>
              </a:spcBef>
              <a:buFontTx/>
              <a:buChar char="•"/>
              <a:defRPr/>
            </a:pPr>
            <a:r>
              <a:rPr lang="en-US" dirty="0" smtClean="0">
                <a:solidFill>
                  <a:prstClr val="black"/>
                </a:solidFill>
                <a:latin typeface="Calibri" charset="0"/>
              </a:rPr>
              <a:t>NSTA </a:t>
            </a:r>
            <a:r>
              <a:rPr lang="en-US" dirty="0" err="1" smtClean="0">
                <a:solidFill>
                  <a:prstClr val="black"/>
                </a:solidFill>
                <a:latin typeface="Calibri" charset="0"/>
              </a:rPr>
              <a:t>Nano</a:t>
            </a:r>
            <a:r>
              <a:rPr lang="en-US" dirty="0" smtClean="0">
                <a:solidFill>
                  <a:prstClr val="black"/>
                </a:solidFill>
                <a:latin typeface="Calibri" charset="0"/>
              </a:rPr>
              <a:t> book</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beckyw\AppData\Local\Microsoft\Windows\Temporary Internet Files\Content.Outlook\HPBO7MC4\IMG_53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269311" y="2074762"/>
            <a:ext cx="4123757" cy="309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a:t>
            </a:r>
            <a:r>
              <a:rPr lang="en-US" sz="4000" dirty="0" smtClean="0">
                <a:solidFill>
                  <a:srgbClr val="49176D"/>
                </a:solidFill>
                <a:latin typeface="Georgia" charset="0"/>
                <a:ea typeface="ＭＳ Ｐゴシック" charset="0"/>
                <a:cs typeface="Georgia" charset="0"/>
              </a:rPr>
              <a:t> and the Classroom</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152750" y="1436434"/>
            <a:ext cx="8577364" cy="681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Teachers as learners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Teacher pre-survey – low familiarity with </a:t>
            </a:r>
            <a:r>
              <a:rPr lang="en-US" dirty="0" err="1" smtClean="0">
                <a:solidFill>
                  <a:prstClr val="black"/>
                </a:solidFill>
                <a:latin typeface="Calibri" charset="0"/>
              </a:rPr>
              <a:t>nano</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Workshop was content heavy; used NISE materials for this section</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Foundation was </a:t>
            </a:r>
            <a:r>
              <a:rPr lang="en-US" dirty="0" err="1" smtClean="0">
                <a:solidFill>
                  <a:prstClr val="black"/>
                </a:solidFill>
                <a:latin typeface="Calibri" charset="0"/>
              </a:rPr>
              <a:t>NISEnet</a:t>
            </a:r>
            <a:r>
              <a:rPr lang="en-US" dirty="0" smtClean="0">
                <a:solidFill>
                  <a:prstClr val="black"/>
                </a:solidFill>
                <a:latin typeface="Calibri" charset="0"/>
              </a:rPr>
              <a:t>   “Big Ideas”</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Teachers as educators</a:t>
            </a:r>
          </a:p>
          <a:p>
            <a:pPr eaLnBrk="1" hangingPunct="1">
              <a:lnSpc>
                <a:spcPct val="90000"/>
              </a:lnSpc>
              <a:spcBef>
                <a:spcPct val="50000"/>
              </a:spcBef>
              <a:buFontTx/>
              <a:buChar char="•"/>
              <a:defRPr/>
            </a:pPr>
            <a:r>
              <a:rPr lang="en-US" dirty="0" smtClean="0">
                <a:solidFill>
                  <a:prstClr val="black"/>
                </a:solidFill>
                <a:latin typeface="Calibri" charset="0"/>
              </a:rPr>
              <a:t>Modeled inquiry teaching practices</a:t>
            </a:r>
          </a:p>
          <a:p>
            <a:pPr eaLnBrk="1" hangingPunct="1">
              <a:lnSpc>
                <a:spcPct val="90000"/>
              </a:lnSpc>
              <a:spcBef>
                <a:spcPct val="50000"/>
              </a:spcBef>
              <a:buFontTx/>
              <a:buChar char="•"/>
              <a:defRPr/>
            </a:pPr>
            <a:r>
              <a:rPr lang="en-US" dirty="0" smtClean="0">
                <a:solidFill>
                  <a:prstClr val="black"/>
                </a:solidFill>
                <a:latin typeface="Calibri" charset="0"/>
              </a:rPr>
              <a:t>Used tools, materials, etc. that would be suitable for a middle school classroom</a:t>
            </a:r>
          </a:p>
          <a:p>
            <a:pPr eaLnBrk="1" hangingPunct="1">
              <a:lnSpc>
                <a:spcPct val="90000"/>
              </a:lnSpc>
              <a:spcBef>
                <a:spcPct val="50000"/>
              </a:spcBef>
              <a:buFontTx/>
              <a:buChar char="•"/>
              <a:defRPr/>
            </a:pPr>
            <a:r>
              <a:rPr lang="en-US" dirty="0" smtClean="0">
                <a:solidFill>
                  <a:prstClr val="black"/>
                </a:solidFill>
                <a:latin typeface="Calibri" charset="0"/>
              </a:rPr>
              <a:t>Content tied to chemistry standards (Indiana)</a:t>
            </a: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2212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Sneaking in </a:t>
            </a:r>
            <a:r>
              <a:rPr lang="en-US" sz="4000" dirty="0" err="1" smtClean="0">
                <a:solidFill>
                  <a:srgbClr val="49176D"/>
                </a:solidFill>
                <a:latin typeface="Georgia" charset="0"/>
                <a:ea typeface="ＭＳ Ｐゴシック" charset="0"/>
                <a:cs typeface="Georgia" charset="0"/>
              </a:rPr>
              <a:t>Nano</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572000" y="1532688"/>
            <a:ext cx="4063998" cy="52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What is </a:t>
            </a:r>
            <a:r>
              <a:rPr lang="en-US" b="1" dirty="0" err="1" smtClean="0">
                <a:solidFill>
                  <a:prstClr val="black"/>
                </a:solidFill>
                <a:latin typeface="Calibri" charset="0"/>
              </a:rPr>
              <a:t>Nano</a:t>
            </a:r>
            <a:r>
              <a:rPr lang="en-US" b="1" dirty="0" smtClean="0">
                <a:solidFill>
                  <a:prstClr val="black"/>
                </a:solidFill>
                <a:latin typeface="Calibri" charset="0"/>
              </a:rPr>
              <a:t>?</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In 2012, teachers unfamiliar with </a:t>
            </a:r>
            <a:r>
              <a:rPr lang="en-US" dirty="0" err="1" smtClean="0">
                <a:solidFill>
                  <a:prstClr val="black"/>
                </a:solidFill>
                <a:latin typeface="Calibri" charset="0"/>
              </a:rPr>
              <a:t>nano</a:t>
            </a:r>
            <a:r>
              <a:rPr lang="en-US" dirty="0" smtClean="0">
                <a:solidFill>
                  <a:prstClr val="black"/>
                </a:solidFill>
                <a:latin typeface="Calibri" charset="0"/>
              </a:rPr>
              <a:t>; reluctant to sign up for workshop</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Sneaking in </a:t>
            </a:r>
            <a:r>
              <a:rPr lang="en-US" b="1" dirty="0" err="1" smtClean="0">
                <a:solidFill>
                  <a:prstClr val="black"/>
                </a:solidFill>
                <a:latin typeface="Calibri" charset="0"/>
              </a:rPr>
              <a:t>Nano</a:t>
            </a:r>
            <a:r>
              <a:rPr lang="en-US" b="1" dirty="0" smtClean="0">
                <a:solidFill>
                  <a:prstClr val="black"/>
                </a:solidFill>
                <a:latin typeface="Calibri" charset="0"/>
              </a:rPr>
              <a:t>:</a:t>
            </a:r>
          </a:p>
          <a:p>
            <a:pPr eaLnBrk="1" hangingPunct="1">
              <a:lnSpc>
                <a:spcPct val="90000"/>
              </a:lnSpc>
              <a:spcBef>
                <a:spcPct val="50000"/>
              </a:spcBef>
              <a:buFontTx/>
              <a:buChar char="•"/>
              <a:defRPr/>
            </a:pPr>
            <a:r>
              <a:rPr lang="en-US" dirty="0" smtClean="0">
                <a:solidFill>
                  <a:prstClr val="black"/>
                </a:solidFill>
                <a:latin typeface="Calibri" charset="0"/>
              </a:rPr>
              <a:t>Success with including </a:t>
            </a:r>
            <a:r>
              <a:rPr lang="en-US" dirty="0" err="1" smtClean="0">
                <a:solidFill>
                  <a:prstClr val="black"/>
                </a:solidFill>
                <a:latin typeface="Calibri" charset="0"/>
              </a:rPr>
              <a:t>nano</a:t>
            </a:r>
            <a:r>
              <a:rPr lang="en-US" dirty="0" smtClean="0">
                <a:solidFill>
                  <a:prstClr val="black"/>
                </a:solidFill>
                <a:latin typeface="Calibri" charset="0"/>
              </a:rPr>
              <a:t> in other topics</a:t>
            </a:r>
          </a:p>
          <a:p>
            <a:pPr eaLnBrk="1" hangingPunct="1">
              <a:lnSpc>
                <a:spcPct val="90000"/>
              </a:lnSpc>
              <a:spcBef>
                <a:spcPct val="50000"/>
              </a:spcBef>
              <a:buFontTx/>
              <a:buChar char="•"/>
              <a:defRPr/>
            </a:pPr>
            <a:r>
              <a:rPr lang="en-US" dirty="0" smtClean="0">
                <a:solidFill>
                  <a:prstClr val="black"/>
                </a:solidFill>
                <a:latin typeface="Calibri" charset="0"/>
              </a:rPr>
              <a:t>Workshops included: geckos, biotechnology, chemistry, natural history, mathematics</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F:\Education\Education_Only\School Services Photos\Workshops\Frogs\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312" y="2136810"/>
            <a:ext cx="4174688" cy="313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88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0350" y="315091"/>
            <a:ext cx="8623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Mohawk Valley Community College</a:t>
            </a: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822775"/>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187198"/>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2783" y="1325311"/>
            <a:ext cx="6718434" cy="4497464"/>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FF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tima"/>
        <a:ea typeface="Optima"/>
        <a:cs typeface="Optima"/>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7209</TotalTime>
  <Words>1981</Words>
  <Application>Microsoft Macintosh PowerPoint</Application>
  <PresentationFormat>On-screen Show (4:3)</PresentationFormat>
  <Paragraphs>375</Paragraphs>
  <Slides>33</Slides>
  <Notes>18</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White</vt:lpstr>
      <vt:lpstr>3_Office Theme</vt:lpstr>
      <vt:lpstr>Designing and Implementing  K-12 Teacher Professional Development</vt:lpstr>
      <vt:lpstr>Teacher Professional Development at Georgia Tech</vt:lpstr>
      <vt:lpstr>PowerPoint Presentation</vt:lpstr>
      <vt:lpstr>Results</vt:lpstr>
      <vt:lpstr>What does PD “look like” at TCM?</vt:lpstr>
      <vt:lpstr>Curriculum and Resources</vt:lpstr>
      <vt:lpstr>Nano and the Classroom</vt:lpstr>
      <vt:lpstr>Sneaking in Nano</vt:lpstr>
      <vt:lpstr>PowerPoint Presentation</vt:lpstr>
      <vt:lpstr>Teachers Workshop - Scheduling</vt:lpstr>
      <vt:lpstr>Half-Day Saturday Session (March)</vt:lpstr>
      <vt:lpstr>Workshop Logistics</vt:lpstr>
      <vt:lpstr>Results and Feedback</vt:lpstr>
      <vt:lpstr>Use teachers’ time wisely</vt:lpstr>
      <vt:lpstr>For a teacher time is...</vt:lpstr>
      <vt:lpstr>Customize your workshop</vt:lpstr>
      <vt:lpstr>PowerPoint Presentation</vt:lpstr>
      <vt:lpstr>Rice University Office of STEM Engagement, Carolyn Nichol </vt:lpstr>
      <vt:lpstr>Teacher recruitment</vt:lpstr>
      <vt:lpstr>How do we fund the programs?</vt:lpstr>
      <vt:lpstr>What are the Barriers to Implementation?</vt:lpstr>
      <vt:lpstr>Nanodays Penn State</vt:lpstr>
      <vt:lpstr>Teacher PD Strategy</vt:lpstr>
      <vt:lpstr>Collaborations</vt:lpstr>
      <vt:lpstr>Teaching Model AFM – The Physics Teacher (in press)</vt:lpstr>
      <vt:lpstr>PowerPoint Presentation</vt:lpstr>
      <vt:lpstr>PowerPoint Presentation</vt:lpstr>
      <vt:lpstr>nanoHUB Education</vt:lpstr>
      <vt:lpstr>nanoHUB Education Page</vt:lpstr>
      <vt:lpstr>Nano Education Research</vt:lpstr>
      <vt:lpstr>nanoHUB Learning Communities</vt:lpstr>
      <vt:lpstr>Collections allow nanoHUB users to collect, assemble, rearrange and share any content</vt:lpstr>
      <vt:lpstr>Designing and Implementing  K-12 Teacher Professional Development</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519</cp:revision>
  <cp:lastPrinted>2015-05-06T20:27:48Z</cp:lastPrinted>
  <dcterms:created xsi:type="dcterms:W3CDTF">2015-06-04T01:23:40Z</dcterms:created>
  <dcterms:modified xsi:type="dcterms:W3CDTF">2015-06-16T21:37:44Z</dcterms:modified>
</cp:coreProperties>
</file>