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42"/>
  </p:notesMasterIdLst>
  <p:sldIdLst>
    <p:sldId id="258" r:id="rId3"/>
    <p:sldId id="263" r:id="rId4"/>
    <p:sldId id="257" r:id="rId5"/>
    <p:sldId id="259" r:id="rId6"/>
    <p:sldId id="262" r:id="rId7"/>
    <p:sldId id="264" r:id="rId8"/>
    <p:sldId id="265" r:id="rId9"/>
    <p:sldId id="266" r:id="rId10"/>
    <p:sldId id="267" r:id="rId11"/>
    <p:sldId id="290" r:id="rId12"/>
    <p:sldId id="291" r:id="rId13"/>
    <p:sldId id="292" r:id="rId14"/>
    <p:sldId id="293" r:id="rId15"/>
    <p:sldId id="294" r:id="rId16"/>
    <p:sldId id="295" r:id="rId17"/>
    <p:sldId id="296" r:id="rId18"/>
    <p:sldId id="297" r:id="rId19"/>
    <p:sldId id="298" r:id="rId20"/>
    <p:sldId id="299"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7" r:id="rId38"/>
    <p:sldId id="288" r:id="rId39"/>
    <p:sldId id="289" r:id="rId40"/>
    <p:sldId id="30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520"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C637E-EA5B-B14D-A2F3-DD7319151EC4}" type="datetimeFigureOut">
              <a:rPr lang="en-US" smtClean="0"/>
              <a:pPr/>
              <a:t>6/16/15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C46837-1A8C-504D-82ED-E5B282D3EACE}" type="slidenum">
              <a:rPr lang="en-US" smtClean="0"/>
              <a:pPr/>
              <a:t>‹#›</a:t>
            </a:fld>
            <a:endParaRPr lang="en-US"/>
          </a:p>
        </p:txBody>
      </p:sp>
    </p:spTree>
    <p:extLst>
      <p:ext uri="{BB962C8B-B14F-4D97-AF65-F5344CB8AC3E}">
        <p14:creationId xmlns:p14="http://schemas.microsoft.com/office/powerpoint/2010/main" val="24252409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Meghan </a:t>
            </a:r>
            <a:r>
              <a:rPr lang="en-US" dirty="0" err="1" smtClean="0"/>
              <a:t>Schiedel</a:t>
            </a:r>
            <a:endParaRPr lang="en-US" dirty="0"/>
          </a:p>
        </p:txBody>
      </p:sp>
      <p:sp>
        <p:nvSpPr>
          <p:cNvPr id="4" name="Slide Number Placeholder 3"/>
          <p:cNvSpPr>
            <a:spLocks noGrp="1"/>
          </p:cNvSpPr>
          <p:nvPr>
            <p:ph type="sldNum" sz="quarter" idx="10"/>
          </p:nvPr>
        </p:nvSpPr>
        <p:spPr/>
        <p:txBody>
          <a:bodyPr/>
          <a:lstStyle/>
          <a:p>
            <a:fld id="{56C46837-1A8C-504D-82ED-E5B282D3EAC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870798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938273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54555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93705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err="1" smtClean="0">
                <a:latin typeface="Calibri" charset="0"/>
                <a:ea typeface="ＭＳ Ｐゴシック" charset="0"/>
                <a:cs typeface="ＭＳ Ｐゴシック" charset="0"/>
              </a:rPr>
              <a:t>Messaoud</a:t>
            </a:r>
            <a:r>
              <a:rPr lang="en-US" dirty="0" smtClean="0">
                <a:latin typeface="Calibri" charset="0"/>
                <a:ea typeface="ＭＳ Ｐゴシック" charset="0"/>
                <a:cs typeface="ＭＳ Ｐゴシック" charset="0"/>
              </a:rPr>
              <a:t> </a:t>
            </a:r>
            <a:r>
              <a:rPr lang="en-US" dirty="0" err="1" smtClean="0">
                <a:latin typeface="Calibri" charset="0"/>
                <a:ea typeface="ＭＳ Ｐゴシック" charset="0"/>
                <a:cs typeface="ＭＳ Ｐゴシック" charset="0"/>
              </a:rPr>
              <a:t>Bahoura</a:t>
            </a:r>
            <a:endParaRPr lang="en-US" smtClean="0">
              <a:latin typeface="Calibri" charset="0"/>
              <a:ea typeface="ＭＳ Ｐゴシック" charset="0"/>
              <a:cs typeface="ＭＳ Ｐゴシック" charset="0"/>
            </a:endParaRPr>
          </a:p>
          <a:p>
            <a:r>
              <a:rPr lang="en-US" smtClean="0">
                <a:latin typeface="Calibri" charset="0"/>
                <a:ea typeface="ＭＳ Ｐゴシック" charset="0"/>
                <a:cs typeface="ＭＳ Ｐゴシック" charset="0"/>
              </a:rPr>
              <a:t>Good </a:t>
            </a:r>
            <a:r>
              <a:rPr lang="en-US" dirty="0">
                <a:latin typeface="Calibri" charset="0"/>
                <a:ea typeface="ＭＳ Ｐゴシック" charset="0"/>
                <a:cs typeface="ＭＳ Ｐゴシック" charset="0"/>
              </a:rPr>
              <a:t>morning</a:t>
            </a:r>
          </a:p>
        </p:txBody>
      </p:sp>
    </p:spTree>
    <p:extLst>
      <p:ext uri="{BB962C8B-B14F-4D97-AF65-F5344CB8AC3E}">
        <p14:creationId xmlns:p14="http://schemas.microsoft.com/office/powerpoint/2010/main" val="408223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Alan</a:t>
            </a:r>
            <a:endParaRPr lang="en-US" dirty="0"/>
          </a:p>
        </p:txBody>
      </p:sp>
      <p:sp>
        <p:nvSpPr>
          <p:cNvPr id="4" name="Slide Number Placeholder 3"/>
          <p:cNvSpPr>
            <a:spLocks noGrp="1"/>
          </p:cNvSpPr>
          <p:nvPr>
            <p:ph type="sldNum" sz="quarter" idx="10"/>
          </p:nvPr>
        </p:nvSpPr>
        <p:spPr/>
        <p:txBody>
          <a:bodyPr/>
          <a:lstStyle/>
          <a:p>
            <a:fld id="{56C46837-1A8C-504D-82ED-E5B282D3EACE}" type="slidenum">
              <a:rPr lang="en-US" smtClean="0"/>
              <a:pPr/>
              <a:t>37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Alan Brown</a:t>
            </a:r>
            <a:endParaRPr lang="en-US" dirty="0"/>
          </a:p>
        </p:txBody>
      </p:sp>
      <p:sp>
        <p:nvSpPr>
          <p:cNvPr id="4" name="Slide Number Placeholder 3"/>
          <p:cNvSpPr>
            <a:spLocks noGrp="1"/>
          </p:cNvSpPr>
          <p:nvPr>
            <p:ph type="sldNum" sz="quarter" idx="10"/>
          </p:nvPr>
        </p:nvSpPr>
        <p:spPr/>
        <p:txBody>
          <a:bodyPr/>
          <a:lstStyle/>
          <a:p>
            <a:fld id="{56C46837-1A8C-504D-82ED-E5B282D3EACE}"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Michele Laverty</a:t>
            </a:r>
            <a:endParaRPr lang="en-US" dirty="0"/>
          </a:p>
        </p:txBody>
      </p:sp>
      <p:sp>
        <p:nvSpPr>
          <p:cNvPr id="4" name="Slide Number Placeholder 3"/>
          <p:cNvSpPr>
            <a:spLocks noGrp="1"/>
          </p:cNvSpPr>
          <p:nvPr>
            <p:ph type="sldNum" sz="quarter" idx="10"/>
          </p:nvPr>
        </p:nvSpPr>
        <p:spPr/>
        <p:txBody>
          <a:bodyPr/>
          <a:lstStyle/>
          <a:p>
            <a:fld id="{56C46837-1A8C-504D-82ED-E5B282D3EACE}"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D8FF4BD-CD29-BA46-80BA-7F63ACFF8AE0}" type="slidenum">
              <a:rPr lang="en-US" smtClean="0"/>
              <a:pPr>
                <a:defRPr/>
              </a:pPr>
              <a:t>9</a:t>
            </a:fld>
            <a:endParaRPr lang="en-US"/>
          </a:p>
        </p:txBody>
      </p:sp>
    </p:spTree>
    <p:extLst>
      <p:ext uri="{BB962C8B-B14F-4D97-AF65-F5344CB8AC3E}">
        <p14:creationId xmlns:p14="http://schemas.microsoft.com/office/powerpoint/2010/main" val="347992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Andrew</a:t>
            </a:r>
            <a:endParaRPr lang="en-US" dirty="0"/>
          </a:p>
        </p:txBody>
      </p:sp>
      <p:sp>
        <p:nvSpPr>
          <p:cNvPr id="4" name="Slide Number Placeholder 3"/>
          <p:cNvSpPr>
            <a:spLocks noGrp="1"/>
          </p:cNvSpPr>
          <p:nvPr>
            <p:ph type="sldNum" sz="quarter" idx="10"/>
          </p:nvPr>
        </p:nvSpPr>
        <p:spPr/>
        <p:txBody>
          <a:bodyPr/>
          <a:lstStyle/>
          <a:p>
            <a:fld id="{56C46837-1A8C-504D-82ED-E5B282D3EACE}"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2998063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792354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085593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169397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59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baseline="0" dirty="0" smtClean="0">
              <a:latin typeface="Calibri" charset="0"/>
              <a:ea typeface="ＭＳ Ｐゴシック" charset="0"/>
              <a:cs typeface="ＭＳ Ｐゴシック" charset="0"/>
            </a:endParaRPr>
          </a:p>
        </p:txBody>
      </p:sp>
    </p:spTree>
    <p:extLst>
      <p:ext uri="{BB962C8B-B14F-4D97-AF65-F5344CB8AC3E}">
        <p14:creationId xmlns:p14="http://schemas.microsoft.com/office/powerpoint/2010/main" val="4213855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005B9-1D21-AD4E-AD2C-8F9200F0621E}"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86FF1F9-F1DD-BE48-BD0E-A7E20AB0BBE4}" type="slidenum">
              <a:rPr lang="en-US"/>
              <a:pPr>
                <a:defRPr/>
              </a:pPr>
              <a:t>‹#›</a:t>
            </a:fld>
            <a:endParaRPr lang="en-US"/>
          </a:p>
        </p:txBody>
      </p:sp>
    </p:spTree>
    <p:extLst>
      <p:ext uri="{BB962C8B-B14F-4D97-AF65-F5344CB8AC3E}">
        <p14:creationId xmlns:p14="http://schemas.microsoft.com/office/powerpoint/2010/main" val="345003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691E5-4E67-934C-AABF-17EAD119965A}"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A9299D8-C0EA-4B48-B058-DEC59CA09D76}" type="slidenum">
              <a:rPr lang="en-US"/>
              <a:pPr>
                <a:defRPr/>
              </a:pPr>
              <a:t>‹#›</a:t>
            </a:fld>
            <a:endParaRPr lang="en-US"/>
          </a:p>
        </p:txBody>
      </p:sp>
    </p:spTree>
    <p:extLst>
      <p:ext uri="{BB962C8B-B14F-4D97-AF65-F5344CB8AC3E}">
        <p14:creationId xmlns:p14="http://schemas.microsoft.com/office/powerpoint/2010/main" val="382749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1BBA2-DC7B-834E-972C-189905C62E86}"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E86BBE6-D1C2-3B42-8170-B94E927F6D3D}" type="slidenum">
              <a:rPr lang="en-US"/>
              <a:pPr>
                <a:defRPr/>
              </a:pPr>
              <a:t>‹#›</a:t>
            </a:fld>
            <a:endParaRPr lang="en-US"/>
          </a:p>
        </p:txBody>
      </p:sp>
    </p:spTree>
    <p:extLst>
      <p:ext uri="{BB962C8B-B14F-4D97-AF65-F5344CB8AC3E}">
        <p14:creationId xmlns:p14="http://schemas.microsoft.com/office/powerpoint/2010/main" val="368711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55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22005B9-1D21-AD4E-AD2C-8F9200F0621E}"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6FF1F9-F1DD-BE48-BD0E-A7E20AB0BBE4}" type="slidenum">
              <a:rPr lang="en-US"/>
              <a:pPr>
                <a:defRPr/>
              </a:pPr>
              <a:t>‹#›</a:t>
            </a:fld>
            <a:endParaRPr lang="en-US"/>
          </a:p>
        </p:txBody>
      </p:sp>
    </p:spTree>
    <p:extLst>
      <p:ext uri="{BB962C8B-B14F-4D97-AF65-F5344CB8AC3E}">
        <p14:creationId xmlns:p14="http://schemas.microsoft.com/office/powerpoint/2010/main" val="31810824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1012A-9E75-5943-BF5B-594B1D7E375D}"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F8845D-8874-2647-91D5-412DC4CC81E8}" type="slidenum">
              <a:rPr lang="en-US"/>
              <a:pPr>
                <a:defRPr/>
              </a:pPr>
              <a:t>‹#›</a:t>
            </a:fld>
            <a:endParaRPr lang="en-US"/>
          </a:p>
        </p:txBody>
      </p:sp>
    </p:spTree>
    <p:extLst>
      <p:ext uri="{BB962C8B-B14F-4D97-AF65-F5344CB8AC3E}">
        <p14:creationId xmlns:p14="http://schemas.microsoft.com/office/powerpoint/2010/main" val="1638922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A7900-3451-584E-A028-A3C8C8240395}"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22DCE68-AD2C-EE42-B8E6-39169A0EF930}" type="slidenum">
              <a:rPr lang="en-US"/>
              <a:pPr>
                <a:defRPr/>
              </a:pPr>
              <a:t>‹#›</a:t>
            </a:fld>
            <a:endParaRPr lang="en-US"/>
          </a:p>
        </p:txBody>
      </p:sp>
    </p:spTree>
    <p:extLst>
      <p:ext uri="{BB962C8B-B14F-4D97-AF65-F5344CB8AC3E}">
        <p14:creationId xmlns:p14="http://schemas.microsoft.com/office/powerpoint/2010/main" val="41108909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1BC1-256C-CD48-8766-60EF697DFC6D}" type="datetime1">
              <a:rPr lang="en-US"/>
              <a:pPr>
                <a:defRPr/>
              </a:pPr>
              <a:t>6/16/15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096A22-381F-4D43-9AF6-1C23E3B709F5}" type="slidenum">
              <a:rPr lang="en-US"/>
              <a:pPr>
                <a:defRPr/>
              </a:pPr>
              <a:t>‹#›</a:t>
            </a:fld>
            <a:endParaRPr lang="en-US"/>
          </a:p>
        </p:txBody>
      </p:sp>
    </p:spTree>
    <p:extLst>
      <p:ext uri="{BB962C8B-B14F-4D97-AF65-F5344CB8AC3E}">
        <p14:creationId xmlns:p14="http://schemas.microsoft.com/office/powerpoint/2010/main" val="1265260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4B8EB-6CD4-5845-AF42-1EB890A89533}" type="datetime1">
              <a:rPr lang="en-US"/>
              <a:pPr>
                <a:defRPr/>
              </a:pPr>
              <a:t>6/16/15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CAF8294-54D8-3F47-81AA-BF80A373DEC2}" type="slidenum">
              <a:rPr lang="en-US"/>
              <a:pPr>
                <a:defRPr/>
              </a:pPr>
              <a:t>‹#›</a:t>
            </a:fld>
            <a:endParaRPr lang="en-US"/>
          </a:p>
        </p:txBody>
      </p:sp>
    </p:spTree>
    <p:extLst>
      <p:ext uri="{BB962C8B-B14F-4D97-AF65-F5344CB8AC3E}">
        <p14:creationId xmlns:p14="http://schemas.microsoft.com/office/powerpoint/2010/main" val="1741638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527AC-DD56-DE41-A5CE-FBC21F3BC8E5}" type="datetime1">
              <a:rPr lang="en-US"/>
              <a:pPr>
                <a:defRPr/>
              </a:pPr>
              <a:t>6/16/15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B2005D7-2AEB-424E-9ECA-6306AFA41060}" type="slidenum">
              <a:rPr lang="en-US"/>
              <a:pPr>
                <a:defRPr/>
              </a:pPr>
              <a:t>‹#›</a:t>
            </a:fld>
            <a:endParaRPr lang="en-US"/>
          </a:p>
        </p:txBody>
      </p:sp>
    </p:spTree>
    <p:extLst>
      <p:ext uri="{BB962C8B-B14F-4D97-AF65-F5344CB8AC3E}">
        <p14:creationId xmlns:p14="http://schemas.microsoft.com/office/powerpoint/2010/main" val="37521005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E55E66-406E-204C-A424-977813CE1E23}" type="datetime1">
              <a:rPr lang="en-US"/>
              <a:pPr>
                <a:defRPr/>
              </a:pPr>
              <a:t>6/16/15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A46463-3869-E446-A7AC-96F124D4A5A5}" type="slidenum">
              <a:rPr lang="en-US"/>
              <a:pPr>
                <a:defRPr/>
              </a:pPr>
              <a:t>‹#›</a:t>
            </a:fld>
            <a:endParaRPr lang="en-US"/>
          </a:p>
        </p:txBody>
      </p:sp>
    </p:spTree>
    <p:extLst>
      <p:ext uri="{BB962C8B-B14F-4D97-AF65-F5344CB8AC3E}">
        <p14:creationId xmlns:p14="http://schemas.microsoft.com/office/powerpoint/2010/main" val="3450709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B1012A-9E75-5943-BF5B-594B1D7E375D}"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AF8845D-8874-2647-91D5-412DC4CC81E8}" type="slidenum">
              <a:rPr lang="en-US"/>
              <a:pPr>
                <a:defRPr/>
              </a:pPr>
              <a:t>‹#›</a:t>
            </a:fld>
            <a:endParaRPr lang="en-US"/>
          </a:p>
        </p:txBody>
      </p:sp>
    </p:spTree>
    <p:extLst>
      <p:ext uri="{BB962C8B-B14F-4D97-AF65-F5344CB8AC3E}">
        <p14:creationId xmlns:p14="http://schemas.microsoft.com/office/powerpoint/2010/main" val="4251229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02231-DC47-C740-8C13-9B3E6CF030F4}" type="datetime1">
              <a:rPr lang="en-US"/>
              <a:pPr>
                <a:defRPr/>
              </a:pPr>
              <a:t>6/16/15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BAB95E1-0C26-8042-88DA-B694476BCF1D}" type="slidenum">
              <a:rPr lang="en-US"/>
              <a:pPr>
                <a:defRPr/>
              </a:pPr>
              <a:t>‹#›</a:t>
            </a:fld>
            <a:endParaRPr lang="en-US"/>
          </a:p>
        </p:txBody>
      </p:sp>
    </p:spTree>
    <p:extLst>
      <p:ext uri="{BB962C8B-B14F-4D97-AF65-F5344CB8AC3E}">
        <p14:creationId xmlns:p14="http://schemas.microsoft.com/office/powerpoint/2010/main" val="3804023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B80E6-BB40-8D4B-B1D8-0E162A8A69D0}" type="datetime1">
              <a:rPr lang="en-US"/>
              <a:pPr>
                <a:defRPr/>
              </a:pPr>
              <a:t>6/16/15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8CC177-6B5E-DE4B-851D-0E98E163F093}" type="slidenum">
              <a:rPr lang="en-US"/>
              <a:pPr>
                <a:defRPr/>
              </a:pPr>
              <a:t>‹#›</a:t>
            </a:fld>
            <a:endParaRPr lang="en-US"/>
          </a:p>
        </p:txBody>
      </p:sp>
    </p:spTree>
    <p:extLst>
      <p:ext uri="{BB962C8B-B14F-4D97-AF65-F5344CB8AC3E}">
        <p14:creationId xmlns:p14="http://schemas.microsoft.com/office/powerpoint/2010/main" val="4258200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691E5-4E67-934C-AABF-17EAD119965A}"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9299D8-C0EA-4B48-B058-DEC59CA09D76}" type="slidenum">
              <a:rPr lang="en-US"/>
              <a:pPr>
                <a:defRPr/>
              </a:pPr>
              <a:t>‹#›</a:t>
            </a:fld>
            <a:endParaRPr lang="en-US"/>
          </a:p>
        </p:txBody>
      </p:sp>
    </p:spTree>
    <p:extLst>
      <p:ext uri="{BB962C8B-B14F-4D97-AF65-F5344CB8AC3E}">
        <p14:creationId xmlns:p14="http://schemas.microsoft.com/office/powerpoint/2010/main" val="780831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ED1BBA2-DC7B-834E-972C-189905C62E86}"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6BBE6-D1C2-3B42-8170-B94E927F6D3D}" type="slidenum">
              <a:rPr lang="en-US"/>
              <a:pPr>
                <a:defRPr/>
              </a:pPr>
              <a:t>‹#›</a:t>
            </a:fld>
            <a:endParaRPr lang="en-US"/>
          </a:p>
        </p:txBody>
      </p:sp>
    </p:spTree>
    <p:extLst>
      <p:ext uri="{BB962C8B-B14F-4D97-AF65-F5344CB8AC3E}">
        <p14:creationId xmlns:p14="http://schemas.microsoft.com/office/powerpoint/2010/main" val="2280530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AA7900-3451-584E-A028-A3C8C8240395}" type="datetime1">
              <a:rPr lang="en-US"/>
              <a:pPr>
                <a:defRPr/>
              </a:pPr>
              <a:t>6/16/15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22DCE68-AD2C-EE42-B8E6-39169A0EF930}" type="slidenum">
              <a:rPr lang="en-US"/>
              <a:pPr>
                <a:defRPr/>
              </a:pPr>
              <a:t>‹#›</a:t>
            </a:fld>
            <a:endParaRPr lang="en-US"/>
          </a:p>
        </p:txBody>
      </p:sp>
    </p:spTree>
    <p:extLst>
      <p:ext uri="{BB962C8B-B14F-4D97-AF65-F5344CB8AC3E}">
        <p14:creationId xmlns:p14="http://schemas.microsoft.com/office/powerpoint/2010/main" val="198413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54C1BC1-256C-CD48-8766-60EF697DFC6D}" type="datetime1">
              <a:rPr lang="en-US"/>
              <a:pPr>
                <a:defRPr/>
              </a:pPr>
              <a:t>6/16/15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1096A22-381F-4D43-9AF6-1C23E3B709F5}" type="slidenum">
              <a:rPr lang="en-US"/>
              <a:pPr>
                <a:defRPr/>
              </a:pPr>
              <a:t>‹#›</a:t>
            </a:fld>
            <a:endParaRPr lang="en-US"/>
          </a:p>
        </p:txBody>
      </p:sp>
    </p:spTree>
    <p:extLst>
      <p:ext uri="{BB962C8B-B14F-4D97-AF65-F5344CB8AC3E}">
        <p14:creationId xmlns:p14="http://schemas.microsoft.com/office/powerpoint/2010/main" val="285025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E84B8EB-6CD4-5845-AF42-1EB890A89533}" type="datetime1">
              <a:rPr lang="en-US"/>
              <a:pPr>
                <a:defRPr/>
              </a:pPr>
              <a:t>6/16/15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CAF8294-54D8-3F47-81AA-BF80A373DEC2}" type="slidenum">
              <a:rPr lang="en-US"/>
              <a:pPr>
                <a:defRPr/>
              </a:pPr>
              <a:t>‹#›</a:t>
            </a:fld>
            <a:endParaRPr lang="en-US"/>
          </a:p>
        </p:txBody>
      </p:sp>
    </p:spTree>
    <p:extLst>
      <p:ext uri="{BB962C8B-B14F-4D97-AF65-F5344CB8AC3E}">
        <p14:creationId xmlns:p14="http://schemas.microsoft.com/office/powerpoint/2010/main" val="1373223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2C527AC-DD56-DE41-A5CE-FBC21F3BC8E5}" type="datetime1">
              <a:rPr lang="en-US"/>
              <a:pPr>
                <a:defRPr/>
              </a:pPr>
              <a:t>6/16/15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5B2005D7-2AEB-424E-9ECA-6306AFA41060}" type="slidenum">
              <a:rPr lang="en-US"/>
              <a:pPr>
                <a:defRPr/>
              </a:pPr>
              <a:t>‹#›</a:t>
            </a:fld>
            <a:endParaRPr lang="en-US"/>
          </a:p>
        </p:txBody>
      </p:sp>
    </p:spTree>
    <p:extLst>
      <p:ext uri="{BB962C8B-B14F-4D97-AF65-F5344CB8AC3E}">
        <p14:creationId xmlns:p14="http://schemas.microsoft.com/office/powerpoint/2010/main" val="151483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6E55E66-406E-204C-A424-977813CE1E23}" type="datetime1">
              <a:rPr lang="en-US"/>
              <a:pPr>
                <a:defRPr/>
              </a:pPr>
              <a:t>6/16/15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2A46463-3869-E446-A7AC-96F124D4A5A5}" type="slidenum">
              <a:rPr lang="en-US"/>
              <a:pPr>
                <a:defRPr/>
              </a:pPr>
              <a:t>‹#›</a:t>
            </a:fld>
            <a:endParaRPr lang="en-US"/>
          </a:p>
        </p:txBody>
      </p:sp>
    </p:spTree>
    <p:extLst>
      <p:ext uri="{BB962C8B-B14F-4D97-AF65-F5344CB8AC3E}">
        <p14:creationId xmlns:p14="http://schemas.microsoft.com/office/powerpoint/2010/main" val="327016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C02231-DC47-C740-8C13-9B3E6CF030F4}" type="datetime1">
              <a:rPr lang="en-US"/>
              <a:pPr>
                <a:defRPr/>
              </a:pPr>
              <a:t>6/16/15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AB95E1-0C26-8042-88DA-B694476BCF1D}" type="slidenum">
              <a:rPr lang="en-US"/>
              <a:pPr>
                <a:defRPr/>
              </a:pPr>
              <a:t>‹#›</a:t>
            </a:fld>
            <a:endParaRPr lang="en-US"/>
          </a:p>
        </p:txBody>
      </p:sp>
    </p:spTree>
    <p:extLst>
      <p:ext uri="{BB962C8B-B14F-4D97-AF65-F5344CB8AC3E}">
        <p14:creationId xmlns:p14="http://schemas.microsoft.com/office/powerpoint/2010/main" val="3611026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DCB80E6-BB40-8D4B-B1D8-0E162A8A69D0}" type="datetime1">
              <a:rPr lang="en-US"/>
              <a:pPr>
                <a:defRPr/>
              </a:pPr>
              <a:t>6/16/15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88CC177-6B5E-DE4B-851D-0E98E163F093}" type="slidenum">
              <a:rPr lang="en-US"/>
              <a:pPr>
                <a:defRPr/>
              </a:pPr>
              <a:t>‹#›</a:t>
            </a:fld>
            <a:endParaRPr lang="en-US"/>
          </a:p>
        </p:txBody>
      </p:sp>
    </p:spTree>
    <p:extLst>
      <p:ext uri="{BB962C8B-B14F-4D97-AF65-F5344CB8AC3E}">
        <p14:creationId xmlns:p14="http://schemas.microsoft.com/office/powerpoint/2010/main" val="27051327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defTabSz="457200" fontAlgn="base">
              <a:spcBef>
                <a:spcPct val="0"/>
              </a:spcBef>
              <a:spcAft>
                <a:spcPct val="0"/>
              </a:spcAft>
              <a:defRPr/>
            </a:pPr>
            <a:fld id="{2042A6B4-0019-1E47-B2DB-865DF7517085}" type="datetime1">
              <a:rPr lang="en-US">
                <a:ea typeface="ＭＳ Ｐゴシック" charset="0"/>
              </a:rPr>
              <a:pPr defTabSz="457200" fontAlgn="base">
                <a:spcBef>
                  <a:spcPct val="0"/>
                </a:spcBef>
                <a:spcAft>
                  <a:spcPct val="0"/>
                </a:spcAft>
                <a:defRPr/>
              </a:pPr>
              <a:t>6/16/15</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defTabSz="457200" fontAlgn="base">
              <a:spcBef>
                <a:spcPct val="0"/>
              </a:spcBef>
              <a:spcAft>
                <a:spcPct val="0"/>
              </a:spcAft>
              <a:defRPr/>
            </a:pPr>
            <a:fld id="{32C287CA-6FBC-3D40-9C88-C99DA735D84A}" type="slidenum">
              <a:rPr lang="en-US">
                <a:ea typeface="ＭＳ Ｐゴシック" charset="0"/>
              </a:rPr>
              <a:pPr defTabSz="4572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35106502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2F1C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2042A6B4-0019-1E47-B2DB-865DF7517085}" type="datetime1">
              <a:rPr lang="en-US"/>
              <a:pPr>
                <a:defRPr/>
              </a:pPr>
              <a:t>6/16/15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32C287CA-6FBC-3D40-9C88-C99DA735D8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4.jpeg"/><Relationship Id="rId1" Type="http://schemas.openxmlformats.org/officeDocument/2006/relationships/slideLayout" Target="../slideLayouts/slideLayout18.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jpeg"/><Relationship Id="rId1" Type="http://schemas.openxmlformats.org/officeDocument/2006/relationships/slideLayout" Target="../slideLayouts/slideLayout19.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7.tiff"/><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8.jpeg"/><Relationship Id="rId1" Type="http://schemas.openxmlformats.org/officeDocument/2006/relationships/slideLayout" Target="../slideLayouts/slideLayout19.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9.jpeg"/><Relationship Id="rId1" Type="http://schemas.openxmlformats.org/officeDocument/2006/relationships/slideLayout" Target="../slideLayouts/slideLayout19.xml"/><Relationship Id="rId2"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0.jpeg"/><Relationship Id="rId1" Type="http://schemas.openxmlformats.org/officeDocument/2006/relationships/slideLayout" Target="../slideLayouts/slideLayout19.xml"/><Relationship Id="rId2" Type="http://schemas.openxmlformats.org/officeDocument/2006/relationships/notesSlide" Target="../notesSlides/notesSlide9.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1.jpeg"/><Relationship Id="rId1" Type="http://schemas.openxmlformats.org/officeDocument/2006/relationships/slideLayout" Target="../slideLayouts/slideLayout19.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2.jpeg"/><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31.jpeg"/><Relationship Id="rId1" Type="http://schemas.openxmlformats.org/officeDocument/2006/relationships/slideLayout" Target="../slideLayouts/slideLayout19.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33.jpeg"/><Relationship Id="rId5" Type="http://schemas.openxmlformats.org/officeDocument/2006/relationships/image" Target="../media/image34.png"/><Relationship Id="rId6" Type="http://schemas.openxmlformats.org/officeDocument/2006/relationships/image" Target="../media/image35.jpeg"/><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hyperlink" Target="http://community.nsee.us/lessons/Macro_AFM_Simulator/Building%20and%20Using%20Tapping%20Mode%20AFM.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8" Type="http://schemas.openxmlformats.org/officeDocument/2006/relationships/image" Target="../media/image45.jpeg"/><Relationship Id="rId9" Type="http://schemas.openxmlformats.org/officeDocument/2006/relationships/image" Target="../media/image46.jpeg"/><Relationship Id="rId10" Type="http://schemas.openxmlformats.org/officeDocument/2006/relationships/image" Target="../media/image47.jpeg"/><Relationship Id="rId1" Type="http://schemas.openxmlformats.org/officeDocument/2006/relationships/slideLayout" Target="../slideLayouts/slideLayout12.xml"/><Relationship Id="rId2" Type="http://schemas.openxmlformats.org/officeDocument/2006/relationships/image" Target="../media/image39.jpeg"/></Relationships>
</file>

<file path=ppt/slides/_rels/slide25.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7" Type="http://schemas.openxmlformats.org/officeDocument/2006/relationships/image" Target="../media/image52.jpeg"/><Relationship Id="rId8" Type="http://schemas.openxmlformats.org/officeDocument/2006/relationships/image" Target="../media/image53.jpeg"/><Relationship Id="rId9" Type="http://schemas.openxmlformats.org/officeDocument/2006/relationships/image" Target="../media/image54.jpeg"/><Relationship Id="rId10" Type="http://schemas.openxmlformats.org/officeDocument/2006/relationships/image" Target="../media/image55.jpeg"/><Relationship Id="rId11" Type="http://schemas.openxmlformats.org/officeDocument/2006/relationships/image" Target="../media/image56.jpeg"/><Relationship Id="rId1" Type="http://schemas.openxmlformats.org/officeDocument/2006/relationships/tags" Target="../tags/tag3.xml"/><Relationship Id="rId2"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57.jpeg"/><Relationship Id="rId4" Type="http://schemas.openxmlformats.org/officeDocument/2006/relationships/image" Target="../media/image58.jpeg"/><Relationship Id="rId5" Type="http://schemas.openxmlformats.org/officeDocument/2006/relationships/image" Target="../media/image59.jpeg"/><Relationship Id="rId6" Type="http://schemas.openxmlformats.org/officeDocument/2006/relationships/image" Target="../media/image60.jpeg"/><Relationship Id="rId1" Type="http://schemas.openxmlformats.org/officeDocument/2006/relationships/tags" Target="../tags/tag4.xml"/><Relationship Id="rId2"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jpeg"/><Relationship Id="rId6" Type="http://schemas.openxmlformats.org/officeDocument/2006/relationships/image" Target="../media/image64.jpeg"/><Relationship Id="rId1" Type="http://schemas.openxmlformats.org/officeDocument/2006/relationships/tags" Target="../tags/tag5.xml"/><Relationship Id="rId2"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jpeg"/><Relationship Id="rId5" Type="http://schemas.openxmlformats.org/officeDocument/2006/relationships/image" Target="../media/image67.jpeg"/><Relationship Id="rId6" Type="http://schemas.openxmlformats.org/officeDocument/2006/relationships/image" Target="../media/image68.jpeg"/><Relationship Id="rId1" Type="http://schemas.openxmlformats.org/officeDocument/2006/relationships/tags" Target="../tags/tag6.xml"/><Relationship Id="rId2"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0.jpeg"/><Relationship Id="rId4" Type="http://schemas.openxmlformats.org/officeDocument/2006/relationships/image" Target="../media/image71.jpeg"/><Relationship Id="rId5" Type="http://schemas.openxmlformats.org/officeDocument/2006/relationships/image" Target="../media/image72.jpeg"/><Relationship Id="rId1" Type="http://schemas.openxmlformats.org/officeDocument/2006/relationships/slideLayout" Target="../slideLayouts/slideLayout12.xml"/><Relationship Id="rId2" Type="http://schemas.openxmlformats.org/officeDocument/2006/relationships/image" Target="../media/image6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73.jpeg"/><Relationship Id="rId4" Type="http://schemas.openxmlformats.org/officeDocument/2006/relationships/image" Target="../media/image74.jpeg"/><Relationship Id="rId5" Type="http://schemas.openxmlformats.org/officeDocument/2006/relationships/image" Target="../media/image75.jpeg"/><Relationship Id="rId6" Type="http://schemas.openxmlformats.org/officeDocument/2006/relationships/image" Target="../media/image76.jpeg"/><Relationship Id="rId7" Type="http://schemas.openxmlformats.org/officeDocument/2006/relationships/image" Target="../media/image77.jpeg"/><Relationship Id="rId8" Type="http://schemas.openxmlformats.org/officeDocument/2006/relationships/image" Target="../media/image78.jpeg"/><Relationship Id="rId9" Type="http://schemas.openxmlformats.org/officeDocument/2006/relationships/image" Target="../media/image79.jpeg"/><Relationship Id="rId10" Type="http://schemas.openxmlformats.org/officeDocument/2006/relationships/image" Target="../media/image80.jpeg"/><Relationship Id="rId11" Type="http://schemas.openxmlformats.org/officeDocument/2006/relationships/image" Target="../media/image81.jpeg"/><Relationship Id="rId1" Type="http://schemas.openxmlformats.org/officeDocument/2006/relationships/tags" Target="../tags/tag7.xml"/><Relationship Id="rId2"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9" Type="http://schemas.openxmlformats.org/officeDocument/2006/relationships/image" Target="../media/image88.png"/><Relationship Id="rId20" Type="http://schemas.openxmlformats.org/officeDocument/2006/relationships/image" Target="../media/image99.jpeg"/><Relationship Id="rId10" Type="http://schemas.openxmlformats.org/officeDocument/2006/relationships/image" Target="../media/image89.png"/><Relationship Id="rId11" Type="http://schemas.openxmlformats.org/officeDocument/2006/relationships/image" Target="../media/image90.png"/><Relationship Id="rId12" Type="http://schemas.openxmlformats.org/officeDocument/2006/relationships/image" Target="../media/image91.png"/><Relationship Id="rId13" Type="http://schemas.openxmlformats.org/officeDocument/2006/relationships/image" Target="../media/image92.jpeg"/><Relationship Id="rId14" Type="http://schemas.openxmlformats.org/officeDocument/2006/relationships/image" Target="../media/image93.png"/><Relationship Id="rId15" Type="http://schemas.openxmlformats.org/officeDocument/2006/relationships/image" Target="../media/image94.jpeg"/><Relationship Id="rId16" Type="http://schemas.openxmlformats.org/officeDocument/2006/relationships/image" Target="../media/image95.png"/><Relationship Id="rId17" Type="http://schemas.openxmlformats.org/officeDocument/2006/relationships/image" Target="../media/image96.png"/><Relationship Id="rId18" Type="http://schemas.openxmlformats.org/officeDocument/2006/relationships/image" Target="../media/image97.png"/><Relationship Id="rId19" Type="http://schemas.openxmlformats.org/officeDocument/2006/relationships/image" Target="../media/image98.png"/><Relationship Id="rId1" Type="http://schemas.openxmlformats.org/officeDocument/2006/relationships/tags" Target="../tags/tag8.xml"/><Relationship Id="rId2" Type="http://schemas.openxmlformats.org/officeDocument/2006/relationships/slideLayout" Target="../slideLayouts/slideLayout12.xml"/><Relationship Id="rId3" Type="http://schemas.openxmlformats.org/officeDocument/2006/relationships/image" Target="../media/image82.jpeg"/><Relationship Id="rId4" Type="http://schemas.openxmlformats.org/officeDocument/2006/relationships/image" Target="../media/image83.jpeg"/><Relationship Id="rId5" Type="http://schemas.openxmlformats.org/officeDocument/2006/relationships/image" Target="../media/image84.jpeg"/><Relationship Id="rId6" Type="http://schemas.openxmlformats.org/officeDocument/2006/relationships/image" Target="../media/image85.png"/><Relationship Id="rId7" Type="http://schemas.openxmlformats.org/officeDocument/2006/relationships/image" Target="../media/image86.png"/><Relationship Id="rId8" Type="http://schemas.openxmlformats.org/officeDocument/2006/relationships/image" Target="../media/image87.png"/></Relationships>
</file>

<file path=ppt/slides/_rels/slide32.xml.rels><?xml version="1.0" encoding="UTF-8" standalone="yes"?>
<Relationships xmlns="http://schemas.openxmlformats.org/package/2006/relationships"><Relationship Id="rId3" Type="http://schemas.openxmlformats.org/officeDocument/2006/relationships/image" Target="../media/image100.png"/><Relationship Id="rId4" Type="http://schemas.openxmlformats.org/officeDocument/2006/relationships/image" Target="../media/image101.jpeg"/><Relationship Id="rId5" Type="http://schemas.openxmlformats.org/officeDocument/2006/relationships/image" Target="../media/image102.png"/><Relationship Id="rId6" Type="http://schemas.openxmlformats.org/officeDocument/2006/relationships/image" Target="../media/image103.png"/><Relationship Id="rId7" Type="http://schemas.openxmlformats.org/officeDocument/2006/relationships/image" Target="../media/image104.png"/><Relationship Id="rId8" Type="http://schemas.openxmlformats.org/officeDocument/2006/relationships/image" Target="../media/image105.jpeg"/><Relationship Id="rId9" Type="http://schemas.openxmlformats.org/officeDocument/2006/relationships/image" Target="../media/image106.jpeg"/><Relationship Id="rId10" Type="http://schemas.openxmlformats.org/officeDocument/2006/relationships/image" Target="../media/image107.png"/><Relationship Id="rId11" Type="http://schemas.openxmlformats.org/officeDocument/2006/relationships/image" Target="../media/image108.png"/><Relationship Id="rId1" Type="http://schemas.openxmlformats.org/officeDocument/2006/relationships/tags" Target="../tags/tag9.xml"/><Relationship Id="rId2"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10.jpeg"/><Relationship Id="rId4" Type="http://schemas.openxmlformats.org/officeDocument/2006/relationships/image" Target="../media/image111.jpeg"/><Relationship Id="rId5" Type="http://schemas.openxmlformats.org/officeDocument/2006/relationships/image" Target="../media/image112.jpeg"/><Relationship Id="rId6" Type="http://schemas.openxmlformats.org/officeDocument/2006/relationships/image" Target="../media/image113.jpeg"/><Relationship Id="rId7" Type="http://schemas.openxmlformats.org/officeDocument/2006/relationships/image" Target="../media/image114.jpeg"/><Relationship Id="rId8" Type="http://schemas.openxmlformats.org/officeDocument/2006/relationships/image" Target="../media/image115.jpeg"/><Relationship Id="rId9" Type="http://schemas.openxmlformats.org/officeDocument/2006/relationships/image" Target="../media/image116.jpeg"/><Relationship Id="rId10" Type="http://schemas.openxmlformats.org/officeDocument/2006/relationships/image" Target="../media/image117.jpeg"/><Relationship Id="rId1" Type="http://schemas.openxmlformats.org/officeDocument/2006/relationships/slideLayout" Target="../slideLayouts/slideLayout12.xml"/><Relationship Id="rId2" Type="http://schemas.openxmlformats.org/officeDocument/2006/relationships/image" Target="../media/image109.jpeg"/></Relationships>
</file>

<file path=ppt/slides/_rels/slide34.xml.rels><?xml version="1.0" encoding="UTF-8" standalone="yes"?>
<Relationships xmlns="http://schemas.openxmlformats.org/package/2006/relationships"><Relationship Id="rId3" Type="http://schemas.openxmlformats.org/officeDocument/2006/relationships/image" Target="../media/image119.jpeg"/><Relationship Id="rId4" Type="http://schemas.openxmlformats.org/officeDocument/2006/relationships/image" Target="../media/image120.jpeg"/><Relationship Id="rId5" Type="http://schemas.openxmlformats.org/officeDocument/2006/relationships/image" Target="../media/image121.jpeg"/><Relationship Id="rId6" Type="http://schemas.openxmlformats.org/officeDocument/2006/relationships/image" Target="../media/image122.jpeg"/><Relationship Id="rId7" Type="http://schemas.openxmlformats.org/officeDocument/2006/relationships/image" Target="../media/image123.jpeg"/><Relationship Id="rId8" Type="http://schemas.openxmlformats.org/officeDocument/2006/relationships/image" Target="../media/image124.jpeg"/><Relationship Id="rId9" Type="http://schemas.openxmlformats.org/officeDocument/2006/relationships/image" Target="../media/image125.jpeg"/><Relationship Id="rId10" Type="http://schemas.openxmlformats.org/officeDocument/2006/relationships/image" Target="../media/image126.jpeg"/><Relationship Id="rId1" Type="http://schemas.openxmlformats.org/officeDocument/2006/relationships/slideLayout" Target="../slideLayouts/slideLayout12.xml"/><Relationship Id="rId2" Type="http://schemas.openxmlformats.org/officeDocument/2006/relationships/image" Target="../media/image1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27.jpeg"/><Relationship Id="rId3" Type="http://schemas.openxmlformats.org/officeDocument/2006/relationships/image" Target="../media/image12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29.jpe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0.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1.png"/><Relationship Id="rId5" Type="http://schemas.openxmlformats.org/officeDocument/2006/relationships/image" Target="../media/image132.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jpeg"/><Relationship Id="rId5"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6.pn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3.png"/><Relationship Id="rId9" Type="http://schemas.openxmlformats.org/officeDocument/2006/relationships/image" Target="../media/image22.jpeg"/><Relationship Id="rId10"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Designing and Implementing </a:t>
            </a:r>
            <a:r>
              <a:rPr lang="en-US" sz="4000" dirty="0" err="1" smtClean="0">
                <a:solidFill>
                  <a:srgbClr val="49176D"/>
                </a:solidFill>
                <a:latin typeface="Georgia" charset="0"/>
                <a:ea typeface="ＭＳ Ｐゴシック" charset="0"/>
                <a:cs typeface="Georgia" charset="0"/>
              </a:rPr>
              <a:t>Nanoscience</a:t>
            </a:r>
            <a:r>
              <a:rPr lang="en-US" sz="4000" dirty="0" smtClean="0">
                <a:solidFill>
                  <a:srgbClr val="49176D"/>
                </a:solidFill>
                <a:latin typeface="Georgia" charset="0"/>
                <a:ea typeface="ＭＳ Ｐゴシック" charset="0"/>
                <a:cs typeface="Georgia" charset="0"/>
              </a:rPr>
              <a:t> Summer Camps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91826" y="1371495"/>
            <a:ext cx="8552174"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Michelle Kortenaar, Sciencenter</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Meghan </a:t>
            </a:r>
            <a:r>
              <a:rPr lang="en-US" dirty="0" err="1" smtClean="0">
                <a:solidFill>
                  <a:prstClr val="black"/>
                </a:solidFill>
                <a:latin typeface="Calibri" charset="0"/>
              </a:rPr>
              <a:t>Schiedel</a:t>
            </a:r>
            <a:r>
              <a:rPr lang="en-US" dirty="0" smtClean="0">
                <a:solidFill>
                  <a:prstClr val="black"/>
                </a:solidFill>
                <a:latin typeface="Calibri" charset="0"/>
              </a:rPr>
              <a:t>, Terry Lee Wells Nevada Discovery Museum</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Michele Laverty, National Ag Science Center</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Andrew </a:t>
            </a:r>
            <a:r>
              <a:rPr lang="en-US" dirty="0" err="1" smtClean="0">
                <a:solidFill>
                  <a:prstClr val="black"/>
                </a:solidFill>
                <a:latin typeface="Calibri" charset="0"/>
              </a:rPr>
              <a:t>McGarrahan</a:t>
            </a:r>
            <a:r>
              <a:rPr lang="en-US" dirty="0" smtClean="0">
                <a:solidFill>
                  <a:prstClr val="black"/>
                </a:solidFill>
                <a:latin typeface="Calibri" charset="0"/>
              </a:rPr>
              <a:t>, St. Louis Science Center</a:t>
            </a:r>
          </a:p>
          <a:p>
            <a:pPr marL="342900" indent="-342900" eaLnBrk="1" hangingPunct="1">
              <a:lnSpc>
                <a:spcPct val="90000"/>
              </a:lnSpc>
              <a:spcBef>
                <a:spcPct val="50000"/>
              </a:spcBef>
              <a:buFont typeface="Arial"/>
              <a:buChar char="•"/>
              <a:defRPr/>
            </a:pPr>
            <a:r>
              <a:rPr lang="en-US" dirty="0" err="1" smtClean="0">
                <a:solidFill>
                  <a:prstClr val="black"/>
                </a:solidFill>
                <a:latin typeface="Calibri" charset="0"/>
              </a:rPr>
              <a:t>Messaoud</a:t>
            </a:r>
            <a:r>
              <a:rPr lang="en-US" dirty="0" smtClean="0">
                <a:solidFill>
                  <a:prstClr val="black"/>
                </a:solidFill>
                <a:latin typeface="Calibri" charset="0"/>
              </a:rPr>
              <a:t> </a:t>
            </a:r>
            <a:r>
              <a:rPr lang="en-US" dirty="0" err="1" smtClean="0">
                <a:solidFill>
                  <a:prstClr val="black"/>
                </a:solidFill>
                <a:latin typeface="Calibri" charset="0"/>
              </a:rPr>
              <a:t>Bahoura</a:t>
            </a:r>
            <a:r>
              <a:rPr lang="en-US" dirty="0" smtClean="0">
                <a:solidFill>
                  <a:prstClr val="black"/>
                </a:solidFill>
                <a:latin typeface="Calibri" charset="0"/>
              </a:rPr>
              <a:t>, Norfolk State University</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Alan Brown, </a:t>
            </a:r>
            <a:r>
              <a:rPr lang="en-US" dirty="0" err="1" smtClean="0">
                <a:solidFill>
                  <a:prstClr val="black"/>
                </a:solidFill>
                <a:latin typeface="Calibri" charset="0"/>
              </a:rPr>
              <a:t>SciPort</a:t>
            </a:r>
            <a:r>
              <a:rPr lang="en-US" dirty="0" smtClean="0">
                <a:solidFill>
                  <a:prstClr val="black"/>
                </a:solidFill>
                <a:latin typeface="Calibri" charset="0"/>
              </a:rPr>
              <a:t>: Louisiana’s Science Center</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Paola Ferrari, </a:t>
            </a:r>
            <a:r>
              <a:rPr lang="en-US" dirty="0" err="1" smtClean="0">
                <a:solidFill>
                  <a:prstClr val="black"/>
                </a:solidFill>
                <a:latin typeface="Calibri" charset="0"/>
              </a:rPr>
              <a:t>Nanopiccola</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endParaRPr lang="en-US" dirty="0" smtClean="0">
              <a:solidFill>
                <a:prstClr val="black"/>
              </a:solidFill>
              <a:latin typeface="Calibri" charset="0"/>
            </a:endParaRPr>
          </a:p>
          <a:p>
            <a:pPr marL="0" indent="0" eaLnBrk="1" hangingPunct="1">
              <a:lnSpc>
                <a:spcPct val="90000"/>
              </a:lnSpc>
              <a:spcBef>
                <a:spcPct val="50000"/>
              </a:spcBef>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spTree>
    <p:extLst>
      <p:ext uri="{BB962C8B-B14F-4D97-AF65-F5344CB8AC3E}">
        <p14:creationId xmlns:p14="http://schemas.microsoft.com/office/powerpoint/2010/main" val="236988674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Camp Layout</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93582" y="1532688"/>
            <a:ext cx="4942417" cy="5004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Full day camps for High School Students</a:t>
            </a: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Morning spent as introduction to Nano concepts</a:t>
            </a: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Afternoon doing Lab work</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Camp was taught by myself and another high school chemistry teacher using experiments from the University of Illinois and the University of Wisconsin MRSEC. </a:t>
            </a: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Content Placeholder 3" descr="photo-1.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rot="5400000">
            <a:off x="-1124587" y="2359661"/>
            <a:ext cx="5622925" cy="3373754"/>
          </a:xfrm>
          <a:prstGeom prst="rect">
            <a:avLst/>
          </a:prstGeom>
        </p:spPr>
      </p:pic>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1902610" y="336593"/>
            <a:ext cx="555312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charset="0"/>
                <a:cs typeface="Georgia" charset="0"/>
              </a:rPr>
              <a:t>3D Design/Printing</a:t>
            </a:r>
          </a:p>
          <a:p>
            <a:pPr algn="ctr"/>
            <a:endParaRPr lang="en-US" sz="2000" dirty="0">
              <a:solidFill>
                <a:srgbClr val="0C4225"/>
              </a:solidFill>
              <a:latin typeface="Georgia" charset="0"/>
              <a:cs typeface="Georgia" charset="0"/>
            </a:endParaRPr>
          </a:p>
        </p:txBody>
      </p:sp>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descr="f0000103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84263" y="2210373"/>
            <a:ext cx="7452360" cy="4471415"/>
          </a:xfrm>
          <a:prstGeom prst="rect">
            <a:avLst/>
          </a:prstGeom>
        </p:spPr>
      </p:pic>
    </p:spTree>
    <p:extLst>
      <p:ext uri="{BB962C8B-B14F-4D97-AF65-F5344CB8AC3E}">
        <p14:creationId xmlns:p14="http://schemas.microsoft.com/office/powerpoint/2010/main" val="22607973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3112874" y="336593"/>
            <a:ext cx="313258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charset="0"/>
                <a:cs typeface="Georgia" charset="0"/>
              </a:rPr>
              <a:t>3D Models</a:t>
            </a:r>
          </a:p>
          <a:p>
            <a:pPr algn="ctr"/>
            <a:endParaRPr lang="en-US" sz="2000" dirty="0">
              <a:solidFill>
                <a:srgbClr val="0C4225"/>
              </a:solidFill>
              <a:latin typeface="Georgia" charset="0"/>
              <a:cs typeface="Georgia" charset="0"/>
            </a:endParaRPr>
          </a:p>
        </p:txBody>
      </p:sp>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descr="NanoCampObjects.tiff"/>
          <p:cNvPicPr>
            <a:picLocks noChangeAspect="1"/>
          </p:cNvPicPr>
          <p:nvPr/>
        </p:nvPicPr>
        <p:blipFill>
          <a:blip r:embed="rId4" cstate="email">
            <a:extLst>
              <a:ext uri="{28A0092B-C50C-407E-A947-70E740481C1C}">
                <a14:useLocalDpi xmlns:a14="http://schemas.microsoft.com/office/drawing/2010/main"/>
              </a:ext>
            </a:extLst>
          </a:blip>
          <a:srcRect t="2232" b="2232"/>
          <a:stretch>
            <a:fillRect/>
          </a:stretch>
        </p:blipFill>
        <p:spPr>
          <a:xfrm>
            <a:off x="1194477" y="2127992"/>
            <a:ext cx="7589661" cy="4553796"/>
          </a:xfrm>
          <a:prstGeom prst="rect">
            <a:avLst/>
          </a:prstGeom>
        </p:spPr>
      </p:pic>
    </p:spTree>
    <p:extLst>
      <p:ext uri="{BB962C8B-B14F-4D97-AF65-F5344CB8AC3E}">
        <p14:creationId xmlns:p14="http://schemas.microsoft.com/office/powerpoint/2010/main" val="38054185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2989444" y="336593"/>
            <a:ext cx="337945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charset="0"/>
                <a:cs typeface="Georgia" charset="0"/>
              </a:rPr>
              <a:t>3D Printing</a:t>
            </a:r>
          </a:p>
          <a:p>
            <a:pPr algn="ctr"/>
            <a:endParaRPr lang="en-US" sz="2000" dirty="0">
              <a:solidFill>
                <a:srgbClr val="0C4225"/>
              </a:solidFill>
              <a:latin typeface="Georgia" charset="0"/>
              <a:cs typeface="Georgia" charset="0"/>
            </a:endParaRPr>
          </a:p>
        </p:txBody>
      </p:sp>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f00001047.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78685" y="2210373"/>
            <a:ext cx="7452360" cy="4471415"/>
          </a:xfrm>
          <a:prstGeom prst="rect">
            <a:avLst/>
          </a:prstGeom>
        </p:spPr>
      </p:pic>
    </p:spTree>
    <p:extLst>
      <p:ext uri="{BB962C8B-B14F-4D97-AF65-F5344CB8AC3E}">
        <p14:creationId xmlns:p14="http://schemas.microsoft.com/office/powerpoint/2010/main" val="42595608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2526981" y="336593"/>
            <a:ext cx="430438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charset="0"/>
                <a:cs typeface="Georgia" charset="0"/>
              </a:rPr>
              <a:t>Liquid Crystals</a:t>
            </a:r>
          </a:p>
          <a:p>
            <a:pPr algn="ctr"/>
            <a:endParaRPr lang="en-US" sz="2000" dirty="0">
              <a:solidFill>
                <a:srgbClr val="0C4225"/>
              </a:solidFill>
              <a:latin typeface="Georgia" charset="0"/>
              <a:cs typeface="Georgia" charset="0"/>
            </a:endParaRPr>
          </a:p>
        </p:txBody>
      </p:sp>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f00001045.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296383" y="2210373"/>
            <a:ext cx="7452360" cy="4471415"/>
          </a:xfrm>
          <a:prstGeom prst="rect">
            <a:avLst/>
          </a:prstGeom>
        </p:spPr>
      </p:pic>
    </p:spTree>
    <p:extLst>
      <p:ext uri="{BB962C8B-B14F-4D97-AF65-F5344CB8AC3E}">
        <p14:creationId xmlns:p14="http://schemas.microsoft.com/office/powerpoint/2010/main" val="41631643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3202645" y="336593"/>
            <a:ext cx="295305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err="1" smtClean="0">
                <a:solidFill>
                  <a:srgbClr val="0C4225"/>
                </a:solidFill>
                <a:latin typeface="Georgia" charset="0"/>
                <a:cs typeface="Georgia" charset="0"/>
              </a:rPr>
              <a:t>Ferrofluid</a:t>
            </a:r>
            <a:endParaRPr lang="en-US" sz="4800" dirty="0" smtClean="0">
              <a:solidFill>
                <a:srgbClr val="0C4225"/>
              </a:solidFill>
              <a:latin typeface="Georgia" charset="0"/>
              <a:cs typeface="Georgia" charset="0"/>
            </a:endParaRPr>
          </a:p>
          <a:p>
            <a:pPr algn="ctr"/>
            <a:endParaRPr lang="en-US" sz="2000" dirty="0">
              <a:solidFill>
                <a:srgbClr val="0C4225"/>
              </a:solidFill>
              <a:latin typeface="Georgia" charset="0"/>
              <a:cs typeface="Georgia" charset="0"/>
            </a:endParaRPr>
          </a:p>
        </p:txBody>
      </p:sp>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f00001048.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96671" y="2210373"/>
            <a:ext cx="7452360" cy="4471415"/>
          </a:xfrm>
          <a:prstGeom prst="rect">
            <a:avLst/>
          </a:prstGeom>
        </p:spPr>
      </p:pic>
    </p:spTree>
    <p:extLst>
      <p:ext uri="{BB962C8B-B14F-4D97-AF65-F5344CB8AC3E}">
        <p14:creationId xmlns:p14="http://schemas.microsoft.com/office/powerpoint/2010/main" val="372116204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2207982" y="336593"/>
            <a:ext cx="49423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charset="0"/>
                <a:cs typeface="Georgia" charset="0"/>
              </a:rPr>
              <a:t>Nano and Society</a:t>
            </a:r>
          </a:p>
          <a:p>
            <a:pPr algn="ctr"/>
            <a:endParaRPr lang="en-US" sz="2000" dirty="0">
              <a:solidFill>
                <a:srgbClr val="0C4225"/>
              </a:solidFill>
              <a:latin typeface="Georgia" charset="0"/>
              <a:cs typeface="Georgia" charset="0"/>
            </a:endParaRPr>
          </a:p>
        </p:txBody>
      </p:sp>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f00001050.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467465" y="2210373"/>
            <a:ext cx="7452360" cy="4471415"/>
          </a:xfrm>
          <a:prstGeom prst="rect">
            <a:avLst/>
          </a:prstGeom>
        </p:spPr>
      </p:pic>
    </p:spTree>
    <p:extLst>
      <p:ext uri="{BB962C8B-B14F-4D97-AF65-F5344CB8AC3E}">
        <p14:creationId xmlns:p14="http://schemas.microsoft.com/office/powerpoint/2010/main" val="22403284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2175124" y="336593"/>
            <a:ext cx="500810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charset="0"/>
                <a:cs typeface="Georgia" charset="0"/>
              </a:rPr>
              <a:t>Nano 3D Printing</a:t>
            </a:r>
          </a:p>
          <a:p>
            <a:pPr algn="ctr"/>
            <a:endParaRPr lang="en-US" sz="2000" dirty="0">
              <a:solidFill>
                <a:srgbClr val="0C4225"/>
              </a:solidFill>
              <a:latin typeface="Georgia" charset="0"/>
              <a:cs typeface="Georgia" charset="0"/>
            </a:endParaRPr>
          </a:p>
        </p:txBody>
      </p:sp>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3" descr="materials_01_full.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349478" y="2210373"/>
            <a:ext cx="7452360" cy="4471415"/>
          </a:xfrm>
          <a:prstGeom prst="rect">
            <a:avLst/>
          </a:prstGeom>
        </p:spPr>
      </p:pic>
    </p:spTree>
    <p:extLst>
      <p:ext uri="{BB962C8B-B14F-4D97-AF65-F5344CB8AC3E}">
        <p14:creationId xmlns:p14="http://schemas.microsoft.com/office/powerpoint/2010/main" val="22612967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2207982" y="336593"/>
            <a:ext cx="4942379"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charset="0"/>
                <a:cs typeface="Georgia" charset="0"/>
              </a:rPr>
              <a:t>Nano and Society</a:t>
            </a:r>
          </a:p>
          <a:p>
            <a:pPr algn="ctr"/>
            <a:endParaRPr lang="en-US" sz="2000" dirty="0">
              <a:solidFill>
                <a:srgbClr val="0C4225"/>
              </a:solidFill>
              <a:latin typeface="Georgia" charset="0"/>
              <a:cs typeface="Georgia" charset="0"/>
            </a:endParaRPr>
          </a:p>
        </p:txBody>
      </p:sp>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3" descr="f00001050.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467465" y="2210373"/>
            <a:ext cx="7452360" cy="4471415"/>
          </a:xfrm>
          <a:prstGeom prst="rect">
            <a:avLst/>
          </a:prstGeom>
        </p:spPr>
      </p:pic>
    </p:spTree>
    <p:extLst>
      <p:ext uri="{BB962C8B-B14F-4D97-AF65-F5344CB8AC3E}">
        <p14:creationId xmlns:p14="http://schemas.microsoft.com/office/powerpoint/2010/main" val="6657275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73263"/>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sp>
        <p:nvSpPr>
          <p:cNvPr id="124931" name="Rectangle 6"/>
          <p:cNvSpPr>
            <a:spLocks noChangeArrowheads="1"/>
          </p:cNvSpPr>
          <p:nvPr/>
        </p:nvSpPr>
        <p:spPr bwMode="auto">
          <a:xfrm>
            <a:off x="2978225" y="336593"/>
            <a:ext cx="340189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endParaRPr lang="en-US" sz="1600" dirty="0">
              <a:solidFill>
                <a:srgbClr val="0C4225"/>
              </a:solidFill>
              <a:latin typeface="Georgia" charset="0"/>
              <a:cs typeface="Georgia" charset="0"/>
            </a:endParaRPr>
          </a:p>
          <a:p>
            <a:pPr algn="ctr"/>
            <a:r>
              <a:rPr lang="en-US" sz="4800" dirty="0" smtClean="0">
                <a:solidFill>
                  <a:srgbClr val="0C4225"/>
                </a:solidFill>
                <a:latin typeface="Georgia" charset="0"/>
                <a:cs typeface="Georgia" charset="0"/>
              </a:rPr>
              <a:t>Evaluations</a:t>
            </a:r>
          </a:p>
          <a:p>
            <a:pPr algn="ctr"/>
            <a:endParaRPr lang="en-US" sz="2000" dirty="0">
              <a:solidFill>
                <a:srgbClr val="0C4225"/>
              </a:solidFill>
              <a:latin typeface="Georgia" charset="0"/>
              <a:cs typeface="Georgia" charset="0"/>
            </a:endParaRPr>
          </a:p>
        </p:txBody>
      </p:sp>
      <p:pic>
        <p:nvPicPr>
          <p:cNvPr id="8"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r>
              <a:rPr lang="en-US" dirty="0"/>
              <a:t>Knowledge – 3.86</a:t>
            </a:r>
          </a:p>
          <a:p>
            <a:r>
              <a:rPr lang="en-US" dirty="0"/>
              <a:t>Enjoyment – 3.43</a:t>
            </a:r>
          </a:p>
          <a:p>
            <a:r>
              <a:rPr lang="en-US" dirty="0"/>
              <a:t>Interest – 3.57</a:t>
            </a:r>
          </a:p>
          <a:p>
            <a:r>
              <a:rPr lang="en-US" dirty="0"/>
              <a:t>Attitude – 3.57</a:t>
            </a:r>
          </a:p>
          <a:p>
            <a:endParaRPr lang="en-US" dirty="0"/>
          </a:p>
        </p:txBody>
      </p:sp>
    </p:spTree>
    <p:extLst>
      <p:ext uri="{BB962C8B-B14F-4D97-AF65-F5344CB8AC3E}">
        <p14:creationId xmlns:p14="http://schemas.microsoft.com/office/powerpoint/2010/main" val="13763175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The Museum and The Camp</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91826" y="1371495"/>
            <a:ext cx="8001962" cy="253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Text:</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text</a:t>
            </a:r>
          </a:p>
          <a:p>
            <a:pPr marL="342900" indent="-342900" eaLnBrk="1" hangingPunct="1">
              <a:lnSpc>
                <a:spcPct val="90000"/>
              </a:lnSpc>
              <a:spcBef>
                <a:spcPct val="50000"/>
              </a:spcBef>
              <a:buFont typeface="Arial"/>
              <a:buChar char="•"/>
              <a:defRPr/>
            </a:pPr>
            <a:r>
              <a:rPr lang="en-US" dirty="0">
                <a:solidFill>
                  <a:prstClr val="black"/>
                </a:solidFill>
                <a:latin typeface="Calibri" charset="0"/>
              </a:rPr>
              <a:t>text</a:t>
            </a:r>
          </a:p>
          <a:p>
            <a:pPr marL="0" indent="0" eaLnBrk="1" hangingPunct="1">
              <a:lnSpc>
                <a:spcPct val="90000"/>
              </a:lnSpc>
              <a:spcBef>
                <a:spcPct val="50000"/>
              </a:spcBef>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3074" name="Picture 2" descr="http://premeditatedleftovers.com/wp-content/uploads/2013/05/Discovery-Museum-Reno-Nevad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353910"/>
            <a:ext cx="6096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86000" y="3418621"/>
            <a:ext cx="6858000" cy="34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988674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Box 6"/>
          <p:cNvSpPr txBox="1">
            <a:spLocks noChangeArrowheads="1"/>
          </p:cNvSpPr>
          <p:nvPr/>
        </p:nvSpPr>
        <p:spPr bwMode="auto">
          <a:xfrm>
            <a:off x="0" y="611874"/>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000" dirty="0">
                <a:solidFill>
                  <a:srgbClr val="0C4225"/>
                </a:solidFill>
                <a:latin typeface="Georgia" charset="0"/>
                <a:cs typeface="Georgia" charset="0"/>
              </a:rPr>
              <a:t>High School Summer </a:t>
            </a:r>
            <a:r>
              <a:rPr lang="en-US" sz="4000" dirty="0" smtClean="0">
                <a:solidFill>
                  <a:srgbClr val="0C4225"/>
                </a:solidFill>
                <a:latin typeface="Georgia" charset="0"/>
                <a:cs typeface="Georgia" charset="0"/>
              </a:rPr>
              <a:t>Research at NSU</a:t>
            </a:r>
            <a:endParaRPr lang="en-US" sz="4000" dirty="0">
              <a:solidFill>
                <a:srgbClr val="0C4225"/>
              </a:solidFill>
              <a:latin typeface="Georgia" charset="0"/>
              <a:cs typeface="Georgia" charset="0"/>
            </a:endParaRPr>
          </a:p>
        </p:txBody>
      </p:sp>
      <p:pic>
        <p:nvPicPr>
          <p:cNvPr id="11" name="Picture 3" descr="NISE_logo.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7683" y="6109624"/>
            <a:ext cx="2133600" cy="498475"/>
          </a:xfrm>
          <a:prstGeom prst="rect">
            <a:avLst/>
          </a:prstGeom>
          <a:noFill/>
          <a:ln w="9525">
            <a:noFill/>
            <a:miter lim="800000"/>
            <a:headEnd/>
            <a:tailEnd/>
          </a:ln>
        </p:spPr>
      </p:pic>
      <p:pic>
        <p:nvPicPr>
          <p:cNvPr id="12"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72526" y="6049681"/>
            <a:ext cx="590550" cy="595313"/>
          </a:xfrm>
          <a:prstGeom prst="rect">
            <a:avLst/>
          </a:prstGeom>
          <a:noFill/>
          <a:ln w="9525">
            <a:noFill/>
            <a:miter lim="800000"/>
            <a:headEnd/>
            <a:tailEnd/>
          </a:ln>
        </p:spPr>
      </p:pic>
      <p:sp>
        <p:nvSpPr>
          <p:cNvPr id="18" name="TextBox 1"/>
          <p:cNvSpPr txBox="1">
            <a:spLocks noChangeArrowheads="1"/>
          </p:cNvSpPr>
          <p:nvPr/>
        </p:nvSpPr>
        <p:spPr bwMode="auto">
          <a:xfrm>
            <a:off x="2635333" y="5998663"/>
            <a:ext cx="3116262" cy="6463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JUNE 2015</a:t>
            </a:r>
          </a:p>
          <a:p>
            <a:pPr eaLnBrk="1" hangingPunct="1"/>
            <a:r>
              <a:rPr lang="en-US" sz="1800" b="1" dirty="0" smtClean="0">
                <a:solidFill>
                  <a:srgbClr val="49176D"/>
                </a:solidFill>
                <a:latin typeface="Calibri"/>
                <a:cs typeface="Calibri"/>
              </a:rPr>
              <a:t>NETWORK-WIDE MEETING</a:t>
            </a:r>
            <a:endParaRPr lang="en-US" sz="1800" b="1" dirty="0">
              <a:solidFill>
                <a:srgbClr val="49176D"/>
              </a:solidFill>
              <a:latin typeface="Calibri"/>
              <a:cs typeface="Calibri"/>
            </a:endParaRPr>
          </a:p>
        </p:txBody>
      </p:sp>
      <p:sp>
        <p:nvSpPr>
          <p:cNvPr id="19" name="TextBox 10"/>
          <p:cNvSpPr txBox="1">
            <a:spLocks noChangeArrowheads="1"/>
          </p:cNvSpPr>
          <p:nvPr/>
        </p:nvSpPr>
        <p:spPr bwMode="auto">
          <a:xfrm>
            <a:off x="6267483" y="6155904"/>
            <a:ext cx="1930333" cy="338554"/>
          </a:xfrm>
          <a:prstGeom prst="rect">
            <a:avLst/>
          </a:prstGeom>
          <a:noFill/>
          <a:ln w="9525">
            <a:noFill/>
            <a:miter lim="800000"/>
            <a:headEnd/>
            <a:tailEnd/>
          </a:ln>
        </p:spPr>
        <p:txBody>
          <a:bodyPr wrap="square">
            <a:prstTxWarp prst="textNoShape">
              <a:avLst/>
            </a:prstTxWarp>
            <a:spAutoFit/>
          </a:bodyPr>
          <a:lstStyle/>
          <a:p>
            <a:pPr algn="r"/>
            <a:r>
              <a:rPr lang="en-US" sz="1600" b="1" dirty="0" smtClean="0">
                <a:solidFill>
                  <a:srgbClr val="0C4225"/>
                </a:solidFill>
                <a:latin typeface="Calibri" pitchFamily="1" charset="0"/>
                <a:ea typeface="ＭＳ Ｐゴシック" pitchFamily="1" charset="-128"/>
                <a:cs typeface="ＭＳ Ｐゴシック" pitchFamily="1" charset="-128"/>
              </a:rPr>
              <a:t>NISENET.ORG</a:t>
            </a:r>
            <a:endParaRPr lang="en-US" sz="1600" b="1" dirty="0">
              <a:solidFill>
                <a:srgbClr val="0C4225"/>
              </a:solidFill>
              <a:latin typeface="Calibri" pitchFamily="1" charset="0"/>
              <a:ea typeface="ＭＳ Ｐゴシック" pitchFamily="1" charset="-128"/>
              <a:cs typeface="ＭＳ Ｐゴシック" pitchFamily="1" charset="-128"/>
            </a:endParaRPr>
          </a:p>
        </p:txBody>
      </p:sp>
      <p:sp>
        <p:nvSpPr>
          <p:cNvPr id="20" name="Rectangle 19"/>
          <p:cNvSpPr/>
          <p:nvPr/>
        </p:nvSpPr>
        <p:spPr>
          <a:xfrm>
            <a:off x="0" y="5527992"/>
            <a:ext cx="9144000" cy="90487"/>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1" name="Rectangle 20"/>
          <p:cNvSpPr/>
          <p:nvPr/>
        </p:nvSpPr>
        <p:spPr>
          <a:xfrm>
            <a:off x="0" y="1565332"/>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1679941"/>
            <a:ext cx="9144000" cy="3825516"/>
          </a:xfrm>
          <a:prstGeom prst="rect">
            <a:avLst/>
          </a:prstGeom>
        </p:spPr>
      </p:pic>
      <p:sp>
        <p:nvSpPr>
          <p:cNvPr id="13" name="TextBox 1"/>
          <p:cNvSpPr txBox="1">
            <a:spLocks noChangeArrowheads="1"/>
          </p:cNvSpPr>
          <p:nvPr/>
        </p:nvSpPr>
        <p:spPr bwMode="auto">
          <a:xfrm>
            <a:off x="748794" y="5588834"/>
            <a:ext cx="8339388"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dirty="0" smtClean="0">
                <a:solidFill>
                  <a:srgbClr val="49176D"/>
                </a:solidFill>
                <a:latin typeface="Calibri"/>
                <a:cs typeface="Calibri"/>
              </a:rPr>
              <a:t>Dr. Messaoud J. Bahoura, Norfolk State University, mbahoura@nsu.edu</a:t>
            </a:r>
          </a:p>
        </p:txBody>
      </p:sp>
      <p:sp>
        <p:nvSpPr>
          <p:cNvPr id="3" name="TextBox 2"/>
          <p:cNvSpPr txBox="1"/>
          <p:nvPr>
            <p:custDataLst>
              <p:tags r:id="rId1"/>
            </p:custDataLst>
          </p:nvPr>
        </p:nvSpPr>
        <p:spPr>
          <a:xfrm>
            <a:off x="17272000" y="0"/>
            <a:ext cx="635000" cy="635000"/>
          </a:xfrm>
          <a:prstGeom prst="rect">
            <a:avLst/>
          </a:prstGeom>
          <a:noFill/>
        </p:spPr>
        <p:txBody>
          <a:bodyPr vert="horz" rtlCol="0">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0" y="-17462"/>
            <a:ext cx="9144000" cy="571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69637" name="Title 1" hidden="1"/>
          <p:cNvSpPr>
            <a:spLocks noGrp="1"/>
          </p:cNvSpPr>
          <p:nvPr>
            <p:ph type="ctrTitle"/>
          </p:nvPr>
        </p:nvSpPr>
        <p:spPr>
          <a:xfrm>
            <a:off x="685800" y="2790825"/>
            <a:ext cx="7772400" cy="1470025"/>
          </a:xfrm>
        </p:spPr>
        <p:txBody>
          <a:bodyPr/>
          <a:lstStyle/>
          <a:p>
            <a:endParaRPr lang="en-US" altLang="en-US" dirty="0" smtClean="0"/>
          </a:p>
        </p:txBody>
      </p:sp>
      <p:grpSp>
        <p:nvGrpSpPr>
          <p:cNvPr id="2" name="Group 92"/>
          <p:cNvGrpSpPr>
            <a:grpSpLocks/>
          </p:cNvGrpSpPr>
          <p:nvPr/>
        </p:nvGrpSpPr>
        <p:grpSpPr bwMode="auto">
          <a:xfrm>
            <a:off x="2133600" y="5240340"/>
            <a:ext cx="3962400" cy="1617662"/>
            <a:chOff x="2133600" y="2902427"/>
            <a:chExt cx="2133600" cy="681182"/>
          </a:xfrm>
        </p:grpSpPr>
        <p:sp>
          <p:nvSpPr>
            <p:cNvPr id="13" name="Rectangle 12"/>
            <p:cNvSpPr/>
            <p:nvPr/>
          </p:nvSpPr>
          <p:spPr>
            <a:xfrm>
              <a:off x="2133600" y="2902427"/>
              <a:ext cx="2133600" cy="681182"/>
            </a:xfrm>
            <a:custGeom>
              <a:avLst/>
              <a:gdLst>
                <a:gd name="connsiteX0" fmla="*/ 0 w 2133600"/>
                <a:gd name="connsiteY0" fmla="*/ 0 h 537514"/>
                <a:gd name="connsiteX1" fmla="*/ 2133600 w 2133600"/>
                <a:gd name="connsiteY1" fmla="*/ 0 h 537514"/>
                <a:gd name="connsiteX2" fmla="*/ 2133600 w 2133600"/>
                <a:gd name="connsiteY2" fmla="*/ 537514 h 537514"/>
                <a:gd name="connsiteX3" fmla="*/ 0 w 2133600"/>
                <a:gd name="connsiteY3" fmla="*/ 537514 h 537514"/>
                <a:gd name="connsiteX4" fmla="*/ 0 w 2133600"/>
                <a:gd name="connsiteY4" fmla="*/ 0 h 537514"/>
                <a:gd name="connsiteX0" fmla="*/ 0 w 2133600"/>
                <a:gd name="connsiteY0" fmla="*/ 0 h 537514"/>
                <a:gd name="connsiteX1" fmla="*/ 2133600 w 2133600"/>
                <a:gd name="connsiteY1" fmla="*/ 0 h 537514"/>
                <a:gd name="connsiteX2" fmla="*/ 1987296 w 2133600"/>
                <a:gd name="connsiteY2" fmla="*/ 537514 h 537514"/>
                <a:gd name="connsiteX3" fmla="*/ 0 w 2133600"/>
                <a:gd name="connsiteY3" fmla="*/ 537514 h 537514"/>
                <a:gd name="connsiteX4" fmla="*/ 0 w 2133600"/>
                <a:gd name="connsiteY4" fmla="*/ 0 h 537514"/>
                <a:gd name="connsiteX0" fmla="*/ 0 w 2133600"/>
                <a:gd name="connsiteY0" fmla="*/ 0 h 537514"/>
                <a:gd name="connsiteX1" fmla="*/ 2133600 w 2133600"/>
                <a:gd name="connsiteY1" fmla="*/ 0 h 537514"/>
                <a:gd name="connsiteX2" fmla="*/ 2123483 w 2133600"/>
                <a:gd name="connsiteY2" fmla="*/ 537514 h 537514"/>
                <a:gd name="connsiteX3" fmla="*/ 0 w 2133600"/>
                <a:gd name="connsiteY3" fmla="*/ 537514 h 537514"/>
                <a:gd name="connsiteX4" fmla="*/ 0 w 21336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3600" h="537514">
                  <a:moveTo>
                    <a:pt x="0" y="0"/>
                  </a:moveTo>
                  <a:lnTo>
                    <a:pt x="2133600" y="0"/>
                  </a:lnTo>
                  <a:lnTo>
                    <a:pt x="2123483" y="537514"/>
                  </a:lnTo>
                  <a:lnTo>
                    <a:pt x="0" y="537514"/>
                  </a:lnTo>
                  <a:lnTo>
                    <a:pt x="0" y="0"/>
                  </a:lnTo>
                  <a:close/>
                </a:path>
              </a:pathLst>
            </a:custGeom>
            <a:solidFill>
              <a:schemeClr val="accent6">
                <a:lumMod val="60000"/>
                <a:lumOff val="40000"/>
              </a:schemeClr>
            </a:solid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lumMod val="95000"/>
                    <a:lumOff val="5000"/>
                  </a:schemeClr>
                </a:solidFill>
              </a:endParaRPr>
            </a:p>
          </p:txBody>
        </p:sp>
        <p:sp>
          <p:nvSpPr>
            <p:cNvPr id="53" name="Subtitle 2"/>
            <p:cNvSpPr txBox="1">
              <a:spLocks/>
            </p:cNvSpPr>
            <p:nvPr/>
          </p:nvSpPr>
          <p:spPr>
            <a:xfrm>
              <a:off x="2158390" y="2953900"/>
              <a:ext cx="2080602" cy="518741"/>
            </a:xfrm>
            <a:prstGeom prst="rect">
              <a:avLst/>
            </a:prstGeom>
          </p:spPr>
          <p:txBody>
            <a:bodyPr anchor="ct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defRPr/>
              </a:pPr>
              <a:r>
                <a:rPr lang="en-US" sz="1050" dirty="0">
                  <a:solidFill>
                    <a:schemeClr val="tx1">
                      <a:lumMod val="95000"/>
                      <a:lumOff val="5000"/>
                    </a:schemeClr>
                  </a:solidFill>
                </a:rPr>
                <a:t>Perform lab work in a safe and organized manner.</a:t>
              </a:r>
            </a:p>
            <a:p>
              <a:pPr marL="171450" indent="-171450" algn="l">
                <a:buFont typeface="Arial" pitchFamily="34" charset="0"/>
                <a:buChar char="•"/>
                <a:defRPr/>
              </a:pPr>
              <a:r>
                <a:rPr lang="en-US" sz="1050" dirty="0">
                  <a:solidFill>
                    <a:schemeClr val="tx1">
                      <a:lumMod val="95000"/>
                      <a:lumOff val="5000"/>
                    </a:schemeClr>
                  </a:solidFill>
                </a:rPr>
                <a:t>Keep a legible and accurate description of procedure, observations, and results in a lab note book.</a:t>
              </a:r>
            </a:p>
            <a:p>
              <a:pPr marL="171450" indent="-171450" algn="l">
                <a:buFont typeface="Arial" pitchFamily="34" charset="0"/>
                <a:buChar char="•"/>
                <a:defRPr/>
              </a:pPr>
              <a:r>
                <a:rPr lang="en-US" sz="1050" dirty="0">
                  <a:solidFill>
                    <a:schemeClr val="tx1">
                      <a:lumMod val="95000"/>
                      <a:lumOff val="5000"/>
                    </a:schemeClr>
                  </a:solidFill>
                </a:rPr>
                <a:t>Manage time efficiently in lab.</a:t>
              </a:r>
            </a:p>
            <a:p>
              <a:pPr marL="171450" indent="-171450" algn="l">
                <a:buFont typeface="Arial" pitchFamily="34" charset="0"/>
                <a:buChar char="•"/>
                <a:defRPr/>
              </a:pPr>
              <a:r>
                <a:rPr lang="en-US" sz="1050" dirty="0">
                  <a:solidFill>
                    <a:schemeClr val="tx1">
                      <a:lumMod val="95000"/>
                      <a:lumOff val="5000"/>
                    </a:schemeClr>
                  </a:solidFill>
                </a:rPr>
                <a:t>Maintain a positive attitude toward lab work.</a:t>
              </a:r>
            </a:p>
            <a:p>
              <a:pPr marL="171450" indent="-171450" algn="l">
                <a:buFont typeface="Arial" pitchFamily="34" charset="0"/>
                <a:buChar char="•"/>
                <a:defRPr/>
              </a:pPr>
              <a:r>
                <a:rPr lang="en-US" sz="1050" dirty="0">
                  <a:solidFill>
                    <a:schemeClr val="tx1">
                      <a:lumMod val="95000"/>
                      <a:lumOff val="5000"/>
                    </a:schemeClr>
                  </a:solidFill>
                </a:rPr>
                <a:t>Be ethically and effectively prepared for college and research. </a:t>
              </a:r>
            </a:p>
          </p:txBody>
        </p:sp>
      </p:grpSp>
      <p:grpSp>
        <p:nvGrpSpPr>
          <p:cNvPr id="4" name="Group 91"/>
          <p:cNvGrpSpPr>
            <a:grpSpLocks/>
          </p:cNvGrpSpPr>
          <p:nvPr/>
        </p:nvGrpSpPr>
        <p:grpSpPr bwMode="auto">
          <a:xfrm>
            <a:off x="2120900" y="4040188"/>
            <a:ext cx="4051300" cy="1200150"/>
            <a:chOff x="2121408" y="2571750"/>
            <a:chExt cx="2444496" cy="638325"/>
          </a:xfrm>
        </p:grpSpPr>
        <p:sp>
          <p:nvSpPr>
            <p:cNvPr id="12" name="Rectangle 11"/>
            <p:cNvSpPr/>
            <p:nvPr/>
          </p:nvSpPr>
          <p:spPr>
            <a:xfrm>
              <a:off x="2121408" y="2571750"/>
              <a:ext cx="2444496" cy="638325"/>
            </a:xfrm>
            <a:custGeom>
              <a:avLst/>
              <a:gdLst>
                <a:gd name="connsiteX0" fmla="*/ 0 w 2444496"/>
                <a:gd name="connsiteY0" fmla="*/ 0 h 537514"/>
                <a:gd name="connsiteX1" fmla="*/ 2444496 w 2444496"/>
                <a:gd name="connsiteY1" fmla="*/ 0 h 537514"/>
                <a:gd name="connsiteX2" fmla="*/ 2444496 w 2444496"/>
                <a:gd name="connsiteY2" fmla="*/ 537514 h 537514"/>
                <a:gd name="connsiteX3" fmla="*/ 0 w 2444496"/>
                <a:gd name="connsiteY3" fmla="*/ 537514 h 537514"/>
                <a:gd name="connsiteX4" fmla="*/ 0 w 2444496"/>
                <a:gd name="connsiteY4" fmla="*/ 0 h 537514"/>
                <a:gd name="connsiteX0" fmla="*/ 0 w 2444496"/>
                <a:gd name="connsiteY0" fmla="*/ 0 h 537514"/>
                <a:gd name="connsiteX1" fmla="*/ 2444496 w 2444496"/>
                <a:gd name="connsiteY1" fmla="*/ 0 h 537514"/>
                <a:gd name="connsiteX2" fmla="*/ 2334768 w 2444496"/>
                <a:gd name="connsiteY2" fmla="*/ 513130 h 537514"/>
                <a:gd name="connsiteX3" fmla="*/ 0 w 2444496"/>
                <a:gd name="connsiteY3" fmla="*/ 537514 h 537514"/>
                <a:gd name="connsiteX4" fmla="*/ 0 w 2444496"/>
                <a:gd name="connsiteY4" fmla="*/ 0 h 537514"/>
                <a:gd name="connsiteX0" fmla="*/ 0 w 2444496"/>
                <a:gd name="connsiteY0" fmla="*/ 0 h 537514"/>
                <a:gd name="connsiteX1" fmla="*/ 2444496 w 2444496"/>
                <a:gd name="connsiteY1" fmla="*/ 0 h 537514"/>
                <a:gd name="connsiteX2" fmla="*/ 2334768 w 2444496"/>
                <a:gd name="connsiteY2" fmla="*/ 525322 h 537514"/>
                <a:gd name="connsiteX3" fmla="*/ 0 w 2444496"/>
                <a:gd name="connsiteY3" fmla="*/ 537514 h 537514"/>
                <a:gd name="connsiteX4" fmla="*/ 0 w 2444496"/>
                <a:gd name="connsiteY4" fmla="*/ 0 h 537514"/>
                <a:gd name="connsiteX0" fmla="*/ 0 w 2444496"/>
                <a:gd name="connsiteY0" fmla="*/ 0 h 537514"/>
                <a:gd name="connsiteX1" fmla="*/ 2444496 w 2444496"/>
                <a:gd name="connsiteY1" fmla="*/ 0 h 537514"/>
                <a:gd name="connsiteX2" fmla="*/ 2322576 w 2444496"/>
                <a:gd name="connsiteY2" fmla="*/ 537514 h 537514"/>
                <a:gd name="connsiteX3" fmla="*/ 0 w 2444496"/>
                <a:gd name="connsiteY3" fmla="*/ 537514 h 537514"/>
                <a:gd name="connsiteX4" fmla="*/ 0 w 2444496"/>
                <a:gd name="connsiteY4" fmla="*/ 0 h 537514"/>
                <a:gd name="connsiteX0" fmla="*/ 0 w 2444496"/>
                <a:gd name="connsiteY0" fmla="*/ 0 h 537514"/>
                <a:gd name="connsiteX1" fmla="*/ 2444496 w 2444496"/>
                <a:gd name="connsiteY1" fmla="*/ 0 h 537514"/>
                <a:gd name="connsiteX2" fmla="*/ 2439308 w 2444496"/>
                <a:gd name="connsiteY2" fmla="*/ 532650 h 537514"/>
                <a:gd name="connsiteX3" fmla="*/ 0 w 2444496"/>
                <a:gd name="connsiteY3" fmla="*/ 537514 h 537514"/>
                <a:gd name="connsiteX4" fmla="*/ 0 w 2444496"/>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4496" h="537514">
                  <a:moveTo>
                    <a:pt x="0" y="0"/>
                  </a:moveTo>
                  <a:lnTo>
                    <a:pt x="2444496" y="0"/>
                  </a:lnTo>
                  <a:cubicBezTo>
                    <a:pt x="2442767" y="177550"/>
                    <a:pt x="2441037" y="355100"/>
                    <a:pt x="2439308" y="532650"/>
                  </a:cubicBezTo>
                  <a:lnTo>
                    <a:pt x="0" y="537514"/>
                  </a:lnTo>
                  <a:lnTo>
                    <a:pt x="0" y="0"/>
                  </a:lnTo>
                  <a:close/>
                </a:path>
              </a:pathLst>
            </a:custGeom>
            <a:solidFill>
              <a:schemeClr val="accent4">
                <a:lumMod val="50000"/>
              </a:schemeClr>
            </a:solid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Subtitle 2"/>
            <p:cNvSpPr txBox="1">
              <a:spLocks/>
            </p:cNvSpPr>
            <p:nvPr/>
          </p:nvSpPr>
          <p:spPr>
            <a:xfrm>
              <a:off x="2129071" y="2729642"/>
              <a:ext cx="2285489" cy="376578"/>
            </a:xfrm>
            <a:prstGeom prst="rect">
              <a:avLst/>
            </a:prstGeom>
          </p:spPr>
          <p:txBody>
            <a:bodyPr anchor="ct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171450" indent="-171450" algn="l">
                <a:buFont typeface="Arial" pitchFamily="34" charset="0"/>
                <a:buChar char="•"/>
                <a:defRPr/>
              </a:pPr>
              <a:r>
                <a:rPr lang="en-US" sz="1000" dirty="0">
                  <a:solidFill>
                    <a:schemeClr val="bg1">
                      <a:lumMod val="95000"/>
                    </a:schemeClr>
                  </a:solidFill>
                </a:rPr>
                <a:t>Broaden the student’s experimental experience.</a:t>
              </a:r>
            </a:p>
            <a:p>
              <a:pPr marL="171450" indent="-171450" algn="l">
                <a:buFont typeface="Arial" pitchFamily="34" charset="0"/>
                <a:buChar char="•"/>
                <a:defRPr/>
              </a:pPr>
              <a:r>
                <a:rPr lang="en-US" sz="1000" dirty="0">
                  <a:solidFill>
                    <a:schemeClr val="bg1">
                      <a:lumMod val="95000"/>
                    </a:schemeClr>
                  </a:solidFill>
                </a:rPr>
                <a:t>Develop critical thinking through reasoning, inquiring, and problem solving.</a:t>
              </a:r>
            </a:p>
            <a:p>
              <a:pPr marL="171450" indent="-171450" algn="l">
                <a:buFont typeface="Arial" pitchFamily="34" charset="0"/>
                <a:buChar char="•"/>
                <a:defRPr/>
              </a:pPr>
              <a:r>
                <a:rPr lang="en-US" sz="1000" dirty="0">
                  <a:solidFill>
                    <a:schemeClr val="bg1">
                      <a:lumMod val="95000"/>
                    </a:schemeClr>
                  </a:solidFill>
                </a:rPr>
                <a:t>Gain independence and confidence in performing lab work.</a:t>
              </a:r>
            </a:p>
            <a:p>
              <a:pPr marL="171450" indent="-171450" algn="l">
                <a:buFont typeface="Arial" pitchFamily="34" charset="0"/>
                <a:buChar char="•"/>
                <a:defRPr/>
              </a:pPr>
              <a:r>
                <a:rPr lang="en-US" sz="1000" dirty="0">
                  <a:solidFill>
                    <a:schemeClr val="bg1">
                      <a:lumMod val="95000"/>
                    </a:schemeClr>
                  </a:solidFill>
                </a:rPr>
                <a:t>Work in a team environment.</a:t>
              </a:r>
            </a:p>
            <a:p>
              <a:pPr marL="171450" indent="-171450" algn="l">
                <a:buFont typeface="Arial" pitchFamily="34" charset="0"/>
                <a:buChar char="•"/>
                <a:defRPr/>
              </a:pPr>
              <a:r>
                <a:rPr lang="en-US" sz="1000" dirty="0">
                  <a:solidFill>
                    <a:schemeClr val="bg1">
                      <a:lumMod val="95000"/>
                    </a:schemeClr>
                  </a:solidFill>
                </a:rPr>
                <a:t>Learn by doing.</a:t>
              </a:r>
            </a:p>
          </p:txBody>
        </p:sp>
      </p:grpSp>
      <p:grpSp>
        <p:nvGrpSpPr>
          <p:cNvPr id="5" name="Group 90"/>
          <p:cNvGrpSpPr>
            <a:grpSpLocks/>
          </p:cNvGrpSpPr>
          <p:nvPr/>
        </p:nvGrpSpPr>
        <p:grpSpPr bwMode="auto">
          <a:xfrm>
            <a:off x="2120900" y="3468688"/>
            <a:ext cx="4203700" cy="569912"/>
            <a:chOff x="2121408" y="2190750"/>
            <a:chExt cx="3015996" cy="381000"/>
          </a:xfrm>
        </p:grpSpPr>
        <p:sp>
          <p:nvSpPr>
            <p:cNvPr id="11" name="Rectangle 10"/>
            <p:cNvSpPr/>
            <p:nvPr/>
          </p:nvSpPr>
          <p:spPr>
            <a:xfrm>
              <a:off x="2121408" y="2190750"/>
              <a:ext cx="3015996" cy="381000"/>
            </a:xfrm>
            <a:custGeom>
              <a:avLst/>
              <a:gdLst>
                <a:gd name="connsiteX0" fmla="*/ 0 w 3015996"/>
                <a:gd name="connsiteY0" fmla="*/ 0 h 537514"/>
                <a:gd name="connsiteX1" fmla="*/ 3015996 w 3015996"/>
                <a:gd name="connsiteY1" fmla="*/ 0 h 537514"/>
                <a:gd name="connsiteX2" fmla="*/ 3015996 w 3015996"/>
                <a:gd name="connsiteY2" fmla="*/ 537514 h 537514"/>
                <a:gd name="connsiteX3" fmla="*/ 0 w 3015996"/>
                <a:gd name="connsiteY3" fmla="*/ 537514 h 537514"/>
                <a:gd name="connsiteX4" fmla="*/ 0 w 3015996"/>
                <a:gd name="connsiteY4" fmla="*/ 0 h 537514"/>
                <a:gd name="connsiteX0" fmla="*/ 0 w 3015996"/>
                <a:gd name="connsiteY0" fmla="*/ 0 h 537514"/>
                <a:gd name="connsiteX1" fmla="*/ 3015996 w 3015996"/>
                <a:gd name="connsiteY1" fmla="*/ 0 h 537514"/>
                <a:gd name="connsiteX2" fmla="*/ 2930652 w 3015996"/>
                <a:gd name="connsiteY2" fmla="*/ 537514 h 537514"/>
                <a:gd name="connsiteX3" fmla="*/ 0 w 3015996"/>
                <a:gd name="connsiteY3" fmla="*/ 537514 h 537514"/>
                <a:gd name="connsiteX4" fmla="*/ 0 w 3015996"/>
                <a:gd name="connsiteY4" fmla="*/ 0 h 537514"/>
                <a:gd name="connsiteX0" fmla="*/ 0 w 3015996"/>
                <a:gd name="connsiteY0" fmla="*/ 0 h 537514"/>
                <a:gd name="connsiteX1" fmla="*/ 3015996 w 3015996"/>
                <a:gd name="connsiteY1" fmla="*/ 0 h 537514"/>
                <a:gd name="connsiteX2" fmla="*/ 2894076 w 3015996"/>
                <a:gd name="connsiteY2" fmla="*/ 525322 h 537514"/>
                <a:gd name="connsiteX3" fmla="*/ 0 w 3015996"/>
                <a:gd name="connsiteY3" fmla="*/ 537514 h 537514"/>
                <a:gd name="connsiteX4" fmla="*/ 0 w 3015996"/>
                <a:gd name="connsiteY4" fmla="*/ 0 h 537514"/>
                <a:gd name="connsiteX0" fmla="*/ 0 w 3015996"/>
                <a:gd name="connsiteY0" fmla="*/ 0 h 537514"/>
                <a:gd name="connsiteX1" fmla="*/ 3015996 w 3015996"/>
                <a:gd name="connsiteY1" fmla="*/ 0 h 537514"/>
                <a:gd name="connsiteX2" fmla="*/ 3010808 w 3015996"/>
                <a:gd name="connsiteY2" fmla="*/ 530186 h 537514"/>
                <a:gd name="connsiteX3" fmla="*/ 0 w 3015996"/>
                <a:gd name="connsiteY3" fmla="*/ 537514 h 537514"/>
                <a:gd name="connsiteX4" fmla="*/ 0 w 3015996"/>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5996" h="537514">
                  <a:moveTo>
                    <a:pt x="0" y="0"/>
                  </a:moveTo>
                  <a:lnTo>
                    <a:pt x="3015996" y="0"/>
                  </a:lnTo>
                  <a:cubicBezTo>
                    <a:pt x="3014267" y="176729"/>
                    <a:pt x="3012537" y="353457"/>
                    <a:pt x="3010808" y="530186"/>
                  </a:cubicBezTo>
                  <a:lnTo>
                    <a:pt x="0" y="537514"/>
                  </a:lnTo>
                  <a:lnTo>
                    <a:pt x="0" y="0"/>
                  </a:lnTo>
                  <a:close/>
                </a:path>
              </a:pathLst>
            </a:custGeom>
            <a:solidFill>
              <a:schemeClr val="accent1">
                <a:lumMod val="75000"/>
              </a:schemeClr>
            </a:solid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dirty="0"/>
            </a:p>
          </p:txBody>
        </p:sp>
        <p:sp>
          <p:nvSpPr>
            <p:cNvPr id="51" name="Subtitle 2"/>
            <p:cNvSpPr txBox="1">
              <a:spLocks/>
            </p:cNvSpPr>
            <p:nvPr/>
          </p:nvSpPr>
          <p:spPr>
            <a:xfrm>
              <a:off x="2133937" y="2190750"/>
              <a:ext cx="2930573" cy="376748"/>
            </a:xfrm>
            <a:prstGeom prst="rect">
              <a:avLst/>
            </a:prstGeom>
          </p:spPr>
          <p:txBody>
            <a:bodyPr anchor="ct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400" dirty="0">
                  <a:solidFill>
                    <a:schemeClr val="bg1">
                      <a:lumMod val="95000"/>
                    </a:schemeClr>
                  </a:solidFill>
                </a:rPr>
                <a:t>Building “Macro” Atomic Force Microscopy</a:t>
              </a:r>
            </a:p>
          </p:txBody>
        </p:sp>
      </p:grpSp>
      <p:grpSp>
        <p:nvGrpSpPr>
          <p:cNvPr id="14" name="Group 89"/>
          <p:cNvGrpSpPr>
            <a:grpSpLocks/>
          </p:cNvGrpSpPr>
          <p:nvPr/>
        </p:nvGrpSpPr>
        <p:grpSpPr bwMode="auto">
          <a:xfrm>
            <a:off x="2120900" y="3028950"/>
            <a:ext cx="4889500" cy="476250"/>
            <a:chOff x="2121408" y="1921510"/>
            <a:chExt cx="4888992" cy="381000"/>
          </a:xfrm>
        </p:grpSpPr>
        <p:sp>
          <p:nvSpPr>
            <p:cNvPr id="10" name="Rectangle 9"/>
            <p:cNvSpPr/>
            <p:nvPr/>
          </p:nvSpPr>
          <p:spPr>
            <a:xfrm>
              <a:off x="2121408" y="1921510"/>
              <a:ext cx="4431792" cy="381000"/>
            </a:xfrm>
            <a:custGeom>
              <a:avLst/>
              <a:gdLst>
                <a:gd name="connsiteX0" fmla="*/ 0 w 3441192"/>
                <a:gd name="connsiteY0" fmla="*/ 0 h 537514"/>
                <a:gd name="connsiteX1" fmla="*/ 3441192 w 3441192"/>
                <a:gd name="connsiteY1" fmla="*/ 0 h 537514"/>
                <a:gd name="connsiteX2" fmla="*/ 3441192 w 3441192"/>
                <a:gd name="connsiteY2" fmla="*/ 537514 h 537514"/>
                <a:gd name="connsiteX3" fmla="*/ 0 w 3441192"/>
                <a:gd name="connsiteY3" fmla="*/ 537514 h 537514"/>
                <a:gd name="connsiteX4" fmla="*/ 0 w 3441192"/>
                <a:gd name="connsiteY4" fmla="*/ 0 h 537514"/>
                <a:gd name="connsiteX0" fmla="*/ 0 w 3441192"/>
                <a:gd name="connsiteY0" fmla="*/ 0 h 537514"/>
                <a:gd name="connsiteX1" fmla="*/ 3441192 w 3441192"/>
                <a:gd name="connsiteY1" fmla="*/ 0 h 537514"/>
                <a:gd name="connsiteX2" fmla="*/ 3343656 w 3441192"/>
                <a:gd name="connsiteY2" fmla="*/ 537514 h 537514"/>
                <a:gd name="connsiteX3" fmla="*/ 0 w 3441192"/>
                <a:gd name="connsiteY3" fmla="*/ 537514 h 537514"/>
                <a:gd name="connsiteX4" fmla="*/ 0 w 3441192"/>
                <a:gd name="connsiteY4" fmla="*/ 0 h 537514"/>
                <a:gd name="connsiteX0" fmla="*/ 0 w 3441192"/>
                <a:gd name="connsiteY0" fmla="*/ 0 h 537514"/>
                <a:gd name="connsiteX1" fmla="*/ 3441192 w 3441192"/>
                <a:gd name="connsiteY1" fmla="*/ 0 h 537514"/>
                <a:gd name="connsiteX2" fmla="*/ 3307080 w 3441192"/>
                <a:gd name="connsiteY2" fmla="*/ 537514 h 537514"/>
                <a:gd name="connsiteX3" fmla="*/ 0 w 3441192"/>
                <a:gd name="connsiteY3" fmla="*/ 537514 h 537514"/>
                <a:gd name="connsiteX4" fmla="*/ 0 w 3441192"/>
                <a:gd name="connsiteY4" fmla="*/ 0 h 537514"/>
                <a:gd name="connsiteX0" fmla="*/ 0 w 3441192"/>
                <a:gd name="connsiteY0" fmla="*/ 0 h 537514"/>
                <a:gd name="connsiteX1" fmla="*/ 3441192 w 3441192"/>
                <a:gd name="connsiteY1" fmla="*/ 0 h 537514"/>
                <a:gd name="connsiteX2" fmla="*/ 3438403 w 3441192"/>
                <a:gd name="connsiteY2" fmla="*/ 537514 h 537514"/>
                <a:gd name="connsiteX3" fmla="*/ 0 w 3441192"/>
                <a:gd name="connsiteY3" fmla="*/ 537514 h 537514"/>
                <a:gd name="connsiteX4" fmla="*/ 0 w 3441192"/>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1192" h="537514">
                  <a:moveTo>
                    <a:pt x="0" y="0"/>
                  </a:moveTo>
                  <a:lnTo>
                    <a:pt x="3441192" y="0"/>
                  </a:lnTo>
                  <a:cubicBezTo>
                    <a:pt x="3440262" y="179171"/>
                    <a:pt x="3439333" y="358343"/>
                    <a:pt x="3438403" y="537514"/>
                  </a:cubicBezTo>
                  <a:lnTo>
                    <a:pt x="0" y="537514"/>
                  </a:lnTo>
                  <a:lnTo>
                    <a:pt x="0" y="0"/>
                  </a:lnTo>
                  <a:close/>
                </a:path>
              </a:pathLst>
            </a:custGeom>
            <a:solidFill>
              <a:schemeClr val="accent3">
                <a:lumMod val="75000"/>
              </a:schemeClr>
            </a:solid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tx1">
                    <a:lumMod val="95000"/>
                    <a:lumOff val="5000"/>
                  </a:schemeClr>
                </a:solidFill>
              </a:endParaRPr>
            </a:p>
          </p:txBody>
        </p:sp>
        <p:sp>
          <p:nvSpPr>
            <p:cNvPr id="50" name="Subtitle 2"/>
            <p:cNvSpPr txBox="1">
              <a:spLocks/>
            </p:cNvSpPr>
            <p:nvPr/>
          </p:nvSpPr>
          <p:spPr>
            <a:xfrm>
              <a:off x="2134107" y="1921510"/>
              <a:ext cx="4876293" cy="381000"/>
            </a:xfrm>
            <a:prstGeom prst="rect">
              <a:avLst/>
            </a:prstGeom>
          </p:spPr>
          <p:txBody>
            <a:bodyPr anchor="ct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600" dirty="0" smtClean="0">
                  <a:solidFill>
                    <a:schemeClr val="tx1">
                      <a:lumMod val="95000"/>
                      <a:lumOff val="5000"/>
                    </a:schemeClr>
                  </a:solidFill>
                </a:rPr>
                <a:t>$1,500.</a:t>
              </a:r>
              <a:endParaRPr lang="en-US" sz="1600" dirty="0">
                <a:solidFill>
                  <a:schemeClr val="tx1">
                    <a:lumMod val="95000"/>
                    <a:lumOff val="5000"/>
                  </a:schemeClr>
                </a:solidFill>
              </a:endParaRPr>
            </a:p>
          </p:txBody>
        </p:sp>
      </p:grpSp>
      <p:grpSp>
        <p:nvGrpSpPr>
          <p:cNvPr id="15" name="Group 88"/>
          <p:cNvGrpSpPr>
            <a:grpSpLocks/>
          </p:cNvGrpSpPr>
          <p:nvPr/>
        </p:nvGrpSpPr>
        <p:grpSpPr bwMode="auto">
          <a:xfrm>
            <a:off x="2120900" y="2406650"/>
            <a:ext cx="4889500" cy="623888"/>
            <a:chOff x="2121408" y="1428750"/>
            <a:chExt cx="4888992" cy="381000"/>
          </a:xfrm>
        </p:grpSpPr>
        <p:sp>
          <p:nvSpPr>
            <p:cNvPr id="9" name="Rectangle 8"/>
            <p:cNvSpPr/>
            <p:nvPr/>
          </p:nvSpPr>
          <p:spPr>
            <a:xfrm>
              <a:off x="2121408" y="1428750"/>
              <a:ext cx="4888992" cy="381000"/>
            </a:xfrm>
            <a:custGeom>
              <a:avLst/>
              <a:gdLst>
                <a:gd name="connsiteX0" fmla="*/ 0 w 3898392"/>
                <a:gd name="connsiteY0" fmla="*/ 0 h 537514"/>
                <a:gd name="connsiteX1" fmla="*/ 3898392 w 3898392"/>
                <a:gd name="connsiteY1" fmla="*/ 0 h 537514"/>
                <a:gd name="connsiteX2" fmla="*/ 3898392 w 3898392"/>
                <a:gd name="connsiteY2" fmla="*/ 537514 h 537514"/>
                <a:gd name="connsiteX3" fmla="*/ 0 w 3898392"/>
                <a:gd name="connsiteY3" fmla="*/ 537514 h 537514"/>
                <a:gd name="connsiteX4" fmla="*/ 0 w 3898392"/>
                <a:gd name="connsiteY4" fmla="*/ 0 h 537514"/>
                <a:gd name="connsiteX0" fmla="*/ 0 w 3898392"/>
                <a:gd name="connsiteY0" fmla="*/ 0 h 537514"/>
                <a:gd name="connsiteX1" fmla="*/ 3898392 w 3898392"/>
                <a:gd name="connsiteY1" fmla="*/ 0 h 537514"/>
                <a:gd name="connsiteX2" fmla="*/ 3788664 w 3898392"/>
                <a:gd name="connsiteY2" fmla="*/ 537514 h 537514"/>
                <a:gd name="connsiteX3" fmla="*/ 0 w 3898392"/>
                <a:gd name="connsiteY3" fmla="*/ 537514 h 537514"/>
                <a:gd name="connsiteX4" fmla="*/ 0 w 3898392"/>
                <a:gd name="connsiteY4" fmla="*/ 0 h 537514"/>
                <a:gd name="connsiteX0" fmla="*/ 0 w 3898392"/>
                <a:gd name="connsiteY0" fmla="*/ 0 h 537514"/>
                <a:gd name="connsiteX1" fmla="*/ 3898392 w 3898392"/>
                <a:gd name="connsiteY1" fmla="*/ 0 h 537514"/>
                <a:gd name="connsiteX2" fmla="*/ 3752088 w 3898392"/>
                <a:gd name="connsiteY2" fmla="*/ 537514 h 537514"/>
                <a:gd name="connsiteX3" fmla="*/ 0 w 3898392"/>
                <a:gd name="connsiteY3" fmla="*/ 537514 h 537514"/>
                <a:gd name="connsiteX4" fmla="*/ 0 w 3898392"/>
                <a:gd name="connsiteY4" fmla="*/ 0 h 537514"/>
                <a:gd name="connsiteX0" fmla="*/ 0 w 3898392"/>
                <a:gd name="connsiteY0" fmla="*/ 0 h 537514"/>
                <a:gd name="connsiteX1" fmla="*/ 3898392 w 3898392"/>
                <a:gd name="connsiteY1" fmla="*/ 0 h 537514"/>
                <a:gd name="connsiteX2" fmla="*/ 3893139 w 3898392"/>
                <a:gd name="connsiteY2" fmla="*/ 537514 h 537514"/>
                <a:gd name="connsiteX3" fmla="*/ 0 w 3898392"/>
                <a:gd name="connsiteY3" fmla="*/ 537514 h 537514"/>
                <a:gd name="connsiteX4" fmla="*/ 0 w 3898392"/>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8392" h="537514">
                  <a:moveTo>
                    <a:pt x="0" y="0"/>
                  </a:moveTo>
                  <a:lnTo>
                    <a:pt x="3898392" y="0"/>
                  </a:lnTo>
                  <a:lnTo>
                    <a:pt x="3893139" y="537514"/>
                  </a:lnTo>
                  <a:lnTo>
                    <a:pt x="0" y="537514"/>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9" name="Subtitle 2"/>
            <p:cNvSpPr txBox="1">
              <a:spLocks/>
            </p:cNvSpPr>
            <p:nvPr/>
          </p:nvSpPr>
          <p:spPr>
            <a:xfrm>
              <a:off x="2134107" y="1428750"/>
              <a:ext cx="4876293" cy="381000"/>
            </a:xfrm>
            <a:prstGeom prst="rect">
              <a:avLst/>
            </a:prstGeom>
          </p:spPr>
          <p:txBody>
            <a:bodyPr anchor="ct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600" dirty="0">
                  <a:solidFill>
                    <a:schemeClr val="tx1">
                      <a:lumMod val="95000"/>
                      <a:lumOff val="5000"/>
                    </a:schemeClr>
                  </a:solidFill>
                </a:rPr>
                <a:t>Two faculty and 2 African American </a:t>
              </a:r>
              <a:r>
                <a:rPr lang="en-US" sz="1600" dirty="0" smtClean="0">
                  <a:solidFill>
                    <a:schemeClr val="tx1">
                      <a:lumMod val="95000"/>
                      <a:lumOff val="5000"/>
                    </a:schemeClr>
                  </a:solidFill>
                </a:rPr>
                <a:t>undergrads </a:t>
              </a:r>
              <a:endParaRPr lang="en-US" sz="1600" dirty="0">
                <a:solidFill>
                  <a:schemeClr val="tx1">
                    <a:lumMod val="95000"/>
                    <a:lumOff val="5000"/>
                  </a:schemeClr>
                </a:solidFill>
              </a:endParaRPr>
            </a:p>
          </p:txBody>
        </p:sp>
      </p:grpSp>
      <p:grpSp>
        <p:nvGrpSpPr>
          <p:cNvPr id="16" name="Group 87"/>
          <p:cNvGrpSpPr>
            <a:grpSpLocks/>
          </p:cNvGrpSpPr>
          <p:nvPr/>
        </p:nvGrpSpPr>
        <p:grpSpPr bwMode="auto">
          <a:xfrm>
            <a:off x="2120900" y="1809749"/>
            <a:ext cx="5689600" cy="750886"/>
            <a:chOff x="2121408" y="906549"/>
            <a:chExt cx="4888992" cy="575759"/>
          </a:xfrm>
        </p:grpSpPr>
        <p:sp>
          <p:nvSpPr>
            <p:cNvPr id="8" name="Rectangle 7"/>
            <p:cNvSpPr/>
            <p:nvPr/>
          </p:nvSpPr>
          <p:spPr>
            <a:xfrm>
              <a:off x="2121408" y="936981"/>
              <a:ext cx="4888992" cy="542895"/>
            </a:xfrm>
            <a:custGeom>
              <a:avLst/>
              <a:gdLst>
                <a:gd name="connsiteX0" fmla="*/ 0 w 4888992"/>
                <a:gd name="connsiteY0" fmla="*/ 0 h 537513"/>
                <a:gd name="connsiteX1" fmla="*/ 4888992 w 4888992"/>
                <a:gd name="connsiteY1" fmla="*/ 0 h 537513"/>
                <a:gd name="connsiteX2" fmla="*/ 4888992 w 4888992"/>
                <a:gd name="connsiteY2" fmla="*/ 537513 h 537513"/>
                <a:gd name="connsiteX3" fmla="*/ 0 w 4888992"/>
                <a:gd name="connsiteY3" fmla="*/ 537513 h 537513"/>
                <a:gd name="connsiteX4" fmla="*/ 0 w 4888992"/>
                <a:gd name="connsiteY4" fmla="*/ 0 h 537513"/>
                <a:gd name="connsiteX0" fmla="*/ 0 w 4888992"/>
                <a:gd name="connsiteY0" fmla="*/ 0 h 537513"/>
                <a:gd name="connsiteX1" fmla="*/ 4888992 w 4888992"/>
                <a:gd name="connsiteY1" fmla="*/ 0 h 537513"/>
                <a:gd name="connsiteX2" fmla="*/ 4742688 w 4888992"/>
                <a:gd name="connsiteY2" fmla="*/ 537513 h 537513"/>
                <a:gd name="connsiteX3" fmla="*/ 0 w 4888992"/>
                <a:gd name="connsiteY3" fmla="*/ 537513 h 537513"/>
                <a:gd name="connsiteX4" fmla="*/ 0 w 4888992"/>
                <a:gd name="connsiteY4" fmla="*/ 0 h 537513"/>
                <a:gd name="connsiteX0" fmla="*/ 0 w 4888992"/>
                <a:gd name="connsiteY0" fmla="*/ 0 h 537513"/>
                <a:gd name="connsiteX1" fmla="*/ 4888992 w 4888992"/>
                <a:gd name="connsiteY1" fmla="*/ 0 h 537513"/>
                <a:gd name="connsiteX2" fmla="*/ 4888603 w 4888992"/>
                <a:gd name="connsiteY2" fmla="*/ 537513 h 537513"/>
                <a:gd name="connsiteX3" fmla="*/ 0 w 4888992"/>
                <a:gd name="connsiteY3" fmla="*/ 537513 h 537513"/>
                <a:gd name="connsiteX4" fmla="*/ 0 w 4888992"/>
                <a:gd name="connsiteY4" fmla="*/ 0 h 537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88992" h="537513">
                  <a:moveTo>
                    <a:pt x="0" y="0"/>
                  </a:moveTo>
                  <a:lnTo>
                    <a:pt x="4888992" y="0"/>
                  </a:lnTo>
                  <a:cubicBezTo>
                    <a:pt x="4888862" y="179171"/>
                    <a:pt x="4888733" y="358342"/>
                    <a:pt x="4888603" y="537513"/>
                  </a:cubicBezTo>
                  <a:lnTo>
                    <a:pt x="0" y="537513"/>
                  </a:lnTo>
                  <a:lnTo>
                    <a:pt x="0" y="0"/>
                  </a:lnTo>
                  <a:close/>
                </a:path>
              </a:pathLst>
            </a:custGeom>
            <a:solidFill>
              <a:schemeClr val="accent5">
                <a:lumMod val="75000"/>
              </a:schemeClr>
            </a:solid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 name="Subtitle 2"/>
            <p:cNvSpPr txBox="1">
              <a:spLocks/>
            </p:cNvSpPr>
            <p:nvPr/>
          </p:nvSpPr>
          <p:spPr>
            <a:xfrm>
              <a:off x="2126864" y="906549"/>
              <a:ext cx="4876289" cy="575759"/>
            </a:xfrm>
            <a:prstGeom prst="rect">
              <a:avLst/>
            </a:prstGeom>
          </p:spPr>
          <p:txBody>
            <a:bodyPr anchor="ct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600" dirty="0" smtClean="0">
                  <a:solidFill>
                    <a:schemeClr val="bg1">
                      <a:lumMod val="95000"/>
                    </a:schemeClr>
                  </a:solidFill>
                </a:rPr>
                <a:t>17 minorities </a:t>
              </a:r>
              <a:r>
                <a:rPr lang="en-US" sz="1600" dirty="0">
                  <a:solidFill>
                    <a:schemeClr val="bg1">
                      <a:lumMod val="95000"/>
                    </a:schemeClr>
                  </a:solidFill>
                </a:rPr>
                <a:t>including African American and Asians. 4 Caucasian females, 1 Caucasian male</a:t>
              </a:r>
              <a:r>
                <a:rPr lang="en-US" sz="1600" dirty="0" smtClean="0">
                  <a:solidFill>
                    <a:schemeClr val="bg1">
                      <a:lumMod val="95000"/>
                    </a:schemeClr>
                  </a:solidFill>
                </a:rPr>
                <a:t>.</a:t>
              </a:r>
              <a:endParaRPr lang="en-US" sz="1600" dirty="0">
                <a:solidFill>
                  <a:schemeClr val="bg1">
                    <a:lumMod val="95000"/>
                  </a:schemeClr>
                </a:solidFill>
              </a:endParaRPr>
            </a:p>
          </p:txBody>
        </p:sp>
      </p:grpSp>
      <p:grpSp>
        <p:nvGrpSpPr>
          <p:cNvPr id="17" name="Group 86"/>
          <p:cNvGrpSpPr>
            <a:grpSpLocks/>
          </p:cNvGrpSpPr>
          <p:nvPr/>
        </p:nvGrpSpPr>
        <p:grpSpPr bwMode="auto">
          <a:xfrm>
            <a:off x="2120900" y="1131888"/>
            <a:ext cx="6032500" cy="717550"/>
            <a:chOff x="2121408" y="666750"/>
            <a:chExt cx="6031992" cy="381000"/>
          </a:xfrm>
        </p:grpSpPr>
        <p:sp>
          <p:nvSpPr>
            <p:cNvPr id="7" name="Rectangle 6"/>
            <p:cNvSpPr/>
            <p:nvPr/>
          </p:nvSpPr>
          <p:spPr>
            <a:xfrm>
              <a:off x="2121408" y="666750"/>
              <a:ext cx="6031992" cy="381000"/>
            </a:xfrm>
            <a:custGeom>
              <a:avLst/>
              <a:gdLst>
                <a:gd name="connsiteX0" fmla="*/ 0 w 6031992"/>
                <a:gd name="connsiteY0" fmla="*/ 0 h 537514"/>
                <a:gd name="connsiteX1" fmla="*/ 6031992 w 6031992"/>
                <a:gd name="connsiteY1" fmla="*/ 0 h 537514"/>
                <a:gd name="connsiteX2" fmla="*/ 6031992 w 6031992"/>
                <a:gd name="connsiteY2" fmla="*/ 537514 h 537514"/>
                <a:gd name="connsiteX3" fmla="*/ 0 w 6031992"/>
                <a:gd name="connsiteY3" fmla="*/ 537514 h 537514"/>
                <a:gd name="connsiteX4" fmla="*/ 0 w 6031992"/>
                <a:gd name="connsiteY4" fmla="*/ 0 h 537514"/>
                <a:gd name="connsiteX0" fmla="*/ 0 w 6031992"/>
                <a:gd name="connsiteY0" fmla="*/ 0 h 537514"/>
                <a:gd name="connsiteX1" fmla="*/ 6031992 w 6031992"/>
                <a:gd name="connsiteY1" fmla="*/ 0 h 537514"/>
                <a:gd name="connsiteX2" fmla="*/ 5885688 w 6031992"/>
                <a:gd name="connsiteY2" fmla="*/ 537514 h 537514"/>
                <a:gd name="connsiteX3" fmla="*/ 0 w 6031992"/>
                <a:gd name="connsiteY3" fmla="*/ 537514 h 537514"/>
                <a:gd name="connsiteX4" fmla="*/ 0 w 6031992"/>
                <a:gd name="connsiteY4" fmla="*/ 0 h 537514"/>
                <a:gd name="connsiteX0" fmla="*/ 0 w 6031992"/>
                <a:gd name="connsiteY0" fmla="*/ 0 h 537514"/>
                <a:gd name="connsiteX1" fmla="*/ 6031992 w 6031992"/>
                <a:gd name="connsiteY1" fmla="*/ 0 h 537514"/>
                <a:gd name="connsiteX2" fmla="*/ 6026739 w 6031992"/>
                <a:gd name="connsiteY2" fmla="*/ 537514 h 537514"/>
                <a:gd name="connsiteX3" fmla="*/ 0 w 6031992"/>
                <a:gd name="connsiteY3" fmla="*/ 537514 h 537514"/>
                <a:gd name="connsiteX4" fmla="*/ 0 w 6031992"/>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31992" h="537514">
                  <a:moveTo>
                    <a:pt x="0" y="0"/>
                  </a:moveTo>
                  <a:lnTo>
                    <a:pt x="6031992" y="0"/>
                  </a:lnTo>
                  <a:lnTo>
                    <a:pt x="6026739" y="537514"/>
                  </a:lnTo>
                  <a:lnTo>
                    <a:pt x="0" y="537514"/>
                  </a:lnTo>
                  <a:lnTo>
                    <a:pt x="0" y="0"/>
                  </a:lnTo>
                  <a:close/>
                </a:path>
              </a:pathLst>
            </a:custGeom>
            <a:solidFill>
              <a:schemeClr val="accent1">
                <a:lumMod val="50000"/>
              </a:schemeClr>
            </a:solid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7" name="Subtitle 2"/>
            <p:cNvSpPr txBox="1">
              <a:spLocks/>
            </p:cNvSpPr>
            <p:nvPr/>
          </p:nvSpPr>
          <p:spPr>
            <a:xfrm>
              <a:off x="2134107" y="666750"/>
              <a:ext cx="4876389" cy="381000"/>
            </a:xfrm>
            <a:prstGeom prst="rect">
              <a:avLst/>
            </a:prstGeom>
          </p:spPr>
          <p:txBody>
            <a:bodyPr anchor="ct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600" dirty="0" smtClean="0">
                  <a:solidFill>
                    <a:schemeClr val="bg1">
                      <a:lumMod val="95000"/>
                    </a:schemeClr>
                  </a:solidFill>
                </a:rPr>
                <a:t>13 </a:t>
              </a:r>
              <a:r>
                <a:rPr lang="en-US" sz="1600" dirty="0">
                  <a:solidFill>
                    <a:schemeClr val="bg1">
                      <a:lumMod val="95000"/>
                    </a:schemeClr>
                  </a:solidFill>
                </a:rPr>
                <a:t>females.</a:t>
              </a:r>
            </a:p>
            <a:p>
              <a:pPr algn="l">
                <a:defRPr/>
              </a:pPr>
              <a:r>
                <a:rPr lang="en-US" sz="1600" dirty="0">
                  <a:solidFill>
                    <a:schemeClr val="bg1">
                      <a:lumMod val="95000"/>
                    </a:schemeClr>
                  </a:solidFill>
                </a:rPr>
                <a:t>9</a:t>
              </a:r>
              <a:r>
                <a:rPr lang="en-US" sz="1600" dirty="0" smtClean="0">
                  <a:solidFill>
                    <a:schemeClr val="bg1">
                      <a:lumMod val="95000"/>
                    </a:schemeClr>
                  </a:solidFill>
                </a:rPr>
                <a:t> </a:t>
              </a:r>
              <a:r>
                <a:rPr lang="en-US" sz="1600" dirty="0">
                  <a:solidFill>
                    <a:schemeClr val="bg1">
                      <a:lumMod val="95000"/>
                    </a:schemeClr>
                  </a:solidFill>
                </a:rPr>
                <a:t>males.</a:t>
              </a:r>
            </a:p>
          </p:txBody>
        </p:sp>
      </p:grpSp>
      <p:grpSp>
        <p:nvGrpSpPr>
          <p:cNvPr id="19" name="Group 85"/>
          <p:cNvGrpSpPr>
            <a:grpSpLocks/>
          </p:cNvGrpSpPr>
          <p:nvPr/>
        </p:nvGrpSpPr>
        <p:grpSpPr bwMode="auto">
          <a:xfrm>
            <a:off x="2120900" y="554038"/>
            <a:ext cx="7010400" cy="576262"/>
            <a:chOff x="2121408" y="285750"/>
            <a:chExt cx="7010400" cy="381000"/>
          </a:xfrm>
        </p:grpSpPr>
        <p:sp>
          <p:nvSpPr>
            <p:cNvPr id="6" name="Rectangle 5"/>
            <p:cNvSpPr/>
            <p:nvPr/>
          </p:nvSpPr>
          <p:spPr>
            <a:xfrm>
              <a:off x="2121408" y="285750"/>
              <a:ext cx="7010400" cy="381000"/>
            </a:xfrm>
            <a:custGeom>
              <a:avLst/>
              <a:gdLst>
                <a:gd name="connsiteX0" fmla="*/ 0 w 7010400"/>
                <a:gd name="connsiteY0" fmla="*/ 0 h 537514"/>
                <a:gd name="connsiteX1" fmla="*/ 7010400 w 7010400"/>
                <a:gd name="connsiteY1" fmla="*/ 0 h 537514"/>
                <a:gd name="connsiteX2" fmla="*/ 7010400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6839712 w 7010400"/>
                <a:gd name="connsiteY2" fmla="*/ 537514 h 537514"/>
                <a:gd name="connsiteX3" fmla="*/ 0 w 7010400"/>
                <a:gd name="connsiteY3" fmla="*/ 537514 h 537514"/>
                <a:gd name="connsiteX4" fmla="*/ 0 w 7010400"/>
                <a:gd name="connsiteY4" fmla="*/ 0 h 537514"/>
                <a:gd name="connsiteX0" fmla="*/ 0 w 7010400"/>
                <a:gd name="connsiteY0" fmla="*/ 0 h 537514"/>
                <a:gd name="connsiteX1" fmla="*/ 7010400 w 7010400"/>
                <a:gd name="connsiteY1" fmla="*/ 0 h 537514"/>
                <a:gd name="connsiteX2" fmla="*/ 7009947 w 7010400"/>
                <a:gd name="connsiteY2" fmla="*/ 537514 h 537514"/>
                <a:gd name="connsiteX3" fmla="*/ 0 w 7010400"/>
                <a:gd name="connsiteY3" fmla="*/ 537514 h 537514"/>
                <a:gd name="connsiteX4" fmla="*/ 0 w 7010400"/>
                <a:gd name="connsiteY4" fmla="*/ 0 h 537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0400" h="537514">
                  <a:moveTo>
                    <a:pt x="0" y="0"/>
                  </a:moveTo>
                  <a:lnTo>
                    <a:pt x="7010400" y="0"/>
                  </a:lnTo>
                  <a:lnTo>
                    <a:pt x="7009947" y="537514"/>
                  </a:lnTo>
                  <a:lnTo>
                    <a:pt x="0" y="537514"/>
                  </a:lnTo>
                  <a:lnTo>
                    <a:pt x="0" y="0"/>
                  </a:lnTo>
                  <a:close/>
                </a:path>
              </a:pathLst>
            </a:custGeom>
            <a:solidFill>
              <a:schemeClr val="accent6">
                <a:lumMod val="75000"/>
              </a:schemeClr>
            </a:solidFill>
            <a:ln>
              <a:noFill/>
            </a:ln>
            <a:effectLst>
              <a:outerShdw blurRad="50800" dist="38100" dir="5400000" algn="t" rotWithShape="0">
                <a:prstClr val="black">
                  <a:alpha val="40000"/>
                </a:prstClr>
              </a:outerShdw>
            </a:effectLst>
            <a:scene3d>
              <a:camera prst="orthographicFront"/>
              <a:lightRig rig="threePt" dir="t"/>
            </a:scene3d>
            <a:sp3d>
              <a:bevelT w="69850" h="63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4" name="Subtitle 2"/>
            <p:cNvSpPr txBox="1">
              <a:spLocks/>
            </p:cNvSpPr>
            <p:nvPr/>
          </p:nvSpPr>
          <p:spPr>
            <a:xfrm>
              <a:off x="2134108" y="285750"/>
              <a:ext cx="6845300" cy="381000"/>
            </a:xfrm>
            <a:prstGeom prst="rect">
              <a:avLst/>
            </a:prstGeom>
          </p:spPr>
          <p:txBody>
            <a:bodyPr anchor="ct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600" dirty="0" smtClean="0">
                  <a:solidFill>
                    <a:schemeClr val="bg1">
                      <a:lumMod val="95000"/>
                    </a:schemeClr>
                  </a:solidFill>
                </a:rPr>
                <a:t>22 </a:t>
              </a:r>
              <a:r>
                <a:rPr lang="en-US" sz="1600" dirty="0">
                  <a:solidFill>
                    <a:schemeClr val="bg1">
                      <a:lumMod val="95000"/>
                    </a:schemeClr>
                  </a:solidFill>
                </a:rPr>
                <a:t>High School Students from 17 local high schools in the Hampton Roads area.</a:t>
              </a:r>
            </a:p>
          </p:txBody>
        </p:sp>
      </p:grpSp>
      <p:sp>
        <p:nvSpPr>
          <p:cNvPr id="18" name="Rectangle 17"/>
          <p:cNvSpPr/>
          <p:nvPr/>
        </p:nvSpPr>
        <p:spPr>
          <a:xfrm>
            <a:off x="-76200" y="-58738"/>
            <a:ext cx="2209800" cy="6964363"/>
          </a:xfrm>
          <a:prstGeom prst="rect">
            <a:avLst/>
          </a:prstGeom>
          <a:solidFill>
            <a:srgbClr val="4E176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600" dirty="0"/>
          </a:p>
        </p:txBody>
      </p:sp>
      <p:grpSp>
        <p:nvGrpSpPr>
          <p:cNvPr id="28" name="Group 73"/>
          <p:cNvGrpSpPr>
            <a:grpSpLocks/>
          </p:cNvGrpSpPr>
          <p:nvPr/>
        </p:nvGrpSpPr>
        <p:grpSpPr bwMode="auto">
          <a:xfrm>
            <a:off x="0" y="1882775"/>
            <a:ext cx="2057400" cy="277813"/>
            <a:chOff x="0" y="1123950"/>
            <a:chExt cx="2057400" cy="207814"/>
          </a:xfrm>
        </p:grpSpPr>
        <p:sp>
          <p:nvSpPr>
            <p:cNvPr id="20" name="Rectangle 19"/>
            <p:cNvSpPr/>
            <p:nvPr/>
          </p:nvSpPr>
          <p:spPr>
            <a:xfrm>
              <a:off x="0" y="1123950"/>
              <a:ext cx="304800" cy="190001"/>
            </a:xfrm>
            <a:prstGeom prst="rect">
              <a:avLst/>
            </a:prstGeom>
            <a:solidFill>
              <a:schemeClr val="accent6">
                <a:lumMod val="75000"/>
                <a:alpha val="8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Subtitle 2"/>
            <p:cNvSpPr txBox="1">
              <a:spLocks/>
            </p:cNvSpPr>
            <p:nvPr/>
          </p:nvSpPr>
          <p:spPr>
            <a:xfrm>
              <a:off x="304800" y="1126325"/>
              <a:ext cx="1752600" cy="205439"/>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200" dirty="0" smtClean="0">
                  <a:solidFill>
                    <a:schemeClr val="bg1">
                      <a:lumMod val="85000"/>
                    </a:schemeClr>
                  </a:solidFill>
                </a:rPr>
                <a:t>Number of students</a:t>
              </a:r>
              <a:endParaRPr lang="en-US" sz="1200" dirty="0">
                <a:solidFill>
                  <a:schemeClr val="bg1">
                    <a:lumMod val="85000"/>
                  </a:schemeClr>
                </a:solidFill>
              </a:endParaRPr>
            </a:p>
          </p:txBody>
        </p:sp>
      </p:grpSp>
      <p:grpSp>
        <p:nvGrpSpPr>
          <p:cNvPr id="29" name="Group 74"/>
          <p:cNvGrpSpPr>
            <a:grpSpLocks/>
          </p:cNvGrpSpPr>
          <p:nvPr/>
        </p:nvGrpSpPr>
        <p:grpSpPr bwMode="auto">
          <a:xfrm>
            <a:off x="0" y="2219325"/>
            <a:ext cx="2057400" cy="276225"/>
            <a:chOff x="55" y="1376795"/>
            <a:chExt cx="2057345" cy="206487"/>
          </a:xfrm>
        </p:grpSpPr>
        <p:sp>
          <p:nvSpPr>
            <p:cNvPr id="21" name="Rectangle 20"/>
            <p:cNvSpPr/>
            <p:nvPr/>
          </p:nvSpPr>
          <p:spPr>
            <a:xfrm>
              <a:off x="55" y="1376795"/>
              <a:ext cx="304792" cy="191060"/>
            </a:xfrm>
            <a:prstGeom prst="rect">
              <a:avLst/>
            </a:prstGeom>
            <a:solidFill>
              <a:schemeClr val="accent1">
                <a:lumMod val="50000"/>
                <a:alpha val="8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3" name="Subtitle 2"/>
            <p:cNvSpPr txBox="1">
              <a:spLocks/>
            </p:cNvSpPr>
            <p:nvPr/>
          </p:nvSpPr>
          <p:spPr>
            <a:xfrm>
              <a:off x="304847" y="1377982"/>
              <a:ext cx="1752553" cy="205300"/>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200" dirty="0" smtClean="0">
                  <a:solidFill>
                    <a:schemeClr val="bg1">
                      <a:lumMod val="85000"/>
                    </a:schemeClr>
                  </a:solidFill>
                </a:rPr>
                <a:t>Gender</a:t>
              </a:r>
              <a:endParaRPr lang="en-US" sz="1200" dirty="0">
                <a:solidFill>
                  <a:schemeClr val="bg1">
                    <a:lumMod val="85000"/>
                  </a:schemeClr>
                </a:solidFill>
              </a:endParaRPr>
            </a:p>
          </p:txBody>
        </p:sp>
      </p:grpSp>
      <p:grpSp>
        <p:nvGrpSpPr>
          <p:cNvPr id="30" name="Group 75"/>
          <p:cNvGrpSpPr>
            <a:grpSpLocks/>
          </p:cNvGrpSpPr>
          <p:nvPr/>
        </p:nvGrpSpPr>
        <p:grpSpPr bwMode="auto">
          <a:xfrm>
            <a:off x="0" y="2557463"/>
            <a:ext cx="2057400" cy="273050"/>
            <a:chOff x="330" y="1629393"/>
            <a:chExt cx="2057070" cy="205407"/>
          </a:xfrm>
        </p:grpSpPr>
        <p:sp>
          <p:nvSpPr>
            <p:cNvPr id="22" name="Rectangle 21"/>
            <p:cNvSpPr/>
            <p:nvPr/>
          </p:nvSpPr>
          <p:spPr>
            <a:xfrm>
              <a:off x="330" y="1629393"/>
              <a:ext cx="304751" cy="191076"/>
            </a:xfrm>
            <a:prstGeom prst="rect">
              <a:avLst/>
            </a:prstGeom>
            <a:solidFill>
              <a:schemeClr val="accent5">
                <a:lumMod val="75000"/>
                <a:alpha val="8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85000"/>
                  </a:schemeClr>
                </a:solidFill>
              </a:endParaRPr>
            </a:p>
          </p:txBody>
        </p:sp>
        <p:sp>
          <p:nvSpPr>
            <p:cNvPr id="34" name="Subtitle 2"/>
            <p:cNvSpPr txBox="1">
              <a:spLocks/>
            </p:cNvSpPr>
            <p:nvPr/>
          </p:nvSpPr>
          <p:spPr>
            <a:xfrm>
              <a:off x="305081" y="1629393"/>
              <a:ext cx="1752319" cy="205407"/>
            </a:xfrm>
            <a:prstGeom prst="rect">
              <a:avLst/>
            </a:prstGeom>
          </p:spPr>
          <p:txBody>
            <a:bodyPr>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200" dirty="0" smtClean="0">
                  <a:solidFill>
                    <a:schemeClr val="bg1">
                      <a:lumMod val="85000"/>
                    </a:schemeClr>
                  </a:solidFill>
                </a:rPr>
                <a:t>Ethnicity</a:t>
              </a:r>
              <a:endParaRPr lang="en-US" sz="1200" dirty="0">
                <a:solidFill>
                  <a:schemeClr val="bg1">
                    <a:lumMod val="85000"/>
                  </a:schemeClr>
                </a:solidFill>
              </a:endParaRPr>
            </a:p>
          </p:txBody>
        </p:sp>
      </p:grpSp>
      <p:grpSp>
        <p:nvGrpSpPr>
          <p:cNvPr id="31" name="Group 76"/>
          <p:cNvGrpSpPr>
            <a:grpSpLocks/>
          </p:cNvGrpSpPr>
          <p:nvPr/>
        </p:nvGrpSpPr>
        <p:grpSpPr bwMode="auto">
          <a:xfrm>
            <a:off x="0" y="2892425"/>
            <a:ext cx="2057400" cy="273050"/>
            <a:chOff x="110" y="1880911"/>
            <a:chExt cx="2057290" cy="205407"/>
          </a:xfrm>
        </p:grpSpPr>
        <p:sp>
          <p:nvSpPr>
            <p:cNvPr id="23" name="Rectangle 22"/>
            <p:cNvSpPr/>
            <p:nvPr/>
          </p:nvSpPr>
          <p:spPr>
            <a:xfrm>
              <a:off x="110" y="1882106"/>
              <a:ext cx="304784" cy="191076"/>
            </a:xfrm>
            <a:prstGeom prst="rect">
              <a:avLst/>
            </a:prstGeom>
            <a:solidFill>
              <a:schemeClr val="bg1">
                <a:lumMod val="85000"/>
                <a:alpha val="8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85000"/>
                  </a:schemeClr>
                </a:solidFill>
              </a:endParaRPr>
            </a:p>
          </p:txBody>
        </p:sp>
        <p:sp>
          <p:nvSpPr>
            <p:cNvPr id="35" name="Subtitle 2"/>
            <p:cNvSpPr txBox="1">
              <a:spLocks/>
            </p:cNvSpPr>
            <p:nvPr/>
          </p:nvSpPr>
          <p:spPr>
            <a:xfrm>
              <a:off x="304894" y="1880911"/>
              <a:ext cx="1752506" cy="205407"/>
            </a:xfrm>
            <a:prstGeom prst="rect">
              <a:avLst/>
            </a:prstGeom>
          </p:spPr>
          <p:txBody>
            <a:bodyPr>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200" dirty="0">
                  <a:solidFill>
                    <a:schemeClr val="bg1">
                      <a:lumMod val="85000"/>
                    </a:schemeClr>
                  </a:solidFill>
                </a:rPr>
                <a:t>M</a:t>
              </a:r>
              <a:r>
                <a:rPr lang="en-US" sz="1200" dirty="0" smtClean="0">
                  <a:solidFill>
                    <a:schemeClr val="bg1">
                      <a:lumMod val="85000"/>
                    </a:schemeClr>
                  </a:solidFill>
                </a:rPr>
                <a:t>entors</a:t>
              </a:r>
              <a:endParaRPr lang="en-US" sz="1200" dirty="0">
                <a:solidFill>
                  <a:schemeClr val="bg1">
                    <a:lumMod val="85000"/>
                  </a:schemeClr>
                </a:solidFill>
              </a:endParaRPr>
            </a:p>
          </p:txBody>
        </p:sp>
      </p:grpSp>
      <p:grpSp>
        <p:nvGrpSpPr>
          <p:cNvPr id="40" name="Group 77"/>
          <p:cNvGrpSpPr>
            <a:grpSpLocks/>
          </p:cNvGrpSpPr>
          <p:nvPr/>
        </p:nvGrpSpPr>
        <p:grpSpPr bwMode="auto">
          <a:xfrm>
            <a:off x="0" y="3227388"/>
            <a:ext cx="2057400" cy="274637"/>
            <a:chOff x="165" y="2132429"/>
            <a:chExt cx="2057235" cy="205407"/>
          </a:xfrm>
        </p:grpSpPr>
        <p:sp>
          <p:nvSpPr>
            <p:cNvPr id="24" name="Rectangle 23"/>
            <p:cNvSpPr/>
            <p:nvPr/>
          </p:nvSpPr>
          <p:spPr>
            <a:xfrm>
              <a:off x="165" y="2134804"/>
              <a:ext cx="304776" cy="191159"/>
            </a:xfrm>
            <a:prstGeom prst="rect">
              <a:avLst/>
            </a:prstGeom>
            <a:solidFill>
              <a:schemeClr val="accent3">
                <a:lumMod val="75000"/>
                <a:alpha val="8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85000"/>
                  </a:schemeClr>
                </a:solidFill>
              </a:endParaRPr>
            </a:p>
          </p:txBody>
        </p:sp>
        <p:sp>
          <p:nvSpPr>
            <p:cNvPr id="36" name="Subtitle 2"/>
            <p:cNvSpPr txBox="1">
              <a:spLocks/>
            </p:cNvSpPr>
            <p:nvPr/>
          </p:nvSpPr>
          <p:spPr>
            <a:xfrm>
              <a:off x="304941" y="2132429"/>
              <a:ext cx="1752459" cy="205407"/>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200" dirty="0" smtClean="0">
                  <a:solidFill>
                    <a:schemeClr val="bg1">
                      <a:lumMod val="85000"/>
                    </a:schemeClr>
                  </a:solidFill>
                </a:rPr>
                <a:t>Stipend</a:t>
              </a:r>
              <a:endParaRPr lang="en-US" sz="1200" dirty="0">
                <a:solidFill>
                  <a:schemeClr val="bg1">
                    <a:lumMod val="85000"/>
                  </a:schemeClr>
                </a:solidFill>
              </a:endParaRPr>
            </a:p>
          </p:txBody>
        </p:sp>
      </p:grpSp>
      <p:grpSp>
        <p:nvGrpSpPr>
          <p:cNvPr id="41" name="Group 78"/>
          <p:cNvGrpSpPr>
            <a:grpSpLocks/>
          </p:cNvGrpSpPr>
          <p:nvPr/>
        </p:nvGrpSpPr>
        <p:grpSpPr bwMode="auto">
          <a:xfrm>
            <a:off x="0" y="3562350"/>
            <a:ext cx="2057400" cy="274638"/>
            <a:chOff x="385" y="2383947"/>
            <a:chExt cx="2057015" cy="205407"/>
          </a:xfrm>
        </p:grpSpPr>
        <p:sp>
          <p:nvSpPr>
            <p:cNvPr id="25" name="Rectangle 24"/>
            <p:cNvSpPr/>
            <p:nvPr/>
          </p:nvSpPr>
          <p:spPr>
            <a:xfrm>
              <a:off x="385" y="2388696"/>
              <a:ext cx="304743" cy="189971"/>
            </a:xfrm>
            <a:prstGeom prst="rect">
              <a:avLst/>
            </a:prstGeom>
            <a:solidFill>
              <a:schemeClr val="accent1">
                <a:lumMod val="75000"/>
                <a:alpha val="8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85000"/>
                  </a:schemeClr>
                </a:solidFill>
              </a:endParaRPr>
            </a:p>
          </p:txBody>
        </p:sp>
        <p:sp>
          <p:nvSpPr>
            <p:cNvPr id="37" name="Subtitle 2"/>
            <p:cNvSpPr txBox="1">
              <a:spLocks/>
            </p:cNvSpPr>
            <p:nvPr/>
          </p:nvSpPr>
          <p:spPr>
            <a:xfrm>
              <a:off x="305128" y="2383947"/>
              <a:ext cx="1752272" cy="205407"/>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200" dirty="0">
                  <a:solidFill>
                    <a:schemeClr val="bg1">
                      <a:lumMod val="85000"/>
                    </a:schemeClr>
                  </a:solidFill>
                </a:rPr>
                <a:t>Research Topic</a:t>
              </a:r>
            </a:p>
          </p:txBody>
        </p:sp>
      </p:grpSp>
      <p:grpSp>
        <p:nvGrpSpPr>
          <p:cNvPr id="42" name="Group 79"/>
          <p:cNvGrpSpPr>
            <a:grpSpLocks/>
          </p:cNvGrpSpPr>
          <p:nvPr/>
        </p:nvGrpSpPr>
        <p:grpSpPr bwMode="auto">
          <a:xfrm>
            <a:off x="0" y="3898900"/>
            <a:ext cx="2057400" cy="273050"/>
            <a:chOff x="440" y="2635465"/>
            <a:chExt cx="2056960" cy="205407"/>
          </a:xfrm>
        </p:grpSpPr>
        <p:sp>
          <p:nvSpPr>
            <p:cNvPr id="26" name="Rectangle 25"/>
            <p:cNvSpPr/>
            <p:nvPr/>
          </p:nvSpPr>
          <p:spPr>
            <a:xfrm>
              <a:off x="440" y="2641437"/>
              <a:ext cx="304735" cy="189882"/>
            </a:xfrm>
            <a:prstGeom prst="rect">
              <a:avLst/>
            </a:prstGeom>
            <a:solidFill>
              <a:schemeClr val="accent4">
                <a:lumMod val="50000"/>
                <a:alpha val="8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85000"/>
                  </a:schemeClr>
                </a:solidFill>
              </a:endParaRPr>
            </a:p>
          </p:txBody>
        </p:sp>
        <p:sp>
          <p:nvSpPr>
            <p:cNvPr id="38" name="Subtitle 2"/>
            <p:cNvSpPr txBox="1">
              <a:spLocks/>
            </p:cNvSpPr>
            <p:nvPr/>
          </p:nvSpPr>
          <p:spPr>
            <a:xfrm>
              <a:off x="305175" y="2635465"/>
              <a:ext cx="1752225" cy="205407"/>
            </a:xfrm>
            <a:prstGeom prst="rect">
              <a:avLst/>
            </a:prstGeom>
          </p:spPr>
          <p:txBody>
            <a:bodyPr>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200" dirty="0">
                  <a:solidFill>
                    <a:schemeClr val="bg1">
                      <a:lumMod val="85000"/>
                    </a:schemeClr>
                  </a:solidFill>
                </a:rPr>
                <a:t>Program Goals</a:t>
              </a:r>
            </a:p>
          </p:txBody>
        </p:sp>
      </p:grpSp>
      <p:grpSp>
        <p:nvGrpSpPr>
          <p:cNvPr id="43" name="Group 80"/>
          <p:cNvGrpSpPr>
            <a:grpSpLocks/>
          </p:cNvGrpSpPr>
          <p:nvPr/>
        </p:nvGrpSpPr>
        <p:grpSpPr bwMode="auto">
          <a:xfrm>
            <a:off x="0" y="4233863"/>
            <a:ext cx="2057400" cy="273050"/>
            <a:chOff x="220" y="2886983"/>
            <a:chExt cx="2057180" cy="205407"/>
          </a:xfrm>
        </p:grpSpPr>
        <p:sp>
          <p:nvSpPr>
            <p:cNvPr id="27" name="Rectangle 26"/>
            <p:cNvSpPr/>
            <p:nvPr/>
          </p:nvSpPr>
          <p:spPr>
            <a:xfrm>
              <a:off x="220" y="2894148"/>
              <a:ext cx="304767" cy="189882"/>
            </a:xfrm>
            <a:prstGeom prst="rect">
              <a:avLst/>
            </a:prstGeom>
            <a:solidFill>
              <a:schemeClr val="accent6">
                <a:lumMod val="60000"/>
                <a:lumOff val="40000"/>
                <a:alpha val="89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chemeClr val="bg1">
                    <a:lumMod val="85000"/>
                  </a:schemeClr>
                </a:solidFill>
              </a:endParaRPr>
            </a:p>
          </p:txBody>
        </p:sp>
        <p:sp>
          <p:nvSpPr>
            <p:cNvPr id="39" name="Subtitle 2"/>
            <p:cNvSpPr txBox="1">
              <a:spLocks/>
            </p:cNvSpPr>
            <p:nvPr/>
          </p:nvSpPr>
          <p:spPr>
            <a:xfrm>
              <a:off x="304987" y="2886983"/>
              <a:ext cx="1752413" cy="205407"/>
            </a:xfrm>
            <a:prstGeom prst="rect">
              <a:avLst/>
            </a:prstGeom>
          </p:spPr>
          <p:txBody>
            <a:bodyPr>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defRPr/>
              </a:pPr>
              <a:r>
                <a:rPr lang="en-US" sz="1200" dirty="0">
                  <a:solidFill>
                    <a:schemeClr val="bg1">
                      <a:lumMod val="85000"/>
                    </a:schemeClr>
                  </a:solidFill>
                </a:rPr>
                <a:t>Program Outcomes</a:t>
              </a:r>
            </a:p>
          </p:txBody>
        </p:sp>
      </p:grpSp>
      <p:sp>
        <p:nvSpPr>
          <p:cNvPr id="69655" name="Rectangle 70"/>
          <p:cNvSpPr>
            <a:spLocks noChangeArrowheads="1"/>
          </p:cNvSpPr>
          <p:nvPr/>
        </p:nvSpPr>
        <p:spPr bwMode="auto">
          <a:xfrm>
            <a:off x="2205038" y="-58738"/>
            <a:ext cx="6938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en-US" altLang="en-US" sz="2400" b="1" dirty="0" smtClean="0">
                <a:solidFill>
                  <a:srgbClr val="49176D"/>
                </a:solidFill>
                <a:latin typeface="Georgia" panose="02040502050405020303" pitchFamily="18" charset="0"/>
              </a:rPr>
              <a:t>High </a:t>
            </a:r>
            <a:r>
              <a:rPr lang="en-US" altLang="en-US" sz="2400" b="1" dirty="0">
                <a:solidFill>
                  <a:srgbClr val="49176D"/>
                </a:solidFill>
                <a:latin typeface="Georgia" panose="02040502050405020303" pitchFamily="18" charset="0"/>
              </a:rPr>
              <a:t>School Summer </a:t>
            </a:r>
            <a:r>
              <a:rPr lang="en-US" altLang="en-US" sz="2400" b="1" dirty="0" smtClean="0">
                <a:solidFill>
                  <a:srgbClr val="49176D"/>
                </a:solidFill>
                <a:latin typeface="Georgia" panose="02040502050405020303" pitchFamily="18" charset="0"/>
              </a:rPr>
              <a:t>Research Overview</a:t>
            </a:r>
            <a:endParaRPr lang="en-US" altLang="en-US" sz="2400" b="1" dirty="0">
              <a:solidFill>
                <a:srgbClr val="49176D"/>
              </a:solidFill>
              <a:latin typeface="Georgia" panose="02040502050405020303" pitchFamily="18" charset="0"/>
            </a:endParaRPr>
          </a:p>
        </p:txBody>
      </p:sp>
      <p:sp>
        <p:nvSpPr>
          <p:cNvPr id="3" name="TextBox 2"/>
          <p:cNvSpPr txBox="1"/>
          <p:nvPr>
            <p:custDataLst>
              <p:tags r:id="rId1"/>
            </p:custDataLst>
          </p:nvPr>
        </p:nvSpPr>
        <p:spPr>
          <a:xfrm>
            <a:off x="17272000" y="0"/>
            <a:ext cx="635000" cy="635000"/>
          </a:xfrm>
          <a:prstGeom prst="rect">
            <a:avLst/>
          </a:prstGeom>
          <a:noFill/>
        </p:spPr>
        <p:txBody>
          <a:bodyPr vert="horz" rtlCol="0">
            <a:spAutoFit/>
          </a:bodyPr>
          <a:lstStyle/>
          <a:p>
            <a:endParaRPr lang="en-US" dirty="0"/>
          </a:p>
        </p:txBody>
      </p:sp>
      <p:sp>
        <p:nvSpPr>
          <p:cNvPr id="57" name="Rectangle 56"/>
          <p:cNvSpPr/>
          <p:nvPr/>
        </p:nvSpPr>
        <p:spPr>
          <a:xfrm>
            <a:off x="2164489" y="402044"/>
            <a:ext cx="694944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Tree>
    <p:extLst>
      <p:ext uri="{BB962C8B-B14F-4D97-AF65-F5344CB8AC3E}">
        <p14:creationId xmlns:p14="http://schemas.microsoft.com/office/powerpoint/2010/main" val="298581039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20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nodeType="withEffect">
                                  <p:stCondLst>
                                    <p:cond delay="40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nodeType="withEffect">
                                  <p:stCondLst>
                                    <p:cond delay="60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nodeType="withEffect">
                                  <p:stCondLst>
                                    <p:cond delay="80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nodeType="withEffect">
                                  <p:stCondLst>
                                    <p:cond delay="100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par>
                                <p:cTn id="23" presetID="10" presetClass="entr" presetSubtype="0" fill="hold" nodeType="withEffect">
                                  <p:stCondLst>
                                    <p:cond delay="120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nodeType="withEffect">
                                  <p:stCondLst>
                                    <p:cond delay="140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decel="700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2000" fill="hold"/>
                                        <p:tgtEl>
                                          <p:spTgt spid="19"/>
                                        </p:tgtEl>
                                        <p:attrNameLst>
                                          <p:attrName>ppt_x</p:attrName>
                                        </p:attrNameLst>
                                      </p:cBhvr>
                                      <p:tavLst>
                                        <p:tav tm="0">
                                          <p:val>
                                            <p:strVal val="0-#ppt_w/2"/>
                                          </p:val>
                                        </p:tav>
                                        <p:tav tm="100000">
                                          <p:val>
                                            <p:strVal val="#ppt_x"/>
                                          </p:val>
                                        </p:tav>
                                      </p:tavLst>
                                    </p:anim>
                                    <p:anim calcmode="lin" valueType="num">
                                      <p:cBhvr additive="base">
                                        <p:cTn id="34" dur="2000" fill="hold"/>
                                        <p:tgtEl>
                                          <p:spTgt spid="19"/>
                                        </p:tgtEl>
                                        <p:attrNameLst>
                                          <p:attrName>ppt_y</p:attrName>
                                        </p:attrNameLst>
                                      </p:cBhvr>
                                      <p:tavLst>
                                        <p:tav tm="0">
                                          <p:val>
                                            <p:strVal val="#ppt_y"/>
                                          </p:val>
                                        </p:tav>
                                        <p:tav tm="100000">
                                          <p:val>
                                            <p:strVal val="#ppt_y"/>
                                          </p:val>
                                        </p:tav>
                                      </p:tavLst>
                                    </p:anim>
                                  </p:childTnLst>
                                </p:cTn>
                              </p:par>
                              <p:par>
                                <p:cTn id="35" presetID="26" presetClass="emph" presetSubtype="0" fill="hold" nodeType="withEffect">
                                  <p:stCondLst>
                                    <p:cond delay="0"/>
                                  </p:stCondLst>
                                  <p:childTnLst>
                                    <p:animEffect transition="out" filter="fade">
                                      <p:cBhvr>
                                        <p:cTn id="36" dur="500" tmFilter="0, 0; .2, .5; .8, .5; 1, 0"/>
                                        <p:tgtEl>
                                          <p:spTgt spid="28"/>
                                        </p:tgtEl>
                                      </p:cBhvr>
                                    </p:animEffect>
                                    <p:animScale>
                                      <p:cBhvr>
                                        <p:cTn id="37" dur="250" autoRev="1" fill="hold"/>
                                        <p:tgtEl>
                                          <p:spTgt spid="28"/>
                                        </p:tgtEl>
                                      </p:cBhvr>
                                      <p:by x="105000" y="105000"/>
                                    </p:animScale>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decel="7000"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2000" fill="hold"/>
                                        <p:tgtEl>
                                          <p:spTgt spid="17"/>
                                        </p:tgtEl>
                                        <p:attrNameLst>
                                          <p:attrName>ppt_x</p:attrName>
                                        </p:attrNameLst>
                                      </p:cBhvr>
                                      <p:tavLst>
                                        <p:tav tm="0">
                                          <p:val>
                                            <p:strVal val="0-#ppt_w/2"/>
                                          </p:val>
                                        </p:tav>
                                        <p:tav tm="100000">
                                          <p:val>
                                            <p:strVal val="#ppt_x"/>
                                          </p:val>
                                        </p:tav>
                                      </p:tavLst>
                                    </p:anim>
                                    <p:anim calcmode="lin" valueType="num">
                                      <p:cBhvr additive="base">
                                        <p:cTn id="43" dur="2000" fill="hold"/>
                                        <p:tgtEl>
                                          <p:spTgt spid="17"/>
                                        </p:tgtEl>
                                        <p:attrNameLst>
                                          <p:attrName>ppt_y</p:attrName>
                                        </p:attrNameLst>
                                      </p:cBhvr>
                                      <p:tavLst>
                                        <p:tav tm="0">
                                          <p:val>
                                            <p:strVal val="#ppt_y"/>
                                          </p:val>
                                        </p:tav>
                                        <p:tav tm="100000">
                                          <p:val>
                                            <p:strVal val="#ppt_y"/>
                                          </p:val>
                                        </p:tav>
                                      </p:tavLst>
                                    </p:anim>
                                  </p:childTnLst>
                                </p:cTn>
                              </p:par>
                              <p:par>
                                <p:cTn id="44" presetID="26" presetClass="emph" presetSubtype="0" fill="hold" nodeType="withEffect">
                                  <p:stCondLst>
                                    <p:cond delay="0"/>
                                  </p:stCondLst>
                                  <p:childTnLst>
                                    <p:animEffect transition="out" filter="fade">
                                      <p:cBhvr>
                                        <p:cTn id="45" dur="500" tmFilter="0, 0; .2, .5; .8, .5; 1, 0"/>
                                        <p:tgtEl>
                                          <p:spTgt spid="29"/>
                                        </p:tgtEl>
                                      </p:cBhvr>
                                    </p:animEffect>
                                    <p:animScale>
                                      <p:cBhvr>
                                        <p:cTn id="46" dur="250" autoRev="1" fill="hold"/>
                                        <p:tgtEl>
                                          <p:spTgt spid="29"/>
                                        </p:tgtEl>
                                      </p:cBhvr>
                                      <p:by x="105000" y="105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decel="700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2000" fill="hold"/>
                                        <p:tgtEl>
                                          <p:spTgt spid="16"/>
                                        </p:tgtEl>
                                        <p:attrNameLst>
                                          <p:attrName>ppt_x</p:attrName>
                                        </p:attrNameLst>
                                      </p:cBhvr>
                                      <p:tavLst>
                                        <p:tav tm="0">
                                          <p:val>
                                            <p:strVal val="0-#ppt_w/2"/>
                                          </p:val>
                                        </p:tav>
                                        <p:tav tm="100000">
                                          <p:val>
                                            <p:strVal val="#ppt_x"/>
                                          </p:val>
                                        </p:tav>
                                      </p:tavLst>
                                    </p:anim>
                                    <p:anim calcmode="lin" valueType="num">
                                      <p:cBhvr additive="base">
                                        <p:cTn id="52" dur="2000" fill="hold"/>
                                        <p:tgtEl>
                                          <p:spTgt spid="16"/>
                                        </p:tgtEl>
                                        <p:attrNameLst>
                                          <p:attrName>ppt_y</p:attrName>
                                        </p:attrNameLst>
                                      </p:cBhvr>
                                      <p:tavLst>
                                        <p:tav tm="0">
                                          <p:val>
                                            <p:strVal val="#ppt_y"/>
                                          </p:val>
                                        </p:tav>
                                        <p:tav tm="100000">
                                          <p:val>
                                            <p:strVal val="#ppt_y"/>
                                          </p:val>
                                        </p:tav>
                                      </p:tavLst>
                                    </p:anim>
                                  </p:childTnLst>
                                </p:cTn>
                              </p:par>
                              <p:par>
                                <p:cTn id="53" presetID="26" presetClass="emph" presetSubtype="0" fill="hold" nodeType="withEffect">
                                  <p:stCondLst>
                                    <p:cond delay="0"/>
                                  </p:stCondLst>
                                  <p:childTnLst>
                                    <p:animEffect transition="out" filter="fade">
                                      <p:cBhvr>
                                        <p:cTn id="54" dur="500" tmFilter="0, 0; .2, .5; .8, .5; 1, 0"/>
                                        <p:tgtEl>
                                          <p:spTgt spid="30"/>
                                        </p:tgtEl>
                                      </p:cBhvr>
                                    </p:animEffect>
                                    <p:animScale>
                                      <p:cBhvr>
                                        <p:cTn id="55" dur="250" autoRev="1" fill="hold"/>
                                        <p:tgtEl>
                                          <p:spTgt spid="30"/>
                                        </p:tgtEl>
                                      </p:cBhvr>
                                      <p:by x="105000" y="105000"/>
                                    </p:animScale>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decel="700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2000" fill="hold"/>
                                        <p:tgtEl>
                                          <p:spTgt spid="15"/>
                                        </p:tgtEl>
                                        <p:attrNameLst>
                                          <p:attrName>ppt_x</p:attrName>
                                        </p:attrNameLst>
                                      </p:cBhvr>
                                      <p:tavLst>
                                        <p:tav tm="0">
                                          <p:val>
                                            <p:strVal val="0-#ppt_w/2"/>
                                          </p:val>
                                        </p:tav>
                                        <p:tav tm="100000">
                                          <p:val>
                                            <p:strVal val="#ppt_x"/>
                                          </p:val>
                                        </p:tav>
                                      </p:tavLst>
                                    </p:anim>
                                    <p:anim calcmode="lin" valueType="num">
                                      <p:cBhvr additive="base">
                                        <p:cTn id="61" dur="2000" fill="hold"/>
                                        <p:tgtEl>
                                          <p:spTgt spid="15"/>
                                        </p:tgtEl>
                                        <p:attrNameLst>
                                          <p:attrName>ppt_y</p:attrName>
                                        </p:attrNameLst>
                                      </p:cBhvr>
                                      <p:tavLst>
                                        <p:tav tm="0">
                                          <p:val>
                                            <p:strVal val="#ppt_y"/>
                                          </p:val>
                                        </p:tav>
                                        <p:tav tm="100000">
                                          <p:val>
                                            <p:strVal val="#ppt_y"/>
                                          </p:val>
                                        </p:tav>
                                      </p:tavLst>
                                    </p:anim>
                                  </p:childTnLst>
                                </p:cTn>
                              </p:par>
                              <p:par>
                                <p:cTn id="62" presetID="26" presetClass="emph" presetSubtype="0" fill="hold" nodeType="withEffect">
                                  <p:stCondLst>
                                    <p:cond delay="0"/>
                                  </p:stCondLst>
                                  <p:childTnLst>
                                    <p:animEffect transition="out" filter="fade">
                                      <p:cBhvr>
                                        <p:cTn id="63" dur="500" tmFilter="0, 0; .2, .5; .8, .5; 1, 0"/>
                                        <p:tgtEl>
                                          <p:spTgt spid="31"/>
                                        </p:tgtEl>
                                      </p:cBhvr>
                                    </p:animEffect>
                                    <p:animScale>
                                      <p:cBhvr>
                                        <p:cTn id="64" dur="250" autoRev="1" fill="hold"/>
                                        <p:tgtEl>
                                          <p:spTgt spid="31"/>
                                        </p:tgtEl>
                                      </p:cBhvr>
                                      <p:by x="105000" y="105000"/>
                                    </p:animScale>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decel="7000"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2000" fill="hold"/>
                                        <p:tgtEl>
                                          <p:spTgt spid="14"/>
                                        </p:tgtEl>
                                        <p:attrNameLst>
                                          <p:attrName>ppt_x</p:attrName>
                                        </p:attrNameLst>
                                      </p:cBhvr>
                                      <p:tavLst>
                                        <p:tav tm="0">
                                          <p:val>
                                            <p:strVal val="0-#ppt_w/2"/>
                                          </p:val>
                                        </p:tav>
                                        <p:tav tm="100000">
                                          <p:val>
                                            <p:strVal val="#ppt_x"/>
                                          </p:val>
                                        </p:tav>
                                      </p:tavLst>
                                    </p:anim>
                                    <p:anim calcmode="lin" valueType="num">
                                      <p:cBhvr additive="base">
                                        <p:cTn id="70" dur="2000" fill="hold"/>
                                        <p:tgtEl>
                                          <p:spTgt spid="14"/>
                                        </p:tgtEl>
                                        <p:attrNameLst>
                                          <p:attrName>ppt_y</p:attrName>
                                        </p:attrNameLst>
                                      </p:cBhvr>
                                      <p:tavLst>
                                        <p:tav tm="0">
                                          <p:val>
                                            <p:strVal val="#ppt_y"/>
                                          </p:val>
                                        </p:tav>
                                        <p:tav tm="100000">
                                          <p:val>
                                            <p:strVal val="#ppt_y"/>
                                          </p:val>
                                        </p:tav>
                                      </p:tavLst>
                                    </p:anim>
                                  </p:childTnLst>
                                </p:cTn>
                              </p:par>
                              <p:par>
                                <p:cTn id="71" presetID="26" presetClass="emph" presetSubtype="0" fill="hold" nodeType="withEffect">
                                  <p:stCondLst>
                                    <p:cond delay="0"/>
                                  </p:stCondLst>
                                  <p:childTnLst>
                                    <p:animEffect transition="out" filter="fade">
                                      <p:cBhvr>
                                        <p:cTn id="72" dur="500" tmFilter="0, 0; .2, .5; .8, .5; 1, 0"/>
                                        <p:tgtEl>
                                          <p:spTgt spid="40"/>
                                        </p:tgtEl>
                                      </p:cBhvr>
                                    </p:animEffect>
                                    <p:animScale>
                                      <p:cBhvr>
                                        <p:cTn id="73" dur="250" autoRev="1" fill="hold"/>
                                        <p:tgtEl>
                                          <p:spTgt spid="40"/>
                                        </p:tgtEl>
                                      </p:cBhvr>
                                      <p:by x="105000" y="105000"/>
                                    </p:animScale>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8" decel="7000" fill="hold" nodeType="clickEffect">
                                  <p:stCondLst>
                                    <p:cond delay="0"/>
                                  </p:stCondLst>
                                  <p:childTnLst>
                                    <p:set>
                                      <p:cBhvr>
                                        <p:cTn id="77" dur="1" fill="hold">
                                          <p:stCondLst>
                                            <p:cond delay="0"/>
                                          </p:stCondLst>
                                        </p:cTn>
                                        <p:tgtEl>
                                          <p:spTgt spid="5"/>
                                        </p:tgtEl>
                                        <p:attrNameLst>
                                          <p:attrName>style.visibility</p:attrName>
                                        </p:attrNameLst>
                                      </p:cBhvr>
                                      <p:to>
                                        <p:strVal val="visible"/>
                                      </p:to>
                                    </p:set>
                                    <p:anim calcmode="lin" valueType="num">
                                      <p:cBhvr additive="base">
                                        <p:cTn id="78" dur="2000" fill="hold"/>
                                        <p:tgtEl>
                                          <p:spTgt spid="5"/>
                                        </p:tgtEl>
                                        <p:attrNameLst>
                                          <p:attrName>ppt_x</p:attrName>
                                        </p:attrNameLst>
                                      </p:cBhvr>
                                      <p:tavLst>
                                        <p:tav tm="0">
                                          <p:val>
                                            <p:strVal val="0-#ppt_w/2"/>
                                          </p:val>
                                        </p:tav>
                                        <p:tav tm="100000">
                                          <p:val>
                                            <p:strVal val="#ppt_x"/>
                                          </p:val>
                                        </p:tav>
                                      </p:tavLst>
                                    </p:anim>
                                    <p:anim calcmode="lin" valueType="num">
                                      <p:cBhvr additive="base">
                                        <p:cTn id="79" dur="2000" fill="hold"/>
                                        <p:tgtEl>
                                          <p:spTgt spid="5"/>
                                        </p:tgtEl>
                                        <p:attrNameLst>
                                          <p:attrName>ppt_y</p:attrName>
                                        </p:attrNameLst>
                                      </p:cBhvr>
                                      <p:tavLst>
                                        <p:tav tm="0">
                                          <p:val>
                                            <p:strVal val="#ppt_y"/>
                                          </p:val>
                                        </p:tav>
                                        <p:tav tm="100000">
                                          <p:val>
                                            <p:strVal val="#ppt_y"/>
                                          </p:val>
                                        </p:tav>
                                      </p:tavLst>
                                    </p:anim>
                                  </p:childTnLst>
                                </p:cTn>
                              </p:par>
                              <p:par>
                                <p:cTn id="80" presetID="26" presetClass="emph" presetSubtype="0" fill="hold" nodeType="withEffect">
                                  <p:stCondLst>
                                    <p:cond delay="0"/>
                                  </p:stCondLst>
                                  <p:childTnLst>
                                    <p:animEffect transition="out" filter="fade">
                                      <p:cBhvr>
                                        <p:cTn id="81" dur="500" tmFilter="0, 0; .2, .5; .8, .5; 1, 0"/>
                                        <p:tgtEl>
                                          <p:spTgt spid="41"/>
                                        </p:tgtEl>
                                      </p:cBhvr>
                                    </p:animEffect>
                                    <p:animScale>
                                      <p:cBhvr>
                                        <p:cTn id="82" dur="250" autoRev="1" fill="hold"/>
                                        <p:tgtEl>
                                          <p:spTgt spid="41"/>
                                        </p:tgtEl>
                                      </p:cBhvr>
                                      <p:by x="105000" y="105000"/>
                                    </p:animScale>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decel="7000" fill="hold" nodeType="clickEffect">
                                  <p:stCondLst>
                                    <p:cond delay="0"/>
                                  </p:stCondLst>
                                  <p:childTnLst>
                                    <p:set>
                                      <p:cBhvr>
                                        <p:cTn id="86" dur="1" fill="hold">
                                          <p:stCondLst>
                                            <p:cond delay="0"/>
                                          </p:stCondLst>
                                        </p:cTn>
                                        <p:tgtEl>
                                          <p:spTgt spid="4"/>
                                        </p:tgtEl>
                                        <p:attrNameLst>
                                          <p:attrName>style.visibility</p:attrName>
                                        </p:attrNameLst>
                                      </p:cBhvr>
                                      <p:to>
                                        <p:strVal val="visible"/>
                                      </p:to>
                                    </p:set>
                                    <p:anim calcmode="lin" valueType="num">
                                      <p:cBhvr additive="base">
                                        <p:cTn id="87" dur="2000" fill="hold"/>
                                        <p:tgtEl>
                                          <p:spTgt spid="4"/>
                                        </p:tgtEl>
                                        <p:attrNameLst>
                                          <p:attrName>ppt_x</p:attrName>
                                        </p:attrNameLst>
                                      </p:cBhvr>
                                      <p:tavLst>
                                        <p:tav tm="0">
                                          <p:val>
                                            <p:strVal val="0-#ppt_w/2"/>
                                          </p:val>
                                        </p:tav>
                                        <p:tav tm="100000">
                                          <p:val>
                                            <p:strVal val="#ppt_x"/>
                                          </p:val>
                                        </p:tav>
                                      </p:tavLst>
                                    </p:anim>
                                    <p:anim calcmode="lin" valueType="num">
                                      <p:cBhvr additive="base">
                                        <p:cTn id="88" dur="2000" fill="hold"/>
                                        <p:tgtEl>
                                          <p:spTgt spid="4"/>
                                        </p:tgtEl>
                                        <p:attrNameLst>
                                          <p:attrName>ppt_y</p:attrName>
                                        </p:attrNameLst>
                                      </p:cBhvr>
                                      <p:tavLst>
                                        <p:tav tm="0">
                                          <p:val>
                                            <p:strVal val="#ppt_y"/>
                                          </p:val>
                                        </p:tav>
                                        <p:tav tm="100000">
                                          <p:val>
                                            <p:strVal val="#ppt_y"/>
                                          </p:val>
                                        </p:tav>
                                      </p:tavLst>
                                    </p:anim>
                                  </p:childTnLst>
                                </p:cTn>
                              </p:par>
                              <p:par>
                                <p:cTn id="89" presetID="26" presetClass="emph" presetSubtype="0" fill="hold" nodeType="withEffect">
                                  <p:stCondLst>
                                    <p:cond delay="0"/>
                                  </p:stCondLst>
                                  <p:childTnLst>
                                    <p:animEffect transition="out" filter="fade">
                                      <p:cBhvr>
                                        <p:cTn id="90" dur="500" tmFilter="0, 0; .2, .5; .8, .5; 1, 0"/>
                                        <p:tgtEl>
                                          <p:spTgt spid="42"/>
                                        </p:tgtEl>
                                      </p:cBhvr>
                                    </p:animEffect>
                                    <p:animScale>
                                      <p:cBhvr>
                                        <p:cTn id="91" dur="250" autoRev="1" fill="hold"/>
                                        <p:tgtEl>
                                          <p:spTgt spid="42"/>
                                        </p:tgtEl>
                                      </p:cBhvr>
                                      <p:by x="105000" y="105000"/>
                                    </p:animScale>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ntr" presetSubtype="8" decel="7000" fill="hold" nodeType="click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additive="base">
                                        <p:cTn id="96" dur="2000" fill="hold"/>
                                        <p:tgtEl>
                                          <p:spTgt spid="2"/>
                                        </p:tgtEl>
                                        <p:attrNameLst>
                                          <p:attrName>ppt_x</p:attrName>
                                        </p:attrNameLst>
                                      </p:cBhvr>
                                      <p:tavLst>
                                        <p:tav tm="0">
                                          <p:val>
                                            <p:strVal val="0-#ppt_w/2"/>
                                          </p:val>
                                        </p:tav>
                                        <p:tav tm="100000">
                                          <p:val>
                                            <p:strVal val="#ppt_x"/>
                                          </p:val>
                                        </p:tav>
                                      </p:tavLst>
                                    </p:anim>
                                    <p:anim calcmode="lin" valueType="num">
                                      <p:cBhvr additive="base">
                                        <p:cTn id="97" dur="2000" fill="hold"/>
                                        <p:tgtEl>
                                          <p:spTgt spid="2"/>
                                        </p:tgtEl>
                                        <p:attrNameLst>
                                          <p:attrName>ppt_y</p:attrName>
                                        </p:attrNameLst>
                                      </p:cBhvr>
                                      <p:tavLst>
                                        <p:tav tm="0">
                                          <p:val>
                                            <p:strVal val="#ppt_y"/>
                                          </p:val>
                                        </p:tav>
                                        <p:tav tm="100000">
                                          <p:val>
                                            <p:strVal val="#ppt_y"/>
                                          </p:val>
                                        </p:tav>
                                      </p:tavLst>
                                    </p:anim>
                                  </p:childTnLst>
                                </p:cTn>
                              </p:par>
                              <p:par>
                                <p:cTn id="98" presetID="26" presetClass="emph" presetSubtype="0" fill="hold" nodeType="withEffect">
                                  <p:stCondLst>
                                    <p:cond delay="0"/>
                                  </p:stCondLst>
                                  <p:childTnLst>
                                    <p:animEffect transition="out" filter="fade">
                                      <p:cBhvr>
                                        <p:cTn id="99" dur="500" tmFilter="0, 0; .2, .5; .8, .5; 1, 0"/>
                                        <p:tgtEl>
                                          <p:spTgt spid="43"/>
                                        </p:tgtEl>
                                      </p:cBhvr>
                                    </p:animEffect>
                                    <p:animScale>
                                      <p:cBhvr>
                                        <p:cTn id="100" dur="250" autoRev="1" fill="hold"/>
                                        <p:tgtEl>
                                          <p:spTgt spid="4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969290434"/>
              </p:ext>
            </p:extLst>
          </p:nvPr>
        </p:nvGraphicFramePr>
        <p:xfrm>
          <a:off x="102742" y="895755"/>
          <a:ext cx="8846049" cy="6035039"/>
        </p:xfrm>
        <a:graphic>
          <a:graphicData uri="http://schemas.openxmlformats.org/drawingml/2006/table">
            <a:tbl>
              <a:tblPr firstRow="1" firstCol="1" bandRow="1">
                <a:tableStyleId>{00A15C55-8517-42AA-B614-E9B94910E393}</a:tableStyleId>
              </a:tblPr>
              <a:tblGrid>
                <a:gridCol w="907287"/>
                <a:gridCol w="7938762"/>
              </a:tblGrid>
              <a:tr h="156068">
                <a:tc>
                  <a:txBody>
                    <a:bodyPr/>
                    <a:lstStyle/>
                    <a:p>
                      <a:pPr marL="0" marR="0" indent="0" algn="ctr">
                        <a:lnSpc>
                          <a:spcPct val="150000"/>
                        </a:lnSpc>
                        <a:spcBef>
                          <a:spcPts val="0"/>
                        </a:spcBef>
                        <a:spcAft>
                          <a:spcPts val="0"/>
                        </a:spcAft>
                      </a:pPr>
                      <a:r>
                        <a:rPr lang="en-US" sz="1200" dirty="0">
                          <a:effectLst/>
                        </a:rPr>
                        <a:t>Week</a:t>
                      </a:r>
                      <a:endParaRPr lang="en-US" sz="1200" dirty="0">
                        <a:solidFill>
                          <a:srgbClr val="000000"/>
                        </a:solidFill>
                        <a:effectLst/>
                        <a:latin typeface="Times New Roman"/>
                        <a:ea typeface="Calibri"/>
                      </a:endParaRPr>
                    </a:p>
                  </a:txBody>
                  <a:tcPr marL="39017" marR="39017" marT="0" marB="0"/>
                </a:tc>
                <a:tc>
                  <a:txBody>
                    <a:bodyPr/>
                    <a:lstStyle/>
                    <a:p>
                      <a:pPr marL="0" marR="0" indent="274320" algn="ctr">
                        <a:lnSpc>
                          <a:spcPct val="150000"/>
                        </a:lnSpc>
                        <a:spcBef>
                          <a:spcPts val="0"/>
                        </a:spcBef>
                        <a:spcAft>
                          <a:spcPts val="0"/>
                        </a:spcAft>
                      </a:pPr>
                      <a:r>
                        <a:rPr lang="en-US" sz="1200" dirty="0">
                          <a:effectLst/>
                        </a:rPr>
                        <a:t>Hands on activities</a:t>
                      </a:r>
                      <a:endParaRPr lang="en-US" sz="1200" dirty="0">
                        <a:solidFill>
                          <a:srgbClr val="000000"/>
                        </a:solidFill>
                        <a:effectLst/>
                        <a:latin typeface="Times New Roman"/>
                        <a:ea typeface="Calibri"/>
                      </a:endParaRPr>
                    </a:p>
                  </a:txBody>
                  <a:tcPr marL="39017" marR="39017" marT="0" marB="0"/>
                </a:tc>
              </a:tr>
              <a:tr h="468203">
                <a:tc>
                  <a:txBody>
                    <a:bodyPr/>
                    <a:lstStyle/>
                    <a:p>
                      <a:pPr marL="0" marR="0" indent="0" algn="ctr">
                        <a:lnSpc>
                          <a:spcPct val="150000"/>
                        </a:lnSpc>
                        <a:spcBef>
                          <a:spcPts val="0"/>
                        </a:spcBef>
                        <a:spcAft>
                          <a:spcPts val="0"/>
                        </a:spcAft>
                      </a:pPr>
                      <a:r>
                        <a:rPr lang="en-US" sz="1200" dirty="0">
                          <a:effectLst/>
                        </a:rPr>
                        <a:t>1</a:t>
                      </a:r>
                      <a:endParaRPr lang="en-US" sz="1200" dirty="0">
                        <a:solidFill>
                          <a:srgbClr val="000000"/>
                        </a:solidFill>
                        <a:effectLst/>
                        <a:latin typeface="Times New Roman"/>
                        <a:ea typeface="Calibri"/>
                      </a:endParaRPr>
                    </a:p>
                  </a:txBody>
                  <a:tcPr marL="39017" marR="39017" marT="0" marB="0"/>
                </a:tc>
                <a:tc>
                  <a:txBody>
                    <a:bodyPr/>
                    <a:lstStyle/>
                    <a:p>
                      <a:pPr marL="342900" marR="0" lvl="0" indent="-342900" algn="l">
                        <a:lnSpc>
                          <a:spcPct val="150000"/>
                        </a:lnSpc>
                        <a:spcBef>
                          <a:spcPts val="0"/>
                        </a:spcBef>
                        <a:spcAft>
                          <a:spcPts val="0"/>
                        </a:spcAft>
                        <a:buFont typeface="Symbol"/>
                        <a:buChar char=""/>
                      </a:pPr>
                      <a:r>
                        <a:rPr lang="en-US" sz="1200" dirty="0">
                          <a:effectLst/>
                        </a:rPr>
                        <a:t>Mandatory Center’s laboratory safety training and </a:t>
                      </a:r>
                      <a:r>
                        <a:rPr lang="en-US" sz="1200" dirty="0" smtClean="0">
                          <a:effectLst/>
                        </a:rPr>
                        <a:t>quiz.</a:t>
                      </a:r>
                      <a:endParaRPr lang="en-US" sz="1200" dirty="0">
                        <a:effectLst/>
                      </a:endParaRPr>
                    </a:p>
                    <a:p>
                      <a:pPr marL="342900" marR="0" lvl="0" indent="-342900" algn="l">
                        <a:lnSpc>
                          <a:spcPct val="150000"/>
                        </a:lnSpc>
                        <a:spcBef>
                          <a:spcPts val="0"/>
                        </a:spcBef>
                        <a:spcAft>
                          <a:spcPts val="0"/>
                        </a:spcAft>
                        <a:buFont typeface="Symbol"/>
                        <a:buChar char=""/>
                      </a:pPr>
                      <a:r>
                        <a:rPr lang="en-US" sz="1200" dirty="0">
                          <a:effectLst/>
                        </a:rPr>
                        <a:t>Groups’ formation with group captain’s election.</a:t>
                      </a:r>
                    </a:p>
                    <a:p>
                      <a:pPr marL="342900" marR="0" lvl="0" indent="-342900" algn="l">
                        <a:lnSpc>
                          <a:spcPct val="150000"/>
                        </a:lnSpc>
                        <a:spcBef>
                          <a:spcPts val="0"/>
                        </a:spcBef>
                        <a:spcAft>
                          <a:spcPts val="0"/>
                        </a:spcAft>
                        <a:buFont typeface="Symbol"/>
                        <a:buChar char=""/>
                      </a:pPr>
                      <a:r>
                        <a:rPr lang="en-US" sz="1200" dirty="0">
                          <a:effectLst/>
                        </a:rPr>
                        <a:t>Introduction nanotechnology: (NanoDays kits) </a:t>
                      </a:r>
                      <a:endParaRPr lang="en-US" sz="1200" dirty="0">
                        <a:solidFill>
                          <a:srgbClr val="000000"/>
                        </a:solidFill>
                        <a:effectLst/>
                        <a:latin typeface="Times New Roman"/>
                        <a:ea typeface="Calibri"/>
                      </a:endParaRPr>
                    </a:p>
                  </a:txBody>
                  <a:tcPr marL="39017" marR="39017" marT="0" marB="0"/>
                </a:tc>
              </a:tr>
              <a:tr h="1092474">
                <a:tc>
                  <a:txBody>
                    <a:bodyPr/>
                    <a:lstStyle/>
                    <a:p>
                      <a:pPr marL="0" marR="0" indent="0" algn="ctr">
                        <a:lnSpc>
                          <a:spcPct val="150000"/>
                        </a:lnSpc>
                        <a:spcBef>
                          <a:spcPts val="0"/>
                        </a:spcBef>
                        <a:spcAft>
                          <a:spcPts val="0"/>
                        </a:spcAft>
                      </a:pPr>
                      <a:r>
                        <a:rPr lang="en-US" sz="1200" dirty="0">
                          <a:effectLst/>
                        </a:rPr>
                        <a:t>2</a:t>
                      </a:r>
                      <a:endParaRPr lang="en-US" sz="1200" dirty="0">
                        <a:solidFill>
                          <a:srgbClr val="000000"/>
                        </a:solidFill>
                        <a:effectLst/>
                        <a:latin typeface="Times New Roman"/>
                        <a:ea typeface="Calibri"/>
                      </a:endParaRPr>
                    </a:p>
                  </a:txBody>
                  <a:tcPr marL="39017" marR="39017" marT="0" marB="0"/>
                </a:tc>
                <a:tc>
                  <a:txBody>
                    <a:bodyPr/>
                    <a:lstStyle/>
                    <a:p>
                      <a:pPr marL="342900" marR="0" lvl="0" indent="-342900" algn="l">
                        <a:lnSpc>
                          <a:spcPct val="150000"/>
                        </a:lnSpc>
                        <a:spcBef>
                          <a:spcPts val="0"/>
                        </a:spcBef>
                        <a:spcAft>
                          <a:spcPts val="0"/>
                        </a:spcAft>
                        <a:buFont typeface="Symbol"/>
                        <a:buChar char=""/>
                      </a:pPr>
                      <a:r>
                        <a:rPr lang="en-US" sz="1200" dirty="0">
                          <a:effectLst/>
                        </a:rPr>
                        <a:t>Presentation: How the atomic force microscope works with questions and answer session.</a:t>
                      </a:r>
                    </a:p>
                    <a:p>
                      <a:pPr marL="342900" marR="0" lvl="0" indent="-342900" algn="l">
                        <a:lnSpc>
                          <a:spcPct val="150000"/>
                        </a:lnSpc>
                        <a:spcBef>
                          <a:spcPts val="0"/>
                        </a:spcBef>
                        <a:spcAft>
                          <a:spcPts val="0"/>
                        </a:spcAft>
                        <a:buFont typeface="Symbol"/>
                        <a:buChar char=""/>
                      </a:pPr>
                      <a:r>
                        <a:rPr lang="en-US" sz="1200" dirty="0">
                          <a:effectLst/>
                        </a:rPr>
                        <a:t>Reading material “Visualizing the Nanoscale” and quiz.</a:t>
                      </a:r>
                    </a:p>
                    <a:p>
                      <a:pPr marL="342900" marR="0" lvl="0" indent="-342900" algn="l">
                        <a:lnSpc>
                          <a:spcPct val="150000"/>
                        </a:lnSpc>
                        <a:spcBef>
                          <a:spcPts val="0"/>
                        </a:spcBef>
                        <a:spcAft>
                          <a:spcPts val="0"/>
                        </a:spcAft>
                        <a:buFont typeface="Symbol"/>
                        <a:buChar char=""/>
                      </a:pPr>
                      <a:r>
                        <a:rPr lang="en-US" sz="1200" dirty="0">
                          <a:effectLst/>
                        </a:rPr>
                        <a:t>Each of the three groups was assigned, randomly, the construction of one of three modes of the AFM.</a:t>
                      </a:r>
                    </a:p>
                    <a:p>
                      <a:pPr marL="342900" marR="0" lvl="0" indent="-342900" algn="l">
                        <a:lnSpc>
                          <a:spcPct val="150000"/>
                        </a:lnSpc>
                        <a:spcBef>
                          <a:spcPts val="0"/>
                        </a:spcBef>
                        <a:spcAft>
                          <a:spcPts val="0"/>
                        </a:spcAft>
                        <a:buFont typeface="Symbol"/>
                        <a:buChar char=""/>
                      </a:pPr>
                      <a:r>
                        <a:rPr lang="en-US" sz="1200" dirty="0">
                          <a:effectLst/>
                        </a:rPr>
                        <a:t>In groups, the students </a:t>
                      </a:r>
                      <a:r>
                        <a:rPr lang="en-US" sz="1200" dirty="0" smtClean="0">
                          <a:effectLst/>
                        </a:rPr>
                        <a:t>assembling </a:t>
                      </a:r>
                      <a:r>
                        <a:rPr lang="en-US" sz="1200" baseline="0" dirty="0" smtClean="0">
                          <a:effectLst/>
                        </a:rPr>
                        <a:t> </a:t>
                      </a:r>
                      <a:r>
                        <a:rPr lang="en-US" sz="1200" dirty="0" smtClean="0">
                          <a:effectLst/>
                        </a:rPr>
                        <a:t>AFM </a:t>
                      </a:r>
                      <a:r>
                        <a:rPr lang="en-US" sz="1200" dirty="0">
                          <a:effectLst/>
                        </a:rPr>
                        <a:t>parts </a:t>
                      </a:r>
                      <a:r>
                        <a:rPr lang="en-US" sz="1200" dirty="0" smtClean="0">
                          <a:effectLst/>
                        </a:rPr>
                        <a:t>&amp;</a:t>
                      </a:r>
                      <a:r>
                        <a:rPr lang="en-US" sz="1200" baseline="0" dirty="0" smtClean="0">
                          <a:effectLst/>
                        </a:rPr>
                        <a:t> </a:t>
                      </a:r>
                      <a:r>
                        <a:rPr lang="en-US" sz="1200" dirty="0" smtClean="0">
                          <a:effectLst/>
                        </a:rPr>
                        <a:t>components</a:t>
                      </a:r>
                      <a:r>
                        <a:rPr lang="en-US" sz="1200" dirty="0">
                          <a:effectLst/>
                        </a:rPr>
                        <a:t>:  getting familiar with the purpose of each part.</a:t>
                      </a:r>
                      <a:endParaRPr lang="en-US" sz="1200" dirty="0">
                        <a:solidFill>
                          <a:srgbClr val="000000"/>
                        </a:solidFill>
                        <a:effectLst/>
                        <a:latin typeface="Times New Roman"/>
                        <a:ea typeface="Calibri"/>
                      </a:endParaRPr>
                    </a:p>
                  </a:txBody>
                  <a:tcPr marL="39017" marR="39017" marT="0" marB="0"/>
                </a:tc>
              </a:tr>
              <a:tr h="1248541">
                <a:tc>
                  <a:txBody>
                    <a:bodyPr/>
                    <a:lstStyle/>
                    <a:p>
                      <a:pPr marL="0" marR="0" indent="0" algn="ctr">
                        <a:lnSpc>
                          <a:spcPct val="150000"/>
                        </a:lnSpc>
                        <a:spcBef>
                          <a:spcPts val="0"/>
                        </a:spcBef>
                        <a:spcAft>
                          <a:spcPts val="0"/>
                        </a:spcAft>
                      </a:pPr>
                      <a:r>
                        <a:rPr lang="en-US" sz="1200" dirty="0">
                          <a:effectLst/>
                        </a:rPr>
                        <a:t>3</a:t>
                      </a:r>
                      <a:endParaRPr lang="en-US" sz="1200" dirty="0">
                        <a:solidFill>
                          <a:srgbClr val="000000"/>
                        </a:solidFill>
                        <a:effectLst/>
                        <a:latin typeface="Times New Roman"/>
                        <a:ea typeface="Calibri"/>
                      </a:endParaRPr>
                    </a:p>
                  </a:txBody>
                  <a:tcPr marL="39017" marR="39017" marT="0" marB="0"/>
                </a:tc>
                <a:tc>
                  <a:txBody>
                    <a:bodyPr/>
                    <a:lstStyle/>
                    <a:p>
                      <a:pPr marL="342900" marR="0" lvl="0" indent="-342900" algn="l">
                        <a:lnSpc>
                          <a:spcPct val="150000"/>
                        </a:lnSpc>
                        <a:spcBef>
                          <a:spcPts val="0"/>
                        </a:spcBef>
                        <a:spcAft>
                          <a:spcPts val="0"/>
                        </a:spcAft>
                        <a:buFont typeface="Symbol"/>
                        <a:buChar char=""/>
                      </a:pPr>
                      <a:r>
                        <a:rPr lang="en-US" sz="1200" dirty="0">
                          <a:effectLst/>
                        </a:rPr>
                        <a:t>Mid-program power point students’ presentation of their project in groups:</a:t>
                      </a:r>
                    </a:p>
                    <a:p>
                      <a:pPr marL="342900" marR="0" lvl="0" indent="-342900" algn="l">
                        <a:lnSpc>
                          <a:spcPct val="150000"/>
                        </a:lnSpc>
                        <a:spcBef>
                          <a:spcPts val="0"/>
                        </a:spcBef>
                        <a:spcAft>
                          <a:spcPts val="0"/>
                        </a:spcAft>
                        <a:buFont typeface="Symbol"/>
                        <a:buChar char=""/>
                      </a:pPr>
                      <a:r>
                        <a:rPr lang="en-US" sz="1200" dirty="0">
                          <a:effectLst/>
                        </a:rPr>
                        <a:t>Assembling and constructing the AFM</a:t>
                      </a:r>
                    </a:p>
                    <a:p>
                      <a:pPr marL="742950" marR="0" lvl="1" indent="-285750" algn="l">
                        <a:lnSpc>
                          <a:spcPct val="150000"/>
                        </a:lnSpc>
                        <a:spcBef>
                          <a:spcPts val="0"/>
                        </a:spcBef>
                        <a:spcAft>
                          <a:spcPts val="0"/>
                        </a:spcAft>
                        <a:buFont typeface="Courier New"/>
                        <a:buChar char="o"/>
                      </a:pPr>
                      <a:r>
                        <a:rPr lang="en-US" sz="1200" dirty="0">
                          <a:effectLst/>
                        </a:rPr>
                        <a:t>Each group worked on how to make the cantilever reflect more of the laser light with minimum diffusion. They used different types of polishing materials and came up with few ideas.</a:t>
                      </a:r>
                    </a:p>
                    <a:p>
                      <a:pPr marL="742950" marR="0" lvl="1" indent="-285750" algn="l">
                        <a:lnSpc>
                          <a:spcPct val="150000"/>
                        </a:lnSpc>
                        <a:spcBef>
                          <a:spcPts val="0"/>
                        </a:spcBef>
                        <a:spcAft>
                          <a:spcPts val="0"/>
                        </a:spcAft>
                        <a:buFont typeface="Courier New"/>
                        <a:buChar char="o"/>
                      </a:pPr>
                      <a:r>
                        <a:rPr lang="en-US" sz="1200" dirty="0">
                          <a:effectLst/>
                        </a:rPr>
                        <a:t>High school students used tools such as electrical drill, saw, and Dremel tool set to assembled the AFM frame; installed the HeNe laser, the cantilever and the probing tip.  </a:t>
                      </a:r>
                      <a:endParaRPr lang="en-US" sz="1200" dirty="0">
                        <a:solidFill>
                          <a:srgbClr val="000000"/>
                        </a:solidFill>
                        <a:effectLst/>
                        <a:latin typeface="Times New Roman"/>
                        <a:ea typeface="Calibri"/>
                      </a:endParaRPr>
                    </a:p>
                  </a:txBody>
                  <a:tcPr marL="39017" marR="39017" marT="0" marB="0"/>
                </a:tc>
              </a:tr>
              <a:tr h="780338">
                <a:tc>
                  <a:txBody>
                    <a:bodyPr/>
                    <a:lstStyle/>
                    <a:p>
                      <a:pPr marL="0" marR="0" indent="0" algn="ctr">
                        <a:lnSpc>
                          <a:spcPct val="150000"/>
                        </a:lnSpc>
                        <a:spcBef>
                          <a:spcPts val="0"/>
                        </a:spcBef>
                        <a:spcAft>
                          <a:spcPts val="0"/>
                        </a:spcAft>
                      </a:pPr>
                      <a:r>
                        <a:rPr lang="en-US" sz="1200" dirty="0">
                          <a:effectLst/>
                        </a:rPr>
                        <a:t>4</a:t>
                      </a:r>
                      <a:endParaRPr lang="en-US" sz="1200" dirty="0">
                        <a:solidFill>
                          <a:srgbClr val="000000"/>
                        </a:solidFill>
                        <a:effectLst/>
                        <a:latin typeface="Times New Roman"/>
                        <a:ea typeface="Calibri"/>
                      </a:endParaRPr>
                    </a:p>
                  </a:txBody>
                  <a:tcPr marL="39017" marR="39017" marT="0" marB="0"/>
                </a:tc>
                <a:tc>
                  <a:txBody>
                    <a:bodyPr/>
                    <a:lstStyle/>
                    <a:p>
                      <a:pPr marL="342900" marR="0" lvl="0" indent="-342900" algn="l">
                        <a:lnSpc>
                          <a:spcPct val="150000"/>
                        </a:lnSpc>
                        <a:spcBef>
                          <a:spcPts val="0"/>
                        </a:spcBef>
                        <a:spcAft>
                          <a:spcPts val="0"/>
                        </a:spcAft>
                        <a:buFont typeface="Symbol"/>
                        <a:buChar char=""/>
                      </a:pPr>
                      <a:r>
                        <a:rPr lang="en-US" sz="1200" dirty="0">
                          <a:effectLst/>
                        </a:rPr>
                        <a:t>Seminar: “Professional ethics and responsible research conduct” by Dr. Jon Skuza (CMR) followed by a quiz. </a:t>
                      </a:r>
                    </a:p>
                    <a:p>
                      <a:pPr marL="342900" marR="0" lvl="0" indent="-342900" algn="l">
                        <a:lnSpc>
                          <a:spcPct val="150000"/>
                        </a:lnSpc>
                        <a:spcBef>
                          <a:spcPts val="0"/>
                        </a:spcBef>
                        <a:spcAft>
                          <a:spcPts val="0"/>
                        </a:spcAft>
                        <a:buFont typeface="Symbol"/>
                        <a:buChar char=""/>
                      </a:pPr>
                      <a:r>
                        <a:rPr lang="en-US" sz="1200" dirty="0">
                          <a:effectLst/>
                        </a:rPr>
                        <a:t>Taking measurements and plotting </a:t>
                      </a:r>
                      <a:r>
                        <a:rPr lang="en-US" sz="1200" dirty="0" smtClean="0">
                          <a:effectLst/>
                        </a:rPr>
                        <a:t>data.</a:t>
                      </a:r>
                      <a:endParaRPr lang="en-US" sz="1200" dirty="0">
                        <a:effectLst/>
                      </a:endParaRPr>
                    </a:p>
                    <a:p>
                      <a:pPr marL="342900" marR="0" lvl="0" indent="-342900" algn="l">
                        <a:lnSpc>
                          <a:spcPct val="150000"/>
                        </a:lnSpc>
                        <a:spcBef>
                          <a:spcPts val="0"/>
                        </a:spcBef>
                        <a:spcAft>
                          <a:spcPts val="0"/>
                        </a:spcAft>
                        <a:buFont typeface="Symbol"/>
                        <a:buChar char=""/>
                      </a:pPr>
                      <a:r>
                        <a:rPr lang="en-US" sz="1200" dirty="0">
                          <a:effectLst/>
                        </a:rPr>
                        <a:t>Seminar: “How to present their results in public for both oral and poster formats” Dr. Ashley Haines (Biology Department), followed by a quiz.  </a:t>
                      </a:r>
                      <a:endParaRPr lang="en-US" sz="1200" dirty="0">
                        <a:solidFill>
                          <a:srgbClr val="000000"/>
                        </a:solidFill>
                        <a:effectLst/>
                        <a:latin typeface="Times New Roman"/>
                        <a:ea typeface="Calibri"/>
                      </a:endParaRPr>
                    </a:p>
                  </a:txBody>
                  <a:tcPr marL="39017" marR="39017" marT="0" marB="0"/>
                </a:tc>
              </a:tr>
              <a:tr h="856346">
                <a:tc>
                  <a:txBody>
                    <a:bodyPr/>
                    <a:lstStyle/>
                    <a:p>
                      <a:pPr marL="0" marR="0" indent="0" algn="ctr">
                        <a:lnSpc>
                          <a:spcPct val="150000"/>
                        </a:lnSpc>
                        <a:spcBef>
                          <a:spcPts val="0"/>
                        </a:spcBef>
                        <a:spcAft>
                          <a:spcPts val="0"/>
                        </a:spcAft>
                      </a:pPr>
                      <a:r>
                        <a:rPr lang="en-US" sz="1200" dirty="0">
                          <a:effectLst/>
                        </a:rPr>
                        <a:t>5</a:t>
                      </a:r>
                      <a:endParaRPr lang="en-US" sz="1200" dirty="0">
                        <a:solidFill>
                          <a:srgbClr val="000000"/>
                        </a:solidFill>
                        <a:effectLst/>
                        <a:latin typeface="Times New Roman"/>
                        <a:ea typeface="Calibri"/>
                      </a:endParaRPr>
                    </a:p>
                  </a:txBody>
                  <a:tcPr marL="39017" marR="39017" marT="0" marB="0"/>
                </a:tc>
                <a:tc>
                  <a:txBody>
                    <a:bodyPr/>
                    <a:lstStyle/>
                    <a:p>
                      <a:pPr marL="342900" marR="0" lvl="0" indent="-342900" algn="l">
                        <a:lnSpc>
                          <a:spcPct val="150000"/>
                        </a:lnSpc>
                        <a:spcBef>
                          <a:spcPts val="0"/>
                        </a:spcBef>
                        <a:spcAft>
                          <a:spcPts val="0"/>
                        </a:spcAft>
                        <a:buFont typeface="Symbol"/>
                        <a:buChar char=""/>
                      </a:pPr>
                      <a:r>
                        <a:rPr lang="en-US" sz="1200" dirty="0">
                          <a:effectLst/>
                        </a:rPr>
                        <a:t>Real AFM Training: </a:t>
                      </a:r>
                      <a:r>
                        <a:rPr lang="en-US" sz="1200" baseline="0" dirty="0" smtClean="0">
                          <a:effectLst/>
                        </a:rPr>
                        <a:t> </a:t>
                      </a:r>
                      <a:r>
                        <a:rPr lang="en-US" sz="1200" dirty="0" smtClean="0">
                          <a:effectLst/>
                        </a:rPr>
                        <a:t>micro </a:t>
                      </a:r>
                      <a:r>
                        <a:rPr lang="en-US" sz="1200" dirty="0">
                          <a:effectLst/>
                        </a:rPr>
                        <a:t>and nano </a:t>
                      </a:r>
                      <a:r>
                        <a:rPr lang="en-US" sz="1200" dirty="0" smtClean="0">
                          <a:effectLst/>
                        </a:rPr>
                        <a:t>scale objects scanning for poster presentation. </a:t>
                      </a:r>
                      <a:endParaRPr lang="en-US" sz="1200" dirty="0">
                        <a:effectLst/>
                      </a:endParaRPr>
                    </a:p>
                    <a:p>
                      <a:pPr marL="342900" marR="0" lvl="0" indent="-342900" algn="l">
                        <a:lnSpc>
                          <a:spcPct val="150000"/>
                        </a:lnSpc>
                        <a:spcBef>
                          <a:spcPts val="0"/>
                        </a:spcBef>
                        <a:spcAft>
                          <a:spcPts val="0"/>
                        </a:spcAft>
                        <a:buFont typeface="Symbol"/>
                        <a:buChar char=""/>
                      </a:pPr>
                      <a:r>
                        <a:rPr lang="en-US" sz="1200" dirty="0">
                          <a:effectLst/>
                        </a:rPr>
                        <a:t>Preparing posters</a:t>
                      </a:r>
                    </a:p>
                    <a:p>
                      <a:pPr marL="342900" marR="0" lvl="0" indent="-342900" algn="l">
                        <a:lnSpc>
                          <a:spcPct val="150000"/>
                        </a:lnSpc>
                        <a:spcBef>
                          <a:spcPts val="0"/>
                        </a:spcBef>
                        <a:spcAft>
                          <a:spcPts val="0"/>
                        </a:spcAft>
                        <a:buFont typeface="Symbol"/>
                        <a:buChar char=""/>
                      </a:pPr>
                      <a:r>
                        <a:rPr lang="en-US" sz="1200" dirty="0">
                          <a:effectLst/>
                        </a:rPr>
                        <a:t>Public presentation of posters</a:t>
                      </a:r>
                    </a:p>
                    <a:p>
                      <a:pPr marL="342900" marR="0" lvl="0" indent="-342900" algn="l">
                        <a:lnSpc>
                          <a:spcPct val="150000"/>
                        </a:lnSpc>
                        <a:spcBef>
                          <a:spcPts val="0"/>
                        </a:spcBef>
                        <a:spcAft>
                          <a:spcPts val="0"/>
                        </a:spcAft>
                        <a:buFont typeface="Symbol"/>
                        <a:buChar char=""/>
                      </a:pPr>
                      <a:r>
                        <a:rPr lang="en-US" sz="1200" dirty="0">
                          <a:effectLst/>
                        </a:rPr>
                        <a:t>Public closing ceremony and distribution of certificates of participation.</a:t>
                      </a:r>
                      <a:endParaRPr lang="en-US" sz="1200" dirty="0">
                        <a:solidFill>
                          <a:srgbClr val="000000"/>
                        </a:solidFill>
                        <a:effectLst/>
                        <a:latin typeface="Times New Roman"/>
                        <a:ea typeface="Calibri"/>
                      </a:endParaRPr>
                    </a:p>
                  </a:txBody>
                  <a:tcPr marL="39017" marR="39017" marT="0" marB="0"/>
                </a:tc>
              </a:tr>
            </a:tbl>
          </a:graphicData>
        </a:graphic>
      </p:graphicFrame>
      <p:sp>
        <p:nvSpPr>
          <p:cNvPr id="8" name="Rectangle 7"/>
          <p:cNvSpPr/>
          <p:nvPr/>
        </p:nvSpPr>
        <p:spPr>
          <a:xfrm>
            <a:off x="0" y="0"/>
            <a:ext cx="9144000" cy="8957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9" name="Rectangle 8"/>
          <p:cNvSpPr/>
          <p:nvPr/>
        </p:nvSpPr>
        <p:spPr>
          <a:xfrm>
            <a:off x="0" y="77787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0" name="Title 1"/>
          <p:cNvSpPr>
            <a:spLocks noGrp="1"/>
          </p:cNvSpPr>
          <p:nvPr>
            <p:ph type="title"/>
          </p:nvPr>
        </p:nvSpPr>
        <p:spPr>
          <a:xfrm>
            <a:off x="241300" y="69801"/>
            <a:ext cx="8661400" cy="741362"/>
          </a:xfrm>
        </p:spPr>
        <p:txBody>
          <a:bodyPr/>
          <a:lstStyle/>
          <a:p>
            <a:pPr eaLnBrk="1" hangingPunct="1">
              <a:lnSpc>
                <a:spcPct val="90000"/>
              </a:lnSpc>
            </a:pPr>
            <a:r>
              <a:rPr lang="en-US" sz="3600" dirty="0">
                <a:solidFill>
                  <a:srgbClr val="49176D"/>
                </a:solidFill>
                <a:latin typeface="Georgia" charset="0"/>
                <a:ea typeface="ＭＳ Ｐゴシック" charset="0"/>
                <a:cs typeface="Georgia" charset="0"/>
              </a:rPr>
              <a:t>High School Summer </a:t>
            </a:r>
            <a:r>
              <a:rPr lang="en-US" sz="3600" dirty="0" smtClean="0">
                <a:solidFill>
                  <a:srgbClr val="49176D"/>
                </a:solidFill>
                <a:latin typeface="Georgia" charset="0"/>
                <a:ea typeface="ＭＳ Ｐゴシック" charset="0"/>
                <a:cs typeface="Georgia" charset="0"/>
              </a:rPr>
              <a:t>Research Schedule</a:t>
            </a:r>
            <a:endParaRPr lang="en-US" sz="3600" dirty="0">
              <a:solidFill>
                <a:srgbClr val="49176D"/>
              </a:solidFill>
              <a:latin typeface="Georgia" charset="0"/>
              <a:ea typeface="ＭＳ Ｐゴシック" charset="0"/>
              <a:cs typeface="Georgia" charset="0"/>
            </a:endParaRPr>
          </a:p>
        </p:txBody>
      </p:sp>
    </p:spTree>
    <p:extLst>
      <p:ext uri="{BB962C8B-B14F-4D97-AF65-F5344CB8AC3E}">
        <p14:creationId xmlns:p14="http://schemas.microsoft.com/office/powerpoint/2010/main" val="284098109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006387"/>
            <a:ext cx="8961120" cy="1477328"/>
          </a:xfrm>
          <a:prstGeom prst="rect">
            <a:avLst/>
          </a:prstGeom>
        </p:spPr>
        <p:txBody>
          <a:bodyPr wrap="square">
            <a:spAutoFit/>
          </a:bodyPr>
          <a:lstStyle/>
          <a:p>
            <a:r>
              <a:rPr lang="en-US" b="1" dirty="0" smtClean="0"/>
              <a:t>Adaptation: </a:t>
            </a:r>
            <a:r>
              <a:rPr lang="en-US" dirty="0" smtClean="0"/>
              <a:t>“</a:t>
            </a:r>
            <a:r>
              <a:rPr lang="en-US" dirty="0"/>
              <a:t>Building “Macro” Atomic Force Microscopy For High School Classrooms by Paul Fedoroff </a:t>
            </a:r>
            <a:r>
              <a:rPr lang="en-US" i="1" dirty="0" smtClean="0"/>
              <a:t>et al.</a:t>
            </a:r>
            <a:endParaRPr lang="en-US" i="1" dirty="0"/>
          </a:p>
          <a:p>
            <a:r>
              <a:rPr lang="en-US" b="1" dirty="0" smtClean="0"/>
              <a:t>Source: </a:t>
            </a:r>
            <a:r>
              <a:rPr lang="en-US" dirty="0" smtClean="0">
                <a:hlinkClick r:id="rId2"/>
              </a:rPr>
              <a:t>http</a:t>
            </a:r>
            <a:r>
              <a:rPr lang="en-US" dirty="0">
                <a:hlinkClick r:id="rId2"/>
              </a:rPr>
              <a:t>://</a:t>
            </a:r>
            <a:r>
              <a:rPr lang="en-US" dirty="0" smtClean="0">
                <a:hlinkClick r:id="rId2"/>
              </a:rPr>
              <a:t>community.nsee.us/lessons/Macro_AFM_Simulator/Building%20and%20Using%20Tapping%20Mode%20AFM.pdf</a:t>
            </a:r>
            <a:endParaRPr lang="en-US" dirty="0" smtClean="0"/>
          </a:p>
        </p:txBody>
      </p:sp>
      <p:pic>
        <p:nvPicPr>
          <p:cNvPr id="307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671388"/>
            <a:ext cx="5141858" cy="410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5141857" y="2671388"/>
            <a:ext cx="3819263" cy="2031325"/>
          </a:xfrm>
          <a:prstGeom prst="rect">
            <a:avLst/>
          </a:prstGeom>
          <a:noFill/>
        </p:spPr>
        <p:txBody>
          <a:bodyPr wrap="square" rtlCol="0">
            <a:spAutoFit/>
          </a:bodyPr>
          <a:lstStyle/>
          <a:p>
            <a:r>
              <a:rPr lang="en-US" dirty="0" smtClean="0"/>
              <a:t>Thorlabs:</a:t>
            </a:r>
          </a:p>
          <a:p>
            <a:endParaRPr lang="en-US" dirty="0" smtClean="0"/>
          </a:p>
          <a:p>
            <a:pPr fontAlgn="b"/>
            <a:r>
              <a:rPr lang="en-US" dirty="0" smtClean="0"/>
              <a:t>Laser: HeNe </a:t>
            </a:r>
            <a:r>
              <a:rPr lang="en-US" dirty="0"/>
              <a:t>Laser system, </a:t>
            </a:r>
            <a:r>
              <a:rPr lang="en-US" dirty="0" smtClean="0"/>
              <a:t>0.8 mW</a:t>
            </a:r>
          </a:p>
          <a:p>
            <a:pPr fontAlgn="b"/>
            <a:endParaRPr lang="en-US" dirty="0">
              <a:solidFill>
                <a:srgbClr val="000000"/>
              </a:solidFill>
              <a:latin typeface="Arial"/>
            </a:endParaRPr>
          </a:p>
          <a:p>
            <a:r>
              <a:rPr lang="en-US" dirty="0" smtClean="0"/>
              <a:t>Model: HNLS008R</a:t>
            </a:r>
          </a:p>
          <a:p>
            <a:endParaRPr lang="en-US" dirty="0">
              <a:solidFill>
                <a:srgbClr val="000000"/>
              </a:solidFill>
              <a:latin typeface="Arial"/>
            </a:endParaRPr>
          </a:p>
          <a:p>
            <a:r>
              <a:rPr lang="en-US" dirty="0" smtClean="0"/>
              <a:t>Cost: $772.92 each </a:t>
            </a:r>
            <a:endParaRPr lang="en-US" dirty="0"/>
          </a:p>
        </p:txBody>
      </p:sp>
      <p:pic>
        <p:nvPicPr>
          <p:cNvPr id="11" name="Picture 14"/>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323453" y="3464948"/>
            <a:ext cx="1579247" cy="1579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0" y="-40687"/>
            <a:ext cx="9144000" cy="8957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2" name="Rectangle 11"/>
          <p:cNvSpPr/>
          <p:nvPr/>
        </p:nvSpPr>
        <p:spPr>
          <a:xfrm>
            <a:off x="0" y="77787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3" name="Title 1"/>
          <p:cNvSpPr>
            <a:spLocks noGrp="1"/>
          </p:cNvSpPr>
          <p:nvPr>
            <p:ph type="title"/>
          </p:nvPr>
        </p:nvSpPr>
        <p:spPr>
          <a:xfrm>
            <a:off x="241300" y="36509"/>
            <a:ext cx="8661400" cy="741362"/>
          </a:xfrm>
        </p:spPr>
        <p:txBody>
          <a:bodyPr/>
          <a:lstStyle/>
          <a:p>
            <a:pPr eaLnBrk="1" hangingPunct="1">
              <a:lnSpc>
                <a:spcPct val="90000"/>
              </a:lnSpc>
            </a:pPr>
            <a:r>
              <a:rPr lang="en-US" sz="3600" dirty="0" smtClean="0">
                <a:solidFill>
                  <a:srgbClr val="49176D"/>
                </a:solidFill>
                <a:latin typeface="Georgia" charset="0"/>
                <a:ea typeface="ＭＳ Ｐゴシック" charset="0"/>
                <a:cs typeface="Georgia" charset="0"/>
              </a:rPr>
              <a:t>Resources</a:t>
            </a:r>
            <a:endParaRPr lang="en-US" sz="3600" dirty="0">
              <a:solidFill>
                <a:srgbClr val="49176D"/>
              </a:solidFill>
              <a:latin typeface="Georgia" charset="0"/>
              <a:ea typeface="ＭＳ Ｐゴシック" charset="0"/>
              <a:cs typeface="Georgia" charset="0"/>
            </a:endParaRPr>
          </a:p>
        </p:txBody>
      </p:sp>
      <p:pic>
        <p:nvPicPr>
          <p:cNvPr id="6146"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904490" y="4868970"/>
            <a:ext cx="1793618" cy="1989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ight Arrow 1"/>
          <p:cNvSpPr/>
          <p:nvPr/>
        </p:nvSpPr>
        <p:spPr>
          <a:xfrm>
            <a:off x="5141857" y="5785327"/>
            <a:ext cx="746760" cy="552555"/>
          </a:xfrm>
          <a:prstGeom prst="right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320148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3797" y="671047"/>
            <a:ext cx="8374012" cy="5624932"/>
            <a:chOff x="343797" y="671047"/>
            <a:chExt cx="8374012" cy="5624932"/>
          </a:xfrm>
        </p:grpSpPr>
        <p:pic>
          <p:nvPicPr>
            <p:cNvPr id="1026" name="Picture 2" descr="K:\MY IOMEGA AS OF -9-24-2014\Dr Bahoura\OUTREACH ACTIVITIES\2014\2014 HS summer Research\HS pictures\Presentations by Students\Goup A\Best 3\Resized-2024 17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74609" y="671047"/>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K:\MY IOMEGA AS OF -9-24-2014\Dr Bahoura\OUTREACH ACTIVITIES\2014\2014 HS summer Research\HS pictures\Presentations by Students\Goup A\Best 3\Resized-2024 15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3512" y="671047"/>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MY IOMEGA AS OF -9-24-2014\Dr Bahoura\OUTREACH ACTIVITIES\2014\2014 HS summer Research\HS pictures\Presentations by Students\Goup A\Best 3\Resized-2024 16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3797" y="671047"/>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K:\MY IOMEGA AS OF -9-24-2014\Dr Bahoura\OUTREACH ACTIVITIES\2014\2014 HS summer Research\HS pictures\Presentations by Students\Group B\Best 3\Resized-2024 18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74609" y="2575774"/>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MY IOMEGA AS OF -9-24-2014\Dr Bahoura\OUTREACH ACTIVITIES\2014\2014 HS summer Research\HS pictures\Presentations by Students\Group B\Best 3\Resized-2024 17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3797" y="2575774"/>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K:\MY IOMEGA AS OF -9-24-2014\Dr Bahoura\OUTREACH ACTIVITIES\2014\2014 HS summer Research\HS pictures\Presentations by Students\Group B\Best 3\Resized-2024 184.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63512" y="2575774"/>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MY IOMEGA AS OF -9-24-2014\Dr Bahoura\OUTREACH ACTIVITIES\2014\2014 HS summer Research\HS pictures\Presentations by Students\Group C\Best 3\Resized-2024 216.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163512" y="4467179"/>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K:\MY IOMEGA AS OF -9-24-2014\Dr Bahoura\OUTREACH ACTIVITIES\2014\2014 HS summer Research\HS pictures\Presentations by Students\Group C\Best 3\Resized-2024 196.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74609" y="4467179"/>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MY IOMEGA AS OF -9-24-2014\Dr Bahoura\OUTREACH ACTIVITIES\2014\2014 HS summer Research\HS pictures\Presentations by Students\Group C\Best 3\Resized-2024 211.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3797" y="4467179"/>
              <a:ext cx="2743200" cy="1828800"/>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ectangle 10"/>
          <p:cNvSpPr/>
          <p:nvPr/>
        </p:nvSpPr>
        <p:spPr>
          <a:xfrm>
            <a:off x="199860" y="6243727"/>
            <a:ext cx="8944140" cy="646331"/>
          </a:xfrm>
          <a:prstGeom prst="rect">
            <a:avLst/>
          </a:prstGeom>
        </p:spPr>
        <p:txBody>
          <a:bodyPr wrap="square">
            <a:spAutoFit/>
          </a:bodyPr>
          <a:lstStyle/>
          <a:p>
            <a:r>
              <a:rPr lang="en-US" dirty="0" smtClean="0"/>
              <a:t>HS students </a:t>
            </a:r>
            <a:r>
              <a:rPr lang="en-US" dirty="0"/>
              <a:t>presenting their literature search about how the Atomic Force Microscope works and how it is used to scan objects.</a:t>
            </a:r>
          </a:p>
        </p:txBody>
      </p:sp>
      <p:sp>
        <p:nvSpPr>
          <p:cNvPr id="13" name="Rectangle 12"/>
          <p:cNvSpPr/>
          <p:nvPr/>
        </p:nvSpPr>
        <p:spPr>
          <a:xfrm>
            <a:off x="0" y="-40687"/>
            <a:ext cx="9144000" cy="6756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4" name="Rectangle 13"/>
          <p:cNvSpPr/>
          <p:nvPr/>
        </p:nvSpPr>
        <p:spPr>
          <a:xfrm>
            <a:off x="0" y="57975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5" name="Title 1"/>
          <p:cNvSpPr txBox="1">
            <a:spLocks/>
          </p:cNvSpPr>
          <p:nvPr/>
        </p:nvSpPr>
        <p:spPr>
          <a:xfrm>
            <a:off x="241300" y="36509"/>
            <a:ext cx="8661400" cy="74136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lnSpc>
                <a:spcPct val="90000"/>
              </a:lnSpc>
            </a:pPr>
            <a:r>
              <a:rPr lang="en-US" sz="3600" dirty="0" smtClean="0">
                <a:solidFill>
                  <a:srgbClr val="49176D"/>
                </a:solidFill>
                <a:latin typeface="Georgia" charset="0"/>
                <a:ea typeface="ＭＳ Ｐゴシック" charset="0"/>
                <a:cs typeface="Georgia" charset="0"/>
              </a:rPr>
              <a:t>HS Students Presenting</a:t>
            </a:r>
            <a:endParaRPr lang="en-US" sz="3600" dirty="0">
              <a:solidFill>
                <a:srgbClr val="49176D"/>
              </a:solidFill>
              <a:latin typeface="Georgia" charset="0"/>
              <a:ea typeface="ＭＳ Ｐゴシック" charset="0"/>
              <a:cs typeface="Georgia" charset="0"/>
            </a:endParaRPr>
          </a:p>
        </p:txBody>
      </p:sp>
    </p:spTree>
    <p:extLst>
      <p:ext uri="{BB962C8B-B14F-4D97-AF65-F5344CB8AC3E}">
        <p14:creationId xmlns:p14="http://schemas.microsoft.com/office/powerpoint/2010/main" val="30850972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6309712"/>
            <a:ext cx="8216900" cy="400110"/>
          </a:xfrm>
          <a:prstGeom prst="rect">
            <a:avLst/>
          </a:prstGeom>
        </p:spPr>
        <p:txBody>
          <a:bodyPr wrap="square">
            <a:spAutoFit/>
          </a:bodyPr>
          <a:lstStyle/>
          <a:p>
            <a:pPr algn="ctr"/>
            <a:r>
              <a:rPr lang="en-US" sz="2000" dirty="0" smtClean="0"/>
              <a:t>High </a:t>
            </a:r>
            <a:r>
              <a:rPr lang="en-US" sz="2000" dirty="0"/>
              <a:t>school using electrical power tools </a:t>
            </a:r>
            <a:r>
              <a:rPr lang="en-US" sz="2000" dirty="0" smtClean="0"/>
              <a:t>to </a:t>
            </a:r>
            <a:r>
              <a:rPr lang="en-US" sz="2000" dirty="0"/>
              <a:t>assemble their </a:t>
            </a:r>
            <a:r>
              <a:rPr lang="en-US" sz="2000" dirty="0" smtClean="0"/>
              <a:t>AFM.</a:t>
            </a:r>
            <a:endParaRPr lang="en-US" sz="2000" dirty="0"/>
          </a:p>
        </p:txBody>
      </p:sp>
      <p:sp>
        <p:nvSpPr>
          <p:cNvPr id="4" name="TextBox 3"/>
          <p:cNvSpPr txBox="1"/>
          <p:nvPr>
            <p:custDataLst>
              <p:tags r:id="rId1"/>
            </p:custDataLst>
          </p:nvPr>
        </p:nvSpPr>
        <p:spPr>
          <a:xfrm>
            <a:off x="17272000" y="0"/>
            <a:ext cx="635000" cy="635000"/>
          </a:xfrm>
          <a:prstGeom prst="rect">
            <a:avLst/>
          </a:prstGeom>
          <a:noFill/>
        </p:spPr>
        <p:txBody>
          <a:bodyPr vert="horz" rtlCol="0">
            <a:spAutoFit/>
          </a:bodyPr>
          <a:lstStyle/>
          <a:p>
            <a:endParaRPr lang="en-US" dirty="0"/>
          </a:p>
        </p:txBody>
      </p:sp>
      <p:pic>
        <p:nvPicPr>
          <p:cNvPr id="6" name="Picture 2" descr="K:\MY IOMEGA AS OF -9-24-2014\Dr Bahoura\OUTREACH ACTIVITIES\2014\2014 HS summer Research\HS pictures\Building the AFM\Best ones\Resized-2024 05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685800"/>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K:\MY IOMEGA AS OF -9-24-2014\Dr Bahoura\OUTREACH ACTIVITIES\2014\2014 HS summer Research\HS pictures\Building the AFM\Best ones\Resized-2024 04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57868" y="690139"/>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K:\MY IOMEGA AS OF -9-24-2014\Dr Bahoura\OUTREACH ACTIVITIES\2014\2014 HS summer Research\HS pictures\Building the AFM\Best ones\Resized-2024 07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32967" y="685800"/>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K:\MY IOMEGA AS OF -9-24-2014\Dr Bahoura\OUTREACH ACTIVITIES\2014\2014 HS summer Research\HS pictures\Building the AFM\Best ones\Resized-2024 05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1000" y="2549237"/>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K:\MY IOMEGA AS OF -9-24-2014\Dr Bahoura\OUTREACH ACTIVITIES\2014\2014 HS summer Research\HS pictures\Building the AFM\Best ones\Resized-2024 046.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57868" y="2549237"/>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K:\MY IOMEGA AS OF -9-24-2014\Dr Bahoura\OUTREACH ACTIVITIES\2014\2014 HS summer Research\HS pictures\Building the AFM\Best ones\Resized-2024 04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32967" y="2549237"/>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K:\MY IOMEGA AS OF -9-24-2014\Dr Bahoura\OUTREACH ACTIVITIES\2014\2014 HS summer Research\HS pictures\Building the AFM\Best ones\Resized-2024 048.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57868" y="4417990"/>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K:\MY IOMEGA AS OF -9-24-2014\Dr Bahoura\OUTREACH ACTIVITIES\2014\2014 HS summer Research\HS pictures\Building the AFM\Best ones\Resized-2024 033.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5932967" y="4417990"/>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K:\MY IOMEGA AS OF -9-24-2014\Dr Bahoura\OUTREACH ACTIVITIES\2014\2014 HS summer Research\HS pictures\Building the AFM\Best ones\Resized-2024 051.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81000" y="4417990"/>
            <a:ext cx="2743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0" y="-40687"/>
            <a:ext cx="9144000" cy="8957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5" name="Rectangle 14"/>
          <p:cNvSpPr/>
          <p:nvPr/>
        </p:nvSpPr>
        <p:spPr>
          <a:xfrm>
            <a:off x="0" y="77787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6" name="Title 1"/>
          <p:cNvSpPr txBox="1">
            <a:spLocks/>
          </p:cNvSpPr>
          <p:nvPr/>
        </p:nvSpPr>
        <p:spPr>
          <a:xfrm>
            <a:off x="241300" y="36509"/>
            <a:ext cx="8661400" cy="74136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lnSpc>
                <a:spcPct val="90000"/>
              </a:lnSpc>
            </a:pPr>
            <a:r>
              <a:rPr lang="en-US" sz="3600" dirty="0" smtClean="0">
                <a:solidFill>
                  <a:srgbClr val="49176D"/>
                </a:solidFill>
                <a:latin typeface="Georgia" charset="0"/>
                <a:ea typeface="ＭＳ Ｐゴシック" charset="0"/>
                <a:cs typeface="Georgia" charset="0"/>
              </a:rPr>
              <a:t>HS Students Building their AFM</a:t>
            </a:r>
            <a:endParaRPr lang="en-US" sz="3600" dirty="0">
              <a:solidFill>
                <a:srgbClr val="49176D"/>
              </a:solidFill>
              <a:latin typeface="Georgia" charset="0"/>
              <a:ea typeface="ＭＳ Ｐゴシック" charset="0"/>
              <a:cs typeface="Georgia" charset="0"/>
            </a:endParaRPr>
          </a:p>
        </p:txBody>
      </p:sp>
    </p:spTree>
    <p:extLst>
      <p:ext uri="{BB962C8B-B14F-4D97-AF65-F5344CB8AC3E}">
        <p14:creationId xmlns:p14="http://schemas.microsoft.com/office/powerpoint/2010/main" val="1831261356"/>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17272000" y="0"/>
            <a:ext cx="635000" cy="635000"/>
          </a:xfrm>
          <a:prstGeom prst="rect">
            <a:avLst/>
          </a:prstGeom>
          <a:noFill/>
        </p:spPr>
        <p:txBody>
          <a:bodyPr vert="horz" rtlCol="0">
            <a:spAutoFit/>
          </a:bodyPr>
          <a:lstStyle/>
          <a:p>
            <a:endParaRPr lang="en-US" dirty="0"/>
          </a:p>
        </p:txBody>
      </p:sp>
      <p:grpSp>
        <p:nvGrpSpPr>
          <p:cNvPr id="2" name="Group 1"/>
          <p:cNvGrpSpPr/>
          <p:nvPr/>
        </p:nvGrpSpPr>
        <p:grpSpPr>
          <a:xfrm>
            <a:off x="679598" y="1063107"/>
            <a:ext cx="7671922" cy="5109093"/>
            <a:chOff x="801518" y="986907"/>
            <a:chExt cx="7330581" cy="4906617"/>
          </a:xfrm>
        </p:grpSpPr>
        <p:pic>
          <p:nvPicPr>
            <p:cNvPr id="6146" name="Picture 2" descr="K:\MY IOMEGA AS OF -9-24-2014\Dr Bahoura\OUTREACH ACTIVITIES\2014\2014 HS summer Research\HS pictures\Working on Quizzes\Resized-2024 00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1518" y="986907"/>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K:\MY IOMEGA AS OF -9-24-2014\Dr Bahoura\OUTREACH ACTIVITIES\2014\2014 HS summer Research\HS pictures\Working on Quizzes\Resized-2024 037.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01518" y="3455124"/>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K:\MY IOMEGA AS OF -9-24-2014\Dr Bahoura\OUTREACH ACTIVITIES\2014\2014 HS summer Research\HS pictures\Working on Quizzes\Resized-2024 00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74499" y="986907"/>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K:\MY IOMEGA AS OF -9-24-2014\Dr Bahoura\OUTREACH ACTIVITIES\2014\2014 HS summer Research\HS pictures\Working on Quizzes\Resized-2024 001.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474499" y="3455124"/>
              <a:ext cx="3657600" cy="24384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0" y="-40687"/>
            <a:ext cx="9144000" cy="6756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0" name="Rectangle 9"/>
          <p:cNvSpPr/>
          <p:nvPr/>
        </p:nvSpPr>
        <p:spPr>
          <a:xfrm>
            <a:off x="0" y="57975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1" name="Title 1"/>
          <p:cNvSpPr txBox="1">
            <a:spLocks/>
          </p:cNvSpPr>
          <p:nvPr/>
        </p:nvSpPr>
        <p:spPr>
          <a:xfrm>
            <a:off x="241300" y="36509"/>
            <a:ext cx="8661400" cy="74136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lnSpc>
                <a:spcPct val="90000"/>
              </a:lnSpc>
            </a:pPr>
            <a:r>
              <a:rPr lang="en-US" sz="3600" dirty="0" smtClean="0">
                <a:solidFill>
                  <a:srgbClr val="49176D"/>
                </a:solidFill>
                <a:latin typeface="Georgia" charset="0"/>
                <a:ea typeface="ＭＳ Ｐゴシック" charset="0"/>
                <a:cs typeface="Georgia" charset="0"/>
              </a:rPr>
              <a:t>HS Students Taking Quizzes</a:t>
            </a:r>
            <a:endParaRPr lang="en-US" sz="3600" dirty="0">
              <a:solidFill>
                <a:srgbClr val="49176D"/>
              </a:solidFill>
              <a:latin typeface="Georgia" charset="0"/>
              <a:ea typeface="ＭＳ Ｐゴシック" charset="0"/>
              <a:cs typeface="Georgia" charset="0"/>
            </a:endParaRPr>
          </a:p>
        </p:txBody>
      </p:sp>
    </p:spTree>
    <p:extLst>
      <p:ext uri="{BB962C8B-B14F-4D97-AF65-F5344CB8AC3E}">
        <p14:creationId xmlns:p14="http://schemas.microsoft.com/office/powerpoint/2010/main" val="359511382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0370" y="6096000"/>
            <a:ext cx="8534400" cy="646331"/>
          </a:xfrm>
          <a:prstGeom prst="rect">
            <a:avLst/>
          </a:prstGeom>
        </p:spPr>
        <p:txBody>
          <a:bodyPr wrap="square">
            <a:spAutoFit/>
          </a:bodyPr>
          <a:lstStyle/>
          <a:p>
            <a:r>
              <a:rPr lang="en-US" dirty="0" smtClean="0"/>
              <a:t>Seminar</a:t>
            </a:r>
            <a:r>
              <a:rPr lang="en-US" dirty="0"/>
              <a:t>: “Professional Ethics and Responsible Research </a:t>
            </a:r>
            <a:r>
              <a:rPr lang="en-US" dirty="0" smtClean="0"/>
              <a:t>Conduct</a:t>
            </a:r>
            <a:r>
              <a:rPr lang="en-US" dirty="0"/>
              <a:t>“ followed by a </a:t>
            </a:r>
            <a:r>
              <a:rPr lang="en-US" dirty="0" smtClean="0"/>
              <a:t>quiz, Dr</a:t>
            </a:r>
            <a:r>
              <a:rPr lang="en-US" dirty="0"/>
              <a:t>. Skuza (CMR</a:t>
            </a:r>
            <a:r>
              <a:rPr lang="en-US" dirty="0" smtClean="0"/>
              <a:t>).</a:t>
            </a:r>
            <a:endParaRPr lang="en-US" dirty="0"/>
          </a:p>
        </p:txBody>
      </p:sp>
      <p:sp>
        <p:nvSpPr>
          <p:cNvPr id="4" name="TextBox 3"/>
          <p:cNvSpPr txBox="1"/>
          <p:nvPr>
            <p:custDataLst>
              <p:tags r:id="rId1"/>
            </p:custDataLst>
          </p:nvPr>
        </p:nvSpPr>
        <p:spPr>
          <a:xfrm>
            <a:off x="17272000" y="0"/>
            <a:ext cx="635000" cy="635000"/>
          </a:xfrm>
          <a:prstGeom prst="rect">
            <a:avLst/>
          </a:prstGeom>
          <a:noFill/>
        </p:spPr>
        <p:txBody>
          <a:bodyPr vert="horz" rtlCol="0">
            <a:spAutoFit/>
          </a:bodyPr>
          <a:lstStyle/>
          <a:p>
            <a:endParaRPr lang="en-US" dirty="0"/>
          </a:p>
        </p:txBody>
      </p:sp>
      <p:pic>
        <p:nvPicPr>
          <p:cNvPr id="4098" name="Picture 2" descr="K:\MY IOMEGA AS OF -9-24-2014\Dr Bahoura\OUTREACH ACTIVITIES\2014\2014 HS summer Research\HS pictures\Presentations by faculty to students\Dr. Skuza\Best ones\HS 2014 22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9504" y="3585135"/>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K:\MY IOMEGA AS OF -9-24-2014\Dr Bahoura\OUTREACH ACTIVITIES\2014\2014 HS summer Research\HS pictures\Presentations by faculty to students\Dr. Skuza\Best ones\HS 2014 22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57337" y="3585135"/>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MY IOMEGA AS OF -9-24-2014\Dr Bahoura\OUTREACH ACTIVITIES\2014\2014 HS summer Research\HS pictures\Presentations by faculty to students\Dr. Skuza\Best ones\HS 2014 22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57337" y="1038308"/>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K:\MY IOMEGA AS OF -9-24-2014\Dr Bahoura\OUTREACH ACTIVITIES\2014\2014 HS summer Research\HS pictures\Presentations by faculty to students\Dr. Skuza\Best ones\HS 2014 22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89504" y="1038308"/>
            <a:ext cx="3657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0" y="-40687"/>
            <a:ext cx="9144000" cy="8957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0" name="Rectangle 9"/>
          <p:cNvSpPr/>
          <p:nvPr/>
        </p:nvSpPr>
        <p:spPr>
          <a:xfrm>
            <a:off x="0" y="77787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2" name="Title 1"/>
          <p:cNvSpPr txBox="1">
            <a:spLocks/>
          </p:cNvSpPr>
          <p:nvPr/>
        </p:nvSpPr>
        <p:spPr>
          <a:xfrm>
            <a:off x="0" y="208974"/>
            <a:ext cx="9144000" cy="598491"/>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lnSpc>
                <a:spcPct val="90000"/>
              </a:lnSpc>
            </a:pPr>
            <a:r>
              <a:rPr lang="en-US" sz="2500" dirty="0" smtClean="0">
                <a:solidFill>
                  <a:srgbClr val="49176D"/>
                </a:solidFill>
                <a:latin typeface="Georgia" charset="0"/>
                <a:ea typeface="ＭＳ Ｐゴシック" charset="0"/>
                <a:cs typeface="Georgia" charset="0"/>
              </a:rPr>
              <a:t>Seminar: Professional Ethics &amp; Responsible Research Conduct</a:t>
            </a:r>
            <a:endParaRPr lang="en-US" sz="2500" dirty="0">
              <a:solidFill>
                <a:srgbClr val="49176D"/>
              </a:solidFill>
              <a:latin typeface="Georgia" charset="0"/>
              <a:ea typeface="ＭＳ Ｐゴシック" charset="0"/>
              <a:cs typeface="Georgia" charset="0"/>
            </a:endParaRPr>
          </a:p>
        </p:txBody>
      </p:sp>
    </p:spTree>
    <p:extLst>
      <p:ext uri="{BB962C8B-B14F-4D97-AF65-F5344CB8AC3E}">
        <p14:creationId xmlns:p14="http://schemas.microsoft.com/office/powerpoint/2010/main" val="314995472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 y="6028789"/>
            <a:ext cx="8534400" cy="646331"/>
          </a:xfrm>
          <a:prstGeom prst="rect">
            <a:avLst/>
          </a:prstGeom>
        </p:spPr>
        <p:txBody>
          <a:bodyPr wrap="square">
            <a:spAutoFit/>
          </a:bodyPr>
          <a:lstStyle/>
          <a:p>
            <a:r>
              <a:rPr lang="en-US" dirty="0"/>
              <a:t>In class explanation of waves and resonance frequency. High school students finding the resonant frequency for their AFM setup in tapping mode.</a:t>
            </a:r>
          </a:p>
        </p:txBody>
      </p:sp>
      <p:sp>
        <p:nvSpPr>
          <p:cNvPr id="4" name="TextBox 3"/>
          <p:cNvSpPr txBox="1"/>
          <p:nvPr>
            <p:custDataLst>
              <p:tags r:id="rId1"/>
            </p:custDataLst>
          </p:nvPr>
        </p:nvSpPr>
        <p:spPr>
          <a:xfrm>
            <a:off x="17272000" y="0"/>
            <a:ext cx="635000" cy="635000"/>
          </a:xfrm>
          <a:prstGeom prst="rect">
            <a:avLst/>
          </a:prstGeom>
          <a:noFill/>
        </p:spPr>
        <p:txBody>
          <a:bodyPr vert="horz" rtlCol="0">
            <a:spAutoFit/>
          </a:bodyPr>
          <a:lstStyle/>
          <a:p>
            <a:endParaRPr lang="en-US" dirty="0"/>
          </a:p>
        </p:txBody>
      </p:sp>
      <p:pic>
        <p:nvPicPr>
          <p:cNvPr id="3074" name="Picture 2" descr="K:\MY IOMEGA AS OF -9-24-2014\Dr Bahoura\OUTREACH ACTIVITIES\2014\2014 HS summer Research\HS pictures\Explanation of resonance frequency\Resized-2024 0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021080"/>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K:\MY IOMEGA AS OF -9-24-2014\Dr Bahoura\OUTREACH ACTIVITIES\2014\2014 HS summer Research\HS pictures\Explanation of resonance frequency\Resized-2024 01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48794" y="1021080"/>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MY IOMEGA AS OF -9-24-2014\Dr Bahoura\OUTREACH ACTIVITIES\2014\2014 HS summer Research\HS pictures\Doing experiment\Best doing measurements\HS 2014 14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3400" y="3535680"/>
            <a:ext cx="36576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K:\MY IOMEGA AS OF -9-24-2014\Dr Bahoura\OUTREACH ACTIVITIES\2014\2014 HS summer Research\HS pictures\Doing experiment\Best doing measurements\Resized-2024 083.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248794" y="3535680"/>
            <a:ext cx="3657600" cy="24384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40687"/>
            <a:ext cx="9144000" cy="89575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3" name="Rectangle 12"/>
          <p:cNvSpPr/>
          <p:nvPr/>
        </p:nvSpPr>
        <p:spPr>
          <a:xfrm>
            <a:off x="0" y="77787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4" name="Title 1"/>
          <p:cNvSpPr txBox="1">
            <a:spLocks/>
          </p:cNvSpPr>
          <p:nvPr/>
        </p:nvSpPr>
        <p:spPr>
          <a:xfrm>
            <a:off x="241300" y="36509"/>
            <a:ext cx="8661400" cy="74136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lnSpc>
                <a:spcPct val="90000"/>
              </a:lnSpc>
            </a:pPr>
            <a:r>
              <a:rPr lang="en-US" sz="3600" dirty="0" smtClean="0">
                <a:solidFill>
                  <a:srgbClr val="49176D"/>
                </a:solidFill>
                <a:latin typeface="Georgia" charset="0"/>
                <a:ea typeface="ＭＳ Ｐゴシック" charset="0"/>
                <a:cs typeface="Georgia" charset="0"/>
              </a:rPr>
              <a:t>Wave and Resonance Frequency</a:t>
            </a:r>
            <a:endParaRPr lang="en-US" sz="3600" dirty="0">
              <a:solidFill>
                <a:srgbClr val="49176D"/>
              </a:solidFill>
              <a:latin typeface="Georgia" charset="0"/>
              <a:ea typeface="ＭＳ Ｐゴシック" charset="0"/>
              <a:cs typeface="Georgia" charset="0"/>
            </a:endParaRPr>
          </a:p>
        </p:txBody>
      </p:sp>
    </p:spTree>
    <p:extLst>
      <p:ext uri="{BB962C8B-B14F-4D97-AF65-F5344CB8AC3E}">
        <p14:creationId xmlns:p14="http://schemas.microsoft.com/office/powerpoint/2010/main" val="332758502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246" y="6209211"/>
            <a:ext cx="8526627" cy="646331"/>
          </a:xfrm>
          <a:prstGeom prst="rect">
            <a:avLst/>
          </a:prstGeom>
        </p:spPr>
        <p:txBody>
          <a:bodyPr wrap="square">
            <a:spAutoFit/>
          </a:bodyPr>
          <a:lstStyle/>
          <a:p>
            <a:r>
              <a:rPr lang="en-US" dirty="0" smtClean="0"/>
              <a:t>Seminar: “ How to present your work” followed by a quiz, Dr</a:t>
            </a:r>
            <a:r>
              <a:rPr lang="en-US" dirty="0"/>
              <a:t>. Haines (Biology Department) </a:t>
            </a:r>
          </a:p>
        </p:txBody>
      </p:sp>
      <p:sp>
        <p:nvSpPr>
          <p:cNvPr id="4" name="Rectangle 3"/>
          <p:cNvSpPr/>
          <p:nvPr/>
        </p:nvSpPr>
        <p:spPr>
          <a:xfrm>
            <a:off x="0" y="-40687"/>
            <a:ext cx="9144000" cy="6756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5" name="Rectangle 4"/>
          <p:cNvSpPr/>
          <p:nvPr/>
        </p:nvSpPr>
        <p:spPr>
          <a:xfrm>
            <a:off x="0" y="57975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 name="Title 1"/>
          <p:cNvSpPr txBox="1">
            <a:spLocks/>
          </p:cNvSpPr>
          <p:nvPr/>
        </p:nvSpPr>
        <p:spPr>
          <a:xfrm>
            <a:off x="241300" y="36509"/>
            <a:ext cx="8661400" cy="74136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lnSpc>
                <a:spcPct val="90000"/>
              </a:lnSpc>
            </a:pPr>
            <a:r>
              <a:rPr lang="en-US" sz="3600" dirty="0" smtClean="0">
                <a:solidFill>
                  <a:srgbClr val="49176D"/>
                </a:solidFill>
                <a:latin typeface="Georgia" charset="0"/>
                <a:ea typeface="ＭＳ Ｐゴシック" charset="0"/>
                <a:cs typeface="Georgia" charset="0"/>
              </a:rPr>
              <a:t>Seminar: How to Present</a:t>
            </a:r>
            <a:endParaRPr lang="en-US" sz="3600" dirty="0">
              <a:solidFill>
                <a:srgbClr val="49176D"/>
              </a:solidFill>
              <a:latin typeface="Georgia" charset="0"/>
              <a:ea typeface="ＭＳ Ｐゴシック" charset="0"/>
              <a:cs typeface="Georgia" charset="0"/>
            </a:endParaRPr>
          </a:p>
        </p:txBody>
      </p:sp>
      <p:grpSp>
        <p:nvGrpSpPr>
          <p:cNvPr id="2" name="Group 6"/>
          <p:cNvGrpSpPr/>
          <p:nvPr/>
        </p:nvGrpSpPr>
        <p:grpSpPr>
          <a:xfrm>
            <a:off x="475706" y="696685"/>
            <a:ext cx="8229600" cy="5486400"/>
            <a:chOff x="475706" y="696685"/>
            <a:chExt cx="8229600" cy="5486400"/>
          </a:xfrm>
        </p:grpSpPr>
        <p:pic>
          <p:nvPicPr>
            <p:cNvPr id="8" name="Picture 2" descr="K:\MY IOMEGA AS OF -9-24-2014\Dr Bahoura\OUTREACH ACTIVITIES\2014\2014 HS summer Research\HS pictures\Presentations by faculty to students\Dr. Haines\Bets ones\Resized-2024 113.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5706" y="696685"/>
              <a:ext cx="4114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K:\MY IOMEGA AS OF -9-24-2014\Dr Bahoura\OUTREACH ACTIVITIES\2014\2014 HS summer Research\HS pictures\Presentations by faculty to students\Dr. Haines\Bets ones\Resized-2024 13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5706" y="3439885"/>
              <a:ext cx="4114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K:\MY IOMEGA AS OF -9-24-2014\Dr Bahoura\OUTREACH ACTIVITIES\2014\2014 HS summer Research\HS pictures\Presentations by faculty to students\Dr. Haines\Bets ones\Resized-2024 13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0506" y="3439885"/>
              <a:ext cx="41148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5" descr="K:\MY IOMEGA AS OF -9-24-2014\Dr Bahoura\OUTREACH ACTIVITIES\2014\2014 HS summer Research\HS pictures\Presentations by faculty to students\Dr. Haines\Bets ones\Resized-2024 126.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90506" y="696685"/>
              <a:ext cx="4114800" cy="2743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348314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dirty="0">
              <a:solidFill>
                <a:prstClr val="white"/>
              </a:solidFill>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US" dirty="0">
                <a:solidFill>
                  <a:prstClr val="white"/>
                </a:solidFill>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3200" dirty="0" smtClean="0">
                <a:solidFill>
                  <a:srgbClr val="49176D"/>
                </a:solidFill>
                <a:latin typeface="Georgia" charset="0"/>
                <a:ea typeface="ＭＳ Ｐゴシック" charset="0"/>
                <a:cs typeface="Georgia" charset="0"/>
              </a:rPr>
              <a:t>Themed Days Based on Learning Objectives</a:t>
            </a:r>
            <a:endParaRPr lang="en-US" sz="32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93582" y="1532688"/>
            <a:ext cx="4942417"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defTabSz="457200" eaLnBrk="1" fontAlgn="base" hangingPunct="1">
              <a:spcBef>
                <a:spcPct val="50000"/>
              </a:spcBef>
              <a:spcAft>
                <a:spcPct val="0"/>
              </a:spcAft>
              <a:defRPr/>
            </a:pPr>
            <a:r>
              <a:rPr lang="en-US" b="1" dirty="0" smtClean="0">
                <a:solidFill>
                  <a:prstClr val="black"/>
                </a:solidFill>
                <a:latin typeface="Calibri" charset="0"/>
              </a:rPr>
              <a:t>5 Learning objectives:</a:t>
            </a:r>
            <a:endParaRPr lang="en-US" b="1" dirty="0">
              <a:solidFill>
                <a:prstClr val="black"/>
              </a:solidFill>
              <a:latin typeface="Calibri" charset="0"/>
            </a:endParaRPr>
          </a:p>
          <a:p>
            <a:pPr marL="342900" indent="-342900" defTabSz="457200" eaLnBrk="1" fontAlgn="base" hangingPunct="1">
              <a:lnSpc>
                <a:spcPct val="90000"/>
              </a:lnSpc>
              <a:spcBef>
                <a:spcPct val="50000"/>
              </a:spcBef>
              <a:spcAft>
                <a:spcPct val="0"/>
              </a:spcAft>
              <a:buFont typeface="Arial"/>
              <a:buChar char="•"/>
              <a:defRPr/>
            </a:pPr>
            <a:r>
              <a:rPr lang="en-US" dirty="0" smtClean="0">
                <a:solidFill>
                  <a:prstClr val="black"/>
                </a:solidFill>
                <a:latin typeface="Calibri" charset="0"/>
              </a:rPr>
              <a:t>Nano is studying and making tiny things</a:t>
            </a:r>
          </a:p>
          <a:p>
            <a:pPr marL="342900" indent="-342900" defTabSz="457200" eaLnBrk="1" fontAlgn="base" hangingPunct="1">
              <a:lnSpc>
                <a:spcPct val="90000"/>
              </a:lnSpc>
              <a:spcBef>
                <a:spcPct val="50000"/>
              </a:spcBef>
              <a:spcAft>
                <a:spcPct val="0"/>
              </a:spcAft>
              <a:buFont typeface="Arial"/>
              <a:buChar char="•"/>
              <a:defRPr/>
            </a:pPr>
            <a:r>
              <a:rPr lang="en-US" dirty="0" smtClean="0">
                <a:solidFill>
                  <a:prstClr val="black"/>
                </a:solidFill>
                <a:latin typeface="Calibri" charset="0"/>
              </a:rPr>
              <a:t>Nano- often </a:t>
            </a:r>
            <a:r>
              <a:rPr lang="en-US" dirty="0">
                <a:solidFill>
                  <a:prstClr val="black"/>
                </a:solidFill>
                <a:latin typeface="Calibri" charset="0"/>
              </a:rPr>
              <a:t>behave differently than larger things do.</a:t>
            </a:r>
          </a:p>
          <a:p>
            <a:pPr marL="342900" indent="-342900" defTabSz="457200" eaLnBrk="1" fontAlgn="base" hangingPunct="1">
              <a:lnSpc>
                <a:spcPct val="90000"/>
              </a:lnSpc>
              <a:spcBef>
                <a:spcPct val="50000"/>
              </a:spcBef>
              <a:spcAft>
                <a:spcPct val="0"/>
              </a:spcAft>
              <a:buFont typeface="Arial"/>
              <a:buChar char="•"/>
              <a:defRPr/>
            </a:pPr>
            <a:r>
              <a:rPr lang="en-US" dirty="0" smtClean="0">
                <a:solidFill>
                  <a:prstClr val="black"/>
                </a:solidFill>
                <a:latin typeface="Calibri" charset="0"/>
              </a:rPr>
              <a:t>Nano is new technologies </a:t>
            </a:r>
            <a:endParaRPr lang="en-US" dirty="0">
              <a:solidFill>
                <a:prstClr val="black"/>
              </a:solidFill>
              <a:latin typeface="Calibri" charset="0"/>
            </a:endParaRPr>
          </a:p>
          <a:p>
            <a:pPr marL="342900" indent="-342900" defTabSz="457200" eaLnBrk="1" fontAlgn="base" hangingPunct="1">
              <a:lnSpc>
                <a:spcPct val="90000"/>
              </a:lnSpc>
              <a:spcBef>
                <a:spcPct val="50000"/>
              </a:spcBef>
              <a:spcAft>
                <a:spcPct val="0"/>
              </a:spcAft>
              <a:buFont typeface="Arial"/>
              <a:buChar char="•"/>
              <a:defRPr/>
            </a:pPr>
            <a:r>
              <a:rPr lang="en-US" dirty="0" smtClean="0">
                <a:solidFill>
                  <a:prstClr val="black"/>
                </a:solidFill>
                <a:latin typeface="Calibri" charset="0"/>
              </a:rPr>
              <a:t>Nano is in nature and technology </a:t>
            </a:r>
          </a:p>
          <a:p>
            <a:pPr marL="342900" indent="-342900" defTabSz="457200" eaLnBrk="1" fontAlgn="base" hangingPunct="1">
              <a:lnSpc>
                <a:spcPct val="90000"/>
              </a:lnSpc>
              <a:spcBef>
                <a:spcPct val="50000"/>
              </a:spcBef>
              <a:spcAft>
                <a:spcPct val="0"/>
              </a:spcAft>
              <a:buFont typeface="Arial"/>
              <a:buChar char="•"/>
              <a:defRPr/>
            </a:pPr>
            <a:r>
              <a:rPr lang="en-US" dirty="0" smtClean="0">
                <a:solidFill>
                  <a:prstClr val="black"/>
                </a:solidFill>
                <a:latin typeface="Calibri" charset="0"/>
              </a:rPr>
              <a:t>Nanotechnologies are </a:t>
            </a:r>
            <a:r>
              <a:rPr lang="en-US" dirty="0">
                <a:solidFill>
                  <a:prstClr val="black"/>
                </a:solidFill>
                <a:latin typeface="Calibri" charset="0"/>
              </a:rPr>
              <a:t>closely interconnected with society and with our values</a:t>
            </a:r>
          </a:p>
          <a:p>
            <a:pPr marL="0" indent="0" defTabSz="457200" eaLnBrk="1" fontAlgn="base" hangingPunct="1">
              <a:lnSpc>
                <a:spcPct val="90000"/>
              </a:lnSpc>
              <a:spcBef>
                <a:spcPct val="50000"/>
              </a:spcBef>
              <a:spcAft>
                <a:spcPct val="0"/>
              </a:spcAft>
              <a:defRPr/>
            </a:pPr>
            <a:endParaRPr lang="en-US" dirty="0">
              <a:solidFill>
                <a:prstClr val="black"/>
              </a:solidFill>
              <a:latin typeface="Calibri" charset="0"/>
            </a:endParaRPr>
          </a:p>
          <a:p>
            <a:pPr defTabSz="457200" eaLnBrk="1" fontAlgn="base" hangingPunct="1">
              <a:lnSpc>
                <a:spcPct val="90000"/>
              </a:lnSpc>
              <a:spcBef>
                <a:spcPct val="50000"/>
              </a:spcBef>
              <a:spcAft>
                <a:spcPct val="0"/>
              </a:spcAft>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723" y="1405425"/>
            <a:ext cx="3631142" cy="544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630311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346046"/>
            <a:ext cx="8763000" cy="523220"/>
          </a:xfrm>
          <a:prstGeom prst="rect">
            <a:avLst/>
          </a:prstGeom>
        </p:spPr>
        <p:txBody>
          <a:bodyPr wrap="square">
            <a:spAutoFit/>
          </a:bodyPr>
          <a:lstStyle/>
          <a:p>
            <a:r>
              <a:rPr lang="en-US" sz="1400" dirty="0" smtClean="0"/>
              <a:t>HS student </a:t>
            </a:r>
            <a:r>
              <a:rPr lang="en-US" sz="1400" dirty="0"/>
              <a:t>being trained on Vecco Atomic Force Microscope by graduate student Mundle. The students took real scans at the micro and nano levels for few objects that they included in their posters. </a:t>
            </a:r>
          </a:p>
        </p:txBody>
      </p:sp>
      <p:sp>
        <p:nvSpPr>
          <p:cNvPr id="4" name="TextBox 3"/>
          <p:cNvSpPr txBox="1"/>
          <p:nvPr>
            <p:custDataLst>
              <p:tags r:id="rId1"/>
            </p:custDataLst>
          </p:nvPr>
        </p:nvSpPr>
        <p:spPr>
          <a:xfrm>
            <a:off x="17272000" y="0"/>
            <a:ext cx="635000" cy="635000"/>
          </a:xfrm>
          <a:prstGeom prst="rect">
            <a:avLst/>
          </a:prstGeom>
          <a:noFill/>
        </p:spPr>
        <p:txBody>
          <a:bodyPr vert="horz" rtlCol="0">
            <a:spAutoFit/>
          </a:bodyPr>
          <a:lstStyle/>
          <a:p>
            <a:endParaRPr lang="en-US" dirty="0"/>
          </a:p>
        </p:txBody>
      </p:sp>
      <p:grpSp>
        <p:nvGrpSpPr>
          <p:cNvPr id="2" name="Group 6"/>
          <p:cNvGrpSpPr/>
          <p:nvPr/>
        </p:nvGrpSpPr>
        <p:grpSpPr>
          <a:xfrm>
            <a:off x="312867" y="746874"/>
            <a:ext cx="8294148" cy="5577250"/>
            <a:chOff x="312867" y="746874"/>
            <a:chExt cx="8294148" cy="5577250"/>
          </a:xfrm>
        </p:grpSpPr>
        <p:pic>
          <p:nvPicPr>
            <p:cNvPr id="7170" name="Picture 2" descr="K:\MY IOMEGA AS OF -9-24-2014\Dr Bahoura\OUTREACH ACTIVITIES\2014\2014 HS summer Research\HS pictures\AFM Training\Best ones\HS 2014 148.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88341" y="746874"/>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K:\MY IOMEGA AS OF -9-24-2014\Dr Bahoura\OUTREACH ACTIVITIES\2014\2014 HS summer Research\HS pictures\AFM Training\Best ones\HS 2014 158.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2867" y="2610398"/>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K:\MY IOMEGA AS OF -9-24-2014\Dr Bahoura\OUTREACH ACTIVITIES\2014\2014 HS summer Research\HS pictures\AFM Training\Best ones\HS 2014 15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3815" y="746874"/>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K:\MY IOMEGA AS OF -9-24-2014\Dr Bahoura\OUTREACH ACTIVITIES\2014\2014 HS summer Research\HS pictures\AFM Training\Best ones\HS 2014 196.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859334" y="2610398"/>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K:\MY IOMEGA AS OF -9-24-2014\Dr Bahoura\OUTREACH ACTIVITIES\2014\2014 HS summer Research\HS pictures\AFM Training\Best ones\HS 2014 19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12867" y="4495324"/>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K:\MY IOMEGA AS OF -9-24-2014\Dr Bahoura\OUTREACH ACTIVITIES\2014\2014 HS summer Research\HS pictures\AFM Training\Best ones\HS 2014 249.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88341" y="2610398"/>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K:\MY IOMEGA AS OF -9-24-2014\Dr Bahoura\OUTREACH ACTIVITIES\2014\2014 HS summer Research\HS pictures\AFM Training\Best ones\HS 2014 237.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12867" y="746874"/>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K:\MY IOMEGA AS OF -9-24-2014\Dr Bahoura\OUTREACH ACTIVITIES\2014\2014 HS summer Research\HS pictures\AFM Training\Best ones\HS 2014 204.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088341" y="4495324"/>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K:\MY IOMEGA AS OF -9-24-2014\Dr Bahoura\OUTREACH ACTIVITIES\2014\2014 HS summer Research\HS pictures\AFM Training\Best ones\HS 2014 200.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863815" y="4495324"/>
              <a:ext cx="2743200" cy="182880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0" y="-40687"/>
            <a:ext cx="9144000" cy="6756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6" name="Rectangle 15"/>
          <p:cNvSpPr/>
          <p:nvPr/>
        </p:nvSpPr>
        <p:spPr>
          <a:xfrm>
            <a:off x="0" y="57975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7" name="Title 1"/>
          <p:cNvSpPr txBox="1">
            <a:spLocks/>
          </p:cNvSpPr>
          <p:nvPr/>
        </p:nvSpPr>
        <p:spPr>
          <a:xfrm>
            <a:off x="241300" y="36509"/>
            <a:ext cx="8661400" cy="74136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lnSpc>
                <a:spcPct val="90000"/>
              </a:lnSpc>
            </a:pPr>
            <a:r>
              <a:rPr lang="en-US" sz="3600" dirty="0" smtClean="0">
                <a:solidFill>
                  <a:srgbClr val="49176D"/>
                </a:solidFill>
                <a:latin typeface="Georgia" charset="0"/>
                <a:ea typeface="ＭＳ Ｐゴシック" charset="0"/>
                <a:cs typeface="Georgia" charset="0"/>
              </a:rPr>
              <a:t>HS Students Training on Laboratory AFM</a:t>
            </a:r>
            <a:endParaRPr lang="en-US" sz="3600" dirty="0">
              <a:solidFill>
                <a:srgbClr val="49176D"/>
              </a:solidFill>
              <a:latin typeface="Georgia" charset="0"/>
              <a:ea typeface="ＭＳ Ｐゴシック" charset="0"/>
              <a:cs typeface="Georgia" charset="0"/>
            </a:endParaRPr>
          </a:p>
        </p:txBody>
      </p:sp>
    </p:spTree>
    <p:extLst>
      <p:ext uri="{BB962C8B-B14F-4D97-AF65-F5344CB8AC3E}">
        <p14:creationId xmlns:p14="http://schemas.microsoft.com/office/powerpoint/2010/main" val="425490876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60644276"/>
              </p:ext>
            </p:extLst>
          </p:nvPr>
        </p:nvGraphicFramePr>
        <p:xfrm>
          <a:off x="206113" y="1750418"/>
          <a:ext cx="8739710" cy="3870134"/>
        </p:xfrm>
        <a:graphic>
          <a:graphicData uri="http://schemas.openxmlformats.org/drawingml/2006/table">
            <a:tbl>
              <a:tblPr firstRow="1" bandRow="1">
                <a:tableStyleId>{00A15C55-8517-42AA-B614-E9B94910E393}</a:tableStyleId>
              </a:tblPr>
              <a:tblGrid>
                <a:gridCol w="1001522"/>
                <a:gridCol w="1289698"/>
                <a:gridCol w="1289698"/>
                <a:gridCol w="1289698"/>
                <a:gridCol w="1289698"/>
                <a:gridCol w="1289698"/>
                <a:gridCol w="1289698"/>
              </a:tblGrid>
              <a:tr h="370115">
                <a:tc>
                  <a:txBody>
                    <a:bodyPr/>
                    <a:lstStyle/>
                    <a:p>
                      <a:endParaRPr lang="en-US" dirty="0"/>
                    </a:p>
                  </a:txBody>
                  <a:tcPr/>
                </a:tc>
                <a:tc gridSpan="2">
                  <a:txBody>
                    <a:bodyPr/>
                    <a:lstStyle/>
                    <a:p>
                      <a:pPr algn="ctr"/>
                      <a:r>
                        <a:rPr lang="en-US" dirty="0" smtClean="0"/>
                        <a:t>Contact Mode</a:t>
                      </a:r>
                      <a:endParaRPr lang="en-US" dirty="0"/>
                    </a:p>
                  </a:txBody>
                  <a:tcPr/>
                </a:tc>
                <a:tc hMerge="1">
                  <a:txBody>
                    <a:bodyPr/>
                    <a:lstStyle/>
                    <a:p>
                      <a:endParaRPr lang="en-US"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Tapping Mode</a:t>
                      </a:r>
                    </a:p>
                  </a:txBody>
                  <a:tcPr/>
                </a:tc>
                <a:tc hMerge="1">
                  <a:txBody>
                    <a:bodyPr/>
                    <a:lstStyle/>
                    <a:p>
                      <a:endParaRPr lang="en-US"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Magnetic</a:t>
                      </a:r>
                      <a:r>
                        <a:rPr lang="en-US" baseline="0" dirty="0" smtClean="0"/>
                        <a:t> </a:t>
                      </a:r>
                      <a:r>
                        <a:rPr lang="en-US" dirty="0" smtClean="0"/>
                        <a:t>Mode</a:t>
                      </a:r>
                    </a:p>
                  </a:txBody>
                  <a:tcPr/>
                </a:tc>
                <a:tc hMerge="1">
                  <a:txBody>
                    <a:bodyPr/>
                    <a:lstStyle/>
                    <a:p>
                      <a:endParaRPr lang="en-US" dirty="0"/>
                    </a:p>
                  </a:txBody>
                  <a:tcPr/>
                </a:tc>
              </a:tr>
              <a:tr h="1166673">
                <a:tc>
                  <a:txBody>
                    <a:bodyPr/>
                    <a:lstStyle/>
                    <a:p>
                      <a:endParaRPr lang="en-US" dirty="0" smtClean="0"/>
                    </a:p>
                    <a:p>
                      <a:endParaRPr lang="en-US" sz="600" dirty="0" smtClean="0"/>
                    </a:p>
                    <a:p>
                      <a:r>
                        <a:rPr lang="en-US" dirty="0" smtClean="0"/>
                        <a:t>Group A</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1666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Group B</a:t>
                      </a:r>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116667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Group C</a:t>
                      </a:r>
                    </a:p>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TextBox 3"/>
          <p:cNvSpPr txBox="1"/>
          <p:nvPr>
            <p:custDataLst>
              <p:tags r:id="rId1"/>
            </p:custDataLst>
          </p:nvPr>
        </p:nvSpPr>
        <p:spPr>
          <a:xfrm>
            <a:off x="17272000" y="0"/>
            <a:ext cx="635000" cy="635000"/>
          </a:xfrm>
          <a:prstGeom prst="rect">
            <a:avLst/>
          </a:prstGeom>
          <a:noFill/>
        </p:spPr>
        <p:txBody>
          <a:bodyPr vert="horz" rtlCol="0">
            <a:spAutoFit/>
          </a:bodyPr>
          <a:lstStyle/>
          <a:p>
            <a:endParaRPr lang="en-US" dirty="0"/>
          </a:p>
        </p:txBody>
      </p:sp>
      <p:pic>
        <p:nvPicPr>
          <p:cNvPr id="5" name="Picture 5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2009" y="2373319"/>
            <a:ext cx="1280160" cy="550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6" name="Picture 5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789559" y="2449848"/>
            <a:ext cx="1280160" cy="453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7" name="Picture 5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84779" y="2414877"/>
            <a:ext cx="1280160" cy="488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59"/>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65663" y="2344447"/>
            <a:ext cx="1280160" cy="62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9" name="Picture 61"/>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04619" y="2469346"/>
            <a:ext cx="1280160" cy="43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0" name="Picture 68"/>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492169" y="2320960"/>
            <a:ext cx="1280160" cy="655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2" name="Picture 3"/>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bwMode="auto">
          <a:xfrm>
            <a:off x="6384779" y="3333206"/>
            <a:ext cx="1280160" cy="86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hart"/>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212009" y="3479989"/>
            <a:ext cx="1280160" cy="62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4"/>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532474" y="3419883"/>
            <a:ext cx="1280160" cy="687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136241" y="3312289"/>
            <a:ext cx="1280160" cy="72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856081" y="3312429"/>
            <a:ext cx="1280160" cy="96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664939" y="3312429"/>
            <a:ext cx="1280160" cy="7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3791024" y="4585053"/>
            <a:ext cx="1280160" cy="859271"/>
          </a:xfrm>
          <a:prstGeom prst="rect">
            <a:avLst/>
          </a:prstGeom>
        </p:spPr>
      </p:pic>
      <p:pic>
        <p:nvPicPr>
          <p:cNvPr id="20" name="Picture 19"/>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375081" y="4543071"/>
            <a:ext cx="1280160" cy="940619"/>
          </a:xfrm>
          <a:prstGeom prst="rect">
            <a:avLst/>
          </a:prstGeom>
        </p:spPr>
      </p:pic>
      <p:pic>
        <p:nvPicPr>
          <p:cNvPr id="21" name="Picture 2"/>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7655241" y="4547161"/>
            <a:ext cx="1280160" cy="994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3"/>
          <p:cNvPicPr>
            <a:picLocks noChangeAspect="1" noChangeArrowheads="1"/>
          </p:cNvPicPr>
          <p:nvPr/>
        </p:nvPicPr>
        <p:blipFill rotWithShape="1">
          <a:blip r:embed="rId18" cstate="email">
            <a:extLst>
              <a:ext uri="{28A0092B-C50C-407E-A947-70E740481C1C}">
                <a14:useLocalDpi xmlns:a14="http://schemas.microsoft.com/office/drawing/2010/main"/>
              </a:ext>
            </a:extLst>
          </a:blip>
          <a:srcRect/>
          <a:stretch/>
        </p:blipFill>
        <p:spPr bwMode="auto">
          <a:xfrm>
            <a:off x="5078364" y="4664979"/>
            <a:ext cx="1280160" cy="779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p:blipFill>
        <p:spPr bwMode="auto">
          <a:xfrm>
            <a:off x="2424940" y="4443241"/>
            <a:ext cx="1364619" cy="1142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rot="5400000">
            <a:off x="1357891" y="4400752"/>
            <a:ext cx="975905" cy="1267672"/>
          </a:xfrm>
          <a:prstGeom prst="rect">
            <a:avLst/>
          </a:prstGeom>
        </p:spPr>
      </p:pic>
      <p:sp>
        <p:nvSpPr>
          <p:cNvPr id="25" name="Rectangle 24"/>
          <p:cNvSpPr/>
          <p:nvPr/>
        </p:nvSpPr>
        <p:spPr>
          <a:xfrm>
            <a:off x="152400" y="6051631"/>
            <a:ext cx="8750300" cy="646331"/>
          </a:xfrm>
          <a:prstGeom prst="rect">
            <a:avLst/>
          </a:prstGeom>
        </p:spPr>
        <p:txBody>
          <a:bodyPr wrap="square">
            <a:spAutoFit/>
          </a:bodyPr>
          <a:lstStyle/>
          <a:p>
            <a:r>
              <a:rPr lang="en-US" dirty="0" smtClean="0"/>
              <a:t>HS students</a:t>
            </a:r>
            <a:r>
              <a:rPr lang="en-US" dirty="0"/>
              <a:t>’ experimental results using the Macro Atomic Force Microscopy system they </a:t>
            </a:r>
            <a:r>
              <a:rPr lang="en-US" dirty="0" smtClean="0"/>
              <a:t>built.</a:t>
            </a:r>
            <a:endParaRPr lang="en-US" dirty="0"/>
          </a:p>
        </p:txBody>
      </p:sp>
      <p:sp>
        <p:nvSpPr>
          <p:cNvPr id="26" name="Rectangle 25"/>
          <p:cNvSpPr/>
          <p:nvPr/>
        </p:nvSpPr>
        <p:spPr>
          <a:xfrm>
            <a:off x="0" y="-40687"/>
            <a:ext cx="9144000" cy="6756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27" name="Rectangle 26"/>
          <p:cNvSpPr/>
          <p:nvPr/>
        </p:nvSpPr>
        <p:spPr>
          <a:xfrm>
            <a:off x="0" y="57975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28" name="Title 1"/>
          <p:cNvSpPr txBox="1">
            <a:spLocks/>
          </p:cNvSpPr>
          <p:nvPr/>
        </p:nvSpPr>
        <p:spPr>
          <a:xfrm>
            <a:off x="152400" y="0"/>
            <a:ext cx="8902700" cy="74136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lnSpc>
                <a:spcPct val="90000"/>
              </a:lnSpc>
            </a:pPr>
            <a:r>
              <a:rPr lang="en-US" sz="3200" dirty="0" smtClean="0">
                <a:solidFill>
                  <a:srgbClr val="49176D"/>
                </a:solidFill>
                <a:latin typeface="Georgia" charset="0"/>
                <a:ea typeface="ＭＳ Ｐゴシック" charset="0"/>
                <a:cs typeface="Georgia" charset="0"/>
              </a:rPr>
              <a:t>HS Students’ Experimental Results: Macro AFM</a:t>
            </a:r>
            <a:endParaRPr lang="en-US" sz="3200" dirty="0">
              <a:solidFill>
                <a:srgbClr val="49176D"/>
              </a:solidFill>
              <a:latin typeface="Georgia" charset="0"/>
              <a:ea typeface="ＭＳ Ｐゴシック" charset="0"/>
              <a:cs typeface="Georgia" charset="0"/>
            </a:endParaRPr>
          </a:p>
        </p:txBody>
      </p:sp>
    </p:spTree>
    <p:extLst>
      <p:ext uri="{BB962C8B-B14F-4D97-AF65-F5344CB8AC3E}">
        <p14:creationId xmlns:p14="http://schemas.microsoft.com/office/powerpoint/2010/main" val="13784376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143000"/>
            <a:ext cx="8570912" cy="4722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 y="6516167"/>
            <a:ext cx="8695660" cy="369332"/>
          </a:xfrm>
          <a:prstGeom prst="rect">
            <a:avLst/>
          </a:prstGeom>
        </p:spPr>
        <p:txBody>
          <a:bodyPr wrap="square">
            <a:spAutoFit/>
          </a:bodyPr>
          <a:lstStyle/>
          <a:p>
            <a:r>
              <a:rPr lang="en-US" dirty="0" smtClean="0"/>
              <a:t>HS students</a:t>
            </a:r>
            <a:r>
              <a:rPr lang="en-US" dirty="0"/>
              <a:t>’ experimental results using a Vecco Atomic Force </a:t>
            </a:r>
            <a:r>
              <a:rPr lang="en-US" dirty="0" smtClean="0"/>
              <a:t>Microscope. </a:t>
            </a:r>
            <a:endParaRPr lang="en-US" dirty="0"/>
          </a:p>
        </p:txBody>
      </p:sp>
      <p:sp>
        <p:nvSpPr>
          <p:cNvPr id="5" name="TextBox 4"/>
          <p:cNvSpPr txBox="1"/>
          <p:nvPr>
            <p:custDataLst>
              <p:tags r:id="rId1"/>
            </p:custDataLst>
          </p:nvPr>
        </p:nvSpPr>
        <p:spPr>
          <a:xfrm>
            <a:off x="17272000" y="0"/>
            <a:ext cx="635000" cy="635000"/>
          </a:xfrm>
          <a:prstGeom prst="rect">
            <a:avLst/>
          </a:prstGeom>
          <a:noFill/>
        </p:spPr>
        <p:txBody>
          <a:bodyPr vert="horz" rtlCol="0">
            <a:sp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72072032"/>
              </p:ext>
            </p:extLst>
          </p:nvPr>
        </p:nvGraphicFramePr>
        <p:xfrm>
          <a:off x="152400" y="858129"/>
          <a:ext cx="8802420" cy="5685028"/>
        </p:xfrm>
        <a:graphic>
          <a:graphicData uri="http://schemas.openxmlformats.org/drawingml/2006/table">
            <a:tbl>
              <a:tblPr firstRow="1" bandRow="1">
                <a:tableStyleId>{00A15C55-8517-42AA-B614-E9B94910E393}</a:tableStyleId>
              </a:tblPr>
              <a:tblGrid>
                <a:gridCol w="1052902"/>
                <a:gridCol w="3708096"/>
                <a:gridCol w="4041422"/>
              </a:tblGrid>
              <a:tr h="246276">
                <a:tc>
                  <a:txBody>
                    <a:bodyPr/>
                    <a:lstStyle/>
                    <a:p>
                      <a:endParaRPr lang="en-US" dirty="0"/>
                    </a:p>
                  </a:txBody>
                  <a:tcPr/>
                </a:tc>
                <a:tc>
                  <a:txBody>
                    <a:bodyPr/>
                    <a:lstStyle/>
                    <a:p>
                      <a:pPr algn="ctr"/>
                      <a:r>
                        <a:rPr lang="en-US" dirty="0" smtClean="0"/>
                        <a:t>Object</a:t>
                      </a:r>
                      <a:endParaRPr lang="en-US"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AFM Scan</a:t>
                      </a:r>
                    </a:p>
                  </a:txBody>
                  <a:tcPr/>
                </a:tc>
              </a:tr>
              <a:tr h="1659988">
                <a:tc>
                  <a:txBody>
                    <a:bodyPr/>
                    <a:lstStyle/>
                    <a:p>
                      <a:endParaRPr lang="en-US" dirty="0" smtClean="0"/>
                    </a:p>
                    <a:p>
                      <a:endParaRPr lang="en-US" dirty="0" smtClean="0"/>
                    </a:p>
                    <a:p>
                      <a:endParaRPr lang="en-US" sz="600" dirty="0" smtClean="0"/>
                    </a:p>
                    <a:p>
                      <a:r>
                        <a:rPr lang="en-US" dirty="0" smtClean="0"/>
                        <a:t>Group A</a:t>
                      </a:r>
                    </a:p>
                    <a:p>
                      <a:endParaRPr lang="en-US" dirty="0" smtClean="0"/>
                    </a:p>
                    <a:p>
                      <a:endParaRPr lang="en-US" dirty="0" smtClean="0"/>
                    </a:p>
                    <a:p>
                      <a:endParaRPr lang="en-US" sz="1400" dirty="0"/>
                    </a:p>
                  </a:txBody>
                  <a:tcPr/>
                </a:tc>
                <a:tc>
                  <a:txBody>
                    <a:bodyPr/>
                    <a:lstStyle/>
                    <a:p>
                      <a:endParaRPr lang="en-US" dirty="0"/>
                    </a:p>
                  </a:txBody>
                  <a:tcPr/>
                </a:tc>
                <a:tc>
                  <a:txBody>
                    <a:bodyPr/>
                    <a:lstStyle/>
                    <a:p>
                      <a:endParaRPr lang="en-US" dirty="0"/>
                    </a:p>
                  </a:txBody>
                  <a:tcPr/>
                </a:tc>
              </a:tr>
              <a:tr h="17725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8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Group B</a:t>
                      </a:r>
                    </a:p>
                    <a:p>
                      <a:endParaRPr lang="en-US" dirty="0"/>
                    </a:p>
                  </a:txBody>
                  <a:tcPr/>
                </a:tc>
                <a:tc>
                  <a:txBody>
                    <a:bodyPr/>
                    <a:lstStyle/>
                    <a:p>
                      <a:endParaRPr lang="en-US" dirty="0"/>
                    </a:p>
                  </a:txBody>
                  <a:tcPr/>
                </a:tc>
                <a:tc>
                  <a:txBody>
                    <a:bodyPr/>
                    <a:lstStyle/>
                    <a:p>
                      <a:endParaRPr lang="en-US" dirty="0"/>
                    </a:p>
                  </a:txBody>
                  <a:tcPr/>
                </a:tc>
              </a:tr>
              <a:tr h="17789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7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Group C</a:t>
                      </a:r>
                    </a:p>
                    <a:p>
                      <a:endParaRPr lang="en-US" dirty="0"/>
                    </a:p>
                  </a:txBody>
                  <a:tcPr/>
                </a:tc>
                <a:tc>
                  <a:txBody>
                    <a:bodyPr/>
                    <a:lstStyle/>
                    <a:p>
                      <a:endParaRPr lang="en-US" dirty="0"/>
                    </a:p>
                  </a:txBody>
                  <a:tcPr/>
                </a:tc>
                <a:tc>
                  <a:txBody>
                    <a:bodyPr/>
                    <a:lstStyle/>
                    <a:p>
                      <a:endParaRPr lang="en-US" dirty="0"/>
                    </a:p>
                  </a:txBody>
                  <a:tcPr/>
                </a:tc>
              </a:tr>
            </a:tbl>
          </a:graphicData>
        </a:graphic>
      </p:graphicFrame>
      <p:pic>
        <p:nvPicPr>
          <p:cNvPr id="7"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76933" y="3012319"/>
            <a:ext cx="1970405"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3456242" y="3442891"/>
            <a:ext cx="1224376" cy="91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p:cNvPicPr>
            <a:picLocks noChangeAspect="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662482" y="2790583"/>
            <a:ext cx="2236348"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Shape 121"/>
          <p:cNvPicPr preferRelativeResize="0">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44666" y="4637276"/>
            <a:ext cx="2671979" cy="1737360"/>
          </a:xfrm>
          <a:prstGeom prst="rect">
            <a:avLst/>
          </a:prstGeom>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476933" y="4778807"/>
            <a:ext cx="1970405" cy="1737360"/>
          </a:xfrm>
          <a:prstGeom prst="rect">
            <a:avLst/>
          </a:prstGeom>
        </p:spPr>
      </p:pic>
      <p:pic>
        <p:nvPicPr>
          <p:cNvPr id="12" name="Picture 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bwMode="auto">
          <a:xfrm>
            <a:off x="1476933" y="1227459"/>
            <a:ext cx="1970405"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447338" y="1516386"/>
            <a:ext cx="12196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p:cNvPicPr>
            <a:picLocks noChangeAspect="1"/>
          </p:cNvPicPr>
          <p:nvPr/>
        </p:nvPicPr>
        <p:blipFill>
          <a:blip r:embed="rId11"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911976" y="1198487"/>
            <a:ext cx="1737360" cy="1737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40687"/>
            <a:ext cx="9144000" cy="6756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6" name="Rectangle 15"/>
          <p:cNvSpPr/>
          <p:nvPr/>
        </p:nvSpPr>
        <p:spPr>
          <a:xfrm>
            <a:off x="0" y="57975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8" name="Title 1"/>
          <p:cNvSpPr txBox="1">
            <a:spLocks/>
          </p:cNvSpPr>
          <p:nvPr/>
        </p:nvSpPr>
        <p:spPr>
          <a:xfrm>
            <a:off x="152400" y="0"/>
            <a:ext cx="8902700" cy="74136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lnSpc>
                <a:spcPct val="90000"/>
              </a:lnSpc>
            </a:pPr>
            <a:r>
              <a:rPr lang="en-US" sz="3200" dirty="0" smtClean="0">
                <a:solidFill>
                  <a:srgbClr val="49176D"/>
                </a:solidFill>
                <a:latin typeface="Georgia" charset="0"/>
                <a:ea typeface="ＭＳ Ｐゴシック" charset="0"/>
                <a:cs typeface="Georgia" charset="0"/>
              </a:rPr>
              <a:t>HS Students’ Experimental Results: Lab AFM</a:t>
            </a:r>
            <a:endParaRPr lang="en-US" sz="3200" dirty="0">
              <a:solidFill>
                <a:srgbClr val="49176D"/>
              </a:solidFill>
              <a:latin typeface="Georgia" charset="0"/>
              <a:ea typeface="ＭＳ Ｐゴシック" charset="0"/>
              <a:cs typeface="Georgia" charset="0"/>
            </a:endParaRPr>
          </a:p>
        </p:txBody>
      </p:sp>
    </p:spTree>
    <p:extLst>
      <p:ext uri="{BB962C8B-B14F-4D97-AF65-F5344CB8AC3E}">
        <p14:creationId xmlns:p14="http://schemas.microsoft.com/office/powerpoint/2010/main" val="378571739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K:\MY IOMEGA AS OF -9-24-2014\Dr Bahoura\OUTREACH ACTIVITIES\2014\2014 HS summer Research\HS pictures\Closing Ceremony\Posters presentation\HS 2014 454.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63303" y="962297"/>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K:\MY IOMEGA AS OF -9-24-2014\Dr Bahoura\OUTREACH ACTIVITIES\2014\2014 HS summer Research\HS pictures\Closing Ceremony\Posters presentation\HS 2014 457.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18757" y="962297"/>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K:\MY IOMEGA AS OF -9-24-2014\Dr Bahoura\OUTREACH ACTIVITIES\2014\2014 HS summer Research\HS pictures\Closing Ceremony\Posters presentation\HS 2014 459.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69341" y="962297"/>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K:\MY IOMEGA AS OF -9-24-2014\Dr Bahoura\OUTREACH ACTIVITIES\2014\2014 HS summer Research\HS pictures\Closing Ceremony\Posters presentation\HS 2014 46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3303" y="4839661"/>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K:\MY IOMEGA AS OF -9-24-2014\Dr Bahoura\OUTREACH ACTIVITIES\2014\2014 HS summer Research\HS pictures\Closing Ceremony\Posters presentation\HS 2014 432.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18757" y="2895600"/>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K:\MY IOMEGA AS OF -9-24-2014\Dr Bahoura\OUTREACH ACTIVITIES\2014\2014 HS summer Research\HS pictures\Closing Ceremony\Posters presentation\HS 2014 425.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969341" y="2895600"/>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MY IOMEGA AS OF -9-24-2014\Dr Bahoura\OUTREACH ACTIVITIES\2014\2014 HS summer Research\HS pictures\Closing Ceremony\Posters presentation\HS 2014 418.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63303" y="2895600"/>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K:\MY IOMEGA AS OF -9-24-2014\Dr Bahoura\OUTREACH ACTIVITIES\2014\2014 HS summer Research\HS pictures\Closing Ceremony\Posters presentation\HS 2014 451.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69341" y="4839661"/>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K:\MY IOMEGA AS OF -9-24-2014\Dr Bahoura\OUTREACH ACTIVITIES\2014\2014 HS summer Research\HS pictures\Closing Ceremony\Posters presentation\HS 2014 474.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118757" y="4839661"/>
            <a:ext cx="2743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0" y="-40687"/>
            <a:ext cx="9144000" cy="6756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4" name="Rectangle 13"/>
          <p:cNvSpPr/>
          <p:nvPr/>
        </p:nvSpPr>
        <p:spPr>
          <a:xfrm>
            <a:off x="0" y="57975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5" name="Title 1"/>
          <p:cNvSpPr txBox="1">
            <a:spLocks/>
          </p:cNvSpPr>
          <p:nvPr/>
        </p:nvSpPr>
        <p:spPr>
          <a:xfrm>
            <a:off x="152400" y="0"/>
            <a:ext cx="8902700" cy="74136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lnSpc>
                <a:spcPct val="90000"/>
              </a:lnSpc>
            </a:pPr>
            <a:r>
              <a:rPr lang="en-US" sz="3600" dirty="0" smtClean="0">
                <a:solidFill>
                  <a:srgbClr val="49176D"/>
                </a:solidFill>
                <a:latin typeface="Georgia" charset="0"/>
                <a:ea typeface="ＭＳ Ｐゴシック" charset="0"/>
                <a:cs typeface="Georgia" charset="0"/>
              </a:rPr>
              <a:t>Poster Session</a:t>
            </a:r>
            <a:endParaRPr lang="en-US" sz="3600" dirty="0">
              <a:solidFill>
                <a:srgbClr val="49176D"/>
              </a:solidFill>
              <a:latin typeface="Georgia" charset="0"/>
              <a:ea typeface="ＭＳ Ｐゴシック" charset="0"/>
              <a:cs typeface="Georgia" charset="0"/>
            </a:endParaRPr>
          </a:p>
        </p:txBody>
      </p:sp>
    </p:spTree>
    <p:extLst>
      <p:ext uri="{BB962C8B-B14F-4D97-AF65-F5344CB8AC3E}">
        <p14:creationId xmlns:p14="http://schemas.microsoft.com/office/powerpoint/2010/main" val="37013259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MY IOMEGA AS OF -9-24-2014\Dr Bahoura\OUTREACH ACTIVITIES\2014\2014 HS summer Research\HS pictures\Closing Ceremony\Certificates\HS\HS 2014 30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888" y="1059292"/>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K:\MY IOMEGA AS OF -9-24-2014\Dr Bahoura\OUTREACH ACTIVITIES\2014\2014 HS summer Research\HS pictures\Closing Ceremony\Certificates\HS\HS 2014 32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21153" y="1059292"/>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K:\MY IOMEGA AS OF -9-24-2014\Dr Bahoura\OUTREACH ACTIVITIES\2014\2014 HS summer Research\HS pictures\Closing Ceremony\Certificates\HS\HS 2014 32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327230" y="2969173"/>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K:\MY IOMEGA AS OF -9-24-2014\Dr Bahoura\OUTREACH ACTIVITIES\2014\2014 HS summer Research\HS pictures\Closing Ceremony\Certificates\HS\HS 2014 328.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27230" y="4866289"/>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K:\MY IOMEGA AS OF -9-24-2014\Dr Bahoura\OUTREACH ACTIVITIES\2014\2014 HS summer Research\HS pictures\Closing Ceremony\Certificates\HS\HS 2014 32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521153" y="4882055"/>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K:\MY IOMEGA AS OF -9-24-2014\Dr Bahoura\OUTREACH ACTIVITIES\2014\2014 HS summer Research\HS pictures\Closing Ceremony\Certificates\HS\HS 2014 33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11888" y="4882055"/>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K:\MY IOMEGA AS OF -9-24-2014\Dr Bahoura\OUTREACH ACTIVITIES\2014\2014 HS summer Research\HS pictures\Closing Ceremony\Certificates\HS\HS 2014 318.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1888" y="2969173"/>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K:\MY IOMEGA AS OF -9-24-2014\Dr Bahoura\OUTREACH ACTIVITIES\2014\2014 HS summer Research\HS pictures\Closing Ceremony\Certificates\HS\HS 2014 319.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521153" y="2969173"/>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K:\MY IOMEGA AS OF -9-24-2014\Dr Bahoura\OUTREACH ACTIVITIES\2014\2014 HS summer Research\HS pictures\Closing Ceremony\Certificates\HS\HS 2014 30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327230" y="1059292"/>
            <a:ext cx="2743200" cy="1828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0" y="-40687"/>
            <a:ext cx="9144000" cy="6756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13" name="Rectangle 12"/>
          <p:cNvSpPr/>
          <p:nvPr/>
        </p:nvSpPr>
        <p:spPr>
          <a:xfrm>
            <a:off x="0" y="57975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14" name="Title 1"/>
          <p:cNvSpPr txBox="1">
            <a:spLocks/>
          </p:cNvSpPr>
          <p:nvPr/>
        </p:nvSpPr>
        <p:spPr>
          <a:xfrm>
            <a:off x="152400" y="0"/>
            <a:ext cx="8902700" cy="74136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lnSpc>
                <a:spcPct val="90000"/>
              </a:lnSpc>
            </a:pPr>
            <a:r>
              <a:rPr lang="en-US" sz="3200" dirty="0" smtClean="0">
                <a:solidFill>
                  <a:srgbClr val="49176D"/>
                </a:solidFill>
                <a:latin typeface="Georgia" charset="0"/>
                <a:ea typeface="ＭＳ Ｐゴシック" charset="0"/>
                <a:cs typeface="Georgia" charset="0"/>
              </a:rPr>
              <a:t>Closing Ceremony: Certificates of Participation</a:t>
            </a:r>
            <a:endParaRPr lang="en-US" sz="3200" dirty="0">
              <a:solidFill>
                <a:srgbClr val="49176D"/>
              </a:solidFill>
              <a:latin typeface="Georgia" charset="0"/>
              <a:ea typeface="ＭＳ Ｐゴシック" charset="0"/>
              <a:cs typeface="Georgia" charset="0"/>
            </a:endParaRPr>
          </a:p>
        </p:txBody>
      </p:sp>
    </p:spTree>
    <p:extLst>
      <p:ext uri="{BB962C8B-B14F-4D97-AF65-F5344CB8AC3E}">
        <p14:creationId xmlns:p14="http://schemas.microsoft.com/office/powerpoint/2010/main" val="161143005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K:\MY IOMEGA AS OF -9-24-2014\Dr Bahoura\OUTREACH ACTIVITIES\2014\2014 HS summer Research\HS pictures\Closing Ceremony\Group pics\HS 2014 338.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81000" y="457201"/>
            <a:ext cx="8229600" cy="342232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MY IOMEGA AS OF -9-24-2014\Dr Bahoura\OUTREACH ACTIVITIES\2014\2014 HS summer Research\HS pictures\Closing Ceremony\Group pics\HS 2014 499.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3920" y="3941710"/>
            <a:ext cx="7223760" cy="291629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40687"/>
            <a:ext cx="9144000" cy="675687"/>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6" name="Rectangle 5"/>
          <p:cNvSpPr/>
          <p:nvPr/>
        </p:nvSpPr>
        <p:spPr>
          <a:xfrm>
            <a:off x="0" y="579751"/>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7" name="Title 1"/>
          <p:cNvSpPr txBox="1">
            <a:spLocks/>
          </p:cNvSpPr>
          <p:nvPr/>
        </p:nvSpPr>
        <p:spPr>
          <a:xfrm>
            <a:off x="152400" y="0"/>
            <a:ext cx="8902700" cy="741362"/>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a:lstStyle>
          <a:p>
            <a:pPr eaLnBrk="1" hangingPunct="1">
              <a:lnSpc>
                <a:spcPct val="90000"/>
              </a:lnSpc>
            </a:pPr>
            <a:r>
              <a:rPr lang="en-US" sz="3200" dirty="0" smtClean="0">
                <a:solidFill>
                  <a:srgbClr val="49176D"/>
                </a:solidFill>
                <a:latin typeface="Georgia" charset="0"/>
                <a:ea typeface="ＭＳ Ｐゴシック" charset="0"/>
                <a:cs typeface="Georgia" charset="0"/>
              </a:rPr>
              <a:t>Closing Ceremony</a:t>
            </a:r>
            <a:endParaRPr lang="en-US" sz="3200" dirty="0">
              <a:solidFill>
                <a:srgbClr val="49176D"/>
              </a:solidFill>
              <a:latin typeface="Georgia" charset="0"/>
              <a:ea typeface="ＭＳ Ｐゴシック" charset="0"/>
              <a:cs typeface="Georgia" charset="0"/>
            </a:endParaRPr>
          </a:p>
        </p:txBody>
      </p:sp>
    </p:spTree>
    <p:extLst>
      <p:ext uri="{BB962C8B-B14F-4D97-AF65-F5344CB8AC3E}">
        <p14:creationId xmlns:p14="http://schemas.microsoft.com/office/powerpoint/2010/main" val="148216096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fontAlgn="auto">
              <a:spcBef>
                <a:spcPts val="0"/>
              </a:spcBef>
              <a:spcAft>
                <a:spcPts val="0"/>
              </a:spcAft>
              <a:defRPr/>
            </a:pPr>
            <a:r>
              <a:rPr lang="en-US" dirty="0">
                <a:solidFill>
                  <a:prstClr val="white"/>
                </a:solidFill>
                <a:latin typeface="Calibri"/>
                <a:ea typeface="+mn-ea"/>
                <a:cs typeface="+mn-cs"/>
              </a:rPr>
              <a:t> </a:t>
            </a:r>
          </a:p>
        </p:txBody>
      </p:sp>
      <p:sp>
        <p:nvSpPr>
          <p:cNvPr id="30723" name="Title 1"/>
          <p:cNvSpPr>
            <a:spLocks noGrp="1"/>
          </p:cNvSpPr>
          <p:nvPr>
            <p:ph type="title"/>
          </p:nvPr>
        </p:nvSpPr>
        <p:spPr>
          <a:xfrm>
            <a:off x="254000" y="274638"/>
            <a:ext cx="8661400" cy="741362"/>
          </a:xfrm>
        </p:spPr>
        <p:txBody>
          <a:bodyPr/>
          <a:lstStyle/>
          <a:p>
            <a:pPr algn="l" eaLnBrk="1" hangingPunct="1">
              <a:lnSpc>
                <a:spcPct val="90000"/>
              </a:lnSpc>
            </a:pPr>
            <a:r>
              <a:rPr lang="en-US">
                <a:ea typeface="ＭＳ Ｐゴシック" pitchFamily="-107" charset="-128"/>
                <a:cs typeface="ＭＳ Ｐゴシック" pitchFamily="-107" charset="-128"/>
              </a:rPr>
              <a:t>Using and adapting NISE Net Summer Camp frameworks </a:t>
            </a:r>
          </a:p>
        </p:txBody>
      </p:sp>
      <p:sp>
        <p:nvSpPr>
          <p:cNvPr id="8" name="TextBox 4"/>
          <p:cNvSpPr txBox="1">
            <a:spLocks noChangeArrowheads="1"/>
          </p:cNvSpPr>
          <p:nvPr/>
        </p:nvSpPr>
        <p:spPr bwMode="auto">
          <a:xfrm>
            <a:off x="0" y="1268413"/>
            <a:ext cx="9144000" cy="3803650"/>
          </a:xfrm>
          <a:prstGeom prst="rect">
            <a:avLst/>
          </a:prstGeom>
          <a:noFill/>
          <a:ln>
            <a:noFill/>
          </a:ln>
          <a:extLst/>
        </p:spPr>
        <p:txBody>
          <a:bodyPr>
            <a:prstTxWarp prst="textNoShape">
              <a:avLst/>
            </a:prstTxWarp>
            <a:spAutoFit/>
          </a:bodyPr>
          <a:lstStyle/>
          <a:p>
            <a:pPr marL="2566988" lvl="4" indent="-342900">
              <a:spcAft>
                <a:spcPct val="50000"/>
              </a:spcAft>
            </a:pPr>
            <a:r>
              <a:rPr lang="en-US" sz="2400" b="1"/>
              <a:t>Sci-Port: Louisiana’s Science Center  </a:t>
            </a:r>
          </a:p>
          <a:p>
            <a:pPr marL="2566988" lvl="4" indent="-342900">
              <a:spcAft>
                <a:spcPct val="50000"/>
              </a:spcAft>
              <a:buFontTx/>
              <a:buChar char="•"/>
            </a:pPr>
            <a:r>
              <a:rPr lang="en-US"/>
              <a:t>  92,000 sq. feet;  290 permanent exhibits, travelling exhibits</a:t>
            </a:r>
          </a:p>
          <a:p>
            <a:pPr marL="1195388" lvl="1" indent="-342900">
              <a:spcAft>
                <a:spcPct val="50000"/>
              </a:spcAft>
              <a:buFontTx/>
              <a:buChar char="•"/>
            </a:pPr>
            <a:r>
              <a:rPr lang="en-US"/>
              <a:t>  Space Dome Planetarium</a:t>
            </a:r>
          </a:p>
          <a:p>
            <a:pPr marL="1195388" lvl="1" indent="-342900">
              <a:spcAft>
                <a:spcPct val="50000"/>
              </a:spcAft>
              <a:buFontTx/>
              <a:buChar char="•"/>
            </a:pPr>
            <a:r>
              <a:rPr lang="en-US"/>
              <a:t>  Outreach (afterschool enrichment; travelling exhibits throughout Louisiana)</a:t>
            </a:r>
          </a:p>
          <a:p>
            <a:pPr marL="1195388" lvl="1" indent="-342900">
              <a:spcAft>
                <a:spcPct val="50000"/>
              </a:spcAft>
              <a:buFontTx/>
              <a:buChar char="•"/>
            </a:pPr>
            <a:r>
              <a:rPr lang="en-US"/>
              <a:t>  250,000 annual visitors</a:t>
            </a:r>
          </a:p>
          <a:p>
            <a:pPr marL="1195388" lvl="1" indent="-342900">
              <a:spcAft>
                <a:spcPct val="50000"/>
              </a:spcAft>
              <a:buFontTx/>
              <a:buChar char="•"/>
            </a:pPr>
            <a:r>
              <a:rPr lang="en-US"/>
              <a:t>  demonstrations and labs for public and schools (standards-based, age-appropriate) </a:t>
            </a:r>
          </a:p>
          <a:p>
            <a:pPr marL="1195388" lvl="1" indent="-342900">
              <a:spcAft>
                <a:spcPct val="50000"/>
              </a:spcAft>
              <a:buFontTx/>
              <a:buChar char="•"/>
            </a:pPr>
            <a:r>
              <a:rPr lang="en-US"/>
              <a:t>  IMAX Dome theater</a:t>
            </a:r>
          </a:p>
          <a:p>
            <a:pPr marL="1195388" lvl="1" indent="-342900">
              <a:spcAft>
                <a:spcPct val="50000"/>
              </a:spcAft>
              <a:buFontTx/>
              <a:buChar char="•"/>
            </a:pPr>
            <a:r>
              <a:rPr lang="en-US"/>
              <a:t>  Power of Play Children’s Museum</a:t>
            </a:r>
          </a:p>
          <a:p>
            <a:pPr marL="1195388" lvl="1" indent="-342900">
              <a:spcAft>
                <a:spcPct val="50000"/>
              </a:spcAft>
              <a:buFontTx/>
              <a:buChar char="•"/>
            </a:pPr>
            <a:r>
              <a:rPr lang="en-US"/>
              <a:t>  Birthdays, private events, camps (holiday, professional day camps, summer)</a:t>
            </a:r>
            <a:endParaRPr lang="en-US" sz="2400">
              <a:solidFill>
                <a:srgbClr val="000000"/>
              </a:solidFill>
              <a:latin typeface="Calibri" pitchFamily="-107" charset="0"/>
            </a:endParaRPr>
          </a:p>
        </p:txBody>
      </p:sp>
      <p:pic>
        <p:nvPicPr>
          <p:cNvPr id="30725" name="Picture 8" descr="NISE_tag_white.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w="9525">
            <a:noFill/>
            <a:miter lim="800000"/>
            <a:headEnd/>
            <a:tailEnd/>
          </a:ln>
        </p:spPr>
      </p:pic>
      <p:pic>
        <p:nvPicPr>
          <p:cNvPr id="30729" name="Picture 9" descr="building%20cutout%20sm"/>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064125"/>
            <a:ext cx="9105900" cy="1793875"/>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fontAlgn="auto">
              <a:spcBef>
                <a:spcPts val="0"/>
              </a:spcBef>
              <a:spcAft>
                <a:spcPts val="0"/>
              </a:spcAft>
              <a:defRPr/>
            </a:pPr>
            <a:r>
              <a:rPr lang="en-US" dirty="0">
                <a:solidFill>
                  <a:prstClr val="white"/>
                </a:solidFill>
                <a:latin typeface="Calibri"/>
                <a:ea typeface="+mn-ea"/>
                <a:cs typeface="+mn-cs"/>
              </a:rPr>
              <a:t> </a:t>
            </a:r>
          </a:p>
        </p:txBody>
      </p:sp>
      <p:sp>
        <p:nvSpPr>
          <p:cNvPr id="31747" name="Title 1"/>
          <p:cNvSpPr>
            <a:spLocks noGrp="1"/>
          </p:cNvSpPr>
          <p:nvPr>
            <p:ph type="title"/>
          </p:nvPr>
        </p:nvSpPr>
        <p:spPr>
          <a:xfrm>
            <a:off x="0" y="274638"/>
            <a:ext cx="9144000" cy="741362"/>
          </a:xfrm>
        </p:spPr>
        <p:txBody>
          <a:bodyPr/>
          <a:lstStyle/>
          <a:p>
            <a:pPr algn="l" eaLnBrk="1" hangingPunct="1">
              <a:lnSpc>
                <a:spcPct val="90000"/>
              </a:lnSpc>
            </a:pPr>
            <a:r>
              <a:rPr lang="en-US" sz="4000">
                <a:solidFill>
                  <a:srgbClr val="49176D"/>
                </a:solidFill>
                <a:latin typeface="Georgia" pitchFamily="-107" charset="0"/>
                <a:ea typeface="ＭＳ Ｐゴシック" pitchFamily="-107" charset="-128"/>
                <a:cs typeface="ＭＳ Ｐゴシック" pitchFamily="-107" charset="-128"/>
              </a:rPr>
              <a:t>Sci-Port: What we do and how we do it</a:t>
            </a:r>
          </a:p>
        </p:txBody>
      </p:sp>
      <p:sp>
        <p:nvSpPr>
          <p:cNvPr id="8" name="TextBox 4"/>
          <p:cNvSpPr txBox="1">
            <a:spLocks noChangeArrowheads="1"/>
          </p:cNvSpPr>
          <p:nvPr/>
        </p:nvSpPr>
        <p:spPr bwMode="auto">
          <a:xfrm>
            <a:off x="5497513" y="1454150"/>
            <a:ext cx="3646487" cy="5403850"/>
          </a:xfrm>
          <a:prstGeom prst="rect">
            <a:avLst/>
          </a:prstGeom>
          <a:noFill/>
          <a:ln>
            <a:noFill/>
          </a:ln>
          <a:extLst/>
        </p:spPr>
        <p:txBody>
          <a:bodyPr wrap="square">
            <a:prstTxWarp prst="textNoShape">
              <a:avLst/>
            </a:prstTxWarp>
            <a:spAutoFit/>
          </a:bodyPr>
          <a:lstStyle/>
          <a:p>
            <a:pPr marL="346075" lvl="1" indent="-230188"/>
            <a:r>
              <a:rPr lang="en-US" sz="1600" b="1" dirty="0"/>
              <a:t>Mid-sized market (440,000 people in our 4-parish area) in Northwest corner of Louisiana.</a:t>
            </a:r>
            <a:endParaRPr lang="en-US" sz="1600" b="1" dirty="0" smtClean="0"/>
          </a:p>
          <a:p>
            <a:pPr marL="512763" lvl="2" indent="-166688">
              <a:buFontTx/>
              <a:buChar char="•"/>
            </a:pPr>
            <a:r>
              <a:rPr lang="en-US" sz="1600" dirty="0" smtClean="0"/>
              <a:t>Memberships </a:t>
            </a:r>
            <a:r>
              <a:rPr lang="en-US" sz="1600" dirty="0"/>
              <a:t>and private donations</a:t>
            </a:r>
            <a:endParaRPr lang="en-US" sz="1600" dirty="0" smtClean="0"/>
          </a:p>
          <a:p>
            <a:pPr marL="512763" lvl="2" indent="-166688">
              <a:buFontTx/>
              <a:buChar char="•"/>
            </a:pPr>
            <a:r>
              <a:rPr lang="en-US" sz="1600" dirty="0" smtClean="0"/>
              <a:t>Corporate </a:t>
            </a:r>
            <a:r>
              <a:rPr lang="en-US" sz="1600" dirty="0"/>
              <a:t>memberships and special event sponsorships</a:t>
            </a:r>
            <a:endParaRPr lang="en-US" sz="1600" dirty="0" smtClean="0"/>
          </a:p>
          <a:p>
            <a:pPr marL="512763" lvl="2" indent="-166688">
              <a:buFontTx/>
              <a:buChar char="•"/>
            </a:pPr>
            <a:r>
              <a:rPr lang="en-US" sz="1600" dirty="0" smtClean="0"/>
              <a:t>Grants</a:t>
            </a:r>
          </a:p>
          <a:p>
            <a:pPr marL="512763" lvl="2" indent="-166688">
              <a:buFontTx/>
              <a:buChar char="•"/>
            </a:pPr>
            <a:r>
              <a:rPr lang="en-US" sz="1600" dirty="0" smtClean="0"/>
              <a:t>Local </a:t>
            </a:r>
            <a:r>
              <a:rPr lang="en-US" sz="1600" dirty="0"/>
              <a:t>and state funding.</a:t>
            </a:r>
          </a:p>
          <a:p>
            <a:pPr marL="828675" lvl="1" indent="-371475"/>
            <a:endParaRPr lang="en-US" sz="800" dirty="0"/>
          </a:p>
          <a:p>
            <a:pPr marL="828675" lvl="1" indent="-712788"/>
            <a:r>
              <a:rPr lang="en-US" sz="1600" b="1" dirty="0"/>
              <a:t>Small but multi-talented staff.</a:t>
            </a:r>
            <a:endParaRPr lang="en-US" sz="1600" b="1" dirty="0" smtClean="0"/>
          </a:p>
          <a:p>
            <a:pPr marL="512763" lvl="2" indent="-166688">
              <a:buFontTx/>
              <a:buChar char="•"/>
            </a:pPr>
            <a:r>
              <a:rPr lang="en-US" sz="1600" dirty="0" smtClean="0"/>
              <a:t>Summer </a:t>
            </a:r>
            <a:r>
              <a:rPr lang="en-US" sz="1600" dirty="0"/>
              <a:t>camp staffed by certified teachers (rather than seasonal staff)</a:t>
            </a:r>
          </a:p>
          <a:p>
            <a:pPr marL="828675" lvl="1" indent="-371475"/>
            <a:endParaRPr lang="en-US" sz="800" dirty="0"/>
          </a:p>
          <a:p>
            <a:pPr marL="346075" lvl="1" indent="-230188"/>
            <a:r>
              <a:rPr lang="en-US" sz="1600" b="1" dirty="0"/>
              <a:t>Partnerships and cheap/free resources (camps)</a:t>
            </a:r>
            <a:endParaRPr lang="en-US" sz="1600" b="1" dirty="0" smtClean="0"/>
          </a:p>
          <a:p>
            <a:pPr marL="512763" lvl="2" indent="-166688">
              <a:buFontTx/>
              <a:buChar char="•"/>
            </a:pPr>
            <a:r>
              <a:rPr lang="en-US" sz="1600" dirty="0" smtClean="0"/>
              <a:t>Animal </a:t>
            </a:r>
            <a:r>
              <a:rPr lang="en-US" sz="1600" dirty="0"/>
              <a:t>Care camps (service dogs, comfort dogs, raptor center, K-9 unit, pet rescue organizations, Pig in the City, entomologists)</a:t>
            </a:r>
            <a:endParaRPr lang="en-US" sz="1600" dirty="0" smtClean="0"/>
          </a:p>
          <a:p>
            <a:pPr marL="512763" lvl="2" indent="-166688">
              <a:buFontTx/>
              <a:buChar char="•"/>
            </a:pPr>
            <a:r>
              <a:rPr lang="en-US" sz="1600" dirty="0" smtClean="0"/>
              <a:t>NASA</a:t>
            </a:r>
            <a:r>
              <a:rPr lang="en-US" sz="1600" dirty="0"/>
              <a:t>, </a:t>
            </a:r>
            <a:r>
              <a:rPr lang="en-US" sz="1600" dirty="0" err="1"/>
              <a:t>NISENet</a:t>
            </a:r>
            <a:r>
              <a:rPr lang="en-US" sz="1600" dirty="0"/>
              <a:t> framework</a:t>
            </a:r>
            <a:endParaRPr lang="en-US" sz="1600" dirty="0">
              <a:solidFill>
                <a:srgbClr val="000000"/>
              </a:solidFill>
              <a:latin typeface="Calibri" pitchFamily="-107" charset="0"/>
            </a:endParaRPr>
          </a:p>
        </p:txBody>
      </p:sp>
      <p:pic>
        <p:nvPicPr>
          <p:cNvPr id="31750"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w="9525">
            <a:noFill/>
            <a:miter lim="800000"/>
            <a:headEnd/>
            <a:tailEnd/>
          </a:ln>
        </p:spPr>
      </p:pic>
      <p:pic>
        <p:nvPicPr>
          <p:cNvPr id="31753" name="Picture 9"/>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1454150"/>
            <a:ext cx="5497513" cy="4791075"/>
          </a:xfrm>
          <a:prstGeom prst="rect">
            <a:avLst/>
          </a:prstGeom>
          <a:noFill/>
          <a:ln w="38100">
            <a:solidFill>
              <a:schemeClr val="tx1"/>
            </a:solidFill>
            <a:miter lim="800000"/>
            <a:headEnd/>
            <a:tailEnd/>
          </a:ln>
          <a:effec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1143000"/>
          </a:xfrm>
          <a:prstGeom prst="rect">
            <a:avLst/>
          </a:prstGeom>
          <a:solidFill>
            <a:schemeClr val="bg1"/>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fontAlgn="auto">
              <a:spcBef>
                <a:spcPts val="0"/>
              </a:spcBef>
              <a:spcAft>
                <a:spcPts val="0"/>
              </a:spcAft>
              <a:defRPr/>
            </a:pPr>
            <a:endParaRPr lang="en-US" dirty="0">
              <a:solidFill>
                <a:prstClr val="white"/>
              </a:solidFill>
              <a:latin typeface="Calibri"/>
              <a:ea typeface="+mn-ea"/>
              <a:cs typeface="+mn-cs"/>
            </a:endParaRPr>
          </a:p>
        </p:txBody>
      </p:sp>
      <p:sp>
        <p:nvSpPr>
          <p:cNvPr id="4" name="Rectangle 3"/>
          <p:cNvSpPr>
            <a:spLocks noChangeArrowheads="1"/>
          </p:cNvSpPr>
          <p:nvPr/>
        </p:nvSpPr>
        <p:spPr bwMode="auto">
          <a:xfrm>
            <a:off x="0" y="1143000"/>
            <a:ext cx="9144000" cy="92075"/>
          </a:xfrm>
          <a:prstGeom prst="rect">
            <a:avLst/>
          </a:prstGeom>
          <a:solidFill>
            <a:srgbClr val="ABCB45"/>
          </a:solidFill>
          <a:ln w="9525">
            <a:no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fontAlgn="auto">
              <a:spcBef>
                <a:spcPts val="0"/>
              </a:spcBef>
              <a:spcAft>
                <a:spcPts val="0"/>
              </a:spcAft>
              <a:defRPr/>
            </a:pPr>
            <a:r>
              <a:rPr lang="en-US" dirty="0">
                <a:solidFill>
                  <a:prstClr val="white"/>
                </a:solidFill>
                <a:latin typeface="Calibri"/>
                <a:ea typeface="+mn-ea"/>
                <a:cs typeface="+mn-cs"/>
              </a:rPr>
              <a:t> </a:t>
            </a:r>
          </a:p>
        </p:txBody>
      </p:sp>
      <p:sp>
        <p:nvSpPr>
          <p:cNvPr id="8" name="TextBox 4"/>
          <p:cNvSpPr txBox="1">
            <a:spLocks noChangeArrowheads="1"/>
          </p:cNvSpPr>
          <p:nvPr/>
        </p:nvSpPr>
        <p:spPr bwMode="auto">
          <a:xfrm>
            <a:off x="4979988" y="1446213"/>
            <a:ext cx="4164012" cy="5755423"/>
          </a:xfrm>
          <a:prstGeom prst="rect">
            <a:avLst/>
          </a:prstGeom>
          <a:noFill/>
          <a:ln>
            <a:noFill/>
          </a:ln>
          <a:extLst/>
        </p:spPr>
        <p:txBody>
          <a:bodyPr>
            <a:prstTxWarp prst="textNoShape">
              <a:avLst/>
            </a:prstTxWarp>
            <a:spAutoFit/>
          </a:bodyPr>
          <a:lstStyle/>
          <a:p>
            <a:pPr>
              <a:spcBef>
                <a:spcPct val="50000"/>
              </a:spcBef>
            </a:pPr>
            <a:r>
              <a:rPr lang="en-US" b="1" dirty="0"/>
              <a:t>Offered different half-day, week-long sessions for K-1, 2-3, 4-5, 6-10</a:t>
            </a:r>
            <a:endParaRPr lang="en-US" b="1" dirty="0" smtClean="0"/>
          </a:p>
          <a:p>
            <a:pPr marL="795338" lvl="3" indent="-282575"/>
            <a:r>
              <a:rPr lang="en-US" sz="1400" dirty="0" smtClean="0"/>
              <a:t>Frameworks </a:t>
            </a:r>
            <a:r>
              <a:rPr lang="en-US" sz="1400" dirty="0"/>
              <a:t>designed for ages 8-10, high school</a:t>
            </a:r>
          </a:p>
          <a:p>
            <a:pPr marL="795338" lvl="3" indent="-282575"/>
            <a:r>
              <a:rPr lang="en-US" sz="1400" dirty="0"/>
              <a:t>Framework is designed to fill 1.5-2 hours daily, less than a “full half-day.” But, open-ended nature of several investigations allows for extension. </a:t>
            </a:r>
            <a:endParaRPr lang="en-US" sz="1400" dirty="0" smtClean="0"/>
          </a:p>
          <a:p>
            <a:pPr marL="795338" lvl="3" indent="-282575"/>
            <a:endParaRPr lang="en-US" sz="1400" dirty="0" smtClean="0"/>
          </a:p>
          <a:p>
            <a:pPr marL="0" lvl="3"/>
            <a:r>
              <a:rPr lang="en-US" b="1" dirty="0"/>
              <a:t>Training resources available on-line (videos, scripts). </a:t>
            </a:r>
          </a:p>
          <a:p>
            <a:pPr marL="795338" lvl="2" indent="-282575"/>
            <a:endParaRPr lang="en-US" b="1" dirty="0"/>
          </a:p>
          <a:p>
            <a:pPr marL="0" lvl="2"/>
            <a:r>
              <a:rPr lang="en-US" b="1" dirty="0"/>
              <a:t>Materials (physical kits, other materials listed along with links for purchasing, part numbers, etc.)</a:t>
            </a:r>
          </a:p>
          <a:p>
            <a:pPr marL="795338" lvl="2" indent="-282575"/>
            <a:endParaRPr lang="en-US" b="1" dirty="0"/>
          </a:p>
          <a:p>
            <a:pPr marL="0" lvl="2"/>
            <a:r>
              <a:rPr lang="en-US" b="1" dirty="0"/>
              <a:t>What is </a:t>
            </a:r>
            <a:r>
              <a:rPr lang="en-US" b="1" dirty="0" err="1"/>
              <a:t>Nano</a:t>
            </a:r>
            <a:r>
              <a:rPr lang="en-US" b="1" dirty="0"/>
              <a:t>? (cutting-edge science in an age of </a:t>
            </a:r>
            <a:r>
              <a:rPr lang="en-US" b="1" dirty="0" err="1"/>
              <a:t>Pinterest</a:t>
            </a:r>
            <a:r>
              <a:rPr lang="en-US" b="1" dirty="0"/>
              <a:t>-inspired summer “craft” camps)</a:t>
            </a:r>
          </a:p>
          <a:p>
            <a:pPr marL="795338" lvl="2" indent="-282575"/>
            <a:endParaRPr lang="en-US" b="1" dirty="0"/>
          </a:p>
          <a:p>
            <a:pPr marL="795338" lvl="2" indent="-795338"/>
            <a:r>
              <a:rPr lang="en-US" b="1" dirty="0" err="1"/>
              <a:t>Nano</a:t>
            </a:r>
            <a:r>
              <a:rPr lang="en-US" b="1" dirty="0"/>
              <a:t> is everywhere!</a:t>
            </a:r>
          </a:p>
          <a:p>
            <a:pPr marL="795338" lvl="2" indent="-282575"/>
            <a:endParaRPr lang="en-US" b="1" dirty="0"/>
          </a:p>
        </p:txBody>
      </p:sp>
      <p:pic>
        <p:nvPicPr>
          <p:cNvPr id="32774"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w="9525">
            <a:noFill/>
            <a:miter lim="800000"/>
            <a:headEnd/>
            <a:tailEnd/>
          </a:ln>
        </p:spPr>
      </p:pic>
      <p:pic>
        <p:nvPicPr>
          <p:cNvPr id="32778" name="Picture 10"/>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5738" y="1235075"/>
            <a:ext cx="4794250" cy="2913063"/>
          </a:xfrm>
          <a:prstGeom prst="rect">
            <a:avLst/>
          </a:prstGeom>
          <a:noFill/>
          <a:ln w="9525">
            <a:noFill/>
            <a:miter lim="800000"/>
            <a:headEnd/>
            <a:tailEnd/>
          </a:ln>
          <a:effectLst/>
        </p:spPr>
      </p:pic>
      <p:pic>
        <p:nvPicPr>
          <p:cNvPr id="32779" name="Picture 1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3675" y="4373563"/>
            <a:ext cx="4786313" cy="2455862"/>
          </a:xfrm>
          <a:prstGeom prst="rect">
            <a:avLst/>
          </a:prstGeom>
          <a:noFill/>
          <a:ln w="9525">
            <a:noFill/>
            <a:miter lim="800000"/>
            <a:headEnd/>
            <a:tailEnd/>
          </a:ln>
          <a:effectLst/>
        </p:spPr>
      </p:pic>
      <p:sp>
        <p:nvSpPr>
          <p:cNvPr id="32780" name="Title 1"/>
          <p:cNvSpPr>
            <a:spLocks/>
          </p:cNvSpPr>
          <p:nvPr/>
        </p:nvSpPr>
        <p:spPr bwMode="auto">
          <a:xfrm>
            <a:off x="0" y="0"/>
            <a:ext cx="9067800" cy="1168400"/>
          </a:xfrm>
          <a:prstGeom prst="rect">
            <a:avLst/>
          </a:prstGeom>
          <a:noFill/>
          <a:ln w="9525">
            <a:noFill/>
            <a:miter lim="800000"/>
            <a:headEnd/>
            <a:tailEnd/>
          </a:ln>
        </p:spPr>
        <p:txBody>
          <a:bodyPr anchor="ctr">
            <a:prstTxWarp prst="textNoShape">
              <a:avLst/>
            </a:prstTxWarp>
          </a:bodyPr>
          <a:lstStyle/>
          <a:p>
            <a:pPr>
              <a:lnSpc>
                <a:spcPct val="90000"/>
              </a:lnSpc>
            </a:pPr>
            <a:r>
              <a:rPr lang="en-US" sz="4400">
                <a:latin typeface="Calibri" pitchFamily="-107" charset="0"/>
              </a:rPr>
              <a:t>Using and adapting NISE Net Summer Camp frameworks </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Designing and Implementing </a:t>
            </a:r>
            <a:r>
              <a:rPr lang="en-US" sz="4000" dirty="0" err="1" smtClean="0">
                <a:solidFill>
                  <a:srgbClr val="49176D"/>
                </a:solidFill>
                <a:latin typeface="Georgia" charset="0"/>
                <a:ea typeface="ＭＳ Ｐゴシック" charset="0"/>
                <a:cs typeface="Georgia" charset="0"/>
              </a:rPr>
              <a:t>Nanoscience</a:t>
            </a:r>
            <a:r>
              <a:rPr lang="en-US" sz="4000" dirty="0" smtClean="0">
                <a:solidFill>
                  <a:srgbClr val="49176D"/>
                </a:solidFill>
                <a:latin typeface="Georgia" charset="0"/>
                <a:ea typeface="ＭＳ Ｐゴシック" charset="0"/>
                <a:cs typeface="Georgia" charset="0"/>
              </a:rPr>
              <a:t> Summer Camps</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91826" y="1371495"/>
            <a:ext cx="8552174" cy="560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Michelle Kortenaar, </a:t>
            </a:r>
            <a:r>
              <a:rPr lang="en-US" dirty="0" err="1" smtClean="0">
                <a:solidFill>
                  <a:prstClr val="black"/>
                </a:solidFill>
                <a:latin typeface="Calibri" charset="0"/>
              </a:rPr>
              <a:t>mkortenaar@sciencenter.org</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Meghan </a:t>
            </a:r>
            <a:r>
              <a:rPr lang="en-US" dirty="0" err="1" smtClean="0">
                <a:solidFill>
                  <a:prstClr val="black"/>
                </a:solidFill>
                <a:latin typeface="Calibri" charset="0"/>
              </a:rPr>
              <a:t>Schiedel</a:t>
            </a:r>
            <a:r>
              <a:rPr lang="en-US" dirty="0" smtClean="0">
                <a:solidFill>
                  <a:prstClr val="black"/>
                </a:solidFill>
                <a:latin typeface="Calibri" charset="0"/>
              </a:rPr>
              <a:t>, </a:t>
            </a:r>
            <a:r>
              <a:rPr lang="en-US" dirty="0" err="1" smtClean="0">
                <a:solidFill>
                  <a:prstClr val="black"/>
                </a:solidFill>
                <a:latin typeface="Calibri" charset="0"/>
              </a:rPr>
              <a:t>mschiedel@nvdm.org</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Michele Laverty, </a:t>
            </a:r>
            <a:r>
              <a:rPr lang="en-US" dirty="0" err="1" smtClean="0">
                <a:solidFill>
                  <a:prstClr val="black"/>
                </a:solidFill>
                <a:latin typeface="Calibri" charset="0"/>
              </a:rPr>
              <a:t>michele@agsciencecenter.org</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Andrew </a:t>
            </a:r>
            <a:r>
              <a:rPr lang="en-US" dirty="0" err="1" smtClean="0">
                <a:solidFill>
                  <a:prstClr val="black"/>
                </a:solidFill>
                <a:latin typeface="Calibri" charset="0"/>
              </a:rPr>
              <a:t>McGarrahan</a:t>
            </a:r>
            <a:r>
              <a:rPr lang="en-US" dirty="0" smtClean="0">
                <a:solidFill>
                  <a:prstClr val="black"/>
                </a:solidFill>
                <a:latin typeface="Calibri" charset="0"/>
              </a:rPr>
              <a:t>, </a:t>
            </a:r>
            <a:r>
              <a:rPr lang="en-US" dirty="0" err="1" smtClean="0">
                <a:solidFill>
                  <a:prstClr val="black"/>
                </a:solidFill>
                <a:latin typeface="Calibri" charset="0"/>
              </a:rPr>
              <a:t>Andrew.McGarrahan@slsc.org</a:t>
            </a:r>
            <a:r>
              <a:rPr lang="en-US" dirty="0" smtClean="0">
                <a:solidFill>
                  <a:prstClr val="black"/>
                </a:solidFill>
                <a:latin typeface="Calibri" charset="0"/>
              </a:rPr>
              <a:t> </a:t>
            </a:r>
          </a:p>
          <a:p>
            <a:pPr marL="342900" indent="-342900" eaLnBrk="1" hangingPunct="1">
              <a:lnSpc>
                <a:spcPct val="90000"/>
              </a:lnSpc>
              <a:spcBef>
                <a:spcPct val="50000"/>
              </a:spcBef>
              <a:buFont typeface="Arial"/>
              <a:buChar char="•"/>
              <a:defRPr/>
            </a:pPr>
            <a:r>
              <a:rPr lang="en-US" dirty="0" err="1" smtClean="0">
                <a:solidFill>
                  <a:prstClr val="black"/>
                </a:solidFill>
                <a:latin typeface="Calibri" charset="0"/>
              </a:rPr>
              <a:t>Messaoud</a:t>
            </a:r>
            <a:r>
              <a:rPr lang="en-US" dirty="0" smtClean="0">
                <a:solidFill>
                  <a:prstClr val="black"/>
                </a:solidFill>
                <a:latin typeface="Calibri" charset="0"/>
              </a:rPr>
              <a:t> </a:t>
            </a:r>
            <a:r>
              <a:rPr lang="en-US" dirty="0" err="1" smtClean="0">
                <a:solidFill>
                  <a:prstClr val="black"/>
                </a:solidFill>
                <a:latin typeface="Calibri" charset="0"/>
              </a:rPr>
              <a:t>Bahoura</a:t>
            </a:r>
            <a:r>
              <a:rPr lang="en-US" dirty="0" smtClean="0">
                <a:solidFill>
                  <a:prstClr val="black"/>
                </a:solidFill>
                <a:latin typeface="Calibri" charset="0"/>
              </a:rPr>
              <a:t>, </a:t>
            </a:r>
            <a:r>
              <a:rPr lang="en-US" dirty="0" err="1" smtClean="0">
                <a:solidFill>
                  <a:prstClr val="black"/>
                </a:solidFill>
                <a:latin typeface="Calibri" charset="0"/>
              </a:rPr>
              <a:t>mbahoura@nsu.edu</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Alan Brown, </a:t>
            </a:r>
            <a:r>
              <a:rPr lang="en-US" dirty="0" err="1" smtClean="0">
                <a:solidFill>
                  <a:prstClr val="black"/>
                </a:solidFill>
                <a:latin typeface="Calibri" charset="0"/>
              </a:rPr>
              <a:t>abrown@sciport.org</a:t>
            </a: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Paola Ferrari, </a:t>
            </a:r>
            <a:r>
              <a:rPr lang="en-US" smtClean="0">
                <a:solidFill>
                  <a:prstClr val="black"/>
                </a:solidFill>
                <a:latin typeface="Calibri" charset="0"/>
              </a:rPr>
              <a:t>pmferrari@sbcglobal.net</a:t>
            </a:r>
          </a:p>
          <a:p>
            <a:pPr marL="342900" indent="-342900" eaLnBrk="1" hangingPunct="1">
              <a:lnSpc>
                <a:spcPct val="90000"/>
              </a:lnSpc>
              <a:spcBef>
                <a:spcPct val="50000"/>
              </a:spcBef>
              <a:buFont typeface="Arial"/>
              <a:buChar char="•"/>
              <a:defRPr/>
            </a:pPr>
            <a:endParaRPr lang="en-US" dirty="0" smtClean="0">
              <a:solidFill>
                <a:prstClr val="black"/>
              </a:solidFill>
              <a:latin typeface="Calibri" charset="0"/>
            </a:endParaRPr>
          </a:p>
          <a:p>
            <a:pPr marL="342900" indent="-342900" eaLnBrk="1" hangingPunct="1">
              <a:lnSpc>
                <a:spcPct val="90000"/>
              </a:lnSpc>
              <a:spcBef>
                <a:spcPct val="50000"/>
              </a:spcBef>
              <a:buFont typeface="Arial"/>
              <a:buChar char="•"/>
              <a:defRPr/>
            </a:pPr>
            <a:endParaRPr lang="en-US" dirty="0" smtClean="0">
              <a:solidFill>
                <a:prstClr val="black"/>
              </a:solidFill>
              <a:latin typeface="Calibri" charset="0"/>
            </a:endParaRPr>
          </a:p>
          <a:p>
            <a:pPr marL="0" indent="0" eaLnBrk="1" hangingPunct="1">
              <a:lnSpc>
                <a:spcPct val="90000"/>
              </a:lnSpc>
              <a:spcBef>
                <a:spcPct val="50000"/>
              </a:spcBef>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spTree>
    <p:extLst>
      <p:ext uri="{BB962C8B-B14F-4D97-AF65-F5344CB8AC3E}">
        <p14:creationId xmlns:p14="http://schemas.microsoft.com/office/powerpoint/2010/main" val="236988674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Guest Nano Scientist</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91826" y="1371495"/>
            <a:ext cx="8001962" cy="2536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Text:</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text</a:t>
            </a:r>
          </a:p>
          <a:p>
            <a:pPr marL="342900" indent="-342900" eaLnBrk="1" hangingPunct="1">
              <a:lnSpc>
                <a:spcPct val="90000"/>
              </a:lnSpc>
              <a:spcBef>
                <a:spcPct val="50000"/>
              </a:spcBef>
              <a:buFont typeface="Arial"/>
              <a:buChar char="•"/>
              <a:defRPr/>
            </a:pPr>
            <a:r>
              <a:rPr lang="en-US" dirty="0">
                <a:solidFill>
                  <a:prstClr val="black"/>
                </a:solidFill>
                <a:latin typeface="Calibri" charset="0"/>
              </a:rPr>
              <a:t>text</a:t>
            </a:r>
          </a:p>
          <a:p>
            <a:pPr marL="0" indent="0" eaLnBrk="1" hangingPunct="1">
              <a:lnSpc>
                <a:spcPct val="90000"/>
              </a:lnSpc>
              <a:spcBef>
                <a:spcPct val="50000"/>
              </a:spcBef>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295400"/>
            <a:ext cx="91440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556" y="2511552"/>
            <a:ext cx="2843213"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657600" y="3352800"/>
            <a:ext cx="5227243"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47188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Nano Learning Celebration</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91826" y="1371495"/>
            <a:ext cx="4437374" cy="297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Student lead </a:t>
            </a:r>
            <a:r>
              <a:rPr lang="en-US" dirty="0" err="1" smtClean="0">
                <a:solidFill>
                  <a:prstClr val="black"/>
                </a:solidFill>
                <a:latin typeface="Calibri" charset="0"/>
              </a:rPr>
              <a:t>NanoDay</a:t>
            </a:r>
            <a:r>
              <a:rPr lang="en-US" dirty="0" smtClean="0">
                <a:solidFill>
                  <a:prstClr val="black"/>
                </a:solidFill>
                <a:latin typeface="Calibri" charset="0"/>
              </a:rPr>
              <a:t> activities </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Presentation of student work and learning throughout the week </a:t>
            </a:r>
            <a:endParaRPr lang="en-US" dirty="0">
              <a:solidFill>
                <a:prstClr val="black"/>
              </a:solidFill>
              <a:latin typeface="Calibri" charset="0"/>
            </a:endParaRPr>
          </a:p>
          <a:p>
            <a:pPr marL="0" indent="0" eaLnBrk="1" hangingPunct="1">
              <a:lnSpc>
                <a:spcPct val="90000"/>
              </a:lnSpc>
              <a:spcBef>
                <a:spcPct val="50000"/>
              </a:spcBef>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295400"/>
            <a:ext cx="8991600" cy="618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327492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Ag and Nano Summer Camp</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3693582" y="1417638"/>
            <a:ext cx="4942417" cy="33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How is Nano Ag or Ag Nano?</a:t>
            </a:r>
            <a:endParaRPr lang="en-US" b="1" dirty="0">
              <a:solidFill>
                <a:prstClr val="black"/>
              </a:solidFill>
              <a:latin typeface="Calibri" charset="0"/>
            </a:endParaRP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Brought in scientists – </a:t>
            </a: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Daily experiments using Nano Days kits</a:t>
            </a:r>
            <a:endParaRPr lang="en-US" dirty="0">
              <a:solidFill>
                <a:prstClr val="black"/>
              </a:solidFill>
              <a:latin typeface="Calibri" charset="0"/>
            </a:endParaRPr>
          </a:p>
          <a:p>
            <a:pPr marL="806450" lvl="1" indent="-342900" eaLnBrk="1" hangingPunct="1">
              <a:lnSpc>
                <a:spcPct val="90000"/>
              </a:lnSpc>
              <a:spcBef>
                <a:spcPct val="50000"/>
              </a:spcBef>
              <a:buFont typeface="Arial"/>
              <a:buChar char="•"/>
              <a:defRPr/>
            </a:pPr>
            <a:r>
              <a:rPr lang="en-US" dirty="0" smtClean="0">
                <a:solidFill>
                  <a:prstClr val="black"/>
                </a:solidFill>
                <a:latin typeface="Calibri" charset="0"/>
              </a:rPr>
              <a:t>Daily homework to extend</a:t>
            </a:r>
            <a:endParaRPr lang="en-US" dirty="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801884"/>
            <a:ext cx="3393109" cy="4524145"/>
          </a:xfrm>
          <a:prstGeom prst="rect">
            <a:avLst/>
          </a:prstGeom>
        </p:spPr>
      </p:pic>
      <p:pic>
        <p:nvPicPr>
          <p:cNvPr id="11" name="Picture 2" descr="https://encrypted-tbn3.gstatic.com/images?q=tbn:ANd9GcSIqKC_B4rcdTWWArr8IxFD6h45fe5sKWKeplo9LuOA_OwBKF2Bd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170711" y="2009030"/>
            <a:ext cx="426274" cy="5539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392890" y="3698485"/>
            <a:ext cx="4076545" cy="2510368"/>
          </a:xfrm>
          <a:prstGeom prst="rect">
            <a:avLst/>
          </a:prstGeom>
        </p:spPr>
      </p:pic>
      <p:sp>
        <p:nvSpPr>
          <p:cNvPr id="6" name="TextBox 5"/>
          <p:cNvSpPr txBox="1"/>
          <p:nvPr/>
        </p:nvSpPr>
        <p:spPr>
          <a:xfrm>
            <a:off x="4703975" y="6312456"/>
            <a:ext cx="3932024" cy="369332"/>
          </a:xfrm>
          <a:prstGeom prst="rect">
            <a:avLst/>
          </a:prstGeom>
          <a:noFill/>
        </p:spPr>
        <p:txBody>
          <a:bodyPr wrap="square" rtlCol="0">
            <a:spAutoFit/>
          </a:bodyPr>
          <a:lstStyle/>
          <a:p>
            <a:r>
              <a:rPr lang="en-US" dirty="0" smtClean="0"/>
              <a:t>Michele@agsciencecenter.org</a:t>
            </a:r>
            <a:endParaRPr lang="en-US" dirty="0"/>
          </a:p>
        </p:txBody>
      </p:sp>
    </p:spTree>
    <p:extLst>
      <p:ext uri="{BB962C8B-B14F-4D97-AF65-F5344CB8AC3E}">
        <p14:creationId xmlns:p14="http://schemas.microsoft.com/office/powerpoint/2010/main" val="402404735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Ag and Nano Summer Camp </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5211267" y="1448941"/>
            <a:ext cx="4419248"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Connected to nature</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Insect Safari</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Build a bug homework</a:t>
            </a: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Gecko tape</a:t>
            </a:r>
            <a:endParaRPr lang="en-US" dirty="0">
              <a:solidFill>
                <a:prstClr val="black"/>
              </a:solidFill>
              <a:latin typeface="Calibri" charset="0"/>
            </a:endParaRPr>
          </a:p>
          <a:p>
            <a:pPr marL="0" indent="0" eaLnBrk="1" hangingPunct="1">
              <a:lnSpc>
                <a:spcPct val="90000"/>
              </a:lnSpc>
              <a:spcBef>
                <a:spcPct val="50000"/>
              </a:spcBef>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944736" y="1270000"/>
            <a:ext cx="4193311" cy="5591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47934" y="3481389"/>
            <a:ext cx="2522567" cy="3200399"/>
          </a:xfrm>
          <a:prstGeom prst="rect">
            <a:avLst/>
          </a:prstGeom>
        </p:spPr>
      </p:pic>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0" y="4542640"/>
            <a:ext cx="1736521" cy="2315360"/>
          </a:xfrm>
          <a:prstGeom prst="rect">
            <a:avLst/>
          </a:prstGeom>
        </p:spPr>
      </p:pic>
    </p:spTree>
    <p:extLst>
      <p:ext uri="{BB962C8B-B14F-4D97-AF65-F5344CB8AC3E}">
        <p14:creationId xmlns:p14="http://schemas.microsoft.com/office/powerpoint/2010/main" val="14938994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49176D"/>
                </a:solidFill>
                <a:latin typeface="Georgia" charset="0"/>
                <a:ea typeface="ＭＳ Ｐゴシック" charset="0"/>
                <a:cs typeface="Georgia" charset="0"/>
              </a:rPr>
              <a:t>Ag and Nano Summer Camp </a:t>
            </a:r>
            <a:endParaRPr lang="en-US" sz="4000" dirty="0">
              <a:solidFill>
                <a:srgbClr val="49176D"/>
              </a:solidFill>
              <a:latin typeface="Georgia" charset="0"/>
              <a:ea typeface="ＭＳ Ｐゴシック" charset="0"/>
              <a:cs typeface="Georgia" charset="0"/>
            </a:endParaRPr>
          </a:p>
        </p:txBody>
      </p:sp>
      <p:sp>
        <p:nvSpPr>
          <p:cNvPr id="8" name="TextBox 4"/>
          <p:cNvSpPr txBox="1">
            <a:spLocks noChangeArrowheads="1"/>
          </p:cNvSpPr>
          <p:nvPr/>
        </p:nvSpPr>
        <p:spPr bwMode="auto">
          <a:xfrm>
            <a:off x="4467675" y="1446385"/>
            <a:ext cx="4676325" cy="592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9400" indent="-2794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eaLnBrk="1" hangingPunct="1">
              <a:spcBef>
                <a:spcPct val="50000"/>
              </a:spcBef>
              <a:defRPr/>
            </a:pPr>
            <a:r>
              <a:rPr lang="en-US" b="1" dirty="0" smtClean="0">
                <a:solidFill>
                  <a:prstClr val="black"/>
                </a:solidFill>
                <a:latin typeface="Calibri" charset="0"/>
              </a:rPr>
              <a:t>We partner with FFA as camp staff.</a:t>
            </a:r>
          </a:p>
          <a:p>
            <a:pPr marL="0" indent="0" eaLnBrk="1" hangingPunct="1">
              <a:spcBef>
                <a:spcPct val="50000"/>
              </a:spcBef>
              <a:defRPr/>
            </a:pPr>
            <a:r>
              <a:rPr lang="en-US" b="1" dirty="0" smtClean="0">
                <a:solidFill>
                  <a:prstClr val="black"/>
                </a:solidFill>
                <a:latin typeface="Calibri" charset="0"/>
              </a:rPr>
              <a:t>FFA members act as team leaders 3-1 ratio</a:t>
            </a:r>
          </a:p>
          <a:p>
            <a:pPr marL="0" indent="0" eaLnBrk="1" hangingPunct="1">
              <a:spcBef>
                <a:spcPct val="50000"/>
              </a:spcBef>
              <a:defRPr/>
            </a:pPr>
            <a:r>
              <a:rPr lang="en-US" b="1" dirty="0" smtClean="0">
                <a:solidFill>
                  <a:prstClr val="black"/>
                </a:solidFill>
                <a:latin typeface="Calibri" charset="0"/>
              </a:rPr>
              <a:t>They can share about FFA but they also learn the science with the campers…</a:t>
            </a:r>
            <a:endParaRPr lang="en-US" b="1"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“Nano science is pretty neat”</a:t>
            </a:r>
          </a:p>
          <a:p>
            <a:pPr marL="342900" indent="-342900" eaLnBrk="1" hangingPunct="1">
              <a:lnSpc>
                <a:spcPct val="90000"/>
              </a:lnSpc>
              <a:spcBef>
                <a:spcPct val="50000"/>
              </a:spcBef>
              <a:buFont typeface="Arial" panose="020B0604020202020204" pitchFamily="34" charset="0"/>
              <a:buChar char="•"/>
              <a:defRPr/>
            </a:pPr>
            <a:r>
              <a:rPr lang="en-US" dirty="0" smtClean="0">
                <a:solidFill>
                  <a:prstClr val="black"/>
                </a:solidFill>
                <a:latin typeface="Calibri" charset="0"/>
              </a:rPr>
              <a:t>“The overall experience with the kids and the extra knowledge the FFA members learned as well.”</a:t>
            </a:r>
            <a:endParaRPr lang="en-US" dirty="0">
              <a:solidFill>
                <a:prstClr val="black"/>
              </a:solidFill>
              <a:latin typeface="Calibri" charset="0"/>
            </a:endParaRPr>
          </a:p>
          <a:p>
            <a:pPr marL="342900" indent="-342900" eaLnBrk="1" hangingPunct="1">
              <a:lnSpc>
                <a:spcPct val="90000"/>
              </a:lnSpc>
              <a:spcBef>
                <a:spcPct val="50000"/>
              </a:spcBef>
              <a:buFont typeface="Arial"/>
              <a:buChar char="•"/>
              <a:defRPr/>
            </a:pPr>
            <a:r>
              <a:rPr lang="en-US" dirty="0" smtClean="0">
                <a:solidFill>
                  <a:prstClr val="black"/>
                </a:solidFill>
                <a:latin typeface="Calibri" charset="0"/>
              </a:rPr>
              <a:t>“#1 Favorite Part, Experiments!”</a:t>
            </a:r>
            <a:endParaRPr lang="en-US" dirty="0">
              <a:solidFill>
                <a:prstClr val="black"/>
              </a:solidFill>
              <a:latin typeface="Calibri" charset="0"/>
            </a:endParaRPr>
          </a:p>
          <a:p>
            <a:pPr eaLnBrk="1" hangingPunct="1">
              <a:lnSpc>
                <a:spcPct val="90000"/>
              </a:lnSpc>
              <a:spcBef>
                <a:spcPct val="50000"/>
              </a:spcBef>
              <a:buFontTx/>
              <a:buChar char="•"/>
              <a:defRPr/>
            </a:pPr>
            <a:endParaRPr lang="en-US" dirty="0">
              <a:solidFill>
                <a:prstClr val="black"/>
              </a:solidFill>
              <a:latin typeface="Calibri" charset="0"/>
            </a:endParaRPr>
          </a:p>
          <a:p>
            <a:pPr eaLnBrk="1" hangingPunct="1">
              <a:lnSpc>
                <a:spcPct val="90000"/>
              </a:lnSpc>
              <a:spcBef>
                <a:spcPct val="50000"/>
              </a:spcBef>
              <a:buFontTx/>
              <a:buChar char="•"/>
              <a:defRPr/>
            </a:pPr>
            <a:endParaRPr lang="en-US" dirty="0" smtClean="0">
              <a:solidFill>
                <a:prstClr val="black"/>
              </a:solidFill>
              <a:latin typeface="Calibri" charset="0"/>
            </a:endParaRP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447" y="1235075"/>
            <a:ext cx="4192524" cy="5590032"/>
          </a:xfrm>
          <a:prstGeom prst="rect">
            <a:avLst/>
          </a:prstGeom>
        </p:spPr>
      </p:pic>
      <p:pic>
        <p:nvPicPr>
          <p:cNvPr id="11" name="Picture 8" descr="NISE_tag_white.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0741" y="1362075"/>
            <a:ext cx="2230682" cy="1062648"/>
          </a:xfrm>
          <a:prstGeom prst="rect">
            <a:avLst/>
          </a:prstGeom>
        </p:spPr>
      </p:pic>
    </p:spTree>
    <p:extLst>
      <p:ext uri="{BB962C8B-B14F-4D97-AF65-F5344CB8AC3E}">
        <p14:creationId xmlns:p14="http://schemas.microsoft.com/office/powerpoint/2010/main" val="1295600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smtClean="0">
                <a:solidFill>
                  <a:prstClr val="white"/>
                </a:solidFill>
                <a:latin typeface="Calibri"/>
              </a:rPr>
              <a:t>Ag an</a:t>
            </a:r>
            <a:endParaRPr lang="en-US" dirty="0">
              <a:solidFill>
                <a:prstClr val="white"/>
              </a:solidFill>
              <a:latin typeface="Calibri"/>
            </a:endParaRPr>
          </a:p>
        </p:txBody>
      </p:sp>
      <p:sp>
        <p:nvSpPr>
          <p:cNvPr id="4" name="Rectangle 3"/>
          <p:cNvSpPr/>
          <p:nvPr/>
        </p:nvSpPr>
        <p:spPr>
          <a:xfrm>
            <a:off x="0" y="1143000"/>
            <a:ext cx="9144000" cy="92075"/>
          </a:xfrm>
          <a:prstGeom prst="rect">
            <a:avLst/>
          </a:prstGeom>
          <a:solidFill>
            <a:srgbClr val="ABCB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solidFill>
                  <a:prstClr val="white"/>
                </a:solidFill>
                <a:latin typeface="Calibri"/>
              </a:rPr>
              <a:t> </a:t>
            </a:r>
          </a:p>
        </p:txBody>
      </p:sp>
      <p:sp>
        <p:nvSpPr>
          <p:cNvPr id="63491" name="Title 1"/>
          <p:cNvSpPr>
            <a:spLocks noGrp="1"/>
          </p:cNvSpPr>
          <p:nvPr>
            <p:ph type="title"/>
          </p:nvPr>
        </p:nvSpPr>
        <p:spPr>
          <a:xfrm>
            <a:off x="254000" y="274638"/>
            <a:ext cx="8661400" cy="741362"/>
          </a:xfrm>
        </p:spPr>
        <p:txBody>
          <a:bodyPr/>
          <a:lstStyle/>
          <a:p>
            <a:pPr algn="l" eaLnBrk="1" hangingPunct="1">
              <a:lnSpc>
                <a:spcPct val="90000"/>
              </a:lnSpc>
            </a:pPr>
            <a:r>
              <a:rPr lang="en-US" sz="4000" dirty="0" smtClean="0">
                <a:solidFill>
                  <a:srgbClr val="0C4225"/>
                </a:solidFill>
                <a:latin typeface="Georgia" charset="0"/>
                <a:ea typeface="ＭＳ Ｐゴシック" charset="0"/>
                <a:cs typeface="Georgia" charset="0"/>
              </a:rPr>
              <a:t>Ag and Nano Summer Camp</a:t>
            </a:r>
            <a:endParaRPr lang="en-US" sz="4000" dirty="0">
              <a:solidFill>
                <a:srgbClr val="0C4225"/>
              </a:solidFill>
              <a:latin typeface="Georgia" charset="0"/>
              <a:ea typeface="ＭＳ Ｐゴシック" charset="0"/>
              <a:cs typeface="Georgia" charset="0"/>
            </a:endParaRPr>
          </a:p>
        </p:txBody>
      </p:sp>
      <p:pic>
        <p:nvPicPr>
          <p:cNvPr id="9" name="Picture 8"/>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rot="16200000">
            <a:off x="830727" y="4687924"/>
            <a:ext cx="1438275" cy="272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appstore.pn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238066" y="4612276"/>
            <a:ext cx="17907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2913989" y="4101262"/>
            <a:ext cx="3986205" cy="2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auto">
          <a:xfrm>
            <a:off x="185738" y="1352648"/>
            <a:ext cx="3014663"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p:cNvPicPr>
            <a:picLocks noChangeAspect="1"/>
          </p:cNvPicPr>
          <p:nvPr/>
        </p:nvPicPr>
        <p:blipFill rotWithShape="1">
          <a:blip r:embed="rId7" cstate="email">
            <a:extLst>
              <a:ext uri="{28A0092B-C50C-407E-A947-70E740481C1C}">
                <a14:useLocalDpi xmlns:a14="http://schemas.microsoft.com/office/drawing/2010/main"/>
              </a:ext>
            </a:extLst>
          </a:blip>
          <a:srcRect b="-2401"/>
          <a:stretch/>
        </p:blipFill>
        <p:spPr bwMode="auto">
          <a:xfrm>
            <a:off x="6477894" y="4011407"/>
            <a:ext cx="2505184" cy="28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NISE_tag_white.p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185738" y="6330950"/>
            <a:ext cx="898525"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240227" y="1338606"/>
            <a:ext cx="2742851" cy="2749329"/>
          </a:xfrm>
          <a:prstGeom prst="rect">
            <a:avLst/>
          </a:prstGeom>
        </p:spPr>
      </p:pic>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842729" y="1343220"/>
            <a:ext cx="4016537" cy="2771005"/>
          </a:xfrm>
          <a:prstGeom prst="rect">
            <a:avLst/>
          </a:prstGeom>
        </p:spPr>
      </p:pic>
    </p:spTree>
    <p:extLst>
      <p:ext uri="{BB962C8B-B14F-4D97-AF65-F5344CB8AC3E}">
        <p14:creationId xmlns:p14="http://schemas.microsoft.com/office/powerpoint/2010/main" val="173687949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2.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3.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4.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5.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6.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7.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8.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ags/tag9.xml><?xml version="1.0" encoding="utf-8"?>
<p:tagLst xmlns:a="http://schemas.openxmlformats.org/drawingml/2006/main" xmlns:r="http://schemas.openxmlformats.org/officeDocument/2006/relationships" xmlns:p="http://schemas.openxmlformats.org/presentationml/2006/main">
  <p:tag name="PRESENTATIONPOINT DATAPOINT SLIDEUPDATECONTROL"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2264</TotalTime>
  <Words>1538</Words>
  <Application>Microsoft Macintosh PowerPoint</Application>
  <PresentationFormat>On-screen Show (4:3)</PresentationFormat>
  <Paragraphs>289</Paragraphs>
  <Slides>39</Slides>
  <Notes>16</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1_Office Theme</vt:lpstr>
      <vt:lpstr>Office Theme</vt:lpstr>
      <vt:lpstr>Designing and Implementing Nanoscience Summer Camps</vt:lpstr>
      <vt:lpstr>The Museum and The Camp</vt:lpstr>
      <vt:lpstr>Themed Days Based on Learning Objectives</vt:lpstr>
      <vt:lpstr>Guest Nano Scientist</vt:lpstr>
      <vt:lpstr>Nano Learning Celebration</vt:lpstr>
      <vt:lpstr>Ag and Nano Summer Camp</vt:lpstr>
      <vt:lpstr>Ag and Nano Summer Camp </vt:lpstr>
      <vt:lpstr>Ag and Nano Summer Camp </vt:lpstr>
      <vt:lpstr>Ag and Nano Summer Camp</vt:lpstr>
      <vt:lpstr>Camp Layout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High School Summer Research Schedule</vt:lpstr>
      <vt:lpstr>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Using and adapting NISE Net Summer Camp frameworks </vt:lpstr>
      <vt:lpstr>Sci-Port: What we do and how we do it</vt:lpstr>
      <vt:lpstr>PowerPoint Presentation</vt:lpstr>
      <vt:lpstr>Designing and Implementing Nanoscience Summer Camps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Catherine McCarthy</cp:lastModifiedBy>
  <cp:revision>20</cp:revision>
  <dcterms:created xsi:type="dcterms:W3CDTF">2015-06-03T22:26:01Z</dcterms:created>
  <dcterms:modified xsi:type="dcterms:W3CDTF">2015-06-16T21:39:06Z</dcterms:modified>
</cp:coreProperties>
</file>