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30"/>
  </p:notesMasterIdLst>
  <p:sldIdLst>
    <p:sldId id="514" r:id="rId3"/>
    <p:sldId id="487" r:id="rId4"/>
    <p:sldId id="516" r:id="rId5"/>
    <p:sldId id="526" r:id="rId6"/>
    <p:sldId id="519" r:id="rId7"/>
    <p:sldId id="524" r:id="rId8"/>
    <p:sldId id="525" r:id="rId9"/>
    <p:sldId id="532" r:id="rId10"/>
    <p:sldId id="522" r:id="rId11"/>
    <p:sldId id="528" r:id="rId12"/>
    <p:sldId id="529" r:id="rId13"/>
    <p:sldId id="530" r:id="rId14"/>
    <p:sldId id="531" r:id="rId15"/>
    <p:sldId id="533" r:id="rId16"/>
    <p:sldId id="534" r:id="rId17"/>
    <p:sldId id="535" r:id="rId18"/>
    <p:sldId id="566" r:id="rId19"/>
    <p:sldId id="518" r:id="rId20"/>
    <p:sldId id="536" r:id="rId21"/>
    <p:sldId id="537" r:id="rId22"/>
    <p:sldId id="543" r:id="rId23"/>
    <p:sldId id="564" r:id="rId24"/>
    <p:sldId id="545" r:id="rId25"/>
    <p:sldId id="544" r:id="rId26"/>
    <p:sldId id="565" r:id="rId27"/>
    <p:sldId id="546" r:id="rId28"/>
    <p:sldId id="539"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D"/>
    <a:srgbClr val="491765"/>
    <a:srgbClr val="4E1765"/>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352" autoAdjust="0"/>
    <p:restoredTop sz="87536" autoAdjust="0"/>
  </p:normalViewPr>
  <p:slideViewPr>
    <p:cSldViewPr snapToGrid="0" snapToObjects="1">
      <p:cViewPr>
        <p:scale>
          <a:sx n="99" d="100"/>
          <a:sy n="99" d="100"/>
        </p:scale>
        <p:origin x="-42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10701174-6960-994D-9A2C-DFC3838D3337}">
      <dgm:prSet phldrT="[Text]"/>
      <dgm:spPr>
        <a:solidFill>
          <a:schemeClr val="accent1"/>
        </a:solidFill>
      </dgm:spPr>
      <dgm:t>
        <a:bodyPr/>
        <a:lstStyle/>
        <a:p>
          <a:r>
            <a:rPr lang="en-US" dirty="0" smtClean="0"/>
            <a:t>Improve</a:t>
          </a:r>
          <a:endParaRPr lang="en-US" dirty="0"/>
        </a:p>
      </dgm:t>
    </dgm:pt>
    <dgm:pt modelId="{375FB37B-4EBD-B242-BD06-FB2F83034A60}" type="parTrans" cxnId="{13561EFB-6AEB-4F48-8CFA-BFA862165944}">
      <dgm:prSet/>
      <dgm:spPr/>
      <dgm:t>
        <a:bodyPr/>
        <a:lstStyle/>
        <a:p>
          <a:endParaRPr lang="en-US"/>
        </a:p>
      </dgm:t>
    </dgm:pt>
    <dgm:pt modelId="{EC575178-2647-EE4D-84E7-FC4AE855507A}" type="sibTrans" cxnId="{13561EFB-6AEB-4F48-8CFA-BFA862165944}">
      <dgm:prSet/>
      <dgm:spPr/>
      <dgm:t>
        <a:bodyPr/>
        <a:lstStyle/>
        <a:p>
          <a:endParaRPr lang="en-US"/>
        </a:p>
      </dgm:t>
    </dgm:pt>
    <dgm:pt modelId="{8C9D41B6-964B-8C48-AF3F-8EBE52B711E1}">
      <dgm:prSet phldrT="[Text]"/>
      <dgm:spPr>
        <a:solidFill>
          <a:srgbClr val="4F81BD"/>
        </a:solidFill>
      </dgm:spPr>
      <dgm:t>
        <a:bodyPr/>
        <a:lstStyle/>
        <a:p>
          <a:r>
            <a:rPr lang="en-US" dirty="0" smtClean="0"/>
            <a:t>Question</a:t>
          </a:r>
          <a:endParaRPr lang="en-US" dirty="0"/>
        </a:p>
      </dgm:t>
    </dgm:pt>
    <dgm:pt modelId="{1CED6332-2FDD-5E40-9428-50DE1B99184A}" type="parTrans" cxnId="{52503D64-B49D-BF4D-B4A2-7C2BA980CBAF}">
      <dgm:prSet/>
      <dgm:spPr/>
      <dgm:t>
        <a:bodyPr/>
        <a:lstStyle/>
        <a:p>
          <a:endParaRPr lang="en-US"/>
        </a:p>
      </dgm:t>
    </dgm:pt>
    <dgm:pt modelId="{C49F9998-7C34-6040-9392-05EF6CE99F5A}" type="sibTrans" cxnId="{52503D64-B49D-BF4D-B4A2-7C2BA980CBAF}">
      <dgm:prSet/>
      <dgm:spPr/>
      <dgm:t>
        <a:bodyPr/>
        <a:lstStyle/>
        <a:p>
          <a:endParaRPr lang="en-US"/>
        </a:p>
      </dgm:t>
    </dgm:pt>
    <dgm:pt modelId="{AD0DB59F-89D0-EB40-8D0B-48A8B2616371}">
      <dgm:prSet phldrT="[Text]"/>
      <dgm:spPr>
        <a:solidFill>
          <a:srgbClr val="4F81BD"/>
        </a:solidFill>
      </dgm:spPr>
      <dgm:t>
        <a:bodyPr/>
        <a:lstStyle/>
        <a:p>
          <a:r>
            <a:rPr lang="en-US" dirty="0" smtClean="0"/>
            <a:t>Investigate</a:t>
          </a:r>
          <a:endParaRPr lang="en-US" dirty="0"/>
        </a:p>
      </dgm:t>
    </dgm:pt>
    <dgm:pt modelId="{87618441-B23F-B544-AB1F-9017A0C64B21}" type="parTrans" cxnId="{1650EEFB-BFAE-8448-BB76-75066EDE8B2F}">
      <dgm:prSet/>
      <dgm:spPr/>
      <dgm:t>
        <a:bodyPr/>
        <a:lstStyle/>
        <a:p>
          <a:endParaRPr lang="en-US"/>
        </a:p>
      </dgm:t>
    </dgm:pt>
    <dgm:pt modelId="{C6F20706-5058-0948-82D7-78BB0DDD504F}" type="sibTrans" cxnId="{1650EEFB-BFAE-8448-BB76-75066EDE8B2F}">
      <dgm:prSet/>
      <dgm:spPr/>
      <dgm:t>
        <a:bodyPr/>
        <a:lstStyle/>
        <a:p>
          <a:endParaRPr lang="en-US"/>
        </a:p>
      </dgm:t>
    </dgm:pt>
    <dgm:pt modelId="{87330897-98FD-7048-AF71-2F996BA3E39D}">
      <dgm:prSet phldrT="[Text]"/>
      <dgm:spPr>
        <a:solidFill>
          <a:srgbClr val="4F81BD"/>
        </a:solidFill>
      </dgm:spPr>
      <dgm:t>
        <a:bodyPr/>
        <a:lstStyle/>
        <a:p>
          <a:r>
            <a:rPr lang="en-US" dirty="0" smtClean="0"/>
            <a:t>Reflect</a:t>
          </a:r>
          <a:endParaRPr lang="en-US" dirty="0"/>
        </a:p>
      </dgm:t>
    </dgm:pt>
    <dgm:pt modelId="{2C562902-7D65-8545-B5C0-4A6E70286C6F}" type="parTrans" cxnId="{266B72ED-E655-814E-81F7-5802F5F87AA5}">
      <dgm:prSet/>
      <dgm:spPr/>
      <dgm:t>
        <a:bodyPr/>
        <a:lstStyle/>
        <a:p>
          <a:endParaRPr lang="en-US"/>
        </a:p>
      </dgm:t>
    </dgm:pt>
    <dgm:pt modelId="{7E6B02EA-CC47-494B-A201-96924FCDE11B}" type="sibTrans" cxnId="{266B72ED-E655-814E-81F7-5802F5F87AA5}">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86FE327-83F6-A043-9019-8ADCA1926429}" type="pres">
      <dgm:prSet presAssocID="{8C9D41B6-964B-8C48-AF3F-8EBE52B711E1}" presName="node" presStyleLbl="node1" presStyleIdx="0" presStyleCnt="4">
        <dgm:presLayoutVars>
          <dgm:bulletEnabled val="1"/>
        </dgm:presLayoutVars>
      </dgm:prSet>
      <dgm:spPr/>
      <dgm:t>
        <a:bodyPr/>
        <a:lstStyle/>
        <a:p>
          <a:endParaRPr lang="en-US"/>
        </a:p>
      </dgm:t>
    </dgm:pt>
    <dgm:pt modelId="{3DDF2B3A-A0B3-B14D-B3F4-2299DAA6C21C}" type="pres">
      <dgm:prSet presAssocID="{C49F9998-7C34-6040-9392-05EF6CE99F5A}" presName="sibTrans" presStyleLbl="sibTrans2D1" presStyleIdx="0" presStyleCnt="4"/>
      <dgm:spPr/>
      <dgm:t>
        <a:bodyPr/>
        <a:lstStyle/>
        <a:p>
          <a:endParaRPr lang="en-US"/>
        </a:p>
      </dgm:t>
    </dgm:pt>
    <dgm:pt modelId="{D634B1AB-7FA6-714F-9C2F-444A81C18CC8}" type="pres">
      <dgm:prSet presAssocID="{C49F9998-7C34-6040-9392-05EF6CE99F5A}" presName="connectorText" presStyleLbl="sibTrans2D1" presStyleIdx="0" presStyleCnt="4"/>
      <dgm:spPr/>
      <dgm:t>
        <a:bodyPr/>
        <a:lstStyle/>
        <a:p>
          <a:endParaRPr lang="en-US"/>
        </a:p>
      </dgm:t>
    </dgm:pt>
    <dgm:pt modelId="{1B5474F4-ECB9-5D45-84ED-554264CDAEED}" type="pres">
      <dgm:prSet presAssocID="{AD0DB59F-89D0-EB40-8D0B-48A8B2616371}" presName="node" presStyleLbl="node1" presStyleIdx="1" presStyleCnt="4">
        <dgm:presLayoutVars>
          <dgm:bulletEnabled val="1"/>
        </dgm:presLayoutVars>
      </dgm:prSet>
      <dgm:spPr/>
      <dgm:t>
        <a:bodyPr/>
        <a:lstStyle/>
        <a:p>
          <a:endParaRPr lang="en-US"/>
        </a:p>
      </dgm:t>
    </dgm:pt>
    <dgm:pt modelId="{5867FF31-AA37-6D40-8655-45C210620609}" type="pres">
      <dgm:prSet presAssocID="{C6F20706-5058-0948-82D7-78BB0DDD504F}" presName="sibTrans" presStyleLbl="sibTrans2D1" presStyleIdx="1" presStyleCnt="4"/>
      <dgm:spPr/>
      <dgm:t>
        <a:bodyPr/>
        <a:lstStyle/>
        <a:p>
          <a:endParaRPr lang="en-US"/>
        </a:p>
      </dgm:t>
    </dgm:pt>
    <dgm:pt modelId="{912A74B5-7CD5-074C-A01E-A997FBD30A5F}" type="pres">
      <dgm:prSet presAssocID="{C6F20706-5058-0948-82D7-78BB0DDD504F}" presName="connectorText" presStyleLbl="sibTrans2D1" presStyleIdx="1" presStyleCnt="4"/>
      <dgm:spPr/>
      <dgm:t>
        <a:bodyPr/>
        <a:lstStyle/>
        <a:p>
          <a:endParaRPr lang="en-US"/>
        </a:p>
      </dgm:t>
    </dgm:pt>
    <dgm:pt modelId="{E1FF8ADE-2976-0D46-9770-4402EA712D90}" type="pres">
      <dgm:prSet presAssocID="{87330897-98FD-7048-AF71-2F996BA3E39D}" presName="node" presStyleLbl="node1" presStyleIdx="2" presStyleCnt="4">
        <dgm:presLayoutVars>
          <dgm:bulletEnabled val="1"/>
        </dgm:presLayoutVars>
      </dgm:prSet>
      <dgm:spPr/>
      <dgm:t>
        <a:bodyPr/>
        <a:lstStyle/>
        <a:p>
          <a:endParaRPr lang="en-US"/>
        </a:p>
      </dgm:t>
    </dgm:pt>
    <dgm:pt modelId="{AAE8D1B0-1267-D74F-9B7F-2CE3FCBA3C10}" type="pres">
      <dgm:prSet presAssocID="{7E6B02EA-CC47-494B-A201-96924FCDE11B}" presName="sibTrans" presStyleLbl="sibTrans2D1" presStyleIdx="2" presStyleCnt="4"/>
      <dgm:spPr/>
      <dgm:t>
        <a:bodyPr/>
        <a:lstStyle/>
        <a:p>
          <a:endParaRPr lang="en-US"/>
        </a:p>
      </dgm:t>
    </dgm:pt>
    <dgm:pt modelId="{3621BEA0-C8EE-8847-927F-5297B1E0E01E}" type="pres">
      <dgm:prSet presAssocID="{7E6B02EA-CC47-494B-A201-96924FCDE11B}" presName="connectorText" presStyleLbl="sibTrans2D1" presStyleIdx="2" presStyleCnt="4"/>
      <dgm:spPr/>
      <dgm:t>
        <a:bodyPr/>
        <a:lstStyle/>
        <a:p>
          <a:endParaRPr lang="en-US"/>
        </a:p>
      </dgm:t>
    </dgm:pt>
    <dgm:pt modelId="{AAE33940-D219-3242-A318-52FBC63725C4}" type="pres">
      <dgm:prSet presAssocID="{10701174-6960-994D-9A2C-DFC3838D3337}" presName="node" presStyleLbl="node1" presStyleIdx="3" presStyleCnt="4">
        <dgm:presLayoutVars>
          <dgm:bulletEnabled val="1"/>
        </dgm:presLayoutVars>
      </dgm:prSet>
      <dgm:spPr/>
      <dgm:t>
        <a:bodyPr/>
        <a:lstStyle/>
        <a:p>
          <a:endParaRPr lang="en-US"/>
        </a:p>
      </dgm:t>
    </dgm:pt>
    <dgm:pt modelId="{C02E2A87-7B69-9347-8693-DE3210677DFE}" type="pres">
      <dgm:prSet presAssocID="{EC575178-2647-EE4D-84E7-FC4AE855507A}" presName="sibTrans" presStyleLbl="sibTrans2D1" presStyleIdx="3" presStyleCnt="4"/>
      <dgm:spPr/>
      <dgm:t>
        <a:bodyPr/>
        <a:lstStyle/>
        <a:p>
          <a:endParaRPr lang="en-US"/>
        </a:p>
      </dgm:t>
    </dgm:pt>
    <dgm:pt modelId="{C715D74F-6767-C848-9C2C-C9E36E47B6E0}" type="pres">
      <dgm:prSet presAssocID="{EC575178-2647-EE4D-84E7-FC4AE855507A}" presName="connectorText" presStyleLbl="sibTrans2D1" presStyleIdx="3" presStyleCnt="4"/>
      <dgm:spPr/>
      <dgm:t>
        <a:bodyPr/>
        <a:lstStyle/>
        <a:p>
          <a:endParaRPr lang="en-US"/>
        </a:p>
      </dgm:t>
    </dgm:pt>
  </dgm:ptLst>
  <dgm:cxnLst>
    <dgm:cxn modelId="{A792762A-289F-0149-A844-FA7D2E698954}" type="presOf" srcId="{EC575178-2647-EE4D-84E7-FC4AE855507A}" destId="{C02E2A87-7B69-9347-8693-DE3210677DFE}" srcOrd="0" destOrd="0" presId="urn:microsoft.com/office/officeart/2005/8/layout/cycle2"/>
    <dgm:cxn modelId="{32514D66-0611-5D46-88A2-D5B383A9BEC9}" type="presOf" srcId="{C6F20706-5058-0948-82D7-78BB0DDD504F}" destId="{912A74B5-7CD5-074C-A01E-A997FBD30A5F}" srcOrd="1" destOrd="0" presId="urn:microsoft.com/office/officeart/2005/8/layout/cycle2"/>
    <dgm:cxn modelId="{A3BD9D30-AB67-144D-9B0D-932BF6B81EE2}" type="presOf" srcId="{7E6B02EA-CC47-494B-A201-96924FCDE11B}" destId="{3621BEA0-C8EE-8847-927F-5297B1E0E01E}" srcOrd="1" destOrd="0" presId="urn:microsoft.com/office/officeart/2005/8/layout/cycle2"/>
    <dgm:cxn modelId="{266B72ED-E655-814E-81F7-5802F5F87AA5}" srcId="{BABBDF1B-3E0E-4AF5-9BD9-1F5523F5FD0A}" destId="{87330897-98FD-7048-AF71-2F996BA3E39D}" srcOrd="2" destOrd="0" parTransId="{2C562902-7D65-8545-B5C0-4A6E70286C6F}" sibTransId="{7E6B02EA-CC47-494B-A201-96924FCDE11B}"/>
    <dgm:cxn modelId="{1650EEFB-BFAE-8448-BB76-75066EDE8B2F}" srcId="{BABBDF1B-3E0E-4AF5-9BD9-1F5523F5FD0A}" destId="{AD0DB59F-89D0-EB40-8D0B-48A8B2616371}" srcOrd="1" destOrd="0" parTransId="{87618441-B23F-B544-AB1F-9017A0C64B21}" sibTransId="{C6F20706-5058-0948-82D7-78BB0DDD504F}"/>
    <dgm:cxn modelId="{8A0FC8FB-0875-3A41-98C1-73D20DFF148F}" type="presOf" srcId="{7E6B02EA-CC47-494B-A201-96924FCDE11B}" destId="{AAE8D1B0-1267-D74F-9B7F-2CE3FCBA3C10}" srcOrd="0" destOrd="0" presId="urn:microsoft.com/office/officeart/2005/8/layout/cycle2"/>
    <dgm:cxn modelId="{8C3EF37C-D567-8A40-B54A-B2D7B5320CF3}" type="presOf" srcId="{8C9D41B6-964B-8C48-AF3F-8EBE52B711E1}" destId="{C86FE327-83F6-A043-9019-8ADCA1926429}" srcOrd="0" destOrd="0" presId="urn:microsoft.com/office/officeart/2005/8/layout/cycle2"/>
    <dgm:cxn modelId="{A0EA69B8-A708-2647-A114-1641FF54E000}" type="presOf" srcId="{C49F9998-7C34-6040-9392-05EF6CE99F5A}" destId="{3DDF2B3A-A0B3-B14D-B3F4-2299DAA6C21C}" srcOrd="0" destOrd="0" presId="urn:microsoft.com/office/officeart/2005/8/layout/cycle2"/>
    <dgm:cxn modelId="{D2C51200-5EAD-2040-9318-D25FBEE22142}" type="presOf" srcId="{C6F20706-5058-0948-82D7-78BB0DDD504F}" destId="{5867FF31-AA37-6D40-8655-45C210620609}" srcOrd="0" destOrd="0" presId="urn:microsoft.com/office/officeart/2005/8/layout/cycle2"/>
    <dgm:cxn modelId="{2727FE2B-4194-2948-9A04-F6EDF2240FB3}" type="presOf" srcId="{87330897-98FD-7048-AF71-2F996BA3E39D}" destId="{E1FF8ADE-2976-0D46-9770-4402EA712D90}" srcOrd="0" destOrd="0" presId="urn:microsoft.com/office/officeart/2005/8/layout/cycle2"/>
    <dgm:cxn modelId="{E8F98CDD-30A2-784C-ACBD-4378892AA5C9}" type="presOf" srcId="{C49F9998-7C34-6040-9392-05EF6CE99F5A}" destId="{D634B1AB-7FA6-714F-9C2F-444A81C18CC8}" srcOrd="1" destOrd="0" presId="urn:microsoft.com/office/officeart/2005/8/layout/cycle2"/>
    <dgm:cxn modelId="{2FA5310D-6EE0-8D4D-95FA-94E4438C8A72}" type="presOf" srcId="{10701174-6960-994D-9A2C-DFC3838D3337}" destId="{AAE33940-D219-3242-A318-52FBC63725C4}" srcOrd="0" destOrd="0" presId="urn:microsoft.com/office/officeart/2005/8/layout/cycle2"/>
    <dgm:cxn modelId="{52503D64-B49D-BF4D-B4A2-7C2BA980CBAF}" srcId="{BABBDF1B-3E0E-4AF5-9BD9-1F5523F5FD0A}" destId="{8C9D41B6-964B-8C48-AF3F-8EBE52B711E1}" srcOrd="0" destOrd="0" parTransId="{1CED6332-2FDD-5E40-9428-50DE1B99184A}" sibTransId="{C49F9998-7C34-6040-9392-05EF6CE99F5A}"/>
    <dgm:cxn modelId="{69178EF5-2950-9045-B3EA-40B4059C41AC}" type="presOf" srcId="{AD0DB59F-89D0-EB40-8D0B-48A8B2616371}" destId="{1B5474F4-ECB9-5D45-84ED-554264CDAEED}" srcOrd="0" destOrd="0" presId="urn:microsoft.com/office/officeart/2005/8/layout/cycle2"/>
    <dgm:cxn modelId="{3F4D7B30-2B31-AE44-8E24-29B42FF1CE05}" type="presOf" srcId="{BABBDF1B-3E0E-4AF5-9BD9-1F5523F5FD0A}" destId="{BED73096-1BA0-431A-8EBF-328E88198F9D}" srcOrd="0" destOrd="0" presId="urn:microsoft.com/office/officeart/2005/8/layout/cycle2"/>
    <dgm:cxn modelId="{630D6349-1CE0-F247-B49E-30DCD540742D}" type="presOf" srcId="{EC575178-2647-EE4D-84E7-FC4AE855507A}" destId="{C715D74F-6767-C848-9C2C-C9E36E47B6E0}" srcOrd="1" destOrd="0" presId="urn:microsoft.com/office/officeart/2005/8/layout/cycle2"/>
    <dgm:cxn modelId="{13561EFB-6AEB-4F48-8CFA-BFA862165944}" srcId="{BABBDF1B-3E0E-4AF5-9BD9-1F5523F5FD0A}" destId="{10701174-6960-994D-9A2C-DFC3838D3337}" srcOrd="3" destOrd="0" parTransId="{375FB37B-4EBD-B242-BD06-FB2F83034A60}" sibTransId="{EC575178-2647-EE4D-84E7-FC4AE855507A}"/>
    <dgm:cxn modelId="{414877C2-A440-294A-BFEB-5EEE2A88EF15}" type="presParOf" srcId="{BED73096-1BA0-431A-8EBF-328E88198F9D}" destId="{C86FE327-83F6-A043-9019-8ADCA1926429}" srcOrd="0" destOrd="0" presId="urn:microsoft.com/office/officeart/2005/8/layout/cycle2"/>
    <dgm:cxn modelId="{CDB8EE91-7B38-424A-AB63-F733D3D7B139}" type="presParOf" srcId="{BED73096-1BA0-431A-8EBF-328E88198F9D}" destId="{3DDF2B3A-A0B3-B14D-B3F4-2299DAA6C21C}" srcOrd="1" destOrd="0" presId="urn:microsoft.com/office/officeart/2005/8/layout/cycle2"/>
    <dgm:cxn modelId="{B7A91B7E-5E44-434F-A90B-9D917D08B39B}" type="presParOf" srcId="{3DDF2B3A-A0B3-B14D-B3F4-2299DAA6C21C}" destId="{D634B1AB-7FA6-714F-9C2F-444A81C18CC8}" srcOrd="0" destOrd="0" presId="urn:microsoft.com/office/officeart/2005/8/layout/cycle2"/>
    <dgm:cxn modelId="{3A8985F9-1D45-D249-8589-55943A4F8B1A}" type="presParOf" srcId="{BED73096-1BA0-431A-8EBF-328E88198F9D}" destId="{1B5474F4-ECB9-5D45-84ED-554264CDAEED}" srcOrd="2" destOrd="0" presId="urn:microsoft.com/office/officeart/2005/8/layout/cycle2"/>
    <dgm:cxn modelId="{72713C65-4722-5849-A367-ADF5C3D44876}" type="presParOf" srcId="{BED73096-1BA0-431A-8EBF-328E88198F9D}" destId="{5867FF31-AA37-6D40-8655-45C210620609}" srcOrd="3" destOrd="0" presId="urn:microsoft.com/office/officeart/2005/8/layout/cycle2"/>
    <dgm:cxn modelId="{A10E251F-C2EB-5042-8DBF-FE2A9720FF8A}" type="presParOf" srcId="{5867FF31-AA37-6D40-8655-45C210620609}" destId="{912A74B5-7CD5-074C-A01E-A997FBD30A5F}" srcOrd="0" destOrd="0" presId="urn:microsoft.com/office/officeart/2005/8/layout/cycle2"/>
    <dgm:cxn modelId="{82269DDF-783E-AB4C-B7B1-D99670E55B1F}" type="presParOf" srcId="{BED73096-1BA0-431A-8EBF-328E88198F9D}" destId="{E1FF8ADE-2976-0D46-9770-4402EA712D90}" srcOrd="4" destOrd="0" presId="urn:microsoft.com/office/officeart/2005/8/layout/cycle2"/>
    <dgm:cxn modelId="{8A9187F3-46AF-4E43-9D02-D7CD15F7C047}" type="presParOf" srcId="{BED73096-1BA0-431A-8EBF-328E88198F9D}" destId="{AAE8D1B0-1267-D74F-9B7F-2CE3FCBA3C10}" srcOrd="5" destOrd="0" presId="urn:microsoft.com/office/officeart/2005/8/layout/cycle2"/>
    <dgm:cxn modelId="{03919BDC-8F24-B249-A114-D375695483F7}" type="presParOf" srcId="{AAE8D1B0-1267-D74F-9B7F-2CE3FCBA3C10}" destId="{3621BEA0-C8EE-8847-927F-5297B1E0E01E}" srcOrd="0" destOrd="0" presId="urn:microsoft.com/office/officeart/2005/8/layout/cycle2"/>
    <dgm:cxn modelId="{AD90FD2E-3231-7E47-8D20-77A67D1EBC74}" type="presParOf" srcId="{BED73096-1BA0-431A-8EBF-328E88198F9D}" destId="{AAE33940-D219-3242-A318-52FBC63725C4}" srcOrd="6" destOrd="0" presId="urn:microsoft.com/office/officeart/2005/8/layout/cycle2"/>
    <dgm:cxn modelId="{DC4B6AAF-E827-354E-8DB0-2E73EC9AB582}" type="presParOf" srcId="{BED73096-1BA0-431A-8EBF-328E88198F9D}" destId="{C02E2A87-7B69-9347-8693-DE3210677DFE}" srcOrd="7" destOrd="0" presId="urn:microsoft.com/office/officeart/2005/8/layout/cycle2"/>
    <dgm:cxn modelId="{535F4399-CC55-994B-82F2-6360786149AC}" type="presParOf" srcId="{C02E2A87-7B69-9347-8693-DE3210677DFE}" destId="{C715D74F-6767-C848-9C2C-C9E36E47B6E0}"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29FD3979-EE34-49F9-91EC-D3D2B303FADF}">
      <dgm:prSet phldrT="[Text]"/>
      <dgm:spPr/>
      <dgm:t>
        <a:bodyPr/>
        <a:lstStyle/>
        <a:p>
          <a:r>
            <a:rPr lang="en-US" dirty="0" smtClean="0"/>
            <a:t>Question</a:t>
          </a:r>
          <a:endParaRPr lang="en-US" dirty="0"/>
        </a:p>
      </dgm:t>
    </dgm:pt>
    <dgm:pt modelId="{08E2DAB0-F1DB-4574-A3D4-61C1734CC00C}" type="parTrans" cxnId="{BF029B7C-BCD5-48E6-8A08-08EB5024BBC1}">
      <dgm:prSet/>
      <dgm:spPr/>
      <dgm:t>
        <a:bodyPr/>
        <a:lstStyle/>
        <a:p>
          <a:endParaRPr lang="en-US"/>
        </a:p>
      </dgm:t>
    </dgm:pt>
    <dgm:pt modelId="{F5FE0314-90D7-4BCC-8FD9-6F5CACED7E50}" type="sibTrans" cxnId="{BF029B7C-BCD5-48E6-8A08-08EB5024BBC1}">
      <dgm:prSet/>
      <dgm:spPr/>
      <dgm:t>
        <a:bodyPr/>
        <a:lstStyle/>
        <a:p>
          <a:endParaRPr lang="en-US"/>
        </a:p>
      </dgm:t>
    </dgm:pt>
    <dgm:pt modelId="{A60FD015-920C-41E0-8E00-ABEA18942C6F}">
      <dgm:prSet phldrT="[Text]"/>
      <dgm:spPr/>
      <dgm:t>
        <a:bodyPr/>
        <a:lstStyle/>
        <a:p>
          <a:r>
            <a:rPr lang="en-US" dirty="0" smtClean="0"/>
            <a:t>Reflect</a:t>
          </a:r>
          <a:endParaRPr lang="en-US" dirty="0"/>
        </a:p>
      </dgm:t>
    </dgm:pt>
    <dgm:pt modelId="{970BA013-DC65-47A7-9B03-7EE0FB664E6E}" type="parTrans" cxnId="{37BC8DE1-7FA3-4FAD-97C1-84D705E68EE5}">
      <dgm:prSet/>
      <dgm:spPr/>
      <dgm:t>
        <a:bodyPr/>
        <a:lstStyle/>
        <a:p>
          <a:endParaRPr lang="en-US"/>
        </a:p>
      </dgm:t>
    </dgm:pt>
    <dgm:pt modelId="{B8F36980-91F1-4F16-A7C4-E458B688C193}" type="sibTrans" cxnId="{37BC8DE1-7FA3-4FAD-97C1-84D705E68EE5}">
      <dgm:prSet/>
      <dgm:spPr/>
      <dgm:t>
        <a:bodyPr/>
        <a:lstStyle/>
        <a:p>
          <a:endParaRPr lang="en-US"/>
        </a:p>
      </dgm:t>
    </dgm:pt>
    <dgm:pt modelId="{78CA289B-5660-447B-AD75-0D6FA761A577}">
      <dgm:prSet phldrT="[Text]"/>
      <dgm:spPr/>
      <dgm:t>
        <a:bodyPr/>
        <a:lstStyle/>
        <a:p>
          <a:r>
            <a:rPr lang="en-US" dirty="0" smtClean="0"/>
            <a:t>Improve</a:t>
          </a:r>
          <a:endParaRPr lang="en-US" dirty="0"/>
        </a:p>
      </dgm:t>
    </dgm:pt>
    <dgm:pt modelId="{58530F48-7A48-477E-84E9-76018870E5FD}" type="parTrans" cxnId="{01C980BA-3A37-4CA3-BFE6-63AEB530D44E}">
      <dgm:prSet/>
      <dgm:spPr/>
      <dgm:t>
        <a:bodyPr/>
        <a:lstStyle/>
        <a:p>
          <a:endParaRPr lang="en-US"/>
        </a:p>
      </dgm:t>
    </dgm:pt>
    <dgm:pt modelId="{44DE85F2-15A1-495E-A25F-BA291EE9CCC4}" type="sibTrans" cxnId="{01C980BA-3A37-4CA3-BFE6-63AEB530D44E}">
      <dgm:prSet/>
      <dgm:spPr/>
      <dgm:t>
        <a:bodyPr/>
        <a:lstStyle/>
        <a:p>
          <a:endParaRPr lang="en-US"/>
        </a:p>
      </dgm:t>
    </dgm:pt>
    <dgm:pt modelId="{799E7473-E693-47B6-B216-6909D6037837}">
      <dgm:prSet phldrT="[Text]"/>
      <dgm:spPr/>
      <dgm:t>
        <a:bodyPr/>
        <a:lstStyle/>
        <a:p>
          <a:r>
            <a:rPr lang="en-US" dirty="0" smtClean="0"/>
            <a:t>Investigate</a:t>
          </a:r>
          <a:endParaRPr lang="en-US" dirty="0"/>
        </a:p>
      </dgm:t>
    </dgm:pt>
    <dgm:pt modelId="{C979776D-C8FF-4A02-A3F1-9E56B9C58018}" type="sibTrans" cxnId="{3F7CA2CB-6096-4AAA-B918-38C2C5E7D93D}">
      <dgm:prSet/>
      <dgm:spPr/>
      <dgm:t>
        <a:bodyPr/>
        <a:lstStyle/>
        <a:p>
          <a:endParaRPr lang="en-US"/>
        </a:p>
      </dgm:t>
    </dgm:pt>
    <dgm:pt modelId="{B0CD9565-49FF-46F2-81D6-54CC3363B312}" type="parTrans" cxnId="{3F7CA2CB-6096-4AAA-B918-38C2C5E7D93D}">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C0E1581-A24E-4650-8F12-EFC58A6D35EF}" type="pres">
      <dgm:prSet presAssocID="{29FD3979-EE34-49F9-91EC-D3D2B303FADF}" presName="node" presStyleLbl="node1" presStyleIdx="0" presStyleCnt="4">
        <dgm:presLayoutVars>
          <dgm:bulletEnabled val="1"/>
        </dgm:presLayoutVars>
      </dgm:prSet>
      <dgm:spPr/>
      <dgm:t>
        <a:bodyPr/>
        <a:lstStyle/>
        <a:p>
          <a:endParaRPr lang="en-US"/>
        </a:p>
      </dgm:t>
    </dgm:pt>
    <dgm:pt modelId="{202CBEEB-2371-4684-B199-D080EE9B7973}" type="pres">
      <dgm:prSet presAssocID="{F5FE0314-90D7-4BCC-8FD9-6F5CACED7E50}" presName="sibTrans" presStyleLbl="sibTrans2D1" presStyleIdx="0" presStyleCnt="4"/>
      <dgm:spPr/>
      <dgm:t>
        <a:bodyPr/>
        <a:lstStyle/>
        <a:p>
          <a:endParaRPr lang="en-US"/>
        </a:p>
      </dgm:t>
    </dgm:pt>
    <dgm:pt modelId="{EE0C2119-B68E-4A1B-AB03-B29E37B3B052}" type="pres">
      <dgm:prSet presAssocID="{F5FE0314-90D7-4BCC-8FD9-6F5CACED7E50}" presName="connectorText" presStyleLbl="sibTrans2D1" presStyleIdx="0" presStyleCnt="4"/>
      <dgm:spPr/>
      <dgm:t>
        <a:bodyPr/>
        <a:lstStyle/>
        <a:p>
          <a:endParaRPr lang="en-US"/>
        </a:p>
      </dgm:t>
    </dgm:pt>
    <dgm:pt modelId="{30B1F546-E89B-439F-AF7C-D6F1C901764A}" type="pres">
      <dgm:prSet presAssocID="{799E7473-E693-47B6-B216-6909D6037837}" presName="node" presStyleLbl="node1" presStyleIdx="1" presStyleCnt="4">
        <dgm:presLayoutVars>
          <dgm:bulletEnabled val="1"/>
        </dgm:presLayoutVars>
      </dgm:prSet>
      <dgm:spPr/>
      <dgm:t>
        <a:bodyPr/>
        <a:lstStyle/>
        <a:p>
          <a:endParaRPr lang="en-US"/>
        </a:p>
      </dgm:t>
    </dgm:pt>
    <dgm:pt modelId="{5F25A8B1-5CEC-49F5-AEDE-06E9F9029C71}" type="pres">
      <dgm:prSet presAssocID="{C979776D-C8FF-4A02-A3F1-9E56B9C58018}" presName="sibTrans" presStyleLbl="sibTrans2D1" presStyleIdx="1" presStyleCnt="4"/>
      <dgm:spPr/>
      <dgm:t>
        <a:bodyPr/>
        <a:lstStyle/>
        <a:p>
          <a:endParaRPr lang="en-US"/>
        </a:p>
      </dgm:t>
    </dgm:pt>
    <dgm:pt modelId="{358FFA15-995A-4972-AA88-7198BC489A1D}" type="pres">
      <dgm:prSet presAssocID="{C979776D-C8FF-4A02-A3F1-9E56B9C58018}" presName="connectorText" presStyleLbl="sibTrans2D1" presStyleIdx="1" presStyleCnt="4"/>
      <dgm:spPr/>
      <dgm:t>
        <a:bodyPr/>
        <a:lstStyle/>
        <a:p>
          <a:endParaRPr lang="en-US"/>
        </a:p>
      </dgm:t>
    </dgm:pt>
    <dgm:pt modelId="{87DA94EB-B58A-4A38-A81E-25206988ED6D}" type="pres">
      <dgm:prSet presAssocID="{A60FD015-920C-41E0-8E00-ABEA18942C6F}" presName="node" presStyleLbl="node1" presStyleIdx="2" presStyleCnt="4">
        <dgm:presLayoutVars>
          <dgm:bulletEnabled val="1"/>
        </dgm:presLayoutVars>
      </dgm:prSet>
      <dgm:spPr/>
      <dgm:t>
        <a:bodyPr/>
        <a:lstStyle/>
        <a:p>
          <a:endParaRPr lang="en-US"/>
        </a:p>
      </dgm:t>
    </dgm:pt>
    <dgm:pt modelId="{FE9E88A5-CCB1-4CDF-BEB5-14B8FE6C8D1C}" type="pres">
      <dgm:prSet presAssocID="{B8F36980-91F1-4F16-A7C4-E458B688C193}" presName="sibTrans" presStyleLbl="sibTrans2D1" presStyleIdx="2" presStyleCnt="4"/>
      <dgm:spPr/>
      <dgm:t>
        <a:bodyPr/>
        <a:lstStyle/>
        <a:p>
          <a:endParaRPr lang="en-US"/>
        </a:p>
      </dgm:t>
    </dgm:pt>
    <dgm:pt modelId="{1E6C9E23-3E3F-46D6-BF3C-CFF0FFC56FB4}" type="pres">
      <dgm:prSet presAssocID="{B8F36980-91F1-4F16-A7C4-E458B688C193}" presName="connectorText" presStyleLbl="sibTrans2D1" presStyleIdx="2" presStyleCnt="4"/>
      <dgm:spPr/>
      <dgm:t>
        <a:bodyPr/>
        <a:lstStyle/>
        <a:p>
          <a:endParaRPr lang="en-US"/>
        </a:p>
      </dgm:t>
    </dgm:pt>
    <dgm:pt modelId="{49FBA44E-0685-4CE5-8848-5BE2ACCED744}" type="pres">
      <dgm:prSet presAssocID="{78CA289B-5660-447B-AD75-0D6FA761A577}" presName="node" presStyleLbl="node1" presStyleIdx="3" presStyleCnt="4">
        <dgm:presLayoutVars>
          <dgm:bulletEnabled val="1"/>
        </dgm:presLayoutVars>
      </dgm:prSet>
      <dgm:spPr/>
      <dgm:t>
        <a:bodyPr/>
        <a:lstStyle/>
        <a:p>
          <a:endParaRPr lang="en-US"/>
        </a:p>
      </dgm:t>
    </dgm:pt>
    <dgm:pt modelId="{BE7FDF5A-D4D6-4070-8CC3-45BB857FA97B}" type="pres">
      <dgm:prSet presAssocID="{44DE85F2-15A1-495E-A25F-BA291EE9CCC4}" presName="sibTrans" presStyleLbl="sibTrans2D1" presStyleIdx="3" presStyleCnt="4"/>
      <dgm:spPr/>
      <dgm:t>
        <a:bodyPr/>
        <a:lstStyle/>
        <a:p>
          <a:endParaRPr lang="en-US"/>
        </a:p>
      </dgm:t>
    </dgm:pt>
    <dgm:pt modelId="{6B8D0E6F-5D74-40E0-B276-20589E4AE4BD}" type="pres">
      <dgm:prSet presAssocID="{44DE85F2-15A1-495E-A25F-BA291EE9CCC4}" presName="connectorText" presStyleLbl="sibTrans2D1" presStyleIdx="3" presStyleCnt="4"/>
      <dgm:spPr/>
      <dgm:t>
        <a:bodyPr/>
        <a:lstStyle/>
        <a:p>
          <a:endParaRPr lang="en-US"/>
        </a:p>
      </dgm:t>
    </dgm:pt>
  </dgm:ptLst>
  <dgm:cxnLst>
    <dgm:cxn modelId="{3F7CA2CB-6096-4AAA-B918-38C2C5E7D93D}" srcId="{BABBDF1B-3E0E-4AF5-9BD9-1F5523F5FD0A}" destId="{799E7473-E693-47B6-B216-6909D6037837}" srcOrd="1" destOrd="0" parTransId="{B0CD9565-49FF-46F2-81D6-54CC3363B312}" sibTransId="{C979776D-C8FF-4A02-A3F1-9E56B9C58018}"/>
    <dgm:cxn modelId="{D8610843-A690-0B4D-AEC8-EB3F590F56C0}" type="presOf" srcId="{C979776D-C8FF-4A02-A3F1-9E56B9C58018}" destId="{358FFA15-995A-4972-AA88-7198BC489A1D}" srcOrd="1" destOrd="0" presId="urn:microsoft.com/office/officeart/2005/8/layout/cycle2"/>
    <dgm:cxn modelId="{422C7A27-2C14-1D4D-A066-9076F50FE8C2}" type="presOf" srcId="{44DE85F2-15A1-495E-A25F-BA291EE9CCC4}" destId="{BE7FDF5A-D4D6-4070-8CC3-45BB857FA97B}" srcOrd="0" destOrd="0" presId="urn:microsoft.com/office/officeart/2005/8/layout/cycle2"/>
    <dgm:cxn modelId="{A2D591B3-0C3A-9242-BB33-58D30DAC7192}" type="presOf" srcId="{F5FE0314-90D7-4BCC-8FD9-6F5CACED7E50}" destId="{202CBEEB-2371-4684-B199-D080EE9B7973}" srcOrd="0" destOrd="0" presId="urn:microsoft.com/office/officeart/2005/8/layout/cycle2"/>
    <dgm:cxn modelId="{27C0AB40-95D2-0B43-A7D4-031CA5A6DEEF}" type="presOf" srcId="{B8F36980-91F1-4F16-A7C4-E458B688C193}" destId="{FE9E88A5-CCB1-4CDF-BEB5-14B8FE6C8D1C}" srcOrd="0" destOrd="0" presId="urn:microsoft.com/office/officeart/2005/8/layout/cycle2"/>
    <dgm:cxn modelId="{5A4C4F43-2568-294E-91DC-C87C11F07BD8}" type="presOf" srcId="{C979776D-C8FF-4A02-A3F1-9E56B9C58018}" destId="{5F25A8B1-5CEC-49F5-AEDE-06E9F9029C71}" srcOrd="0" destOrd="0" presId="urn:microsoft.com/office/officeart/2005/8/layout/cycle2"/>
    <dgm:cxn modelId="{329B0B71-9CD7-B249-A601-0C2B6B7D9177}" type="presOf" srcId="{F5FE0314-90D7-4BCC-8FD9-6F5CACED7E50}" destId="{EE0C2119-B68E-4A1B-AB03-B29E37B3B052}" srcOrd="1" destOrd="0" presId="urn:microsoft.com/office/officeart/2005/8/layout/cycle2"/>
    <dgm:cxn modelId="{6ABBB9B3-5677-9849-A1E1-EA5AEC5D9CEB}" type="presOf" srcId="{29FD3979-EE34-49F9-91EC-D3D2B303FADF}" destId="{CC0E1581-A24E-4650-8F12-EFC58A6D35EF}" srcOrd="0" destOrd="0" presId="urn:microsoft.com/office/officeart/2005/8/layout/cycle2"/>
    <dgm:cxn modelId="{DA96E9C9-4AE4-A74E-A3EE-379680ED4240}" type="presOf" srcId="{44DE85F2-15A1-495E-A25F-BA291EE9CCC4}" destId="{6B8D0E6F-5D74-40E0-B276-20589E4AE4BD}" srcOrd="1" destOrd="0" presId="urn:microsoft.com/office/officeart/2005/8/layout/cycle2"/>
    <dgm:cxn modelId="{BF029B7C-BCD5-48E6-8A08-08EB5024BBC1}" srcId="{BABBDF1B-3E0E-4AF5-9BD9-1F5523F5FD0A}" destId="{29FD3979-EE34-49F9-91EC-D3D2B303FADF}" srcOrd="0" destOrd="0" parTransId="{08E2DAB0-F1DB-4574-A3D4-61C1734CC00C}" sibTransId="{F5FE0314-90D7-4BCC-8FD9-6F5CACED7E50}"/>
    <dgm:cxn modelId="{B118A5F9-279E-934A-9757-6AC442227892}" type="presOf" srcId="{78CA289B-5660-447B-AD75-0D6FA761A577}" destId="{49FBA44E-0685-4CE5-8848-5BE2ACCED744}" srcOrd="0" destOrd="0" presId="urn:microsoft.com/office/officeart/2005/8/layout/cycle2"/>
    <dgm:cxn modelId="{E692182E-27FE-4743-8E66-970C3E4BF23D}" type="presOf" srcId="{B8F36980-91F1-4F16-A7C4-E458B688C193}" destId="{1E6C9E23-3E3F-46D6-BF3C-CFF0FFC56FB4}" srcOrd="1" destOrd="0" presId="urn:microsoft.com/office/officeart/2005/8/layout/cycle2"/>
    <dgm:cxn modelId="{29D5E8E7-00FE-564D-A22C-8DE363498950}" type="presOf" srcId="{799E7473-E693-47B6-B216-6909D6037837}" destId="{30B1F546-E89B-439F-AF7C-D6F1C901764A}" srcOrd="0" destOrd="0" presId="urn:microsoft.com/office/officeart/2005/8/layout/cycle2"/>
    <dgm:cxn modelId="{BF7EE45F-33F4-694F-8171-0969CF3F8C26}" type="presOf" srcId="{A60FD015-920C-41E0-8E00-ABEA18942C6F}" destId="{87DA94EB-B58A-4A38-A81E-25206988ED6D}" srcOrd="0" destOrd="0" presId="urn:microsoft.com/office/officeart/2005/8/layout/cycle2"/>
    <dgm:cxn modelId="{7905C4AC-91DD-944D-8BB3-F3FFF0A0645D}" type="presOf" srcId="{BABBDF1B-3E0E-4AF5-9BD9-1F5523F5FD0A}" destId="{BED73096-1BA0-431A-8EBF-328E88198F9D}" srcOrd="0" destOrd="0" presId="urn:microsoft.com/office/officeart/2005/8/layout/cycle2"/>
    <dgm:cxn modelId="{01C980BA-3A37-4CA3-BFE6-63AEB530D44E}" srcId="{BABBDF1B-3E0E-4AF5-9BD9-1F5523F5FD0A}" destId="{78CA289B-5660-447B-AD75-0D6FA761A577}" srcOrd="3" destOrd="0" parTransId="{58530F48-7A48-477E-84E9-76018870E5FD}" sibTransId="{44DE85F2-15A1-495E-A25F-BA291EE9CCC4}"/>
    <dgm:cxn modelId="{37BC8DE1-7FA3-4FAD-97C1-84D705E68EE5}" srcId="{BABBDF1B-3E0E-4AF5-9BD9-1F5523F5FD0A}" destId="{A60FD015-920C-41E0-8E00-ABEA18942C6F}" srcOrd="2" destOrd="0" parTransId="{970BA013-DC65-47A7-9B03-7EE0FB664E6E}" sibTransId="{B8F36980-91F1-4F16-A7C4-E458B688C193}"/>
    <dgm:cxn modelId="{1EA4033E-1168-C243-89B8-EBCEA8077101}" type="presParOf" srcId="{BED73096-1BA0-431A-8EBF-328E88198F9D}" destId="{CC0E1581-A24E-4650-8F12-EFC58A6D35EF}" srcOrd="0" destOrd="0" presId="urn:microsoft.com/office/officeart/2005/8/layout/cycle2"/>
    <dgm:cxn modelId="{70687D6A-8021-E841-9765-D4C57CD17BFE}" type="presParOf" srcId="{BED73096-1BA0-431A-8EBF-328E88198F9D}" destId="{202CBEEB-2371-4684-B199-D080EE9B7973}" srcOrd="1" destOrd="0" presId="urn:microsoft.com/office/officeart/2005/8/layout/cycle2"/>
    <dgm:cxn modelId="{348C93F5-53A8-2B4C-8CF6-C909FD5D34A5}" type="presParOf" srcId="{202CBEEB-2371-4684-B199-D080EE9B7973}" destId="{EE0C2119-B68E-4A1B-AB03-B29E37B3B052}" srcOrd="0" destOrd="0" presId="urn:microsoft.com/office/officeart/2005/8/layout/cycle2"/>
    <dgm:cxn modelId="{937A2F8C-93DE-D64D-ABF8-E37D12737B91}" type="presParOf" srcId="{BED73096-1BA0-431A-8EBF-328E88198F9D}" destId="{30B1F546-E89B-439F-AF7C-D6F1C901764A}" srcOrd="2" destOrd="0" presId="urn:microsoft.com/office/officeart/2005/8/layout/cycle2"/>
    <dgm:cxn modelId="{C56FB881-3CA1-C046-A14F-24248D891F84}" type="presParOf" srcId="{BED73096-1BA0-431A-8EBF-328E88198F9D}" destId="{5F25A8B1-5CEC-49F5-AEDE-06E9F9029C71}" srcOrd="3" destOrd="0" presId="urn:microsoft.com/office/officeart/2005/8/layout/cycle2"/>
    <dgm:cxn modelId="{AD75D99F-961E-5245-86D4-36EB46B95EDF}" type="presParOf" srcId="{5F25A8B1-5CEC-49F5-AEDE-06E9F9029C71}" destId="{358FFA15-995A-4972-AA88-7198BC489A1D}" srcOrd="0" destOrd="0" presId="urn:microsoft.com/office/officeart/2005/8/layout/cycle2"/>
    <dgm:cxn modelId="{89E8193E-469D-8541-8B13-0B427338ACA7}" type="presParOf" srcId="{BED73096-1BA0-431A-8EBF-328E88198F9D}" destId="{87DA94EB-B58A-4A38-A81E-25206988ED6D}" srcOrd="4" destOrd="0" presId="urn:microsoft.com/office/officeart/2005/8/layout/cycle2"/>
    <dgm:cxn modelId="{2696F851-99C7-EB42-A7FA-8A8ECB09F400}" type="presParOf" srcId="{BED73096-1BA0-431A-8EBF-328E88198F9D}" destId="{FE9E88A5-CCB1-4CDF-BEB5-14B8FE6C8D1C}" srcOrd="5" destOrd="0" presId="urn:microsoft.com/office/officeart/2005/8/layout/cycle2"/>
    <dgm:cxn modelId="{77CA0F2E-1C52-2E42-BE51-C264CFFECEC1}" type="presParOf" srcId="{FE9E88A5-CCB1-4CDF-BEB5-14B8FE6C8D1C}" destId="{1E6C9E23-3E3F-46D6-BF3C-CFF0FFC56FB4}" srcOrd="0" destOrd="0" presId="urn:microsoft.com/office/officeart/2005/8/layout/cycle2"/>
    <dgm:cxn modelId="{3017DDDC-A9D1-2440-8CBD-9864C6F9A75A}" type="presParOf" srcId="{BED73096-1BA0-431A-8EBF-328E88198F9D}" destId="{49FBA44E-0685-4CE5-8848-5BE2ACCED744}" srcOrd="6" destOrd="0" presId="urn:microsoft.com/office/officeart/2005/8/layout/cycle2"/>
    <dgm:cxn modelId="{58E4A4ED-EA92-F14E-8D07-1D086C2337A9}" type="presParOf" srcId="{BED73096-1BA0-431A-8EBF-328E88198F9D}" destId="{BE7FDF5A-D4D6-4070-8CC3-45BB857FA97B}" srcOrd="7" destOrd="0" presId="urn:microsoft.com/office/officeart/2005/8/layout/cycle2"/>
    <dgm:cxn modelId="{D7419AE5-3AE6-DC43-B2B5-3A907AB24187}" type="presParOf" srcId="{BE7FDF5A-D4D6-4070-8CC3-45BB857FA97B}" destId="{6B8D0E6F-5D74-40E0-B276-20589E4AE4B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10701174-6960-994D-9A2C-DFC3838D3337}">
      <dgm:prSet phldrT="[Text]"/>
      <dgm:spPr>
        <a:solidFill>
          <a:schemeClr val="accent1">
            <a:lumMod val="20000"/>
            <a:lumOff val="80000"/>
          </a:schemeClr>
        </a:solidFill>
      </dgm:spPr>
      <dgm:t>
        <a:bodyPr/>
        <a:lstStyle/>
        <a:p>
          <a:r>
            <a:rPr lang="en-US" dirty="0" smtClean="0"/>
            <a:t>Improve</a:t>
          </a:r>
          <a:endParaRPr lang="en-US" dirty="0"/>
        </a:p>
      </dgm:t>
    </dgm:pt>
    <dgm:pt modelId="{375FB37B-4EBD-B242-BD06-FB2F83034A60}" type="parTrans" cxnId="{13561EFB-6AEB-4F48-8CFA-BFA862165944}">
      <dgm:prSet/>
      <dgm:spPr/>
      <dgm:t>
        <a:bodyPr/>
        <a:lstStyle/>
        <a:p>
          <a:endParaRPr lang="en-US"/>
        </a:p>
      </dgm:t>
    </dgm:pt>
    <dgm:pt modelId="{EC575178-2647-EE4D-84E7-FC4AE855507A}" type="sibTrans" cxnId="{13561EFB-6AEB-4F48-8CFA-BFA862165944}">
      <dgm:prSet/>
      <dgm:spPr/>
      <dgm:t>
        <a:bodyPr/>
        <a:lstStyle/>
        <a:p>
          <a:endParaRPr lang="en-US"/>
        </a:p>
      </dgm:t>
    </dgm:pt>
    <dgm:pt modelId="{8C9D41B6-964B-8C48-AF3F-8EBE52B711E1}">
      <dgm:prSet phldrT="[Text]"/>
      <dgm:spPr>
        <a:solidFill>
          <a:schemeClr val="accent1">
            <a:lumMod val="20000"/>
            <a:lumOff val="80000"/>
          </a:schemeClr>
        </a:solidFill>
      </dgm:spPr>
      <dgm:t>
        <a:bodyPr/>
        <a:lstStyle/>
        <a:p>
          <a:r>
            <a:rPr lang="en-US" dirty="0" smtClean="0"/>
            <a:t>Question</a:t>
          </a:r>
          <a:endParaRPr lang="en-US" dirty="0"/>
        </a:p>
      </dgm:t>
    </dgm:pt>
    <dgm:pt modelId="{1CED6332-2FDD-5E40-9428-50DE1B99184A}" type="parTrans" cxnId="{52503D64-B49D-BF4D-B4A2-7C2BA980CBAF}">
      <dgm:prSet/>
      <dgm:spPr/>
      <dgm:t>
        <a:bodyPr/>
        <a:lstStyle/>
        <a:p>
          <a:endParaRPr lang="en-US"/>
        </a:p>
      </dgm:t>
    </dgm:pt>
    <dgm:pt modelId="{C49F9998-7C34-6040-9392-05EF6CE99F5A}" type="sibTrans" cxnId="{52503D64-B49D-BF4D-B4A2-7C2BA980CBAF}">
      <dgm:prSet/>
      <dgm:spPr/>
      <dgm:t>
        <a:bodyPr/>
        <a:lstStyle/>
        <a:p>
          <a:endParaRPr lang="en-US"/>
        </a:p>
      </dgm:t>
    </dgm:pt>
    <dgm:pt modelId="{AD0DB59F-89D0-EB40-8D0B-48A8B2616371}">
      <dgm:prSet phldrT="[Text]"/>
      <dgm:spPr>
        <a:solidFill>
          <a:schemeClr val="accent1">
            <a:lumMod val="20000"/>
            <a:lumOff val="80000"/>
          </a:schemeClr>
        </a:solidFill>
      </dgm:spPr>
      <dgm:t>
        <a:bodyPr/>
        <a:lstStyle/>
        <a:p>
          <a:r>
            <a:rPr lang="en-US" dirty="0" smtClean="0"/>
            <a:t>Investigate</a:t>
          </a:r>
          <a:endParaRPr lang="en-US" dirty="0"/>
        </a:p>
      </dgm:t>
    </dgm:pt>
    <dgm:pt modelId="{87618441-B23F-B544-AB1F-9017A0C64B21}" type="parTrans" cxnId="{1650EEFB-BFAE-8448-BB76-75066EDE8B2F}">
      <dgm:prSet/>
      <dgm:spPr/>
      <dgm:t>
        <a:bodyPr/>
        <a:lstStyle/>
        <a:p>
          <a:endParaRPr lang="en-US"/>
        </a:p>
      </dgm:t>
    </dgm:pt>
    <dgm:pt modelId="{C6F20706-5058-0948-82D7-78BB0DDD504F}" type="sibTrans" cxnId="{1650EEFB-BFAE-8448-BB76-75066EDE8B2F}">
      <dgm:prSet/>
      <dgm:spPr/>
      <dgm:t>
        <a:bodyPr/>
        <a:lstStyle/>
        <a:p>
          <a:endParaRPr lang="en-US"/>
        </a:p>
      </dgm:t>
    </dgm:pt>
    <dgm:pt modelId="{87330897-98FD-7048-AF71-2F996BA3E39D}">
      <dgm:prSet phldrT="[Text]"/>
      <dgm:spPr>
        <a:solidFill>
          <a:schemeClr val="accent1">
            <a:lumMod val="20000"/>
            <a:lumOff val="80000"/>
          </a:schemeClr>
        </a:solidFill>
      </dgm:spPr>
      <dgm:t>
        <a:bodyPr/>
        <a:lstStyle/>
        <a:p>
          <a:r>
            <a:rPr lang="en-US" dirty="0" smtClean="0"/>
            <a:t>Reflect</a:t>
          </a:r>
          <a:endParaRPr lang="en-US" dirty="0"/>
        </a:p>
      </dgm:t>
    </dgm:pt>
    <dgm:pt modelId="{2C562902-7D65-8545-B5C0-4A6E70286C6F}" type="parTrans" cxnId="{266B72ED-E655-814E-81F7-5802F5F87AA5}">
      <dgm:prSet/>
      <dgm:spPr/>
      <dgm:t>
        <a:bodyPr/>
        <a:lstStyle/>
        <a:p>
          <a:endParaRPr lang="en-US"/>
        </a:p>
      </dgm:t>
    </dgm:pt>
    <dgm:pt modelId="{7E6B02EA-CC47-494B-A201-96924FCDE11B}" type="sibTrans" cxnId="{266B72ED-E655-814E-81F7-5802F5F87AA5}">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86FE327-83F6-A043-9019-8ADCA1926429}" type="pres">
      <dgm:prSet presAssocID="{8C9D41B6-964B-8C48-AF3F-8EBE52B711E1}" presName="node" presStyleLbl="node1" presStyleIdx="0" presStyleCnt="4">
        <dgm:presLayoutVars>
          <dgm:bulletEnabled val="1"/>
        </dgm:presLayoutVars>
      </dgm:prSet>
      <dgm:spPr/>
      <dgm:t>
        <a:bodyPr/>
        <a:lstStyle/>
        <a:p>
          <a:endParaRPr lang="en-US"/>
        </a:p>
      </dgm:t>
    </dgm:pt>
    <dgm:pt modelId="{3DDF2B3A-A0B3-B14D-B3F4-2299DAA6C21C}" type="pres">
      <dgm:prSet presAssocID="{C49F9998-7C34-6040-9392-05EF6CE99F5A}" presName="sibTrans" presStyleLbl="sibTrans2D1" presStyleIdx="0" presStyleCnt="4"/>
      <dgm:spPr/>
      <dgm:t>
        <a:bodyPr/>
        <a:lstStyle/>
        <a:p>
          <a:endParaRPr lang="en-US"/>
        </a:p>
      </dgm:t>
    </dgm:pt>
    <dgm:pt modelId="{D634B1AB-7FA6-714F-9C2F-444A81C18CC8}" type="pres">
      <dgm:prSet presAssocID="{C49F9998-7C34-6040-9392-05EF6CE99F5A}" presName="connectorText" presStyleLbl="sibTrans2D1" presStyleIdx="0" presStyleCnt="4"/>
      <dgm:spPr/>
      <dgm:t>
        <a:bodyPr/>
        <a:lstStyle/>
        <a:p>
          <a:endParaRPr lang="en-US"/>
        </a:p>
      </dgm:t>
    </dgm:pt>
    <dgm:pt modelId="{1B5474F4-ECB9-5D45-84ED-554264CDAEED}" type="pres">
      <dgm:prSet presAssocID="{AD0DB59F-89D0-EB40-8D0B-48A8B2616371}" presName="node" presStyleLbl="node1" presStyleIdx="1" presStyleCnt="4">
        <dgm:presLayoutVars>
          <dgm:bulletEnabled val="1"/>
        </dgm:presLayoutVars>
      </dgm:prSet>
      <dgm:spPr/>
      <dgm:t>
        <a:bodyPr/>
        <a:lstStyle/>
        <a:p>
          <a:endParaRPr lang="en-US"/>
        </a:p>
      </dgm:t>
    </dgm:pt>
    <dgm:pt modelId="{5867FF31-AA37-6D40-8655-45C210620609}" type="pres">
      <dgm:prSet presAssocID="{C6F20706-5058-0948-82D7-78BB0DDD504F}" presName="sibTrans" presStyleLbl="sibTrans2D1" presStyleIdx="1" presStyleCnt="4"/>
      <dgm:spPr/>
      <dgm:t>
        <a:bodyPr/>
        <a:lstStyle/>
        <a:p>
          <a:endParaRPr lang="en-US"/>
        </a:p>
      </dgm:t>
    </dgm:pt>
    <dgm:pt modelId="{912A74B5-7CD5-074C-A01E-A997FBD30A5F}" type="pres">
      <dgm:prSet presAssocID="{C6F20706-5058-0948-82D7-78BB0DDD504F}" presName="connectorText" presStyleLbl="sibTrans2D1" presStyleIdx="1" presStyleCnt="4"/>
      <dgm:spPr/>
      <dgm:t>
        <a:bodyPr/>
        <a:lstStyle/>
        <a:p>
          <a:endParaRPr lang="en-US"/>
        </a:p>
      </dgm:t>
    </dgm:pt>
    <dgm:pt modelId="{E1FF8ADE-2976-0D46-9770-4402EA712D90}" type="pres">
      <dgm:prSet presAssocID="{87330897-98FD-7048-AF71-2F996BA3E39D}" presName="node" presStyleLbl="node1" presStyleIdx="2" presStyleCnt="4">
        <dgm:presLayoutVars>
          <dgm:bulletEnabled val="1"/>
        </dgm:presLayoutVars>
      </dgm:prSet>
      <dgm:spPr/>
      <dgm:t>
        <a:bodyPr/>
        <a:lstStyle/>
        <a:p>
          <a:endParaRPr lang="en-US"/>
        </a:p>
      </dgm:t>
    </dgm:pt>
    <dgm:pt modelId="{AAE8D1B0-1267-D74F-9B7F-2CE3FCBA3C10}" type="pres">
      <dgm:prSet presAssocID="{7E6B02EA-CC47-494B-A201-96924FCDE11B}" presName="sibTrans" presStyleLbl="sibTrans2D1" presStyleIdx="2" presStyleCnt="4"/>
      <dgm:spPr/>
      <dgm:t>
        <a:bodyPr/>
        <a:lstStyle/>
        <a:p>
          <a:endParaRPr lang="en-US"/>
        </a:p>
      </dgm:t>
    </dgm:pt>
    <dgm:pt modelId="{3621BEA0-C8EE-8847-927F-5297B1E0E01E}" type="pres">
      <dgm:prSet presAssocID="{7E6B02EA-CC47-494B-A201-96924FCDE11B}" presName="connectorText" presStyleLbl="sibTrans2D1" presStyleIdx="2" presStyleCnt="4"/>
      <dgm:spPr/>
      <dgm:t>
        <a:bodyPr/>
        <a:lstStyle/>
        <a:p>
          <a:endParaRPr lang="en-US"/>
        </a:p>
      </dgm:t>
    </dgm:pt>
    <dgm:pt modelId="{AAE33940-D219-3242-A318-52FBC63725C4}" type="pres">
      <dgm:prSet presAssocID="{10701174-6960-994D-9A2C-DFC3838D3337}" presName="node" presStyleLbl="node1" presStyleIdx="3" presStyleCnt="4">
        <dgm:presLayoutVars>
          <dgm:bulletEnabled val="1"/>
        </dgm:presLayoutVars>
      </dgm:prSet>
      <dgm:spPr/>
      <dgm:t>
        <a:bodyPr/>
        <a:lstStyle/>
        <a:p>
          <a:endParaRPr lang="en-US"/>
        </a:p>
      </dgm:t>
    </dgm:pt>
    <dgm:pt modelId="{C02E2A87-7B69-9347-8693-DE3210677DFE}" type="pres">
      <dgm:prSet presAssocID="{EC575178-2647-EE4D-84E7-FC4AE855507A}" presName="sibTrans" presStyleLbl="sibTrans2D1" presStyleIdx="3" presStyleCnt="4"/>
      <dgm:spPr/>
      <dgm:t>
        <a:bodyPr/>
        <a:lstStyle/>
        <a:p>
          <a:endParaRPr lang="en-US"/>
        </a:p>
      </dgm:t>
    </dgm:pt>
    <dgm:pt modelId="{C715D74F-6767-C848-9C2C-C9E36E47B6E0}" type="pres">
      <dgm:prSet presAssocID="{EC575178-2647-EE4D-84E7-FC4AE855507A}" presName="connectorText" presStyleLbl="sibTrans2D1" presStyleIdx="3" presStyleCnt="4"/>
      <dgm:spPr/>
      <dgm:t>
        <a:bodyPr/>
        <a:lstStyle/>
        <a:p>
          <a:endParaRPr lang="en-US"/>
        </a:p>
      </dgm:t>
    </dgm:pt>
  </dgm:ptLst>
  <dgm:cxnLst>
    <dgm:cxn modelId="{B4DCB1C9-A57A-9B45-958E-CD2D6D4476C9}" type="presOf" srcId="{7E6B02EA-CC47-494B-A201-96924FCDE11B}" destId="{3621BEA0-C8EE-8847-927F-5297B1E0E01E}" srcOrd="1" destOrd="0" presId="urn:microsoft.com/office/officeart/2005/8/layout/cycle2"/>
    <dgm:cxn modelId="{0422AE95-9CAA-3240-801D-B77AD410F7AD}" type="presOf" srcId="{AD0DB59F-89D0-EB40-8D0B-48A8B2616371}" destId="{1B5474F4-ECB9-5D45-84ED-554264CDAEED}" srcOrd="0" destOrd="0" presId="urn:microsoft.com/office/officeart/2005/8/layout/cycle2"/>
    <dgm:cxn modelId="{BD228DD5-4682-3A4A-B22C-E73BA968B0E0}" type="presOf" srcId="{C49F9998-7C34-6040-9392-05EF6CE99F5A}" destId="{3DDF2B3A-A0B3-B14D-B3F4-2299DAA6C21C}" srcOrd="0" destOrd="0" presId="urn:microsoft.com/office/officeart/2005/8/layout/cycle2"/>
    <dgm:cxn modelId="{72A6FB7D-4580-994F-BEA5-266EFDD16E32}" type="presOf" srcId="{C49F9998-7C34-6040-9392-05EF6CE99F5A}" destId="{D634B1AB-7FA6-714F-9C2F-444A81C18CC8}" srcOrd="1" destOrd="0" presId="urn:microsoft.com/office/officeart/2005/8/layout/cycle2"/>
    <dgm:cxn modelId="{12080808-B8E9-794E-9349-DBC6349A948A}" type="presOf" srcId="{EC575178-2647-EE4D-84E7-FC4AE855507A}" destId="{C02E2A87-7B69-9347-8693-DE3210677DFE}" srcOrd="0" destOrd="0" presId="urn:microsoft.com/office/officeart/2005/8/layout/cycle2"/>
    <dgm:cxn modelId="{18516565-751F-9F49-801E-EFDAEF6F5EC7}" type="presOf" srcId="{10701174-6960-994D-9A2C-DFC3838D3337}" destId="{AAE33940-D219-3242-A318-52FBC63725C4}" srcOrd="0" destOrd="0" presId="urn:microsoft.com/office/officeart/2005/8/layout/cycle2"/>
    <dgm:cxn modelId="{C0514829-8410-1545-9A3E-BB67ED398D1B}" type="presOf" srcId="{8C9D41B6-964B-8C48-AF3F-8EBE52B711E1}" destId="{C86FE327-83F6-A043-9019-8ADCA1926429}" srcOrd="0" destOrd="0" presId="urn:microsoft.com/office/officeart/2005/8/layout/cycle2"/>
    <dgm:cxn modelId="{EC63DBBA-D141-A943-8DD2-BB62EE2E3113}" type="presOf" srcId="{7E6B02EA-CC47-494B-A201-96924FCDE11B}" destId="{AAE8D1B0-1267-D74F-9B7F-2CE3FCBA3C10}" srcOrd="0" destOrd="0" presId="urn:microsoft.com/office/officeart/2005/8/layout/cycle2"/>
    <dgm:cxn modelId="{8E43364E-FD78-594F-B24B-24ACC81D6A1C}" type="presOf" srcId="{87330897-98FD-7048-AF71-2F996BA3E39D}" destId="{E1FF8ADE-2976-0D46-9770-4402EA712D90}" srcOrd="0" destOrd="0" presId="urn:microsoft.com/office/officeart/2005/8/layout/cycle2"/>
    <dgm:cxn modelId="{8E34D5EA-2217-8541-B259-06FB3F8D9CA0}" type="presOf" srcId="{EC575178-2647-EE4D-84E7-FC4AE855507A}" destId="{C715D74F-6767-C848-9C2C-C9E36E47B6E0}" srcOrd="1" destOrd="0" presId="urn:microsoft.com/office/officeart/2005/8/layout/cycle2"/>
    <dgm:cxn modelId="{F467DFDD-B02D-C941-B8B4-26F49C966C2C}" type="presOf" srcId="{C6F20706-5058-0948-82D7-78BB0DDD504F}" destId="{5867FF31-AA37-6D40-8655-45C210620609}" srcOrd="0" destOrd="0" presId="urn:microsoft.com/office/officeart/2005/8/layout/cycle2"/>
    <dgm:cxn modelId="{13561EFB-6AEB-4F48-8CFA-BFA862165944}" srcId="{BABBDF1B-3E0E-4AF5-9BD9-1F5523F5FD0A}" destId="{10701174-6960-994D-9A2C-DFC3838D3337}" srcOrd="3" destOrd="0" parTransId="{375FB37B-4EBD-B242-BD06-FB2F83034A60}" sibTransId="{EC575178-2647-EE4D-84E7-FC4AE855507A}"/>
    <dgm:cxn modelId="{8A34941E-C1FE-1C4B-B764-0991A0C388F8}" type="presOf" srcId="{C6F20706-5058-0948-82D7-78BB0DDD504F}" destId="{912A74B5-7CD5-074C-A01E-A997FBD30A5F}" srcOrd="1" destOrd="0" presId="urn:microsoft.com/office/officeart/2005/8/layout/cycle2"/>
    <dgm:cxn modelId="{DBBF7077-3AC4-9248-9F9E-B712B1C05BD1}" type="presOf" srcId="{BABBDF1B-3E0E-4AF5-9BD9-1F5523F5FD0A}" destId="{BED73096-1BA0-431A-8EBF-328E88198F9D}" srcOrd="0" destOrd="0" presId="urn:microsoft.com/office/officeart/2005/8/layout/cycle2"/>
    <dgm:cxn modelId="{52503D64-B49D-BF4D-B4A2-7C2BA980CBAF}" srcId="{BABBDF1B-3E0E-4AF5-9BD9-1F5523F5FD0A}" destId="{8C9D41B6-964B-8C48-AF3F-8EBE52B711E1}" srcOrd="0" destOrd="0" parTransId="{1CED6332-2FDD-5E40-9428-50DE1B99184A}" sibTransId="{C49F9998-7C34-6040-9392-05EF6CE99F5A}"/>
    <dgm:cxn modelId="{266B72ED-E655-814E-81F7-5802F5F87AA5}" srcId="{BABBDF1B-3E0E-4AF5-9BD9-1F5523F5FD0A}" destId="{87330897-98FD-7048-AF71-2F996BA3E39D}" srcOrd="2" destOrd="0" parTransId="{2C562902-7D65-8545-B5C0-4A6E70286C6F}" sibTransId="{7E6B02EA-CC47-494B-A201-96924FCDE11B}"/>
    <dgm:cxn modelId="{1650EEFB-BFAE-8448-BB76-75066EDE8B2F}" srcId="{BABBDF1B-3E0E-4AF5-9BD9-1F5523F5FD0A}" destId="{AD0DB59F-89D0-EB40-8D0B-48A8B2616371}" srcOrd="1" destOrd="0" parTransId="{87618441-B23F-B544-AB1F-9017A0C64B21}" sibTransId="{C6F20706-5058-0948-82D7-78BB0DDD504F}"/>
    <dgm:cxn modelId="{3B7C7AB5-E102-DF49-8FFB-7EEB3801CF2D}" type="presParOf" srcId="{BED73096-1BA0-431A-8EBF-328E88198F9D}" destId="{C86FE327-83F6-A043-9019-8ADCA1926429}" srcOrd="0" destOrd="0" presId="urn:microsoft.com/office/officeart/2005/8/layout/cycle2"/>
    <dgm:cxn modelId="{1BACC64C-80B0-1A43-BA5F-4F99229D29B0}" type="presParOf" srcId="{BED73096-1BA0-431A-8EBF-328E88198F9D}" destId="{3DDF2B3A-A0B3-B14D-B3F4-2299DAA6C21C}" srcOrd="1" destOrd="0" presId="urn:microsoft.com/office/officeart/2005/8/layout/cycle2"/>
    <dgm:cxn modelId="{C4B056AE-0F39-1646-808B-1A5A4A1B0A4E}" type="presParOf" srcId="{3DDF2B3A-A0B3-B14D-B3F4-2299DAA6C21C}" destId="{D634B1AB-7FA6-714F-9C2F-444A81C18CC8}" srcOrd="0" destOrd="0" presId="urn:microsoft.com/office/officeart/2005/8/layout/cycle2"/>
    <dgm:cxn modelId="{F1CC1038-1023-7E40-A97B-AB051348CD37}" type="presParOf" srcId="{BED73096-1BA0-431A-8EBF-328E88198F9D}" destId="{1B5474F4-ECB9-5D45-84ED-554264CDAEED}" srcOrd="2" destOrd="0" presId="urn:microsoft.com/office/officeart/2005/8/layout/cycle2"/>
    <dgm:cxn modelId="{15E384CE-0B49-B246-BC31-D2F38A60115C}" type="presParOf" srcId="{BED73096-1BA0-431A-8EBF-328E88198F9D}" destId="{5867FF31-AA37-6D40-8655-45C210620609}" srcOrd="3" destOrd="0" presId="urn:microsoft.com/office/officeart/2005/8/layout/cycle2"/>
    <dgm:cxn modelId="{9EEF154E-B30A-B740-9756-A985FFF2D661}" type="presParOf" srcId="{5867FF31-AA37-6D40-8655-45C210620609}" destId="{912A74B5-7CD5-074C-A01E-A997FBD30A5F}" srcOrd="0" destOrd="0" presId="urn:microsoft.com/office/officeart/2005/8/layout/cycle2"/>
    <dgm:cxn modelId="{BFE9E5ED-D075-B24A-9AE7-67406FDDE31B}" type="presParOf" srcId="{BED73096-1BA0-431A-8EBF-328E88198F9D}" destId="{E1FF8ADE-2976-0D46-9770-4402EA712D90}" srcOrd="4" destOrd="0" presId="urn:microsoft.com/office/officeart/2005/8/layout/cycle2"/>
    <dgm:cxn modelId="{DF1D4E37-53ED-9141-B408-4875CCE9E339}" type="presParOf" srcId="{BED73096-1BA0-431A-8EBF-328E88198F9D}" destId="{AAE8D1B0-1267-D74F-9B7F-2CE3FCBA3C10}" srcOrd="5" destOrd="0" presId="urn:microsoft.com/office/officeart/2005/8/layout/cycle2"/>
    <dgm:cxn modelId="{F4E23B58-43A8-8341-B002-F7D34E5BFB2A}" type="presParOf" srcId="{AAE8D1B0-1267-D74F-9B7F-2CE3FCBA3C10}" destId="{3621BEA0-C8EE-8847-927F-5297B1E0E01E}" srcOrd="0" destOrd="0" presId="urn:microsoft.com/office/officeart/2005/8/layout/cycle2"/>
    <dgm:cxn modelId="{6B4D0FFC-C3DF-244F-8DDB-EE6CDDA929A5}" type="presParOf" srcId="{BED73096-1BA0-431A-8EBF-328E88198F9D}" destId="{AAE33940-D219-3242-A318-52FBC63725C4}" srcOrd="6" destOrd="0" presId="urn:microsoft.com/office/officeart/2005/8/layout/cycle2"/>
    <dgm:cxn modelId="{485A020A-CD1B-5946-9AEC-E5B20CA00765}" type="presParOf" srcId="{BED73096-1BA0-431A-8EBF-328E88198F9D}" destId="{C02E2A87-7B69-9347-8693-DE3210677DFE}" srcOrd="7" destOrd="0" presId="urn:microsoft.com/office/officeart/2005/8/layout/cycle2"/>
    <dgm:cxn modelId="{6C83AB83-4EBE-6244-83C5-05E616EF2033}" type="presParOf" srcId="{C02E2A87-7B69-9347-8693-DE3210677DFE}" destId="{C715D74F-6767-C848-9C2C-C9E36E47B6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BBDF1B-3E0E-4AF5-9BD9-1F5523F5FD0A}" type="doc">
      <dgm:prSet loTypeId="urn:microsoft.com/office/officeart/2005/8/layout/cycle2" loCatId="cycle" qsTypeId="urn:microsoft.com/office/officeart/2005/8/quickstyle/simple1#1" qsCatId="simple" csTypeId="urn:microsoft.com/office/officeart/2005/8/colors/accent1_2" csCatId="accent1" phldr="1"/>
      <dgm:spPr/>
      <dgm:t>
        <a:bodyPr/>
        <a:lstStyle/>
        <a:p>
          <a:endParaRPr lang="en-US"/>
        </a:p>
      </dgm:t>
    </dgm:pt>
    <dgm:pt modelId="{10701174-6960-994D-9A2C-DFC3838D3337}">
      <dgm:prSet phldrT="[Text]"/>
      <dgm:spPr>
        <a:solidFill>
          <a:schemeClr val="accent1">
            <a:lumMod val="20000"/>
            <a:lumOff val="80000"/>
          </a:schemeClr>
        </a:solidFill>
      </dgm:spPr>
      <dgm:t>
        <a:bodyPr/>
        <a:lstStyle/>
        <a:p>
          <a:r>
            <a:rPr lang="en-US" dirty="0" smtClean="0"/>
            <a:t>Improve</a:t>
          </a:r>
          <a:endParaRPr lang="en-US" dirty="0"/>
        </a:p>
      </dgm:t>
    </dgm:pt>
    <dgm:pt modelId="{375FB37B-4EBD-B242-BD06-FB2F83034A60}" type="parTrans" cxnId="{13561EFB-6AEB-4F48-8CFA-BFA862165944}">
      <dgm:prSet/>
      <dgm:spPr/>
      <dgm:t>
        <a:bodyPr/>
        <a:lstStyle/>
        <a:p>
          <a:endParaRPr lang="en-US"/>
        </a:p>
      </dgm:t>
    </dgm:pt>
    <dgm:pt modelId="{EC575178-2647-EE4D-84E7-FC4AE855507A}" type="sibTrans" cxnId="{13561EFB-6AEB-4F48-8CFA-BFA862165944}">
      <dgm:prSet/>
      <dgm:spPr/>
      <dgm:t>
        <a:bodyPr/>
        <a:lstStyle/>
        <a:p>
          <a:endParaRPr lang="en-US"/>
        </a:p>
      </dgm:t>
    </dgm:pt>
    <dgm:pt modelId="{8C9D41B6-964B-8C48-AF3F-8EBE52B711E1}">
      <dgm:prSet phldrT="[Text]"/>
      <dgm:spPr>
        <a:solidFill>
          <a:schemeClr val="accent1">
            <a:lumMod val="20000"/>
            <a:lumOff val="80000"/>
          </a:schemeClr>
        </a:solidFill>
      </dgm:spPr>
      <dgm:t>
        <a:bodyPr/>
        <a:lstStyle/>
        <a:p>
          <a:r>
            <a:rPr lang="en-US" dirty="0" smtClean="0"/>
            <a:t>Question</a:t>
          </a:r>
          <a:endParaRPr lang="en-US" dirty="0"/>
        </a:p>
      </dgm:t>
    </dgm:pt>
    <dgm:pt modelId="{1CED6332-2FDD-5E40-9428-50DE1B99184A}" type="parTrans" cxnId="{52503D64-B49D-BF4D-B4A2-7C2BA980CBAF}">
      <dgm:prSet/>
      <dgm:spPr/>
      <dgm:t>
        <a:bodyPr/>
        <a:lstStyle/>
        <a:p>
          <a:endParaRPr lang="en-US"/>
        </a:p>
      </dgm:t>
    </dgm:pt>
    <dgm:pt modelId="{C49F9998-7C34-6040-9392-05EF6CE99F5A}" type="sibTrans" cxnId="{52503D64-B49D-BF4D-B4A2-7C2BA980CBAF}">
      <dgm:prSet/>
      <dgm:spPr/>
      <dgm:t>
        <a:bodyPr/>
        <a:lstStyle/>
        <a:p>
          <a:endParaRPr lang="en-US"/>
        </a:p>
      </dgm:t>
    </dgm:pt>
    <dgm:pt modelId="{AD0DB59F-89D0-EB40-8D0B-48A8B2616371}">
      <dgm:prSet phldrT="[Text]"/>
      <dgm:spPr>
        <a:solidFill>
          <a:schemeClr val="accent1">
            <a:lumMod val="20000"/>
            <a:lumOff val="80000"/>
          </a:schemeClr>
        </a:solidFill>
      </dgm:spPr>
      <dgm:t>
        <a:bodyPr/>
        <a:lstStyle/>
        <a:p>
          <a:r>
            <a:rPr lang="en-US" dirty="0" smtClean="0"/>
            <a:t>Investigate</a:t>
          </a:r>
          <a:endParaRPr lang="en-US" dirty="0"/>
        </a:p>
      </dgm:t>
    </dgm:pt>
    <dgm:pt modelId="{87618441-B23F-B544-AB1F-9017A0C64B21}" type="parTrans" cxnId="{1650EEFB-BFAE-8448-BB76-75066EDE8B2F}">
      <dgm:prSet/>
      <dgm:spPr/>
      <dgm:t>
        <a:bodyPr/>
        <a:lstStyle/>
        <a:p>
          <a:endParaRPr lang="en-US"/>
        </a:p>
      </dgm:t>
    </dgm:pt>
    <dgm:pt modelId="{C6F20706-5058-0948-82D7-78BB0DDD504F}" type="sibTrans" cxnId="{1650EEFB-BFAE-8448-BB76-75066EDE8B2F}">
      <dgm:prSet/>
      <dgm:spPr/>
      <dgm:t>
        <a:bodyPr/>
        <a:lstStyle/>
        <a:p>
          <a:endParaRPr lang="en-US"/>
        </a:p>
      </dgm:t>
    </dgm:pt>
    <dgm:pt modelId="{87330897-98FD-7048-AF71-2F996BA3E39D}">
      <dgm:prSet phldrT="[Text]"/>
      <dgm:spPr>
        <a:solidFill>
          <a:schemeClr val="accent1">
            <a:lumMod val="20000"/>
            <a:lumOff val="80000"/>
          </a:schemeClr>
        </a:solidFill>
      </dgm:spPr>
      <dgm:t>
        <a:bodyPr/>
        <a:lstStyle/>
        <a:p>
          <a:r>
            <a:rPr lang="en-US" dirty="0" smtClean="0"/>
            <a:t>Reflect</a:t>
          </a:r>
          <a:endParaRPr lang="en-US" dirty="0"/>
        </a:p>
      </dgm:t>
    </dgm:pt>
    <dgm:pt modelId="{2C562902-7D65-8545-B5C0-4A6E70286C6F}" type="parTrans" cxnId="{266B72ED-E655-814E-81F7-5802F5F87AA5}">
      <dgm:prSet/>
      <dgm:spPr/>
      <dgm:t>
        <a:bodyPr/>
        <a:lstStyle/>
        <a:p>
          <a:endParaRPr lang="en-US"/>
        </a:p>
      </dgm:t>
    </dgm:pt>
    <dgm:pt modelId="{7E6B02EA-CC47-494B-A201-96924FCDE11B}" type="sibTrans" cxnId="{266B72ED-E655-814E-81F7-5802F5F87AA5}">
      <dgm:prSet/>
      <dgm:spPr/>
      <dgm:t>
        <a:bodyPr/>
        <a:lstStyle/>
        <a:p>
          <a:endParaRPr lang="en-US"/>
        </a:p>
      </dgm:t>
    </dgm:pt>
    <dgm:pt modelId="{BED73096-1BA0-431A-8EBF-328E88198F9D}" type="pres">
      <dgm:prSet presAssocID="{BABBDF1B-3E0E-4AF5-9BD9-1F5523F5FD0A}" presName="cycle" presStyleCnt="0">
        <dgm:presLayoutVars>
          <dgm:dir/>
          <dgm:resizeHandles val="exact"/>
        </dgm:presLayoutVars>
      </dgm:prSet>
      <dgm:spPr/>
      <dgm:t>
        <a:bodyPr/>
        <a:lstStyle/>
        <a:p>
          <a:endParaRPr lang="en-US"/>
        </a:p>
      </dgm:t>
    </dgm:pt>
    <dgm:pt modelId="{C86FE327-83F6-A043-9019-8ADCA1926429}" type="pres">
      <dgm:prSet presAssocID="{8C9D41B6-964B-8C48-AF3F-8EBE52B711E1}" presName="node" presStyleLbl="node1" presStyleIdx="0" presStyleCnt="4">
        <dgm:presLayoutVars>
          <dgm:bulletEnabled val="1"/>
        </dgm:presLayoutVars>
      </dgm:prSet>
      <dgm:spPr/>
      <dgm:t>
        <a:bodyPr/>
        <a:lstStyle/>
        <a:p>
          <a:endParaRPr lang="en-US"/>
        </a:p>
      </dgm:t>
    </dgm:pt>
    <dgm:pt modelId="{3DDF2B3A-A0B3-B14D-B3F4-2299DAA6C21C}" type="pres">
      <dgm:prSet presAssocID="{C49F9998-7C34-6040-9392-05EF6CE99F5A}" presName="sibTrans" presStyleLbl="sibTrans2D1" presStyleIdx="0" presStyleCnt="4"/>
      <dgm:spPr/>
      <dgm:t>
        <a:bodyPr/>
        <a:lstStyle/>
        <a:p>
          <a:endParaRPr lang="en-US"/>
        </a:p>
      </dgm:t>
    </dgm:pt>
    <dgm:pt modelId="{D634B1AB-7FA6-714F-9C2F-444A81C18CC8}" type="pres">
      <dgm:prSet presAssocID="{C49F9998-7C34-6040-9392-05EF6CE99F5A}" presName="connectorText" presStyleLbl="sibTrans2D1" presStyleIdx="0" presStyleCnt="4"/>
      <dgm:spPr/>
      <dgm:t>
        <a:bodyPr/>
        <a:lstStyle/>
        <a:p>
          <a:endParaRPr lang="en-US"/>
        </a:p>
      </dgm:t>
    </dgm:pt>
    <dgm:pt modelId="{1B5474F4-ECB9-5D45-84ED-554264CDAEED}" type="pres">
      <dgm:prSet presAssocID="{AD0DB59F-89D0-EB40-8D0B-48A8B2616371}" presName="node" presStyleLbl="node1" presStyleIdx="1" presStyleCnt="4">
        <dgm:presLayoutVars>
          <dgm:bulletEnabled val="1"/>
        </dgm:presLayoutVars>
      </dgm:prSet>
      <dgm:spPr/>
      <dgm:t>
        <a:bodyPr/>
        <a:lstStyle/>
        <a:p>
          <a:endParaRPr lang="en-US"/>
        </a:p>
      </dgm:t>
    </dgm:pt>
    <dgm:pt modelId="{5867FF31-AA37-6D40-8655-45C210620609}" type="pres">
      <dgm:prSet presAssocID="{C6F20706-5058-0948-82D7-78BB0DDD504F}" presName="sibTrans" presStyleLbl="sibTrans2D1" presStyleIdx="1" presStyleCnt="4"/>
      <dgm:spPr/>
      <dgm:t>
        <a:bodyPr/>
        <a:lstStyle/>
        <a:p>
          <a:endParaRPr lang="en-US"/>
        </a:p>
      </dgm:t>
    </dgm:pt>
    <dgm:pt modelId="{912A74B5-7CD5-074C-A01E-A997FBD30A5F}" type="pres">
      <dgm:prSet presAssocID="{C6F20706-5058-0948-82D7-78BB0DDD504F}" presName="connectorText" presStyleLbl="sibTrans2D1" presStyleIdx="1" presStyleCnt="4"/>
      <dgm:spPr/>
      <dgm:t>
        <a:bodyPr/>
        <a:lstStyle/>
        <a:p>
          <a:endParaRPr lang="en-US"/>
        </a:p>
      </dgm:t>
    </dgm:pt>
    <dgm:pt modelId="{E1FF8ADE-2976-0D46-9770-4402EA712D90}" type="pres">
      <dgm:prSet presAssocID="{87330897-98FD-7048-AF71-2F996BA3E39D}" presName="node" presStyleLbl="node1" presStyleIdx="2" presStyleCnt="4">
        <dgm:presLayoutVars>
          <dgm:bulletEnabled val="1"/>
        </dgm:presLayoutVars>
      </dgm:prSet>
      <dgm:spPr/>
      <dgm:t>
        <a:bodyPr/>
        <a:lstStyle/>
        <a:p>
          <a:endParaRPr lang="en-US"/>
        </a:p>
      </dgm:t>
    </dgm:pt>
    <dgm:pt modelId="{AAE8D1B0-1267-D74F-9B7F-2CE3FCBA3C10}" type="pres">
      <dgm:prSet presAssocID="{7E6B02EA-CC47-494B-A201-96924FCDE11B}" presName="sibTrans" presStyleLbl="sibTrans2D1" presStyleIdx="2" presStyleCnt="4"/>
      <dgm:spPr/>
      <dgm:t>
        <a:bodyPr/>
        <a:lstStyle/>
        <a:p>
          <a:endParaRPr lang="en-US"/>
        </a:p>
      </dgm:t>
    </dgm:pt>
    <dgm:pt modelId="{3621BEA0-C8EE-8847-927F-5297B1E0E01E}" type="pres">
      <dgm:prSet presAssocID="{7E6B02EA-CC47-494B-A201-96924FCDE11B}" presName="connectorText" presStyleLbl="sibTrans2D1" presStyleIdx="2" presStyleCnt="4"/>
      <dgm:spPr/>
      <dgm:t>
        <a:bodyPr/>
        <a:lstStyle/>
        <a:p>
          <a:endParaRPr lang="en-US"/>
        </a:p>
      </dgm:t>
    </dgm:pt>
    <dgm:pt modelId="{AAE33940-D219-3242-A318-52FBC63725C4}" type="pres">
      <dgm:prSet presAssocID="{10701174-6960-994D-9A2C-DFC3838D3337}" presName="node" presStyleLbl="node1" presStyleIdx="3" presStyleCnt="4">
        <dgm:presLayoutVars>
          <dgm:bulletEnabled val="1"/>
        </dgm:presLayoutVars>
      </dgm:prSet>
      <dgm:spPr/>
      <dgm:t>
        <a:bodyPr/>
        <a:lstStyle/>
        <a:p>
          <a:endParaRPr lang="en-US"/>
        </a:p>
      </dgm:t>
    </dgm:pt>
    <dgm:pt modelId="{C02E2A87-7B69-9347-8693-DE3210677DFE}" type="pres">
      <dgm:prSet presAssocID="{EC575178-2647-EE4D-84E7-FC4AE855507A}" presName="sibTrans" presStyleLbl="sibTrans2D1" presStyleIdx="3" presStyleCnt="4"/>
      <dgm:spPr/>
      <dgm:t>
        <a:bodyPr/>
        <a:lstStyle/>
        <a:p>
          <a:endParaRPr lang="en-US"/>
        </a:p>
      </dgm:t>
    </dgm:pt>
    <dgm:pt modelId="{C715D74F-6767-C848-9C2C-C9E36E47B6E0}" type="pres">
      <dgm:prSet presAssocID="{EC575178-2647-EE4D-84E7-FC4AE855507A}" presName="connectorText" presStyleLbl="sibTrans2D1" presStyleIdx="3" presStyleCnt="4"/>
      <dgm:spPr/>
      <dgm:t>
        <a:bodyPr/>
        <a:lstStyle/>
        <a:p>
          <a:endParaRPr lang="en-US"/>
        </a:p>
      </dgm:t>
    </dgm:pt>
  </dgm:ptLst>
  <dgm:cxnLst>
    <dgm:cxn modelId="{9773D794-0D26-3A44-A98B-472177D2A208}" type="presOf" srcId="{EC575178-2647-EE4D-84E7-FC4AE855507A}" destId="{C02E2A87-7B69-9347-8693-DE3210677DFE}" srcOrd="0" destOrd="0" presId="urn:microsoft.com/office/officeart/2005/8/layout/cycle2"/>
    <dgm:cxn modelId="{266B72ED-E655-814E-81F7-5802F5F87AA5}" srcId="{BABBDF1B-3E0E-4AF5-9BD9-1F5523F5FD0A}" destId="{87330897-98FD-7048-AF71-2F996BA3E39D}" srcOrd="2" destOrd="0" parTransId="{2C562902-7D65-8545-B5C0-4A6E70286C6F}" sibTransId="{7E6B02EA-CC47-494B-A201-96924FCDE11B}"/>
    <dgm:cxn modelId="{1650EEFB-BFAE-8448-BB76-75066EDE8B2F}" srcId="{BABBDF1B-3E0E-4AF5-9BD9-1F5523F5FD0A}" destId="{AD0DB59F-89D0-EB40-8D0B-48A8B2616371}" srcOrd="1" destOrd="0" parTransId="{87618441-B23F-B544-AB1F-9017A0C64B21}" sibTransId="{C6F20706-5058-0948-82D7-78BB0DDD504F}"/>
    <dgm:cxn modelId="{9420EFFD-22E0-7A43-9427-4C226EE3EF8E}" type="presOf" srcId="{7E6B02EA-CC47-494B-A201-96924FCDE11B}" destId="{3621BEA0-C8EE-8847-927F-5297B1E0E01E}" srcOrd="1" destOrd="0" presId="urn:microsoft.com/office/officeart/2005/8/layout/cycle2"/>
    <dgm:cxn modelId="{E0FB3F18-8C2C-1946-8CD5-AB8F2C5D1FAC}" type="presOf" srcId="{8C9D41B6-964B-8C48-AF3F-8EBE52B711E1}" destId="{C86FE327-83F6-A043-9019-8ADCA1926429}" srcOrd="0" destOrd="0" presId="urn:microsoft.com/office/officeart/2005/8/layout/cycle2"/>
    <dgm:cxn modelId="{7B6BEA87-4D3F-2A40-9FE1-4BF25FFCE3D1}" type="presOf" srcId="{87330897-98FD-7048-AF71-2F996BA3E39D}" destId="{E1FF8ADE-2976-0D46-9770-4402EA712D90}" srcOrd="0" destOrd="0" presId="urn:microsoft.com/office/officeart/2005/8/layout/cycle2"/>
    <dgm:cxn modelId="{669F2F1F-B6F9-694F-BCE4-1C0A1CCFF2BD}" type="presOf" srcId="{C6F20706-5058-0948-82D7-78BB0DDD504F}" destId="{912A74B5-7CD5-074C-A01E-A997FBD30A5F}" srcOrd="1" destOrd="0" presId="urn:microsoft.com/office/officeart/2005/8/layout/cycle2"/>
    <dgm:cxn modelId="{59DFFD2B-1AF8-AF4A-B33B-0ACFD0357A4B}" type="presOf" srcId="{BABBDF1B-3E0E-4AF5-9BD9-1F5523F5FD0A}" destId="{BED73096-1BA0-431A-8EBF-328E88198F9D}" srcOrd="0" destOrd="0" presId="urn:microsoft.com/office/officeart/2005/8/layout/cycle2"/>
    <dgm:cxn modelId="{C2C75FEA-6F3B-8442-A2C3-12B44D8A769B}" type="presOf" srcId="{10701174-6960-994D-9A2C-DFC3838D3337}" destId="{AAE33940-D219-3242-A318-52FBC63725C4}" srcOrd="0" destOrd="0" presId="urn:microsoft.com/office/officeart/2005/8/layout/cycle2"/>
    <dgm:cxn modelId="{6E73B74B-E936-F444-96D7-186674DEFD11}" type="presOf" srcId="{C49F9998-7C34-6040-9392-05EF6CE99F5A}" destId="{3DDF2B3A-A0B3-B14D-B3F4-2299DAA6C21C}" srcOrd="0" destOrd="0" presId="urn:microsoft.com/office/officeart/2005/8/layout/cycle2"/>
    <dgm:cxn modelId="{E38030AE-F7F0-4747-AE1B-E71DACF4B54C}" type="presOf" srcId="{7E6B02EA-CC47-494B-A201-96924FCDE11B}" destId="{AAE8D1B0-1267-D74F-9B7F-2CE3FCBA3C10}" srcOrd="0" destOrd="0" presId="urn:microsoft.com/office/officeart/2005/8/layout/cycle2"/>
    <dgm:cxn modelId="{A286D382-D310-014C-8747-C55958444F16}" type="presOf" srcId="{C6F20706-5058-0948-82D7-78BB0DDD504F}" destId="{5867FF31-AA37-6D40-8655-45C210620609}" srcOrd="0" destOrd="0" presId="urn:microsoft.com/office/officeart/2005/8/layout/cycle2"/>
    <dgm:cxn modelId="{52503D64-B49D-BF4D-B4A2-7C2BA980CBAF}" srcId="{BABBDF1B-3E0E-4AF5-9BD9-1F5523F5FD0A}" destId="{8C9D41B6-964B-8C48-AF3F-8EBE52B711E1}" srcOrd="0" destOrd="0" parTransId="{1CED6332-2FDD-5E40-9428-50DE1B99184A}" sibTransId="{C49F9998-7C34-6040-9392-05EF6CE99F5A}"/>
    <dgm:cxn modelId="{6B8B94F0-C467-9642-B7C4-0C084FED43FD}" type="presOf" srcId="{C49F9998-7C34-6040-9392-05EF6CE99F5A}" destId="{D634B1AB-7FA6-714F-9C2F-444A81C18CC8}" srcOrd="1" destOrd="0" presId="urn:microsoft.com/office/officeart/2005/8/layout/cycle2"/>
    <dgm:cxn modelId="{7ABD934E-9D82-F042-84A8-5575BBB39068}" type="presOf" srcId="{AD0DB59F-89D0-EB40-8D0B-48A8B2616371}" destId="{1B5474F4-ECB9-5D45-84ED-554264CDAEED}" srcOrd="0" destOrd="0" presId="urn:microsoft.com/office/officeart/2005/8/layout/cycle2"/>
    <dgm:cxn modelId="{C3FE4CDA-B9C5-164C-9948-38A97A3C99D5}" type="presOf" srcId="{EC575178-2647-EE4D-84E7-FC4AE855507A}" destId="{C715D74F-6767-C848-9C2C-C9E36E47B6E0}" srcOrd="1" destOrd="0" presId="urn:microsoft.com/office/officeart/2005/8/layout/cycle2"/>
    <dgm:cxn modelId="{13561EFB-6AEB-4F48-8CFA-BFA862165944}" srcId="{BABBDF1B-3E0E-4AF5-9BD9-1F5523F5FD0A}" destId="{10701174-6960-994D-9A2C-DFC3838D3337}" srcOrd="3" destOrd="0" parTransId="{375FB37B-4EBD-B242-BD06-FB2F83034A60}" sibTransId="{EC575178-2647-EE4D-84E7-FC4AE855507A}"/>
    <dgm:cxn modelId="{967A8E5D-2951-884E-828F-D30BA9A9940D}" type="presParOf" srcId="{BED73096-1BA0-431A-8EBF-328E88198F9D}" destId="{C86FE327-83F6-A043-9019-8ADCA1926429}" srcOrd="0" destOrd="0" presId="urn:microsoft.com/office/officeart/2005/8/layout/cycle2"/>
    <dgm:cxn modelId="{2EC5655F-2CD5-694E-B1E3-E601F9E9C0C6}" type="presParOf" srcId="{BED73096-1BA0-431A-8EBF-328E88198F9D}" destId="{3DDF2B3A-A0B3-B14D-B3F4-2299DAA6C21C}" srcOrd="1" destOrd="0" presId="urn:microsoft.com/office/officeart/2005/8/layout/cycle2"/>
    <dgm:cxn modelId="{5268CCE6-5CB9-F948-9698-4A13F53E7145}" type="presParOf" srcId="{3DDF2B3A-A0B3-B14D-B3F4-2299DAA6C21C}" destId="{D634B1AB-7FA6-714F-9C2F-444A81C18CC8}" srcOrd="0" destOrd="0" presId="urn:microsoft.com/office/officeart/2005/8/layout/cycle2"/>
    <dgm:cxn modelId="{CFC95C6A-9C89-1040-9BCE-39511D208774}" type="presParOf" srcId="{BED73096-1BA0-431A-8EBF-328E88198F9D}" destId="{1B5474F4-ECB9-5D45-84ED-554264CDAEED}" srcOrd="2" destOrd="0" presId="urn:microsoft.com/office/officeart/2005/8/layout/cycle2"/>
    <dgm:cxn modelId="{A2E556EB-DC79-D14B-8C55-E6BA2107EF30}" type="presParOf" srcId="{BED73096-1BA0-431A-8EBF-328E88198F9D}" destId="{5867FF31-AA37-6D40-8655-45C210620609}" srcOrd="3" destOrd="0" presId="urn:microsoft.com/office/officeart/2005/8/layout/cycle2"/>
    <dgm:cxn modelId="{AC6E4F3B-9838-FA4F-9D3E-F72A5D7095D9}" type="presParOf" srcId="{5867FF31-AA37-6D40-8655-45C210620609}" destId="{912A74B5-7CD5-074C-A01E-A997FBD30A5F}" srcOrd="0" destOrd="0" presId="urn:microsoft.com/office/officeart/2005/8/layout/cycle2"/>
    <dgm:cxn modelId="{DAFB90B2-CC91-F249-A44C-83E25FEA914B}" type="presParOf" srcId="{BED73096-1BA0-431A-8EBF-328E88198F9D}" destId="{E1FF8ADE-2976-0D46-9770-4402EA712D90}" srcOrd="4" destOrd="0" presId="urn:microsoft.com/office/officeart/2005/8/layout/cycle2"/>
    <dgm:cxn modelId="{23418267-11CD-B144-84B4-286FB3F6527B}" type="presParOf" srcId="{BED73096-1BA0-431A-8EBF-328E88198F9D}" destId="{AAE8D1B0-1267-D74F-9B7F-2CE3FCBA3C10}" srcOrd="5" destOrd="0" presId="urn:microsoft.com/office/officeart/2005/8/layout/cycle2"/>
    <dgm:cxn modelId="{68BB5721-19E4-3A4E-BBDB-4F62784C7356}" type="presParOf" srcId="{AAE8D1B0-1267-D74F-9B7F-2CE3FCBA3C10}" destId="{3621BEA0-C8EE-8847-927F-5297B1E0E01E}" srcOrd="0" destOrd="0" presId="urn:microsoft.com/office/officeart/2005/8/layout/cycle2"/>
    <dgm:cxn modelId="{C3BB3BFE-589A-094C-8D78-E62B2F236434}" type="presParOf" srcId="{BED73096-1BA0-431A-8EBF-328E88198F9D}" destId="{AAE33940-D219-3242-A318-52FBC63725C4}" srcOrd="6" destOrd="0" presId="urn:microsoft.com/office/officeart/2005/8/layout/cycle2"/>
    <dgm:cxn modelId="{86D7F768-A5CF-BD4D-B7DE-A18B0AAFFD7A}" type="presParOf" srcId="{BED73096-1BA0-431A-8EBF-328E88198F9D}" destId="{C02E2A87-7B69-9347-8693-DE3210677DFE}" srcOrd="7" destOrd="0" presId="urn:microsoft.com/office/officeart/2005/8/layout/cycle2"/>
    <dgm:cxn modelId="{028C2BCD-92E4-2F44-8981-2D33DF391E9C}" type="presParOf" srcId="{C02E2A87-7B69-9347-8693-DE3210677DFE}" destId="{C715D74F-6767-C848-9C2C-C9E36E47B6E0}"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FE327-83F6-A043-9019-8ADCA1926429}">
      <dsp:nvSpPr>
        <dsp:cNvPr id="0" name=""/>
        <dsp:cNvSpPr/>
      </dsp:nvSpPr>
      <dsp:spPr>
        <a:xfrm>
          <a:off x="1541406" y="41"/>
          <a:ext cx="1265397" cy="1265397"/>
        </a:xfrm>
        <a:prstGeom prst="ellipse">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Question</a:t>
          </a:r>
          <a:endParaRPr lang="en-US" sz="1500" kern="1200" dirty="0"/>
        </a:p>
      </dsp:txBody>
      <dsp:txXfrm>
        <a:off x="1726719" y="185354"/>
        <a:ext cx="894771" cy="894771"/>
      </dsp:txXfrm>
    </dsp:sp>
    <dsp:sp modelId="{3DDF2B3A-A0B3-B14D-B3F4-2299DAA6C21C}">
      <dsp:nvSpPr>
        <dsp:cNvPr id="0" name=""/>
        <dsp:cNvSpPr/>
      </dsp:nvSpPr>
      <dsp:spPr>
        <a:xfrm rot="2700000">
          <a:off x="2670974" y="1084303"/>
          <a:ext cx="336460" cy="427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685756" y="1134030"/>
        <a:ext cx="235522" cy="256243"/>
      </dsp:txXfrm>
    </dsp:sp>
    <dsp:sp modelId="{1B5474F4-ECB9-5D45-84ED-554264CDAEED}">
      <dsp:nvSpPr>
        <dsp:cNvPr id="0" name=""/>
        <dsp:cNvSpPr/>
      </dsp:nvSpPr>
      <dsp:spPr>
        <a:xfrm>
          <a:off x="2885071" y="1343706"/>
          <a:ext cx="1265397" cy="1265397"/>
        </a:xfrm>
        <a:prstGeom prst="ellipse">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Investigate</a:t>
          </a:r>
          <a:endParaRPr lang="en-US" sz="1500" kern="1200" dirty="0"/>
        </a:p>
      </dsp:txBody>
      <dsp:txXfrm>
        <a:off x="3070384" y="1529019"/>
        <a:ext cx="894771" cy="894771"/>
      </dsp:txXfrm>
    </dsp:sp>
    <dsp:sp modelId="{5867FF31-AA37-6D40-8655-45C210620609}">
      <dsp:nvSpPr>
        <dsp:cNvPr id="0" name=""/>
        <dsp:cNvSpPr/>
      </dsp:nvSpPr>
      <dsp:spPr>
        <a:xfrm rot="8100000">
          <a:off x="2684440" y="2427968"/>
          <a:ext cx="336460" cy="427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770596" y="2477695"/>
        <a:ext cx="235522" cy="256243"/>
      </dsp:txXfrm>
    </dsp:sp>
    <dsp:sp modelId="{E1FF8ADE-2976-0D46-9770-4402EA712D90}">
      <dsp:nvSpPr>
        <dsp:cNvPr id="0" name=""/>
        <dsp:cNvSpPr/>
      </dsp:nvSpPr>
      <dsp:spPr>
        <a:xfrm>
          <a:off x="1541406" y="2687370"/>
          <a:ext cx="1265397" cy="1265397"/>
        </a:xfrm>
        <a:prstGeom prst="ellipse">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Reflect</a:t>
          </a:r>
          <a:endParaRPr lang="en-US" sz="1500" kern="1200" dirty="0"/>
        </a:p>
      </dsp:txBody>
      <dsp:txXfrm>
        <a:off x="1726719" y="2872683"/>
        <a:ext cx="894771" cy="894771"/>
      </dsp:txXfrm>
    </dsp:sp>
    <dsp:sp modelId="{AAE8D1B0-1267-D74F-9B7F-2CE3FCBA3C10}">
      <dsp:nvSpPr>
        <dsp:cNvPr id="0" name=""/>
        <dsp:cNvSpPr/>
      </dsp:nvSpPr>
      <dsp:spPr>
        <a:xfrm rot="13500000">
          <a:off x="1340776" y="2441434"/>
          <a:ext cx="336460" cy="427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1426932" y="2562535"/>
        <a:ext cx="235522" cy="256243"/>
      </dsp:txXfrm>
    </dsp:sp>
    <dsp:sp modelId="{AAE33940-D219-3242-A318-52FBC63725C4}">
      <dsp:nvSpPr>
        <dsp:cNvPr id="0" name=""/>
        <dsp:cNvSpPr/>
      </dsp:nvSpPr>
      <dsp:spPr>
        <a:xfrm>
          <a:off x="197742" y="1343706"/>
          <a:ext cx="1265397" cy="126539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Improve</a:t>
          </a:r>
          <a:endParaRPr lang="en-US" sz="1500" kern="1200" dirty="0"/>
        </a:p>
      </dsp:txBody>
      <dsp:txXfrm>
        <a:off x="383055" y="1529019"/>
        <a:ext cx="894771" cy="894771"/>
      </dsp:txXfrm>
    </dsp:sp>
    <dsp:sp modelId="{C02E2A87-7B69-9347-8693-DE3210677DFE}">
      <dsp:nvSpPr>
        <dsp:cNvPr id="0" name=""/>
        <dsp:cNvSpPr/>
      </dsp:nvSpPr>
      <dsp:spPr>
        <a:xfrm rot="18900000">
          <a:off x="1327309" y="1097770"/>
          <a:ext cx="336460" cy="4270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342091" y="1218871"/>
        <a:ext cx="235522" cy="256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E1581-A24E-4650-8F12-EFC58A6D35EF}">
      <dsp:nvSpPr>
        <dsp:cNvPr id="0" name=""/>
        <dsp:cNvSpPr/>
      </dsp:nvSpPr>
      <dsp:spPr>
        <a:xfrm>
          <a:off x="2741703" y="540"/>
          <a:ext cx="1149799" cy="1149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Question</a:t>
          </a:r>
          <a:endParaRPr lang="en-US" sz="1300" kern="1200" dirty="0"/>
        </a:p>
      </dsp:txBody>
      <dsp:txXfrm>
        <a:off x="2910087" y="168924"/>
        <a:ext cx="813031" cy="813031"/>
      </dsp:txXfrm>
    </dsp:sp>
    <dsp:sp modelId="{202CBEEB-2371-4684-B199-D080EE9B7973}">
      <dsp:nvSpPr>
        <dsp:cNvPr id="0" name=""/>
        <dsp:cNvSpPr/>
      </dsp:nvSpPr>
      <dsp:spPr>
        <a:xfrm rot="2700000">
          <a:off x="3768068" y="985693"/>
          <a:ext cx="305634" cy="3880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781496" y="1030887"/>
        <a:ext cx="213944" cy="232835"/>
      </dsp:txXfrm>
    </dsp:sp>
    <dsp:sp modelId="{30B1F546-E89B-439F-AF7C-D6F1C901764A}">
      <dsp:nvSpPr>
        <dsp:cNvPr id="0" name=""/>
        <dsp:cNvSpPr/>
      </dsp:nvSpPr>
      <dsp:spPr>
        <a:xfrm>
          <a:off x="3962500" y="1221336"/>
          <a:ext cx="1149799" cy="1149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Investigate</a:t>
          </a:r>
          <a:endParaRPr lang="en-US" sz="1300" kern="1200" dirty="0"/>
        </a:p>
      </dsp:txBody>
      <dsp:txXfrm>
        <a:off x="4130884" y="1389720"/>
        <a:ext cx="813031" cy="813031"/>
      </dsp:txXfrm>
    </dsp:sp>
    <dsp:sp modelId="{5F25A8B1-5CEC-49F5-AEDE-06E9F9029C71}">
      <dsp:nvSpPr>
        <dsp:cNvPr id="0" name=""/>
        <dsp:cNvSpPr/>
      </dsp:nvSpPr>
      <dsp:spPr>
        <a:xfrm rot="8100000">
          <a:off x="3780301" y="2206489"/>
          <a:ext cx="305634" cy="3880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858563" y="2251683"/>
        <a:ext cx="213944" cy="232835"/>
      </dsp:txXfrm>
    </dsp:sp>
    <dsp:sp modelId="{87DA94EB-B58A-4A38-A81E-25206988ED6D}">
      <dsp:nvSpPr>
        <dsp:cNvPr id="0" name=""/>
        <dsp:cNvSpPr/>
      </dsp:nvSpPr>
      <dsp:spPr>
        <a:xfrm>
          <a:off x="2741703" y="2442133"/>
          <a:ext cx="1149799" cy="1149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Reflect</a:t>
          </a:r>
          <a:endParaRPr lang="en-US" sz="1300" kern="1200" dirty="0"/>
        </a:p>
      </dsp:txBody>
      <dsp:txXfrm>
        <a:off x="2910087" y="2610517"/>
        <a:ext cx="813031" cy="813031"/>
      </dsp:txXfrm>
    </dsp:sp>
    <dsp:sp modelId="{FE9E88A5-CCB1-4CDF-BEB5-14B8FE6C8D1C}">
      <dsp:nvSpPr>
        <dsp:cNvPr id="0" name=""/>
        <dsp:cNvSpPr/>
      </dsp:nvSpPr>
      <dsp:spPr>
        <a:xfrm rot="13500000">
          <a:off x="2559504" y="2218722"/>
          <a:ext cx="305634" cy="3880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637766" y="2328750"/>
        <a:ext cx="213944" cy="232835"/>
      </dsp:txXfrm>
    </dsp:sp>
    <dsp:sp modelId="{49FBA44E-0685-4CE5-8848-5BE2ACCED744}">
      <dsp:nvSpPr>
        <dsp:cNvPr id="0" name=""/>
        <dsp:cNvSpPr/>
      </dsp:nvSpPr>
      <dsp:spPr>
        <a:xfrm>
          <a:off x="1520907" y="1221336"/>
          <a:ext cx="1149799" cy="11497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Improve</a:t>
          </a:r>
          <a:endParaRPr lang="en-US" sz="1300" kern="1200" dirty="0"/>
        </a:p>
      </dsp:txBody>
      <dsp:txXfrm>
        <a:off x="1689291" y="1389720"/>
        <a:ext cx="813031" cy="813031"/>
      </dsp:txXfrm>
    </dsp:sp>
    <dsp:sp modelId="{BE7FDF5A-D4D6-4070-8CC3-45BB857FA97B}">
      <dsp:nvSpPr>
        <dsp:cNvPr id="0" name=""/>
        <dsp:cNvSpPr/>
      </dsp:nvSpPr>
      <dsp:spPr>
        <a:xfrm rot="18900000">
          <a:off x="2547271" y="997926"/>
          <a:ext cx="305634" cy="3880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560699" y="1107954"/>
        <a:ext cx="213944" cy="2328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FE327-83F6-A043-9019-8ADCA1926429}">
      <dsp:nvSpPr>
        <dsp:cNvPr id="0" name=""/>
        <dsp:cNvSpPr/>
      </dsp:nvSpPr>
      <dsp:spPr>
        <a:xfrm>
          <a:off x="617564" y="29"/>
          <a:ext cx="442287" cy="442287"/>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Question</a:t>
          </a:r>
          <a:endParaRPr lang="en-US" sz="500" kern="1200" dirty="0"/>
        </a:p>
      </dsp:txBody>
      <dsp:txXfrm>
        <a:off x="682335" y="64800"/>
        <a:ext cx="312745" cy="312745"/>
      </dsp:txXfrm>
    </dsp:sp>
    <dsp:sp modelId="{3DDF2B3A-A0B3-B14D-B3F4-2299DAA6C21C}">
      <dsp:nvSpPr>
        <dsp:cNvPr id="0" name=""/>
        <dsp:cNvSpPr/>
      </dsp:nvSpPr>
      <dsp:spPr>
        <a:xfrm rot="2700000">
          <a:off x="1012432" y="379254"/>
          <a:ext cx="117986" cy="149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017616" y="396594"/>
        <a:ext cx="82590" cy="89564"/>
      </dsp:txXfrm>
    </dsp:sp>
    <dsp:sp modelId="{1B5474F4-ECB9-5D45-84ED-554264CDAEED}">
      <dsp:nvSpPr>
        <dsp:cNvPr id="0" name=""/>
        <dsp:cNvSpPr/>
      </dsp:nvSpPr>
      <dsp:spPr>
        <a:xfrm>
          <a:off x="1087722" y="470187"/>
          <a:ext cx="442287" cy="442287"/>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Investigate</a:t>
          </a:r>
          <a:endParaRPr lang="en-US" sz="500" kern="1200" dirty="0"/>
        </a:p>
      </dsp:txBody>
      <dsp:txXfrm>
        <a:off x="1152493" y="534958"/>
        <a:ext cx="312745" cy="312745"/>
      </dsp:txXfrm>
    </dsp:sp>
    <dsp:sp modelId="{5867FF31-AA37-6D40-8655-45C210620609}">
      <dsp:nvSpPr>
        <dsp:cNvPr id="0" name=""/>
        <dsp:cNvSpPr/>
      </dsp:nvSpPr>
      <dsp:spPr>
        <a:xfrm rot="8100000">
          <a:off x="1017154" y="849412"/>
          <a:ext cx="117986" cy="149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1047366" y="866752"/>
        <a:ext cx="82590" cy="89564"/>
      </dsp:txXfrm>
    </dsp:sp>
    <dsp:sp modelId="{E1FF8ADE-2976-0D46-9770-4402EA712D90}">
      <dsp:nvSpPr>
        <dsp:cNvPr id="0" name=""/>
        <dsp:cNvSpPr/>
      </dsp:nvSpPr>
      <dsp:spPr>
        <a:xfrm>
          <a:off x="617564" y="940345"/>
          <a:ext cx="442287" cy="442287"/>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Reflect</a:t>
          </a:r>
          <a:endParaRPr lang="en-US" sz="500" kern="1200" dirty="0"/>
        </a:p>
      </dsp:txBody>
      <dsp:txXfrm>
        <a:off x="682335" y="1005116"/>
        <a:ext cx="312745" cy="312745"/>
      </dsp:txXfrm>
    </dsp:sp>
    <dsp:sp modelId="{AAE8D1B0-1267-D74F-9B7F-2CE3FCBA3C10}">
      <dsp:nvSpPr>
        <dsp:cNvPr id="0" name=""/>
        <dsp:cNvSpPr/>
      </dsp:nvSpPr>
      <dsp:spPr>
        <a:xfrm rot="13500000">
          <a:off x="546996" y="854135"/>
          <a:ext cx="117986" cy="149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577208" y="896503"/>
        <a:ext cx="82590" cy="89564"/>
      </dsp:txXfrm>
    </dsp:sp>
    <dsp:sp modelId="{AAE33940-D219-3242-A318-52FBC63725C4}">
      <dsp:nvSpPr>
        <dsp:cNvPr id="0" name=""/>
        <dsp:cNvSpPr/>
      </dsp:nvSpPr>
      <dsp:spPr>
        <a:xfrm>
          <a:off x="147406" y="470187"/>
          <a:ext cx="442287" cy="442287"/>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Improve</a:t>
          </a:r>
          <a:endParaRPr lang="en-US" sz="500" kern="1200" dirty="0"/>
        </a:p>
      </dsp:txBody>
      <dsp:txXfrm>
        <a:off x="212177" y="534958"/>
        <a:ext cx="312745" cy="312745"/>
      </dsp:txXfrm>
    </dsp:sp>
    <dsp:sp modelId="{C02E2A87-7B69-9347-8693-DE3210677DFE}">
      <dsp:nvSpPr>
        <dsp:cNvPr id="0" name=""/>
        <dsp:cNvSpPr/>
      </dsp:nvSpPr>
      <dsp:spPr>
        <a:xfrm rot="18900000">
          <a:off x="542274" y="383977"/>
          <a:ext cx="117986" cy="1492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547458" y="426345"/>
        <a:ext cx="82590" cy="89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FE327-83F6-A043-9019-8ADCA1926429}">
      <dsp:nvSpPr>
        <dsp:cNvPr id="0" name=""/>
        <dsp:cNvSpPr/>
      </dsp:nvSpPr>
      <dsp:spPr>
        <a:xfrm>
          <a:off x="669436" y="200"/>
          <a:ext cx="377029" cy="377029"/>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Question</a:t>
          </a:r>
          <a:endParaRPr lang="en-US" sz="500" kern="1200" dirty="0"/>
        </a:p>
      </dsp:txBody>
      <dsp:txXfrm>
        <a:off x="724651" y="55415"/>
        <a:ext cx="266599" cy="266599"/>
      </dsp:txXfrm>
    </dsp:sp>
    <dsp:sp modelId="{3DDF2B3A-A0B3-B14D-B3F4-2299DAA6C21C}">
      <dsp:nvSpPr>
        <dsp:cNvPr id="0" name=""/>
        <dsp:cNvSpPr/>
      </dsp:nvSpPr>
      <dsp:spPr>
        <a:xfrm rot="2700000">
          <a:off x="1005999" y="323277"/>
          <a:ext cx="100276" cy="127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1010405" y="338090"/>
        <a:ext cx="70193" cy="76349"/>
      </dsp:txXfrm>
    </dsp:sp>
    <dsp:sp modelId="{1B5474F4-ECB9-5D45-84ED-554264CDAEED}">
      <dsp:nvSpPr>
        <dsp:cNvPr id="0" name=""/>
        <dsp:cNvSpPr/>
      </dsp:nvSpPr>
      <dsp:spPr>
        <a:xfrm>
          <a:off x="1069822" y="400586"/>
          <a:ext cx="377029" cy="377029"/>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Investigate</a:t>
          </a:r>
          <a:endParaRPr lang="en-US" sz="500" kern="1200" dirty="0"/>
        </a:p>
      </dsp:txBody>
      <dsp:txXfrm>
        <a:off x="1125037" y="455801"/>
        <a:ext cx="266599" cy="266599"/>
      </dsp:txXfrm>
    </dsp:sp>
    <dsp:sp modelId="{5867FF31-AA37-6D40-8655-45C210620609}">
      <dsp:nvSpPr>
        <dsp:cNvPr id="0" name=""/>
        <dsp:cNvSpPr/>
      </dsp:nvSpPr>
      <dsp:spPr>
        <a:xfrm rot="8100000">
          <a:off x="1010012" y="723663"/>
          <a:ext cx="100276" cy="127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1035689" y="738476"/>
        <a:ext cx="70193" cy="76349"/>
      </dsp:txXfrm>
    </dsp:sp>
    <dsp:sp modelId="{E1FF8ADE-2976-0D46-9770-4402EA712D90}">
      <dsp:nvSpPr>
        <dsp:cNvPr id="0" name=""/>
        <dsp:cNvSpPr/>
      </dsp:nvSpPr>
      <dsp:spPr>
        <a:xfrm>
          <a:off x="669436" y="800972"/>
          <a:ext cx="377029" cy="377029"/>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Reflect</a:t>
          </a:r>
          <a:endParaRPr lang="en-US" sz="500" kern="1200" dirty="0"/>
        </a:p>
      </dsp:txBody>
      <dsp:txXfrm>
        <a:off x="724651" y="856187"/>
        <a:ext cx="266599" cy="266599"/>
      </dsp:txXfrm>
    </dsp:sp>
    <dsp:sp modelId="{AAE8D1B0-1267-D74F-9B7F-2CE3FCBA3C10}">
      <dsp:nvSpPr>
        <dsp:cNvPr id="0" name=""/>
        <dsp:cNvSpPr/>
      </dsp:nvSpPr>
      <dsp:spPr>
        <a:xfrm rot="13500000">
          <a:off x="609626" y="727677"/>
          <a:ext cx="100276" cy="127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rot="10800000">
        <a:off x="635303" y="763762"/>
        <a:ext cx="70193" cy="76349"/>
      </dsp:txXfrm>
    </dsp:sp>
    <dsp:sp modelId="{AAE33940-D219-3242-A318-52FBC63725C4}">
      <dsp:nvSpPr>
        <dsp:cNvPr id="0" name=""/>
        <dsp:cNvSpPr/>
      </dsp:nvSpPr>
      <dsp:spPr>
        <a:xfrm>
          <a:off x="269050" y="400586"/>
          <a:ext cx="377029" cy="377029"/>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r>
            <a:rPr lang="en-US" sz="500" kern="1200" dirty="0" smtClean="0"/>
            <a:t>Improve</a:t>
          </a:r>
          <a:endParaRPr lang="en-US" sz="500" kern="1200" dirty="0"/>
        </a:p>
      </dsp:txBody>
      <dsp:txXfrm>
        <a:off x="324265" y="455801"/>
        <a:ext cx="266599" cy="266599"/>
      </dsp:txXfrm>
    </dsp:sp>
    <dsp:sp modelId="{C02E2A87-7B69-9347-8693-DE3210677DFE}">
      <dsp:nvSpPr>
        <dsp:cNvPr id="0" name=""/>
        <dsp:cNvSpPr/>
      </dsp:nvSpPr>
      <dsp:spPr>
        <a:xfrm rot="18900000">
          <a:off x="605613" y="327291"/>
          <a:ext cx="100276" cy="1272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
            <a:lnSpc>
              <a:spcPct val="90000"/>
            </a:lnSpc>
            <a:spcBef>
              <a:spcPct val="0"/>
            </a:spcBef>
            <a:spcAft>
              <a:spcPct val="35000"/>
            </a:spcAft>
          </a:pPr>
          <a:endParaRPr lang="en-US" sz="400" kern="1200"/>
        </a:p>
      </dsp:txBody>
      <dsp:txXfrm>
        <a:off x="610019" y="363376"/>
        <a:ext cx="70193" cy="7634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Welcome!</a:t>
            </a:r>
            <a:r>
              <a:rPr lang="en-US" baseline="0" dirty="0" smtClean="0">
                <a:latin typeface="Calibri" charset="0"/>
                <a:ea typeface="ＭＳ Ｐゴシック" charset="0"/>
                <a:cs typeface="ＭＳ Ｐゴシック" charset="0"/>
              </a:rPr>
              <a:t> Hope the meeting has gone well for everyone. It’s really just so inspiring to see the varied ways that you all have taken NISE Net and </a:t>
            </a:r>
            <a:r>
              <a:rPr lang="en-US" baseline="0" dirty="0" err="1" smtClean="0">
                <a:latin typeface="Calibri" charset="0"/>
                <a:ea typeface="ＭＳ Ｐゴシック" charset="0"/>
                <a:cs typeface="ＭＳ Ｐゴシック" charset="0"/>
              </a:rPr>
              <a:t>NanoDays</a:t>
            </a:r>
            <a:r>
              <a:rPr lang="en-US" baseline="0" dirty="0" smtClean="0">
                <a:latin typeface="Calibri" charset="0"/>
                <a:ea typeface="ＭＳ Ｐゴシック" charset="0"/>
                <a:cs typeface="ＭＳ Ｐゴシック" charset="0"/>
              </a:rPr>
              <a:t> materials and truly made them your own.</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ＭＳ Ｐゴシック" charset="-128"/>
                <a:cs typeface="ＭＳ Ｐゴシック" charset="-128"/>
              </a:rPr>
              <a:t>The most essential part of the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kits—and events—are the </a:t>
            </a:r>
            <a:r>
              <a:rPr lang="en-US" sz="1200" b="1" kern="1200" dirty="0" smtClean="0">
                <a:solidFill>
                  <a:schemeClr val="tx1"/>
                </a:solidFill>
                <a:effectLst/>
                <a:latin typeface="+mn-lt"/>
                <a:ea typeface="ＭＳ Ｐゴシック" charset="-128"/>
                <a:cs typeface="ＭＳ Ｐゴシック" charset="-128"/>
              </a:rPr>
              <a:t>branded </a:t>
            </a:r>
            <a:r>
              <a:rPr lang="en-US" sz="1200" b="1" kern="1200" dirty="0" err="1" smtClean="0">
                <a:solidFill>
                  <a:schemeClr val="tx1"/>
                </a:solidFill>
                <a:effectLst/>
                <a:latin typeface="+mn-lt"/>
                <a:ea typeface="ＭＳ Ｐゴシック" charset="-128"/>
                <a:cs typeface="ＭＳ Ｐゴシック" charset="-128"/>
              </a:rPr>
              <a:t>NanoDays</a:t>
            </a:r>
            <a:r>
              <a:rPr lang="en-US" sz="1200" b="1" kern="1200" dirty="0" smtClean="0">
                <a:solidFill>
                  <a:schemeClr val="tx1"/>
                </a:solidFill>
                <a:effectLst/>
                <a:latin typeface="+mn-lt"/>
                <a:ea typeface="ＭＳ Ｐゴシック" charset="-128"/>
                <a:cs typeface="ＭＳ Ｐゴシック" charset="-128"/>
              </a:rPr>
              <a:t> learning experiences. </a:t>
            </a:r>
          </a:p>
          <a:p>
            <a:endParaRPr lang="en-US" sz="1200" kern="1200" dirty="0" smtClean="0">
              <a:solidFill>
                <a:schemeClr val="tx1"/>
              </a:solidFill>
              <a:effectLst/>
              <a:latin typeface="+mn-lt"/>
              <a:ea typeface="ＭＳ Ｐゴシック" charset="-128"/>
              <a:cs typeface="ＭＳ Ｐゴシック" charset="-128"/>
            </a:endParaRPr>
          </a:p>
          <a:p>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activities are simple yet powerful. Many </a:t>
            </a:r>
            <a:r>
              <a:rPr lang="en-US" sz="1200" b="1" kern="1200" dirty="0" smtClean="0">
                <a:solidFill>
                  <a:schemeClr val="tx1"/>
                </a:solidFill>
                <a:effectLst/>
                <a:latin typeface="+mn-lt"/>
                <a:ea typeface="ＭＳ Ｐゴシック" charset="-128"/>
                <a:cs typeface="ＭＳ Ｐゴシック" charset="-128"/>
              </a:rPr>
              <a:t>allow visitors to explore the unusual properties of </a:t>
            </a:r>
            <a:r>
              <a:rPr lang="en-US" sz="1200" b="1" kern="1200" dirty="0" err="1" smtClean="0">
                <a:solidFill>
                  <a:schemeClr val="tx1"/>
                </a:solidFill>
                <a:effectLst/>
                <a:latin typeface="+mn-lt"/>
                <a:ea typeface="ＭＳ Ｐゴシック" charset="-128"/>
                <a:cs typeface="ＭＳ Ｐゴシック" charset="-128"/>
              </a:rPr>
              <a:t>nanoscale</a:t>
            </a:r>
            <a:r>
              <a:rPr lang="en-US" sz="1200" b="1" kern="1200" dirty="0" smtClean="0">
                <a:solidFill>
                  <a:schemeClr val="tx1"/>
                </a:solidFill>
                <a:effectLst/>
                <a:latin typeface="+mn-lt"/>
                <a:ea typeface="ＭＳ Ｐゴシック" charset="-128"/>
                <a:cs typeface="ＭＳ Ｐゴシック" charset="-128"/>
              </a:rPr>
              <a:t> materials and technologies, such as a tiny teacup that won’t spill water, a mysterious magnetic fluid, red-colored gold, and glass objects that seem invisible. </a:t>
            </a:r>
          </a:p>
          <a:p>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We’ve worked hard to include a variety of experiences! </a:t>
            </a:r>
          </a:p>
          <a:p>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Very young visitors</a:t>
            </a:r>
            <a:r>
              <a:rPr lang="en-US" sz="1200" kern="1200" dirty="0" smtClean="0">
                <a:solidFill>
                  <a:schemeClr val="tx1"/>
                </a:solidFill>
                <a:effectLst/>
                <a:latin typeface="+mn-lt"/>
                <a:ea typeface="ＭＳ Ｐゴシック" charset="-128"/>
                <a:cs typeface="ＭＳ Ｐゴシック" charset="-128"/>
              </a:rPr>
              <a:t> enjoy experiences such as whole-body games, extra-large puzzle blocks, and giant models of carbon nanotubes made from balloons. </a:t>
            </a:r>
          </a:p>
          <a:p>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Adults appreciate contextual information </a:t>
            </a:r>
            <a:r>
              <a:rPr lang="en-US" sz="1200" kern="1200" dirty="0" smtClean="0">
                <a:solidFill>
                  <a:schemeClr val="tx1"/>
                </a:solidFill>
                <a:effectLst/>
                <a:latin typeface="+mn-lt"/>
                <a:ea typeface="ＭＳ Ｐゴシック" charset="-128"/>
                <a:cs typeface="ＭＳ Ｐゴシック" charset="-128"/>
              </a:rPr>
              <a:t>such as posters that provide information on the societal and ethical implications of nanotechnology and videos that “zoom” in to provide a </a:t>
            </a:r>
            <a:r>
              <a:rPr lang="en-US" sz="1200" kern="1200" dirty="0" err="1" smtClean="0">
                <a:solidFill>
                  <a:schemeClr val="tx1"/>
                </a:solidFill>
                <a:effectLst/>
                <a:latin typeface="+mn-lt"/>
                <a:ea typeface="ＭＳ Ｐゴシック" charset="-128"/>
                <a:cs typeface="ＭＳ Ｐゴシック" charset="-128"/>
              </a:rPr>
              <a:t>nanoscale</a:t>
            </a:r>
            <a:r>
              <a:rPr lang="en-US" sz="1200" kern="1200" dirty="0" smtClean="0">
                <a:solidFill>
                  <a:schemeClr val="tx1"/>
                </a:solidFill>
                <a:effectLst/>
                <a:latin typeface="+mn-lt"/>
                <a:ea typeface="ＭＳ Ｐゴシック" charset="-128"/>
                <a:cs typeface="ＭＳ Ｐゴシック" charset="-128"/>
              </a:rPr>
              <a:t> view of natural and human-made objects such as computer chips and butterfly wings.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11</a:t>
            </a:fld>
            <a:endParaRPr lang="en-US"/>
          </a:p>
        </p:txBody>
      </p:sp>
    </p:spTree>
    <p:extLst>
      <p:ext uri="{BB962C8B-B14F-4D97-AF65-F5344CB8AC3E}">
        <p14:creationId xmlns:p14="http://schemas.microsoft.com/office/powerpoint/2010/main" val="345360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dirty="0" err="1" smtClean="0">
                <a:solidFill>
                  <a:schemeClr val="tx1"/>
                </a:solidFill>
                <a:effectLst/>
                <a:latin typeface="+mn-lt"/>
                <a:ea typeface="ＭＳ Ｐゴシック" charset="-128"/>
                <a:cs typeface="ＭＳ Ｐゴシック" charset="-128"/>
              </a:rPr>
              <a:t>NanoDays</a:t>
            </a:r>
            <a:r>
              <a:rPr lang="en-US" sz="1200" b="1" kern="1200" dirty="0" smtClean="0">
                <a:solidFill>
                  <a:schemeClr val="tx1"/>
                </a:solidFill>
                <a:effectLst/>
                <a:latin typeface="+mn-lt"/>
                <a:ea typeface="ＭＳ Ｐゴシック" charset="-128"/>
                <a:cs typeface="ＭＳ Ｐゴシック" charset="-128"/>
              </a:rPr>
              <a:t> kits are developed following an annual cycle </a:t>
            </a:r>
          </a:p>
          <a:p>
            <a:r>
              <a:rPr lang="en-US" sz="1200" b="1" kern="1200" dirty="0" smtClean="0">
                <a:solidFill>
                  <a:schemeClr val="tx1"/>
                </a:solidFill>
                <a:effectLst/>
                <a:latin typeface="+mn-lt"/>
                <a:ea typeface="ＭＳ Ｐゴシック" charset="-128"/>
                <a:cs typeface="ＭＳ Ｐゴシック" charset="-128"/>
              </a:rPr>
              <a:t> </a:t>
            </a:r>
            <a:endParaRPr lang="en-US" sz="1200" kern="1200" dirty="0" smtClean="0">
              <a:solidFill>
                <a:schemeClr val="tx1"/>
              </a:solidFill>
              <a:effectLst/>
              <a:latin typeface="+mn-lt"/>
              <a:ea typeface="ＭＳ Ｐゴシック" charset="-128"/>
              <a:cs typeface="ＭＳ Ｐゴシック" charset="-128"/>
            </a:endParaRPr>
          </a:p>
          <a:p>
            <a:r>
              <a:rPr lang="en-US" sz="1200" b="1" kern="1200" dirty="0" smtClean="0">
                <a:solidFill>
                  <a:schemeClr val="tx1"/>
                </a:solidFill>
                <a:effectLst/>
                <a:latin typeface="+mn-lt"/>
                <a:ea typeface="ＭＳ Ｐゴシック" charset="-128"/>
                <a:cs typeface="ＭＳ Ｐゴシック" charset="-128"/>
              </a:rPr>
              <a:t>Winter </a:t>
            </a:r>
            <a:r>
              <a:rPr lang="en-US" sz="1200" kern="1200" dirty="0" smtClean="0">
                <a:solidFill>
                  <a:schemeClr val="tx1"/>
                </a:solidFill>
                <a:effectLst/>
                <a:latin typeface="+mn-lt"/>
                <a:ea typeface="ＭＳ Ｐゴシック" charset="-128"/>
                <a:cs typeface="ＭＳ Ｐゴシック" charset="-128"/>
              </a:rPr>
              <a:t>Planning for a new kit begins immediately after the last kit has shipped.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kits are distributed to partners in January, and the event occurs a few months later. But the development team is already looking ahead to the event 15 months down the road, because we prototype next year’s activities at this year’s event.</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Spring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are held over an 11-day period in the spring (two weekends and the weekdays in between). The official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 period is typically at the end of March/beginning of April. NISE Net partners are free to schedule their events (and use their kits) at other time of the year, but it is exciting to have a common activity that almost the entire Network participates in at the same time.  </a:t>
            </a:r>
          </a:p>
          <a:p>
            <a:r>
              <a:rPr lang="en-US" sz="1200" kern="1200" dirty="0" smtClean="0">
                <a:solidFill>
                  <a:schemeClr val="tx1"/>
                </a:solidFill>
                <a:effectLst/>
                <a:latin typeface="+mn-lt"/>
                <a:ea typeface="ＭＳ Ｐゴシック" charset="-128"/>
                <a:cs typeface="ＭＳ Ｐゴシック"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charset="-128"/>
                <a:cs typeface="ＭＳ Ｐゴシック" charset="-128"/>
              </a:rPr>
              <a:t>Summer </a:t>
            </a:r>
            <a:r>
              <a:rPr lang="en-US" sz="1200" kern="1200" dirty="0" smtClean="0">
                <a:solidFill>
                  <a:schemeClr val="tx1"/>
                </a:solidFill>
                <a:effectLst/>
                <a:latin typeface="+mn-lt"/>
                <a:ea typeface="ＭＳ Ｐゴシック" charset="-128"/>
                <a:cs typeface="ＭＳ Ｐゴシック" charset="-128"/>
              </a:rPr>
              <a:t>Each partner receiving a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kit is required to fill out a report, explaining how they used the kit. The reports also provide an opportunity for partners to share feedback on the resources and suggestions for the next kit (and sometimes also information to help shape other Network initiatives). The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team uses the reports to make decisions about what to include in the next kit, and the Network community team uses this information to make decisions about how the next kits will be awarded. Meanwhile, the development—activity,</a:t>
            </a:r>
            <a:r>
              <a:rPr lang="en-US" sz="1200" kern="1200" baseline="0" dirty="0" smtClean="0">
                <a:solidFill>
                  <a:schemeClr val="tx1"/>
                </a:solidFill>
                <a:effectLst/>
                <a:latin typeface="+mn-lt"/>
                <a:ea typeface="ＭＳ Ｐゴシック" charset="-128"/>
                <a:cs typeface="ＭＳ Ｐゴシック" charset="-128"/>
              </a:rPr>
              <a:t> </a:t>
            </a:r>
            <a:r>
              <a:rPr lang="en-US" sz="1200" kern="1200" dirty="0" smtClean="0">
                <a:solidFill>
                  <a:schemeClr val="tx1"/>
                </a:solidFill>
                <a:effectLst/>
                <a:latin typeface="+mn-lt"/>
                <a:ea typeface="ＭＳ Ｐゴシック" charset="-128"/>
                <a:cs typeface="ＭＳ Ｐゴシック" charset="-128"/>
              </a:rPr>
              <a:t>staff, and volunteer testing— for next year’s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most intensive during the summer.</a:t>
            </a:r>
          </a:p>
          <a:p>
            <a:r>
              <a:rPr lang="en-US" sz="1200" kern="1200" dirty="0" smtClean="0">
                <a:solidFill>
                  <a:schemeClr val="tx1"/>
                </a:solidFill>
                <a:effectLst/>
                <a:latin typeface="+mn-lt"/>
                <a:ea typeface="ＭＳ Ｐゴシック" charset="-128"/>
                <a:cs typeface="ＭＳ Ｐゴシック" charset="-128"/>
              </a:rPr>
              <a:t> </a:t>
            </a:r>
          </a:p>
          <a:p>
            <a:r>
              <a:rPr lang="en-US" sz="1200" b="1" kern="1200" dirty="0" smtClean="0">
                <a:solidFill>
                  <a:schemeClr val="tx1"/>
                </a:solidFill>
                <a:effectLst/>
                <a:latin typeface="+mn-lt"/>
                <a:ea typeface="ＭＳ Ｐゴシック" charset="-128"/>
                <a:cs typeface="ＭＳ Ｐゴシック" charset="-128"/>
              </a:rPr>
              <a:t>Fall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development wraps up in early Fall, and the fabrication team goes to work ordering supplies, putting together the kits, and shipping them out. </a:t>
            </a:r>
          </a:p>
          <a:p>
            <a:r>
              <a:rPr lang="en-US" sz="1200" kern="1200" dirty="0" smtClean="0">
                <a:solidFill>
                  <a:schemeClr val="tx1"/>
                </a:solidFill>
                <a:effectLst/>
                <a:latin typeface="+mn-lt"/>
                <a:ea typeface="ＭＳ Ｐゴシック" charset="-128"/>
                <a:cs typeface="ＭＳ Ｐゴシック" charset="-128"/>
              </a:rPr>
              <a:t>  </a:t>
            </a:r>
          </a:p>
          <a:p>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public engagement products are informed by front-end research performed at the beginning of the NISE Net project (Flagg, 2005), which indicated that public audiences were likely to have little familiarity with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and its potential applications. As a result,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activities focus on providing foundational knowledge, creating links to everyday life and to other STEM topics, and explaining the potential of nanotechnologies to address major societal issues that are interesting and relevant for broad public audiences. </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12</a:t>
            </a:fld>
            <a:endParaRPr lang="en-US"/>
          </a:p>
        </p:txBody>
      </p:sp>
    </p:spTree>
    <p:extLst>
      <p:ext uri="{BB962C8B-B14F-4D97-AF65-F5344CB8AC3E}">
        <p14:creationId xmlns:p14="http://schemas.microsoft.com/office/powerpoint/2010/main" val="224720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public engagement products are informed by front-end research performed at the beginning of the NISE Net project (Flagg, 2005), which indicated that </a:t>
            </a:r>
            <a:r>
              <a:rPr lang="en-US" sz="1200" b="1" kern="1200" dirty="0" smtClean="0">
                <a:solidFill>
                  <a:schemeClr val="tx1"/>
                </a:solidFill>
                <a:effectLst/>
                <a:latin typeface="+mn-lt"/>
                <a:ea typeface="ＭＳ Ｐゴシック" charset="-128"/>
                <a:cs typeface="ＭＳ Ｐゴシック" charset="-128"/>
              </a:rPr>
              <a:t>public audiences were likely to have little familiarity with </a:t>
            </a:r>
            <a:r>
              <a:rPr lang="en-US" sz="1200" b="1"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and its potential applications. As a result,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activities focus on providing </a:t>
            </a:r>
            <a:r>
              <a:rPr lang="en-US" sz="1200" b="1" kern="1200" dirty="0" smtClean="0">
                <a:solidFill>
                  <a:schemeClr val="tx1"/>
                </a:solidFill>
                <a:effectLst/>
                <a:latin typeface="+mn-lt"/>
                <a:ea typeface="ＭＳ Ｐゴシック" charset="-128"/>
                <a:cs typeface="ＭＳ Ｐゴシック" charset="-128"/>
              </a:rPr>
              <a:t>foundational knowledge</a:t>
            </a:r>
            <a:r>
              <a:rPr lang="en-US" sz="1200" kern="1200" dirty="0" smtClean="0">
                <a:solidFill>
                  <a:schemeClr val="tx1"/>
                </a:solidFill>
                <a:effectLst/>
                <a:latin typeface="+mn-lt"/>
                <a:ea typeface="ＭＳ Ｐゴシック" charset="-128"/>
                <a:cs typeface="ＭＳ Ｐゴシック" charset="-128"/>
              </a:rPr>
              <a:t>, creating </a:t>
            </a:r>
            <a:r>
              <a:rPr lang="en-US" sz="1200" b="1" kern="1200" dirty="0" smtClean="0">
                <a:solidFill>
                  <a:schemeClr val="tx1"/>
                </a:solidFill>
                <a:effectLst/>
                <a:latin typeface="+mn-lt"/>
                <a:ea typeface="ＭＳ Ｐゴシック" charset="-128"/>
                <a:cs typeface="ＭＳ Ｐゴシック" charset="-128"/>
              </a:rPr>
              <a:t>links to everyday life </a:t>
            </a:r>
            <a:r>
              <a:rPr lang="en-US" sz="1200" kern="1200" dirty="0" smtClean="0">
                <a:solidFill>
                  <a:schemeClr val="tx1"/>
                </a:solidFill>
                <a:effectLst/>
                <a:latin typeface="+mn-lt"/>
                <a:ea typeface="ＭＳ Ｐゴシック" charset="-128"/>
                <a:cs typeface="ＭＳ Ｐゴシック" charset="-128"/>
              </a:rPr>
              <a:t>and to other STEM topics, and </a:t>
            </a:r>
            <a:r>
              <a:rPr lang="en-US" sz="1200" b="1" kern="1200" dirty="0" smtClean="0">
                <a:solidFill>
                  <a:schemeClr val="tx1"/>
                </a:solidFill>
                <a:effectLst/>
                <a:latin typeface="+mn-lt"/>
                <a:ea typeface="ＭＳ Ｐゴシック" charset="-128"/>
                <a:cs typeface="ＭＳ Ｐゴシック" charset="-128"/>
              </a:rPr>
              <a:t>explaining the potential of nanotechnologies </a:t>
            </a:r>
            <a:r>
              <a:rPr lang="en-US" sz="1200" kern="1200" dirty="0" smtClean="0">
                <a:solidFill>
                  <a:schemeClr val="tx1"/>
                </a:solidFill>
                <a:effectLst/>
                <a:latin typeface="+mn-lt"/>
                <a:ea typeface="ＭＳ Ｐゴシック" charset="-128"/>
                <a:cs typeface="ＭＳ Ｐゴシック" charset="-128"/>
              </a:rPr>
              <a:t>to address major societal issues that are interesting and relevant for broad public audiences. </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13</a:t>
            </a:fld>
            <a:endParaRPr lang="en-US"/>
          </a:p>
        </p:txBody>
      </p:sp>
    </p:spTree>
    <p:extLst>
      <p:ext uri="{BB962C8B-B14F-4D97-AF65-F5344CB8AC3E}">
        <p14:creationId xmlns:p14="http://schemas.microsoft.com/office/powerpoint/2010/main" val="1551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The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public engagement products is also shaped by the NISE Network content map. This tool was created through an extensive process of consultation with experts in informal education and in </a:t>
            </a:r>
            <a:r>
              <a:rPr lang="en-US" sz="1200" kern="1200" dirty="0" err="1" smtClean="0">
                <a:solidFill>
                  <a:schemeClr val="tx1"/>
                </a:solidFill>
                <a:effectLst/>
                <a:latin typeface="+mn-lt"/>
                <a:ea typeface="ＭＳ Ｐゴシック" charset="-128"/>
                <a:cs typeface="ＭＳ Ｐゴシック" charset="-128"/>
              </a:rPr>
              <a:t>nanoscale</a:t>
            </a:r>
            <a:r>
              <a:rPr lang="en-US" sz="1200" kern="1200" dirty="0" smtClean="0">
                <a:solidFill>
                  <a:schemeClr val="tx1"/>
                </a:solidFill>
                <a:effectLst/>
                <a:latin typeface="+mn-lt"/>
                <a:ea typeface="ＭＳ Ｐゴシック" charset="-128"/>
                <a:cs typeface="ＭＳ Ｐゴシック" charset="-128"/>
              </a:rPr>
              <a:t> science, engineering, and technology (</a:t>
            </a:r>
            <a:r>
              <a:rPr lang="en-US" sz="1200" kern="1200" dirty="0" err="1" smtClean="0">
                <a:solidFill>
                  <a:schemeClr val="tx1"/>
                </a:solidFill>
                <a:effectLst/>
                <a:latin typeface="+mn-lt"/>
                <a:ea typeface="ＭＳ Ｐゴシック" charset="-128"/>
                <a:cs typeface="ＭＳ Ｐゴシック" charset="-128"/>
              </a:rPr>
              <a:t>Bequette</a:t>
            </a:r>
            <a:r>
              <a:rPr lang="en-US" sz="1200" kern="1200" dirty="0" smtClean="0">
                <a:solidFill>
                  <a:schemeClr val="tx1"/>
                </a:solidFill>
                <a:effectLst/>
                <a:latin typeface="+mn-lt"/>
                <a:ea typeface="ＭＳ Ｐゴシック" charset="-128"/>
                <a:cs typeface="ＭＳ Ｐゴシック" charset="-128"/>
              </a:rPr>
              <a:t> et al., 2012).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a:t>
            </a:r>
          </a:p>
          <a:p>
            <a:r>
              <a:rPr lang="en-US" sz="1200" kern="1200" dirty="0" smtClean="0">
                <a:solidFill>
                  <a:schemeClr val="tx1"/>
                </a:solidFill>
                <a:effectLst/>
                <a:latin typeface="+mn-lt"/>
                <a:ea typeface="ＭＳ Ｐゴシック" charset="-128"/>
                <a:cs typeface="ＭＳ Ｐゴシック" charset="-128"/>
              </a:rPr>
              <a:t>The NISE Net content map identifies four key concepts for engaging the public in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a:t>
            </a:r>
          </a:p>
          <a:p>
            <a:r>
              <a:rPr lang="en-US" sz="1200" kern="1200" dirty="0" smtClean="0">
                <a:solidFill>
                  <a:schemeClr val="tx1"/>
                </a:solidFill>
                <a:effectLst/>
                <a:latin typeface="+mn-lt"/>
                <a:ea typeface="ＭＳ Ｐゴシック" charset="-128"/>
                <a:cs typeface="ＭＳ Ｐゴシック" charset="-128"/>
              </a:rPr>
              <a:t> </a:t>
            </a:r>
          </a:p>
          <a:p>
            <a:pPr lvl="0"/>
            <a:r>
              <a:rPr lang="en-US" sz="1200" b="1" kern="1200" dirty="0" smtClean="0">
                <a:solidFill>
                  <a:schemeClr val="tx1"/>
                </a:solidFill>
                <a:effectLst/>
                <a:latin typeface="+mn-lt"/>
                <a:ea typeface="ＭＳ Ｐゴシック" charset="-128"/>
                <a:cs typeface="ＭＳ Ｐゴシック" charset="-128"/>
              </a:rPr>
              <a:t>Nano is small and different: </a:t>
            </a:r>
            <a:r>
              <a:rPr lang="en-US" sz="1200" kern="1200" dirty="0" smtClean="0">
                <a:solidFill>
                  <a:schemeClr val="tx1"/>
                </a:solidFill>
                <a:effectLst/>
                <a:latin typeface="+mn-lt"/>
                <a:ea typeface="ＭＳ Ｐゴシック" charset="-128"/>
                <a:cs typeface="ＭＳ Ｐゴシック" charset="-128"/>
              </a:rPr>
              <a:t>Nanometer-sized things are very small, and often behave differently than larger things do.</a:t>
            </a:r>
          </a:p>
          <a:p>
            <a:pPr lvl="0"/>
            <a:r>
              <a:rPr lang="en-US" sz="1200" b="1" kern="1200" dirty="0" smtClean="0">
                <a:solidFill>
                  <a:schemeClr val="tx1"/>
                </a:solidFill>
                <a:effectLst/>
                <a:latin typeface="+mn-lt"/>
                <a:ea typeface="ＭＳ Ｐゴシック" charset="-128"/>
                <a:cs typeface="ＭＳ Ｐゴシック" charset="-128"/>
              </a:rPr>
              <a:t>Nano is studying and making tiny things</a:t>
            </a:r>
            <a:r>
              <a:rPr lang="en-US" sz="1200" kern="1200" dirty="0" smtClean="0">
                <a:solidFill>
                  <a:schemeClr val="tx1"/>
                </a:solidFill>
                <a:effectLst/>
                <a:latin typeface="+mn-lt"/>
                <a:ea typeface="ＭＳ Ｐゴシック" charset="-128"/>
                <a:cs typeface="ＭＳ Ｐゴシック" charset="-128"/>
              </a:rPr>
              <a:t>: Scientists and engineers have formed the interdisciplinary field of nanotechnology by investigating properties and manipulating matter at the </a:t>
            </a:r>
            <a:r>
              <a:rPr lang="en-US" sz="1200" kern="1200" dirty="0" err="1" smtClean="0">
                <a:solidFill>
                  <a:schemeClr val="tx1"/>
                </a:solidFill>
                <a:effectLst/>
                <a:latin typeface="+mn-lt"/>
                <a:ea typeface="ＭＳ Ｐゴシック" charset="-128"/>
                <a:cs typeface="ＭＳ Ｐゴシック" charset="-128"/>
              </a:rPr>
              <a:t>nanoscale</a:t>
            </a:r>
            <a:r>
              <a:rPr lang="en-US" sz="1200" kern="1200" dirty="0" smtClean="0">
                <a:solidFill>
                  <a:schemeClr val="tx1"/>
                </a:solidFill>
                <a:effectLst/>
                <a:latin typeface="+mn-lt"/>
                <a:ea typeface="ＭＳ Ｐゴシック" charset="-128"/>
                <a:cs typeface="ＭＳ Ｐゴシック" charset="-128"/>
              </a:rPr>
              <a:t>. </a:t>
            </a:r>
          </a:p>
          <a:p>
            <a:pPr lvl="0"/>
            <a:r>
              <a:rPr lang="en-US" sz="1200" b="1" kern="1200" dirty="0" smtClean="0">
                <a:solidFill>
                  <a:schemeClr val="tx1"/>
                </a:solidFill>
                <a:effectLst/>
                <a:latin typeface="+mn-lt"/>
                <a:ea typeface="ＭＳ Ｐゴシック" charset="-128"/>
                <a:cs typeface="ＭＳ Ｐゴシック" charset="-128"/>
              </a:rPr>
              <a:t>Nano is new technologies:</a:t>
            </a:r>
            <a:r>
              <a:rPr lang="en-US" sz="1200" kern="1200" dirty="0" smtClean="0">
                <a:solidFill>
                  <a:schemeClr val="tx1"/>
                </a:solidFill>
                <a:effectLst/>
                <a:latin typeface="+mn-lt"/>
                <a:ea typeface="ＭＳ Ｐゴシック" charset="-128"/>
                <a:cs typeface="ＭＳ Ｐゴシック" charset="-128"/>
              </a:rPr>
              <a:t> </a:t>
            </a:r>
            <a:r>
              <a:rPr lang="en-US" sz="1200" kern="1200" dirty="0" err="1" smtClean="0">
                <a:solidFill>
                  <a:schemeClr val="tx1"/>
                </a:solidFill>
                <a:effectLst/>
                <a:latin typeface="+mn-lt"/>
                <a:ea typeface="ＭＳ Ｐゴシック" charset="-128"/>
                <a:cs typeface="ＭＳ Ｐゴシック" charset="-128"/>
              </a:rPr>
              <a:t>Nanoscience</a:t>
            </a:r>
            <a:r>
              <a:rPr lang="en-US" sz="1200" kern="1200" dirty="0" smtClean="0">
                <a:solidFill>
                  <a:schemeClr val="tx1"/>
                </a:solidFill>
                <a:effectLst/>
                <a:latin typeface="+mn-lt"/>
                <a:ea typeface="ＭＳ Ｐゴシック" charset="-128"/>
                <a:cs typeface="ＭＳ Ｐゴシック" charset="-128"/>
              </a:rPr>
              <a:t>, nanotechnology, and </a:t>
            </a:r>
            <a:r>
              <a:rPr lang="en-US" sz="1200" kern="1200" dirty="0" err="1" smtClean="0">
                <a:solidFill>
                  <a:schemeClr val="tx1"/>
                </a:solidFill>
                <a:effectLst/>
                <a:latin typeface="+mn-lt"/>
                <a:ea typeface="ＭＳ Ｐゴシック" charset="-128"/>
                <a:cs typeface="ＭＳ Ｐゴシック" charset="-128"/>
              </a:rPr>
              <a:t>nanoengineering</a:t>
            </a:r>
            <a:r>
              <a:rPr lang="en-US" sz="1200" kern="1200" dirty="0" smtClean="0">
                <a:solidFill>
                  <a:schemeClr val="tx1"/>
                </a:solidFill>
                <a:effectLst/>
                <a:latin typeface="+mn-lt"/>
                <a:ea typeface="ＭＳ Ｐゴシック" charset="-128"/>
                <a:cs typeface="ＭＳ Ｐゴシック" charset="-128"/>
              </a:rPr>
              <a:t> lead to new knowledge and innovations that weren’t possible before.</a:t>
            </a:r>
          </a:p>
          <a:p>
            <a:pPr lvl="0"/>
            <a:r>
              <a:rPr lang="en-US" sz="1200" b="1" kern="1200" dirty="0" smtClean="0">
                <a:solidFill>
                  <a:schemeClr val="tx1"/>
                </a:solidFill>
                <a:effectLst/>
                <a:latin typeface="+mn-lt"/>
                <a:ea typeface="ＭＳ Ｐゴシック" charset="-128"/>
                <a:cs typeface="ＭＳ Ｐゴシック" charset="-128"/>
              </a:rPr>
              <a:t>Nano is part of our society and our future:</a:t>
            </a:r>
            <a:r>
              <a:rPr lang="en-US" sz="1200" kern="1200" dirty="0" smtClean="0">
                <a:solidFill>
                  <a:schemeClr val="tx1"/>
                </a:solidFill>
                <a:effectLst/>
                <a:latin typeface="+mn-lt"/>
                <a:ea typeface="ＭＳ Ｐゴシック" charset="-128"/>
                <a:cs typeface="ＭＳ Ｐゴシック" charset="-128"/>
              </a:rPr>
              <a:t> Nanotechnologies—and their costs, utility, risks, and benefits—are closely interconnected with society and with our values. </a:t>
            </a:r>
          </a:p>
          <a:p>
            <a:pPr marL="0" indent="0">
              <a:spcBef>
                <a:spcPts val="0"/>
              </a:spcBef>
              <a:spcAft>
                <a:spcPts val="600"/>
              </a:spcAft>
              <a:buFontTx/>
              <a:buNone/>
            </a:pPr>
            <a:endParaRPr lang="en-US" sz="2000" dirty="0" smtClean="0">
              <a:solidFill>
                <a:srgbClr val="0C4225"/>
              </a:solidFill>
              <a:latin typeface="Calibri" charset="0"/>
            </a:endParaRPr>
          </a:p>
          <a:p>
            <a:pPr marL="0" indent="0">
              <a:spcBef>
                <a:spcPts val="0"/>
              </a:spcBef>
              <a:spcAft>
                <a:spcPts val="600"/>
              </a:spcAft>
              <a:buFontTx/>
              <a:buNone/>
            </a:pPr>
            <a:endParaRPr lang="en-US" sz="2400" baseline="0" dirty="0" smtClean="0">
              <a:solidFill>
                <a:srgbClr val="0C4225"/>
              </a:solidFill>
              <a:latin typeface="Calibri" charset="0"/>
            </a:endParaRPr>
          </a:p>
          <a:p>
            <a:pPr marL="0" indent="0">
              <a:spcBef>
                <a:spcPts val="0"/>
              </a:spcBef>
              <a:spcAft>
                <a:spcPts val="600"/>
              </a:spcAft>
              <a:buFontTx/>
              <a:buNone/>
            </a:pPr>
            <a:endParaRPr lang="en-US" sz="2400" baseline="0" dirty="0" smtClean="0">
              <a:solidFill>
                <a:srgbClr val="0C4225"/>
              </a:solidFill>
              <a:latin typeface="Calibri" charset="0"/>
            </a:endParaRPr>
          </a:p>
          <a:p>
            <a:pPr marL="0" indent="0">
              <a:spcBef>
                <a:spcPts val="0"/>
              </a:spcBef>
              <a:spcAft>
                <a:spcPts val="600"/>
              </a:spcAft>
              <a:buFontTx/>
              <a:buNone/>
            </a:pPr>
            <a:endParaRPr lang="en-US" sz="2400" dirty="0" smtClean="0">
              <a:solidFill>
                <a:srgbClr val="0C4225"/>
              </a:solidFill>
              <a:latin typeface="Calibri" charset="0"/>
            </a:endParaRPr>
          </a:p>
          <a:p>
            <a:endParaRPr lang="en-US" dirty="0"/>
          </a:p>
        </p:txBody>
      </p:sp>
      <p:sp>
        <p:nvSpPr>
          <p:cNvPr id="4" name="Slide Number Placeholder 3"/>
          <p:cNvSpPr>
            <a:spLocks noGrp="1"/>
          </p:cNvSpPr>
          <p:nvPr>
            <p:ph type="sldNum" sz="quarter" idx="10"/>
          </p:nvPr>
        </p:nvSpPr>
        <p:spPr/>
        <p:txBody>
          <a:bodyPr/>
          <a:lstStyle/>
          <a:p>
            <a:fld id="{E36988DD-B1B0-0846-834F-C280A9EAFD6D}" type="slidenum">
              <a:rPr lang="en-US" smtClean="0"/>
              <a:pPr/>
              <a:t>14</a:t>
            </a:fld>
            <a:endParaRPr lang="en-US"/>
          </a:p>
        </p:txBody>
      </p:sp>
    </p:spTree>
    <p:extLst>
      <p:ext uri="{BB962C8B-B14F-4D97-AF65-F5344CB8AC3E}">
        <p14:creationId xmlns:p14="http://schemas.microsoft.com/office/powerpoint/2010/main" val="342120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In a kit that offers multiple public engagement activities, balance different content and types of activities, and offer things for all ages:</a:t>
            </a:r>
          </a:p>
          <a:p>
            <a:pPr lvl="0"/>
            <a:r>
              <a:rPr lang="en-US" sz="1200" kern="1200" dirty="0" smtClean="0">
                <a:solidFill>
                  <a:schemeClr val="tx1"/>
                </a:solidFill>
                <a:effectLst/>
                <a:latin typeface="+mn-lt"/>
                <a:ea typeface="ＭＳ Ｐゴシック" charset="-128"/>
                <a:cs typeface="ＭＳ Ｐゴシック" charset="-128"/>
              </a:rPr>
              <a:t>Focus on a </a:t>
            </a:r>
            <a:r>
              <a:rPr lang="en-US" sz="1200" b="1" kern="1200" dirty="0" smtClean="0">
                <a:solidFill>
                  <a:schemeClr val="tx1"/>
                </a:solidFill>
                <a:effectLst/>
                <a:latin typeface="+mn-lt"/>
                <a:ea typeface="ＭＳ Ｐゴシック" charset="-128"/>
                <a:cs typeface="ＭＳ Ｐゴシック" charset="-128"/>
              </a:rPr>
              <a:t>few clear main concepts</a:t>
            </a:r>
            <a:r>
              <a:rPr lang="en-US" sz="1200" kern="1200" dirty="0" smtClean="0">
                <a:solidFill>
                  <a:schemeClr val="tx1"/>
                </a:solidFill>
                <a:effectLst/>
                <a:latin typeface="+mn-lt"/>
                <a:ea typeface="ＭＳ Ｐゴシック" charset="-128"/>
                <a:cs typeface="ＭＳ Ｐゴシック" charset="-128"/>
              </a:rPr>
              <a:t>, and </a:t>
            </a:r>
            <a:r>
              <a:rPr lang="en-US" sz="1200" b="1" kern="1200" dirty="0" smtClean="0">
                <a:solidFill>
                  <a:schemeClr val="tx1"/>
                </a:solidFill>
                <a:effectLst/>
                <a:latin typeface="+mn-lt"/>
                <a:ea typeface="ＭＳ Ｐゴシック" charset="-128"/>
                <a:cs typeface="ＭＳ Ｐゴシック" charset="-128"/>
              </a:rPr>
              <a:t>provide more than one way </a:t>
            </a:r>
            <a:r>
              <a:rPr lang="en-US" sz="1200" kern="1200" dirty="0" smtClean="0">
                <a:solidFill>
                  <a:schemeClr val="tx1"/>
                </a:solidFill>
                <a:effectLst/>
                <a:latin typeface="+mn-lt"/>
                <a:ea typeface="ＭＳ Ｐゴシック" charset="-128"/>
                <a:cs typeface="ＭＳ Ｐゴシック" charset="-128"/>
              </a:rPr>
              <a:t>to explore each one. </a:t>
            </a:r>
          </a:p>
          <a:p>
            <a:pPr lvl="0"/>
            <a:endParaRPr lang="en-US" sz="1200" kern="1200" dirty="0" smtClean="0">
              <a:solidFill>
                <a:schemeClr val="tx1"/>
              </a:solidFill>
              <a:effectLst/>
              <a:latin typeface="+mn-lt"/>
              <a:ea typeface="ＭＳ Ｐゴシック" charset="-128"/>
              <a:cs typeface="ＭＳ Ｐゴシック" charset="-128"/>
            </a:endParaRP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If your kit is intended for an event, it should include a critical mass of things to do. NISE Net usually includes around 10 hands-on activities, plus full-length programs, videos, posters, books, and other learning opportunities.</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At least one activity should have a take-home product. People also like inexpensive, promotional giveaways like temporary tattoos. </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Messy activities can be especially fun and memorable, but don’t include too many. Some sites are unable to use them or have limited areas where they can do them, and some audiences will avoid them. </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A big, showy display of some kind can help make audiences aware of your event and create excitement for it.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often use a large model of a carbon nanotube made of balloons.)</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Decide on a reasonable number of consumable supplies. For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kits, we include supplies for at least 100 uses of each activity. </a:t>
            </a:r>
          </a:p>
          <a:p>
            <a:endParaRPr lang="en-US" dirty="0"/>
          </a:p>
        </p:txBody>
      </p:sp>
      <p:sp>
        <p:nvSpPr>
          <p:cNvPr id="4" name="Slide Number Placeholder 3"/>
          <p:cNvSpPr>
            <a:spLocks noGrp="1"/>
          </p:cNvSpPr>
          <p:nvPr>
            <p:ph type="sldNum" sz="quarter" idx="10"/>
          </p:nvPr>
        </p:nvSpPr>
        <p:spPr/>
        <p:txBody>
          <a:bodyPr/>
          <a:lstStyle/>
          <a:p>
            <a:fld id="{E36988DD-B1B0-0846-834F-C280A9EAFD6D}" type="slidenum">
              <a:rPr lang="en-US" smtClean="0"/>
              <a:pPr/>
              <a:t>15</a:t>
            </a:fld>
            <a:endParaRPr lang="en-US"/>
          </a:p>
        </p:txBody>
      </p:sp>
    </p:spTree>
    <p:extLst>
      <p:ext uri="{BB962C8B-B14F-4D97-AF65-F5344CB8AC3E}">
        <p14:creationId xmlns:p14="http://schemas.microsoft.com/office/powerpoint/2010/main" val="342120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Professional resources help partners plan and implement a successful event:</a:t>
            </a:r>
          </a:p>
          <a:p>
            <a:pPr lvl="0"/>
            <a:r>
              <a:rPr lang="en-US" sz="1200" kern="1200" dirty="0" smtClean="0">
                <a:solidFill>
                  <a:schemeClr val="tx1"/>
                </a:solidFill>
                <a:effectLst/>
                <a:latin typeface="+mn-lt"/>
                <a:ea typeface="ＭＳ Ｐゴシック" charset="-128"/>
                <a:cs typeface="ＭＳ Ｐゴシック" charset="-128"/>
              </a:rPr>
              <a:t>Provide a </a:t>
            </a:r>
            <a:r>
              <a:rPr lang="en-US" sz="1200" b="1" kern="1200" dirty="0" smtClean="0">
                <a:solidFill>
                  <a:schemeClr val="tx1"/>
                </a:solidFill>
                <a:effectLst/>
                <a:latin typeface="+mn-lt"/>
                <a:ea typeface="ＭＳ Ｐゴシック" charset="-128"/>
                <a:cs typeface="ＭＳ Ｐゴシック" charset="-128"/>
              </a:rPr>
              <a:t>planning guide </a:t>
            </a:r>
            <a:r>
              <a:rPr lang="en-US" sz="1200" kern="1200" dirty="0" smtClean="0">
                <a:solidFill>
                  <a:schemeClr val="tx1"/>
                </a:solidFill>
                <a:effectLst/>
                <a:latin typeface="+mn-lt"/>
                <a:ea typeface="ＭＳ Ｐゴシック" charset="-128"/>
                <a:cs typeface="ＭＳ Ｐゴシック" charset="-128"/>
              </a:rPr>
              <a:t>that walks host sites through the process of planning and implementing their event. A </a:t>
            </a:r>
            <a:r>
              <a:rPr lang="en-US" sz="1200" b="1" kern="1200" dirty="0" smtClean="0">
                <a:solidFill>
                  <a:schemeClr val="tx1"/>
                </a:solidFill>
                <a:effectLst/>
                <a:latin typeface="+mn-lt"/>
                <a:ea typeface="ＭＳ Ｐゴシック" charset="-128"/>
                <a:cs typeface="ＭＳ Ｐゴシック" charset="-128"/>
              </a:rPr>
              <a:t>timeline checklist </a:t>
            </a:r>
            <a:r>
              <a:rPr lang="en-US" sz="1200" kern="1200" dirty="0" smtClean="0">
                <a:solidFill>
                  <a:schemeClr val="tx1"/>
                </a:solidFill>
                <a:effectLst/>
                <a:latin typeface="+mn-lt"/>
                <a:ea typeface="ＭＳ Ｐゴシック" charset="-128"/>
                <a:cs typeface="ＭＳ Ｐゴシック" charset="-128"/>
              </a:rPr>
              <a:t>is very useful, indicating what to do when. Links to other resources are also helpful.</a:t>
            </a:r>
          </a:p>
          <a:p>
            <a:pPr lvl="0"/>
            <a:r>
              <a:rPr lang="en-US" sz="1200" b="1" kern="1200" dirty="0" smtClean="0">
                <a:solidFill>
                  <a:schemeClr val="tx1"/>
                </a:solidFill>
                <a:effectLst/>
                <a:latin typeface="+mn-lt"/>
                <a:ea typeface="ＭＳ Ｐゴシック" charset="-128"/>
                <a:cs typeface="ＭＳ Ｐゴシック" charset="-128"/>
              </a:rPr>
              <a:t>Providing ready-to-use marketing and promotional materials </a:t>
            </a:r>
            <a:r>
              <a:rPr lang="en-US" sz="1200" kern="1200" dirty="0" smtClean="0">
                <a:solidFill>
                  <a:schemeClr val="tx1"/>
                </a:solidFill>
                <a:effectLst/>
                <a:latin typeface="+mn-lt"/>
                <a:ea typeface="ＭＳ Ｐゴシック" charset="-128"/>
                <a:cs typeface="ＭＳ Ｐゴシック" charset="-128"/>
              </a:rPr>
              <a:t>makes a big difference for organizations with limited resources.  </a:t>
            </a:r>
          </a:p>
          <a:p>
            <a:pPr lvl="0"/>
            <a:r>
              <a:rPr lang="en-US" sz="1200" kern="1200" dirty="0" smtClean="0">
                <a:solidFill>
                  <a:schemeClr val="tx1"/>
                </a:solidFill>
                <a:effectLst/>
                <a:latin typeface="+mn-lt"/>
                <a:ea typeface="ＭＳ Ｐゴシック" charset="-128"/>
                <a:cs typeface="ＭＳ Ｐゴシック" charset="-128"/>
              </a:rPr>
              <a:t>Simple supplies can help create the impression of an exciting event. For example, brightly-colored, disposable tablecloths are practical, inexpensive, and help signal that a set of activities form a unified event.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Staff and volunteer training materials are essential:</a:t>
            </a:r>
          </a:p>
          <a:p>
            <a:pPr lvl="0"/>
            <a:r>
              <a:rPr lang="en-US" sz="1200" kern="1200" dirty="0" smtClean="0">
                <a:solidFill>
                  <a:schemeClr val="tx1"/>
                </a:solidFill>
                <a:effectLst/>
                <a:latin typeface="+mn-lt"/>
                <a:ea typeface="ＭＳ Ｐゴシック" charset="-128"/>
                <a:cs typeface="ＭＳ Ｐゴシック" charset="-128"/>
              </a:rPr>
              <a:t>Ideally, training materials should be included in physical kits (for on-site use) and online (for advance use). </a:t>
            </a:r>
          </a:p>
          <a:p>
            <a:pPr lvl="0"/>
            <a:r>
              <a:rPr lang="en-US" sz="1200" kern="1200" dirty="0" smtClean="0">
                <a:solidFill>
                  <a:schemeClr val="tx1"/>
                </a:solidFill>
                <a:effectLst/>
                <a:latin typeface="+mn-lt"/>
                <a:ea typeface="ＭＳ Ｐゴシック" charset="-128"/>
                <a:cs typeface="ＭＳ Ｐゴシック" charset="-128"/>
              </a:rPr>
              <a:t>Volunteers will be best able to do their individual task and provide general visitor services if your training includes an overview of the event and its goals; top-level learning objectives for public audiences; and the listing and schedule of activities.</a:t>
            </a:r>
          </a:p>
          <a:p>
            <a:pPr lvl="0"/>
            <a:r>
              <a:rPr lang="en-US" sz="1200" kern="1200" dirty="0" smtClean="0">
                <a:solidFill>
                  <a:schemeClr val="tx1"/>
                </a:solidFill>
                <a:effectLst/>
                <a:latin typeface="+mn-lt"/>
                <a:ea typeface="ＭＳ Ｐゴシック" charset="-128"/>
                <a:cs typeface="ＭＳ Ｐゴシック" charset="-128"/>
              </a:rPr>
              <a:t>Each activity should be fully-documented, so that new volunteers can figure out how to use it on their own, if necessary. Even for very simple activities, staff and volunteer educators appreciate video training tools in addition to written guides.</a:t>
            </a:r>
          </a:p>
          <a:p>
            <a:pPr lvl="0"/>
            <a:r>
              <a:rPr lang="en-US" sz="1200" kern="1200" dirty="0" smtClean="0">
                <a:solidFill>
                  <a:schemeClr val="tx1"/>
                </a:solidFill>
                <a:effectLst/>
                <a:latin typeface="+mn-lt"/>
                <a:ea typeface="ＭＳ Ｐゴシック" charset="-128"/>
                <a:cs typeface="ＭＳ Ｐゴシック" charset="-128"/>
              </a:rPr>
              <a:t>Simple, fun activities make good use of volunteers. Events often rely on one-time volunteers, and they will be happier and do a better job if they are deployed in activities that require relatively little training.</a:t>
            </a:r>
          </a:p>
          <a:p>
            <a:endParaRPr lang="en-US" dirty="0"/>
          </a:p>
        </p:txBody>
      </p:sp>
      <p:sp>
        <p:nvSpPr>
          <p:cNvPr id="4" name="Slide Number Placeholder 3"/>
          <p:cNvSpPr>
            <a:spLocks noGrp="1"/>
          </p:cNvSpPr>
          <p:nvPr>
            <p:ph type="sldNum" sz="quarter" idx="10"/>
          </p:nvPr>
        </p:nvSpPr>
        <p:spPr/>
        <p:txBody>
          <a:bodyPr/>
          <a:lstStyle/>
          <a:p>
            <a:fld id="{E36988DD-B1B0-0846-834F-C280A9EAFD6D}" type="slidenum">
              <a:rPr lang="en-US" smtClean="0"/>
              <a:pPr/>
              <a:t>16</a:t>
            </a:fld>
            <a:endParaRPr lang="en-US"/>
          </a:p>
        </p:txBody>
      </p:sp>
    </p:spTree>
    <p:extLst>
      <p:ext uri="{BB962C8B-B14F-4D97-AF65-F5344CB8AC3E}">
        <p14:creationId xmlns:p14="http://schemas.microsoft.com/office/powerpoint/2010/main" val="3421204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ＭＳ Ｐゴシック" charset="-128"/>
                <a:cs typeface="ＭＳ Ｐゴシック" charset="-128"/>
              </a:rPr>
              <a:t>Quick review the NISE Network Product Development Process</a:t>
            </a:r>
          </a:p>
        </p:txBody>
      </p:sp>
      <p:sp>
        <p:nvSpPr>
          <p:cNvPr id="4" name="Slide Number Placeholder 3"/>
          <p:cNvSpPr>
            <a:spLocks noGrp="1"/>
          </p:cNvSpPr>
          <p:nvPr>
            <p:ph type="sldNum" sz="quarter" idx="10"/>
          </p:nvPr>
        </p:nvSpPr>
        <p:spPr/>
        <p:txBody>
          <a:bodyPr/>
          <a:lstStyle/>
          <a:p>
            <a:pPr>
              <a:defRPr/>
            </a:pPr>
            <a:fld id="{94024B32-B9DF-EB47-A450-833E80DDD8C1}" type="slidenum">
              <a:rPr lang="en-US" smtClean="0"/>
              <a:pPr>
                <a:defRPr/>
              </a:pPr>
              <a:t>17</a:t>
            </a:fld>
            <a:endParaRPr lang="en-US"/>
          </a:p>
        </p:txBody>
      </p:sp>
    </p:spTree>
    <p:extLst>
      <p:ext uri="{BB962C8B-B14F-4D97-AF65-F5344CB8AC3E}">
        <p14:creationId xmlns:p14="http://schemas.microsoft.com/office/powerpoint/2010/main" val="92349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ＭＳ Ｐゴシック" charset="-128"/>
                <a:cs typeface="ＭＳ Ｐゴシック" charset="-128"/>
              </a:rPr>
              <a:t>Development and fabrication</a:t>
            </a:r>
          </a:p>
          <a:p>
            <a:r>
              <a:rPr lang="en-US" sz="1200" kern="1200" dirty="0" smtClean="0">
                <a:solidFill>
                  <a:schemeClr val="tx1"/>
                </a:solidFill>
                <a:effectLst/>
                <a:latin typeface="+mn-lt"/>
                <a:ea typeface="ＭＳ Ｐゴシック" charset="-128"/>
                <a:cs typeface="ＭＳ Ｐゴシック" charset="-128"/>
              </a:rPr>
              <a:t>To develop our educational materials, the Network consistently uses a rigorous process that includes </a:t>
            </a:r>
            <a:r>
              <a:rPr lang="en-US" sz="1200" i="1" kern="1200" dirty="0" smtClean="0">
                <a:solidFill>
                  <a:schemeClr val="tx1"/>
                </a:solidFill>
                <a:effectLst/>
                <a:latin typeface="+mn-lt"/>
                <a:ea typeface="ＭＳ Ｐゴシック" charset="-128"/>
                <a:cs typeface="ＭＳ Ｐゴシック" charset="-128"/>
              </a:rPr>
              <a:t>peer review, expert review,</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visitor testing,</a:t>
            </a:r>
            <a:r>
              <a:rPr lang="en-US" sz="1200" kern="1200" dirty="0" smtClean="0">
                <a:solidFill>
                  <a:schemeClr val="tx1"/>
                </a:solidFill>
                <a:effectLst/>
                <a:latin typeface="+mn-lt"/>
                <a:ea typeface="ＭＳ Ｐゴシック" charset="-128"/>
                <a:cs typeface="ＭＳ Ｐゴシック" charset="-128"/>
              </a:rPr>
              <a:t> and </a:t>
            </a:r>
            <a:r>
              <a:rPr lang="en-US" sz="1200" i="1" kern="1200" dirty="0" smtClean="0">
                <a:solidFill>
                  <a:schemeClr val="tx1"/>
                </a:solidFill>
                <a:effectLst/>
                <a:latin typeface="+mn-lt"/>
                <a:ea typeface="ＭＳ Ｐゴシック" charset="-128"/>
                <a:cs typeface="ＭＳ Ｐゴシック" charset="-128"/>
              </a:rPr>
              <a:t>partner feedback</a:t>
            </a:r>
            <a:r>
              <a:rPr lang="en-US" sz="1200" kern="1200" dirty="0" smtClean="0">
                <a:solidFill>
                  <a:schemeClr val="tx1"/>
                </a:solidFill>
                <a:effectLst/>
                <a:latin typeface="+mn-lt"/>
                <a:ea typeface="ＭＳ Ｐゴシック" charset="-128"/>
                <a:cs typeface="ＭＳ Ｐゴシック" charset="-128"/>
              </a:rPr>
              <a:t> </a:t>
            </a:r>
            <a:r>
              <a:rPr lang="en-US" sz="1200" i="1" kern="1200" dirty="0" smtClean="0">
                <a:solidFill>
                  <a:schemeClr val="tx1"/>
                </a:solidFill>
                <a:effectLst/>
                <a:latin typeface="+mn-lt"/>
                <a:ea typeface="ＭＳ Ｐゴシック" charset="-128"/>
                <a:cs typeface="ＭＳ Ｐゴシック" charset="-128"/>
              </a:rPr>
              <a:t>.</a:t>
            </a:r>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NISE Net program team members and Network partners offer suggestions on content, audience, and design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materials</a:t>
            </a:r>
          </a:p>
          <a:p>
            <a:r>
              <a:rPr lang="en-US" sz="1200" kern="1200" dirty="0" smtClean="0">
                <a:solidFill>
                  <a:schemeClr val="tx1"/>
                </a:solidFill>
                <a:effectLst/>
                <a:latin typeface="+mn-lt"/>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18</a:t>
            </a:fld>
            <a:endParaRPr lang="en-US"/>
          </a:p>
        </p:txBody>
      </p:sp>
    </p:spTree>
    <p:extLst>
      <p:ext uri="{BB962C8B-B14F-4D97-AF65-F5344CB8AC3E}">
        <p14:creationId xmlns:p14="http://schemas.microsoft.com/office/powerpoint/2010/main" val="2315085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ＭＳ Ｐゴシック" charset="-128"/>
                <a:cs typeface="ＭＳ Ｐゴシック" charset="-128"/>
              </a:rPr>
              <a:t> </a:t>
            </a:r>
          </a:p>
          <a:p>
            <a:r>
              <a:rPr lang="en-US" sz="1200" kern="1200" dirty="0" smtClean="0">
                <a:solidFill>
                  <a:schemeClr val="tx1"/>
                </a:solidFill>
                <a:effectLst/>
                <a:latin typeface="+mn-lt"/>
                <a:ea typeface="ＭＳ Ｐゴシック" charset="-128"/>
                <a:cs typeface="ＭＳ Ｐゴシック" charset="-128"/>
              </a:rPr>
              <a:t>Experts review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materials to ensure the content is accurate and to provide feedback on pedagogy, universal design, cultural relevancy, and other aspects of their design</a:t>
            </a:r>
          </a:p>
          <a:p>
            <a:r>
              <a:rPr lang="en-US" sz="1200" kern="1200" dirty="0" smtClean="0">
                <a:solidFill>
                  <a:schemeClr val="tx1"/>
                </a:solidFill>
                <a:effectLst/>
                <a:latin typeface="+mn-lt"/>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19</a:t>
            </a:fld>
            <a:endParaRPr lang="en-US"/>
          </a:p>
        </p:txBody>
      </p:sp>
    </p:spTree>
    <p:extLst>
      <p:ext uri="{BB962C8B-B14F-4D97-AF65-F5344CB8AC3E}">
        <p14:creationId xmlns:p14="http://schemas.microsoft.com/office/powerpoint/2010/main" val="2315085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effectLst/>
              <a:latin typeface="+mn-lt"/>
              <a:ea typeface="ＭＳ Ｐゴシック" charset="-128"/>
              <a:cs typeface="ＭＳ Ｐゴシック" charset="-128"/>
            </a:endParaRPr>
          </a:p>
          <a:p>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activities are tested with visitors at more than one site to ensure that they work in different settings and can be implemented easily by staff and volunteers</a:t>
            </a:r>
          </a:p>
          <a:p>
            <a:r>
              <a:rPr lang="en-US" sz="1200" kern="1200" dirty="0" smtClean="0">
                <a:solidFill>
                  <a:schemeClr val="tx1"/>
                </a:solidFill>
                <a:effectLst/>
                <a:latin typeface="+mn-lt"/>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20</a:t>
            </a:fld>
            <a:endParaRPr lang="en-US"/>
          </a:p>
        </p:txBody>
      </p:sp>
    </p:spTree>
    <p:extLst>
      <p:ext uri="{BB962C8B-B14F-4D97-AF65-F5344CB8AC3E}">
        <p14:creationId xmlns:p14="http://schemas.microsoft.com/office/powerpoint/2010/main" val="231508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a complex effort that includes multiple NISE Network teams working together to create resources and coordinate the participation of hundreds of partners. </a:t>
            </a:r>
          </a:p>
          <a:p>
            <a:pPr marL="0" indent="0">
              <a:buFont typeface="Arial" pitchFamily="34" charset="0"/>
              <a:buNone/>
            </a:pPr>
            <a:endParaRPr lang="en-US" sz="1200" kern="1200" dirty="0" smtClean="0">
              <a:solidFill>
                <a:schemeClr val="tx1"/>
              </a:solidFill>
              <a:effectLst/>
              <a:latin typeface="+mn-lt"/>
              <a:ea typeface="ＭＳ Ｐゴシック" charset="-128"/>
              <a:cs typeface="ＭＳ Ｐゴシック" charset="-128"/>
            </a:endParaRPr>
          </a:p>
          <a:p>
            <a:pPr marL="0" indent="0">
              <a:buFont typeface="Arial" pitchFamily="34" charset="0"/>
              <a:buNone/>
            </a:pPr>
            <a:r>
              <a:rPr lang="en-US" sz="1200" kern="1200" dirty="0" smtClean="0">
                <a:solidFill>
                  <a:schemeClr val="tx1"/>
                </a:solidFill>
                <a:effectLst/>
                <a:latin typeface="+mn-lt"/>
                <a:ea typeface="ＭＳ Ｐゴシック" charset="-128"/>
                <a:cs typeface="ＭＳ Ｐゴシック" charset="-128"/>
              </a:rPr>
              <a:t>This presentation focuses on the </a:t>
            </a:r>
            <a:r>
              <a:rPr lang="en-US" sz="1200" b="1" kern="1200" dirty="0" smtClean="0">
                <a:solidFill>
                  <a:schemeClr val="tx1"/>
                </a:solidFill>
                <a:effectLst/>
                <a:latin typeface="+mn-lt"/>
                <a:ea typeface="ＭＳ Ｐゴシック" charset="-128"/>
                <a:cs typeface="ＭＳ Ｐゴシック" charset="-128"/>
              </a:rPr>
              <a:t>tools, ideas, and processes </a:t>
            </a:r>
            <a:r>
              <a:rPr lang="en-US" sz="1200" kern="1200" dirty="0" smtClean="0">
                <a:solidFill>
                  <a:schemeClr val="tx1"/>
                </a:solidFill>
                <a:effectLst/>
                <a:latin typeface="+mn-lt"/>
                <a:ea typeface="ＭＳ Ｐゴシック" charset="-128"/>
                <a:cs typeface="ＭＳ Ｐゴシック" charset="-128"/>
              </a:rPr>
              <a:t>that are specific to creating a nationwide event such as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which is supported by a </a:t>
            </a:r>
            <a:r>
              <a:rPr lang="en-US" sz="1200" b="1" kern="1200" dirty="0" smtClean="0">
                <a:solidFill>
                  <a:schemeClr val="tx1"/>
                </a:solidFill>
                <a:effectLst/>
                <a:latin typeface="+mn-lt"/>
                <a:ea typeface="ＭＳ Ｐゴシック" charset="-128"/>
                <a:cs typeface="ＭＳ Ｐゴシック" charset="-128"/>
              </a:rPr>
              <a:t>physical and digital kit</a:t>
            </a:r>
            <a:r>
              <a:rPr lang="en-US" sz="1200" kern="1200" dirty="0" smtClean="0">
                <a:solidFill>
                  <a:schemeClr val="tx1"/>
                </a:solidFill>
                <a:effectLst/>
                <a:latin typeface="+mn-lt"/>
                <a:ea typeface="ＭＳ Ｐゴシック" charset="-128"/>
                <a:cs typeface="ＭＳ Ｐゴシック" charset="-128"/>
              </a:rPr>
              <a:t> that includes </a:t>
            </a:r>
            <a:r>
              <a:rPr lang="en-US" sz="1200" b="1" kern="1200" dirty="0" smtClean="0">
                <a:solidFill>
                  <a:schemeClr val="tx1"/>
                </a:solidFill>
                <a:effectLst/>
                <a:latin typeface="+mn-lt"/>
                <a:ea typeface="ＭＳ Ｐゴシック" charset="-128"/>
                <a:cs typeface="ＭＳ Ｐゴシック" charset="-128"/>
              </a:rPr>
              <a:t>professional resources </a:t>
            </a:r>
            <a:r>
              <a:rPr lang="en-US" sz="1200" kern="1200" dirty="0" smtClean="0">
                <a:solidFill>
                  <a:schemeClr val="tx1"/>
                </a:solidFill>
                <a:effectLst/>
                <a:latin typeface="+mn-lt"/>
                <a:ea typeface="ＭＳ Ｐゴシック" charset="-128"/>
                <a:cs typeface="ＭＳ Ｐゴシック" charset="-128"/>
              </a:rPr>
              <a:t>and </a:t>
            </a:r>
            <a:r>
              <a:rPr lang="en-US" sz="1200" b="1" kern="1200" dirty="0" smtClean="0">
                <a:solidFill>
                  <a:schemeClr val="tx1"/>
                </a:solidFill>
                <a:effectLst/>
                <a:latin typeface="+mn-lt"/>
                <a:ea typeface="ＭＳ Ｐゴシック" charset="-128"/>
                <a:cs typeface="ＭＳ Ｐゴシック" charset="-128"/>
              </a:rPr>
              <a:t>educational products</a:t>
            </a:r>
            <a:r>
              <a:rPr lang="en-US" sz="1200" kern="1200" dirty="0" smtClean="0">
                <a:solidFill>
                  <a:schemeClr val="tx1"/>
                </a:solidFill>
                <a:effectLst/>
                <a:latin typeface="+mn-lt"/>
                <a:ea typeface="ＭＳ Ｐゴシック" charset="-128"/>
                <a:cs typeface="ＭＳ Ｐゴシック" charset="-128"/>
              </a:rPr>
              <a:t>. I’ll start by describing the planning and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resources by a cross-organizational team,. Sarah Cohn will share our visitor</a:t>
            </a:r>
            <a:r>
              <a:rPr lang="en-US" sz="1200" kern="1200" baseline="0" dirty="0" smtClean="0">
                <a:solidFill>
                  <a:schemeClr val="tx1"/>
                </a:solidFill>
                <a:effectLst/>
                <a:latin typeface="+mn-lt"/>
                <a:ea typeface="ＭＳ Ｐゴシック" charset="-128"/>
                <a:cs typeface="ＭＳ Ｐゴシック" charset="-128"/>
              </a:rPr>
              <a:t> testing process and some in depth information about TBI.</a:t>
            </a:r>
            <a:r>
              <a:rPr lang="en-US" sz="1200" kern="1200" dirty="0" smtClean="0">
                <a:solidFill>
                  <a:schemeClr val="tx1"/>
                </a:solidFill>
                <a:effectLst/>
                <a:latin typeface="+mn-lt"/>
                <a:ea typeface="ＭＳ Ｐゴシック" charset="-128"/>
                <a:cs typeface="ＭＳ Ｐゴシック" charset="-128"/>
              </a:rPr>
              <a:t> And KC Miller also from SMM</a:t>
            </a:r>
            <a:r>
              <a:rPr lang="en-US" sz="1200" kern="1200" baseline="0" dirty="0" smtClean="0">
                <a:solidFill>
                  <a:schemeClr val="tx1"/>
                </a:solidFill>
                <a:effectLst/>
                <a:latin typeface="+mn-lt"/>
                <a:ea typeface="ＭＳ Ｐゴシック" charset="-128"/>
                <a:cs typeface="ＭＳ Ｐゴシック" charset="-128"/>
              </a:rPr>
              <a:t> will share some stories about </a:t>
            </a:r>
            <a:r>
              <a:rPr lang="en-US" sz="1200" kern="1200" dirty="0" smtClean="0">
                <a:solidFill>
                  <a:schemeClr val="tx1"/>
                </a:solidFill>
                <a:effectLst/>
                <a:latin typeface="+mn-lt"/>
                <a:ea typeface="ＭＳ Ｐゴシック" charset="-128"/>
                <a:cs typeface="ＭＳ Ｐゴシック" charset="-128"/>
              </a:rPr>
              <a:t>fabrication and distribution of the physical kits, and </a:t>
            </a:r>
          </a:p>
          <a:p>
            <a:pPr marL="0" indent="0">
              <a:buFont typeface="Arial" pitchFamily="34" charset="0"/>
              <a:buNone/>
            </a:pPr>
            <a:endParaRPr lang="en-US" sz="1200" kern="1200" dirty="0" smtClean="0">
              <a:solidFill>
                <a:schemeClr val="tx1"/>
              </a:solidFill>
              <a:effectLst/>
              <a:latin typeface="+mn-lt"/>
              <a:ea typeface="ＭＳ Ｐゴシック" charset="-128"/>
              <a:cs typeface="ＭＳ Ｐゴシック" charset="-128"/>
            </a:endParaRPr>
          </a:p>
          <a:p>
            <a:pPr marL="0" indent="0">
              <a:buFont typeface="Arial" pitchFamily="34" charset="0"/>
              <a:buNone/>
            </a:pPr>
            <a:r>
              <a:rPr lang="en-US" sz="1200" kern="1200" dirty="0" smtClean="0">
                <a:solidFill>
                  <a:schemeClr val="tx1"/>
                </a:solidFill>
                <a:effectLst/>
                <a:latin typeface="+mn-lt"/>
                <a:ea typeface="ＭＳ Ｐゴシック" charset="-128"/>
                <a:cs typeface="ＭＳ Ｐゴシック" charset="-128"/>
              </a:rPr>
              <a:t>of course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requires the the implementation by hundreds of partners across the country through annual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t>
            </a:r>
          </a:p>
          <a:p>
            <a:pPr marL="0" indent="0">
              <a:buFont typeface="Arial" pitchFamily="34" charset="0"/>
              <a:buNone/>
            </a:pPr>
            <a:endParaRPr lang="en-US" sz="1200" kern="1200" dirty="0" smtClean="0">
              <a:solidFill>
                <a:schemeClr val="tx1"/>
              </a:solidFill>
              <a:effectLst/>
              <a:latin typeface="+mn-lt"/>
              <a:ea typeface="ＭＳ Ｐゴシック" charset="-128"/>
              <a:cs typeface="ＭＳ Ｐゴシック" charset="-128"/>
            </a:endParaRPr>
          </a:p>
          <a:p>
            <a:pPr marL="0" indent="0">
              <a:buFont typeface="Arial" pitchFamily="34" charset="0"/>
              <a:buNone/>
            </a:pPr>
            <a:r>
              <a:rPr lang="en-US" sz="1200" kern="1200" dirty="0" smtClean="0">
                <a:solidFill>
                  <a:schemeClr val="tx1"/>
                </a:solidFill>
                <a:effectLst/>
                <a:latin typeface="+mn-lt"/>
                <a:ea typeface="ＭＳ Ｐゴシック" charset="-128"/>
                <a:cs typeface="ＭＳ Ｐゴシック" charset="-128"/>
              </a:rPr>
              <a:t>And we’ll wrap</a:t>
            </a:r>
            <a:r>
              <a:rPr lang="en-US" sz="1200" kern="1200" baseline="0" dirty="0" smtClean="0">
                <a:solidFill>
                  <a:schemeClr val="tx1"/>
                </a:solidFill>
                <a:effectLst/>
                <a:latin typeface="+mn-lt"/>
                <a:ea typeface="ＭＳ Ｐゴシック" charset="-128"/>
                <a:cs typeface="ＭＳ Ｐゴシック" charset="-128"/>
              </a:rPr>
              <a:t> up with a quick debrief of</a:t>
            </a:r>
            <a:r>
              <a:rPr lang="en-US" sz="1200" kern="1200" dirty="0" smtClean="0">
                <a:solidFill>
                  <a:schemeClr val="tx1"/>
                </a:solidFill>
                <a:effectLst/>
                <a:latin typeface="+mn-lt"/>
                <a:ea typeface="ＭＳ Ｐゴシック" charset="-128"/>
                <a:cs typeface="ＭＳ Ｐゴシック" charset="-128"/>
              </a:rPr>
              <a:t> the impact of the initiative on public audiences. </a:t>
            </a: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3</a:t>
            </a:fld>
            <a:endParaRPr lang="en-US">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21</a:t>
            </a:fld>
            <a:endParaRPr lang="en-US"/>
          </a:p>
        </p:txBody>
      </p:sp>
    </p:spTree>
    <p:extLst>
      <p:ext uri="{BB962C8B-B14F-4D97-AF65-F5344CB8AC3E}">
        <p14:creationId xmlns:p14="http://schemas.microsoft.com/office/powerpoint/2010/main" val="231508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pt-BR" dirty="0" err="1" smtClean="0"/>
              <a:t>https</a:t>
            </a:r>
            <a:r>
              <a:rPr lang="pt-BR" dirty="0" smtClean="0"/>
              <a:t>://</a:t>
            </a:r>
            <a:r>
              <a:rPr lang="pt-BR" dirty="0" err="1" smtClean="0"/>
              <a:t>vimeo.com</a:t>
            </a:r>
            <a:r>
              <a:rPr lang="pt-BR" dirty="0" smtClean="0"/>
              <a:t>/</a:t>
            </a:r>
            <a:r>
              <a:rPr lang="pt-BR" dirty="0" err="1" smtClean="0"/>
              <a:t>album</a:t>
            </a:r>
            <a:r>
              <a:rPr lang="pt-BR" dirty="0" smtClean="0"/>
              <a:t>/3104606/</a:t>
            </a:r>
            <a:r>
              <a:rPr lang="pt-BR" dirty="0" err="1" smtClean="0"/>
              <a:t>video</a:t>
            </a:r>
            <a:r>
              <a:rPr lang="pt-BR" dirty="0" smtClean="0"/>
              <a:t>/107705737</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22</a:t>
            </a:fld>
            <a:endParaRPr lang="en-US"/>
          </a:p>
        </p:txBody>
      </p:sp>
    </p:spTree>
    <p:extLst>
      <p:ext uri="{BB962C8B-B14F-4D97-AF65-F5344CB8AC3E}">
        <p14:creationId xmlns:p14="http://schemas.microsoft.com/office/powerpoint/2010/main" val="231508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pitchFamily="1" charset="-128"/>
                <a:cs typeface="ＭＳ Ｐゴシック" pitchFamily="1" charset="-128"/>
              </a:rPr>
              <a:t>The NISE Network Network, as it has grown over time, needed to give ISE professionals across the country the skills and tools to incorporate evaluation and data-based decision making into their work, motivated the development of team-based inquiry.</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pitchFamily="34" charset="-128"/>
              </a:rPr>
              <a:t>NISE Net members and evaluators came up with this definition that highlighted the core of TBI: team-based inquiry is an approach to empowering professionals to get the data they need, when they need it, in order to improve their products and practices and create successful educational experiences</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ea typeface="ＭＳ Ｐゴシック" pitchFamily="34" charset="-128"/>
              </a:rPr>
              <a:t>The diagram shows the ongoing professional</a:t>
            </a:r>
            <a:r>
              <a:rPr lang="en-US" baseline="0" dirty="0" smtClean="0">
                <a:ea typeface="ＭＳ Ｐゴシック" pitchFamily="34" charset="-128"/>
              </a:rPr>
              <a:t> inquiry process used in TBI, based on research from a variety of fields, such as participatory evaluation, professional inquiry, reflective practice, evaluation capacity building, action research, and organizational change.</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pitchFamily="34" charset="-128"/>
              </a:rPr>
              <a:t>Professional </a:t>
            </a:r>
            <a:r>
              <a:rPr lang="en-US" dirty="0" smtClean="0">
                <a:ea typeface="ＭＳ Ｐゴシック" pitchFamily="34" charset="-128"/>
              </a:rPr>
              <a:t>inquiry in general, and TBI specifically, involves asking questions related to your work or practice, collecting data to answer those questions, analyzing and reflecting on the data, and identifying concrete ways to improve based on your findings. In</a:t>
            </a:r>
            <a:r>
              <a:rPr lang="en-US" baseline="0" dirty="0" smtClean="0">
                <a:ea typeface="ＭＳ Ｐゴシック" pitchFamily="34" charset="-128"/>
              </a:rPr>
              <a:t> many ways, this is a formalization of the prototyping process most museum practitioners use when developing floor activities or exhibits. It is making it more transparent, systematic, and concrete. </a:t>
            </a:r>
            <a:endParaRPr lang="en-US" dirty="0" smtClean="0">
              <a:ea typeface="ＭＳ Ｐゴシック" pitchFamily="34" charset="-128"/>
            </a:endParaRP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ea typeface="ＭＳ Ｐゴシック" pitchFamily="34" charset="-128"/>
              </a:rPr>
              <a:t>TBI has been designed to be highly flexible, to work to help ILE professionals make decisions about all types of questions they may have. However, to be most successful we often highlight several characteristics of TBI: systematic; led by non-evaluation professionals; collaborative and team based; small scale and focused; embedded in work.</a:t>
            </a:r>
          </a:p>
          <a:p>
            <a:pPr marL="171450" marR="0" indent="-171450" algn="l" defTabSz="457200" rtl="0" eaLnBrk="0" fontAlgn="base" latinLnBrk="0" hangingPunct="0">
              <a:lnSpc>
                <a:spcPct val="100000"/>
              </a:lnSpc>
              <a:spcBef>
                <a:spcPct val="30000"/>
              </a:spcBef>
              <a:spcAft>
                <a:spcPct val="0"/>
              </a:spcAft>
              <a:buClrTx/>
              <a:buSzTx/>
              <a:buFont typeface="Arial" pitchFamily="34" charset="0"/>
              <a:buChar char="•"/>
              <a:tabLst/>
              <a:defRPr/>
            </a:pPr>
            <a:endParaRPr lang="en-US" baseline="0" dirty="0" smtClean="0">
              <a:ea typeface="ＭＳ Ｐゴシック" pitchFamily="34" charset="-128"/>
            </a:endParaRPr>
          </a:p>
        </p:txBody>
      </p:sp>
      <p:sp>
        <p:nvSpPr>
          <p:cNvPr id="4" name="Slide Number Placeholder 3"/>
          <p:cNvSpPr>
            <a:spLocks noGrp="1"/>
          </p:cNvSpPr>
          <p:nvPr>
            <p:ph type="sldNum" sz="quarter" idx="5"/>
          </p:nvPr>
        </p:nvSpPr>
        <p:spPr/>
        <p:txBody>
          <a:bodyPr/>
          <a:lstStyle/>
          <a:p>
            <a:pPr>
              <a:defRPr/>
            </a:pPr>
            <a:fld id="{FFAF3DF1-7D30-1F4D-A7C4-54070804593F}"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err="1" smtClean="0">
                <a:solidFill>
                  <a:schemeClr val="tx1"/>
                </a:solidFill>
                <a:effectLst/>
                <a:latin typeface="+mn-lt"/>
                <a:ea typeface="ＭＳ Ｐゴシック" charset="-128"/>
                <a:cs typeface="ＭＳ Ｐゴシック" charset="-128"/>
              </a:rPr>
              <a:t>NanoDays</a:t>
            </a:r>
            <a:r>
              <a:rPr lang="en-US" sz="1200" kern="1200" baseline="0" dirty="0" smtClean="0">
                <a:solidFill>
                  <a:schemeClr val="tx1"/>
                </a:solidFill>
                <a:effectLst/>
                <a:latin typeface="+mn-lt"/>
                <a:ea typeface="ＭＳ Ｐゴシック" charset="-128"/>
                <a:cs typeface="ＭＳ Ｐゴシック" charset="-128"/>
              </a:rPr>
              <a:t> was one of the strongest adopters of integrating TBI into the development process. Ali is going to present some examples of how TBI has shaped what is in the kits and what is NOT, but I want to make sure you all know that everything in the kit has been tested and reviewed by the appropriate the audience – training documents have been reviewed and tested with volunteers and staff, and all of the activities have been tested with novice volunteers and visitors.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24</a:t>
            </a:fld>
            <a:endParaRPr lang="en-US"/>
          </a:p>
        </p:txBody>
      </p:sp>
    </p:spTree>
    <p:extLst>
      <p:ext uri="{BB962C8B-B14F-4D97-AF65-F5344CB8AC3E}">
        <p14:creationId xmlns:p14="http://schemas.microsoft.com/office/powerpoint/2010/main" val="2315085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KC!</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25</a:t>
            </a:fld>
            <a:endParaRPr lang="en-US"/>
          </a:p>
        </p:txBody>
      </p:sp>
    </p:spTree>
    <p:extLst>
      <p:ext uri="{BB962C8B-B14F-4D97-AF65-F5344CB8AC3E}">
        <p14:creationId xmlns:p14="http://schemas.microsoft.com/office/powerpoint/2010/main" val="4042980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a:cs typeface="ＭＳ Ｐゴシック"/>
              </a:rPr>
              <a:t>To make this more concrete, here are some examples of TBI projects the </a:t>
            </a:r>
            <a:r>
              <a:rPr lang="en-US" dirty="0" err="1" smtClean="0">
                <a:ea typeface="ＭＳ Ｐゴシック"/>
                <a:cs typeface="ＭＳ Ｐゴシック"/>
              </a:rPr>
              <a:t>NanoDays</a:t>
            </a:r>
            <a:r>
              <a:rPr lang="en-US" dirty="0" smtClean="0">
                <a:ea typeface="ＭＳ Ｐゴシック"/>
                <a:cs typeface="ＭＳ Ｐゴシック"/>
              </a:rPr>
              <a:t> team has done.</a:t>
            </a:r>
          </a:p>
          <a:p>
            <a:pPr>
              <a:spcBef>
                <a:spcPct val="0"/>
              </a:spcBef>
            </a:pPr>
            <a:endParaRPr lang="en-US" dirty="0" smtClean="0">
              <a:ea typeface="ＭＳ Ｐゴシック"/>
              <a:cs typeface="ＭＳ Ｐゴシック"/>
            </a:endParaRPr>
          </a:p>
          <a:p>
            <a:pPr>
              <a:spcBef>
                <a:spcPct val="0"/>
              </a:spcBef>
              <a:buFontTx/>
              <a:buChar char="•"/>
            </a:pPr>
            <a:r>
              <a:rPr lang="en-US" dirty="0" smtClean="0">
                <a:ea typeface="ＭＳ Ｐゴシック"/>
                <a:cs typeface="ＭＳ Ｐゴシック"/>
              </a:rPr>
              <a:t>  In each case, the team identified a question they needed to answer in order to move forward effectively with their work. In this case, the team was developing a new program and wanted to know how young children would respond to it.</a:t>
            </a:r>
          </a:p>
          <a:p>
            <a:pPr>
              <a:spcBef>
                <a:spcPct val="0"/>
              </a:spcBef>
              <a:buFontTx/>
              <a:buChar char="•"/>
            </a:pPr>
            <a:r>
              <a:rPr lang="en-US" dirty="0" smtClean="0">
                <a:ea typeface="ＭＳ Ｐゴシック"/>
                <a:cs typeface="ＭＳ Ｐゴシック"/>
              </a:rPr>
              <a:t>  Data collection can include both traditional evaluation techniques, as well as more creative data collection that leverages the types of information we deal with every day as part of our work (e.g., meeting notes, e-mails, informal observations, etc.). In this case, the program facilitator worked with an evaluator to create forms to more systematically document their reflections and input from participants.</a:t>
            </a:r>
          </a:p>
          <a:p>
            <a:pPr>
              <a:spcBef>
                <a:spcPct val="0"/>
              </a:spcBef>
              <a:buFontTx/>
              <a:buChar char="•"/>
            </a:pPr>
            <a:r>
              <a:rPr lang="en-US" dirty="0" smtClean="0">
                <a:ea typeface="ＭＳ Ｐゴシック"/>
                <a:cs typeface="ＭＳ Ｐゴシック"/>
              </a:rPr>
              <a:t>  In TBI, project teams identify specific lessons learned and ways to improve. In this case, the developer was able to identify the appropriate age group for the program, as well as a particularly effective facilitation strategy.</a:t>
            </a:r>
          </a:p>
        </p:txBody>
      </p:sp>
      <p:sp>
        <p:nvSpPr>
          <p:cNvPr id="4" name="Slide Number Placeholder 3"/>
          <p:cNvSpPr>
            <a:spLocks noGrp="1"/>
          </p:cNvSpPr>
          <p:nvPr>
            <p:ph type="sldNum" sz="quarter" idx="5"/>
          </p:nvPr>
        </p:nvSpPr>
        <p:spPr/>
        <p:txBody>
          <a:bodyPr/>
          <a:lstStyle/>
          <a:p>
            <a:fld id="{FDA7026F-6032-4AE3-9ADD-7EB9D494F0FA}" type="slidenum">
              <a:rPr lang="en-US"/>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ea typeface="ＭＳ Ｐゴシック"/>
                <a:cs typeface="ＭＳ Ｐゴシック"/>
              </a:rPr>
              <a:t>Another example…</a:t>
            </a:r>
          </a:p>
          <a:p>
            <a:pPr>
              <a:spcBef>
                <a:spcPct val="0"/>
              </a:spcBef>
            </a:pPr>
            <a:endParaRPr lang="en-US" smtClean="0">
              <a:ea typeface="ＭＳ Ｐゴシック"/>
              <a:cs typeface="ＭＳ Ｐゴシック"/>
            </a:endParaRPr>
          </a:p>
          <a:p>
            <a:pPr>
              <a:spcBef>
                <a:spcPct val="0"/>
              </a:spcBef>
            </a:pPr>
            <a:r>
              <a:rPr lang="en-US" smtClean="0">
                <a:ea typeface="ＭＳ Ｐゴシック"/>
                <a:cs typeface="ＭＳ Ｐゴシック"/>
              </a:rPr>
              <a:t>The nature of the data collection and analysis process will be different for each study. With every new project or question, your work is different, your questions are different, and who you need to hear from and work with need to reflect those tings. </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151B4D-B6B6-4D93-91EE-C55C4E00DFEF}" type="slidenum">
              <a:rPr lang="en-US">
                <a:solidFill>
                  <a:srgbClr val="000000"/>
                </a:solidFill>
              </a:rPr>
              <a:pPr fontAlgn="base">
                <a:spcBef>
                  <a:spcPct val="0"/>
                </a:spcBef>
                <a:spcAft>
                  <a:spcPct val="0"/>
                </a:spcAft>
              </a:pPr>
              <a:t>27</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128"/>
                <a:cs typeface="ＭＳ Ｐゴシック" charset="-128"/>
              </a:rPr>
              <a:t>Eight years of kits</a:t>
            </a:r>
          </a:p>
          <a:p>
            <a:pPr lvl="0"/>
            <a:r>
              <a:rPr lang="en-US" sz="1200" kern="1200" dirty="0" smtClean="0">
                <a:solidFill>
                  <a:schemeClr val="tx1"/>
                </a:solidFill>
                <a:effectLst/>
                <a:latin typeface="+mn-lt"/>
                <a:ea typeface="ＭＳ Ｐゴシック" charset="-128"/>
                <a:cs typeface="ＭＳ Ｐゴシック" charset="-128"/>
              </a:rPr>
              <a:t>468 partners received 1650 kits</a:t>
            </a:r>
          </a:p>
          <a:p>
            <a:pPr lvl="0"/>
            <a:r>
              <a:rPr lang="en-US" sz="1200" kern="1200" dirty="0" smtClean="0">
                <a:solidFill>
                  <a:schemeClr val="tx1"/>
                </a:solidFill>
                <a:effectLst/>
                <a:latin typeface="+mn-lt"/>
                <a:ea typeface="ＭＳ Ｐゴシック" charset="-128"/>
                <a:cs typeface="ＭＳ Ｐゴシック" charset="-128"/>
              </a:rPr>
              <a:t>100+ educational products</a:t>
            </a:r>
          </a:p>
          <a:p>
            <a:pPr lvl="1"/>
            <a:r>
              <a:rPr lang="en-US" sz="1200" kern="1200" dirty="0" smtClean="0">
                <a:solidFill>
                  <a:schemeClr val="tx1"/>
                </a:solidFill>
                <a:effectLst/>
                <a:latin typeface="+mn-lt"/>
                <a:ea typeface="ＭＳ Ｐゴシック" charset="-128"/>
                <a:cs typeface="+mn-cs"/>
              </a:rPr>
              <a:t>hands-on activities</a:t>
            </a:r>
          </a:p>
          <a:p>
            <a:pPr lvl="1"/>
            <a:r>
              <a:rPr lang="en-US" sz="1200" kern="1200" dirty="0" smtClean="0">
                <a:solidFill>
                  <a:schemeClr val="tx1"/>
                </a:solidFill>
                <a:effectLst/>
                <a:latin typeface="+mn-lt"/>
                <a:ea typeface="ＭＳ Ｐゴシック" charset="-128"/>
                <a:cs typeface="+mn-cs"/>
              </a:rPr>
              <a:t>stage presentations</a:t>
            </a:r>
          </a:p>
          <a:p>
            <a:pPr lvl="1"/>
            <a:r>
              <a:rPr lang="en-US" sz="1200" kern="1200" dirty="0" smtClean="0">
                <a:solidFill>
                  <a:schemeClr val="tx1"/>
                </a:solidFill>
                <a:effectLst/>
                <a:latin typeface="+mn-lt"/>
                <a:ea typeface="ＭＳ Ｐゴシック" charset="-128"/>
                <a:cs typeface="+mn-cs"/>
              </a:rPr>
              <a:t>Games</a:t>
            </a:r>
          </a:p>
          <a:p>
            <a:pPr lvl="1"/>
            <a:r>
              <a:rPr lang="en-US" sz="1200" kern="1200" dirty="0" smtClean="0">
                <a:solidFill>
                  <a:schemeClr val="tx1"/>
                </a:solidFill>
                <a:effectLst/>
                <a:latin typeface="+mn-lt"/>
                <a:ea typeface="ＭＳ Ｐゴシック" charset="-128"/>
                <a:cs typeface="ＭＳ Ｐゴシック" charset="-128"/>
              </a:rPr>
              <a:t>Plus videos, books, training materials, and more</a:t>
            </a:r>
            <a:endParaRPr lang="en-US" sz="1200" kern="1200" dirty="0">
              <a:solidFill>
                <a:schemeClr val="tx1"/>
              </a:solidFill>
              <a:effectLst/>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C02D90D6-6154-6E49-AA4B-D22A3295D3C2}" type="slidenum">
              <a:rPr lang="en-US" smtClean="0"/>
              <a:t>4</a:t>
            </a:fld>
            <a:endParaRPr lang="en-US"/>
          </a:p>
        </p:txBody>
      </p:sp>
    </p:spTree>
    <p:extLst>
      <p:ext uri="{BB962C8B-B14F-4D97-AF65-F5344CB8AC3E}">
        <p14:creationId xmlns:p14="http://schemas.microsoft.com/office/powerpoint/2010/main" val="61354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and foremost, thank you to all our partners for taking ownership of these activities</a:t>
            </a:r>
            <a:r>
              <a:rPr lang="en-US" baseline="0" dirty="0" smtClean="0"/>
              <a:t> and events!</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5</a:t>
            </a:fld>
            <a:endParaRPr lang="en-US"/>
          </a:p>
        </p:txBody>
      </p:sp>
    </p:spTree>
    <p:extLst>
      <p:ext uri="{BB962C8B-B14F-4D97-AF65-F5344CB8AC3E}">
        <p14:creationId xmlns:p14="http://schemas.microsoft.com/office/powerpoint/2010/main" val="194000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both an annual event celebrating </a:t>
            </a:r>
            <a:r>
              <a:rPr lang="en-US" sz="1200" kern="1200" dirty="0" err="1" smtClean="0">
                <a:solidFill>
                  <a:schemeClr val="tx1"/>
                </a:solidFill>
                <a:effectLst/>
                <a:latin typeface="+mn-lt"/>
                <a:ea typeface="ＭＳ Ｐゴシック" charset="-128"/>
                <a:cs typeface="ＭＳ Ｐゴシック" charset="-128"/>
              </a:rPr>
              <a:t>nanoscale</a:t>
            </a:r>
            <a:r>
              <a:rPr lang="en-US" sz="1200" kern="1200" dirty="0" smtClean="0">
                <a:solidFill>
                  <a:schemeClr val="tx1"/>
                </a:solidFill>
                <a:effectLst/>
                <a:latin typeface="+mn-lt"/>
                <a:ea typeface="ＭＳ Ｐゴシック" charset="-128"/>
                <a:cs typeface="ＭＳ Ｐゴシック" charset="-128"/>
              </a:rPr>
              <a:t> science, engineering, and technology and a suite of programming resources that NISE Network partners use year-round to provide hands-on activities for multiple and diverse audiences, from families and school groups who visit the museum to outreach to underserved communities. </a:t>
            </a: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6</a:t>
            </a:fld>
            <a:endParaRPr lang="en-US"/>
          </a:p>
        </p:txBody>
      </p:sp>
    </p:spTree>
    <p:extLst>
      <p:ext uri="{BB962C8B-B14F-4D97-AF65-F5344CB8AC3E}">
        <p14:creationId xmlns:p14="http://schemas.microsoft.com/office/powerpoint/2010/main" val="228835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ＭＳ Ｐゴシック" charset="-128"/>
              <a:cs typeface="ＭＳ Ｐゴシック" charset="-128"/>
            </a:endParaRPr>
          </a:p>
          <a:p>
            <a:r>
              <a:rPr lang="en-US" sz="1200" kern="1200" dirty="0" smtClean="0">
                <a:solidFill>
                  <a:schemeClr val="tx1"/>
                </a:solidFill>
                <a:effectLst/>
                <a:latin typeface="+mn-lt"/>
                <a:ea typeface="ＭＳ Ｐゴシック" charset="-128"/>
                <a:cs typeface="ＭＳ Ｐゴシック" charset="-128"/>
              </a:rPr>
              <a:t>As you can see, there is great variation in local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as partners participate in ways that work best for their organization and community!</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7</a:t>
            </a:fld>
            <a:endParaRPr lang="en-US"/>
          </a:p>
        </p:txBody>
      </p:sp>
    </p:spTree>
    <p:extLst>
      <p:ext uri="{BB962C8B-B14F-4D97-AF65-F5344CB8AC3E}">
        <p14:creationId xmlns:p14="http://schemas.microsoft.com/office/powerpoint/2010/main" val="259504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ＭＳ Ｐゴシック" charset="-128"/>
                <a:cs typeface="ＭＳ Ｐゴシック" charset="-128"/>
              </a:rPr>
              <a:t>Quickly review the NISE Network Product Development Process</a:t>
            </a:r>
          </a:p>
          <a:p>
            <a:r>
              <a:rPr lang="en-US" sz="1200" kern="1200" dirty="0" smtClean="0">
                <a:solidFill>
                  <a:schemeClr val="tx1"/>
                </a:solidFill>
                <a:latin typeface="+mn-lt"/>
                <a:ea typeface="ＭＳ Ｐゴシック" charset="-128"/>
                <a:cs typeface="ＭＳ Ｐゴシック" charset="-128"/>
              </a:rPr>
              <a:t>NISE Network products are created through an </a:t>
            </a:r>
            <a:r>
              <a:rPr lang="en-US" sz="1200" b="1" kern="1200" dirty="0" smtClean="0">
                <a:solidFill>
                  <a:schemeClr val="tx1"/>
                </a:solidFill>
                <a:latin typeface="+mn-lt"/>
                <a:ea typeface="ＭＳ Ｐゴシック" charset="-128"/>
                <a:cs typeface="ＭＳ Ｐゴシック" charset="-128"/>
              </a:rPr>
              <a:t>iterative, collaborative </a:t>
            </a:r>
            <a:r>
              <a:rPr lang="en-US" sz="1200" kern="1200" dirty="0" smtClean="0">
                <a:solidFill>
                  <a:schemeClr val="tx1"/>
                </a:solidFill>
                <a:latin typeface="+mn-lt"/>
                <a:ea typeface="ＭＳ Ｐゴシック" charset="-128"/>
                <a:cs typeface="ＭＳ Ｐゴシック" charset="-128"/>
              </a:rPr>
              <a:t>process that involves </a:t>
            </a:r>
            <a:r>
              <a:rPr lang="en-US" sz="1200" b="1" kern="1200" dirty="0" smtClean="0">
                <a:solidFill>
                  <a:schemeClr val="tx1"/>
                </a:solidFill>
                <a:latin typeface="+mn-lt"/>
                <a:ea typeface="ＭＳ Ｐゴシック" charset="-128"/>
                <a:cs typeface="ＭＳ Ｐゴシック" charset="-128"/>
              </a:rPr>
              <a:t>researchers</a:t>
            </a:r>
            <a:r>
              <a:rPr lang="en-US" sz="1200" kern="1200" dirty="0" smtClean="0">
                <a:solidFill>
                  <a:schemeClr val="tx1"/>
                </a:solidFill>
                <a:latin typeface="+mn-lt"/>
                <a:ea typeface="ＭＳ Ｐゴシック" charset="-128"/>
                <a:cs typeface="ＭＳ Ｐゴシック" charset="-128"/>
              </a:rPr>
              <a:t> in the field of nanoscale science, professionals in the field of </a:t>
            </a:r>
            <a:r>
              <a:rPr lang="en-US" sz="1200" b="1" kern="1200" dirty="0" smtClean="0">
                <a:solidFill>
                  <a:schemeClr val="tx1"/>
                </a:solidFill>
                <a:latin typeface="+mn-lt"/>
                <a:ea typeface="ＭＳ Ｐゴシック" charset="-128"/>
                <a:cs typeface="ＭＳ Ｐゴシック" charset="-128"/>
              </a:rPr>
              <a:t>ISE</a:t>
            </a:r>
            <a:r>
              <a:rPr lang="en-US" sz="1200" kern="1200" dirty="0" smtClean="0">
                <a:solidFill>
                  <a:schemeClr val="tx1"/>
                </a:solidFill>
                <a:latin typeface="+mn-lt"/>
                <a:ea typeface="ＭＳ Ｐゴシック" charset="-128"/>
                <a:cs typeface="ＭＳ Ｐゴシック" charset="-128"/>
              </a:rPr>
              <a:t>, and our </a:t>
            </a:r>
            <a:r>
              <a:rPr lang="en-US" sz="1200" b="1" kern="1200" dirty="0" smtClean="0">
                <a:solidFill>
                  <a:schemeClr val="tx1"/>
                </a:solidFill>
                <a:latin typeface="+mn-lt"/>
                <a:ea typeface="ＭＳ Ｐゴシック" charset="-128"/>
                <a:cs typeface="ＭＳ Ｐゴシック" charset="-128"/>
              </a:rPr>
              <a:t>targeted public audience</a:t>
            </a:r>
            <a:r>
              <a:rPr lang="en-US" sz="1200" kern="1200" dirty="0" smtClean="0">
                <a:solidFill>
                  <a:schemeClr val="tx1"/>
                </a:solidFill>
                <a:latin typeface="+mn-lt"/>
                <a:ea typeface="ＭＳ Ｐゴシック" charset="-128"/>
                <a:cs typeface="ＭＳ Ｐゴシック" charset="-128"/>
              </a:rPr>
              <a:t>. This process helps to ensure that our programs, exhibits, and other products are </a:t>
            </a:r>
            <a:r>
              <a:rPr lang="en-US" sz="1200" b="1" kern="1200" dirty="0" smtClean="0">
                <a:solidFill>
                  <a:schemeClr val="tx1"/>
                </a:solidFill>
                <a:latin typeface="+mn-lt"/>
                <a:ea typeface="ＭＳ Ｐゴシック" charset="-128"/>
                <a:cs typeface="ＭＳ Ｐゴシック" charset="-128"/>
              </a:rPr>
              <a:t>scientifically accurate</a:t>
            </a:r>
            <a:r>
              <a:rPr lang="en-US" sz="1200" kern="1200" dirty="0" smtClean="0">
                <a:solidFill>
                  <a:schemeClr val="tx1"/>
                </a:solidFill>
                <a:latin typeface="+mn-lt"/>
                <a:ea typeface="ＭＳ Ｐゴシック" charset="-128"/>
                <a:cs typeface="ＭＳ Ｐゴシック" charset="-128"/>
              </a:rPr>
              <a:t>, </a:t>
            </a:r>
            <a:r>
              <a:rPr lang="en-US" sz="1200" b="1" kern="1200" dirty="0" smtClean="0">
                <a:solidFill>
                  <a:schemeClr val="tx1"/>
                </a:solidFill>
                <a:latin typeface="+mn-lt"/>
                <a:ea typeface="ＭＳ Ｐゴシック" charset="-128"/>
                <a:cs typeface="ＭＳ Ｐゴシック" charset="-128"/>
              </a:rPr>
              <a:t>represent best practices</a:t>
            </a:r>
            <a:r>
              <a:rPr lang="en-US" sz="1200" kern="1200" dirty="0" smtClean="0">
                <a:solidFill>
                  <a:schemeClr val="tx1"/>
                </a:solidFill>
                <a:latin typeface="+mn-lt"/>
                <a:ea typeface="ＭＳ Ｐゴシック" charset="-128"/>
                <a:cs typeface="ＭＳ Ｐゴシック" charset="-128"/>
              </a:rPr>
              <a:t> in educational product development, and are </a:t>
            </a:r>
            <a:r>
              <a:rPr lang="en-US" sz="1200" b="1" kern="1200" dirty="0" smtClean="0">
                <a:solidFill>
                  <a:schemeClr val="tx1"/>
                </a:solidFill>
                <a:latin typeface="+mn-lt"/>
                <a:ea typeface="ＭＳ Ｐゴシック" charset="-128"/>
                <a:cs typeface="ＭＳ Ｐゴシック" charset="-128"/>
              </a:rPr>
              <a:t>effective experiences </a:t>
            </a:r>
            <a:r>
              <a:rPr lang="en-US" sz="1200" kern="1200" dirty="0" smtClean="0">
                <a:solidFill>
                  <a:schemeClr val="tx1"/>
                </a:solidFill>
                <a:latin typeface="+mn-lt"/>
                <a:ea typeface="ＭＳ Ｐゴシック" charset="-128"/>
                <a:cs typeface="ＭＳ Ｐゴシック" charset="-128"/>
              </a:rPr>
              <a:t>for our visitors.</a:t>
            </a: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The Tools and Guides section of the website provides resources to help all museum professionals use a similar approach to developing educational experiences related to </a:t>
            </a:r>
            <a:r>
              <a:rPr lang="en-US" sz="1200" kern="1200" dirty="0" err="1" smtClean="0">
                <a:solidFill>
                  <a:schemeClr val="tx1"/>
                </a:solidFill>
                <a:latin typeface="+mn-lt"/>
                <a:ea typeface="ＭＳ Ｐゴシック" charset="-128"/>
                <a:cs typeface="ＭＳ Ｐゴシック" charset="-128"/>
              </a:rPr>
              <a:t>nanoscale</a:t>
            </a:r>
            <a:r>
              <a:rPr lang="en-US" sz="1200" kern="1200" dirty="0" smtClean="0">
                <a:solidFill>
                  <a:schemeClr val="tx1"/>
                </a:solidFill>
                <a:latin typeface="+mn-lt"/>
                <a:ea typeface="ＭＳ Ｐゴシック" charset="-128"/>
                <a:cs typeface="ＭＳ Ｐゴシック" charset="-128"/>
              </a:rPr>
              <a:t> science</a:t>
            </a:r>
            <a:r>
              <a:rPr lang="en-US" sz="1200" kern="1200" baseline="0" dirty="0" smtClean="0">
                <a:solidFill>
                  <a:schemeClr val="tx1"/>
                </a:solidFill>
                <a:latin typeface="+mn-lt"/>
                <a:ea typeface="ＭＳ Ｐゴシック" charset="-128"/>
                <a:cs typeface="ＭＳ Ｐゴシック" charset="-128"/>
              </a:rPr>
              <a:t> and other topics.</a:t>
            </a:r>
          </a:p>
          <a:p>
            <a:endParaRPr lang="en-US" dirty="0" smtClean="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 </a:t>
            </a:r>
            <a:r>
              <a:rPr lang="en-US" b="1" dirty="0" smtClean="0">
                <a:latin typeface="Calibri" charset="0"/>
                <a:ea typeface="ＭＳ Ｐゴシック" charset="0"/>
                <a:cs typeface="ＭＳ Ｐゴシック" charset="0"/>
              </a:rPr>
              <a:t>Peer review </a:t>
            </a:r>
            <a:r>
              <a:rPr lang="en-US" dirty="0" smtClean="0">
                <a:latin typeface="Calibri" charset="0"/>
                <a:ea typeface="ＭＳ Ｐゴシック" charset="0"/>
                <a:cs typeface="ＭＳ Ｐゴシック" charset="0"/>
              </a:rPr>
              <a:t>NISE Network development teams include educators, exhibit developers, and other professionals from museums across the country. We work together to make sure our educational products achieve their educational goals, are well-crafted, and represent best practices. Our collaborative development process also helps to create new knowledge to advance the field of informal science education and builds capacity at partner organizations. NISE Net products all go through </a:t>
            </a:r>
            <a:r>
              <a:rPr lang="en-US" b="1" dirty="0" smtClean="0">
                <a:latin typeface="Calibri" charset="0"/>
                <a:ea typeface="ＭＳ Ｐゴシック" charset="0"/>
                <a:cs typeface="ＭＳ Ｐゴシック" charset="0"/>
              </a:rPr>
              <a:t>extensive peer review </a:t>
            </a:r>
            <a:r>
              <a:rPr lang="en-US" dirty="0" smtClean="0">
                <a:latin typeface="Calibri" charset="0"/>
                <a:ea typeface="ＭＳ Ｐゴシック" charset="0"/>
                <a:cs typeface="ＭＳ Ｐゴシック" charset="0"/>
              </a:rPr>
              <a:t>during development.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latin typeface="Calibri" charset="0"/>
                <a:ea typeface="ＭＳ Ｐゴシック" charset="0"/>
                <a:cs typeface="ＭＳ Ｐゴシック" charset="0"/>
              </a:rPr>
              <a:t>• Expert review </a:t>
            </a:r>
            <a:r>
              <a:rPr lang="en-US" dirty="0" smtClean="0">
                <a:latin typeface="Calibri" charset="0"/>
                <a:ea typeface="ＭＳ Ｐゴシック" charset="0"/>
                <a:cs typeface="ＭＳ Ｐゴシック" charset="0"/>
              </a:rPr>
              <a:t>Scientists are involved throughout the creation of NISE Net products, from the early conceptual development through prototyping and final review. Scientists help us to find interesting ideas and present </a:t>
            </a:r>
            <a:r>
              <a:rPr lang="en-US" b="1" dirty="0" smtClean="0">
                <a:latin typeface="Calibri" charset="0"/>
                <a:ea typeface="ＭＳ Ｐゴシック" charset="0"/>
                <a:cs typeface="ＭＳ Ｐゴシック" charset="0"/>
              </a:rPr>
              <a:t>them accurately and effectively. </a:t>
            </a:r>
            <a:r>
              <a:rPr lang="en-US" dirty="0" smtClean="0">
                <a:latin typeface="Calibri" charset="0"/>
                <a:ea typeface="ＭＳ Ｐゴシック" charset="0"/>
                <a:cs typeface="ＭＳ Ｐゴシック" charset="0"/>
              </a:rPr>
              <a:t>They also help us to </a:t>
            </a:r>
            <a:r>
              <a:rPr lang="en-US" b="1" dirty="0" smtClean="0">
                <a:latin typeface="Calibri" charset="0"/>
                <a:ea typeface="ＭＳ Ｐゴシック" charset="0"/>
                <a:cs typeface="ＭＳ Ｐゴシック" charset="0"/>
              </a:rPr>
              <a:t>communicate the excitement </a:t>
            </a:r>
            <a:r>
              <a:rPr lang="en-US" dirty="0" smtClean="0">
                <a:latin typeface="Calibri" charset="0"/>
                <a:ea typeface="ＭＳ Ｐゴシック" charset="0"/>
                <a:cs typeface="ＭＳ Ｐゴシック" charset="0"/>
              </a:rPr>
              <a:t>of this field of emerging science, and give it a human face. We also rely on </a:t>
            </a:r>
            <a:r>
              <a:rPr lang="en-US" b="1" dirty="0" smtClean="0">
                <a:latin typeface="Calibri" charset="0"/>
                <a:ea typeface="ＭＳ Ｐゴシック" charset="0"/>
                <a:cs typeface="ＭＳ Ｐゴシック" charset="0"/>
              </a:rPr>
              <a:t>experts in</a:t>
            </a:r>
            <a:r>
              <a:rPr lang="en-US" b="1" baseline="0" dirty="0" smtClean="0">
                <a:latin typeface="Calibri" charset="0"/>
                <a:ea typeface="ＭＳ Ｐゴシック" charset="0"/>
                <a:cs typeface="ＭＳ Ｐゴシック" charset="0"/>
              </a:rPr>
              <a:t> an an inclusive approach to audience engagement</a:t>
            </a:r>
            <a:r>
              <a:rPr lang="en-US" baseline="0" dirty="0" smtClean="0">
                <a:latin typeface="Calibri" charset="0"/>
                <a:ea typeface="ＭＳ Ｐゴシック" charset="0"/>
                <a:cs typeface="ＭＳ Ｐゴシック" charset="0"/>
              </a:rPr>
              <a:t>—including universal design, and cultural sensitivities.</a:t>
            </a:r>
            <a:endParaRPr lang="en-US" dirty="0" smtClean="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 </a:t>
            </a:r>
            <a:r>
              <a:rPr lang="en-US" b="1" dirty="0" smtClean="0">
                <a:latin typeface="Calibri" charset="0"/>
                <a:ea typeface="ＭＳ Ｐゴシック" charset="0"/>
                <a:cs typeface="ＭＳ Ｐゴシック" charset="0"/>
              </a:rPr>
              <a:t>Visitor testing </a:t>
            </a:r>
            <a:r>
              <a:rPr lang="en-US" dirty="0" smtClean="0">
                <a:latin typeface="Calibri" charset="0"/>
                <a:ea typeface="ＭＳ Ｐゴシック" charset="0"/>
                <a:cs typeface="ＭＳ Ｐゴシック" charset="0"/>
              </a:rPr>
              <a:t>NISE Network products for the museum visitors are prototyped and evaluated with their target audience as an integral part of the development process. </a:t>
            </a:r>
            <a:r>
              <a:rPr lang="en-US" b="1" dirty="0" smtClean="0">
                <a:latin typeface="Calibri" charset="0"/>
                <a:ea typeface="ＭＳ Ｐゴシック" charset="0"/>
                <a:cs typeface="ＭＳ Ｐゴシック" charset="0"/>
              </a:rPr>
              <a:t>Evaluation helps us to ensure that our programs, exhibits, and other visitor experiences are accessible, engaging, and educationally effective. </a:t>
            </a:r>
            <a:r>
              <a:rPr lang="en-US" dirty="0" smtClean="0">
                <a:latin typeface="Calibri" charset="0"/>
                <a:ea typeface="ＭＳ Ｐゴシック" charset="0"/>
                <a:cs typeface="ＭＳ Ｐゴシック" charset="0"/>
              </a:rPr>
              <a:t>Many products go through several rounds of evaluation and improvement before they are distributed. Sarah will</a:t>
            </a:r>
            <a:r>
              <a:rPr lang="en-US" baseline="0" dirty="0" smtClean="0">
                <a:latin typeface="Calibri" charset="0"/>
                <a:ea typeface="ＭＳ Ｐゴシック" charset="0"/>
                <a:cs typeface="ＭＳ Ｐゴシック" charset="0"/>
              </a:rPr>
              <a:t> share more about the specific process we’ve developed—TBI—to rapidly and effectively test our products.</a:t>
            </a:r>
            <a:endParaRPr lang="en-US" dirty="0" smtClean="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1" dirty="0" smtClean="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latin typeface="Calibri" charset="0"/>
                <a:ea typeface="ＭＳ Ｐゴシック" charset="0"/>
                <a:cs typeface="ＭＳ Ｐゴシック" charset="0"/>
              </a:rPr>
              <a:t>Audiences and Content: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 </a:t>
            </a:r>
            <a:r>
              <a:rPr lang="en-US" b="1" dirty="0" smtClean="0">
                <a:latin typeface="Calibri" charset="0"/>
                <a:ea typeface="ＭＳ Ｐゴシック" charset="0"/>
                <a:cs typeface="ＭＳ Ｐゴシック" charset="0"/>
              </a:rPr>
              <a:t>NISE Network Content Map: </a:t>
            </a:r>
            <a:r>
              <a:rPr lang="en-US" dirty="0" smtClean="0">
                <a:latin typeface="Calibri" charset="0"/>
                <a:ea typeface="ＭＳ Ｐゴシック" charset="0"/>
                <a:cs typeface="ＭＳ Ｐゴシック" charset="0"/>
              </a:rPr>
              <a:t>The NISE Network Content Map articulates the key ideas for our educational products, including programs, exhibits, and media experiences. It presents the content knowledge the network has identified as the most important for engaging the public in learning about nanoscale science, engineering, and technology. Content map resources include the full written text document, a </a:t>
            </a:r>
            <a:r>
              <a:rPr lang="en-US" dirty="0" err="1" smtClean="0">
                <a:latin typeface="Calibri" charset="0"/>
                <a:ea typeface="ＭＳ Ｐゴシック" charset="0"/>
                <a:cs typeface="ＭＳ Ｐゴシック" charset="0"/>
              </a:rPr>
              <a:t>powerpoint</a:t>
            </a:r>
            <a:r>
              <a:rPr lang="en-US" dirty="0" smtClean="0">
                <a:latin typeface="Calibri" charset="0"/>
                <a:ea typeface="ＭＳ Ｐゴシック" charset="0"/>
                <a:cs typeface="ＭＳ Ｐゴシック" charset="0"/>
              </a:rPr>
              <a:t> presentation outlining the map, and a one-page graphic summary of the map.</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 Products are designed with an </a:t>
            </a:r>
            <a:r>
              <a:rPr lang="en-US" b="1" dirty="0" smtClean="0">
                <a:latin typeface="Calibri" charset="0"/>
                <a:ea typeface="ＭＳ Ｐゴシック" charset="0"/>
                <a:cs typeface="ＭＳ Ｐゴシック" charset="0"/>
              </a:rPr>
              <a:t>inclusive audiences approach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latin typeface="Calibri" charset="0"/>
                <a:ea typeface="ＭＳ Ｐゴシック" charset="0"/>
                <a:cs typeface="ＭＳ Ｐゴシック" charset="0"/>
              </a:rPr>
              <a:t>Educational Products are designed for sharing: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alibri" charset="0"/>
                <a:ea typeface="ＭＳ Ｐゴシック" charset="0"/>
                <a:cs typeface="ＭＳ Ｐゴシック" charset="0"/>
              </a:rPr>
              <a:t>• Products are designed to be easily edited and adapted for different audiences under a Creative Commons Attribution Non-Commercial Share Alike license</a:t>
            </a:r>
          </a:p>
          <a:p>
            <a:endParaRPr lang="en-US" baseline="0" dirty="0" smtClean="0"/>
          </a:p>
        </p:txBody>
      </p:sp>
      <p:sp>
        <p:nvSpPr>
          <p:cNvPr id="4" name="Slide Number Placeholder 3"/>
          <p:cNvSpPr>
            <a:spLocks noGrp="1"/>
          </p:cNvSpPr>
          <p:nvPr>
            <p:ph type="sldNum" sz="quarter" idx="10"/>
          </p:nvPr>
        </p:nvSpPr>
        <p:spPr/>
        <p:txBody>
          <a:bodyPr/>
          <a:lstStyle/>
          <a:p>
            <a:pPr>
              <a:defRPr/>
            </a:pPr>
            <a:fld id="{94024B32-B9DF-EB47-A450-833E80DDD8C1}" type="slidenum">
              <a:rPr lang="en-US" smtClean="0"/>
              <a:pPr>
                <a:defRPr/>
              </a:pPr>
              <a:t>8</a:t>
            </a:fld>
            <a:endParaRPr lang="en-US"/>
          </a:p>
        </p:txBody>
      </p:sp>
    </p:spTree>
    <p:extLst>
      <p:ext uri="{BB962C8B-B14F-4D97-AF65-F5344CB8AC3E}">
        <p14:creationId xmlns:p14="http://schemas.microsoft.com/office/powerpoint/2010/main" val="9234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ＭＳ Ｐゴシック" charset="-128"/>
                <a:cs typeface="ＭＳ Ｐゴシック" charset="-128"/>
              </a:rPr>
              <a:t>The</a:t>
            </a:r>
            <a:r>
              <a:rPr lang="en-US" sz="1200" b="1" kern="1200" dirty="0" smtClean="0">
                <a:solidFill>
                  <a:schemeClr val="tx1"/>
                </a:solidFill>
                <a:effectLst/>
                <a:latin typeface="+mn-lt"/>
                <a:ea typeface="ＭＳ Ｐゴシック" charset="-128"/>
                <a:cs typeface="ＭＳ Ｐゴシック" charset="-128"/>
              </a:rPr>
              <a:t> goals </a:t>
            </a:r>
            <a:r>
              <a:rPr lang="en-US" sz="1200" kern="1200" dirty="0" smtClean="0">
                <a:solidFill>
                  <a:schemeClr val="tx1"/>
                </a:solidFill>
                <a:effectLst/>
                <a:latin typeface="+mn-lt"/>
                <a:ea typeface="ＭＳ Ｐゴシック" charset="-128"/>
                <a:cs typeface="ＭＳ Ｐゴシック" charset="-128"/>
              </a:rPr>
              <a:t>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are directly related to and aligned with overall NISE Network goals to build a national network</a:t>
            </a:r>
            <a:r>
              <a:rPr lang="en-US" sz="1200" b="1" kern="1200" dirty="0" smtClean="0">
                <a:solidFill>
                  <a:schemeClr val="tx1"/>
                </a:solidFill>
                <a:effectLst/>
                <a:latin typeface="+mn-lt"/>
                <a:ea typeface="ＭＳ Ｐゴシック" charset="-128"/>
                <a:cs typeface="ＭＳ Ｐゴシック" charset="-128"/>
              </a:rPr>
              <a:t>, increase capacity </a:t>
            </a:r>
            <a:r>
              <a:rPr lang="en-US" sz="1200" kern="1200" dirty="0" smtClean="0">
                <a:solidFill>
                  <a:schemeClr val="tx1"/>
                </a:solidFill>
                <a:effectLst/>
                <a:latin typeface="+mn-lt"/>
                <a:ea typeface="ＭＳ Ｐゴシック" charset="-128"/>
                <a:cs typeface="ＭＳ Ｐゴシック" charset="-128"/>
              </a:rPr>
              <a:t>in the field to engage the public in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and </a:t>
            </a:r>
            <a:r>
              <a:rPr lang="en-US" sz="1200" b="1" kern="1200" dirty="0" smtClean="0">
                <a:solidFill>
                  <a:schemeClr val="tx1"/>
                </a:solidFill>
                <a:effectLst/>
                <a:latin typeface="+mn-lt"/>
                <a:ea typeface="ＭＳ Ｐゴシック" charset="-128"/>
                <a:cs typeface="ＭＳ Ｐゴシック" charset="-128"/>
              </a:rPr>
              <a:t>reach large and broad public </a:t>
            </a:r>
            <a:r>
              <a:rPr lang="en-US" sz="1200" kern="1200" dirty="0" smtClean="0">
                <a:solidFill>
                  <a:schemeClr val="tx1"/>
                </a:solidFill>
                <a:effectLst/>
                <a:latin typeface="+mn-lt"/>
                <a:ea typeface="ＭＳ Ｐゴシック" charset="-128"/>
                <a:cs typeface="ＭＳ Ｐゴシック" charset="-128"/>
              </a:rPr>
              <a:t>audiences across the country.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goals include: </a:t>
            </a:r>
          </a:p>
          <a:p>
            <a:r>
              <a:rPr lang="en-US" sz="1200" kern="1200" dirty="0" smtClean="0">
                <a:solidFill>
                  <a:schemeClr val="tx1"/>
                </a:solidFill>
                <a:effectLst/>
                <a:latin typeface="+mn-lt"/>
                <a:ea typeface="ＭＳ Ｐゴシック" charset="-128"/>
                <a:cs typeface="ＭＳ Ｐゴシック" charset="-128"/>
              </a:rPr>
              <a:t> </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Cultivate a national network of museums and research institutions working together to engage the public, through common participation in a national event related to </a:t>
            </a:r>
            <a:r>
              <a:rPr lang="en-US" sz="1200" kern="1200" dirty="0" err="1" smtClean="0">
                <a:solidFill>
                  <a:schemeClr val="tx1"/>
                </a:solidFill>
                <a:effectLst/>
                <a:latin typeface="+mn-lt"/>
                <a:ea typeface="ＭＳ Ｐゴシック" charset="-128"/>
                <a:cs typeface="ＭＳ Ｐゴシック" charset="-128"/>
              </a:rPr>
              <a:t>nanoscale</a:t>
            </a:r>
            <a:r>
              <a:rPr lang="en-US" sz="1200" kern="1200" dirty="0" smtClean="0">
                <a:solidFill>
                  <a:schemeClr val="tx1"/>
                </a:solidFill>
                <a:effectLst/>
                <a:latin typeface="+mn-lt"/>
                <a:ea typeface="ＭＳ Ｐゴシック" charset="-128"/>
                <a:cs typeface="ＭＳ Ｐゴシック" charset="-128"/>
              </a:rPr>
              <a:t> science, engineering, and technology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Provide a tangible opportunity for NISE Net partners to develop and strengthen local partnerships between museums and scientists or research centers.</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Increase capacity in the informal science field to engage the public in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content, building on and contributing to best practices in informal education.</a:t>
            </a:r>
          </a:p>
          <a:p>
            <a:pPr marL="171450" lvl="0" indent="-171450">
              <a:buFont typeface="Arial"/>
              <a:buChar char="•"/>
            </a:pPr>
            <a:r>
              <a:rPr lang="en-US" sz="1200" kern="1200" dirty="0" smtClean="0">
                <a:solidFill>
                  <a:schemeClr val="tx1"/>
                </a:solidFill>
                <a:effectLst/>
                <a:latin typeface="+mn-lt"/>
                <a:ea typeface="ＭＳ Ｐゴシック" charset="-128"/>
                <a:cs typeface="ＭＳ Ｐゴシック" charset="-128"/>
              </a:rPr>
              <a:t>Engage diverse public audiences in learning related to </a:t>
            </a:r>
            <a:r>
              <a:rPr lang="en-US" sz="1200" kern="1200" dirty="0" err="1" smtClean="0">
                <a:solidFill>
                  <a:schemeClr val="tx1"/>
                </a:solidFill>
                <a:effectLst/>
                <a:latin typeface="+mn-lt"/>
                <a:ea typeface="ＭＳ Ｐゴシック" charset="-128"/>
                <a:cs typeface="ＭＳ Ｐゴシック" charset="-128"/>
              </a:rPr>
              <a:t>nano</a:t>
            </a:r>
            <a:r>
              <a:rPr lang="en-US" sz="1200" kern="1200" dirty="0" smtClean="0">
                <a:solidFill>
                  <a:schemeClr val="tx1"/>
                </a:solidFill>
                <a:effectLst/>
                <a:latin typeface="+mn-lt"/>
                <a:ea typeface="ＭＳ Ｐゴシック" charset="-128"/>
                <a:cs typeface="ＭＳ Ｐゴシック" charset="-128"/>
              </a:rPr>
              <a:t> at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a:t>
            </a:r>
          </a:p>
          <a:p>
            <a:r>
              <a:rPr lang="en-US" sz="1200" kern="1200" dirty="0" smtClean="0">
                <a:solidFill>
                  <a:schemeClr val="tx1"/>
                </a:solidFill>
                <a:effectLst/>
                <a:latin typeface="+mn-lt"/>
                <a:ea typeface="ＭＳ Ｐゴシック" charset="-128"/>
                <a:cs typeface="ＭＳ Ｐゴシック" charset="-128"/>
              </a:rPr>
              <a:t> </a:t>
            </a:r>
          </a:p>
          <a:p>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activities and other educational products and resources are planned, developed, and disseminated  by a team that </a:t>
            </a:r>
            <a:r>
              <a:rPr lang="en-US" sz="1200" b="1" kern="1200" dirty="0" smtClean="0">
                <a:solidFill>
                  <a:schemeClr val="tx1"/>
                </a:solidFill>
                <a:effectLst/>
                <a:latin typeface="+mn-lt"/>
                <a:ea typeface="ＭＳ Ｐゴシック" charset="-128"/>
                <a:cs typeface="ＭＳ Ｐゴシック" charset="-128"/>
              </a:rPr>
              <a:t>includes members from museums and universities across the country. </a:t>
            </a:r>
            <a:r>
              <a:rPr lang="en-US" sz="1200" kern="1200" dirty="0" smtClean="0">
                <a:solidFill>
                  <a:schemeClr val="tx1"/>
                </a:solidFill>
                <a:effectLst/>
                <a:latin typeface="+mn-lt"/>
                <a:ea typeface="ＭＳ Ｐゴシック" charset="-128"/>
                <a:cs typeface="ＭＳ Ｐゴシック" charset="-128"/>
              </a:rPr>
              <a:t>The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team works closely with other NISE Net development teams, including the program group, the Network community group (including the regional hub leaders), and the evaluation team. </a:t>
            </a:r>
          </a:p>
          <a:p>
            <a:r>
              <a:rPr lang="en-US" sz="1200" kern="1200" dirty="0" smtClean="0">
                <a:solidFill>
                  <a:schemeClr val="tx1"/>
                </a:solidFill>
                <a:effectLst/>
                <a:latin typeface="+mn-lt"/>
                <a:ea typeface="ＭＳ Ｐゴシック" charset="-128"/>
                <a:cs typeface="ＭＳ Ｐゴシック" charset="-128"/>
              </a:rPr>
              <a:t> </a:t>
            </a:r>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9</a:t>
            </a:fld>
            <a:endParaRPr lang="en-US"/>
          </a:p>
        </p:txBody>
      </p:sp>
    </p:spTree>
    <p:extLst>
      <p:ext uri="{BB962C8B-B14F-4D97-AF65-F5344CB8AC3E}">
        <p14:creationId xmlns:p14="http://schemas.microsoft.com/office/powerpoint/2010/main" val="224720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All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have in common a core set of educational materials with hands-on activities produced by the NISE Net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team.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128"/>
                <a:cs typeface="ＭＳ Ｐゴシック" charset="-128"/>
              </a:rPr>
              <a:t>These  are distributed as both physical kits and digital kits</a:t>
            </a:r>
            <a:r>
              <a:rPr lang="en-US" sz="1200" kern="1200" baseline="0" dirty="0" smtClean="0">
                <a:solidFill>
                  <a:schemeClr val="tx1"/>
                </a:solidFill>
                <a:effectLst/>
                <a:latin typeface="+mn-lt"/>
                <a:ea typeface="ＭＳ Ｐゴシック" charset="-128"/>
                <a:cs typeface="ＭＳ Ｐゴシック" charset="-128"/>
              </a:rPr>
              <a:t> (available for download from </a:t>
            </a:r>
            <a:r>
              <a:rPr lang="en-US" sz="1200" kern="1200" baseline="0" dirty="0" err="1" smtClean="0">
                <a:solidFill>
                  <a:schemeClr val="tx1"/>
                </a:solidFill>
                <a:effectLst/>
                <a:latin typeface="+mn-lt"/>
                <a:ea typeface="ＭＳ Ｐゴシック" charset="-128"/>
                <a:cs typeface="ＭＳ Ｐゴシック" charset="-128"/>
              </a:rPr>
              <a:t>nisenet.org</a:t>
            </a:r>
            <a:r>
              <a:rPr lang="en-US" sz="1200" kern="1200" baseline="0" dirty="0" smtClean="0">
                <a:solidFill>
                  <a:schemeClr val="tx1"/>
                </a:solidFill>
                <a:effectLst/>
                <a:latin typeface="+mn-lt"/>
                <a:ea typeface="ＭＳ Ｐゴシック" charset="-128"/>
                <a:cs typeface="ＭＳ Ｐゴシック" charset="-128"/>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kits contain </a:t>
            </a:r>
            <a:r>
              <a:rPr lang="en-US" sz="1200" b="1" kern="1200" dirty="0" smtClean="0">
                <a:solidFill>
                  <a:schemeClr val="tx1"/>
                </a:solidFill>
                <a:effectLst/>
                <a:latin typeface="+mn-lt"/>
                <a:ea typeface="ＭＳ Ｐゴシック" charset="-128"/>
                <a:cs typeface="ＭＳ Ｐゴシック" charset="-128"/>
              </a:rPr>
              <a:t>all the necessary materials to plan and host a successful event: </a:t>
            </a:r>
            <a:r>
              <a:rPr lang="en-US" sz="1200" kern="1200" dirty="0" smtClean="0">
                <a:solidFill>
                  <a:schemeClr val="tx1"/>
                </a:solidFill>
                <a:effectLst/>
                <a:latin typeface="+mn-lt"/>
                <a:ea typeface="ＭＳ Ｐゴシック" charset="-128"/>
                <a:cs typeface="ＭＳ Ｐゴシック" charset="-128"/>
              </a:rPr>
              <a:t>a host guide for planning; marketing and promotional materials; a set of individually-boxed activities that include all needed supplies; posters, media, and other kinds of programming; staff and volunteer training materials; tablecloths and signage to give the event a unified look and feel…and more!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10</a:t>
            </a:fld>
            <a:endParaRPr lang="en-US"/>
          </a:p>
        </p:txBody>
      </p:sp>
    </p:spTree>
    <p:extLst>
      <p:ext uri="{BB962C8B-B14F-4D97-AF65-F5344CB8AC3E}">
        <p14:creationId xmlns:p14="http://schemas.microsoft.com/office/powerpoint/2010/main" val="345360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6/17/15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jpeg"/><Relationship Id="rId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3.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60.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7" Type="http://schemas.openxmlformats.org/officeDocument/2006/relationships/image" Target="../media/image65.jpeg"/><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eg"/><Relationship Id="rId16" Type="http://schemas.openxmlformats.org/officeDocument/2006/relationships/image" Target="../media/image22.jpeg"/><Relationship Id="rId17" Type="http://schemas.openxmlformats.org/officeDocument/2006/relationships/image" Target="../media/image23.jpeg"/><Relationship Id="rId18" Type="http://schemas.openxmlformats.org/officeDocument/2006/relationships/image" Target="../media/image24.jpeg"/><Relationship Id="rId19"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7.xml.rels><?xml version="1.0" encoding="UTF-8" standalone="yes"?>
<Relationships xmlns="http://schemas.openxmlformats.org/package/2006/relationships"><Relationship Id="rId11" Type="http://schemas.openxmlformats.org/officeDocument/2006/relationships/image" Target="../media/image34.jpeg"/><Relationship Id="rId12" Type="http://schemas.openxmlformats.org/officeDocument/2006/relationships/image" Target="../media/image35.jpeg"/><Relationship Id="rId13" Type="http://schemas.openxmlformats.org/officeDocument/2006/relationships/image" Target="../media/image36.jpeg"/><Relationship Id="rId14" Type="http://schemas.openxmlformats.org/officeDocument/2006/relationships/image" Target="../media/image37.jpeg"/><Relationship Id="rId15" Type="http://schemas.openxmlformats.org/officeDocument/2006/relationships/image" Target="../media/image38.jpeg"/><Relationship Id="rId16" Type="http://schemas.openxmlformats.org/officeDocument/2006/relationships/image" Target="../media/image39.jpeg"/><Relationship Id="rId17" Type="http://schemas.openxmlformats.org/officeDocument/2006/relationships/image" Target="../media/image40.jpeg"/><Relationship Id="rId1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315180"/>
            <a:ext cx="8623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err="1" smtClean="0">
                <a:solidFill>
                  <a:srgbClr val="0C4225"/>
                </a:solidFill>
                <a:latin typeface="Georgia" charset="0"/>
                <a:cs typeface="Georgia" charset="0"/>
              </a:rPr>
              <a:t>NanoDays</a:t>
            </a:r>
            <a:r>
              <a:rPr lang="en-US" sz="4000" dirty="0" smtClean="0">
                <a:solidFill>
                  <a:srgbClr val="0C4225"/>
                </a:solidFill>
                <a:latin typeface="Georgia" charset="0"/>
                <a:cs typeface="Georgia" charset="0"/>
              </a:rPr>
              <a:t>!</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65627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30002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3" name="Picture 2" descr="KGronostajski_CommunityNight_Nano-13.jpg"/>
          <p:cNvPicPr>
            <a:picLocks noChangeAspect="1"/>
          </p:cNvPicPr>
          <p:nvPr/>
        </p:nvPicPr>
        <p:blipFill rotWithShape="1">
          <a:blip r:embed="rId5" cstate="email">
            <a:extLst>
              <a:ext uri="{28A0092B-C50C-407E-A947-70E740481C1C}">
                <a14:useLocalDpi xmlns:a14="http://schemas.microsoft.com/office/drawing/2010/main"/>
              </a:ext>
            </a:extLst>
          </a:blip>
          <a:srcRect l="-140" t="-1575"/>
          <a:stretch/>
        </p:blipFill>
        <p:spPr>
          <a:xfrm>
            <a:off x="4121" y="1346171"/>
            <a:ext cx="9144000" cy="4310101"/>
          </a:xfrm>
          <a:prstGeom prst="rect">
            <a:avLst/>
          </a:prstGeom>
        </p:spPr>
      </p:pic>
      <p:pic>
        <p:nvPicPr>
          <p:cNvPr id="14" name="Picture 8" descr="NISE_tag_whit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738" y="5163631"/>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charset="0"/>
                <a:ea typeface="ＭＳ Ｐゴシック" charset="0"/>
                <a:cs typeface="Georgia" charset="0"/>
              </a:rPr>
              <a:t>NanoDays</a:t>
            </a:r>
            <a:r>
              <a:rPr lang="en-US" sz="4000" dirty="0" smtClean="0">
                <a:solidFill>
                  <a:srgbClr val="4E1765"/>
                </a:solidFill>
                <a:latin typeface="Georgia" charset="0"/>
                <a:ea typeface="ＭＳ Ｐゴシック" charset="0"/>
                <a:cs typeface="Georgia" charset="0"/>
              </a:rPr>
              <a:t> Kits</a:t>
            </a:r>
            <a:endParaRPr lang="en-US" sz="4000" dirty="0">
              <a:solidFill>
                <a:srgbClr val="4E1765"/>
              </a:solidFill>
              <a:latin typeface="Georgia" charset="0"/>
              <a:ea typeface="ＭＳ Ｐゴシック" charset="0"/>
              <a:cs typeface="Georgia" charset="0"/>
            </a:endParaRPr>
          </a:p>
        </p:txBody>
      </p:sp>
      <p:pic>
        <p:nvPicPr>
          <p:cNvPr id="5" name="Picture 4" descr="20150317_0125.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7028" y="2376742"/>
            <a:ext cx="5064736" cy="2963542"/>
          </a:xfrm>
          <a:prstGeom prst="rect">
            <a:avLst/>
          </a:prstGeom>
        </p:spPr>
      </p:pic>
      <p:pic>
        <p:nvPicPr>
          <p:cNvPr id="13" name="Picture 12" descr="laptop_websites.ps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89105" y="2447703"/>
            <a:ext cx="4183187" cy="3059923"/>
          </a:xfrm>
          <a:prstGeom prst="rect">
            <a:avLst/>
          </a:prstGeom>
        </p:spPr>
      </p:pic>
    </p:spTree>
    <p:extLst>
      <p:ext uri="{BB962C8B-B14F-4D97-AF65-F5344CB8AC3E}">
        <p14:creationId xmlns:p14="http://schemas.microsoft.com/office/powerpoint/2010/main" val="41666833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Activities</a:t>
            </a:r>
            <a:endParaRPr lang="en-US" sz="4000" dirty="0">
              <a:solidFill>
                <a:srgbClr val="49176D"/>
              </a:solidFill>
              <a:latin typeface="Georgia" charset="0"/>
              <a:ea typeface="ＭＳ Ｐゴシック" charset="0"/>
              <a:cs typeface="Georgia" charset="0"/>
            </a:endParaRPr>
          </a:p>
        </p:txBody>
      </p:sp>
      <p:pic>
        <p:nvPicPr>
          <p:cNvPr id="13" name="Picture 12" descr="teacup.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61239" y="1270256"/>
            <a:ext cx="2300110" cy="5596128"/>
          </a:xfrm>
          <a:prstGeom prst="rect">
            <a:avLst/>
          </a:prstGeom>
        </p:spPr>
      </p:pic>
      <p:pic>
        <p:nvPicPr>
          <p:cNvPr id="14" name="Picture 13" descr="mitten.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4178" y="1255889"/>
            <a:ext cx="2328332" cy="5622925"/>
          </a:xfrm>
          <a:prstGeom prst="rect">
            <a:avLst/>
          </a:prstGeom>
        </p:spPr>
      </p:pic>
      <p:pic>
        <p:nvPicPr>
          <p:cNvPr id="15" name="Picture 4" descr="20100815GH_0092_ppt.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5802510" y="1244600"/>
            <a:ext cx="2286000" cy="5613400"/>
          </a:xfrm>
          <a:prstGeom prst="rect">
            <a:avLst/>
          </a:prstGeom>
          <a:noFill/>
          <a:ln w="9525">
            <a:noFill/>
            <a:miter lim="800000"/>
            <a:headEnd/>
            <a:tailEnd/>
          </a:ln>
        </p:spPr>
      </p:pic>
      <p:pic>
        <p:nvPicPr>
          <p:cNvPr id="12" name="Picture 8" descr="NISE_tag_whit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63872" y="6420746"/>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0373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Annual Cycle</a:t>
            </a:r>
            <a:endParaRPr lang="en-US" sz="4000" dirty="0">
              <a:solidFill>
                <a:srgbClr val="49176D"/>
              </a:solidFill>
              <a:latin typeface="Georgia" charset="0"/>
              <a:ea typeface="ＭＳ Ｐゴシック" charset="0"/>
              <a:cs typeface="Georgia" charset="0"/>
            </a:endParaRPr>
          </a:p>
        </p:txBody>
      </p:sp>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2660" y="6474269"/>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3300120" y="1668538"/>
            <a:ext cx="2610043" cy="914399"/>
            <a:chOff x="1600200" y="-84105"/>
            <a:chExt cx="2285998" cy="914399"/>
          </a:xfrm>
          <a:solidFill>
            <a:srgbClr val="ABCB45"/>
          </a:solidFill>
          <a:scene3d>
            <a:camera prst="orthographicFront"/>
            <a:lightRig rig="flat" dir="t"/>
          </a:scene3d>
        </p:grpSpPr>
        <p:sp>
          <p:nvSpPr>
            <p:cNvPr id="28" name="Rounded Rectangle 27"/>
            <p:cNvSpPr/>
            <p:nvPr/>
          </p:nvSpPr>
          <p:spPr>
            <a:xfrm>
              <a:off x="1600200" y="-84105"/>
              <a:ext cx="2285998" cy="914399"/>
            </a:xfrm>
            <a:prstGeom prst="roundRect">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9" name="Rounded Rectangle 4"/>
            <p:cNvSpPr/>
            <p:nvPr/>
          </p:nvSpPr>
          <p:spPr>
            <a:xfrm>
              <a:off x="1644837" y="-39468"/>
              <a:ext cx="2196724" cy="82512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300" b="1" kern="1200" dirty="0"/>
                <a:t>Winter</a:t>
              </a:r>
            </a:p>
            <a:p>
              <a:pPr lvl="0" algn="ctr" defTabSz="488950">
                <a:lnSpc>
                  <a:spcPct val="90000"/>
                </a:lnSpc>
                <a:spcBef>
                  <a:spcPct val="0"/>
                </a:spcBef>
                <a:spcAft>
                  <a:spcPct val="35000"/>
                </a:spcAft>
              </a:pPr>
              <a:r>
                <a:rPr lang="en-US" sz="1300" kern="1200" dirty="0"/>
                <a:t>Partners receive kits</a:t>
              </a:r>
            </a:p>
            <a:p>
              <a:pPr lvl="0" algn="ctr" defTabSz="488950">
                <a:lnSpc>
                  <a:spcPct val="90000"/>
                </a:lnSpc>
                <a:spcBef>
                  <a:spcPct val="0"/>
                </a:spcBef>
                <a:spcAft>
                  <a:spcPct val="35000"/>
                </a:spcAft>
              </a:pPr>
              <a:r>
                <a:rPr lang="en-US" sz="1300" kern="1200" dirty="0"/>
                <a:t>Planning for the next kit begins</a:t>
              </a:r>
            </a:p>
          </p:txBody>
        </p:sp>
      </p:grpSp>
      <p:sp>
        <p:nvSpPr>
          <p:cNvPr id="14" name="Straight Connector 5"/>
          <p:cNvSpPr/>
          <p:nvPr/>
        </p:nvSpPr>
        <p:spPr>
          <a:xfrm>
            <a:off x="3104956" y="2441832"/>
            <a:ext cx="2454212" cy="2454212"/>
          </a:xfrm>
          <a:custGeom>
            <a:avLst/>
            <a:gdLst/>
            <a:ahLst/>
            <a:cxnLst/>
            <a:rect l="0" t="0" r="0" b="0"/>
            <a:pathLst>
              <a:path>
                <a:moveTo>
                  <a:pt x="1995158" y="270087"/>
                </a:moveTo>
                <a:arcTo wR="1227106" hR="1227106" stAng="18524922" swAng="750156"/>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16" name="Group 15"/>
          <p:cNvGrpSpPr/>
          <p:nvPr/>
        </p:nvGrpSpPr>
        <p:grpSpPr>
          <a:xfrm>
            <a:off x="4656107" y="2971800"/>
            <a:ext cx="2964428" cy="914399"/>
            <a:chOff x="2827306" y="1143000"/>
            <a:chExt cx="2285998" cy="914399"/>
          </a:xfrm>
          <a:solidFill>
            <a:srgbClr val="ABCB45"/>
          </a:solidFill>
          <a:scene3d>
            <a:camera prst="orthographicFront"/>
            <a:lightRig rig="flat" dir="t"/>
          </a:scene3d>
        </p:grpSpPr>
        <p:sp>
          <p:nvSpPr>
            <p:cNvPr id="26" name="Rounded Rectangle 25"/>
            <p:cNvSpPr/>
            <p:nvPr/>
          </p:nvSpPr>
          <p:spPr>
            <a:xfrm>
              <a:off x="2827306" y="1143000"/>
              <a:ext cx="2285998" cy="914399"/>
            </a:xfrm>
            <a:prstGeom prst="roundRect">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7" name="Rounded Rectangle 7"/>
            <p:cNvSpPr/>
            <p:nvPr/>
          </p:nvSpPr>
          <p:spPr>
            <a:xfrm>
              <a:off x="2871943" y="1187637"/>
              <a:ext cx="2196724" cy="82512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300" b="1" kern="1200" dirty="0"/>
                <a:t>Spring</a:t>
              </a:r>
            </a:p>
            <a:p>
              <a:pPr lvl="0" algn="ctr" defTabSz="488950">
                <a:lnSpc>
                  <a:spcPct val="90000"/>
                </a:lnSpc>
                <a:spcBef>
                  <a:spcPct val="0"/>
                </a:spcBef>
                <a:spcAft>
                  <a:spcPct val="35000"/>
                </a:spcAft>
              </a:pPr>
              <a:r>
                <a:rPr lang="en-US" sz="1300" kern="1200" dirty="0" err="1"/>
                <a:t>NanoDays</a:t>
              </a:r>
              <a:r>
                <a:rPr lang="en-US" sz="1300" kern="1200" dirty="0"/>
                <a:t> events across the country</a:t>
              </a:r>
            </a:p>
            <a:p>
              <a:pPr lvl="0" algn="ctr" defTabSz="488950">
                <a:lnSpc>
                  <a:spcPct val="90000"/>
                </a:lnSpc>
                <a:spcBef>
                  <a:spcPct val="0"/>
                </a:spcBef>
                <a:spcAft>
                  <a:spcPct val="35000"/>
                </a:spcAft>
              </a:pPr>
              <a:r>
                <a:rPr lang="en-US" sz="1300" kern="1200" dirty="0"/>
                <a:t>Prototyping for the next kit</a:t>
              </a:r>
            </a:p>
          </p:txBody>
        </p:sp>
      </p:grpSp>
      <p:sp>
        <p:nvSpPr>
          <p:cNvPr id="17" name="Straight Connector 8"/>
          <p:cNvSpPr/>
          <p:nvPr/>
        </p:nvSpPr>
        <p:spPr>
          <a:xfrm>
            <a:off x="3104956" y="1961955"/>
            <a:ext cx="2454212" cy="2454212"/>
          </a:xfrm>
          <a:custGeom>
            <a:avLst/>
            <a:gdLst/>
            <a:ahLst/>
            <a:cxnLst/>
            <a:rect l="0" t="0" r="0" b="0"/>
            <a:pathLst>
              <a:path>
                <a:moveTo>
                  <a:pt x="2184124" y="1995158"/>
                </a:moveTo>
                <a:arcTo wR="1227106" hR="1227106" stAng="2324922" swAng="750156"/>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3351085" y="4243543"/>
            <a:ext cx="2610043" cy="914399"/>
            <a:chOff x="1600200" y="2370106"/>
            <a:chExt cx="2285998" cy="914399"/>
          </a:xfrm>
          <a:solidFill>
            <a:srgbClr val="ABCB45"/>
          </a:solidFill>
          <a:scene3d>
            <a:camera prst="orthographicFront"/>
            <a:lightRig rig="flat" dir="t"/>
          </a:scene3d>
        </p:grpSpPr>
        <p:sp>
          <p:nvSpPr>
            <p:cNvPr id="24" name="Rounded Rectangle 23"/>
            <p:cNvSpPr/>
            <p:nvPr/>
          </p:nvSpPr>
          <p:spPr>
            <a:xfrm>
              <a:off x="1600200" y="2370106"/>
              <a:ext cx="2285998" cy="914399"/>
            </a:xfrm>
            <a:prstGeom prst="roundRect">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5" name="Rounded Rectangle 10"/>
            <p:cNvSpPr/>
            <p:nvPr/>
          </p:nvSpPr>
          <p:spPr>
            <a:xfrm>
              <a:off x="1644837" y="2414743"/>
              <a:ext cx="2196724" cy="82512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300" b="1" kern="1200" dirty="0"/>
                <a:t>Summer</a:t>
              </a:r>
            </a:p>
            <a:p>
              <a:pPr lvl="0" algn="ctr" defTabSz="488950">
                <a:lnSpc>
                  <a:spcPct val="90000"/>
                </a:lnSpc>
                <a:spcBef>
                  <a:spcPct val="0"/>
                </a:spcBef>
                <a:spcAft>
                  <a:spcPct val="35000"/>
                </a:spcAft>
              </a:pPr>
              <a:r>
                <a:rPr lang="en-US" sz="1300" kern="1200" dirty="0"/>
                <a:t>Reports from spring events</a:t>
              </a:r>
            </a:p>
            <a:p>
              <a:pPr lvl="0" algn="ctr" defTabSz="488950">
                <a:lnSpc>
                  <a:spcPct val="90000"/>
                </a:lnSpc>
                <a:spcBef>
                  <a:spcPct val="0"/>
                </a:spcBef>
                <a:spcAft>
                  <a:spcPct val="35000"/>
                </a:spcAft>
              </a:pPr>
              <a:r>
                <a:rPr lang="en-US" sz="1300" kern="1200" dirty="0"/>
                <a:t>Intensive development for the next kit</a:t>
              </a:r>
            </a:p>
          </p:txBody>
        </p:sp>
      </p:grpSp>
      <p:sp>
        <p:nvSpPr>
          <p:cNvPr id="19" name="Straight Connector 11"/>
          <p:cNvSpPr/>
          <p:nvPr/>
        </p:nvSpPr>
        <p:spPr>
          <a:xfrm>
            <a:off x="3584833" y="1961955"/>
            <a:ext cx="2454212" cy="2454212"/>
          </a:xfrm>
          <a:custGeom>
            <a:avLst/>
            <a:gdLst/>
            <a:ahLst/>
            <a:cxnLst/>
            <a:rect l="0" t="0" r="0" b="0"/>
            <a:pathLst>
              <a:path>
                <a:moveTo>
                  <a:pt x="459053" y="2184124"/>
                </a:moveTo>
                <a:arcTo wR="1227106" hR="1227106" stAng="7724922" swAng="750156"/>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20" name="Group 19"/>
          <p:cNvGrpSpPr/>
          <p:nvPr/>
        </p:nvGrpSpPr>
        <p:grpSpPr>
          <a:xfrm>
            <a:off x="1603648" y="2971800"/>
            <a:ext cx="2730295" cy="914399"/>
            <a:chOff x="373094" y="1143000"/>
            <a:chExt cx="2285998" cy="914399"/>
          </a:xfrm>
          <a:solidFill>
            <a:srgbClr val="ABCB45"/>
          </a:solidFill>
          <a:scene3d>
            <a:camera prst="orthographicFront"/>
            <a:lightRig rig="flat" dir="t"/>
          </a:scene3d>
        </p:grpSpPr>
        <p:sp>
          <p:nvSpPr>
            <p:cNvPr id="22" name="Rounded Rectangle 21"/>
            <p:cNvSpPr/>
            <p:nvPr/>
          </p:nvSpPr>
          <p:spPr>
            <a:xfrm>
              <a:off x="373094" y="1143000"/>
              <a:ext cx="2285998" cy="914399"/>
            </a:xfrm>
            <a:prstGeom prst="roundRect">
              <a:avLst/>
            </a:prstGeom>
            <a:grpFill/>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23" name="Rounded Rectangle 13"/>
            <p:cNvSpPr/>
            <p:nvPr/>
          </p:nvSpPr>
          <p:spPr>
            <a:xfrm>
              <a:off x="417731" y="1187637"/>
              <a:ext cx="2196724" cy="825125"/>
            </a:xfrm>
            <a:prstGeom prst="rect">
              <a:avLst/>
            </a:prstGeom>
            <a:grpFill/>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300" b="1" kern="1200"/>
                <a:t>Fall</a:t>
              </a:r>
            </a:p>
            <a:p>
              <a:pPr lvl="0" algn="ctr" defTabSz="488950">
                <a:lnSpc>
                  <a:spcPct val="90000"/>
                </a:lnSpc>
                <a:spcBef>
                  <a:spcPct val="0"/>
                </a:spcBef>
                <a:spcAft>
                  <a:spcPct val="35000"/>
                </a:spcAft>
              </a:pPr>
              <a:r>
                <a:rPr lang="en-US" sz="1300" kern="1200"/>
                <a:t>Applications and awards for new kit</a:t>
              </a:r>
            </a:p>
            <a:p>
              <a:pPr lvl="0" algn="ctr" defTabSz="488950">
                <a:lnSpc>
                  <a:spcPct val="90000"/>
                </a:lnSpc>
                <a:spcBef>
                  <a:spcPct val="0"/>
                </a:spcBef>
                <a:spcAft>
                  <a:spcPct val="35000"/>
                </a:spcAft>
              </a:pPr>
              <a:r>
                <a:rPr lang="en-US" sz="1300" kern="1200"/>
                <a:t>Fabrication and shipping of new kit</a:t>
              </a:r>
            </a:p>
          </p:txBody>
        </p:sp>
      </p:grpSp>
      <p:sp>
        <p:nvSpPr>
          <p:cNvPr id="21" name="Straight Connector 14"/>
          <p:cNvSpPr/>
          <p:nvPr/>
        </p:nvSpPr>
        <p:spPr>
          <a:xfrm>
            <a:off x="3584833" y="2441832"/>
            <a:ext cx="2454212" cy="2454212"/>
          </a:xfrm>
          <a:custGeom>
            <a:avLst/>
            <a:gdLst/>
            <a:ahLst/>
            <a:cxnLst/>
            <a:rect l="0" t="0" r="0" b="0"/>
            <a:pathLst>
              <a:path>
                <a:moveTo>
                  <a:pt x="270087" y="459053"/>
                </a:moveTo>
                <a:arcTo wR="1227106" hR="1227106" stAng="13124922" swAng="750156"/>
              </a:path>
            </a:pathLst>
          </a:custGeom>
          <a:noFill/>
          <a:ln>
            <a:tailEnd type="arrow"/>
          </a:ln>
        </p:spPr>
        <p:style>
          <a:lnRef idx="1">
            <a:schemeClr val="dk1">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5" name="TextBox 4"/>
          <p:cNvSpPr txBox="1"/>
          <p:nvPr/>
        </p:nvSpPr>
        <p:spPr>
          <a:xfrm>
            <a:off x="2450374" y="232181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610506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E1765"/>
                </a:solidFill>
                <a:latin typeface="Georgia" charset="0"/>
                <a:ea typeface="ＭＳ Ｐゴシック" charset="0"/>
                <a:cs typeface="Georgia" charset="0"/>
              </a:rPr>
              <a:t>Front-End Research</a:t>
            </a:r>
            <a:endParaRPr lang="en-US" sz="4000" dirty="0">
              <a:solidFill>
                <a:srgbClr val="4E1765"/>
              </a:solidFill>
              <a:latin typeface="Georgia" charset="0"/>
              <a:ea typeface="ＭＳ Ｐゴシック" charset="0"/>
              <a:cs typeface="Georgia" charset="0"/>
            </a:endParaRPr>
          </a:p>
        </p:txBody>
      </p:sp>
      <p:pic>
        <p:nvPicPr>
          <p:cNvPr id="2" name="Picture 1" descr="NISEFrtEndPart1Text.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925969">
            <a:off x="110798" y="1714208"/>
            <a:ext cx="2976338" cy="3851731"/>
          </a:xfrm>
          <a:prstGeom prst="rect">
            <a:avLst/>
          </a:prstGeom>
          <a:solidFill>
            <a:schemeClr val="bg1"/>
          </a:solidFill>
        </p:spPr>
      </p:pic>
      <p:pic>
        <p:nvPicPr>
          <p:cNvPr id="5" name="Picture 4" descr="20150321GH1_016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82537" y="1988290"/>
            <a:ext cx="5745999" cy="3830666"/>
          </a:xfrm>
          <a:prstGeom prst="rect">
            <a:avLst/>
          </a:prstGeom>
        </p:spPr>
      </p:pic>
      <p:pic>
        <p:nvPicPr>
          <p:cNvPr id="15" name="Picture 8" descr="NISE_tag_whit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30011" y="5410882"/>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4828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1" descr="20110918GH_12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0" y="1234440"/>
            <a:ext cx="3064581" cy="566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9144000" cy="91440"/>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254000" y="274638"/>
            <a:ext cx="8407400" cy="741362"/>
          </a:xfrm>
        </p:spPr>
        <p:txBody>
          <a:bodyPr>
            <a:normAutofit/>
          </a:bodyPr>
          <a:lstStyle/>
          <a:p>
            <a:pPr algn="l">
              <a:lnSpc>
                <a:spcPct val="90000"/>
              </a:lnSpc>
            </a:pPr>
            <a:r>
              <a:rPr lang="en-US" sz="4000" dirty="0" smtClean="0">
                <a:solidFill>
                  <a:srgbClr val="49176D"/>
                </a:solidFill>
                <a:latin typeface="Georgia"/>
                <a:cs typeface="Georgia"/>
              </a:rPr>
              <a:t>Content Map</a:t>
            </a:r>
            <a:endParaRPr lang="en-US" sz="4000" dirty="0">
              <a:solidFill>
                <a:srgbClr val="49176D"/>
              </a:solidFill>
              <a:latin typeface="Georgia"/>
              <a:cs typeface="Georgia"/>
            </a:endParaRPr>
          </a:p>
        </p:txBody>
      </p:sp>
      <p:sp>
        <p:nvSpPr>
          <p:cNvPr id="5" name="TextBox 4"/>
          <p:cNvSpPr txBox="1"/>
          <p:nvPr/>
        </p:nvSpPr>
        <p:spPr>
          <a:xfrm>
            <a:off x="3314700" y="1362852"/>
            <a:ext cx="5727700" cy="5078314"/>
          </a:xfrm>
          <a:prstGeom prst="rect">
            <a:avLst/>
          </a:prstGeom>
          <a:noFill/>
        </p:spPr>
        <p:txBody>
          <a:bodyPr wrap="square" rtlCol="0">
            <a:spAutoFit/>
          </a:bodyPr>
          <a:lstStyle/>
          <a:p>
            <a:r>
              <a:rPr lang="en-US" b="1" dirty="0" smtClean="0">
                <a:solidFill>
                  <a:srgbClr val="0C4225"/>
                </a:solidFill>
                <a:latin typeface="+mn-lt"/>
              </a:rPr>
              <a:t>1. Nano is small and different</a:t>
            </a:r>
          </a:p>
          <a:p>
            <a:r>
              <a:rPr lang="en-US" dirty="0" smtClean="0">
                <a:solidFill>
                  <a:srgbClr val="0C4225"/>
                </a:solidFill>
                <a:latin typeface="+mn-lt"/>
              </a:rPr>
              <a:t>Nanometer</a:t>
            </a:r>
            <a:r>
              <a:rPr lang="en-US" dirty="0">
                <a:solidFill>
                  <a:srgbClr val="0C4225"/>
                </a:solidFill>
                <a:latin typeface="+mn-lt"/>
              </a:rPr>
              <a:t>-sized things are very small, and </a:t>
            </a:r>
            <a:r>
              <a:rPr lang="en-US" dirty="0" smtClean="0">
                <a:solidFill>
                  <a:srgbClr val="0C4225"/>
                </a:solidFill>
                <a:latin typeface="+mn-lt"/>
              </a:rPr>
              <a:t>often behave </a:t>
            </a:r>
            <a:r>
              <a:rPr lang="en-US" dirty="0">
                <a:solidFill>
                  <a:srgbClr val="0C4225"/>
                </a:solidFill>
                <a:latin typeface="+mn-lt"/>
              </a:rPr>
              <a:t>differently than larger things </a:t>
            </a:r>
            <a:r>
              <a:rPr lang="en-US" dirty="0" smtClean="0">
                <a:solidFill>
                  <a:srgbClr val="0C4225"/>
                </a:solidFill>
                <a:latin typeface="+mn-lt"/>
              </a:rPr>
              <a:t>do.</a:t>
            </a:r>
          </a:p>
          <a:p>
            <a:endParaRPr lang="en-US" dirty="0" smtClean="0">
              <a:solidFill>
                <a:srgbClr val="0C4225"/>
              </a:solidFill>
              <a:latin typeface="+mn-lt"/>
            </a:endParaRPr>
          </a:p>
          <a:p>
            <a:r>
              <a:rPr lang="en-US" b="1" dirty="0" smtClean="0">
                <a:solidFill>
                  <a:srgbClr val="0C4225"/>
                </a:solidFill>
                <a:latin typeface="+mn-lt"/>
              </a:rPr>
              <a:t>2. Nano is studying and making tiny things</a:t>
            </a:r>
          </a:p>
          <a:p>
            <a:r>
              <a:rPr lang="en-US" dirty="0" smtClean="0">
                <a:solidFill>
                  <a:srgbClr val="0C4225"/>
                </a:solidFill>
                <a:latin typeface="+mn-lt"/>
              </a:rPr>
              <a:t>Scientists </a:t>
            </a:r>
            <a:r>
              <a:rPr lang="en-US" dirty="0">
                <a:solidFill>
                  <a:srgbClr val="0C4225"/>
                </a:solidFill>
                <a:latin typeface="+mn-lt"/>
              </a:rPr>
              <a:t>and engineers have formed </a:t>
            </a:r>
            <a:r>
              <a:rPr lang="en-US" dirty="0" smtClean="0">
                <a:solidFill>
                  <a:srgbClr val="0C4225"/>
                </a:solidFill>
                <a:latin typeface="+mn-lt"/>
              </a:rPr>
              <a:t>the interdisciplinary </a:t>
            </a:r>
            <a:r>
              <a:rPr lang="en-US" dirty="0">
                <a:solidFill>
                  <a:srgbClr val="0C4225"/>
                </a:solidFill>
                <a:latin typeface="+mn-lt"/>
              </a:rPr>
              <a:t>field of nanotechnology </a:t>
            </a:r>
            <a:r>
              <a:rPr lang="en-US" dirty="0" smtClean="0">
                <a:solidFill>
                  <a:srgbClr val="0C4225"/>
                </a:solidFill>
                <a:latin typeface="+mn-lt"/>
              </a:rPr>
              <a:t>by investigating </a:t>
            </a:r>
            <a:r>
              <a:rPr lang="en-US" dirty="0">
                <a:solidFill>
                  <a:srgbClr val="0C4225"/>
                </a:solidFill>
                <a:latin typeface="+mn-lt"/>
              </a:rPr>
              <a:t>properties and </a:t>
            </a:r>
            <a:r>
              <a:rPr lang="en-US" dirty="0" smtClean="0">
                <a:solidFill>
                  <a:srgbClr val="0C4225"/>
                </a:solidFill>
                <a:latin typeface="+mn-lt"/>
              </a:rPr>
              <a:t>manipulating matter </a:t>
            </a:r>
            <a:r>
              <a:rPr lang="en-US" dirty="0">
                <a:solidFill>
                  <a:srgbClr val="0C4225"/>
                </a:solidFill>
                <a:latin typeface="+mn-lt"/>
              </a:rPr>
              <a:t>at </a:t>
            </a:r>
            <a:r>
              <a:rPr lang="en-US" dirty="0" smtClean="0">
                <a:solidFill>
                  <a:srgbClr val="0C4225"/>
                </a:solidFill>
                <a:latin typeface="+mn-lt"/>
              </a:rPr>
              <a:t>the </a:t>
            </a:r>
            <a:r>
              <a:rPr lang="en-US" dirty="0">
                <a:solidFill>
                  <a:srgbClr val="0C4225"/>
                </a:solidFill>
                <a:latin typeface="+mn-lt"/>
              </a:rPr>
              <a:t>nanoscale.</a:t>
            </a:r>
          </a:p>
          <a:p>
            <a:endParaRPr lang="en-US" dirty="0" smtClean="0">
              <a:solidFill>
                <a:srgbClr val="0C4225"/>
              </a:solidFill>
              <a:latin typeface="+mn-lt"/>
            </a:endParaRPr>
          </a:p>
          <a:p>
            <a:r>
              <a:rPr lang="en-US" b="1" dirty="0" smtClean="0">
                <a:solidFill>
                  <a:srgbClr val="0C4225"/>
                </a:solidFill>
                <a:latin typeface="+mn-lt"/>
              </a:rPr>
              <a:t>3</a:t>
            </a:r>
            <a:r>
              <a:rPr lang="en-US" b="1" dirty="0">
                <a:solidFill>
                  <a:srgbClr val="0C4225"/>
                </a:solidFill>
                <a:latin typeface="+mn-lt"/>
              </a:rPr>
              <a:t>. Nano is </a:t>
            </a:r>
            <a:r>
              <a:rPr lang="en-US" b="1" dirty="0" smtClean="0">
                <a:solidFill>
                  <a:srgbClr val="0C4225"/>
                </a:solidFill>
                <a:latin typeface="+mn-lt"/>
              </a:rPr>
              <a:t>new technologies</a:t>
            </a:r>
            <a:endParaRPr lang="en-US" b="1" dirty="0">
              <a:solidFill>
                <a:srgbClr val="0C4225"/>
              </a:solidFill>
              <a:latin typeface="+mn-lt"/>
            </a:endParaRPr>
          </a:p>
          <a:p>
            <a:r>
              <a:rPr lang="en-US" dirty="0">
                <a:solidFill>
                  <a:srgbClr val="0C4225"/>
                </a:solidFill>
                <a:latin typeface="+mn-lt"/>
              </a:rPr>
              <a:t>Nanoscience, nanotechnology, </a:t>
            </a:r>
            <a:r>
              <a:rPr lang="en-US" dirty="0" smtClean="0">
                <a:solidFill>
                  <a:srgbClr val="0C4225"/>
                </a:solidFill>
                <a:latin typeface="+mn-lt"/>
              </a:rPr>
              <a:t>and nanoengineering lead </a:t>
            </a:r>
            <a:r>
              <a:rPr lang="en-US" dirty="0">
                <a:solidFill>
                  <a:srgbClr val="0C4225"/>
                </a:solidFill>
                <a:latin typeface="+mn-lt"/>
              </a:rPr>
              <a:t>to new knowledge and innovations that </a:t>
            </a:r>
            <a:r>
              <a:rPr lang="en-US" dirty="0" smtClean="0">
                <a:solidFill>
                  <a:srgbClr val="0C4225"/>
                </a:solidFill>
                <a:latin typeface="+mn-lt"/>
              </a:rPr>
              <a:t>weren’t possible </a:t>
            </a:r>
            <a:r>
              <a:rPr lang="en-US" dirty="0">
                <a:solidFill>
                  <a:srgbClr val="0C4225"/>
                </a:solidFill>
                <a:latin typeface="+mn-lt"/>
              </a:rPr>
              <a:t>before.</a:t>
            </a:r>
          </a:p>
          <a:p>
            <a:endParaRPr lang="en-US" dirty="0" smtClean="0">
              <a:solidFill>
                <a:srgbClr val="0C4225"/>
              </a:solidFill>
              <a:latin typeface="+mn-lt"/>
            </a:endParaRPr>
          </a:p>
          <a:p>
            <a:r>
              <a:rPr lang="en-US" b="1" dirty="0">
                <a:solidFill>
                  <a:srgbClr val="0C4225"/>
                </a:solidFill>
                <a:latin typeface="+mn-lt"/>
              </a:rPr>
              <a:t>4. Nano is part </a:t>
            </a:r>
            <a:r>
              <a:rPr lang="en-US" b="1" dirty="0" smtClean="0">
                <a:solidFill>
                  <a:srgbClr val="0C4225"/>
                </a:solidFill>
                <a:latin typeface="+mn-lt"/>
              </a:rPr>
              <a:t>of our </a:t>
            </a:r>
            <a:r>
              <a:rPr lang="en-US" b="1" dirty="0">
                <a:solidFill>
                  <a:srgbClr val="0C4225"/>
                </a:solidFill>
                <a:latin typeface="+mn-lt"/>
              </a:rPr>
              <a:t>society </a:t>
            </a:r>
            <a:r>
              <a:rPr lang="en-US" b="1" dirty="0" smtClean="0">
                <a:solidFill>
                  <a:srgbClr val="0C4225"/>
                </a:solidFill>
                <a:latin typeface="+mn-lt"/>
              </a:rPr>
              <a:t>and our </a:t>
            </a:r>
            <a:r>
              <a:rPr lang="en-US" b="1" dirty="0">
                <a:solidFill>
                  <a:srgbClr val="0C4225"/>
                </a:solidFill>
                <a:latin typeface="+mn-lt"/>
              </a:rPr>
              <a:t>future</a:t>
            </a:r>
          </a:p>
          <a:p>
            <a:r>
              <a:rPr lang="en-US" dirty="0">
                <a:solidFill>
                  <a:srgbClr val="0C4225"/>
                </a:solidFill>
                <a:latin typeface="+mn-lt"/>
              </a:rPr>
              <a:t>Nanotechnologies—and their costs, utility, risks, </a:t>
            </a:r>
            <a:r>
              <a:rPr lang="en-US" dirty="0" smtClean="0">
                <a:solidFill>
                  <a:srgbClr val="0C4225"/>
                </a:solidFill>
                <a:latin typeface="+mn-lt"/>
              </a:rPr>
              <a:t>and benefits</a:t>
            </a:r>
            <a:r>
              <a:rPr lang="en-US" dirty="0">
                <a:solidFill>
                  <a:srgbClr val="0C4225"/>
                </a:solidFill>
                <a:latin typeface="+mn-lt"/>
              </a:rPr>
              <a:t>—are closely interconnected with society </a:t>
            </a:r>
            <a:endParaRPr lang="en-US" dirty="0" smtClean="0">
              <a:solidFill>
                <a:srgbClr val="0C4225"/>
              </a:solidFill>
              <a:latin typeface="+mn-lt"/>
            </a:endParaRPr>
          </a:p>
          <a:p>
            <a:r>
              <a:rPr lang="en-US" dirty="0" smtClean="0">
                <a:solidFill>
                  <a:srgbClr val="0C4225"/>
                </a:solidFill>
                <a:latin typeface="+mn-lt"/>
              </a:rPr>
              <a:t>and with </a:t>
            </a:r>
            <a:r>
              <a:rPr lang="en-US" dirty="0">
                <a:solidFill>
                  <a:srgbClr val="0C4225"/>
                </a:solidFill>
                <a:latin typeface="+mn-lt"/>
              </a:rPr>
              <a:t>our values.</a:t>
            </a:r>
            <a:endParaRPr lang="en-US" dirty="0">
              <a:solidFill>
                <a:srgbClr val="0C4225"/>
              </a:solidFill>
              <a:latin typeface="+mn-lt"/>
              <a:cs typeface="Arial"/>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39" y="6299200"/>
            <a:ext cx="1212398" cy="471488"/>
          </a:xfrm>
          <a:prstGeom prst="rect">
            <a:avLst/>
          </a:prstGeom>
        </p:spPr>
      </p:pic>
      <p:sp>
        <p:nvSpPr>
          <p:cNvPr id="6" name="TextBox 5"/>
          <p:cNvSpPr txBox="1"/>
          <p:nvPr/>
        </p:nvSpPr>
        <p:spPr>
          <a:xfrm>
            <a:off x="3777889" y="6432134"/>
            <a:ext cx="5493110" cy="338554"/>
          </a:xfrm>
          <a:prstGeom prst="rect">
            <a:avLst/>
          </a:prstGeom>
          <a:noFill/>
        </p:spPr>
        <p:txBody>
          <a:bodyPr wrap="none" rtlCol="0">
            <a:spAutoFit/>
          </a:bodyPr>
          <a:lstStyle/>
          <a:p>
            <a:r>
              <a:rPr lang="en-US" sz="1600" b="1" dirty="0">
                <a:solidFill>
                  <a:srgbClr val="0C4225"/>
                </a:solidFill>
                <a:latin typeface="Calibri" charset="0"/>
              </a:rPr>
              <a:t>More info: </a:t>
            </a:r>
            <a:r>
              <a:rPr lang="en-US" sz="1600" dirty="0" smtClean="0">
                <a:solidFill>
                  <a:srgbClr val="0C4225"/>
                </a:solidFill>
                <a:ea typeface="Georgia" charset="0"/>
                <a:cs typeface="Georgia" charset="0"/>
              </a:rPr>
              <a:t>/</a:t>
            </a:r>
            <a:r>
              <a:rPr lang="en-US" sz="1600" dirty="0" err="1" smtClean="0">
                <a:solidFill>
                  <a:srgbClr val="0C4225"/>
                </a:solidFill>
                <a:ea typeface="Georgia" charset="0"/>
                <a:cs typeface="Georgia" charset="0"/>
              </a:rPr>
              <a:t>nisenet.org</a:t>
            </a:r>
            <a:r>
              <a:rPr lang="en-US" sz="1600" dirty="0">
                <a:solidFill>
                  <a:srgbClr val="0C4225"/>
                </a:solidFill>
                <a:ea typeface="Georgia" charset="0"/>
                <a:cs typeface="Georgia" charset="0"/>
              </a:rPr>
              <a:t>/catalog/</a:t>
            </a:r>
            <a:r>
              <a:rPr lang="en-US" sz="1600" dirty="0" err="1">
                <a:solidFill>
                  <a:srgbClr val="0C4225"/>
                </a:solidFill>
                <a:ea typeface="Georgia" charset="0"/>
                <a:cs typeface="Georgia" charset="0"/>
              </a:rPr>
              <a:t>tools_guides</a:t>
            </a:r>
            <a:r>
              <a:rPr lang="en-US" sz="1600" dirty="0">
                <a:solidFill>
                  <a:srgbClr val="0C4225"/>
                </a:solidFill>
                <a:ea typeface="Georgia" charset="0"/>
                <a:cs typeface="Georgia" charset="0"/>
              </a:rPr>
              <a:t>/</a:t>
            </a:r>
            <a:r>
              <a:rPr lang="en-US" sz="1600" dirty="0" err="1" smtClean="0">
                <a:solidFill>
                  <a:srgbClr val="0C4225"/>
                </a:solidFill>
                <a:ea typeface="Georgia" charset="0"/>
                <a:cs typeface="Georgia" charset="0"/>
              </a:rPr>
              <a:t>content_map</a:t>
            </a:r>
            <a:endParaRPr lang="en-US" sz="1600" dirty="0">
              <a:solidFill>
                <a:srgbClr val="0C4225"/>
              </a:solidFill>
              <a:ea typeface="Georgia" charset="0"/>
              <a:cs typeface="Georgia" charset="0"/>
            </a:endParaRPr>
          </a:p>
        </p:txBody>
      </p:sp>
    </p:spTree>
    <p:extLst>
      <p:ext uri="{BB962C8B-B14F-4D97-AF65-F5344CB8AC3E}">
        <p14:creationId xmlns:p14="http://schemas.microsoft.com/office/powerpoint/2010/main" val="39215169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9144000" cy="91440"/>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254000" y="274638"/>
            <a:ext cx="8407400" cy="741362"/>
          </a:xfrm>
        </p:spPr>
        <p:txBody>
          <a:bodyPr>
            <a:normAutofit/>
          </a:bodyPr>
          <a:lstStyle/>
          <a:p>
            <a:pPr algn="l">
              <a:lnSpc>
                <a:spcPct val="90000"/>
              </a:lnSpc>
            </a:pPr>
            <a:r>
              <a:rPr lang="en-US" sz="4000" dirty="0" smtClean="0">
                <a:solidFill>
                  <a:srgbClr val="49176D"/>
                </a:solidFill>
                <a:latin typeface="Georgia"/>
                <a:cs typeface="Georgia"/>
              </a:rPr>
              <a:t>Tips: Learning Materials</a:t>
            </a:r>
            <a:endParaRPr lang="en-US" sz="4000" dirty="0">
              <a:solidFill>
                <a:srgbClr val="49176D"/>
              </a:solidFill>
              <a:latin typeface="Georgia"/>
              <a:cs typeface="Georgia"/>
            </a:endParaRPr>
          </a:p>
        </p:txBody>
      </p:sp>
      <p:sp>
        <p:nvSpPr>
          <p:cNvPr id="5" name="TextBox 4"/>
          <p:cNvSpPr txBox="1"/>
          <p:nvPr/>
        </p:nvSpPr>
        <p:spPr>
          <a:xfrm>
            <a:off x="145892" y="1544025"/>
            <a:ext cx="3616280" cy="5262980"/>
          </a:xfrm>
          <a:prstGeom prst="rect">
            <a:avLst/>
          </a:prstGeom>
          <a:noFill/>
        </p:spPr>
        <p:txBody>
          <a:bodyPr wrap="square" rtlCol="0">
            <a:spAutoFit/>
          </a:bodyPr>
          <a:lstStyle/>
          <a:p>
            <a:pPr marL="171450" lvl="0" indent="-171450">
              <a:buFont typeface="Arial"/>
              <a:buChar char="•"/>
            </a:pPr>
            <a:r>
              <a:rPr lang="en-US" sz="1600" dirty="0" smtClean="0">
                <a:latin typeface="+mj-lt"/>
                <a:ea typeface="ＭＳ Ｐゴシック" charset="-128"/>
                <a:cs typeface="ＭＳ Ｐゴシック" charset="-128"/>
              </a:rPr>
              <a:t>If your kit is intended for an event, it should include a </a:t>
            </a:r>
            <a:r>
              <a:rPr lang="en-US" sz="1600" b="1" dirty="0" smtClean="0">
                <a:latin typeface="+mj-lt"/>
                <a:ea typeface="ＭＳ Ｐゴシック" charset="-128"/>
                <a:cs typeface="ＭＳ Ｐゴシック" charset="-128"/>
              </a:rPr>
              <a:t>critical </a:t>
            </a:r>
            <a:r>
              <a:rPr lang="en-US" sz="1600" b="1" dirty="0">
                <a:latin typeface="+mj-lt"/>
                <a:ea typeface="ＭＳ Ｐゴシック" charset="-128"/>
                <a:cs typeface="ＭＳ Ｐゴシック" charset="-128"/>
              </a:rPr>
              <a:t>mass of things </a:t>
            </a:r>
            <a:r>
              <a:rPr lang="en-US" sz="1600" dirty="0">
                <a:latin typeface="+mj-lt"/>
                <a:ea typeface="ＭＳ Ｐゴシック" charset="-128"/>
                <a:cs typeface="ＭＳ Ｐゴシック" charset="-128"/>
              </a:rPr>
              <a:t>to do. NISE Net usually includes around 10 hands-on activities, plus full-length programs, videos, posters, books, and other learning opportunities</a:t>
            </a:r>
            <a:r>
              <a:rPr lang="en-US" sz="1600" dirty="0" smtClean="0">
                <a:latin typeface="+mj-lt"/>
                <a:ea typeface="ＭＳ Ｐゴシック" charset="-128"/>
                <a:cs typeface="ＭＳ Ｐゴシック" charset="-128"/>
              </a:rPr>
              <a:t>.</a:t>
            </a:r>
          </a:p>
          <a:p>
            <a:pPr lvl="0"/>
            <a:endParaRPr lang="en-US" sz="1600" dirty="0" smtClean="0">
              <a:latin typeface="+mj-lt"/>
              <a:ea typeface="ＭＳ Ｐゴシック" charset="-128"/>
              <a:cs typeface="ＭＳ Ｐゴシック" charset="-128"/>
            </a:endParaRPr>
          </a:p>
          <a:p>
            <a:pPr marL="171450" lvl="0" indent="-171450">
              <a:buFont typeface="Arial"/>
              <a:buChar char="•"/>
            </a:pPr>
            <a:endParaRPr lang="en-US" sz="1600" dirty="0">
              <a:latin typeface="+mj-lt"/>
              <a:ea typeface="ＭＳ Ｐゴシック" charset="-128"/>
              <a:cs typeface="ＭＳ Ｐゴシック" charset="-128"/>
            </a:endParaRPr>
          </a:p>
          <a:p>
            <a:pPr marL="171450" lvl="0" indent="-171450">
              <a:buFont typeface="Arial"/>
              <a:buChar char="•"/>
            </a:pPr>
            <a:r>
              <a:rPr lang="en-US" sz="1600" b="1" dirty="0" smtClean="0">
                <a:latin typeface="+mj-lt"/>
                <a:ea typeface="ＭＳ Ｐゴシック" charset="-128"/>
                <a:cs typeface="ＭＳ Ｐゴシック" charset="-128"/>
              </a:rPr>
              <a:t>Messy </a:t>
            </a:r>
            <a:r>
              <a:rPr lang="en-US" sz="1600" b="1" dirty="0">
                <a:latin typeface="+mj-lt"/>
                <a:ea typeface="ＭＳ Ｐゴシック" charset="-128"/>
                <a:cs typeface="ＭＳ Ｐゴシック" charset="-128"/>
              </a:rPr>
              <a:t>activities </a:t>
            </a:r>
            <a:r>
              <a:rPr lang="en-US" sz="1600" dirty="0">
                <a:latin typeface="+mj-lt"/>
                <a:ea typeface="ＭＳ Ｐゴシック" charset="-128"/>
                <a:cs typeface="ＭＳ Ｐゴシック" charset="-128"/>
              </a:rPr>
              <a:t>can be especially fun and memorable, but don’t include too many. Some sites are unable to use them or have limited areas where they can do them, and some audiences will avoid them. </a:t>
            </a:r>
            <a:endParaRPr lang="en-US" sz="1600" dirty="0" smtClean="0">
              <a:latin typeface="+mj-lt"/>
              <a:ea typeface="ＭＳ Ｐゴシック" charset="-128"/>
              <a:cs typeface="ＭＳ Ｐゴシック" charset="-128"/>
            </a:endParaRPr>
          </a:p>
          <a:p>
            <a:pPr marL="171450" lvl="0" indent="-171450">
              <a:buFont typeface="Arial"/>
              <a:buChar char="•"/>
            </a:pPr>
            <a:endParaRPr lang="en-US" sz="1600" dirty="0">
              <a:latin typeface="+mj-lt"/>
              <a:ea typeface="ＭＳ Ｐゴシック" charset="-128"/>
              <a:cs typeface="ＭＳ Ｐゴシック" charset="-128"/>
            </a:endParaRPr>
          </a:p>
          <a:p>
            <a:pPr marL="171450" indent="-171450">
              <a:buFont typeface="Arial"/>
              <a:buChar char="•"/>
            </a:pPr>
            <a:r>
              <a:rPr lang="en-US" sz="1600" dirty="0">
                <a:latin typeface="+mj-lt"/>
                <a:ea typeface="ＭＳ Ｐゴシック" charset="-128"/>
                <a:cs typeface="ＭＳ Ｐゴシック" charset="-128"/>
              </a:rPr>
              <a:t>At least one activity should have a </a:t>
            </a:r>
            <a:r>
              <a:rPr lang="en-US" sz="1600" b="1" dirty="0">
                <a:latin typeface="+mj-lt"/>
                <a:ea typeface="ＭＳ Ｐゴシック" charset="-128"/>
                <a:cs typeface="ＭＳ Ｐゴシック" charset="-128"/>
              </a:rPr>
              <a:t>take-home product</a:t>
            </a:r>
            <a:r>
              <a:rPr lang="en-US" sz="1600" dirty="0">
                <a:latin typeface="+mj-lt"/>
                <a:ea typeface="ＭＳ Ｐゴシック" charset="-128"/>
                <a:cs typeface="ＭＳ Ｐゴシック" charset="-128"/>
              </a:rPr>
              <a:t>. People also like inexpensive, promotional giveaways like temporary tattoos. </a:t>
            </a:r>
          </a:p>
          <a:p>
            <a:pPr marL="171450" lvl="0" indent="-171450">
              <a:buFont typeface="Arial"/>
              <a:buChar char="•"/>
            </a:pPr>
            <a:endParaRPr lang="en-US" sz="1600" dirty="0">
              <a:latin typeface="+mj-lt"/>
              <a:ea typeface="ＭＳ Ｐゴシック" charset="-128"/>
              <a:cs typeface="ＭＳ Ｐゴシック" charset="-128"/>
            </a:endParaRPr>
          </a:p>
          <a:p>
            <a:endParaRPr lang="en-US" sz="1600" dirty="0">
              <a:solidFill>
                <a:srgbClr val="0C4225"/>
              </a:solidFill>
              <a:latin typeface="+mj-lt"/>
              <a:cs typeface="Arial"/>
            </a:endParaRPr>
          </a:p>
        </p:txBody>
      </p:sp>
      <p:sp>
        <p:nvSpPr>
          <p:cNvPr id="10" name="TextBox 9"/>
          <p:cNvSpPr txBox="1"/>
          <p:nvPr/>
        </p:nvSpPr>
        <p:spPr>
          <a:xfrm>
            <a:off x="4705726" y="1544025"/>
            <a:ext cx="3402317" cy="3293209"/>
          </a:xfrm>
          <a:prstGeom prst="rect">
            <a:avLst/>
          </a:prstGeom>
          <a:noFill/>
        </p:spPr>
        <p:txBody>
          <a:bodyPr wrap="square" rtlCol="0">
            <a:spAutoFit/>
          </a:bodyPr>
          <a:lstStyle/>
          <a:p>
            <a:pPr marL="171450" lvl="0" indent="-171450">
              <a:buFont typeface="Arial"/>
              <a:buChar char="•"/>
            </a:pPr>
            <a:r>
              <a:rPr lang="en-US" sz="1600" b="1" dirty="0" smtClean="0">
                <a:latin typeface="+mj-lt"/>
                <a:ea typeface="ＭＳ Ｐゴシック" charset="-128"/>
                <a:cs typeface="ＭＳ Ｐゴシック" charset="-128"/>
              </a:rPr>
              <a:t>A big, showy display </a:t>
            </a:r>
            <a:r>
              <a:rPr lang="en-US" sz="1600" dirty="0" smtClean="0">
                <a:latin typeface="+mj-lt"/>
                <a:ea typeface="ＭＳ Ｐゴシック" charset="-128"/>
                <a:cs typeface="ＭＳ Ｐゴシック" charset="-128"/>
              </a:rPr>
              <a:t>of some kind can help make audiences aware of your event and create excitement for it. (</a:t>
            </a:r>
            <a:r>
              <a:rPr lang="en-US" sz="1600" dirty="0" err="1" smtClean="0">
                <a:latin typeface="+mj-lt"/>
                <a:ea typeface="ＭＳ Ｐゴシック" charset="-128"/>
                <a:cs typeface="ＭＳ Ｐゴシック" charset="-128"/>
              </a:rPr>
              <a:t>NanoDays</a:t>
            </a:r>
            <a:r>
              <a:rPr lang="en-US" sz="1600" dirty="0" smtClean="0">
                <a:latin typeface="+mj-lt"/>
                <a:ea typeface="ＭＳ Ｐゴシック" charset="-128"/>
                <a:cs typeface="ＭＳ Ｐゴシック" charset="-128"/>
              </a:rPr>
              <a:t> events often use a large model of a carbon nanotube made of balloons.)</a:t>
            </a:r>
          </a:p>
          <a:p>
            <a:pPr marL="171450" lvl="0" indent="-171450">
              <a:buFont typeface="Arial"/>
              <a:buChar char="•"/>
            </a:pPr>
            <a:endParaRPr lang="en-US" sz="1600" dirty="0">
              <a:latin typeface="+mj-lt"/>
              <a:ea typeface="ＭＳ Ｐゴシック" charset="-128"/>
              <a:cs typeface="ＭＳ Ｐゴシック" charset="-128"/>
            </a:endParaRPr>
          </a:p>
          <a:p>
            <a:pPr lvl="0"/>
            <a:endParaRPr lang="en-US" sz="1600" dirty="0" smtClean="0">
              <a:latin typeface="+mj-lt"/>
              <a:ea typeface="ＭＳ Ｐゴシック" charset="-128"/>
              <a:cs typeface="ＭＳ Ｐゴシック" charset="-128"/>
            </a:endParaRPr>
          </a:p>
          <a:p>
            <a:pPr marL="171450" lvl="0" indent="-171450">
              <a:buFont typeface="Arial"/>
              <a:buChar char="•"/>
            </a:pPr>
            <a:r>
              <a:rPr lang="en-US" sz="1600" dirty="0" smtClean="0">
                <a:latin typeface="+mj-lt"/>
                <a:ea typeface="ＭＳ Ｐゴシック" charset="-128"/>
                <a:cs typeface="ＭＳ Ｐゴシック" charset="-128"/>
              </a:rPr>
              <a:t>Decide on a reasonable number of </a:t>
            </a:r>
            <a:r>
              <a:rPr lang="en-US" sz="1600" b="1" dirty="0" smtClean="0">
                <a:latin typeface="+mj-lt"/>
                <a:ea typeface="ＭＳ Ｐゴシック" charset="-128"/>
                <a:cs typeface="ＭＳ Ｐゴシック" charset="-128"/>
              </a:rPr>
              <a:t>consumable supplies</a:t>
            </a:r>
            <a:r>
              <a:rPr lang="en-US" sz="1600" dirty="0" smtClean="0">
                <a:latin typeface="+mj-lt"/>
                <a:ea typeface="ＭＳ Ｐゴシック" charset="-128"/>
                <a:cs typeface="ＭＳ Ｐゴシック" charset="-128"/>
              </a:rPr>
              <a:t>. For </a:t>
            </a:r>
            <a:r>
              <a:rPr lang="en-US" sz="1600" dirty="0" err="1" smtClean="0">
                <a:latin typeface="+mj-lt"/>
                <a:ea typeface="ＭＳ Ｐゴシック" charset="-128"/>
                <a:cs typeface="ＭＳ Ｐゴシック" charset="-128"/>
              </a:rPr>
              <a:t>NanoDays</a:t>
            </a:r>
            <a:r>
              <a:rPr lang="en-US" sz="1600" dirty="0" smtClean="0">
                <a:latin typeface="+mj-lt"/>
                <a:ea typeface="ＭＳ Ｐゴシック" charset="-128"/>
                <a:cs typeface="ＭＳ Ｐゴシック" charset="-128"/>
              </a:rPr>
              <a:t> kits, we include supplies for at least 100 uses of each activity. </a:t>
            </a:r>
          </a:p>
          <a:p>
            <a:endParaRPr lang="en-US" sz="1600" dirty="0">
              <a:solidFill>
                <a:srgbClr val="0C4225"/>
              </a:solidFill>
              <a:latin typeface="+mj-lt"/>
              <a:cs typeface="Arial"/>
            </a:endParaRPr>
          </a:p>
        </p:txBody>
      </p:sp>
    </p:spTree>
    <p:extLst>
      <p:ext uri="{BB962C8B-B14F-4D97-AF65-F5344CB8AC3E}">
        <p14:creationId xmlns:p14="http://schemas.microsoft.com/office/powerpoint/2010/main" val="3979112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0" y="1143000"/>
            <a:ext cx="9144000" cy="91440"/>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title"/>
          </p:nvPr>
        </p:nvSpPr>
        <p:spPr>
          <a:xfrm>
            <a:off x="254000" y="274638"/>
            <a:ext cx="8407400" cy="741362"/>
          </a:xfrm>
        </p:spPr>
        <p:txBody>
          <a:bodyPr>
            <a:normAutofit fontScale="90000"/>
          </a:bodyPr>
          <a:lstStyle/>
          <a:p>
            <a:pPr algn="l">
              <a:lnSpc>
                <a:spcPct val="90000"/>
              </a:lnSpc>
            </a:pPr>
            <a:r>
              <a:rPr lang="en-US" sz="4000" dirty="0" smtClean="0">
                <a:solidFill>
                  <a:srgbClr val="4E1765"/>
                </a:solidFill>
                <a:latin typeface="Georgia"/>
                <a:cs typeface="Georgia"/>
              </a:rPr>
              <a:t>Tips: Professional Resources &amp; Training Materials </a:t>
            </a:r>
            <a:endParaRPr lang="en-US" sz="4000" dirty="0">
              <a:solidFill>
                <a:srgbClr val="4E1765"/>
              </a:solidFill>
              <a:latin typeface="Georgia"/>
              <a:cs typeface="Georgia"/>
            </a:endParaRPr>
          </a:p>
        </p:txBody>
      </p:sp>
      <p:sp>
        <p:nvSpPr>
          <p:cNvPr id="5" name="TextBox 4"/>
          <p:cNvSpPr txBox="1"/>
          <p:nvPr/>
        </p:nvSpPr>
        <p:spPr>
          <a:xfrm>
            <a:off x="145892" y="1544025"/>
            <a:ext cx="3616280" cy="4185761"/>
          </a:xfrm>
          <a:prstGeom prst="rect">
            <a:avLst/>
          </a:prstGeom>
          <a:noFill/>
        </p:spPr>
        <p:txBody>
          <a:bodyPr wrap="square" rtlCol="0">
            <a:spAutoFit/>
          </a:bodyPr>
          <a:lstStyle/>
          <a:p>
            <a:pPr marL="285750" lvl="0" indent="-285750">
              <a:buFont typeface="Arial"/>
              <a:buChar char="•"/>
            </a:pPr>
            <a:r>
              <a:rPr lang="en-US" sz="1400" dirty="0">
                <a:latin typeface="+mj-lt"/>
                <a:ea typeface="ＭＳ Ｐゴシック" charset="-128"/>
                <a:cs typeface="ＭＳ Ｐゴシック" charset="-128"/>
              </a:rPr>
              <a:t>Provide a </a:t>
            </a:r>
            <a:r>
              <a:rPr lang="en-US" sz="1400" b="1" dirty="0">
                <a:latin typeface="+mj-lt"/>
                <a:ea typeface="ＭＳ Ｐゴシック" charset="-128"/>
                <a:cs typeface="ＭＳ Ｐゴシック" charset="-128"/>
              </a:rPr>
              <a:t>planning guide </a:t>
            </a:r>
            <a:r>
              <a:rPr lang="en-US" sz="1400" dirty="0">
                <a:latin typeface="+mj-lt"/>
                <a:ea typeface="ＭＳ Ｐゴシック" charset="-128"/>
                <a:cs typeface="ＭＳ Ｐゴシック" charset="-128"/>
              </a:rPr>
              <a:t>that walks host sites through the process of planning and implementing their event</a:t>
            </a:r>
            <a:r>
              <a:rPr lang="en-US" sz="1400" dirty="0" smtClean="0">
                <a:latin typeface="+mj-lt"/>
                <a:ea typeface="ＭＳ Ｐゴシック" charset="-128"/>
                <a:cs typeface="ＭＳ Ｐゴシック" charset="-128"/>
              </a:rPr>
              <a:t>.</a:t>
            </a:r>
          </a:p>
          <a:p>
            <a:pPr lvl="0"/>
            <a:r>
              <a:rPr lang="en-US" sz="1400" dirty="0" smtClean="0">
                <a:latin typeface="+mj-lt"/>
                <a:ea typeface="ＭＳ Ｐゴシック" charset="-128"/>
                <a:cs typeface="ＭＳ Ｐゴシック" charset="-128"/>
              </a:rPr>
              <a:t> </a:t>
            </a:r>
          </a:p>
          <a:p>
            <a:pPr marL="285750" lvl="0" indent="-285750">
              <a:buFont typeface="Arial"/>
              <a:buChar char="•"/>
            </a:pPr>
            <a:r>
              <a:rPr lang="en-US" sz="1400" dirty="0" smtClean="0">
                <a:latin typeface="+mj-lt"/>
                <a:ea typeface="ＭＳ Ｐゴシック" charset="-128"/>
                <a:cs typeface="ＭＳ Ｐゴシック" charset="-128"/>
              </a:rPr>
              <a:t>A </a:t>
            </a:r>
            <a:r>
              <a:rPr lang="en-US" sz="1400" b="1" dirty="0">
                <a:latin typeface="+mj-lt"/>
                <a:ea typeface="ＭＳ Ｐゴシック" charset="-128"/>
                <a:cs typeface="ＭＳ Ｐゴシック" charset="-128"/>
              </a:rPr>
              <a:t>timeline checklist </a:t>
            </a:r>
            <a:r>
              <a:rPr lang="en-US" sz="1400" dirty="0">
                <a:latin typeface="+mj-lt"/>
                <a:ea typeface="ＭＳ Ｐゴシック" charset="-128"/>
                <a:cs typeface="ＭＳ Ｐゴシック" charset="-128"/>
              </a:rPr>
              <a:t>is very useful, indicating what to do when. Links to other resources are also helpful.</a:t>
            </a:r>
          </a:p>
          <a:p>
            <a:pPr marL="285750" lvl="0" indent="-285750">
              <a:buFont typeface="Arial"/>
              <a:buChar char="•"/>
            </a:pPr>
            <a:endParaRPr lang="en-US" sz="1400" dirty="0" smtClean="0">
              <a:latin typeface="+mj-lt"/>
              <a:ea typeface="ＭＳ Ｐゴシック" charset="-128"/>
              <a:cs typeface="ＭＳ Ｐゴシック" charset="-128"/>
            </a:endParaRPr>
          </a:p>
          <a:p>
            <a:pPr marL="285750" lvl="0" indent="-285750">
              <a:buFont typeface="Arial"/>
              <a:buChar char="•"/>
            </a:pPr>
            <a:r>
              <a:rPr lang="en-US" sz="1400" dirty="0" smtClean="0">
                <a:latin typeface="+mj-lt"/>
                <a:ea typeface="ＭＳ Ｐゴシック" charset="-128"/>
                <a:cs typeface="ＭＳ Ｐゴシック" charset="-128"/>
              </a:rPr>
              <a:t>Providing </a:t>
            </a:r>
            <a:r>
              <a:rPr lang="en-US" sz="1400" b="1" dirty="0">
                <a:latin typeface="+mj-lt"/>
                <a:ea typeface="ＭＳ Ｐゴシック" charset="-128"/>
                <a:cs typeface="ＭＳ Ｐゴシック" charset="-128"/>
              </a:rPr>
              <a:t>ready-to-use marketing and promotional materials</a:t>
            </a:r>
            <a:r>
              <a:rPr lang="en-US" sz="1400" dirty="0">
                <a:latin typeface="+mj-lt"/>
                <a:ea typeface="ＭＳ Ｐゴシック" charset="-128"/>
                <a:cs typeface="ＭＳ Ｐゴシック" charset="-128"/>
              </a:rPr>
              <a:t> makes a big difference for organizations with limited resources.  </a:t>
            </a:r>
            <a:endParaRPr lang="en-US" sz="1400" dirty="0" smtClean="0">
              <a:latin typeface="+mj-lt"/>
              <a:ea typeface="ＭＳ Ｐゴシック" charset="-128"/>
              <a:cs typeface="ＭＳ Ｐゴシック" charset="-128"/>
            </a:endParaRPr>
          </a:p>
          <a:p>
            <a:pPr marL="285750" lvl="0" indent="-285750">
              <a:buFont typeface="Arial"/>
              <a:buChar char="•"/>
            </a:pPr>
            <a:endParaRPr lang="en-US" sz="1400" dirty="0">
              <a:latin typeface="+mj-lt"/>
              <a:ea typeface="ＭＳ Ｐゴシック" charset="-128"/>
              <a:cs typeface="ＭＳ Ｐゴシック" charset="-128"/>
            </a:endParaRPr>
          </a:p>
          <a:p>
            <a:pPr marL="285750" lvl="0" indent="-285750">
              <a:buFont typeface="Arial"/>
              <a:buChar char="•"/>
            </a:pPr>
            <a:r>
              <a:rPr lang="en-US" sz="1400" dirty="0">
                <a:latin typeface="+mj-lt"/>
                <a:ea typeface="ＭＳ Ｐゴシック" charset="-128"/>
                <a:cs typeface="ＭＳ Ｐゴシック" charset="-128"/>
              </a:rPr>
              <a:t>Simple supplies can help create the impression of an </a:t>
            </a:r>
            <a:r>
              <a:rPr lang="en-US" sz="1400" b="1" dirty="0">
                <a:latin typeface="+mj-lt"/>
                <a:ea typeface="ＭＳ Ｐゴシック" charset="-128"/>
                <a:cs typeface="ＭＳ Ｐゴシック" charset="-128"/>
              </a:rPr>
              <a:t>exciting event</a:t>
            </a:r>
            <a:r>
              <a:rPr lang="en-US" sz="1400" dirty="0">
                <a:latin typeface="+mj-lt"/>
                <a:ea typeface="ＭＳ Ｐゴシック" charset="-128"/>
                <a:cs typeface="ＭＳ Ｐゴシック" charset="-128"/>
              </a:rPr>
              <a:t>. For example, brightly-colored, disposable tablecloths are practical, inexpensive, and help signal that a set of activities form a unified event. </a:t>
            </a:r>
          </a:p>
        </p:txBody>
      </p:sp>
      <p:sp>
        <p:nvSpPr>
          <p:cNvPr id="10" name="TextBox 9"/>
          <p:cNvSpPr txBox="1"/>
          <p:nvPr/>
        </p:nvSpPr>
        <p:spPr>
          <a:xfrm>
            <a:off x="4705726" y="1544025"/>
            <a:ext cx="3402317" cy="4832092"/>
          </a:xfrm>
          <a:prstGeom prst="rect">
            <a:avLst/>
          </a:prstGeom>
          <a:noFill/>
        </p:spPr>
        <p:txBody>
          <a:bodyPr wrap="square" rtlCol="0">
            <a:spAutoFit/>
          </a:bodyPr>
          <a:lstStyle/>
          <a:p>
            <a:pPr marL="285750" lvl="0" indent="-285750">
              <a:buFont typeface="Arial"/>
              <a:buChar char="•"/>
            </a:pPr>
            <a:r>
              <a:rPr lang="en-US" sz="1400" b="1" dirty="0" smtClean="0">
                <a:latin typeface="+mj-lt"/>
                <a:ea typeface="ＭＳ Ｐゴシック" charset="-128"/>
                <a:cs typeface="ＭＳ Ｐゴシック" charset="-128"/>
              </a:rPr>
              <a:t>Training</a:t>
            </a:r>
            <a:r>
              <a:rPr lang="en-US" sz="1400" dirty="0" smtClean="0">
                <a:latin typeface="+mj-lt"/>
                <a:ea typeface="ＭＳ Ｐゴシック" charset="-128"/>
                <a:cs typeface="ＭＳ Ｐゴシック" charset="-128"/>
              </a:rPr>
              <a:t> should include </a:t>
            </a:r>
            <a:r>
              <a:rPr lang="en-US" sz="1400" dirty="0">
                <a:latin typeface="+mj-lt"/>
                <a:ea typeface="ＭＳ Ｐゴシック" charset="-128"/>
                <a:cs typeface="ＭＳ Ｐゴシック" charset="-128"/>
              </a:rPr>
              <a:t>an overview of the event and its goals; top-level learning objectives for public audiences; and the listing and schedule of activities</a:t>
            </a:r>
            <a:r>
              <a:rPr lang="en-US" sz="1400" dirty="0" smtClean="0">
                <a:latin typeface="+mj-lt"/>
                <a:ea typeface="ＭＳ Ｐゴシック" charset="-128"/>
                <a:cs typeface="ＭＳ Ｐゴシック" charset="-128"/>
              </a:rPr>
              <a:t>.</a:t>
            </a:r>
          </a:p>
          <a:p>
            <a:pPr marL="285750" lvl="0" indent="-285750">
              <a:buFont typeface="Arial"/>
              <a:buChar char="•"/>
            </a:pPr>
            <a:endParaRPr lang="en-US" sz="1400" dirty="0">
              <a:latin typeface="+mj-lt"/>
              <a:ea typeface="ＭＳ Ｐゴシック" charset="-128"/>
              <a:cs typeface="ＭＳ Ｐゴシック" charset="-128"/>
            </a:endParaRPr>
          </a:p>
          <a:p>
            <a:pPr marL="285750" lvl="0" indent="-285750">
              <a:buFont typeface="Arial"/>
              <a:buChar char="•"/>
            </a:pPr>
            <a:r>
              <a:rPr lang="en-US" sz="1400" dirty="0">
                <a:latin typeface="+mj-lt"/>
                <a:ea typeface="ＭＳ Ｐゴシック" charset="-128"/>
                <a:cs typeface="ＭＳ Ｐゴシック" charset="-128"/>
              </a:rPr>
              <a:t>Each activity should be </a:t>
            </a:r>
            <a:r>
              <a:rPr lang="en-US" sz="1400" b="1" dirty="0">
                <a:latin typeface="+mj-lt"/>
                <a:ea typeface="ＭＳ Ｐゴシック" charset="-128"/>
                <a:cs typeface="ＭＳ Ｐゴシック" charset="-128"/>
              </a:rPr>
              <a:t>fully-documented</a:t>
            </a:r>
            <a:r>
              <a:rPr lang="en-US" sz="1400" dirty="0">
                <a:latin typeface="+mj-lt"/>
                <a:ea typeface="ＭＳ Ｐゴシック" charset="-128"/>
                <a:cs typeface="ＭＳ Ｐゴシック" charset="-128"/>
              </a:rPr>
              <a:t>, so that new volunteers can figure out how to use it on their </a:t>
            </a:r>
            <a:r>
              <a:rPr lang="en-US" sz="1400" dirty="0" smtClean="0">
                <a:latin typeface="+mj-lt"/>
                <a:ea typeface="ＭＳ Ｐゴシック" charset="-128"/>
                <a:cs typeface="ＭＳ Ｐゴシック" charset="-128"/>
              </a:rPr>
              <a:t>own.</a:t>
            </a:r>
          </a:p>
          <a:p>
            <a:pPr marL="285750" lvl="0" indent="-285750">
              <a:buFont typeface="Arial"/>
              <a:buChar char="•"/>
            </a:pPr>
            <a:endParaRPr lang="en-US" sz="1400" dirty="0" smtClean="0">
              <a:latin typeface="+mj-lt"/>
              <a:ea typeface="ＭＳ Ｐゴシック" charset="-128"/>
              <a:cs typeface="ＭＳ Ｐゴシック" charset="-128"/>
            </a:endParaRPr>
          </a:p>
          <a:p>
            <a:pPr marL="285750" lvl="0" indent="-285750">
              <a:buFont typeface="Arial"/>
              <a:buChar char="•"/>
            </a:pPr>
            <a:r>
              <a:rPr lang="en-US" sz="1400" dirty="0" smtClean="0">
                <a:latin typeface="+mj-lt"/>
                <a:ea typeface="ＭＳ Ｐゴシック" charset="-128"/>
                <a:cs typeface="ＭＳ Ｐゴシック" charset="-128"/>
              </a:rPr>
              <a:t>Even </a:t>
            </a:r>
            <a:r>
              <a:rPr lang="en-US" sz="1400" dirty="0">
                <a:latin typeface="+mj-lt"/>
                <a:ea typeface="ＭＳ Ｐゴシック" charset="-128"/>
                <a:cs typeface="ＭＳ Ｐゴシック" charset="-128"/>
              </a:rPr>
              <a:t>for very simple activities, staff and volunteer educators appreciate </a:t>
            </a:r>
            <a:r>
              <a:rPr lang="en-US" sz="1400" b="1" dirty="0">
                <a:latin typeface="+mj-lt"/>
                <a:ea typeface="ＭＳ Ｐゴシック" charset="-128"/>
                <a:cs typeface="ＭＳ Ｐゴシック" charset="-128"/>
              </a:rPr>
              <a:t>video training tools</a:t>
            </a:r>
            <a:r>
              <a:rPr lang="en-US" sz="1400" dirty="0">
                <a:latin typeface="+mj-lt"/>
                <a:ea typeface="ＭＳ Ｐゴシック" charset="-128"/>
                <a:cs typeface="ＭＳ Ｐゴシック" charset="-128"/>
              </a:rPr>
              <a:t> in addition to </a:t>
            </a:r>
            <a:r>
              <a:rPr lang="en-US" sz="1400" b="1" dirty="0">
                <a:latin typeface="+mj-lt"/>
                <a:ea typeface="ＭＳ Ｐゴシック" charset="-128"/>
                <a:cs typeface="ＭＳ Ｐゴシック" charset="-128"/>
              </a:rPr>
              <a:t>written guides</a:t>
            </a:r>
            <a:r>
              <a:rPr lang="en-US" sz="1400" dirty="0" smtClean="0">
                <a:latin typeface="+mj-lt"/>
                <a:ea typeface="ＭＳ Ｐゴシック" charset="-128"/>
                <a:cs typeface="ＭＳ Ｐゴシック" charset="-128"/>
              </a:rPr>
              <a:t>.</a:t>
            </a:r>
          </a:p>
          <a:p>
            <a:pPr marL="285750" lvl="0" indent="-285750">
              <a:buFont typeface="Arial"/>
              <a:buChar char="•"/>
            </a:pPr>
            <a:endParaRPr lang="en-US" sz="1400" dirty="0">
              <a:latin typeface="+mj-lt"/>
              <a:ea typeface="ＭＳ Ｐゴシック" charset="-128"/>
              <a:cs typeface="ＭＳ Ｐゴシック" charset="-128"/>
            </a:endParaRPr>
          </a:p>
          <a:p>
            <a:pPr marL="285750" lvl="0" indent="-285750">
              <a:buFont typeface="Arial"/>
              <a:buChar char="•"/>
            </a:pPr>
            <a:r>
              <a:rPr lang="en-US" sz="1400" dirty="0">
                <a:latin typeface="+mj-lt"/>
                <a:ea typeface="ＭＳ Ｐゴシック" charset="-128"/>
                <a:cs typeface="ＭＳ Ｐゴシック" charset="-128"/>
              </a:rPr>
              <a:t>Simple, fun activities make good use of volunteers. Events often rely on </a:t>
            </a:r>
            <a:r>
              <a:rPr lang="en-US" sz="1400" b="1" dirty="0">
                <a:latin typeface="+mj-lt"/>
                <a:ea typeface="ＭＳ Ｐゴシック" charset="-128"/>
                <a:cs typeface="ＭＳ Ｐゴシック" charset="-128"/>
              </a:rPr>
              <a:t>one-time volunteers</a:t>
            </a:r>
            <a:r>
              <a:rPr lang="en-US" sz="1400" dirty="0">
                <a:latin typeface="+mj-lt"/>
                <a:ea typeface="ＭＳ Ｐゴシック" charset="-128"/>
                <a:cs typeface="ＭＳ Ｐゴシック" charset="-128"/>
              </a:rPr>
              <a:t>, and they will be happier and do a better job if they are deployed in </a:t>
            </a:r>
            <a:r>
              <a:rPr lang="en-US" sz="1400" b="1" dirty="0">
                <a:latin typeface="+mj-lt"/>
                <a:ea typeface="ＭＳ Ｐゴシック" charset="-128"/>
                <a:cs typeface="ＭＳ Ｐゴシック" charset="-128"/>
              </a:rPr>
              <a:t>activities that require relatively little training</a:t>
            </a:r>
            <a:r>
              <a:rPr lang="en-US" sz="1400" dirty="0">
                <a:latin typeface="+mj-lt"/>
                <a:ea typeface="ＭＳ Ｐゴシック" charset="-128"/>
                <a:cs typeface="ＭＳ Ｐゴシック" charset="-128"/>
              </a:rPr>
              <a:t>.</a:t>
            </a:r>
          </a:p>
          <a:p>
            <a:endParaRPr lang="en-US" sz="1400" dirty="0">
              <a:solidFill>
                <a:srgbClr val="0C4225"/>
              </a:solidFill>
              <a:latin typeface="+mj-lt"/>
              <a:cs typeface="Arial"/>
            </a:endParaRPr>
          </a:p>
        </p:txBody>
      </p:sp>
    </p:spTree>
    <p:extLst>
      <p:ext uri="{BB962C8B-B14F-4D97-AF65-F5344CB8AC3E}">
        <p14:creationId xmlns:p14="http://schemas.microsoft.com/office/powerpoint/2010/main" val="2461831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8915" name="Title 1"/>
          <p:cNvSpPr>
            <a:spLocks noGrp="1"/>
          </p:cNvSpPr>
          <p:nvPr>
            <p:ph type="title"/>
          </p:nvPr>
        </p:nvSpPr>
        <p:spPr>
          <a:xfrm>
            <a:off x="0" y="42863"/>
            <a:ext cx="8229600" cy="1143000"/>
          </a:xfrm>
        </p:spPr>
        <p:txBody>
          <a:bodyPr/>
          <a:lstStyle/>
          <a:p>
            <a:pPr algn="l"/>
            <a:r>
              <a:rPr lang="en-US" sz="4000" dirty="0" smtClean="0">
                <a:solidFill>
                  <a:srgbClr val="4E1765"/>
                </a:solidFill>
                <a:latin typeface="Georgia" charset="0"/>
                <a:ea typeface="ＭＳ Ｐゴシック" charset="0"/>
                <a:cs typeface="Georgia" charset="0"/>
              </a:rPr>
              <a:t>Product Development Process</a:t>
            </a:r>
            <a:endParaRPr lang="en-US" sz="4000" dirty="0">
              <a:solidFill>
                <a:srgbClr val="4E1765"/>
              </a:solidFill>
              <a:latin typeface="Georgia" charset="0"/>
              <a:ea typeface="ＭＳ Ｐゴシック" charset="0"/>
              <a:cs typeface="Georgia" charset="0"/>
            </a:endParaRPr>
          </a:p>
        </p:txBody>
      </p:sp>
      <p:sp>
        <p:nvSpPr>
          <p:cNvPr id="9" name="Rectangle 5"/>
          <p:cNvSpPr>
            <a:spLocks/>
          </p:cNvSpPr>
          <p:nvPr/>
        </p:nvSpPr>
        <p:spPr bwMode="auto">
          <a:xfrm>
            <a:off x="3086952" y="1435412"/>
            <a:ext cx="582773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nSpc>
                <a:spcPct val="80000"/>
              </a:lnSpc>
              <a:spcBef>
                <a:spcPts val="1438"/>
              </a:spcBef>
              <a:buClr>
                <a:srgbClr val="000000"/>
              </a:buClr>
              <a:buSzPct val="100000"/>
            </a:pPr>
            <a:r>
              <a:rPr lang="en-US" b="1" dirty="0" smtClean="0">
                <a:latin typeface="Calibri" charset="0"/>
                <a:cs typeface="Arial" charset="0"/>
                <a:sym typeface="Arial" charset="0"/>
              </a:rPr>
              <a:t>Iterative, collaborative development process:</a:t>
            </a:r>
          </a:p>
          <a:p>
            <a:pPr marL="862013" indent="-457200">
              <a:lnSpc>
                <a:spcPct val="80000"/>
              </a:lnSpc>
              <a:spcBef>
                <a:spcPts val="1438"/>
              </a:spcBef>
              <a:buClr>
                <a:srgbClr val="000000"/>
              </a:buClr>
              <a:buSzPct val="100000"/>
              <a:buFont typeface="Wingdings" charset="2"/>
              <a:buChar char="ü"/>
            </a:pPr>
            <a:r>
              <a:rPr lang="en-US" dirty="0" smtClean="0">
                <a:latin typeface="Calibri" charset="0"/>
                <a:cs typeface="Arial" charset="0"/>
                <a:sym typeface="Arial" charset="0"/>
              </a:rPr>
              <a:t>Peer review</a:t>
            </a:r>
          </a:p>
          <a:p>
            <a:pPr marL="862013" indent="-457200">
              <a:lnSpc>
                <a:spcPct val="80000"/>
              </a:lnSpc>
              <a:spcBef>
                <a:spcPts val="1438"/>
              </a:spcBef>
              <a:buClr>
                <a:srgbClr val="000000"/>
              </a:buClr>
              <a:buSzPct val="100000"/>
              <a:buFont typeface="Wingdings" charset="2"/>
              <a:buChar char="ü"/>
            </a:pPr>
            <a:r>
              <a:rPr lang="en-US" dirty="0">
                <a:latin typeface="Calibri" charset="0"/>
                <a:cs typeface="Arial" charset="0"/>
                <a:sym typeface="Arial" charset="0"/>
              </a:rPr>
              <a:t>Expert </a:t>
            </a:r>
            <a:r>
              <a:rPr lang="en-US" dirty="0" smtClean="0">
                <a:latin typeface="Calibri" charset="0"/>
                <a:cs typeface="Arial" charset="0"/>
                <a:sym typeface="Arial" charset="0"/>
              </a:rPr>
              <a:t>review</a:t>
            </a:r>
          </a:p>
          <a:p>
            <a:pPr marL="862013" indent="-457200">
              <a:lnSpc>
                <a:spcPct val="80000"/>
              </a:lnSpc>
              <a:spcBef>
                <a:spcPts val="1438"/>
              </a:spcBef>
              <a:buClr>
                <a:srgbClr val="000000"/>
              </a:buClr>
              <a:buSzPct val="100000"/>
              <a:buFont typeface="Wingdings" charset="2"/>
              <a:buChar char="ü"/>
            </a:pPr>
            <a:r>
              <a:rPr lang="en-US" dirty="0" smtClean="0">
                <a:latin typeface="Calibri" charset="0"/>
                <a:cs typeface="Arial" charset="0"/>
                <a:sym typeface="Arial" charset="0"/>
              </a:rPr>
              <a:t>Visitor testing</a:t>
            </a:r>
          </a:p>
          <a:p>
            <a:pPr marL="342900" indent="-342900">
              <a:spcBef>
                <a:spcPts val="1438"/>
              </a:spcBef>
              <a:buClr>
                <a:srgbClr val="000000"/>
              </a:buClr>
              <a:buSzPct val="100000"/>
              <a:buFont typeface="Arial"/>
              <a:buChar char="•"/>
            </a:pPr>
            <a:endParaRPr lang="en-US" dirty="0">
              <a:latin typeface="Calibri" charset="0"/>
              <a:cs typeface="Arial" charset="0"/>
              <a:sym typeface="Arial" charset="0"/>
            </a:endParaRPr>
          </a:p>
          <a:p>
            <a:pPr marL="342900" indent="-342900">
              <a:spcBef>
                <a:spcPts val="1438"/>
              </a:spcBef>
              <a:buClr>
                <a:srgbClr val="000000"/>
              </a:buClr>
              <a:buSzPct val="100000"/>
              <a:buFont typeface="Arial"/>
              <a:buChar char="•"/>
            </a:pPr>
            <a:endParaRPr lang="en-US" dirty="0">
              <a:latin typeface="Calibri" charset="0"/>
              <a:cs typeface="Arial" charset="0"/>
              <a:sym typeface="Arial" charset="0"/>
            </a:endParaRPr>
          </a:p>
        </p:txBody>
      </p:sp>
      <p:pic>
        <p:nvPicPr>
          <p:cNvPr id="10" name="Picture 9" descr="NISE_Net_press_photo_00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60475"/>
            <a:ext cx="28575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39" y="6299200"/>
            <a:ext cx="1212398" cy="471488"/>
          </a:xfrm>
          <a:prstGeom prst="rect">
            <a:avLst/>
          </a:prstGeom>
        </p:spPr>
      </p:pic>
    </p:spTree>
    <p:extLst>
      <p:ext uri="{BB962C8B-B14F-4D97-AF65-F5344CB8AC3E}">
        <p14:creationId xmlns:p14="http://schemas.microsoft.com/office/powerpoint/2010/main" val="58739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marL="571500" indent="-571500" algn="l" eaLnBrk="1" hangingPunct="1">
              <a:lnSpc>
                <a:spcPct val="90000"/>
              </a:lnSpc>
              <a:buFont typeface="Wingdings" charset="2"/>
              <a:buChar char="ü"/>
            </a:pPr>
            <a:r>
              <a:rPr lang="en-US" sz="4000" dirty="0" smtClean="0">
                <a:solidFill>
                  <a:srgbClr val="49176D"/>
                </a:solidFill>
                <a:latin typeface="Georgia" charset="0"/>
                <a:ea typeface="ＭＳ Ｐゴシック" charset="0"/>
                <a:cs typeface="Georgia" charset="0"/>
              </a:rPr>
              <a:t>Peer Review</a:t>
            </a:r>
            <a:endParaRPr lang="en-US" sz="4000" dirty="0">
              <a:solidFill>
                <a:srgbClr val="49176D"/>
              </a:solidFill>
              <a:latin typeface="Georgia" charset="0"/>
              <a:ea typeface="ＭＳ Ｐゴシック" charset="0"/>
              <a:cs typeface="Georgia" charset="0"/>
            </a:endParaRPr>
          </a:p>
        </p:txBody>
      </p:sp>
      <p:pic>
        <p:nvPicPr>
          <p:cNvPr id="2" name="Picture 1" descr="20140603_108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18630"/>
            <a:ext cx="9144000" cy="5618525"/>
          </a:xfrm>
          <a:prstGeom prst="rect">
            <a:avLst/>
          </a:prstGeom>
        </p:spPr>
      </p:pic>
    </p:spTree>
    <p:extLst>
      <p:ext uri="{BB962C8B-B14F-4D97-AF65-F5344CB8AC3E}">
        <p14:creationId xmlns:p14="http://schemas.microsoft.com/office/powerpoint/2010/main" val="20556407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marL="571500" indent="-571500" algn="l" eaLnBrk="1" hangingPunct="1">
              <a:lnSpc>
                <a:spcPct val="90000"/>
              </a:lnSpc>
              <a:buFont typeface="Wingdings" charset="2"/>
              <a:buChar char="ü"/>
            </a:pPr>
            <a:r>
              <a:rPr lang="en-US" sz="4000" dirty="0" smtClean="0">
                <a:solidFill>
                  <a:srgbClr val="4E1765"/>
                </a:solidFill>
                <a:latin typeface="Georgia" charset="0"/>
                <a:ea typeface="ＭＳ Ｐゴシック" charset="0"/>
                <a:cs typeface="Georgia" charset="0"/>
              </a:rPr>
              <a:t>Expert Review</a:t>
            </a:r>
            <a:endParaRPr lang="en-US" sz="4000" dirty="0">
              <a:solidFill>
                <a:srgbClr val="4E1765"/>
              </a:solidFill>
              <a:latin typeface="Georgia" charset="0"/>
              <a:ea typeface="ＭＳ Ｐゴシック" charset="0"/>
              <a:cs typeface="Georgia" charset="0"/>
            </a:endParaRPr>
          </a:p>
        </p:txBody>
      </p:sp>
      <p:pic>
        <p:nvPicPr>
          <p:cNvPr id="2" name="Picture 1" descr="CNF_MandyDanWwafe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42" y="2316803"/>
            <a:ext cx="3657600" cy="2729484"/>
          </a:xfrm>
          <a:prstGeom prst="rect">
            <a:avLst/>
          </a:prstGeom>
        </p:spPr>
      </p:pic>
      <p:pic>
        <p:nvPicPr>
          <p:cNvPr id="6" name="Picture 3" descr="kno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5937" y="1821850"/>
            <a:ext cx="2476881" cy="185766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descr="wond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6893" y="4143661"/>
            <a:ext cx="2475925" cy="185670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972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Session Overview</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408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spcBef>
                <a:spcPct val="50000"/>
              </a:spcBef>
              <a:buFont typeface="Arial"/>
              <a:buChar char="•"/>
              <a:defRPr/>
            </a:pPr>
            <a:r>
              <a:rPr lang="en-US" dirty="0" smtClean="0">
                <a:solidFill>
                  <a:prstClr val="black"/>
                </a:solidFill>
                <a:latin typeface="Calibri" charset="0"/>
              </a:rPr>
              <a:t>Introductions</a:t>
            </a:r>
          </a:p>
          <a:p>
            <a:pPr marL="342900" indent="-342900" eaLnBrk="1" hangingPunct="1">
              <a:spcBef>
                <a:spcPct val="50000"/>
              </a:spcBef>
              <a:buFont typeface="Arial"/>
              <a:buChar char="•"/>
              <a:defRPr/>
            </a:pPr>
            <a:r>
              <a:rPr lang="en-US" dirty="0" smtClean="0">
                <a:solidFill>
                  <a:prstClr val="black"/>
                </a:solidFill>
                <a:latin typeface="Calibri" charset="0"/>
              </a:rPr>
              <a:t>Planning and Development</a:t>
            </a:r>
          </a:p>
          <a:p>
            <a:pPr marL="342900" indent="-342900" eaLnBrk="1" hangingPunct="1">
              <a:spcBef>
                <a:spcPct val="50000"/>
              </a:spcBef>
              <a:buFont typeface="Arial"/>
              <a:buChar char="•"/>
              <a:defRPr/>
            </a:pPr>
            <a:r>
              <a:rPr lang="en-US" dirty="0" smtClean="0">
                <a:solidFill>
                  <a:prstClr val="black"/>
                </a:solidFill>
                <a:latin typeface="Calibri" charset="0"/>
              </a:rPr>
              <a:t>Team-Based Inquiry</a:t>
            </a:r>
          </a:p>
          <a:p>
            <a:pPr marL="342900" indent="-342900" eaLnBrk="1" hangingPunct="1">
              <a:spcBef>
                <a:spcPct val="50000"/>
              </a:spcBef>
              <a:buFont typeface="Arial"/>
              <a:buChar char="•"/>
              <a:defRPr/>
            </a:pPr>
            <a:r>
              <a:rPr lang="en-US" dirty="0" smtClean="0">
                <a:solidFill>
                  <a:prstClr val="black"/>
                </a:solidFill>
                <a:latin typeface="Calibri" charset="0"/>
              </a:rPr>
              <a:t>Fabrication</a:t>
            </a:r>
          </a:p>
          <a:p>
            <a:pPr marL="342900" indent="-342900" eaLnBrk="1" hangingPunct="1">
              <a:spcBef>
                <a:spcPct val="50000"/>
              </a:spcBef>
              <a:buFont typeface="Arial"/>
              <a:buChar char="•"/>
              <a:defRPr/>
            </a:pPr>
            <a:r>
              <a:rPr lang="en-US" dirty="0" err="1" smtClean="0">
                <a:solidFill>
                  <a:prstClr val="black"/>
                </a:solidFill>
                <a:latin typeface="Calibri" charset="0"/>
              </a:rPr>
              <a:t>NanoDays</a:t>
            </a:r>
            <a:r>
              <a:rPr lang="en-US" dirty="0" smtClean="0">
                <a:solidFill>
                  <a:prstClr val="black"/>
                </a:solidFill>
                <a:latin typeface="Calibri" charset="0"/>
              </a:rPr>
              <a:t> Report Data and Summative Evaluation</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boy building carbon nanotube lowr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56334"/>
            <a:ext cx="3489538" cy="5748439"/>
          </a:xfrm>
          <a:prstGeom prst="rect">
            <a:avLst/>
          </a:prstGeom>
        </p:spPr>
      </p:pic>
      <p:pic>
        <p:nvPicPr>
          <p:cNvPr id="11"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307931"/>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marL="571500" indent="-571500" algn="l" eaLnBrk="1" hangingPunct="1">
              <a:lnSpc>
                <a:spcPct val="90000"/>
              </a:lnSpc>
              <a:buFont typeface="Wingdings" charset="2"/>
              <a:buChar char="ü"/>
            </a:pPr>
            <a:r>
              <a:rPr lang="en-US" sz="4000" dirty="0" smtClean="0">
                <a:solidFill>
                  <a:srgbClr val="49176D"/>
                </a:solidFill>
                <a:latin typeface="Georgia" charset="0"/>
                <a:ea typeface="ＭＳ Ｐゴシック" charset="0"/>
                <a:cs typeface="Georgia" charset="0"/>
              </a:rPr>
              <a:t>Visitor Testing</a:t>
            </a:r>
            <a:endParaRPr lang="en-US" sz="4000" dirty="0">
              <a:solidFill>
                <a:srgbClr val="49176D"/>
              </a:solidFill>
              <a:latin typeface="Georgia" charset="0"/>
              <a:ea typeface="ＭＳ Ｐゴシック" charset="0"/>
              <a:cs typeface="Georgia" charset="0"/>
            </a:endParaRPr>
          </a:p>
        </p:txBody>
      </p:sp>
      <p:sp>
        <p:nvSpPr>
          <p:cNvPr id="2" name="TextBox 1"/>
          <p:cNvSpPr txBox="1"/>
          <p:nvPr/>
        </p:nvSpPr>
        <p:spPr>
          <a:xfrm>
            <a:off x="1744769" y="2924712"/>
            <a:ext cx="184666" cy="369332"/>
          </a:xfrm>
          <a:prstGeom prst="rect">
            <a:avLst/>
          </a:prstGeom>
          <a:noFill/>
        </p:spPr>
        <p:txBody>
          <a:bodyPr wrap="none" rtlCol="0">
            <a:spAutoFit/>
          </a:bodyPr>
          <a:lstStyle/>
          <a:p>
            <a:endParaRPr lang="en-US" dirty="0"/>
          </a:p>
        </p:txBody>
      </p:sp>
      <p:grpSp>
        <p:nvGrpSpPr>
          <p:cNvPr id="6" name="Group 5"/>
          <p:cNvGrpSpPr/>
          <p:nvPr/>
        </p:nvGrpSpPr>
        <p:grpSpPr>
          <a:xfrm>
            <a:off x="3858233" y="1598028"/>
            <a:ext cx="1427533" cy="1427533"/>
            <a:chOff x="3617475" y="1484"/>
            <a:chExt cx="1427533" cy="1427533"/>
          </a:xfrm>
        </p:grpSpPr>
        <p:sp>
          <p:nvSpPr>
            <p:cNvPr id="28" name="Oval 27"/>
            <p:cNvSpPr/>
            <p:nvPr/>
          </p:nvSpPr>
          <p:spPr>
            <a:xfrm>
              <a:off x="3617475" y="1484"/>
              <a:ext cx="1427533" cy="14275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4"/>
            <p:cNvSpPr/>
            <p:nvPr/>
          </p:nvSpPr>
          <p:spPr>
            <a:xfrm>
              <a:off x="3826532" y="210541"/>
              <a:ext cx="1009419" cy="1009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Question</a:t>
              </a:r>
              <a:endParaRPr lang="en-US" sz="1700" kern="1200" dirty="0"/>
            </a:p>
          </p:txBody>
        </p:sp>
      </p:grpSp>
      <p:grpSp>
        <p:nvGrpSpPr>
          <p:cNvPr id="7" name="Group 6"/>
          <p:cNvGrpSpPr/>
          <p:nvPr/>
        </p:nvGrpSpPr>
        <p:grpSpPr>
          <a:xfrm>
            <a:off x="5080958" y="2872223"/>
            <a:ext cx="481792" cy="378854"/>
            <a:chOff x="4840200" y="1275679"/>
            <a:chExt cx="481792" cy="378854"/>
          </a:xfrm>
        </p:grpSpPr>
        <p:sp>
          <p:nvSpPr>
            <p:cNvPr id="26" name="Right Arrow 25"/>
            <p:cNvSpPr/>
            <p:nvPr/>
          </p:nvSpPr>
          <p:spPr>
            <a:xfrm rot="2700000">
              <a:off x="4891669" y="1224210"/>
              <a:ext cx="378854" cy="48179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Right Arrow 6"/>
            <p:cNvSpPr/>
            <p:nvPr/>
          </p:nvSpPr>
          <p:spPr>
            <a:xfrm rot="2700000">
              <a:off x="4908314" y="1280385"/>
              <a:ext cx="265198" cy="289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p:txBody>
        </p:sp>
      </p:grpSp>
      <p:grpSp>
        <p:nvGrpSpPr>
          <p:cNvPr id="8" name="Group 7"/>
          <p:cNvGrpSpPr/>
          <p:nvPr/>
        </p:nvGrpSpPr>
        <p:grpSpPr>
          <a:xfrm>
            <a:off x="5373106" y="3112901"/>
            <a:ext cx="1427533" cy="1427533"/>
            <a:chOff x="5132348" y="1516357"/>
            <a:chExt cx="1427533" cy="1427533"/>
          </a:xfrm>
        </p:grpSpPr>
        <p:sp>
          <p:nvSpPr>
            <p:cNvPr id="24" name="Oval 23"/>
            <p:cNvSpPr/>
            <p:nvPr/>
          </p:nvSpPr>
          <p:spPr>
            <a:xfrm>
              <a:off x="5132348" y="1516357"/>
              <a:ext cx="1427533" cy="14275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8"/>
            <p:cNvSpPr/>
            <p:nvPr/>
          </p:nvSpPr>
          <p:spPr>
            <a:xfrm>
              <a:off x="5341405" y="1725414"/>
              <a:ext cx="1009419" cy="1009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Investigate</a:t>
              </a:r>
              <a:endParaRPr lang="en-US" sz="1700" kern="1200" dirty="0"/>
            </a:p>
          </p:txBody>
        </p:sp>
      </p:grpSp>
      <p:grpSp>
        <p:nvGrpSpPr>
          <p:cNvPr id="9" name="Group 8"/>
          <p:cNvGrpSpPr/>
          <p:nvPr/>
        </p:nvGrpSpPr>
        <p:grpSpPr>
          <a:xfrm>
            <a:off x="5147590" y="4335626"/>
            <a:ext cx="378854" cy="481792"/>
            <a:chOff x="4906832" y="2739082"/>
            <a:chExt cx="378854" cy="481792"/>
          </a:xfrm>
        </p:grpSpPr>
        <p:sp>
          <p:nvSpPr>
            <p:cNvPr id="22" name="Right Arrow 21"/>
            <p:cNvSpPr/>
            <p:nvPr/>
          </p:nvSpPr>
          <p:spPr>
            <a:xfrm rot="8100000">
              <a:off x="4906832" y="2739082"/>
              <a:ext cx="378854" cy="48179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Right Arrow 10"/>
            <p:cNvSpPr/>
            <p:nvPr/>
          </p:nvSpPr>
          <p:spPr>
            <a:xfrm rot="18900000">
              <a:off x="5003843" y="2795257"/>
              <a:ext cx="265198" cy="289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p:txBody>
        </p:sp>
      </p:grpSp>
      <p:grpSp>
        <p:nvGrpSpPr>
          <p:cNvPr id="10" name="Group 9"/>
          <p:cNvGrpSpPr/>
          <p:nvPr/>
        </p:nvGrpSpPr>
        <p:grpSpPr>
          <a:xfrm>
            <a:off x="3858233" y="4627774"/>
            <a:ext cx="1427533" cy="1427533"/>
            <a:chOff x="3617475" y="3031230"/>
            <a:chExt cx="1427533" cy="1427533"/>
          </a:xfrm>
        </p:grpSpPr>
        <p:sp>
          <p:nvSpPr>
            <p:cNvPr id="20" name="Oval 19"/>
            <p:cNvSpPr/>
            <p:nvPr/>
          </p:nvSpPr>
          <p:spPr>
            <a:xfrm>
              <a:off x="3617475" y="3031230"/>
              <a:ext cx="1427533" cy="14275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12"/>
            <p:cNvSpPr/>
            <p:nvPr/>
          </p:nvSpPr>
          <p:spPr>
            <a:xfrm>
              <a:off x="3826532" y="3240287"/>
              <a:ext cx="1009419" cy="1009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Reflect</a:t>
              </a:r>
              <a:endParaRPr lang="en-US" sz="1700" kern="1200" dirty="0"/>
            </a:p>
          </p:txBody>
        </p:sp>
      </p:grpSp>
      <p:grpSp>
        <p:nvGrpSpPr>
          <p:cNvPr id="11" name="Group 10"/>
          <p:cNvGrpSpPr/>
          <p:nvPr/>
        </p:nvGrpSpPr>
        <p:grpSpPr>
          <a:xfrm>
            <a:off x="3581248" y="4402259"/>
            <a:ext cx="481792" cy="378854"/>
            <a:chOff x="3340490" y="2805715"/>
            <a:chExt cx="481792" cy="378854"/>
          </a:xfrm>
        </p:grpSpPr>
        <p:sp>
          <p:nvSpPr>
            <p:cNvPr id="18" name="Right Arrow 17"/>
            <p:cNvSpPr/>
            <p:nvPr/>
          </p:nvSpPr>
          <p:spPr>
            <a:xfrm rot="13500000">
              <a:off x="3391959" y="2754246"/>
              <a:ext cx="378854" cy="48179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14"/>
            <p:cNvSpPr/>
            <p:nvPr/>
          </p:nvSpPr>
          <p:spPr>
            <a:xfrm rot="24300000">
              <a:off x="3488970" y="2890787"/>
              <a:ext cx="265198" cy="289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p:txBody>
        </p:sp>
      </p:grpSp>
      <p:grpSp>
        <p:nvGrpSpPr>
          <p:cNvPr id="12" name="Group 11"/>
          <p:cNvGrpSpPr/>
          <p:nvPr/>
        </p:nvGrpSpPr>
        <p:grpSpPr>
          <a:xfrm>
            <a:off x="2343360" y="3112901"/>
            <a:ext cx="1427533" cy="1427533"/>
            <a:chOff x="2102602" y="1516357"/>
            <a:chExt cx="1427533" cy="1427533"/>
          </a:xfrm>
        </p:grpSpPr>
        <p:sp>
          <p:nvSpPr>
            <p:cNvPr id="16" name="Oval 15"/>
            <p:cNvSpPr/>
            <p:nvPr/>
          </p:nvSpPr>
          <p:spPr>
            <a:xfrm>
              <a:off x="2102602" y="1516357"/>
              <a:ext cx="1427533" cy="14275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6"/>
            <p:cNvSpPr/>
            <p:nvPr/>
          </p:nvSpPr>
          <p:spPr>
            <a:xfrm>
              <a:off x="2311659" y="1725414"/>
              <a:ext cx="1009419" cy="1009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Improve</a:t>
              </a:r>
              <a:endParaRPr lang="en-US" sz="1700" kern="1200" dirty="0"/>
            </a:p>
          </p:txBody>
        </p:sp>
      </p:grpSp>
      <p:grpSp>
        <p:nvGrpSpPr>
          <p:cNvPr id="13" name="Group 12"/>
          <p:cNvGrpSpPr/>
          <p:nvPr/>
        </p:nvGrpSpPr>
        <p:grpSpPr>
          <a:xfrm>
            <a:off x="3617554" y="2835917"/>
            <a:ext cx="378854" cy="481792"/>
            <a:chOff x="3376796" y="1239373"/>
            <a:chExt cx="378854" cy="481792"/>
          </a:xfrm>
        </p:grpSpPr>
        <p:sp>
          <p:nvSpPr>
            <p:cNvPr id="14" name="Right Arrow 13"/>
            <p:cNvSpPr/>
            <p:nvPr/>
          </p:nvSpPr>
          <p:spPr>
            <a:xfrm rot="18900000">
              <a:off x="3376796" y="1239373"/>
              <a:ext cx="378854" cy="48179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18"/>
            <p:cNvSpPr/>
            <p:nvPr/>
          </p:nvSpPr>
          <p:spPr>
            <a:xfrm rot="18900000">
              <a:off x="3393441" y="1375914"/>
              <a:ext cx="265198" cy="2890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p:txBody>
        </p:sp>
      </p:grpSp>
    </p:spTree>
    <p:extLst>
      <p:ext uri="{BB962C8B-B14F-4D97-AF65-F5344CB8AC3E}">
        <p14:creationId xmlns:p14="http://schemas.microsoft.com/office/powerpoint/2010/main" val="7313972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marL="571500" indent="-571500" algn="l" eaLnBrk="1" hangingPunct="1">
              <a:lnSpc>
                <a:spcPct val="90000"/>
              </a:lnSpc>
              <a:buFont typeface="Wingdings" charset="2"/>
              <a:buChar char="ü"/>
            </a:pPr>
            <a:r>
              <a:rPr lang="en-US" sz="3600" dirty="0" smtClean="0">
                <a:solidFill>
                  <a:srgbClr val="49176D"/>
                </a:solidFill>
                <a:latin typeface="Georgia" charset="0"/>
                <a:ea typeface="ＭＳ Ｐゴシック" charset="0"/>
                <a:cs typeface="Georgia" charset="0"/>
              </a:rPr>
              <a:t>Visitor Testing… Team-Based Inquiry</a:t>
            </a:r>
            <a:endParaRPr lang="en-US" sz="3600" dirty="0">
              <a:solidFill>
                <a:srgbClr val="49176D"/>
              </a:solidFill>
              <a:latin typeface="Georgia" charset="0"/>
              <a:ea typeface="ＭＳ Ｐゴシック" charset="0"/>
              <a:cs typeface="Georgia" charset="0"/>
            </a:endParaRPr>
          </a:p>
        </p:txBody>
      </p:sp>
      <p:pic>
        <p:nvPicPr>
          <p:cNvPr id="30" name="Picture 29" descr="Screen Shot 2014-09-30 at 1.07.5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000" y="3622663"/>
            <a:ext cx="4967259" cy="2997397"/>
          </a:xfrm>
          <a:prstGeom prst="rect">
            <a:avLst/>
          </a:prstGeom>
        </p:spPr>
      </p:pic>
      <p:graphicFrame>
        <p:nvGraphicFramePr>
          <p:cNvPr id="31" name="Diagram 30"/>
          <p:cNvGraphicFramePr/>
          <p:nvPr>
            <p:extLst>
              <p:ext uri="{D42A27DB-BD31-4B8C-83A1-F6EECF244321}">
                <p14:modId xmlns:p14="http://schemas.microsoft.com/office/powerpoint/2010/main" val="2219516818"/>
              </p:ext>
            </p:extLst>
          </p:nvPr>
        </p:nvGraphicFramePr>
        <p:xfrm>
          <a:off x="4567189" y="1310158"/>
          <a:ext cx="4348211" cy="39528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12749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8" name="Title 1"/>
          <p:cNvSpPr txBox="1">
            <a:spLocks/>
          </p:cNvSpPr>
          <p:nvPr/>
        </p:nvSpPr>
        <p:spPr bwMode="auto">
          <a:xfrm>
            <a:off x="254000" y="274638"/>
            <a:ext cx="86614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algn="l" eaLnBrk="1" hangingPunct="1">
              <a:lnSpc>
                <a:spcPct val="90000"/>
              </a:lnSpc>
            </a:pPr>
            <a:r>
              <a:rPr lang="en-US" sz="4000" smtClean="0">
                <a:solidFill>
                  <a:srgbClr val="49176D"/>
                </a:solidFill>
                <a:latin typeface="Georgia" charset="0"/>
                <a:ea typeface="ＭＳ Ｐゴシック" charset="0"/>
                <a:cs typeface="Georgia" charset="0"/>
              </a:rPr>
              <a:t>Team-Based Inquiry</a:t>
            </a:r>
            <a:endParaRPr lang="en-US" sz="4000" dirty="0">
              <a:solidFill>
                <a:srgbClr val="49176D"/>
              </a:solidFill>
              <a:latin typeface="Georgia" charset="0"/>
              <a:ea typeface="ＭＳ Ｐゴシック" charset="0"/>
              <a:cs typeface="Georgia" charset="0"/>
            </a:endParaRPr>
          </a:p>
        </p:txBody>
      </p:sp>
      <p:sp>
        <p:nvSpPr>
          <p:cNvPr id="9" name="TextBox 8"/>
          <p:cNvSpPr txBox="1"/>
          <p:nvPr/>
        </p:nvSpPr>
        <p:spPr>
          <a:xfrm>
            <a:off x="1821744" y="5772457"/>
            <a:ext cx="5785961" cy="1015663"/>
          </a:xfrm>
          <a:prstGeom prst="rect">
            <a:avLst/>
          </a:prstGeom>
          <a:noFill/>
        </p:spPr>
        <p:txBody>
          <a:bodyPr wrap="square" rtlCol="0">
            <a:spAutoFit/>
          </a:bodyPr>
          <a:lstStyle/>
          <a:p>
            <a:pPr algn="ctr"/>
            <a:r>
              <a:rPr lang="x-none" sz="2000" dirty="0" smtClean="0">
                <a:latin typeface="Calibri"/>
                <a:cs typeface="Calibri"/>
              </a:rPr>
              <a:t>Why TBI? Video</a:t>
            </a:r>
            <a:endParaRPr lang="en-US" dirty="0"/>
          </a:p>
          <a:p>
            <a:pPr algn="ctr"/>
            <a:r>
              <a:rPr lang="pt-BR" sz="2000" dirty="0" err="1"/>
              <a:t>https</a:t>
            </a:r>
            <a:r>
              <a:rPr lang="pt-BR" sz="2000" dirty="0"/>
              <a:t>://</a:t>
            </a:r>
            <a:r>
              <a:rPr lang="pt-BR" sz="2000" dirty="0" err="1"/>
              <a:t>vimeo.com</a:t>
            </a:r>
            <a:r>
              <a:rPr lang="pt-BR" sz="2000" dirty="0"/>
              <a:t>/</a:t>
            </a:r>
            <a:r>
              <a:rPr lang="pt-BR" sz="2000" dirty="0" err="1"/>
              <a:t>album</a:t>
            </a:r>
            <a:r>
              <a:rPr lang="pt-BR" sz="2000" dirty="0"/>
              <a:t>/3104606/</a:t>
            </a:r>
            <a:r>
              <a:rPr lang="pt-BR" sz="2000" dirty="0" err="1"/>
              <a:t>video</a:t>
            </a:r>
            <a:r>
              <a:rPr lang="pt-BR" sz="2000" dirty="0"/>
              <a:t>/</a:t>
            </a:r>
            <a:r>
              <a:rPr lang="pt-BR" sz="2000" dirty="0" smtClean="0"/>
              <a:t>107705737</a:t>
            </a:r>
            <a:endParaRPr lang="en-US" sz="2000" dirty="0"/>
          </a:p>
        </p:txBody>
      </p:sp>
    </p:spTree>
    <p:extLst>
      <p:ext uri="{BB962C8B-B14F-4D97-AF65-F5344CB8AC3E}">
        <p14:creationId xmlns:p14="http://schemas.microsoft.com/office/powerpoint/2010/main" val="38103887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162821"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smtClean="0">
                <a:solidFill>
                  <a:srgbClr val="4E1765"/>
                </a:solidFill>
                <a:latin typeface="Georgia" pitchFamily="1" charset="0"/>
              </a:rPr>
              <a:t>Team-Based Inquiry</a:t>
            </a:r>
          </a:p>
        </p:txBody>
      </p:sp>
      <p:sp>
        <p:nvSpPr>
          <p:cNvPr id="162822" name="Rectangle 12"/>
          <p:cNvSpPr>
            <a:spLocks noChangeArrowheads="1"/>
          </p:cNvSpPr>
          <p:nvPr/>
        </p:nvSpPr>
        <p:spPr bwMode="auto">
          <a:xfrm>
            <a:off x="423863" y="1438593"/>
            <a:ext cx="8296275" cy="1571307"/>
          </a:xfrm>
          <a:prstGeom prst="rect">
            <a:avLst/>
          </a:prstGeom>
          <a:noFill/>
          <a:ln w="9525">
            <a:noFill/>
            <a:miter lim="800000"/>
            <a:headEnd/>
            <a:tailEnd/>
          </a:ln>
        </p:spPr>
        <p:txBody>
          <a:bodyPr lIns="38100" tIns="38100" rIns="38100" bIns="38100">
            <a:prstTxWarp prst="textNoShape">
              <a:avLst/>
            </a:prstTxWarp>
          </a:bodyPr>
          <a:lstStyle/>
          <a:p>
            <a:pPr indent="4763">
              <a:spcBef>
                <a:spcPts val="600"/>
              </a:spcBef>
              <a:buClr>
                <a:srgbClr val="000000"/>
              </a:buClr>
              <a:buSzPct val="100000"/>
              <a:buFont typeface="Arial" pitchFamily="1" charset="0"/>
              <a:buNone/>
            </a:pPr>
            <a:r>
              <a:rPr lang="en-US" sz="2400" i="1" dirty="0" smtClean="0">
                <a:latin typeface="Calibri" pitchFamily="1" charset="0"/>
                <a:sym typeface="Arial" pitchFamily="1" charset="0"/>
              </a:rPr>
              <a:t>An approach to empowering professionals to get the data they need, when they need it, in order to improve their products and practices and create successful educational experiences</a:t>
            </a:r>
            <a:endParaRPr lang="en-US" sz="2800" dirty="0">
              <a:latin typeface="Calibri" pitchFamily="1" charset="0"/>
              <a:sym typeface="Arial" pitchFamily="1" charset="0"/>
            </a:endParaRPr>
          </a:p>
        </p:txBody>
      </p:sp>
      <p:graphicFrame>
        <p:nvGraphicFramePr>
          <p:cNvPr id="8" name="Diagram 7"/>
          <p:cNvGraphicFramePr/>
          <p:nvPr>
            <p:extLst>
              <p:ext uri="{D42A27DB-BD31-4B8C-83A1-F6EECF244321}">
                <p14:modId xmlns:p14="http://schemas.microsoft.com/office/powerpoint/2010/main" val="4110188281"/>
              </p:ext>
            </p:extLst>
          </p:nvPr>
        </p:nvGraphicFramePr>
        <p:xfrm>
          <a:off x="-781050" y="2884526"/>
          <a:ext cx="6633207" cy="3592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785358" y="3009900"/>
            <a:ext cx="3501392" cy="3371136"/>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itchFamily="34" charset="0"/>
              <a:buChar char="•"/>
            </a:pPr>
            <a:r>
              <a:rPr lang="en-US" sz="2400" dirty="0" smtClean="0"/>
              <a:t>Systematic </a:t>
            </a:r>
          </a:p>
          <a:p>
            <a:pPr marL="171450" indent="-171450">
              <a:buFont typeface="Arial" pitchFamily="34" charset="0"/>
              <a:buChar char="•"/>
            </a:pPr>
            <a:r>
              <a:rPr lang="en-US" sz="2400" dirty="0" smtClean="0"/>
              <a:t>Led by non-evaluation professionals</a:t>
            </a:r>
          </a:p>
          <a:p>
            <a:pPr marL="171450" indent="-171450">
              <a:buFont typeface="Arial" pitchFamily="34" charset="0"/>
              <a:buChar char="•"/>
            </a:pPr>
            <a:r>
              <a:rPr lang="en-US" sz="2400" dirty="0" smtClean="0"/>
              <a:t>Collaborative and team based</a:t>
            </a:r>
          </a:p>
          <a:p>
            <a:pPr marL="171450" indent="-171450">
              <a:buFont typeface="Arial" pitchFamily="34" charset="0"/>
              <a:buChar char="•"/>
            </a:pPr>
            <a:r>
              <a:rPr lang="en-US" sz="2400" dirty="0" smtClean="0"/>
              <a:t>Small scale and focused</a:t>
            </a:r>
          </a:p>
          <a:p>
            <a:pPr marL="171450" indent="-171450">
              <a:buFont typeface="Arial" pitchFamily="34" charset="0"/>
              <a:buChar char="•"/>
            </a:pPr>
            <a:r>
              <a:rPr lang="en-US" sz="2400" dirty="0" smtClean="0"/>
              <a:t>Embedded in work</a:t>
            </a:r>
            <a:endParaRPr lang="en-US" sz="2400" dirty="0"/>
          </a:p>
        </p:txBody>
      </p:sp>
    </p:spTree>
    <p:extLst>
      <p:ext uri="{BB962C8B-B14F-4D97-AF65-F5344CB8AC3E}">
        <p14:creationId xmlns:p14="http://schemas.microsoft.com/office/powerpoint/2010/main" val="19322036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Team-Based Inquiry</a:t>
            </a:r>
            <a:endParaRPr lang="en-US" sz="4000" dirty="0">
              <a:solidFill>
                <a:srgbClr val="49176D"/>
              </a:solidFill>
              <a:latin typeface="Georgia" charset="0"/>
              <a:ea typeface="ＭＳ Ｐゴシック" charset="0"/>
              <a:cs typeface="Georgia" charset="0"/>
            </a:endParaRPr>
          </a:p>
        </p:txBody>
      </p:sp>
      <p:sp>
        <p:nvSpPr>
          <p:cNvPr id="2" name="TextBox 1"/>
          <p:cNvSpPr txBox="1"/>
          <p:nvPr/>
        </p:nvSpPr>
        <p:spPr>
          <a:xfrm>
            <a:off x="1744769" y="2924712"/>
            <a:ext cx="184666" cy="369332"/>
          </a:xfrm>
          <a:prstGeom prst="rect">
            <a:avLst/>
          </a:prstGeom>
          <a:noFill/>
        </p:spPr>
        <p:txBody>
          <a:bodyPr wrap="none" rtlCol="0">
            <a:spAutoFit/>
          </a:bodyPr>
          <a:lstStyle/>
          <a:p>
            <a:endParaRPr lang="en-US" dirty="0"/>
          </a:p>
        </p:txBody>
      </p:sp>
      <p:pic>
        <p:nvPicPr>
          <p:cNvPr id="30" name="Picture 29" descr="20150316_002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5005" y="1476528"/>
            <a:ext cx="7708852" cy="5129554"/>
          </a:xfrm>
          <a:prstGeom prst="rect">
            <a:avLst/>
          </a:prstGeom>
        </p:spPr>
      </p:pic>
    </p:spTree>
    <p:extLst>
      <p:ext uri="{BB962C8B-B14F-4D97-AF65-F5344CB8AC3E}">
        <p14:creationId xmlns:p14="http://schemas.microsoft.com/office/powerpoint/2010/main" val="36982970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20121212_16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9148" y="-590073"/>
            <a:ext cx="11193148" cy="7448073"/>
          </a:xfrm>
          <a:prstGeom prst="rect">
            <a:avLst/>
          </a:prstGeom>
        </p:spPr>
      </p:pic>
    </p:spTree>
    <p:extLst>
      <p:ext uri="{BB962C8B-B14F-4D97-AF65-F5344CB8AC3E}">
        <p14:creationId xmlns:p14="http://schemas.microsoft.com/office/powerpoint/2010/main" val="2417453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dirty="0">
                <a:solidFill>
                  <a:schemeClr val="lt1"/>
                </a:solidFill>
                <a:latin typeface="+mn-lt"/>
                <a:ea typeface="+mn-ea"/>
              </a:rPr>
              <a:t> </a:t>
            </a:r>
          </a:p>
        </p:txBody>
      </p:sp>
      <p:graphicFrame>
        <p:nvGraphicFramePr>
          <p:cNvPr id="12" name="Diagram 11"/>
          <p:cNvGraphicFramePr/>
          <p:nvPr>
            <p:extLst>
              <p:ext uri="{D42A27DB-BD31-4B8C-83A1-F6EECF244321}">
                <p14:modId xmlns:p14="http://schemas.microsoft.com/office/powerpoint/2010/main" val="1952647467"/>
              </p:ext>
            </p:extLst>
          </p:nvPr>
        </p:nvGraphicFramePr>
        <p:xfrm>
          <a:off x="7466584" y="56874"/>
          <a:ext cx="1677416" cy="1382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8725" name="Title 1"/>
          <p:cNvSpPr>
            <a:spLocks noGrp="1"/>
          </p:cNvSpPr>
          <p:nvPr>
            <p:ph type="title" idx="4294967295"/>
          </p:nvPr>
        </p:nvSpPr>
        <p:spPr>
          <a:xfrm>
            <a:off x="0" y="274638"/>
            <a:ext cx="8661400" cy="741362"/>
          </a:xfrm>
        </p:spPr>
        <p:txBody>
          <a:bodyPr/>
          <a:lstStyle/>
          <a:p>
            <a:pPr algn="l" eaLnBrk="1" hangingPunct="1">
              <a:lnSpc>
                <a:spcPct val="90000"/>
              </a:lnSpc>
            </a:pPr>
            <a:r>
              <a:rPr lang="en-US" sz="4000" dirty="0" smtClean="0">
                <a:solidFill>
                  <a:srgbClr val="4E1765"/>
                </a:solidFill>
                <a:latin typeface="Georgia" pitchFamily="18" charset="0"/>
                <a:ea typeface="ＭＳ Ｐゴシック" pitchFamily="34" charset="-128"/>
              </a:rPr>
              <a:t>Horton Senses Something Small</a:t>
            </a:r>
          </a:p>
        </p:txBody>
      </p:sp>
      <p:pic>
        <p:nvPicPr>
          <p:cNvPr id="10" name="Picture 9" descr="20110402gh_134_lo.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254000" y="2738296"/>
            <a:ext cx="4450080" cy="2994840"/>
          </a:xfrm>
          <a:prstGeom prst="rect">
            <a:avLst/>
          </a:prstGeom>
          <a:ln>
            <a:noFill/>
          </a:ln>
          <a:effectLst/>
        </p:spPr>
      </p:pic>
      <p:sp>
        <p:nvSpPr>
          <p:cNvPr id="8" name="Rectangle 12"/>
          <p:cNvSpPr>
            <a:spLocks noChangeArrowheads="1"/>
          </p:cNvSpPr>
          <p:nvPr/>
        </p:nvSpPr>
        <p:spPr bwMode="auto">
          <a:xfrm>
            <a:off x="4906210" y="2738296"/>
            <a:ext cx="4149819" cy="2983388"/>
          </a:xfrm>
          <a:prstGeom prst="rect">
            <a:avLst/>
          </a:prstGeom>
          <a:noFill/>
          <a:ln>
            <a:noFill/>
          </a:ln>
          <a:extLst/>
        </p:spPr>
        <p:txBody>
          <a:bodyPr lIns="38100" tIns="38100" rIns="38100" bIns="38100"/>
          <a:lstStyle/>
          <a:p>
            <a:pPr indent="4763">
              <a:spcBef>
                <a:spcPts val="600"/>
              </a:spcBef>
              <a:buClr>
                <a:srgbClr val="000000"/>
              </a:buClr>
              <a:buSzPct val="100000"/>
              <a:buFont typeface="Arial" pitchFamily="34" charset="0"/>
              <a:buNone/>
            </a:pPr>
            <a:r>
              <a:rPr lang="en-US" sz="2000" b="1" dirty="0" smtClean="0">
                <a:latin typeface="Calibri" pitchFamily="34" charset="0"/>
                <a:sym typeface="Arial" pitchFamily="34" charset="0"/>
              </a:rPr>
              <a:t>Data </a:t>
            </a:r>
            <a:r>
              <a:rPr lang="en-US" sz="2000" b="1" dirty="0">
                <a:latin typeface="Calibri" pitchFamily="34" charset="0"/>
                <a:sym typeface="Arial" pitchFamily="34" charset="0"/>
              </a:rPr>
              <a:t>collection</a:t>
            </a:r>
          </a:p>
          <a:p>
            <a:pPr marL="285750" indent="-285750">
              <a:spcBef>
                <a:spcPts val="600"/>
              </a:spcBef>
              <a:buClr>
                <a:srgbClr val="000000"/>
              </a:buClr>
              <a:buSzPct val="100000"/>
              <a:buFont typeface="Arial"/>
              <a:buChar char="•"/>
            </a:pPr>
            <a:r>
              <a:rPr lang="en-US" dirty="0" smtClean="0">
                <a:latin typeface="Calibri" pitchFamily="34" charset="0"/>
                <a:sym typeface="Arial" pitchFamily="34" charset="0"/>
              </a:rPr>
              <a:t>Observations of participating children</a:t>
            </a:r>
          </a:p>
          <a:p>
            <a:pPr marL="285750" indent="-285750">
              <a:spcBef>
                <a:spcPts val="600"/>
              </a:spcBef>
              <a:buClr>
                <a:srgbClr val="000000"/>
              </a:buClr>
              <a:buSzPct val="100000"/>
              <a:buFont typeface="Arial"/>
              <a:buChar char="•"/>
            </a:pPr>
            <a:r>
              <a:rPr lang="en-US" dirty="0" smtClean="0">
                <a:latin typeface="Calibri" pitchFamily="34" charset="0"/>
                <a:sym typeface="Arial" pitchFamily="34" charset="0"/>
              </a:rPr>
              <a:t>Caregiver surveys</a:t>
            </a:r>
          </a:p>
          <a:p>
            <a:pPr indent="4763">
              <a:spcBef>
                <a:spcPts val="600"/>
              </a:spcBef>
              <a:buClr>
                <a:srgbClr val="000000"/>
              </a:buClr>
              <a:buSzPct val="100000"/>
            </a:pPr>
            <a:endParaRPr lang="en-US" sz="1000" dirty="0" smtClean="0">
              <a:latin typeface="Calibri" pitchFamily="34" charset="0"/>
              <a:sym typeface="Arial" pitchFamily="34" charset="0"/>
            </a:endParaRPr>
          </a:p>
          <a:p>
            <a:pPr indent="4763">
              <a:spcBef>
                <a:spcPts val="600"/>
              </a:spcBef>
              <a:buClr>
                <a:srgbClr val="000000"/>
              </a:buClr>
              <a:buSzPct val="100000"/>
            </a:pPr>
            <a:r>
              <a:rPr lang="en-US" sz="2000" b="1" dirty="0" smtClean="0">
                <a:latin typeface="Calibri" pitchFamily="34" charset="0"/>
                <a:sym typeface="Arial" pitchFamily="34" charset="0"/>
              </a:rPr>
              <a:t>Example lessons </a:t>
            </a:r>
            <a:r>
              <a:rPr lang="en-US" sz="2000" b="1" dirty="0">
                <a:latin typeface="Calibri" pitchFamily="34" charset="0"/>
                <a:sym typeface="Arial" pitchFamily="34" charset="0"/>
              </a:rPr>
              <a:t>learned</a:t>
            </a:r>
          </a:p>
          <a:p>
            <a:pPr marL="233363" indent="-233363">
              <a:spcBef>
                <a:spcPts val="600"/>
              </a:spcBef>
              <a:buClr>
                <a:srgbClr val="000000"/>
              </a:buClr>
              <a:buSzPct val="100000"/>
              <a:buFont typeface="Arial" pitchFamily="34" charset="0"/>
              <a:buChar char="•"/>
            </a:pPr>
            <a:r>
              <a:rPr lang="en-US" dirty="0" smtClean="0">
                <a:latin typeface="Calibri" pitchFamily="34" charset="0"/>
                <a:sym typeface="Arial" pitchFamily="34" charset="0"/>
              </a:rPr>
              <a:t>Shortened the story</a:t>
            </a:r>
          </a:p>
          <a:p>
            <a:pPr marL="233363" indent="-233363">
              <a:spcBef>
                <a:spcPts val="600"/>
              </a:spcBef>
              <a:buClr>
                <a:srgbClr val="000000"/>
              </a:buClr>
              <a:buSzPct val="100000"/>
              <a:buFont typeface="Arial" pitchFamily="34" charset="0"/>
              <a:buChar char="•"/>
            </a:pPr>
            <a:r>
              <a:rPr lang="en-US" dirty="0" smtClean="0">
                <a:latin typeface="Calibri" pitchFamily="34" charset="0"/>
                <a:sym typeface="Arial" pitchFamily="34" charset="0"/>
              </a:rPr>
              <a:t>Identified more ways to prompt participation</a:t>
            </a:r>
          </a:p>
          <a:p>
            <a:pPr indent="4763">
              <a:spcBef>
                <a:spcPts val="600"/>
              </a:spcBef>
              <a:buClr>
                <a:srgbClr val="000000"/>
              </a:buClr>
              <a:buSzPct val="100000"/>
              <a:buFont typeface="Arial" pitchFamily="34" charset="0"/>
              <a:buChar char="•"/>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a:p>
            <a:pPr indent="4763">
              <a:spcBef>
                <a:spcPts val="600"/>
              </a:spcBef>
              <a:buClr>
                <a:srgbClr val="000000"/>
              </a:buClr>
              <a:buSzPct val="100000"/>
              <a:buFont typeface="Arial" pitchFamily="34" charset="0"/>
              <a:buChar char="•"/>
            </a:pPr>
            <a:endParaRPr lang="en-US" sz="2400" dirty="0">
              <a:latin typeface="Calibri" pitchFamily="34" charset="0"/>
              <a:sym typeface="Arial" pitchFamily="34" charset="0"/>
            </a:endParaRPr>
          </a:p>
          <a:p>
            <a:pPr indent="4763">
              <a:spcBef>
                <a:spcPts val="600"/>
              </a:spcBef>
              <a:buClr>
                <a:srgbClr val="000000"/>
              </a:buClr>
              <a:buSzPct val="100000"/>
            </a:pPr>
            <a:endParaRPr lang="en-US" sz="2400" dirty="0">
              <a:latin typeface="Calibri" pitchFamily="34" charset="0"/>
              <a:sym typeface="Arial" pitchFamily="34" charset="0"/>
            </a:endParaRPr>
          </a:p>
        </p:txBody>
      </p:sp>
      <p:sp>
        <p:nvSpPr>
          <p:cNvPr id="9" name="TextBox 8"/>
          <p:cNvSpPr txBox="1"/>
          <p:nvPr/>
        </p:nvSpPr>
        <p:spPr>
          <a:xfrm>
            <a:off x="208280" y="1439535"/>
            <a:ext cx="8707120" cy="868323"/>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4763">
              <a:spcBef>
                <a:spcPts val="600"/>
              </a:spcBef>
              <a:buClr>
                <a:srgbClr val="000000"/>
              </a:buClr>
              <a:buSzPct val="100000"/>
              <a:buFont typeface="Arial" pitchFamily="34" charset="0"/>
              <a:buNone/>
            </a:pPr>
            <a:r>
              <a:rPr lang="en-US" sz="2000" i="1" dirty="0" smtClean="0">
                <a:latin typeface="Calibri" pitchFamily="34" charset="0"/>
                <a:sym typeface="Arial" pitchFamily="34" charset="0"/>
              </a:rPr>
              <a:t>Does the program engage young children?     </a:t>
            </a:r>
          </a:p>
          <a:p>
            <a:pPr indent="4763">
              <a:spcBef>
                <a:spcPts val="600"/>
              </a:spcBef>
              <a:buClr>
                <a:srgbClr val="000000"/>
              </a:buClr>
              <a:buSzPct val="100000"/>
              <a:buFont typeface="Arial" pitchFamily="34" charset="0"/>
              <a:buNone/>
            </a:pPr>
            <a:r>
              <a:rPr lang="en-US" sz="2000" i="1" dirty="0" smtClean="0">
                <a:latin typeface="Calibri" pitchFamily="34" charset="0"/>
                <a:sym typeface="Arial" pitchFamily="34" charset="0"/>
              </a:rPr>
              <a:t>How could it be improved?</a:t>
            </a:r>
            <a:endParaRPr lang="en-US" sz="2000" i="1" dirty="0">
              <a:latin typeface="Calibri" pitchFamily="34" charset="0"/>
              <a:sym typeface="Arial" pitchFamily="34" charset="0"/>
            </a:endParaRPr>
          </a:p>
        </p:txBody>
      </p:sp>
    </p:spTree>
    <p:extLst>
      <p:ext uri="{BB962C8B-B14F-4D97-AF65-F5344CB8AC3E}">
        <p14:creationId xmlns:p14="http://schemas.microsoft.com/office/powerpoint/2010/main" val="7471900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mn-lt"/>
              <a:ea typeface="ＭＳ Ｐゴシック" pitchFamily="1" charset="-128"/>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r>
              <a:rPr lang="en-US" dirty="0">
                <a:solidFill>
                  <a:prstClr val="white"/>
                </a:solidFill>
                <a:latin typeface="+mn-lt"/>
                <a:ea typeface="ＭＳ Ｐゴシック" pitchFamily="1" charset="-128"/>
              </a:rPr>
              <a:t> </a:t>
            </a:r>
          </a:p>
        </p:txBody>
      </p:sp>
      <p:sp>
        <p:nvSpPr>
          <p:cNvPr id="63491" name="Title 1"/>
          <p:cNvSpPr>
            <a:spLocks noGrp="1"/>
          </p:cNvSpPr>
          <p:nvPr>
            <p:ph type="title" idx="4294967295"/>
          </p:nvPr>
        </p:nvSpPr>
        <p:spPr>
          <a:xfrm>
            <a:off x="254000" y="274638"/>
            <a:ext cx="8661400" cy="741362"/>
          </a:xfrm>
        </p:spPr>
        <p:txBody>
          <a:bodyPr/>
          <a:lstStyle/>
          <a:p>
            <a:pPr algn="l" eaLnBrk="1" hangingPunct="1">
              <a:lnSpc>
                <a:spcPct val="90000"/>
              </a:lnSpc>
            </a:pPr>
            <a:r>
              <a:rPr lang="en-US" sz="4000" dirty="0" err="1" smtClean="0">
                <a:solidFill>
                  <a:srgbClr val="4E1765"/>
                </a:solidFill>
                <a:latin typeface="Georgia" pitchFamily="18" charset="0"/>
                <a:ea typeface="ＭＳ Ｐゴシック"/>
                <a:cs typeface="ＭＳ Ｐゴシック"/>
              </a:rPr>
              <a:t>NanoDays</a:t>
            </a:r>
            <a:r>
              <a:rPr lang="en-US" sz="4000" dirty="0" smtClean="0">
                <a:solidFill>
                  <a:srgbClr val="4E1765"/>
                </a:solidFill>
                <a:latin typeface="Georgia" pitchFamily="18" charset="0"/>
                <a:ea typeface="ＭＳ Ｐゴシック"/>
                <a:cs typeface="ＭＳ Ｐゴシック"/>
              </a:rPr>
              <a:t> 2012 Posters</a:t>
            </a:r>
          </a:p>
        </p:txBody>
      </p:sp>
      <p:sp>
        <p:nvSpPr>
          <p:cNvPr id="27654" name="Rectangle 12"/>
          <p:cNvSpPr>
            <a:spLocks noChangeArrowheads="1"/>
          </p:cNvSpPr>
          <p:nvPr/>
        </p:nvSpPr>
        <p:spPr bwMode="auto">
          <a:xfrm>
            <a:off x="5645150" y="2041525"/>
            <a:ext cx="3503613" cy="4887913"/>
          </a:xfrm>
          <a:prstGeom prst="rect">
            <a:avLst/>
          </a:prstGeom>
          <a:noFill/>
          <a:ln>
            <a:noFill/>
          </a:ln>
          <a:extLst/>
        </p:spPr>
        <p:txBody>
          <a:bodyPr lIns="38100" tIns="38100" rIns="38100" bIns="38100"/>
          <a:lstStyle/>
          <a:p>
            <a:pPr indent="4763" defTabSz="457200">
              <a:spcBef>
                <a:spcPts val="600"/>
              </a:spcBef>
              <a:buClr>
                <a:srgbClr val="000000"/>
              </a:buClr>
              <a:buSzPct val="100000"/>
              <a:buFont typeface="Arial" pitchFamily="34" charset="0"/>
              <a:buNone/>
              <a:defRPr/>
            </a:pPr>
            <a:r>
              <a:rPr lang="en-US" sz="2000" b="1" dirty="0">
                <a:solidFill>
                  <a:prstClr val="black"/>
                </a:solidFill>
                <a:latin typeface="+mn-lt"/>
                <a:ea typeface="ＭＳ Ｐゴシック" pitchFamily="1" charset="-128"/>
                <a:sym typeface="Arial" pitchFamily="34" charset="0"/>
              </a:rPr>
              <a:t>Data collection</a:t>
            </a:r>
          </a:p>
          <a:p>
            <a:pPr marL="233363" indent="-233363" defTabSz="457200">
              <a:spcBef>
                <a:spcPts val="600"/>
              </a:spcBef>
              <a:buClr>
                <a:srgbClr val="000000"/>
              </a:buClr>
              <a:buSzPct val="100000"/>
              <a:buFont typeface="Arial" pitchFamily="34" charset="0"/>
              <a:buChar char="•"/>
              <a:defRPr/>
            </a:pPr>
            <a:r>
              <a:rPr lang="en-US" dirty="0">
                <a:solidFill>
                  <a:prstClr val="black"/>
                </a:solidFill>
                <a:latin typeface="+mn-lt"/>
                <a:ea typeface="ＭＳ Ｐゴシック" pitchFamily="1" charset="-128"/>
                <a:sym typeface="Arial" pitchFamily="34" charset="0"/>
              </a:rPr>
              <a:t>Interviews with 30 visitors at three museums</a:t>
            </a:r>
          </a:p>
          <a:p>
            <a:pPr marL="233363" indent="-233363" defTabSz="457200">
              <a:spcBef>
                <a:spcPts val="600"/>
              </a:spcBef>
              <a:buClr>
                <a:srgbClr val="000000"/>
              </a:buClr>
              <a:buSzPct val="100000"/>
              <a:buFont typeface="Arial" pitchFamily="34" charset="0"/>
              <a:buChar char="•"/>
              <a:defRPr/>
            </a:pPr>
            <a:r>
              <a:rPr lang="en-US" dirty="0">
                <a:solidFill>
                  <a:prstClr val="black"/>
                </a:solidFill>
                <a:latin typeface="+mn-lt"/>
                <a:ea typeface="ＭＳ Ｐゴシック" pitchFamily="1" charset="-128"/>
                <a:sym typeface="Arial" pitchFamily="34" charset="0"/>
              </a:rPr>
              <a:t>Informal observations by team</a:t>
            </a:r>
          </a:p>
          <a:p>
            <a:pPr marL="233363" indent="-233363" defTabSz="457200">
              <a:spcBef>
                <a:spcPts val="600"/>
              </a:spcBef>
              <a:buClr>
                <a:srgbClr val="000000"/>
              </a:buClr>
              <a:buSzPct val="100000"/>
              <a:buFont typeface="Arial" pitchFamily="34" charset="0"/>
              <a:buChar char="•"/>
              <a:defRPr/>
            </a:pPr>
            <a:r>
              <a:rPr lang="en-US" dirty="0">
                <a:solidFill>
                  <a:prstClr val="black"/>
                </a:solidFill>
                <a:latin typeface="+mn-lt"/>
                <a:ea typeface="ＭＳ Ｐゴシック" pitchFamily="1" charset="-128"/>
                <a:sym typeface="Arial" pitchFamily="34" charset="0"/>
              </a:rPr>
              <a:t>Debrief with educators</a:t>
            </a:r>
          </a:p>
          <a:p>
            <a:pPr indent="4763" defTabSz="457200">
              <a:spcBef>
                <a:spcPts val="600"/>
              </a:spcBef>
              <a:buClr>
                <a:srgbClr val="000000"/>
              </a:buClr>
              <a:buSzPct val="100000"/>
              <a:defRPr/>
            </a:pPr>
            <a:endParaRPr lang="en-US" sz="10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endParaRPr lang="en-US" sz="10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r>
              <a:rPr lang="en-US" sz="2000" b="1" dirty="0">
                <a:solidFill>
                  <a:prstClr val="black"/>
                </a:solidFill>
                <a:latin typeface="+mn-lt"/>
                <a:ea typeface="ＭＳ Ｐゴシック" pitchFamily="1" charset="-128"/>
                <a:sym typeface="Arial" pitchFamily="34" charset="0"/>
              </a:rPr>
              <a:t>Lessons learned</a:t>
            </a:r>
          </a:p>
          <a:p>
            <a:pPr marL="233363" indent="-233363" defTabSz="457200">
              <a:spcBef>
                <a:spcPts val="600"/>
              </a:spcBef>
              <a:buClr>
                <a:srgbClr val="000000"/>
              </a:buClr>
              <a:buSzPct val="100000"/>
              <a:buFont typeface="Arial" pitchFamily="34" charset="0"/>
              <a:buChar char="•"/>
              <a:defRPr/>
            </a:pPr>
            <a:r>
              <a:rPr lang="en-US" dirty="0">
                <a:solidFill>
                  <a:prstClr val="black"/>
                </a:solidFill>
                <a:latin typeface="+mn-lt"/>
                <a:ea typeface="ＭＳ Ｐゴシック" pitchFamily="1" charset="-128"/>
                <a:sym typeface="Arial" pitchFamily="34" charset="0"/>
              </a:rPr>
              <a:t>Visitors liked the graphics and suggested improvements</a:t>
            </a:r>
          </a:p>
          <a:p>
            <a:pPr marL="233363" indent="-233363" defTabSz="457200">
              <a:spcBef>
                <a:spcPts val="600"/>
              </a:spcBef>
              <a:buClr>
                <a:srgbClr val="000000"/>
              </a:buClr>
              <a:buSzPct val="100000"/>
              <a:buFont typeface="Arial" pitchFamily="34" charset="0"/>
              <a:buChar char="•"/>
              <a:defRPr/>
            </a:pPr>
            <a:r>
              <a:rPr lang="en-US" dirty="0">
                <a:solidFill>
                  <a:prstClr val="black"/>
                </a:solidFill>
                <a:latin typeface="+mn-lt"/>
                <a:ea typeface="ＭＳ Ｐゴシック" pitchFamily="1" charset="-128"/>
                <a:sym typeface="Arial" pitchFamily="34" charset="0"/>
              </a:rPr>
              <a:t>Educators felt graphics attracted attention and defined space</a:t>
            </a:r>
          </a:p>
          <a:p>
            <a:pPr indent="4763" defTabSz="457200">
              <a:spcBef>
                <a:spcPts val="600"/>
              </a:spcBef>
              <a:buClr>
                <a:srgbClr val="000000"/>
              </a:buClr>
              <a:buSzPct val="100000"/>
              <a:buFont typeface="Arial" pitchFamily="34" charset="0"/>
              <a:buChar char="•"/>
              <a:defRPr/>
            </a:pPr>
            <a:endParaRPr lang="en-US" sz="24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endParaRPr lang="en-US" sz="24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endParaRPr lang="en-US" sz="24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endParaRPr lang="en-US" sz="24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endParaRPr lang="en-US" sz="24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buFont typeface="Arial" pitchFamily="34" charset="0"/>
              <a:buChar char="•"/>
              <a:defRPr/>
            </a:pPr>
            <a:endParaRPr lang="en-US" sz="2400" dirty="0">
              <a:solidFill>
                <a:prstClr val="black"/>
              </a:solidFill>
              <a:latin typeface="+mn-lt"/>
              <a:ea typeface="ＭＳ Ｐゴシック" pitchFamily="1" charset="-128"/>
              <a:sym typeface="Arial" pitchFamily="34" charset="0"/>
            </a:endParaRPr>
          </a:p>
          <a:p>
            <a:pPr indent="4763" defTabSz="457200">
              <a:spcBef>
                <a:spcPts val="600"/>
              </a:spcBef>
              <a:buClr>
                <a:srgbClr val="000000"/>
              </a:buClr>
              <a:buSzPct val="100000"/>
              <a:defRPr/>
            </a:pPr>
            <a:endParaRPr lang="en-US" sz="2400" dirty="0">
              <a:solidFill>
                <a:prstClr val="black"/>
              </a:solidFill>
              <a:latin typeface="+mn-lt"/>
              <a:ea typeface="ＭＳ Ｐゴシック" pitchFamily="1" charset="-128"/>
              <a:sym typeface="Arial" pitchFamily="34" charset="0"/>
            </a:endParaRPr>
          </a:p>
        </p:txBody>
      </p:sp>
      <p:grpSp>
        <p:nvGrpSpPr>
          <p:cNvPr id="63494" name="Group 17"/>
          <p:cNvGrpSpPr>
            <a:grpSpLocks/>
          </p:cNvGrpSpPr>
          <p:nvPr/>
        </p:nvGrpSpPr>
        <p:grpSpPr bwMode="auto">
          <a:xfrm>
            <a:off x="1049338" y="4329113"/>
            <a:ext cx="3306762" cy="1828800"/>
            <a:chOff x="978778" y="4573270"/>
            <a:chExt cx="3305621" cy="1828800"/>
          </a:xfrm>
        </p:grpSpPr>
        <p:pic>
          <p:nvPicPr>
            <p:cNvPr id="63499" name="Picture 11" descr="Key Concepts Posters_11nov11 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8778" y="4573270"/>
              <a:ext cx="1450735" cy="1828800"/>
            </a:xfrm>
            <a:prstGeom prst="rect">
              <a:avLst/>
            </a:prstGeom>
            <a:noFill/>
            <a:ln w="9525">
              <a:noFill/>
              <a:miter lim="800000"/>
              <a:headEnd/>
              <a:tailEnd/>
            </a:ln>
          </p:spPr>
        </p:pic>
        <p:pic>
          <p:nvPicPr>
            <p:cNvPr id="63500" name="Picture 12" descr="Key Concepts Posters_11nov11 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9852" y="4573270"/>
              <a:ext cx="1444547" cy="1828800"/>
            </a:xfrm>
            <a:prstGeom prst="rect">
              <a:avLst/>
            </a:prstGeom>
            <a:noFill/>
            <a:ln w="9525">
              <a:noFill/>
              <a:miter lim="800000"/>
              <a:headEnd/>
              <a:tailEnd/>
            </a:ln>
          </p:spPr>
        </p:pic>
      </p:grpSp>
      <p:grpSp>
        <p:nvGrpSpPr>
          <p:cNvPr id="63495" name="Group 16"/>
          <p:cNvGrpSpPr>
            <a:grpSpLocks/>
          </p:cNvGrpSpPr>
          <p:nvPr/>
        </p:nvGrpSpPr>
        <p:grpSpPr bwMode="auto">
          <a:xfrm>
            <a:off x="325438" y="2073275"/>
            <a:ext cx="4757737" cy="1828800"/>
            <a:chOff x="254000" y="1828800"/>
            <a:chExt cx="4758466" cy="1828800"/>
          </a:xfrm>
        </p:grpSpPr>
        <p:pic>
          <p:nvPicPr>
            <p:cNvPr id="63496" name="Picture 13" descr="Key Concepts Posters_11nov11 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2126" y="1828800"/>
              <a:ext cx="1450340" cy="1828800"/>
            </a:xfrm>
            <a:prstGeom prst="rect">
              <a:avLst/>
            </a:prstGeom>
            <a:noFill/>
            <a:ln w="9525">
              <a:noFill/>
              <a:miter lim="800000"/>
              <a:headEnd/>
              <a:tailEnd/>
            </a:ln>
          </p:spPr>
        </p:pic>
        <p:pic>
          <p:nvPicPr>
            <p:cNvPr id="63497" name="Picture 14" descr="Key Concepts Posters_11nov11 4.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00191" y="1828800"/>
              <a:ext cx="1449350" cy="1828800"/>
            </a:xfrm>
            <a:prstGeom prst="rect">
              <a:avLst/>
            </a:prstGeom>
            <a:noFill/>
            <a:ln w="9525">
              <a:noFill/>
              <a:miter lim="800000"/>
              <a:headEnd/>
              <a:tailEnd/>
            </a:ln>
          </p:spPr>
        </p:pic>
        <p:pic>
          <p:nvPicPr>
            <p:cNvPr id="63498" name="Picture 15" descr="Key Concepts Posters_11nov11 1.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4000" y="1828800"/>
              <a:ext cx="1450146" cy="1828800"/>
            </a:xfrm>
            <a:prstGeom prst="rect">
              <a:avLst/>
            </a:prstGeom>
            <a:noFill/>
            <a:ln w="9525">
              <a:noFill/>
              <a:miter lim="800000"/>
              <a:headEnd/>
              <a:tailEnd/>
            </a:ln>
          </p:spPr>
        </p:pic>
      </p:grpSp>
      <p:graphicFrame>
        <p:nvGraphicFramePr>
          <p:cNvPr id="15" name="Diagram 14"/>
          <p:cNvGraphicFramePr/>
          <p:nvPr>
            <p:extLst>
              <p:ext uri="{D42A27DB-BD31-4B8C-83A1-F6EECF244321}">
                <p14:modId xmlns:p14="http://schemas.microsoft.com/office/powerpoint/2010/main" val="2957607493"/>
              </p:ext>
            </p:extLst>
          </p:nvPr>
        </p:nvGraphicFramePr>
        <p:xfrm>
          <a:off x="7428096" y="56874"/>
          <a:ext cx="1715903" cy="11782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TextBox 13"/>
          <p:cNvSpPr txBox="1"/>
          <p:nvPr/>
        </p:nvSpPr>
        <p:spPr>
          <a:xfrm>
            <a:off x="208280" y="1393393"/>
            <a:ext cx="8707120" cy="442674"/>
          </a:xfrm>
          <a:prstGeom prst="round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indent="4763">
              <a:spcBef>
                <a:spcPts val="600"/>
              </a:spcBef>
              <a:buClr>
                <a:srgbClr val="000000"/>
              </a:buClr>
              <a:buSzPct val="100000"/>
              <a:buFont typeface="Arial" pitchFamily="34" charset="0"/>
              <a:buNone/>
            </a:pPr>
            <a:r>
              <a:rPr lang="en-US" sz="2000" i="1" dirty="0" smtClean="0">
                <a:latin typeface="Calibri" pitchFamily="34" charset="0"/>
                <a:sym typeface="Arial" pitchFamily="34" charset="0"/>
              </a:rPr>
              <a:t>Are educational posters worth including in the </a:t>
            </a:r>
            <a:r>
              <a:rPr lang="en-US" sz="2000" i="1" dirty="0" err="1" smtClean="0">
                <a:latin typeface="Calibri" pitchFamily="34" charset="0"/>
                <a:sym typeface="Arial" pitchFamily="34" charset="0"/>
              </a:rPr>
              <a:t>NanoDays</a:t>
            </a:r>
            <a:r>
              <a:rPr lang="en-US" sz="2000" i="1" dirty="0" smtClean="0">
                <a:latin typeface="Calibri" pitchFamily="34" charset="0"/>
                <a:sym typeface="Arial" pitchFamily="34" charset="0"/>
              </a:rPr>
              <a:t> 2012 kit?</a:t>
            </a:r>
            <a:endParaRPr lang="en-US" sz="2000" i="1" dirty="0">
              <a:latin typeface="Calibri" pitchFamily="34" charset="0"/>
              <a:sym typeface="Arial" pitchFamily="34" charset="0"/>
            </a:endParaRPr>
          </a:p>
        </p:txBody>
      </p:sp>
    </p:spTree>
    <p:extLst>
      <p:ext uri="{BB962C8B-B14F-4D97-AF65-F5344CB8AC3E}">
        <p14:creationId xmlns:p14="http://schemas.microsoft.com/office/powerpoint/2010/main" val="1916427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200329"/>
          </a:xfrm>
          <a:prstGeom prst="rect">
            <a:avLst/>
          </a:prstGeom>
          <a:noFill/>
          <a:ln w="9525">
            <a:noFill/>
            <a:miter lim="800000"/>
            <a:headEnd/>
            <a:tailEnd/>
          </a:ln>
        </p:spPr>
        <p:txBody>
          <a:bodyPr>
            <a:prstTxWarp prst="textNoShape">
              <a:avLst/>
            </a:prstTxWarp>
            <a:spAutoFit/>
          </a:bodyPr>
          <a:lstStyle/>
          <a:p>
            <a:pPr algn="ctr"/>
            <a:r>
              <a:rPr lang="en-US" sz="3200" dirty="0" smtClean="0">
                <a:solidFill>
                  <a:srgbClr val="49176D"/>
                </a:solidFill>
                <a:latin typeface="Georgia"/>
                <a:cs typeface="Georgia"/>
              </a:rPr>
              <a:t>Learn how </a:t>
            </a:r>
            <a:r>
              <a:rPr lang="en-US" sz="3200" dirty="0" err="1">
                <a:solidFill>
                  <a:srgbClr val="49176D"/>
                </a:solidFill>
                <a:latin typeface="Georgia"/>
                <a:cs typeface="Georgia"/>
              </a:rPr>
              <a:t>NanoDays</a:t>
            </a:r>
            <a:r>
              <a:rPr lang="en-US" sz="3200" dirty="0">
                <a:solidFill>
                  <a:srgbClr val="49176D"/>
                </a:solidFill>
                <a:latin typeface="Georgia"/>
                <a:cs typeface="Georgia"/>
              </a:rPr>
              <a:t> activities are developed, reviewed, and </a:t>
            </a:r>
            <a:r>
              <a:rPr lang="en-US" sz="3200" dirty="0" smtClean="0">
                <a:solidFill>
                  <a:srgbClr val="49176D"/>
                </a:solidFill>
                <a:latin typeface="Georgia"/>
                <a:cs typeface="Georgia"/>
              </a:rPr>
              <a:t>fabricated </a:t>
            </a:r>
            <a:endParaRPr lang="en-US" sz="4000" dirty="0" smtClean="0">
              <a:solidFill>
                <a:srgbClr val="49176D"/>
              </a:solidFill>
              <a:latin typeface="Georgia" pitchFamily="1" charset="0"/>
              <a:ea typeface="Georgia" pitchFamily="1" charset="0"/>
              <a:cs typeface="Georgia" pitchFamily="1" charset="0"/>
            </a:endParaRP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82247" y="2346783"/>
            <a:ext cx="6301842"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Ali Jackson, Sciencenter</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Sarah Cohn, Science Museum of Minnesota</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KC Miller, Science Museum of Minnesota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ND 48 state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2075"/>
            <a:ext cx="9147110" cy="5495925"/>
          </a:xfrm>
          <a:prstGeom prst="rect">
            <a:avLst/>
          </a:prstGeom>
        </p:spPr>
      </p:pic>
      <p:sp>
        <p:nvSpPr>
          <p:cNvPr id="3" name="Subtitle 2"/>
          <p:cNvSpPr>
            <a:spLocks noGrp="1"/>
          </p:cNvSpPr>
          <p:nvPr>
            <p:ph type="subTitle" idx="1"/>
          </p:nvPr>
        </p:nvSpPr>
        <p:spPr>
          <a:xfrm>
            <a:off x="1363441" y="3687733"/>
            <a:ext cx="6400800" cy="1752600"/>
          </a:xfrm>
        </p:spPr>
        <p:txBody>
          <a:bodyPr/>
          <a:lstStyle/>
          <a:p>
            <a:endParaRPr lang="en-US"/>
          </a:p>
        </p:txBody>
      </p:sp>
      <p:sp>
        <p:nvSpPr>
          <p:cNvPr id="18" name="Rectangle 17"/>
          <p:cNvSpPr/>
          <p:nvPr/>
        </p:nvSpPr>
        <p:spPr>
          <a:xfrm>
            <a:off x="-4447" y="10730"/>
            <a:ext cx="9144000" cy="1261884"/>
          </a:xfrm>
          <a:prstGeom prst="rect">
            <a:avLst/>
          </a:prstGeom>
          <a:noFill/>
          <a:ln>
            <a:noFill/>
          </a:ln>
        </p:spPr>
        <p:txBody>
          <a:bodyPr wrap="square">
            <a:spAutoFit/>
          </a:bodyPr>
          <a:lstStyle/>
          <a:p>
            <a:pPr algn="ctr"/>
            <a:r>
              <a:rPr lang="en-US" sz="4400" dirty="0" smtClean="0">
                <a:solidFill>
                  <a:srgbClr val="4E1765"/>
                </a:solidFill>
                <a:latin typeface="Georgia"/>
                <a:cs typeface="Georgia"/>
              </a:rPr>
              <a:t>NanoDays </a:t>
            </a:r>
          </a:p>
          <a:p>
            <a:pPr algn="ctr"/>
            <a:r>
              <a:rPr lang="en-US" sz="3200" b="1" dirty="0" smtClean="0">
                <a:solidFill>
                  <a:srgbClr val="4E1765"/>
                </a:solidFill>
                <a:latin typeface="Georgia"/>
                <a:cs typeface="Georgia"/>
              </a:rPr>
              <a:t>2008-2015</a:t>
            </a:r>
            <a:endParaRPr lang="en-US" sz="3200" b="1" dirty="0">
              <a:solidFill>
                <a:srgbClr val="4E1765"/>
              </a:solidFill>
              <a:latin typeface="Georgia"/>
              <a:cs typeface="Georgia"/>
            </a:endParaRPr>
          </a:p>
        </p:txBody>
      </p:sp>
      <p:sp>
        <p:nvSpPr>
          <p:cNvPr id="19" name="Rectangle 18"/>
          <p:cNvSpPr/>
          <p:nvPr/>
        </p:nvSpPr>
        <p:spPr>
          <a:xfrm>
            <a:off x="-4447" y="1279355"/>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2" name="Picture 11" descr="ND alaksa.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452" y="4476750"/>
            <a:ext cx="1641348" cy="2279650"/>
          </a:xfrm>
          <a:prstGeom prst="rect">
            <a:avLst/>
          </a:prstGeom>
          <a:ln>
            <a:solidFill>
              <a:srgbClr val="7F7F7F"/>
            </a:solidFill>
          </a:ln>
        </p:spPr>
      </p:pic>
      <p:pic>
        <p:nvPicPr>
          <p:cNvPr id="15" name="Picture 14" descr="ND hawaii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2126" y="5435600"/>
            <a:ext cx="1655747" cy="1308100"/>
          </a:xfrm>
          <a:prstGeom prst="rect">
            <a:avLst/>
          </a:prstGeom>
          <a:ln>
            <a:solidFill>
              <a:srgbClr val="7F7F7F"/>
            </a:solidFill>
          </a:ln>
        </p:spPr>
      </p:pic>
    </p:spTree>
    <p:extLst>
      <p:ext uri="{BB962C8B-B14F-4D97-AF65-F5344CB8AC3E}">
        <p14:creationId xmlns:p14="http://schemas.microsoft.com/office/powerpoint/2010/main" val="42189422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1"/>
          <p:cNvSpPr>
            <a:spLocks noGrp="1"/>
          </p:cNvSpPr>
          <p:nvPr>
            <p:ph type="title"/>
          </p:nvPr>
        </p:nvSpPr>
        <p:spPr>
          <a:xfrm>
            <a:off x="254001" y="1852443"/>
            <a:ext cx="8661400" cy="741362"/>
          </a:xfrm>
        </p:spPr>
        <p:txBody>
          <a:bodyPr/>
          <a:lstStyle/>
          <a:p>
            <a:pPr eaLnBrk="1" hangingPunct="1">
              <a:lnSpc>
                <a:spcPct val="90000"/>
              </a:lnSpc>
            </a:pPr>
            <a:r>
              <a:rPr lang="en-US" sz="4800" dirty="0" smtClean="0">
                <a:solidFill>
                  <a:srgbClr val="49176D"/>
                </a:solidFill>
                <a:latin typeface="Georgia" charset="0"/>
                <a:ea typeface="ＭＳ Ｐゴシック" charset="0"/>
                <a:cs typeface="Georgia" charset="0"/>
              </a:rPr>
              <a:t>THANK YOU!</a:t>
            </a:r>
            <a:endParaRPr lang="en-US" sz="4800" dirty="0">
              <a:solidFill>
                <a:srgbClr val="49176D"/>
              </a:solidFill>
              <a:latin typeface="Georgia" charset="0"/>
              <a:ea typeface="ＭＳ Ｐゴシック" charset="0"/>
              <a:cs typeface="Georgia" charset="0"/>
            </a:endParaRPr>
          </a:p>
        </p:txBody>
      </p:sp>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F_130313_915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58373" y="0"/>
            <a:ext cx="2168055" cy="1753543"/>
          </a:xfrm>
          <a:prstGeom prst="rect">
            <a:avLst/>
          </a:prstGeom>
        </p:spPr>
      </p:pic>
      <p:pic>
        <p:nvPicPr>
          <p:cNvPr id="6" name="Picture 5" descr="Ali Nandoda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2135" y="-1"/>
            <a:ext cx="2635267" cy="1753543"/>
          </a:xfrm>
          <a:prstGeom prst="rect">
            <a:avLst/>
          </a:prstGeom>
        </p:spPr>
      </p:pic>
      <p:pic>
        <p:nvPicPr>
          <p:cNvPr id="7" name="Picture 6" descr="CNT, Cornell 201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85627" y="2979393"/>
            <a:ext cx="2258373" cy="1686810"/>
          </a:xfrm>
          <a:prstGeom prst="rect">
            <a:avLst/>
          </a:prstGeom>
        </p:spPr>
      </p:pic>
      <p:pic>
        <p:nvPicPr>
          <p:cNvPr id="8"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1686810"/>
            <a:ext cx="1495192" cy="21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6863" y="1568480"/>
            <a:ext cx="2759129" cy="1839419"/>
          </a:xfrm>
          <a:prstGeom prst="rect">
            <a:avLst/>
          </a:prstGeom>
          <a:noFill/>
          <a:ln w="9525">
            <a:noFill/>
            <a:miter lim="800000"/>
            <a:headEnd/>
            <a:tailEnd/>
          </a:ln>
          <a:effectLst/>
        </p:spPr>
      </p:pic>
      <p:pic>
        <p:nvPicPr>
          <p:cNvPr id="11" name="Picture 10" descr="ECH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79286" y="0"/>
            <a:ext cx="2564714" cy="1707138"/>
          </a:xfrm>
          <a:prstGeom prst="rect">
            <a:avLst/>
          </a:prstGeom>
        </p:spPr>
      </p:pic>
      <p:pic>
        <p:nvPicPr>
          <p:cNvPr id="12" name="Picture 11" descr="Buffalo_nanotube.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65353" y="4719065"/>
            <a:ext cx="2851913" cy="2138935"/>
          </a:xfrm>
          <a:prstGeom prst="rect">
            <a:avLst/>
          </a:prstGeom>
        </p:spPr>
      </p:pic>
      <p:pic>
        <p:nvPicPr>
          <p:cNvPr id="15" name="Picture 14" descr="NanoDays at LICM.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95192" y="1568480"/>
            <a:ext cx="1868181" cy="2490908"/>
          </a:xfrm>
          <a:prstGeom prst="rect">
            <a:avLst/>
          </a:prstGeom>
        </p:spPr>
      </p:pic>
      <p:pic>
        <p:nvPicPr>
          <p:cNvPr id="19" name="Picture 18" descr="3426047357_48ca068ac9_b.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258373" y="3389718"/>
            <a:ext cx="2487373" cy="1865530"/>
          </a:xfrm>
          <a:prstGeom prst="rect">
            <a:avLst/>
          </a:prstGeom>
        </p:spPr>
      </p:pic>
      <p:pic>
        <p:nvPicPr>
          <p:cNvPr id="18" name="Picture 17" descr="sweetselfassembly_repimage3.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13658" y="1556028"/>
            <a:ext cx="2030342" cy="1522757"/>
          </a:xfrm>
          <a:prstGeom prst="rect">
            <a:avLst/>
          </a:prstGeom>
        </p:spPr>
      </p:pic>
      <p:pic>
        <p:nvPicPr>
          <p:cNvPr id="17" name="Picture 16" descr="NanoDays at Sciencenter_Horton.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59533" y="4763051"/>
            <a:ext cx="2857368" cy="2094949"/>
          </a:xfrm>
          <a:prstGeom prst="rect">
            <a:avLst/>
          </a:prstGeom>
        </p:spPr>
      </p:pic>
      <p:pic>
        <p:nvPicPr>
          <p:cNvPr id="20" name="Picture 19" descr="PortDiscovery_KenStark.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9533" y="3217780"/>
            <a:ext cx="2317906" cy="1545271"/>
          </a:xfrm>
          <a:prstGeom prst="rect">
            <a:avLst/>
          </a:prstGeom>
        </p:spPr>
      </p:pic>
      <p:pic>
        <p:nvPicPr>
          <p:cNvPr id="21" name="Picture 20" descr="dsc_7266.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348856" y="1369246"/>
            <a:ext cx="2245601" cy="1494253"/>
          </a:xfrm>
          <a:prstGeom prst="rect">
            <a:avLst/>
          </a:prstGeom>
        </p:spPr>
      </p:pic>
      <p:pic>
        <p:nvPicPr>
          <p:cNvPr id="22" name="Picture 21" descr="20120401_1237.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506259" y="2851046"/>
            <a:ext cx="2802715" cy="1864965"/>
          </a:xfrm>
          <a:prstGeom prst="rect">
            <a:avLst/>
          </a:prstGeom>
        </p:spPr>
      </p:pic>
      <p:pic>
        <p:nvPicPr>
          <p:cNvPr id="23" name="Picture 22" descr="20120401_1204.jpg"/>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0" y="-1"/>
            <a:ext cx="2258374" cy="1753544"/>
          </a:xfrm>
          <a:prstGeom prst="rect">
            <a:avLst/>
          </a:prstGeom>
        </p:spPr>
      </p:pic>
      <p:pic>
        <p:nvPicPr>
          <p:cNvPr id="24" name="Picture 23" descr="20110402gh_052.jp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5617267" y="4506845"/>
            <a:ext cx="3526733" cy="2351155"/>
          </a:xfrm>
          <a:prstGeom prst="rect">
            <a:avLst/>
          </a:prstGeom>
        </p:spPr>
      </p:pic>
      <p:pic>
        <p:nvPicPr>
          <p:cNvPr id="25" name="Picture 2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857402" y="5630565"/>
            <a:ext cx="2230682" cy="1062648"/>
          </a:xfrm>
          <a:prstGeom prst="rect">
            <a:avLst/>
          </a:prstGeom>
        </p:spPr>
      </p:pic>
    </p:spTree>
    <p:extLst>
      <p:ext uri="{BB962C8B-B14F-4D97-AF65-F5344CB8AC3E}">
        <p14:creationId xmlns:p14="http://schemas.microsoft.com/office/powerpoint/2010/main" val="13509881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20120331gh_073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6090" y="0"/>
            <a:ext cx="2122032" cy="3183047"/>
          </a:xfrm>
          <a:prstGeom prst="rect">
            <a:avLst/>
          </a:prstGeom>
        </p:spPr>
      </p:pic>
      <p:pic>
        <p:nvPicPr>
          <p:cNvPr id="15" name="Picture 14" descr="dsc_666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6996" y="2802257"/>
            <a:ext cx="3385184" cy="2252547"/>
          </a:xfrm>
          <a:prstGeom prst="rect">
            <a:avLst/>
          </a:prstGeom>
        </p:spPr>
      </p:pic>
      <p:pic>
        <p:nvPicPr>
          <p:cNvPr id="14" name="Picture 13" descr="img_1567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6295" y="2606505"/>
            <a:ext cx="3222374" cy="2148249"/>
          </a:xfrm>
          <a:prstGeom prst="rect">
            <a:avLst/>
          </a:prstGeom>
        </p:spPr>
      </p:pic>
      <p:pic>
        <p:nvPicPr>
          <p:cNvPr id="12" name="Picture 11" descr="img_1566 (1).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13674" y="1"/>
            <a:ext cx="1734994" cy="2602492"/>
          </a:xfrm>
          <a:prstGeom prst="rect">
            <a:avLst/>
          </a:prstGeom>
        </p:spPr>
      </p:pic>
      <p:pic>
        <p:nvPicPr>
          <p:cNvPr id="13" name="Picture 12" descr="img_1572 (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21708" y="3158143"/>
            <a:ext cx="1375468" cy="2063201"/>
          </a:xfrm>
          <a:prstGeom prst="rect">
            <a:avLst/>
          </a:prstGeom>
        </p:spPr>
      </p:pic>
      <p:pic>
        <p:nvPicPr>
          <p:cNvPr id="5" name="Picture 4" descr="20120401_1022.jpg"/>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4754754"/>
            <a:ext cx="2326090" cy="2103246"/>
          </a:xfrm>
          <a:prstGeom prst="rect">
            <a:avLst/>
          </a:prstGeom>
        </p:spPr>
      </p:pic>
      <p:pic>
        <p:nvPicPr>
          <p:cNvPr id="4" name="Picture 3" descr="20110402gh_043.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2633622" cy="1755748"/>
          </a:xfrm>
          <a:prstGeom prst="rect">
            <a:avLst/>
          </a:prstGeom>
        </p:spPr>
      </p:pic>
      <p:pic>
        <p:nvPicPr>
          <p:cNvPr id="6" name="Picture 5" descr="20120401_1117.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495" y="1622847"/>
            <a:ext cx="2486184" cy="1654340"/>
          </a:xfrm>
          <a:prstGeom prst="rect">
            <a:avLst/>
          </a:prstGeom>
        </p:spPr>
      </p:pic>
      <p:pic>
        <p:nvPicPr>
          <p:cNvPr id="9" name="Picture 8" descr="20110402gh_354.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48123" y="0"/>
            <a:ext cx="2965552" cy="1977035"/>
          </a:xfrm>
          <a:prstGeom prst="rect">
            <a:avLst/>
          </a:prstGeom>
        </p:spPr>
      </p:pic>
      <p:pic>
        <p:nvPicPr>
          <p:cNvPr id="11" name="Picture 10" descr="img_1551 (1).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95" y="3277187"/>
            <a:ext cx="2216351" cy="1477567"/>
          </a:xfrm>
          <a:prstGeom prst="rect">
            <a:avLst/>
          </a:prstGeom>
        </p:spPr>
      </p:pic>
      <p:pic>
        <p:nvPicPr>
          <p:cNvPr id="7" name="Picture 6" descr="20110402gh_229.jpg"/>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4584750" y="3670736"/>
            <a:ext cx="2089202" cy="3187264"/>
          </a:xfrm>
          <a:prstGeom prst="rect">
            <a:avLst/>
          </a:prstGeom>
        </p:spPr>
      </p:pic>
      <p:pic>
        <p:nvPicPr>
          <p:cNvPr id="17" name="Picture 16" descr="img_7308.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74341" y="4754754"/>
            <a:ext cx="2574328" cy="2145532"/>
          </a:xfrm>
          <a:prstGeom prst="rect">
            <a:avLst/>
          </a:prstGeom>
        </p:spPr>
      </p:pic>
      <p:pic>
        <p:nvPicPr>
          <p:cNvPr id="18" name="Picture 17" descr="20120331gh_0242.jpg"/>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846656" y="1353747"/>
            <a:ext cx="1202931" cy="1804396"/>
          </a:xfrm>
          <a:prstGeom prst="rect">
            <a:avLst/>
          </a:prstGeom>
        </p:spPr>
      </p:pic>
      <p:pic>
        <p:nvPicPr>
          <p:cNvPr id="19" name="Picture 18" descr="20120331gh_0669.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158526" y="5054804"/>
            <a:ext cx="2704793" cy="1803196"/>
          </a:xfrm>
          <a:prstGeom prst="rect">
            <a:avLst/>
          </a:prstGeom>
        </p:spPr>
      </p:pic>
      <p:pic>
        <p:nvPicPr>
          <p:cNvPr id="22" name="Picture 21" descr="20120331gh_0844.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049588" y="1933776"/>
            <a:ext cx="2364086" cy="1576057"/>
          </a:xfrm>
          <a:prstGeom prst="rect">
            <a:avLst/>
          </a:prstGeom>
        </p:spPr>
      </p:pic>
      <p:pic>
        <p:nvPicPr>
          <p:cNvPr id="20" name="Picture 19"/>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42180" y="5489460"/>
            <a:ext cx="2230682" cy="1062648"/>
          </a:xfrm>
          <a:prstGeom prst="rect">
            <a:avLst/>
          </a:prstGeom>
        </p:spPr>
      </p:pic>
    </p:spTree>
    <p:extLst>
      <p:ext uri="{BB962C8B-B14F-4D97-AF65-F5344CB8AC3E}">
        <p14:creationId xmlns:p14="http://schemas.microsoft.com/office/powerpoint/2010/main" val="9665550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8915" name="Title 1"/>
          <p:cNvSpPr>
            <a:spLocks noGrp="1"/>
          </p:cNvSpPr>
          <p:nvPr>
            <p:ph type="title"/>
          </p:nvPr>
        </p:nvSpPr>
        <p:spPr>
          <a:xfrm>
            <a:off x="0" y="42863"/>
            <a:ext cx="8229600" cy="1143000"/>
          </a:xfrm>
        </p:spPr>
        <p:txBody>
          <a:bodyPr/>
          <a:lstStyle/>
          <a:p>
            <a:pPr algn="l"/>
            <a:r>
              <a:rPr lang="en-US" sz="4000" dirty="0" smtClean="0">
                <a:solidFill>
                  <a:srgbClr val="4E1765"/>
                </a:solidFill>
                <a:latin typeface="Georgia" charset="0"/>
                <a:ea typeface="ＭＳ Ｐゴシック" charset="0"/>
                <a:cs typeface="Georgia" charset="0"/>
              </a:rPr>
              <a:t>Product Development Process</a:t>
            </a:r>
            <a:endParaRPr lang="en-US" sz="4000" dirty="0">
              <a:solidFill>
                <a:srgbClr val="4E1765"/>
              </a:solidFill>
              <a:latin typeface="Georgia" charset="0"/>
              <a:ea typeface="ＭＳ Ｐゴシック" charset="0"/>
              <a:cs typeface="Georgia" charset="0"/>
            </a:endParaRPr>
          </a:p>
        </p:txBody>
      </p:sp>
      <p:sp>
        <p:nvSpPr>
          <p:cNvPr id="9" name="Rectangle 5"/>
          <p:cNvSpPr>
            <a:spLocks/>
          </p:cNvSpPr>
          <p:nvPr/>
        </p:nvSpPr>
        <p:spPr bwMode="auto">
          <a:xfrm>
            <a:off x="3086952" y="1435412"/>
            <a:ext cx="582773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p>
            <a:pPr>
              <a:lnSpc>
                <a:spcPct val="80000"/>
              </a:lnSpc>
              <a:spcBef>
                <a:spcPts val="1438"/>
              </a:spcBef>
              <a:buClr>
                <a:srgbClr val="000000"/>
              </a:buClr>
              <a:buSzPct val="100000"/>
            </a:pPr>
            <a:r>
              <a:rPr lang="en-US" b="1" dirty="0" smtClean="0">
                <a:latin typeface="Calibri" charset="0"/>
                <a:cs typeface="Arial" charset="0"/>
                <a:sym typeface="Arial" charset="0"/>
              </a:rPr>
              <a:t>Iterative, collaborative development process:</a:t>
            </a:r>
          </a:p>
          <a:p>
            <a:pPr marL="862013" indent="-457200">
              <a:lnSpc>
                <a:spcPct val="80000"/>
              </a:lnSpc>
              <a:spcBef>
                <a:spcPts val="1438"/>
              </a:spcBef>
              <a:buClr>
                <a:srgbClr val="000000"/>
              </a:buClr>
              <a:buSzPct val="100000"/>
              <a:buFont typeface="Wingdings" charset="2"/>
              <a:buChar char="ü"/>
            </a:pPr>
            <a:r>
              <a:rPr lang="en-US" dirty="0" smtClean="0">
                <a:latin typeface="Calibri" charset="0"/>
                <a:cs typeface="Arial" charset="0"/>
                <a:sym typeface="Arial" charset="0"/>
              </a:rPr>
              <a:t>Peer review</a:t>
            </a:r>
          </a:p>
          <a:p>
            <a:pPr marL="862013" indent="-457200">
              <a:lnSpc>
                <a:spcPct val="80000"/>
              </a:lnSpc>
              <a:spcBef>
                <a:spcPts val="1438"/>
              </a:spcBef>
              <a:buClr>
                <a:srgbClr val="000000"/>
              </a:buClr>
              <a:buSzPct val="100000"/>
              <a:buFont typeface="Wingdings" charset="2"/>
              <a:buChar char="ü"/>
            </a:pPr>
            <a:r>
              <a:rPr lang="en-US" dirty="0">
                <a:latin typeface="Calibri" charset="0"/>
                <a:cs typeface="Arial" charset="0"/>
                <a:sym typeface="Arial" charset="0"/>
              </a:rPr>
              <a:t>Expert </a:t>
            </a:r>
            <a:r>
              <a:rPr lang="en-US" dirty="0" smtClean="0">
                <a:latin typeface="Calibri" charset="0"/>
                <a:cs typeface="Arial" charset="0"/>
                <a:sym typeface="Arial" charset="0"/>
              </a:rPr>
              <a:t>review</a:t>
            </a:r>
          </a:p>
          <a:p>
            <a:pPr marL="862013" indent="-457200">
              <a:lnSpc>
                <a:spcPct val="80000"/>
              </a:lnSpc>
              <a:spcBef>
                <a:spcPts val="1438"/>
              </a:spcBef>
              <a:buClr>
                <a:srgbClr val="000000"/>
              </a:buClr>
              <a:buSzPct val="100000"/>
              <a:buFont typeface="Wingdings" charset="2"/>
              <a:buChar char="ü"/>
            </a:pPr>
            <a:r>
              <a:rPr lang="en-US" dirty="0" smtClean="0">
                <a:latin typeface="Calibri" charset="0"/>
                <a:cs typeface="Arial" charset="0"/>
                <a:sym typeface="Arial" charset="0"/>
              </a:rPr>
              <a:t>Visitor testing</a:t>
            </a:r>
          </a:p>
          <a:p>
            <a:pPr>
              <a:lnSpc>
                <a:spcPct val="80000"/>
              </a:lnSpc>
              <a:spcBef>
                <a:spcPts val="1438"/>
              </a:spcBef>
              <a:buClr>
                <a:srgbClr val="000000"/>
              </a:buClr>
              <a:buSzPct val="100000"/>
              <a:tabLst>
                <a:tab pos="511175" algn="l"/>
              </a:tabLst>
            </a:pPr>
            <a:r>
              <a:rPr lang="en-US" b="1" dirty="0" smtClean="0">
                <a:latin typeface="Calibri" charset="0"/>
                <a:cs typeface="Arial" charset="0"/>
                <a:sym typeface="Arial" charset="0"/>
              </a:rPr>
              <a:t>Audiences and Content</a:t>
            </a:r>
          </a:p>
          <a:p>
            <a:pPr marL="749300" indent="-342900">
              <a:lnSpc>
                <a:spcPct val="80000"/>
              </a:lnSpc>
              <a:spcBef>
                <a:spcPts val="1438"/>
              </a:spcBef>
              <a:buClr>
                <a:srgbClr val="000000"/>
              </a:buClr>
              <a:buSzPct val="100000"/>
              <a:buFont typeface="Arial"/>
              <a:buChar char="•"/>
            </a:pPr>
            <a:r>
              <a:rPr lang="en-US" dirty="0" smtClean="0">
                <a:latin typeface="Calibri" charset="0"/>
                <a:cs typeface="Arial" charset="0"/>
                <a:sym typeface="Arial" charset="0"/>
              </a:rPr>
              <a:t>Content Map as a guide</a:t>
            </a:r>
          </a:p>
          <a:p>
            <a:pPr marL="749300" indent="-342900">
              <a:lnSpc>
                <a:spcPct val="80000"/>
              </a:lnSpc>
              <a:spcBef>
                <a:spcPts val="1438"/>
              </a:spcBef>
              <a:buClr>
                <a:srgbClr val="000000"/>
              </a:buClr>
              <a:buSzPct val="100000"/>
              <a:buFont typeface="Arial"/>
              <a:buChar char="•"/>
            </a:pPr>
            <a:r>
              <a:rPr lang="en-US" dirty="0" smtClean="0">
                <a:latin typeface="Calibri" charset="0"/>
                <a:cs typeface="Arial" charset="0"/>
                <a:sym typeface="Arial" charset="0"/>
              </a:rPr>
              <a:t>Inclusive audience approach</a:t>
            </a:r>
          </a:p>
          <a:p>
            <a:pPr>
              <a:lnSpc>
                <a:spcPct val="80000"/>
              </a:lnSpc>
              <a:spcBef>
                <a:spcPts val="1438"/>
              </a:spcBef>
              <a:buClr>
                <a:srgbClr val="000000"/>
              </a:buClr>
              <a:buSzPct val="100000"/>
            </a:pPr>
            <a:r>
              <a:rPr lang="en-US" b="1" dirty="0">
                <a:latin typeface="Calibri" charset="0"/>
                <a:cs typeface="Arial" charset="0"/>
                <a:sym typeface="Arial" charset="0"/>
              </a:rPr>
              <a:t>Designed for sharing</a:t>
            </a:r>
          </a:p>
          <a:p>
            <a:pPr marL="749300" indent="-342900">
              <a:lnSpc>
                <a:spcPct val="80000"/>
              </a:lnSpc>
              <a:spcBef>
                <a:spcPts val="1438"/>
              </a:spcBef>
              <a:buClr>
                <a:srgbClr val="000000"/>
              </a:buClr>
              <a:buSzPct val="100000"/>
              <a:buFont typeface="Arial"/>
              <a:buChar char="•"/>
            </a:pPr>
            <a:r>
              <a:rPr lang="en-US" dirty="0" smtClean="0">
                <a:latin typeface="Calibri" charset="0"/>
                <a:cs typeface="Arial" charset="0"/>
                <a:sym typeface="Arial" charset="0"/>
              </a:rPr>
              <a:t>Easily edited and adapted </a:t>
            </a:r>
          </a:p>
          <a:p>
            <a:pPr marL="749300" indent="-342900">
              <a:lnSpc>
                <a:spcPct val="80000"/>
              </a:lnSpc>
              <a:spcBef>
                <a:spcPts val="1438"/>
              </a:spcBef>
              <a:buClr>
                <a:srgbClr val="000000"/>
              </a:buClr>
              <a:buSzPct val="100000"/>
              <a:buFont typeface="Arial"/>
              <a:buChar char="•"/>
            </a:pPr>
            <a:r>
              <a:rPr lang="en-US" dirty="0" smtClean="0">
                <a:latin typeface="Calibri" charset="0"/>
                <a:cs typeface="Arial" charset="0"/>
                <a:sym typeface="Arial" charset="0"/>
              </a:rPr>
              <a:t>Creative </a:t>
            </a:r>
            <a:r>
              <a:rPr lang="en-US" dirty="0">
                <a:latin typeface="Calibri" charset="0"/>
                <a:cs typeface="Arial" charset="0"/>
                <a:sym typeface="Arial" charset="0"/>
              </a:rPr>
              <a:t>Commons </a:t>
            </a:r>
            <a:r>
              <a:rPr lang="en-US" dirty="0" smtClean="0">
                <a:latin typeface="Calibri" charset="0"/>
                <a:cs typeface="Arial" charset="0"/>
                <a:sym typeface="Arial" charset="0"/>
              </a:rPr>
              <a:t>license</a:t>
            </a:r>
            <a:endParaRPr lang="en-US" dirty="0">
              <a:latin typeface="Calibri" charset="0"/>
              <a:cs typeface="Arial" charset="0"/>
              <a:sym typeface="Arial" charset="0"/>
            </a:endParaRPr>
          </a:p>
          <a:p>
            <a:pPr marL="342900" indent="-342900">
              <a:spcBef>
                <a:spcPts val="1438"/>
              </a:spcBef>
              <a:buClr>
                <a:srgbClr val="000000"/>
              </a:buClr>
              <a:buSzPct val="100000"/>
              <a:buFont typeface="Arial"/>
              <a:buChar char="•"/>
            </a:pPr>
            <a:endParaRPr lang="en-US" dirty="0">
              <a:latin typeface="Calibri" charset="0"/>
              <a:cs typeface="Arial" charset="0"/>
              <a:sym typeface="Arial" charset="0"/>
            </a:endParaRPr>
          </a:p>
          <a:p>
            <a:pPr marL="342900" indent="-342900">
              <a:spcBef>
                <a:spcPts val="1438"/>
              </a:spcBef>
              <a:buClr>
                <a:srgbClr val="000000"/>
              </a:buClr>
              <a:buSzPct val="100000"/>
              <a:buFont typeface="Arial"/>
              <a:buChar char="•"/>
            </a:pPr>
            <a:endParaRPr lang="en-US" dirty="0">
              <a:latin typeface="Calibri" charset="0"/>
              <a:cs typeface="Arial" charset="0"/>
              <a:sym typeface="Arial" charset="0"/>
            </a:endParaRPr>
          </a:p>
        </p:txBody>
      </p:sp>
      <p:pic>
        <p:nvPicPr>
          <p:cNvPr id="10" name="Picture 9" descr="NISE_Net_press_photo_001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60475"/>
            <a:ext cx="28575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67300" y="4590394"/>
            <a:ext cx="2052825" cy="7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5"/>
          <p:cNvSpPr>
            <a:spLocks noChangeArrowheads="1"/>
          </p:cNvSpPr>
          <p:nvPr/>
        </p:nvSpPr>
        <p:spPr bwMode="auto">
          <a:xfrm>
            <a:off x="5044966" y="6241420"/>
            <a:ext cx="86148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r>
              <a:rPr lang="en-US" sz="2000" b="1" dirty="0">
                <a:solidFill>
                  <a:srgbClr val="0C4225"/>
                </a:solidFill>
                <a:latin typeface="Calibri" charset="0"/>
              </a:rPr>
              <a:t>More info: </a:t>
            </a:r>
            <a:r>
              <a:rPr lang="en-US" sz="2000" dirty="0" smtClean="0">
                <a:solidFill>
                  <a:srgbClr val="0C4225"/>
                </a:solidFill>
                <a:latin typeface="Calibri" charset="0"/>
              </a:rPr>
              <a:t>/</a:t>
            </a:r>
            <a:r>
              <a:rPr lang="en-US" sz="2000" dirty="0" err="1">
                <a:solidFill>
                  <a:srgbClr val="0C4225"/>
                </a:solidFill>
                <a:latin typeface="Calibri" charset="0"/>
              </a:rPr>
              <a:t>nisenet.org</a:t>
            </a:r>
            <a:r>
              <a:rPr lang="en-US" sz="2000" dirty="0" smtClean="0">
                <a:solidFill>
                  <a:srgbClr val="0C4225"/>
                </a:solidFill>
                <a:latin typeface="Calibri" charset="0"/>
              </a:rPr>
              <a:t>/programs</a:t>
            </a:r>
            <a:endParaRPr lang="en-US" sz="2000" dirty="0">
              <a:solidFill>
                <a:srgbClr val="0C4225"/>
              </a:solidFill>
              <a:latin typeface="Calibri" charset="0"/>
            </a:endParaRP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39" y="6299200"/>
            <a:ext cx="1212398" cy="471488"/>
          </a:xfrm>
          <a:prstGeom prst="rect">
            <a:avLst/>
          </a:prstGeom>
        </p:spPr>
      </p:pic>
    </p:spTree>
    <p:extLst>
      <p:ext uri="{BB962C8B-B14F-4D97-AF65-F5344CB8AC3E}">
        <p14:creationId xmlns:p14="http://schemas.microsoft.com/office/powerpoint/2010/main" val="42459822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err="1" smtClean="0">
                <a:solidFill>
                  <a:srgbClr val="49176D"/>
                </a:solidFill>
                <a:latin typeface="Georgia" charset="0"/>
                <a:ea typeface="ＭＳ Ｐゴシック" charset="0"/>
                <a:cs typeface="Georgia" charset="0"/>
              </a:rPr>
              <a:t>NanoDays</a:t>
            </a:r>
            <a:r>
              <a:rPr lang="en-US" sz="4000" dirty="0" smtClean="0">
                <a:solidFill>
                  <a:srgbClr val="49176D"/>
                </a:solidFill>
                <a:latin typeface="Georgia" charset="0"/>
                <a:ea typeface="ＭＳ Ｐゴシック" charset="0"/>
                <a:cs typeface="Georgia" charset="0"/>
              </a:rPr>
              <a:t> Goals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1" y="1267410"/>
            <a:ext cx="5708987"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lvl="0" indent="-285750">
              <a:buFont typeface="Arial"/>
              <a:buChar char="•"/>
            </a:pPr>
            <a:r>
              <a:rPr lang="en-US" sz="2000" dirty="0" smtClean="0">
                <a:latin typeface="+mj-lt"/>
                <a:ea typeface="ＭＳ Ｐゴシック" charset="-128"/>
                <a:cs typeface="ＭＳ Ｐゴシック" charset="-128"/>
              </a:rPr>
              <a:t>Cultivate </a:t>
            </a:r>
            <a:r>
              <a:rPr lang="en-US" sz="2000" dirty="0">
                <a:latin typeface="+mj-lt"/>
                <a:ea typeface="ＭＳ Ｐゴシック" charset="-128"/>
                <a:cs typeface="ＭＳ Ｐゴシック" charset="-128"/>
              </a:rPr>
              <a:t>a national network of museums and research institutions working together to engage the public, through common participation in a national event related to </a:t>
            </a:r>
            <a:r>
              <a:rPr lang="en-US" sz="2000" dirty="0" err="1">
                <a:latin typeface="+mj-lt"/>
                <a:ea typeface="ＭＳ Ｐゴシック" charset="-128"/>
                <a:cs typeface="ＭＳ Ｐゴシック" charset="-128"/>
              </a:rPr>
              <a:t>nanoscale</a:t>
            </a:r>
            <a:r>
              <a:rPr lang="en-US" sz="2000" dirty="0">
                <a:latin typeface="+mj-lt"/>
                <a:ea typeface="ＭＳ Ｐゴシック" charset="-128"/>
                <a:cs typeface="ＭＳ Ｐゴシック" charset="-128"/>
              </a:rPr>
              <a:t> science, engineering, and technology (“</a:t>
            </a:r>
            <a:r>
              <a:rPr lang="en-US" sz="2000" dirty="0" err="1">
                <a:latin typeface="+mj-lt"/>
                <a:ea typeface="ＭＳ Ｐゴシック" charset="-128"/>
                <a:cs typeface="ＭＳ Ｐゴシック" charset="-128"/>
              </a:rPr>
              <a:t>nano</a:t>
            </a:r>
            <a:r>
              <a:rPr lang="en-US" sz="2000" dirty="0">
                <a:latin typeface="+mj-lt"/>
                <a:ea typeface="ＭＳ Ｐゴシック" charset="-128"/>
                <a:cs typeface="ＭＳ Ｐゴシック" charset="-128"/>
              </a:rPr>
              <a:t>”)</a:t>
            </a:r>
            <a:r>
              <a:rPr lang="en-US" sz="2000" dirty="0" smtClean="0">
                <a:latin typeface="+mj-lt"/>
                <a:ea typeface="ＭＳ Ｐゴシック" charset="-128"/>
                <a:cs typeface="ＭＳ Ｐゴシック" charset="-128"/>
              </a:rPr>
              <a:t>.</a:t>
            </a:r>
          </a:p>
          <a:p>
            <a:pPr marL="285750" lvl="0" indent="-285750">
              <a:buFont typeface="Arial"/>
              <a:buChar char="•"/>
            </a:pPr>
            <a:endParaRPr lang="en-US" sz="2000" dirty="0">
              <a:latin typeface="+mj-lt"/>
              <a:ea typeface="ＭＳ Ｐゴシック" charset="-128"/>
              <a:cs typeface="ＭＳ Ｐゴシック" charset="-128"/>
            </a:endParaRPr>
          </a:p>
          <a:p>
            <a:pPr marL="285750" lvl="0" indent="-285750">
              <a:buFont typeface="Arial"/>
              <a:buChar char="•"/>
            </a:pPr>
            <a:r>
              <a:rPr lang="en-US" sz="2000" dirty="0">
                <a:latin typeface="+mj-lt"/>
                <a:ea typeface="ＭＳ Ｐゴシック" charset="-128"/>
                <a:cs typeface="ＭＳ Ｐゴシック" charset="-128"/>
              </a:rPr>
              <a:t>Provide a tangible opportunity for NISE Net partners to develop and strengthen local partnerships between museums and scientists or research centers</a:t>
            </a:r>
            <a:r>
              <a:rPr lang="en-US" sz="2000" dirty="0" smtClean="0">
                <a:latin typeface="+mj-lt"/>
                <a:ea typeface="ＭＳ Ｐゴシック" charset="-128"/>
                <a:cs typeface="ＭＳ Ｐゴシック" charset="-128"/>
              </a:rPr>
              <a:t>.</a:t>
            </a:r>
          </a:p>
          <a:p>
            <a:pPr marL="285750" lvl="0" indent="-285750">
              <a:buFont typeface="Arial"/>
              <a:buChar char="•"/>
            </a:pPr>
            <a:endParaRPr lang="en-US" sz="2000" dirty="0">
              <a:latin typeface="+mj-lt"/>
              <a:ea typeface="ＭＳ Ｐゴシック" charset="-128"/>
              <a:cs typeface="ＭＳ Ｐゴシック" charset="-128"/>
            </a:endParaRPr>
          </a:p>
          <a:p>
            <a:pPr marL="285750" lvl="0" indent="-285750">
              <a:buFont typeface="Arial"/>
              <a:buChar char="•"/>
            </a:pPr>
            <a:r>
              <a:rPr lang="en-US" sz="2000" dirty="0">
                <a:latin typeface="+mj-lt"/>
                <a:ea typeface="ＭＳ Ｐゴシック" charset="-128"/>
                <a:cs typeface="ＭＳ Ｐゴシック" charset="-128"/>
              </a:rPr>
              <a:t>Increase capacity in the informal science field to engage the public in </a:t>
            </a:r>
            <a:r>
              <a:rPr lang="en-US" sz="2000" dirty="0" err="1">
                <a:latin typeface="+mj-lt"/>
                <a:ea typeface="ＭＳ Ｐゴシック" charset="-128"/>
                <a:cs typeface="ＭＳ Ｐゴシック" charset="-128"/>
              </a:rPr>
              <a:t>nano</a:t>
            </a:r>
            <a:r>
              <a:rPr lang="en-US" sz="2000" dirty="0">
                <a:latin typeface="+mj-lt"/>
                <a:ea typeface="ＭＳ Ｐゴシック" charset="-128"/>
                <a:cs typeface="ＭＳ Ｐゴシック" charset="-128"/>
              </a:rPr>
              <a:t> content, building on and contributing to best practices in informal education</a:t>
            </a:r>
            <a:r>
              <a:rPr lang="en-US" sz="2000" dirty="0" smtClean="0">
                <a:latin typeface="+mj-lt"/>
                <a:ea typeface="ＭＳ Ｐゴシック" charset="-128"/>
                <a:cs typeface="ＭＳ Ｐゴシック" charset="-128"/>
              </a:rPr>
              <a:t>.</a:t>
            </a:r>
          </a:p>
          <a:p>
            <a:pPr marL="285750" lvl="0" indent="-285750">
              <a:buFont typeface="Arial"/>
              <a:buChar char="•"/>
            </a:pPr>
            <a:endParaRPr lang="en-US" sz="2000" dirty="0">
              <a:latin typeface="+mj-lt"/>
              <a:ea typeface="ＭＳ Ｐゴシック" charset="-128"/>
              <a:cs typeface="ＭＳ Ｐゴシック" charset="-128"/>
            </a:endParaRPr>
          </a:p>
          <a:p>
            <a:pPr marL="285750" lvl="0" indent="-285750">
              <a:buFont typeface="Arial"/>
              <a:buChar char="•"/>
            </a:pPr>
            <a:r>
              <a:rPr lang="en-US" sz="2000" dirty="0">
                <a:latin typeface="+mj-lt"/>
                <a:ea typeface="ＭＳ Ｐゴシック" charset="-128"/>
                <a:cs typeface="ＭＳ Ｐゴシック" charset="-128"/>
              </a:rPr>
              <a:t>Engage diverse public audiences in learning related to </a:t>
            </a:r>
            <a:r>
              <a:rPr lang="en-US" sz="2000" dirty="0" err="1">
                <a:latin typeface="+mj-lt"/>
                <a:ea typeface="ＭＳ Ｐゴシック" charset="-128"/>
                <a:cs typeface="ＭＳ Ｐゴシック" charset="-128"/>
              </a:rPr>
              <a:t>nano</a:t>
            </a:r>
            <a:r>
              <a:rPr lang="en-US" sz="2000" dirty="0">
                <a:latin typeface="+mj-lt"/>
                <a:ea typeface="ＭＳ Ｐゴシック" charset="-128"/>
                <a:cs typeface="ＭＳ Ｐゴシック" charset="-128"/>
              </a:rPr>
              <a:t> at </a:t>
            </a:r>
            <a:r>
              <a:rPr lang="en-US" sz="2000" dirty="0" err="1">
                <a:latin typeface="+mj-lt"/>
                <a:ea typeface="ＭＳ Ｐゴシック" charset="-128"/>
                <a:cs typeface="ＭＳ Ｐゴシック" charset="-128"/>
              </a:rPr>
              <a:t>NanoDays</a:t>
            </a:r>
            <a:r>
              <a:rPr lang="en-US" sz="2000" dirty="0">
                <a:latin typeface="+mj-lt"/>
                <a:ea typeface="ＭＳ Ｐゴシック" charset="-128"/>
                <a:cs typeface="ＭＳ Ｐゴシック" charset="-128"/>
              </a:rPr>
              <a:t> events.</a:t>
            </a:r>
          </a:p>
          <a:p>
            <a:r>
              <a:rPr lang="en-US" dirty="0">
                <a:ea typeface="ＭＳ Ｐゴシック" charset="-128"/>
                <a:cs typeface="ＭＳ Ｐゴシック" charset="-128"/>
              </a:rPr>
              <a:t> </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2" name="Picture 1" descr="NanoDays Duffield Hall low res.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2127" y="1260731"/>
            <a:ext cx="3111873" cy="5590032"/>
          </a:xfrm>
          <a:prstGeom prst="rect">
            <a:avLst/>
          </a:prstGeom>
        </p:spPr>
      </p:pic>
      <p:pic>
        <p:nvPicPr>
          <p:cNvPr id="10" name="Picture 8" descr="NISE_tag_whit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5475"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8608</TotalTime>
  <Words>3141</Words>
  <Application>Microsoft Macintosh PowerPoint</Application>
  <PresentationFormat>On-screen Show (4:3)</PresentationFormat>
  <Paragraphs>347</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3_Office Theme</vt:lpstr>
      <vt:lpstr>PowerPoint Presentation</vt:lpstr>
      <vt:lpstr>Session Overview</vt:lpstr>
      <vt:lpstr>PowerPoint Presentation</vt:lpstr>
      <vt:lpstr>PowerPoint Presentation</vt:lpstr>
      <vt:lpstr>THANK YOU!</vt:lpstr>
      <vt:lpstr>PowerPoint Presentation</vt:lpstr>
      <vt:lpstr>PowerPoint Presentation</vt:lpstr>
      <vt:lpstr>Product Development Process</vt:lpstr>
      <vt:lpstr>NanoDays Goals</vt:lpstr>
      <vt:lpstr>NanoDays Kits</vt:lpstr>
      <vt:lpstr>NanoDays Activities</vt:lpstr>
      <vt:lpstr>Annual Cycle</vt:lpstr>
      <vt:lpstr>Front-End Research</vt:lpstr>
      <vt:lpstr>Content Map</vt:lpstr>
      <vt:lpstr>Tips: Learning Materials</vt:lpstr>
      <vt:lpstr>Tips: Professional Resources &amp; Training Materials </vt:lpstr>
      <vt:lpstr>Product Development Process</vt:lpstr>
      <vt:lpstr>Peer Review</vt:lpstr>
      <vt:lpstr>Expert Review</vt:lpstr>
      <vt:lpstr>Visitor Testing</vt:lpstr>
      <vt:lpstr>Visitor Testing… Team-Based Inquiry</vt:lpstr>
      <vt:lpstr>PowerPoint Presentation</vt:lpstr>
      <vt:lpstr>Team-Based Inquiry</vt:lpstr>
      <vt:lpstr>Team-Based Inquiry</vt:lpstr>
      <vt:lpstr>PowerPoint Presentation</vt:lpstr>
      <vt:lpstr>Horton Senses Something Small</vt:lpstr>
      <vt:lpstr>NanoDays 2012 Posters</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533</cp:revision>
  <dcterms:created xsi:type="dcterms:W3CDTF">2011-05-27T16:07:43Z</dcterms:created>
  <dcterms:modified xsi:type="dcterms:W3CDTF">2015-06-17T15:18:01Z</dcterms:modified>
</cp:coreProperties>
</file>