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63" r:id="rId3"/>
    <p:sldId id="304" r:id="rId4"/>
    <p:sldId id="302" r:id="rId5"/>
    <p:sldId id="310" r:id="rId6"/>
    <p:sldId id="311" r:id="rId7"/>
    <p:sldId id="301" r:id="rId8"/>
    <p:sldId id="309" r:id="rId9"/>
    <p:sldId id="293" r:id="rId10"/>
    <p:sldId id="306" r:id="rId11"/>
    <p:sldId id="281" r:id="rId12"/>
    <p:sldId id="294" r:id="rId13"/>
    <p:sldId id="282" r:id="rId14"/>
    <p:sldId id="290" r:id="rId15"/>
    <p:sldId id="284" r:id="rId16"/>
    <p:sldId id="296" r:id="rId17"/>
    <p:sldId id="285" r:id="rId18"/>
    <p:sldId id="286" r:id="rId19"/>
    <p:sldId id="291" r:id="rId20"/>
    <p:sldId id="298" r:id="rId21"/>
    <p:sldId id="288" r:id="rId22"/>
    <p:sldId id="289" r:id="rId23"/>
    <p:sldId id="292" r:id="rId24"/>
    <p:sldId id="305"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4EA"/>
    <a:srgbClr val="F6F7F1"/>
    <a:srgbClr val="16AA9D"/>
    <a:srgbClr val="00749E"/>
    <a:srgbClr val="008C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32484" autoAdjust="0"/>
  </p:normalViewPr>
  <p:slideViewPr>
    <p:cSldViewPr snapToGrid="0" snapToObjects="1">
      <p:cViewPr varScale="1">
        <p:scale>
          <a:sx n="30" d="100"/>
          <a:sy n="30" d="100"/>
        </p:scale>
        <p:origin x="3464" y="1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B42854-4D44-4EAB-AF25-FDF4EE6F9F38}" type="datetimeFigureOut">
              <a:rPr lang="en-US" smtClean="0"/>
              <a:t>4/19/18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19166E-08F8-44EF-BF4B-C602709DFAE7}" type="slidenum">
              <a:rPr lang="en-US" smtClean="0"/>
              <a:t>‹#›</a:t>
            </a:fld>
            <a:endParaRPr lang="en-US"/>
          </a:p>
        </p:txBody>
      </p:sp>
    </p:spTree>
    <p:extLst>
      <p:ext uri="{BB962C8B-B14F-4D97-AF65-F5344CB8AC3E}">
        <p14:creationId xmlns:p14="http://schemas.microsoft.com/office/powerpoint/2010/main" val="222928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Hello </a:t>
            </a:r>
            <a:r>
              <a:rPr lang="en-US" sz="1200" kern="1200" dirty="0">
                <a:solidFill>
                  <a:schemeClr val="tx1"/>
                </a:solidFill>
                <a:effectLst/>
                <a:latin typeface="+mn-lt"/>
                <a:ea typeface="+mn-ea"/>
                <a:cs typeface="+mn-cs"/>
              </a:rPr>
              <a:t>and welcome to our ‘Editing Our Evolution’ forum at ____. My name is ____ and I’m excited that you’re here today. We’re going to be talking today about an interesting topic, human genome editing, and hopefully we’ll have some fun, too. For those who aren’t familiar with the format, a forum is a guided conversation that is informed by some scientific background information. At the end, we’ll be asking for your opinions! We’ll take your recommendations, combine them with those from other sites holding this same conversation, and share them with scientists who are working on this technology. </a:t>
            </a:r>
          </a:p>
          <a:p>
            <a:endParaRPr lang="en-US" dirty="0"/>
          </a:p>
          <a:p>
            <a:endParaRPr lang="en-US" dirty="0"/>
          </a:p>
        </p:txBody>
      </p:sp>
      <p:sp>
        <p:nvSpPr>
          <p:cNvPr id="4" name="Slide Number Placeholder 3"/>
          <p:cNvSpPr>
            <a:spLocks noGrp="1"/>
          </p:cNvSpPr>
          <p:nvPr>
            <p:ph type="sldNum" sz="quarter" idx="10"/>
          </p:nvPr>
        </p:nvSpPr>
        <p:spPr/>
        <p:txBody>
          <a:bodyPr/>
          <a:lstStyle/>
          <a:p>
            <a:fld id="{CC19166E-08F8-44EF-BF4B-C602709DFAE7}" type="slidenum">
              <a:rPr lang="en-US" smtClean="0"/>
              <a:t>1</a:t>
            </a:fld>
            <a:endParaRPr lang="en-US"/>
          </a:p>
        </p:txBody>
      </p:sp>
    </p:spTree>
    <p:extLst>
      <p:ext uri="{BB962C8B-B14F-4D97-AF65-F5344CB8AC3E}">
        <p14:creationId xmlns:p14="http://schemas.microsoft.com/office/powerpoint/2010/main" val="2225504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19166E-08F8-44EF-BF4B-C602709DFAE7}" type="slidenum">
              <a:rPr lang="en-US" smtClean="0"/>
              <a:t>10</a:t>
            </a:fld>
            <a:endParaRPr lang="en-US"/>
          </a:p>
        </p:txBody>
      </p:sp>
    </p:spTree>
    <p:extLst>
      <p:ext uri="{BB962C8B-B14F-4D97-AF65-F5344CB8AC3E}">
        <p14:creationId xmlns:p14="http://schemas.microsoft.com/office/powerpoint/2010/main" val="60746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about halfway through this scenario, so make sure you have time to move on to the second part of the scenario. In the first part of this scenario, we asked you to think about using gene therapy to cure a genetic disorder, but the second part is about how gene therapies could also be created to enhance certain genes in healthy people. </a:t>
            </a:r>
          </a:p>
          <a:p>
            <a:endParaRPr lang="en-US" dirty="0"/>
          </a:p>
        </p:txBody>
      </p:sp>
      <p:sp>
        <p:nvSpPr>
          <p:cNvPr id="4" name="Slide Number Placeholder 3"/>
          <p:cNvSpPr>
            <a:spLocks noGrp="1"/>
          </p:cNvSpPr>
          <p:nvPr>
            <p:ph type="sldNum" sz="quarter" idx="10"/>
          </p:nvPr>
        </p:nvSpPr>
        <p:spPr/>
        <p:txBody>
          <a:bodyPr/>
          <a:lstStyle/>
          <a:p>
            <a:fld id="{CC19166E-08F8-44EF-BF4B-C602709DFAE7}" type="slidenum">
              <a:rPr lang="en-US" smtClean="0"/>
              <a:t>11</a:t>
            </a:fld>
            <a:endParaRPr lang="en-US"/>
          </a:p>
        </p:txBody>
      </p:sp>
    </p:spTree>
    <p:extLst>
      <p:ext uri="{BB962C8B-B14F-4D97-AF65-F5344CB8AC3E}">
        <p14:creationId xmlns:p14="http://schemas.microsoft.com/office/powerpoint/2010/main" val="308757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19166E-08F8-44EF-BF4B-C602709DFAE7}" type="slidenum">
              <a:rPr lang="en-US" smtClean="0"/>
              <a:t>12</a:t>
            </a:fld>
            <a:endParaRPr lang="en-US"/>
          </a:p>
        </p:txBody>
      </p:sp>
    </p:spTree>
    <p:extLst>
      <p:ext uri="{BB962C8B-B14F-4D97-AF65-F5344CB8AC3E}">
        <p14:creationId xmlns:p14="http://schemas.microsoft.com/office/powerpoint/2010/main" val="140624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only got a few minutes left in this scenario. Start wrapping up your discussion and writing down your answers.</a:t>
            </a:r>
            <a:endParaRPr lang="en-US" dirty="0"/>
          </a:p>
        </p:txBody>
      </p:sp>
      <p:sp>
        <p:nvSpPr>
          <p:cNvPr id="4" name="Slide Number Placeholder 3"/>
          <p:cNvSpPr>
            <a:spLocks noGrp="1"/>
          </p:cNvSpPr>
          <p:nvPr>
            <p:ph type="sldNum" sz="quarter" idx="10"/>
          </p:nvPr>
        </p:nvSpPr>
        <p:spPr/>
        <p:txBody>
          <a:bodyPr/>
          <a:lstStyle/>
          <a:p>
            <a:fld id="{CC19166E-08F8-44EF-BF4B-C602709DFAE7}" type="slidenum">
              <a:rPr lang="en-US" smtClean="0"/>
              <a:t>13</a:t>
            </a:fld>
            <a:endParaRPr lang="en-US"/>
          </a:p>
        </p:txBody>
      </p:sp>
    </p:spTree>
    <p:extLst>
      <p:ext uri="{BB962C8B-B14F-4D97-AF65-F5344CB8AC3E}">
        <p14:creationId xmlns:p14="http://schemas.microsoft.com/office/powerpoint/2010/main" val="2952964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Time’s up! Take a second to write</a:t>
            </a:r>
            <a:r>
              <a:rPr lang="en-US" baseline="0" dirty="0"/>
              <a:t> down any final thoughts you have about this scenario before we move on.</a:t>
            </a:r>
          </a:p>
          <a:p>
            <a:endParaRPr lang="en-US" baseline="0" dirty="0"/>
          </a:p>
          <a:p>
            <a:r>
              <a:rPr lang="en-US" baseline="0" dirty="0"/>
              <a:t>In the next scenario, we’ll be asking you to think about issues of equity and access that may come up as more gene therapies are developed. To start out the scenario, you’ll be putting yourselves into the shoes of a person living with sickle-cell disease and thinking about whether you would even want to use a gene therapy if you had access to it. Then you’ll be discussing who should be responsible for providing access to life-saving gene therapies for people who want them. </a:t>
            </a:r>
            <a:r>
              <a:rPr lang="en-US" baseline="0"/>
              <a:t>You can have someone start reading scenario 2 now.</a:t>
            </a:r>
            <a:endParaRPr lang="en-US" baseline="0" dirty="0"/>
          </a:p>
        </p:txBody>
      </p:sp>
      <p:sp>
        <p:nvSpPr>
          <p:cNvPr id="4" name="Slide Number Placeholder 3"/>
          <p:cNvSpPr>
            <a:spLocks noGrp="1"/>
          </p:cNvSpPr>
          <p:nvPr>
            <p:ph type="sldNum" sz="quarter" idx="10"/>
          </p:nvPr>
        </p:nvSpPr>
        <p:spPr/>
        <p:txBody>
          <a:bodyPr/>
          <a:lstStyle/>
          <a:p>
            <a:fld id="{CC19166E-08F8-44EF-BF4B-C602709DFAE7}" type="slidenum">
              <a:rPr lang="en-US" smtClean="0"/>
              <a:t>14</a:t>
            </a:fld>
            <a:endParaRPr lang="en-US"/>
          </a:p>
        </p:txBody>
      </p:sp>
    </p:spTree>
    <p:extLst>
      <p:ext uri="{BB962C8B-B14F-4D97-AF65-F5344CB8AC3E}">
        <p14:creationId xmlns:p14="http://schemas.microsoft.com/office/powerpoint/2010/main" val="3182818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19166E-08F8-44EF-BF4B-C602709DFAE7}" type="slidenum">
              <a:rPr lang="en-US" smtClean="0"/>
              <a:t>15</a:t>
            </a:fld>
            <a:endParaRPr lang="en-US"/>
          </a:p>
        </p:txBody>
      </p:sp>
    </p:spTree>
    <p:extLst>
      <p:ext uri="{BB962C8B-B14F-4D97-AF65-F5344CB8AC3E}">
        <p14:creationId xmlns:p14="http://schemas.microsoft.com/office/powerpoint/2010/main" val="124411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9166E-08F8-44EF-BF4B-C602709DFAE7}" type="slidenum">
              <a:rPr lang="en-US" smtClean="0"/>
              <a:t>16</a:t>
            </a:fld>
            <a:endParaRPr lang="en-US"/>
          </a:p>
        </p:txBody>
      </p:sp>
    </p:spTree>
    <p:extLst>
      <p:ext uri="{BB962C8B-B14F-4D97-AF65-F5344CB8AC3E}">
        <p14:creationId xmlns:p14="http://schemas.microsoft.com/office/powerpoint/2010/main" val="1778162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9166E-08F8-44EF-BF4B-C602709DFAE7}" type="slidenum">
              <a:rPr lang="en-US" smtClean="0"/>
              <a:t>17</a:t>
            </a:fld>
            <a:endParaRPr lang="en-US"/>
          </a:p>
        </p:txBody>
      </p:sp>
    </p:spTree>
    <p:extLst>
      <p:ext uri="{BB962C8B-B14F-4D97-AF65-F5344CB8AC3E}">
        <p14:creationId xmlns:p14="http://schemas.microsoft.com/office/powerpoint/2010/main" val="2133060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only got a few minutes left in this scenario. Start wrapping up your discussion and writing down your answers.</a:t>
            </a:r>
            <a:endParaRPr lang="en-US" dirty="0"/>
          </a:p>
        </p:txBody>
      </p:sp>
      <p:sp>
        <p:nvSpPr>
          <p:cNvPr id="4" name="Slide Number Placeholder 3"/>
          <p:cNvSpPr>
            <a:spLocks noGrp="1"/>
          </p:cNvSpPr>
          <p:nvPr>
            <p:ph type="sldNum" sz="quarter" idx="10"/>
          </p:nvPr>
        </p:nvSpPr>
        <p:spPr/>
        <p:txBody>
          <a:bodyPr/>
          <a:lstStyle/>
          <a:p>
            <a:fld id="{CC19166E-08F8-44EF-BF4B-C602709DFAE7}" type="slidenum">
              <a:rPr lang="en-US" smtClean="0"/>
              <a:t>18</a:t>
            </a:fld>
            <a:endParaRPr lang="en-US"/>
          </a:p>
        </p:txBody>
      </p:sp>
    </p:spTree>
    <p:extLst>
      <p:ext uri="{BB962C8B-B14F-4D97-AF65-F5344CB8AC3E}">
        <p14:creationId xmlns:p14="http://schemas.microsoft.com/office/powerpoint/2010/main" val="263587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Time’s up! Finish writing</a:t>
            </a:r>
            <a:r>
              <a:rPr lang="en-US" baseline="0" dirty="0"/>
              <a:t> down your last thoughts before we move on to our final scenario for the night. </a:t>
            </a:r>
          </a:p>
          <a:p>
            <a:endParaRPr lang="en-US" baseline="0" dirty="0"/>
          </a:p>
          <a:p>
            <a:r>
              <a:rPr lang="en-US" baseline="0" dirty="0"/>
              <a:t>This next scenario brings up an important consideration when we talk about editing the human genome. Many potential gene therapies will cure a person’s disease within their own body, but genome editing also offers the potential for changes that can be passed down from generation to generation. This means it could be possible to completely eliminate certain genetic diseases and mutations, but it also brings up practical and ethical concerns about what it means to change genes in a way that could have impacts across generations. You’ll be considering these questions by looking at BRCA mutations, which are major risk factors for developing breast cancer. Have someone read scenario 3 now. </a:t>
            </a:r>
            <a:endParaRPr lang="en-US" dirty="0"/>
          </a:p>
        </p:txBody>
      </p:sp>
      <p:sp>
        <p:nvSpPr>
          <p:cNvPr id="4" name="Slide Number Placeholder 3"/>
          <p:cNvSpPr>
            <a:spLocks noGrp="1"/>
          </p:cNvSpPr>
          <p:nvPr>
            <p:ph type="sldNum" sz="quarter" idx="10"/>
          </p:nvPr>
        </p:nvSpPr>
        <p:spPr/>
        <p:txBody>
          <a:bodyPr/>
          <a:lstStyle/>
          <a:p>
            <a:fld id="{CC19166E-08F8-44EF-BF4B-C602709DFAE7}" type="slidenum">
              <a:rPr lang="en-US" smtClean="0"/>
              <a:t>19</a:t>
            </a:fld>
            <a:endParaRPr lang="en-US"/>
          </a:p>
        </p:txBody>
      </p:sp>
    </p:spTree>
    <p:extLst>
      <p:ext uri="{BB962C8B-B14F-4D97-AF65-F5344CB8AC3E}">
        <p14:creationId xmlns:p14="http://schemas.microsoft.com/office/powerpoint/2010/main" val="269414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agenda for the evening is pretty exciting. We’ll be here for about two hours. [Recommended] </a:t>
            </a:r>
            <a:r>
              <a:rPr lang="en-US" sz="1200" i="1" kern="1200" dirty="0">
                <a:solidFill>
                  <a:schemeClr val="tx1"/>
                </a:solidFill>
                <a:effectLst/>
                <a:latin typeface="+mn-lt"/>
                <a:ea typeface="+mn-ea"/>
                <a:cs typeface="+mn-cs"/>
              </a:rPr>
              <a:t>First, we’ll [watch a video/hear from (speaker’s name(s))] to get an introduction to the topic, and then we’ll dive into group discussions where you will be considering three hypothetical scenarios about human genome editing. </a:t>
            </a:r>
            <a:r>
              <a:rPr lang="en-US" sz="1200" kern="1200" dirty="0">
                <a:solidFill>
                  <a:schemeClr val="tx1"/>
                </a:solidFill>
                <a:effectLst/>
                <a:latin typeface="+mn-lt"/>
                <a:ea typeface="+mn-ea"/>
                <a:cs typeface="+mn-cs"/>
              </a:rPr>
              <a:t>[Otherwise]</a:t>
            </a:r>
            <a:r>
              <a:rPr lang="en-US" sz="1200" i="1" kern="1200" dirty="0">
                <a:solidFill>
                  <a:schemeClr val="tx1"/>
                </a:solidFill>
                <a:effectLst/>
                <a:latin typeface="+mn-lt"/>
                <a:ea typeface="+mn-ea"/>
                <a:cs typeface="+mn-cs"/>
              </a:rPr>
              <a:t>We’ll be having group discussions about three hypothetical scenarios about human genome editing.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applicable, introduce first speaker or video]</a:t>
            </a:r>
          </a:p>
        </p:txBody>
      </p:sp>
      <p:sp>
        <p:nvSpPr>
          <p:cNvPr id="4" name="Slide Number Placeholder 3"/>
          <p:cNvSpPr>
            <a:spLocks noGrp="1"/>
          </p:cNvSpPr>
          <p:nvPr>
            <p:ph type="sldNum" sz="quarter" idx="10"/>
          </p:nvPr>
        </p:nvSpPr>
        <p:spPr/>
        <p:txBody>
          <a:bodyPr/>
          <a:lstStyle/>
          <a:p>
            <a:fld id="{CC19166E-08F8-44EF-BF4B-C602709DFAE7}" type="slidenum">
              <a:rPr lang="en-US" smtClean="0"/>
              <a:t>2</a:t>
            </a:fld>
            <a:endParaRPr lang="en-US"/>
          </a:p>
        </p:txBody>
      </p:sp>
    </p:spTree>
    <p:extLst>
      <p:ext uri="{BB962C8B-B14F-4D97-AF65-F5344CB8AC3E}">
        <p14:creationId xmlns:p14="http://schemas.microsoft.com/office/powerpoint/2010/main" val="313066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9166E-08F8-44EF-BF4B-C602709DFAE7}" type="slidenum">
              <a:rPr lang="en-US" smtClean="0"/>
              <a:t>20</a:t>
            </a:fld>
            <a:endParaRPr lang="en-US"/>
          </a:p>
        </p:txBody>
      </p:sp>
    </p:spTree>
    <p:extLst>
      <p:ext uri="{BB962C8B-B14F-4D97-AF65-F5344CB8AC3E}">
        <p14:creationId xmlns:p14="http://schemas.microsoft.com/office/powerpoint/2010/main" val="3953994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about halfway through this scenario, so make sure your</a:t>
            </a:r>
            <a:r>
              <a:rPr lang="en-US" sz="1200" kern="1200" baseline="0" dirty="0">
                <a:solidFill>
                  <a:schemeClr val="tx1"/>
                </a:solidFill>
                <a:effectLst/>
                <a:latin typeface="+mn-lt"/>
                <a:ea typeface="+mn-ea"/>
                <a:cs typeface="+mn-cs"/>
              </a:rPr>
              <a:t> table is staying on track with your discussion.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19166E-08F8-44EF-BF4B-C602709DFAE7}" type="slidenum">
              <a:rPr lang="en-US" smtClean="0"/>
              <a:t>21</a:t>
            </a:fld>
            <a:endParaRPr lang="en-US"/>
          </a:p>
        </p:txBody>
      </p:sp>
    </p:spTree>
    <p:extLst>
      <p:ext uri="{BB962C8B-B14F-4D97-AF65-F5344CB8AC3E}">
        <p14:creationId xmlns:p14="http://schemas.microsoft.com/office/powerpoint/2010/main" val="3669545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We’ve only got a few minutes left in this scenario. Start wrapping up your discussion and writing down your answers.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Don’t forget to choose someone to report out for your group. We’ll all share our plans once we’ve finished our conversation.</a:t>
            </a:r>
            <a:endParaRPr lang="en-US" dirty="0"/>
          </a:p>
        </p:txBody>
      </p:sp>
      <p:sp>
        <p:nvSpPr>
          <p:cNvPr id="4" name="Slide Number Placeholder 3"/>
          <p:cNvSpPr>
            <a:spLocks noGrp="1"/>
          </p:cNvSpPr>
          <p:nvPr>
            <p:ph type="sldNum" sz="quarter" idx="10"/>
          </p:nvPr>
        </p:nvSpPr>
        <p:spPr/>
        <p:txBody>
          <a:bodyPr/>
          <a:lstStyle/>
          <a:p>
            <a:fld id="{CC19166E-08F8-44EF-BF4B-C602709DFAE7}" type="slidenum">
              <a:rPr lang="en-US" smtClean="0"/>
              <a:t>22</a:t>
            </a:fld>
            <a:endParaRPr lang="en-US"/>
          </a:p>
        </p:txBody>
      </p:sp>
    </p:spTree>
    <p:extLst>
      <p:ext uri="{BB962C8B-B14F-4D97-AF65-F5344CB8AC3E}">
        <p14:creationId xmlns:p14="http://schemas.microsoft.com/office/powerpoint/2010/main" val="3798758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that’s all the time we have for scenario 3. Finish recording your thoughts and then we’ll go around and give each table 30 seconds to share the most interesting thing that came up in their group discussion. Does anyone want to go first?”</a:t>
            </a:r>
          </a:p>
          <a:p>
            <a:endParaRPr lang="en-US" sz="1200" kern="1200" dirty="0">
              <a:solidFill>
                <a:schemeClr val="tx1"/>
              </a:solidFill>
              <a:effectLst/>
              <a:latin typeface="+mn-lt"/>
              <a:ea typeface="+mn-ea"/>
              <a:cs typeface="+mn-cs"/>
            </a:endParaRPr>
          </a:p>
          <a:p>
            <a:r>
              <a:rPr lang="en-US" dirty="0"/>
              <a:t>While each group is sharing out, we also would like to ask each of you to fill out a short, 2-page survey on the second to last page of your individual packet. This survey is designed to give us a better sense of who came to this forum and how different people feel about the topic of human genome editing. Your participation is voluntary, all your answers are confidential, and all the questions are optional. Please leave the survey attached to your packet when you’re done. </a:t>
            </a:r>
          </a:p>
          <a:p>
            <a:endParaRPr lang="en-US" dirty="0"/>
          </a:p>
          <a:p>
            <a:r>
              <a:rPr lang="en-US" dirty="0"/>
              <a:t>[if applicable] If you want to take a copy of the materials home with you, we’ve placed some blank copies by </a:t>
            </a:r>
            <a:r>
              <a:rPr lang="en-US"/>
              <a:t>the exit.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all groups have shared] Thanks to each of our reporters, and thanks to all of you for coming and putting so much thought into your plans.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applicable] “Do our speakers have any thoughts they want to share after hearing all of these plans?”</a:t>
            </a:r>
          </a:p>
          <a:p>
            <a:endParaRPr lang="en-US" dirty="0"/>
          </a:p>
        </p:txBody>
      </p:sp>
      <p:sp>
        <p:nvSpPr>
          <p:cNvPr id="4" name="Slide Number Placeholder 3"/>
          <p:cNvSpPr>
            <a:spLocks noGrp="1"/>
          </p:cNvSpPr>
          <p:nvPr>
            <p:ph type="sldNum" sz="quarter" idx="10"/>
          </p:nvPr>
        </p:nvSpPr>
        <p:spPr/>
        <p:txBody>
          <a:bodyPr/>
          <a:lstStyle/>
          <a:p>
            <a:fld id="{CC19166E-08F8-44EF-BF4B-C602709DFAE7}" type="slidenum">
              <a:rPr lang="en-US" smtClean="0"/>
              <a:t>23</a:t>
            </a:fld>
            <a:endParaRPr lang="en-US"/>
          </a:p>
        </p:txBody>
      </p:sp>
    </p:spTree>
    <p:extLst>
      <p:ext uri="{BB962C8B-B14F-4D97-AF65-F5344CB8AC3E}">
        <p14:creationId xmlns:p14="http://schemas.microsoft.com/office/powerpoint/2010/main" val="2165627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participating in today’s forum! As part of this forum, the Museum of Science, Boston is collecting information on your answers to these questions and some demographic information to get a better idea of how people are thinking about the issue of human genome editing. To do so we’ll be collecting the data from your individual packets, and we would also like you to complete a the 3-5 minute demographic survey on the second-to-last page in your packet. Your participation is voluntary, all your answers are confidential, and all the questions are optional. If you don’t wish to participate, you may take your packet with you or throw it away.</a:t>
            </a:r>
          </a:p>
          <a:p>
            <a:endParaRPr lang="en-US" dirty="0"/>
          </a:p>
          <a:p>
            <a:r>
              <a:rPr lang="en-US" dirty="0"/>
              <a:t>Once you’ve completed this, you may leave the surveys on the table or hand them to myself or other staff in room as you leave. Please let me know if you have any questions and we greatly appreciate your help.” </a:t>
            </a:r>
          </a:p>
          <a:p>
            <a:endParaRPr lang="en-US" baseline="0" dirty="0"/>
          </a:p>
          <a:p>
            <a:r>
              <a:rPr lang="en-US" dirty="0"/>
              <a:t>Thanks again for coming!</a:t>
            </a:r>
          </a:p>
        </p:txBody>
      </p:sp>
      <p:sp>
        <p:nvSpPr>
          <p:cNvPr id="4" name="Slide Number Placeholder 3"/>
          <p:cNvSpPr>
            <a:spLocks noGrp="1"/>
          </p:cNvSpPr>
          <p:nvPr>
            <p:ph type="sldNum" sz="quarter" idx="10"/>
          </p:nvPr>
        </p:nvSpPr>
        <p:spPr/>
        <p:txBody>
          <a:bodyPr/>
          <a:lstStyle/>
          <a:p>
            <a:fld id="{CC19166E-08F8-44EF-BF4B-C602709DFAE7}" type="slidenum">
              <a:rPr lang="en-US" smtClean="0"/>
              <a:t>24</a:t>
            </a:fld>
            <a:endParaRPr lang="en-US"/>
          </a:p>
        </p:txBody>
      </p:sp>
    </p:spTree>
    <p:extLst>
      <p:ext uri="{BB962C8B-B14F-4D97-AF65-F5344CB8AC3E}">
        <p14:creationId xmlns:p14="http://schemas.microsoft.com/office/powerpoint/2010/main" val="41947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applicable] Thanks [speaker’s name] for an informative presentation.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applicable, introduce second speaker or video to follow up first speaker]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applicable] Thanks [second speaker’s name] for that great talk. Both [first speaker’s name] and [second speaker’s name] will be around during our conversations to answer any questions you might have. If</a:t>
            </a:r>
            <a:r>
              <a:rPr lang="en-US" sz="1200" kern="1200" baseline="0" dirty="0">
                <a:solidFill>
                  <a:schemeClr val="tx1"/>
                </a:solidFill>
                <a:effectLst/>
                <a:latin typeface="+mn-lt"/>
                <a:ea typeface="+mn-ea"/>
                <a:cs typeface="+mn-cs"/>
              </a:rPr>
              <a:t> you have any questions for them, please write them down and the speakers can answer them when they get to your table. We also welcome people to stick around after the program to talk about anything else that’s on your mind related to this topic.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19166E-08F8-44EF-BF4B-C602709DFAE7}" type="slidenum">
              <a:rPr lang="en-US" smtClean="0"/>
              <a:t>3</a:t>
            </a:fld>
            <a:endParaRPr lang="en-US"/>
          </a:p>
        </p:txBody>
      </p:sp>
    </p:spTree>
    <p:extLst>
      <p:ext uri="{BB962C8B-B14F-4D97-AF65-F5344CB8AC3E}">
        <p14:creationId xmlns:p14="http://schemas.microsoft.com/office/powerpoint/2010/main" val="75575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I’ll explain the process for our conversation. This forum is part of a conversation happening at more than 20 other institutions around the US this year, and it’s designed to encourage conversations about the important societal issues arising from advances in human genome editing.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forum is based on the report on human genome editing written by the National Academy of Science committee on human genome editing. We’ve put together three hypothetical scenarios representing some of the most critical ethical and societal questions raised by human genome editing. You’ll discuss the  line between therapy and enhancement, issues of equity and access, and the difference between editing your own genome and editing the genome of an embryo that could pass the changes down through generations. The treatments described in the scenarios don’t currently exist on the market. Some of them are likely to be available soon, while others are farther off. We hope that by working through these scenarios with your groups, you’ll have a chance to share your thoughts about issues you haven’t considered before.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[Optional] If you’re sitting with people you came with, I’d like to invite you to mix up your tables so that you’re sitting with people you don’t know. But you’re welcome to stay with your friends if you prefer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people are unevenly distributed between tables] If you’re sitting at a table with more than 8 people or fewer than 4, I suggest you take this opportunity to move to a table where you’ll have four to eight people . This way you’ll have the best chance for a good conversation.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 also like to have anyone who identifies as a synthetic biologist raise their hand. Because part of the point of this forum is to have scientists and members of the public learn from each other, I’d like to encourage  you all to spread out so that you’re evenly distributed among the tables. To everyone else, please keep in mind that synthetic biologists are also people! Their role is not to facilitate the discussion, but just to participate like everyone else.</a:t>
            </a:r>
          </a:p>
        </p:txBody>
      </p:sp>
      <p:sp>
        <p:nvSpPr>
          <p:cNvPr id="4" name="Slide Number Placeholder 3"/>
          <p:cNvSpPr>
            <a:spLocks noGrp="1"/>
          </p:cNvSpPr>
          <p:nvPr>
            <p:ph type="sldNum" sz="quarter" idx="10"/>
          </p:nvPr>
        </p:nvSpPr>
        <p:spPr/>
        <p:txBody>
          <a:bodyPr/>
          <a:lstStyle/>
          <a:p>
            <a:fld id="{CC19166E-08F8-44EF-BF4B-C602709DFAE7}" type="slidenum">
              <a:rPr lang="en-US" smtClean="0"/>
              <a:t>4</a:t>
            </a:fld>
            <a:endParaRPr lang="en-US"/>
          </a:p>
        </p:txBody>
      </p:sp>
    </p:spTree>
    <p:extLst>
      <p:ext uri="{BB962C8B-B14F-4D97-AF65-F5344CB8AC3E}">
        <p14:creationId xmlns:p14="http://schemas.microsoft.com/office/powerpoint/2010/main" val="254122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Looking on your table, each person should have an </a:t>
            </a:r>
            <a:r>
              <a:rPr lang="en-US" sz="1200" b="1" kern="1200" dirty="0">
                <a:solidFill>
                  <a:schemeClr val="tx1"/>
                </a:solidFill>
                <a:effectLst/>
                <a:latin typeface="+mn-lt"/>
                <a:ea typeface="+mn-ea"/>
                <a:cs typeface="+mn-cs"/>
              </a:rPr>
              <a:t>individual packet</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front of them. </a:t>
            </a:r>
          </a:p>
          <a:p>
            <a:r>
              <a:rPr lang="en-US" sz="1200" kern="1200" dirty="0">
                <a:solidFill>
                  <a:schemeClr val="tx1"/>
                </a:solidFill>
                <a:effectLst/>
                <a:latin typeface="+mn-lt"/>
                <a:ea typeface="+mn-ea"/>
                <a:cs typeface="+mn-cs"/>
              </a:rPr>
              <a:t>On the front page is the </a:t>
            </a:r>
            <a:r>
              <a:rPr lang="en-US" sz="1200" b="1" kern="1200" dirty="0">
                <a:solidFill>
                  <a:schemeClr val="tx1"/>
                </a:solidFill>
                <a:effectLst/>
                <a:latin typeface="+mn-lt"/>
                <a:ea typeface="+mn-ea"/>
                <a:cs typeface="+mn-cs"/>
              </a:rPr>
              <a:t>instructions sheet</a:t>
            </a:r>
            <a:r>
              <a:rPr lang="en-US" sz="1200" kern="1200" dirty="0">
                <a:solidFill>
                  <a:schemeClr val="tx1"/>
                </a:solidFill>
                <a:effectLst/>
                <a:latin typeface="+mn-lt"/>
                <a:ea typeface="+mn-ea"/>
                <a:cs typeface="+mn-cs"/>
              </a:rPr>
              <a:t>, which we will all go over together in a moment.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few pages have the </a:t>
            </a:r>
            <a:r>
              <a:rPr lang="en-US" sz="1200" b="1" kern="1200" dirty="0">
                <a:solidFill>
                  <a:schemeClr val="tx1"/>
                </a:solidFill>
                <a:effectLst/>
                <a:latin typeface="+mn-lt"/>
                <a:ea typeface="+mn-ea"/>
                <a:cs typeface="+mn-cs"/>
              </a:rPr>
              <a:t>scenarios</a:t>
            </a:r>
            <a:r>
              <a:rPr lang="en-US" sz="1200" kern="1200" dirty="0">
                <a:solidFill>
                  <a:schemeClr val="tx1"/>
                </a:solidFill>
                <a:effectLst/>
                <a:latin typeface="+mn-lt"/>
                <a:ea typeface="+mn-ea"/>
                <a:cs typeface="+mn-cs"/>
              </a:rPr>
              <a:t> that you will be reading and discussing tonight as well as the </a:t>
            </a:r>
            <a:r>
              <a:rPr lang="en-US" sz="1200" b="1" kern="1200" dirty="0">
                <a:solidFill>
                  <a:schemeClr val="tx1"/>
                </a:solidFill>
                <a:effectLst/>
                <a:latin typeface="+mn-lt"/>
                <a:ea typeface="+mn-ea"/>
                <a:cs typeface="+mn-cs"/>
              </a:rPr>
              <a:t>questions</a:t>
            </a:r>
            <a:r>
              <a:rPr lang="en-US" sz="1200" kern="1200" dirty="0">
                <a:solidFill>
                  <a:schemeClr val="tx1"/>
                </a:solidFill>
                <a:effectLst/>
                <a:latin typeface="+mn-lt"/>
                <a:ea typeface="+mn-ea"/>
                <a:cs typeface="+mn-cs"/>
              </a:rPr>
              <a:t> that we’d like you to talk about and answer. Please fill out these sheets, as we’ll be using your answers and the answers from all of the other locations that are hosting this event to help give scientists a  better sense of how people feel about issues surrounding human genome editing.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to last page of the packet has an optional </a:t>
            </a:r>
            <a:r>
              <a:rPr lang="en-US" sz="1200" b="1" kern="1200" dirty="0">
                <a:solidFill>
                  <a:schemeClr val="tx1"/>
                </a:solidFill>
                <a:effectLst/>
                <a:latin typeface="+mn-lt"/>
                <a:ea typeface="+mn-ea"/>
                <a:cs typeface="+mn-cs"/>
              </a:rPr>
              <a:t>demographic survey</a:t>
            </a:r>
            <a:r>
              <a:rPr lang="en-US" sz="1200" b="0" kern="1200" dirty="0">
                <a:solidFill>
                  <a:schemeClr val="tx1"/>
                </a:solidFill>
                <a:effectLst/>
                <a:latin typeface="+mn-lt"/>
                <a:ea typeface="+mn-ea"/>
                <a:cs typeface="+mn-cs"/>
              </a:rPr>
              <a:t> that we ask that you fill out at the end of the forum. We’ll talk more about this after you go through the scenarios, but this survey will help us understand how people are thinking about human genome editing.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 last page in your packet has </a:t>
            </a:r>
            <a:r>
              <a:rPr lang="en-US" sz="1200" b="1" kern="1200" dirty="0">
                <a:solidFill>
                  <a:schemeClr val="tx1"/>
                </a:solidFill>
                <a:effectLst/>
                <a:latin typeface="+mn-lt"/>
                <a:ea typeface="+mn-ea"/>
                <a:cs typeface="+mn-cs"/>
              </a:rPr>
              <a:t>supplemental information</a:t>
            </a:r>
            <a:r>
              <a:rPr lang="en-US" sz="1200" kern="1200" dirty="0">
                <a:solidFill>
                  <a:schemeClr val="tx1"/>
                </a:solidFill>
                <a:effectLst/>
                <a:latin typeface="+mn-lt"/>
                <a:ea typeface="+mn-ea"/>
                <a:cs typeface="+mn-cs"/>
              </a:rPr>
              <a:t>, which you can look at if you want more information about any of the diseases, treatments, or other issues described in the scenarios.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your table should also have a set of </a:t>
            </a:r>
            <a:r>
              <a:rPr lang="en-US" sz="1200" b="1" kern="1200" dirty="0">
                <a:solidFill>
                  <a:schemeClr val="tx1"/>
                </a:solidFill>
                <a:effectLst/>
                <a:latin typeface="+mn-lt"/>
                <a:ea typeface="+mn-ea"/>
                <a:cs typeface="+mn-cs"/>
              </a:rPr>
              <a:t>group answer sheets</a:t>
            </a:r>
            <a:r>
              <a:rPr lang="en-US" sz="1200" kern="1200" dirty="0">
                <a:solidFill>
                  <a:schemeClr val="tx1"/>
                </a:solidFill>
                <a:effectLst/>
                <a:latin typeface="+mn-lt"/>
                <a:ea typeface="+mn-ea"/>
                <a:cs typeface="+mn-cs"/>
              </a:rPr>
              <a:t>. Some of the questions tonight ask you to come up with an answer as a group and write that answer on one of these sheets instead of your individual packet. </a:t>
            </a:r>
          </a:p>
        </p:txBody>
      </p:sp>
      <p:sp>
        <p:nvSpPr>
          <p:cNvPr id="4" name="Slide Number Placeholder 3"/>
          <p:cNvSpPr>
            <a:spLocks noGrp="1"/>
          </p:cNvSpPr>
          <p:nvPr>
            <p:ph type="sldNum" sz="quarter" idx="10"/>
          </p:nvPr>
        </p:nvSpPr>
        <p:spPr/>
        <p:txBody>
          <a:bodyPr/>
          <a:lstStyle/>
          <a:p>
            <a:fld id="{CC19166E-08F8-44EF-BF4B-C602709DFAE7}" type="slidenum">
              <a:rPr lang="en-US" smtClean="0"/>
              <a:t>5</a:t>
            </a:fld>
            <a:endParaRPr lang="en-US"/>
          </a:p>
        </p:txBody>
      </p:sp>
    </p:spTree>
    <p:extLst>
      <p:ext uri="{BB962C8B-B14F-4D97-AF65-F5344CB8AC3E}">
        <p14:creationId xmlns:p14="http://schemas.microsoft.com/office/powerpoint/2010/main" val="107214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Okay, now let’s look through the instructions on the first page of the packet together.</a:t>
            </a: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Step 1: Introductions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start by having each person introduce themselves including their name and what they found most interesting about the conversation you all just watched. </a:t>
            </a:r>
          </a:p>
          <a:p>
            <a:r>
              <a:rPr lang="en-US" sz="120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2: Scenarios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each scenario, start by having one person read the prompt at the top of the page out loud.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as a group, work through the questions below the prompt. Discuss each question as a group before you record your answer. Some questions ask you to record your personal answer in your individual packet, while others ask your to record your group’s answer on the group answer sheets. You can choose one person to be the scribe for your group, or change who writes the answer to each group question.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time is up for each scenario, the moderator will introduce you to the next scenario.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in mind, scenario 1 has two parts, so be sure to leave time to read the second prompt and answer the questions below it as well.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Step 3: Share Out </a:t>
            </a:r>
          </a:p>
          <a:p>
            <a:pPr lvl="0"/>
            <a:r>
              <a:rPr lang="en-US" sz="1200" kern="1200" dirty="0">
                <a:solidFill>
                  <a:schemeClr val="tx1"/>
                </a:solidFill>
                <a:effectLst/>
                <a:latin typeface="+mn-lt"/>
                <a:ea typeface="+mn-ea"/>
                <a:cs typeface="+mn-cs"/>
              </a:rPr>
              <a:t>One person from each table will have 30 seconds to share the most interesting thing that came up in their group discussion. Don’t worry about covering your entire conversation. Did anything surprise you? Was anything controversial?</a:t>
            </a:r>
          </a:p>
        </p:txBody>
      </p:sp>
      <p:sp>
        <p:nvSpPr>
          <p:cNvPr id="4" name="Slide Number Placeholder 3"/>
          <p:cNvSpPr>
            <a:spLocks noGrp="1"/>
          </p:cNvSpPr>
          <p:nvPr>
            <p:ph type="sldNum" sz="quarter" idx="10"/>
          </p:nvPr>
        </p:nvSpPr>
        <p:spPr/>
        <p:txBody>
          <a:bodyPr/>
          <a:lstStyle/>
          <a:p>
            <a:fld id="{CC19166E-08F8-44EF-BF4B-C602709DFAE7}" type="slidenum">
              <a:rPr lang="en-US" smtClean="0"/>
              <a:t>6</a:t>
            </a:fld>
            <a:endParaRPr lang="en-US"/>
          </a:p>
        </p:txBody>
      </p:sp>
    </p:spTree>
    <p:extLst>
      <p:ext uri="{BB962C8B-B14F-4D97-AF65-F5344CB8AC3E}">
        <p14:creationId xmlns:p14="http://schemas.microsoft.com/office/powerpoint/2010/main" val="123430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get started with our first group discussion, I also want to establish some ground rules. This topic might feel controversial for some people, whether because of their faith or a personal connection, so we want  to encourage respectful conversation as our top priority. There are no right or wrong answers and everyone’s opinion is important, even if you haven’t thought about this topic before.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Respect others’ opinions and ideas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 interruptions – one person talks at a time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Listen carefully to what others have to say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It’s ok to disagree with others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Respect others’ experiences and backgrounds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Take part in the discussion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Give everyone a chance to speak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 comments brief and to the point</a:t>
            </a:r>
          </a:p>
        </p:txBody>
      </p:sp>
      <p:sp>
        <p:nvSpPr>
          <p:cNvPr id="4" name="Slide Number Placeholder 3"/>
          <p:cNvSpPr>
            <a:spLocks noGrp="1"/>
          </p:cNvSpPr>
          <p:nvPr>
            <p:ph type="sldNum" sz="quarter" idx="10"/>
          </p:nvPr>
        </p:nvSpPr>
        <p:spPr/>
        <p:txBody>
          <a:bodyPr/>
          <a:lstStyle/>
          <a:p>
            <a:fld id="{CC19166E-08F8-44EF-BF4B-C602709DFAE7}" type="slidenum">
              <a:rPr lang="en-US" smtClean="0"/>
              <a:t>7</a:t>
            </a:fld>
            <a:endParaRPr lang="en-US"/>
          </a:p>
        </p:txBody>
      </p:sp>
    </p:spTree>
    <p:extLst>
      <p:ext uri="{BB962C8B-B14F-4D97-AF65-F5344CB8AC3E}">
        <p14:creationId xmlns:p14="http://schemas.microsoft.com/office/powerpoint/2010/main" val="240284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first scenario has two parts. The first part will ask you to put yourself into the position of a parent in the not-too-distant future, where human genome editing has allowed for a cure to Duchenne Muscular Dystrophy . In the second part of the scenario, you’ll consider a more distant future where technology allows us to enhance physical abilities. For this and the rest of the scenarios you’ll be discussing tonight, because the treatments don’t exist yet, we don’t know exactly how severe or how frequent the risks will be. However, for the purposes of this discussion, we ask that you assume that these treatments have been approved by the FDA and that the known risks and side effects are in the same range as traditional treatments. Nobody can know for sure when treatments like this may exist or reach that level of safety, but if you want to get a rough sense of how far in the future these treatments may be, you can look at the timeline on the back of your supplemental information sheets.</a:t>
            </a:r>
          </a:p>
          <a:p>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have slides up keeping track of the time as we go through the discussion. If your table runs into any issues, you can raise your hand and one of us will come over to help. Our speakers will also be available to answer questions. Are there any questions before we begin? Let’s get started with reading the  instructions and introducing yourselves at your table!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C19166E-08F8-44EF-BF4B-C602709DFAE7}" type="slidenum">
              <a:rPr lang="en-US" smtClean="0"/>
              <a:t>8</a:t>
            </a:fld>
            <a:endParaRPr lang="en-US"/>
          </a:p>
        </p:txBody>
      </p:sp>
    </p:spTree>
    <p:extLst>
      <p:ext uri="{BB962C8B-B14F-4D97-AF65-F5344CB8AC3E}">
        <p14:creationId xmlns:p14="http://schemas.microsoft.com/office/powerpoint/2010/main" val="54805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9166E-08F8-44EF-BF4B-C602709DFAE7}" type="slidenum">
              <a:rPr lang="en-US" smtClean="0"/>
              <a:t>9</a:t>
            </a:fld>
            <a:endParaRPr lang="en-US"/>
          </a:p>
        </p:txBody>
      </p:sp>
    </p:spTree>
    <p:extLst>
      <p:ext uri="{BB962C8B-B14F-4D97-AF65-F5344CB8AC3E}">
        <p14:creationId xmlns:p14="http://schemas.microsoft.com/office/powerpoint/2010/main" val="139906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15617D-EDEC-B34E-964D-2D4F37EA14B3}"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EDD75-1C8D-EA41-9A92-63FC95DB807D}" type="slidenum">
              <a:rPr lang="en-US" smtClean="0"/>
              <a:t>‹#›</a:t>
            </a:fld>
            <a:endParaRPr lang="en-US"/>
          </a:p>
        </p:txBody>
      </p:sp>
    </p:spTree>
    <p:extLst>
      <p:ext uri="{BB962C8B-B14F-4D97-AF65-F5344CB8AC3E}">
        <p14:creationId xmlns:p14="http://schemas.microsoft.com/office/powerpoint/2010/main" val="1464865829"/>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5617D-EDEC-B34E-964D-2D4F37EA14B3}"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EDD75-1C8D-EA41-9A92-63FC95DB807D}" type="slidenum">
              <a:rPr lang="en-US" smtClean="0"/>
              <a:t>‹#›</a:t>
            </a:fld>
            <a:endParaRPr lang="en-US"/>
          </a:p>
        </p:txBody>
      </p:sp>
    </p:spTree>
    <p:extLst>
      <p:ext uri="{BB962C8B-B14F-4D97-AF65-F5344CB8AC3E}">
        <p14:creationId xmlns:p14="http://schemas.microsoft.com/office/powerpoint/2010/main" val="3751871263"/>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5617D-EDEC-B34E-964D-2D4F37EA14B3}"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EDD75-1C8D-EA41-9A92-63FC95DB807D}" type="slidenum">
              <a:rPr lang="en-US" smtClean="0"/>
              <a:t>‹#›</a:t>
            </a:fld>
            <a:endParaRPr lang="en-US"/>
          </a:p>
        </p:txBody>
      </p:sp>
    </p:spTree>
    <p:extLst>
      <p:ext uri="{BB962C8B-B14F-4D97-AF65-F5344CB8AC3E}">
        <p14:creationId xmlns:p14="http://schemas.microsoft.com/office/powerpoint/2010/main" val="766879702"/>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5617D-EDEC-B34E-964D-2D4F37EA14B3}"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EDD75-1C8D-EA41-9A92-63FC95DB807D}" type="slidenum">
              <a:rPr lang="en-US" smtClean="0"/>
              <a:t>‹#›</a:t>
            </a:fld>
            <a:endParaRPr lang="en-US"/>
          </a:p>
        </p:txBody>
      </p:sp>
    </p:spTree>
    <p:extLst>
      <p:ext uri="{BB962C8B-B14F-4D97-AF65-F5344CB8AC3E}">
        <p14:creationId xmlns:p14="http://schemas.microsoft.com/office/powerpoint/2010/main" val="3611268024"/>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15617D-EDEC-B34E-964D-2D4F37EA14B3}"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EDD75-1C8D-EA41-9A92-63FC95DB807D}" type="slidenum">
              <a:rPr lang="en-US" smtClean="0"/>
              <a:t>‹#›</a:t>
            </a:fld>
            <a:endParaRPr lang="en-US"/>
          </a:p>
        </p:txBody>
      </p:sp>
    </p:spTree>
    <p:extLst>
      <p:ext uri="{BB962C8B-B14F-4D97-AF65-F5344CB8AC3E}">
        <p14:creationId xmlns:p14="http://schemas.microsoft.com/office/powerpoint/2010/main" val="3985114936"/>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15617D-EDEC-B34E-964D-2D4F37EA14B3}" type="datetimeFigureOut">
              <a:rPr lang="en-US" smtClean="0"/>
              <a:t>4/19/18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EDD75-1C8D-EA41-9A92-63FC95DB807D}" type="slidenum">
              <a:rPr lang="en-US" smtClean="0"/>
              <a:t>‹#›</a:t>
            </a:fld>
            <a:endParaRPr lang="en-US"/>
          </a:p>
        </p:txBody>
      </p:sp>
    </p:spTree>
    <p:extLst>
      <p:ext uri="{BB962C8B-B14F-4D97-AF65-F5344CB8AC3E}">
        <p14:creationId xmlns:p14="http://schemas.microsoft.com/office/powerpoint/2010/main" val="3838659768"/>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15617D-EDEC-B34E-964D-2D4F37EA14B3}" type="datetimeFigureOut">
              <a:rPr lang="en-US" smtClean="0"/>
              <a:t>4/19/18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EDD75-1C8D-EA41-9A92-63FC95DB807D}" type="slidenum">
              <a:rPr lang="en-US" smtClean="0"/>
              <a:t>‹#›</a:t>
            </a:fld>
            <a:endParaRPr lang="en-US"/>
          </a:p>
        </p:txBody>
      </p:sp>
    </p:spTree>
    <p:extLst>
      <p:ext uri="{BB962C8B-B14F-4D97-AF65-F5344CB8AC3E}">
        <p14:creationId xmlns:p14="http://schemas.microsoft.com/office/powerpoint/2010/main" val="701407888"/>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15617D-EDEC-B34E-964D-2D4F37EA14B3}" type="datetimeFigureOut">
              <a:rPr lang="en-US" smtClean="0"/>
              <a:t>4/19/18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EDD75-1C8D-EA41-9A92-63FC95DB807D}" type="slidenum">
              <a:rPr lang="en-US" smtClean="0"/>
              <a:t>‹#›</a:t>
            </a:fld>
            <a:endParaRPr lang="en-US"/>
          </a:p>
        </p:txBody>
      </p:sp>
    </p:spTree>
    <p:extLst>
      <p:ext uri="{BB962C8B-B14F-4D97-AF65-F5344CB8AC3E}">
        <p14:creationId xmlns:p14="http://schemas.microsoft.com/office/powerpoint/2010/main" val="2160618708"/>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5617D-EDEC-B34E-964D-2D4F37EA14B3}" type="datetimeFigureOut">
              <a:rPr lang="en-US" smtClean="0"/>
              <a:t>4/19/18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EDD75-1C8D-EA41-9A92-63FC95DB807D}" type="slidenum">
              <a:rPr lang="en-US" smtClean="0"/>
              <a:t>‹#›</a:t>
            </a:fld>
            <a:endParaRPr lang="en-US"/>
          </a:p>
        </p:txBody>
      </p:sp>
    </p:spTree>
    <p:extLst>
      <p:ext uri="{BB962C8B-B14F-4D97-AF65-F5344CB8AC3E}">
        <p14:creationId xmlns:p14="http://schemas.microsoft.com/office/powerpoint/2010/main" val="3273214031"/>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5617D-EDEC-B34E-964D-2D4F37EA14B3}" type="datetimeFigureOut">
              <a:rPr lang="en-US" smtClean="0"/>
              <a:t>4/19/18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EDD75-1C8D-EA41-9A92-63FC95DB807D}" type="slidenum">
              <a:rPr lang="en-US" smtClean="0"/>
              <a:t>‹#›</a:t>
            </a:fld>
            <a:endParaRPr lang="en-US"/>
          </a:p>
        </p:txBody>
      </p:sp>
    </p:spTree>
    <p:extLst>
      <p:ext uri="{BB962C8B-B14F-4D97-AF65-F5344CB8AC3E}">
        <p14:creationId xmlns:p14="http://schemas.microsoft.com/office/powerpoint/2010/main" val="2937461115"/>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5617D-EDEC-B34E-964D-2D4F37EA14B3}" type="datetimeFigureOut">
              <a:rPr lang="en-US" smtClean="0"/>
              <a:t>4/19/18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EDD75-1C8D-EA41-9A92-63FC95DB807D}" type="slidenum">
              <a:rPr lang="en-US" smtClean="0"/>
              <a:t>‹#›</a:t>
            </a:fld>
            <a:endParaRPr lang="en-US"/>
          </a:p>
        </p:txBody>
      </p:sp>
    </p:spTree>
    <p:extLst>
      <p:ext uri="{BB962C8B-B14F-4D97-AF65-F5344CB8AC3E}">
        <p14:creationId xmlns:p14="http://schemas.microsoft.com/office/powerpoint/2010/main" val="517965609"/>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5617D-EDEC-B34E-964D-2D4F37EA14B3}" type="datetimeFigureOut">
              <a:rPr lang="en-US" smtClean="0"/>
              <a:t>4/19/18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DD75-1C8D-EA41-9A92-63FC95DB807D}" type="slidenum">
              <a:rPr lang="en-US" smtClean="0"/>
              <a:t>‹#›</a:t>
            </a:fld>
            <a:endParaRPr lang="en-US"/>
          </a:p>
        </p:txBody>
      </p:sp>
    </p:spTree>
    <p:extLst>
      <p:ext uri="{BB962C8B-B14F-4D97-AF65-F5344CB8AC3E}">
        <p14:creationId xmlns:p14="http://schemas.microsoft.com/office/powerpoint/2010/main" val="242145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13167"/>
          <a:stretch/>
        </p:blipFill>
        <p:spPr bwMode="auto">
          <a:xfrm>
            <a:off x="228600" y="5390866"/>
            <a:ext cx="8686800" cy="1235118"/>
          </a:xfrm>
          <a:prstGeom prst="rect">
            <a:avLst/>
          </a:prstGeom>
          <a:noFill/>
          <a:ln>
            <a:noFill/>
          </a:ln>
        </p:spPr>
      </p:pic>
      <p:sp>
        <p:nvSpPr>
          <p:cNvPr id="5" name="TextBox 4"/>
          <p:cNvSpPr txBox="1"/>
          <p:nvPr/>
        </p:nvSpPr>
        <p:spPr>
          <a:xfrm>
            <a:off x="457200" y="1364055"/>
            <a:ext cx="8174736" cy="2677656"/>
          </a:xfrm>
          <a:prstGeom prst="rect">
            <a:avLst/>
          </a:prstGeom>
          <a:noFill/>
        </p:spPr>
        <p:txBody>
          <a:bodyPr wrap="square" rtlCol="0">
            <a:spAutoFit/>
          </a:bodyPr>
          <a:lstStyle/>
          <a:p>
            <a:pPr algn="ctr"/>
            <a:r>
              <a:rPr lang="en-US" sz="6000" b="1" dirty="0">
                <a:solidFill>
                  <a:srgbClr val="16AA9D"/>
                </a:solidFill>
                <a:latin typeface="Lato" panose="020F0502020204030203" pitchFamily="34" charset="0"/>
              </a:rPr>
              <a:t>Editing Our Evolution:</a:t>
            </a:r>
          </a:p>
          <a:p>
            <a:pPr algn="ctr"/>
            <a:r>
              <a:rPr lang="en-US" sz="5400" b="1" dirty="0">
                <a:solidFill>
                  <a:srgbClr val="16AA9D"/>
                </a:solidFill>
                <a:latin typeface="Lato" panose="020F0502020204030203" pitchFamily="34" charset="0"/>
              </a:rPr>
              <a:t>Rewriting the Human Genome</a:t>
            </a:r>
          </a:p>
        </p:txBody>
      </p:sp>
      <p:sp>
        <p:nvSpPr>
          <p:cNvPr id="3" name="Subtitle 2"/>
          <p:cNvSpPr>
            <a:spLocks noGrp="1"/>
          </p:cNvSpPr>
          <p:nvPr>
            <p:ph type="subTitle" idx="1"/>
          </p:nvPr>
        </p:nvSpPr>
        <p:spPr>
          <a:xfrm>
            <a:off x="1371600" y="4206240"/>
            <a:ext cx="6400800" cy="1432560"/>
          </a:xfrm>
        </p:spPr>
        <p:txBody>
          <a:bodyPr/>
          <a:lstStyle/>
          <a:p>
            <a:r>
              <a:rPr lang="en-US" dirty="0">
                <a:solidFill>
                  <a:srgbClr val="FF0000"/>
                </a:solidFill>
              </a:rPr>
              <a:t>[Date]</a:t>
            </a:r>
          </a:p>
          <a:p>
            <a:r>
              <a:rPr lang="en-US" dirty="0">
                <a:solidFill>
                  <a:srgbClr val="FF0000"/>
                </a:solidFill>
              </a:rPr>
              <a:t>[Location]</a:t>
            </a:r>
          </a:p>
        </p:txBody>
      </p:sp>
    </p:spTree>
    <p:extLst>
      <p:ext uri="{BB962C8B-B14F-4D97-AF65-F5344CB8AC3E}">
        <p14:creationId xmlns:p14="http://schemas.microsoft.com/office/powerpoint/2010/main" val="2200423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Italic"/>
              </a:rPr>
              <a:t>Scenario 1:</a:t>
            </a:r>
          </a:p>
          <a:p>
            <a:r>
              <a:rPr lang="en-US" sz="3600" i="1" dirty="0">
                <a:latin typeface="Lato Black"/>
                <a:cs typeface="Lato Italic"/>
              </a:rPr>
              <a:t>Therapy vs. Enhancement</a:t>
            </a:r>
            <a:endParaRPr lang="en-US" sz="2800" i="1" dirty="0">
              <a:latin typeface="Lato Italic"/>
              <a:cs typeface="Lato Italic"/>
            </a:endParaRP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20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60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1074097400"/>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Italic"/>
              </a:rPr>
              <a:t>Scenario 1:</a:t>
            </a:r>
          </a:p>
          <a:p>
            <a:r>
              <a:rPr lang="en-US" sz="3600" i="1" dirty="0">
                <a:latin typeface="Lato Black"/>
                <a:cs typeface="Lato Italic"/>
              </a:rPr>
              <a:t>Therapy vs. Enhancement</a:t>
            </a:r>
            <a:endParaRPr lang="en-US" sz="2800" i="1" dirty="0">
              <a:latin typeface="Lato Italic"/>
              <a:cs typeface="Lato Italic"/>
            </a:endParaRP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15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55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2333469493"/>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Italic"/>
              </a:rPr>
              <a:t>Scenario 1:</a:t>
            </a:r>
          </a:p>
          <a:p>
            <a:r>
              <a:rPr lang="en-US" sz="3600" i="1" dirty="0">
                <a:latin typeface="Lato Black"/>
                <a:cs typeface="Lato Italic"/>
              </a:rPr>
              <a:t>Therapy vs. Enhancement</a:t>
            </a:r>
            <a:endParaRPr lang="en-US" sz="2800" i="1" dirty="0">
              <a:latin typeface="Lato Italic"/>
              <a:cs typeface="Lato Italic"/>
            </a:endParaRP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10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50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15903088"/>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Italic"/>
              </a:rPr>
              <a:t>Scenario 1:</a:t>
            </a:r>
          </a:p>
          <a:p>
            <a:r>
              <a:rPr lang="en-US" sz="3600" i="1" dirty="0">
                <a:latin typeface="Lato Black"/>
                <a:cs typeface="Lato Italic"/>
              </a:rPr>
              <a:t>Therapy vs. Enhancement</a:t>
            </a:r>
            <a:endParaRPr lang="en-US" sz="2800" i="1" dirty="0">
              <a:latin typeface="Lato Italic"/>
              <a:cs typeface="Lato Italic"/>
            </a:endParaRP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5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45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2744387839"/>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Italic"/>
              </a:rPr>
              <a:t>Scenario 1:</a:t>
            </a:r>
          </a:p>
          <a:p>
            <a:r>
              <a:rPr lang="en-US" sz="3600" i="1" dirty="0">
                <a:latin typeface="Lato Black"/>
                <a:cs typeface="Lato Italic"/>
              </a:rPr>
              <a:t>Therapy vs. Enhancement</a:t>
            </a:r>
            <a:endParaRPr lang="en-US" sz="2800" i="1" dirty="0">
              <a:latin typeface="Lato Italic"/>
              <a:cs typeface="Lato Italic"/>
            </a:endParaRPr>
          </a:p>
        </p:txBody>
      </p:sp>
      <p:sp>
        <p:nvSpPr>
          <p:cNvPr id="4" name="Content Placeholder 2"/>
          <p:cNvSpPr txBox="1">
            <a:spLocks/>
          </p:cNvSpPr>
          <p:nvPr/>
        </p:nvSpPr>
        <p:spPr>
          <a:xfrm>
            <a:off x="457200" y="1304520"/>
            <a:ext cx="8229600" cy="380160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12800" dirty="0">
                <a:solidFill>
                  <a:srgbClr val="008C7D"/>
                </a:solidFill>
                <a:latin typeface="Lato Black"/>
                <a:cs typeface="Lato Black"/>
              </a:rPr>
              <a:t>Time’s Up</a:t>
            </a:r>
            <a:r>
              <a:rPr lang="en-US" sz="20800" dirty="0">
                <a:solidFill>
                  <a:srgbClr val="008C7D"/>
                </a:solidFill>
                <a:latin typeface="Lato Black"/>
                <a:cs typeface="Lato Black"/>
              </a:rPr>
              <a:t> </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45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346931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Italic"/>
              </a:rPr>
              <a:t>Scenario 2:</a:t>
            </a:r>
          </a:p>
          <a:p>
            <a:r>
              <a:rPr lang="en-US" sz="3600" i="1" dirty="0">
                <a:latin typeface="Lato Black"/>
                <a:cs typeface="Lato Italic"/>
              </a:rPr>
              <a:t>Equity and Access</a:t>
            </a: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20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40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649910367"/>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Black"/>
              </a:rPr>
              <a:t>Scenario 2:</a:t>
            </a:r>
            <a:br>
              <a:rPr lang="en-US" sz="3600" dirty="0">
                <a:latin typeface="Lato Black"/>
                <a:cs typeface="Lato Black"/>
              </a:rPr>
            </a:br>
            <a:r>
              <a:rPr lang="en-US" sz="3600" i="1" dirty="0">
                <a:latin typeface="Lato Black"/>
                <a:cs typeface="Lato Italic"/>
              </a:rPr>
              <a:t>Equity and Access</a:t>
            </a: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15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35 minutes until share out</a:t>
            </a:r>
          </a:p>
        </p:txBody>
      </p:sp>
      <p:pic>
        <p:nvPicPr>
          <p:cNvPr id="8" name="Picture 7"/>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1352259281"/>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Italic"/>
              </a:rPr>
              <a:t>Scenario 2:</a:t>
            </a:r>
          </a:p>
          <a:p>
            <a:r>
              <a:rPr lang="en-US" sz="3600" i="1" dirty="0">
                <a:latin typeface="Lato Black"/>
                <a:cs typeface="Lato Italic"/>
              </a:rPr>
              <a:t>Equity and Access</a:t>
            </a: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10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30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4160714779"/>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Italic"/>
              </a:rPr>
              <a:t>Scenario 2:</a:t>
            </a:r>
          </a:p>
          <a:p>
            <a:r>
              <a:rPr lang="en-US" sz="3600" i="1" dirty="0">
                <a:latin typeface="Lato Black"/>
                <a:cs typeface="Lato Italic"/>
              </a:rPr>
              <a:t>Equity and Access</a:t>
            </a:r>
            <a:endParaRPr lang="en-US" sz="2800" i="1" dirty="0">
              <a:latin typeface="Lato Italic"/>
              <a:cs typeface="Lato Italic"/>
            </a:endParaRP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5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25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4033768963"/>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Italic"/>
              </a:rPr>
              <a:t>Scenario 2:</a:t>
            </a:r>
          </a:p>
          <a:p>
            <a:r>
              <a:rPr lang="en-US" sz="3600" i="1" dirty="0">
                <a:latin typeface="Lato Black"/>
                <a:cs typeface="Lato Italic"/>
              </a:rPr>
              <a:t>Equity and Access</a:t>
            </a:r>
            <a:endParaRPr lang="en-US" sz="2800" i="1" dirty="0">
              <a:latin typeface="Lato Italic"/>
              <a:cs typeface="Lato Italic"/>
            </a:endParaRPr>
          </a:p>
        </p:txBody>
      </p:sp>
      <p:sp>
        <p:nvSpPr>
          <p:cNvPr id="4" name="Content Placeholder 2"/>
          <p:cNvSpPr txBox="1">
            <a:spLocks/>
          </p:cNvSpPr>
          <p:nvPr/>
        </p:nvSpPr>
        <p:spPr>
          <a:xfrm>
            <a:off x="457200" y="1304520"/>
            <a:ext cx="8229600" cy="3801604"/>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15400" dirty="0">
                <a:solidFill>
                  <a:srgbClr val="008C7D"/>
                </a:solidFill>
                <a:latin typeface="Lato Black"/>
                <a:cs typeface="Lato Black"/>
              </a:rPr>
              <a:t>Time’s Up</a:t>
            </a:r>
            <a:r>
              <a:rPr lang="en-US" sz="25000" dirty="0">
                <a:solidFill>
                  <a:srgbClr val="008C7D"/>
                </a:solidFill>
                <a:latin typeface="Lato Black"/>
                <a:cs typeface="Lato Black"/>
              </a:rPr>
              <a:t> </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30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246217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7"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Lato Black" panose="020F0A02020204030203" pitchFamily="34" charset="0"/>
              </a:rPr>
              <a:t>Agenda</a:t>
            </a:r>
          </a:p>
        </p:txBody>
      </p:sp>
      <p:sp>
        <p:nvSpPr>
          <p:cNvPr id="8" name="Content Placeholder 2"/>
          <p:cNvSpPr txBox="1">
            <a:spLocks/>
          </p:cNvSpPr>
          <p:nvPr/>
        </p:nvSpPr>
        <p:spPr>
          <a:xfrm>
            <a:off x="457200" y="1159732"/>
            <a:ext cx="8229600" cy="49377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latin typeface="Lato" panose="020F0502020204030203" pitchFamily="34" charset="0"/>
              </a:rPr>
              <a:t>Welcome									5 minutes</a:t>
            </a:r>
          </a:p>
          <a:p>
            <a:pPr marL="0" indent="0">
              <a:buFont typeface="Arial"/>
              <a:buNone/>
            </a:pPr>
            <a:r>
              <a:rPr lang="en-US" sz="2800" dirty="0">
                <a:latin typeface="Lato" panose="020F0502020204030203" pitchFamily="34" charset="0"/>
              </a:rPr>
              <a:t>[First Speaker]	</a:t>
            </a:r>
            <a:r>
              <a:rPr lang="en-US" sz="2800" i="1" dirty="0">
                <a:latin typeface="Lato" panose="020F0502020204030203" pitchFamily="34" charset="0"/>
              </a:rPr>
              <a:t>						</a:t>
            </a:r>
            <a:r>
              <a:rPr lang="en-US" sz="2800" dirty="0">
                <a:latin typeface="Lato" panose="020F0502020204030203" pitchFamily="34" charset="0"/>
              </a:rPr>
              <a:t>15 minutes</a:t>
            </a:r>
          </a:p>
          <a:p>
            <a:pPr marL="0" indent="0">
              <a:buFont typeface="Arial"/>
              <a:buNone/>
            </a:pPr>
            <a:r>
              <a:rPr lang="en-US" sz="2800" dirty="0">
                <a:latin typeface="Lato" panose="020F0502020204030203" pitchFamily="34" charset="0"/>
              </a:rPr>
              <a:t>[Second Speaker]						15 minutes</a:t>
            </a:r>
          </a:p>
          <a:p>
            <a:pPr marL="0" indent="0">
              <a:buFont typeface="Arial"/>
              <a:buNone/>
            </a:pPr>
            <a:r>
              <a:rPr lang="en-US" sz="2800" dirty="0">
                <a:latin typeface="Lato" panose="020F0502020204030203" pitchFamily="34" charset="0"/>
              </a:rPr>
              <a:t>Instructions								5 minutes</a:t>
            </a:r>
          </a:p>
          <a:p>
            <a:pPr marL="0" indent="0">
              <a:buFont typeface="Arial"/>
              <a:buNone/>
            </a:pPr>
            <a:r>
              <a:rPr lang="en-US" sz="2800" dirty="0">
                <a:latin typeface="Lato" panose="020F0502020204030203" pitchFamily="34" charset="0"/>
              </a:rPr>
              <a:t>Scenario 1 								25 minutes</a:t>
            </a:r>
          </a:p>
          <a:p>
            <a:pPr marL="0" indent="0">
              <a:buFont typeface="Arial"/>
              <a:buNone/>
            </a:pPr>
            <a:r>
              <a:rPr lang="en-US" sz="2800" dirty="0">
                <a:latin typeface="Lato" panose="020F0502020204030203" pitchFamily="34" charset="0"/>
              </a:rPr>
              <a:t>Scenario 2								20 minutes</a:t>
            </a:r>
          </a:p>
          <a:p>
            <a:pPr marL="0" indent="0">
              <a:buFont typeface="Arial"/>
              <a:buNone/>
            </a:pPr>
            <a:r>
              <a:rPr lang="en-US" sz="2800" dirty="0">
                <a:latin typeface="Lato" panose="020F0502020204030203" pitchFamily="34" charset="0"/>
              </a:rPr>
              <a:t>Scenario 3 								15 minutes</a:t>
            </a:r>
          </a:p>
          <a:p>
            <a:pPr marL="0" indent="0">
              <a:buFont typeface="Arial"/>
              <a:buNone/>
            </a:pPr>
            <a:r>
              <a:rPr lang="en-US" sz="2800" dirty="0">
                <a:latin typeface="Lato" panose="020F0502020204030203" pitchFamily="34" charset="0"/>
              </a:rPr>
              <a:t>Share Out 								10 minutes</a:t>
            </a:r>
          </a:p>
          <a:p>
            <a:pPr marL="0" indent="0">
              <a:buFont typeface="Arial"/>
              <a:buNone/>
            </a:pPr>
            <a:r>
              <a:rPr lang="en-US" sz="2800" dirty="0">
                <a:latin typeface="Lato" panose="020F0502020204030203" pitchFamily="34" charset="0"/>
              </a:rPr>
              <a:t>Survey									5 minutes</a:t>
            </a:r>
          </a:p>
        </p:txBody>
      </p:sp>
      <p:pic>
        <p:nvPicPr>
          <p:cNvPr id="6" name="Picture 5"/>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3276117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Black"/>
              </a:rPr>
              <a:t>Scenario 3:</a:t>
            </a:r>
          </a:p>
          <a:p>
            <a:r>
              <a:rPr lang="en-US" sz="3300" i="1" dirty="0">
                <a:latin typeface="Lato Black"/>
                <a:cs typeface="Lato Italic"/>
              </a:rPr>
              <a:t>Heritable Editing</a:t>
            </a: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15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15 minutes until share out</a:t>
            </a:r>
          </a:p>
        </p:txBody>
      </p:sp>
      <p:pic>
        <p:nvPicPr>
          <p:cNvPr id="8" name="Picture 7"/>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1356375404"/>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Black"/>
              </a:rPr>
              <a:t>Scenario 3:</a:t>
            </a:r>
          </a:p>
          <a:p>
            <a:r>
              <a:rPr lang="en-US" sz="3300" i="1" dirty="0">
                <a:latin typeface="Lato Black"/>
                <a:cs typeface="Lato Italic"/>
              </a:rPr>
              <a:t>Heritable Editing</a:t>
            </a: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10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10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3138936367"/>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Black"/>
              </a:rPr>
              <a:t>Scenario 3:</a:t>
            </a:r>
          </a:p>
          <a:p>
            <a:r>
              <a:rPr lang="en-US" sz="3300" i="1" dirty="0">
                <a:latin typeface="Lato Black"/>
                <a:cs typeface="Lato Italic"/>
              </a:rPr>
              <a:t>Personal vs. Heritable Editing</a:t>
            </a: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5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5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3590873806"/>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Italic"/>
              </a:rPr>
              <a:t>Scenario 3:</a:t>
            </a:r>
          </a:p>
          <a:p>
            <a:r>
              <a:rPr lang="en-US" sz="3300" i="1" dirty="0">
                <a:latin typeface="Lato Black"/>
                <a:cs typeface="Lato Italic"/>
              </a:rPr>
              <a:t>Personal vs. Heritable Editing</a:t>
            </a:r>
          </a:p>
        </p:txBody>
      </p:sp>
      <p:sp>
        <p:nvSpPr>
          <p:cNvPr id="4" name="Content Placeholder 2"/>
          <p:cNvSpPr txBox="1">
            <a:spLocks/>
          </p:cNvSpPr>
          <p:nvPr/>
        </p:nvSpPr>
        <p:spPr>
          <a:xfrm>
            <a:off x="457200" y="1671638"/>
            <a:ext cx="8229600" cy="3434486"/>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15400" dirty="0">
                <a:solidFill>
                  <a:srgbClr val="008C7D"/>
                </a:solidFill>
                <a:latin typeface="Lato Black"/>
                <a:cs typeface="Lato Black"/>
              </a:rPr>
              <a:t>Time’s Up</a:t>
            </a:r>
            <a:r>
              <a:rPr lang="en-US" sz="25000" dirty="0">
                <a:solidFill>
                  <a:srgbClr val="008C7D"/>
                </a:solidFill>
                <a:latin typeface="Lato Black"/>
                <a:cs typeface="Lato Black"/>
              </a:rPr>
              <a:t> </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0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242464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4" name="Content Placeholder 2"/>
          <p:cNvSpPr txBox="1">
            <a:spLocks/>
          </p:cNvSpPr>
          <p:nvPr/>
        </p:nvSpPr>
        <p:spPr>
          <a:xfrm>
            <a:off x="457200" y="887505"/>
            <a:ext cx="8229600" cy="5051619"/>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Thank you!</a:t>
            </a:r>
          </a:p>
          <a:p>
            <a:pPr marL="0" indent="0" algn="ctr">
              <a:spcBef>
                <a:spcPts val="0"/>
              </a:spcBef>
              <a:buFont typeface="Arial"/>
              <a:buNone/>
            </a:pPr>
            <a:endParaRPr lang="en-US" dirty="0">
              <a:solidFill>
                <a:srgbClr val="008C7D"/>
              </a:solidFill>
              <a:latin typeface="Lato Black"/>
              <a:cs typeface="Lato Black"/>
            </a:endParaRPr>
          </a:p>
          <a:p>
            <a:pPr marL="0" indent="0" algn="ctr">
              <a:spcBef>
                <a:spcPts val="0"/>
              </a:spcBef>
              <a:buFont typeface="Arial"/>
              <a:buNone/>
            </a:pPr>
            <a:r>
              <a:rPr lang="en-US" dirty="0">
                <a:solidFill>
                  <a:srgbClr val="008C7D"/>
                </a:solidFill>
                <a:latin typeface="Lato Black"/>
                <a:cs typeface="Lato Black"/>
              </a:rPr>
              <a:t>Please complete the survey if you want to help us improve the program</a:t>
            </a:r>
          </a:p>
        </p:txBody>
      </p:sp>
      <p:pic>
        <p:nvPicPr>
          <p:cNvPr id="8" name="Picture 7"/>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4170314182"/>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7"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Lato Black" panose="020F0A02020204030203" pitchFamily="34" charset="0"/>
              </a:rPr>
              <a:t>Agenda</a:t>
            </a:r>
          </a:p>
        </p:txBody>
      </p:sp>
      <p:sp>
        <p:nvSpPr>
          <p:cNvPr id="8" name="Content Placeholder 2"/>
          <p:cNvSpPr txBox="1">
            <a:spLocks/>
          </p:cNvSpPr>
          <p:nvPr/>
        </p:nvSpPr>
        <p:spPr>
          <a:xfrm>
            <a:off x="457200" y="1159732"/>
            <a:ext cx="8229600" cy="49377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latin typeface="Lato" panose="020F0502020204030203" pitchFamily="34" charset="0"/>
              </a:rPr>
              <a:t>Welcome									5 minutes</a:t>
            </a:r>
          </a:p>
          <a:p>
            <a:pPr marL="0" indent="0">
              <a:buNone/>
            </a:pPr>
            <a:r>
              <a:rPr lang="en-US" sz="2800" dirty="0">
                <a:latin typeface="Lato" panose="020F0502020204030203" pitchFamily="34" charset="0"/>
              </a:rPr>
              <a:t>[First Speaker]	</a:t>
            </a:r>
            <a:r>
              <a:rPr lang="en-US" sz="2800" i="1" dirty="0">
                <a:latin typeface="Lato" panose="020F0502020204030203" pitchFamily="34" charset="0"/>
              </a:rPr>
              <a:t>						</a:t>
            </a:r>
            <a:r>
              <a:rPr lang="en-US" sz="2800" dirty="0">
                <a:latin typeface="Lato" panose="020F0502020204030203" pitchFamily="34" charset="0"/>
              </a:rPr>
              <a:t>15 minutes</a:t>
            </a:r>
          </a:p>
          <a:p>
            <a:pPr marL="0" indent="0">
              <a:buNone/>
            </a:pPr>
            <a:r>
              <a:rPr lang="en-US" sz="2800" dirty="0">
                <a:latin typeface="Lato" panose="020F0502020204030203" pitchFamily="34" charset="0"/>
              </a:rPr>
              <a:t>[Second Speaker]						15 minutes		</a:t>
            </a:r>
          </a:p>
          <a:p>
            <a:pPr marL="0" indent="0">
              <a:buFont typeface="Arial"/>
              <a:buNone/>
            </a:pPr>
            <a:r>
              <a:rPr lang="en-US" sz="2800" dirty="0">
                <a:latin typeface="Lato" panose="020F0502020204030203" pitchFamily="34" charset="0"/>
              </a:rPr>
              <a:t>Instructions								5 minutes</a:t>
            </a:r>
          </a:p>
          <a:p>
            <a:pPr marL="0" indent="0">
              <a:buFont typeface="Arial"/>
              <a:buNone/>
            </a:pPr>
            <a:r>
              <a:rPr lang="en-US" sz="2800" dirty="0">
                <a:latin typeface="Lato" panose="020F0502020204030203" pitchFamily="34" charset="0"/>
              </a:rPr>
              <a:t>Scenario 1 								25 minutes</a:t>
            </a:r>
          </a:p>
          <a:p>
            <a:pPr marL="0" indent="0">
              <a:buFont typeface="Arial"/>
              <a:buNone/>
            </a:pPr>
            <a:r>
              <a:rPr lang="en-US" sz="2800" dirty="0">
                <a:latin typeface="Lato" panose="020F0502020204030203" pitchFamily="34" charset="0"/>
              </a:rPr>
              <a:t>Scenario 2								20 minutes</a:t>
            </a:r>
          </a:p>
          <a:p>
            <a:pPr marL="0" indent="0">
              <a:buFont typeface="Arial"/>
              <a:buNone/>
            </a:pPr>
            <a:r>
              <a:rPr lang="en-US" sz="2800" dirty="0">
                <a:latin typeface="Lato" panose="020F0502020204030203" pitchFamily="34" charset="0"/>
              </a:rPr>
              <a:t>Scenario 3 								15 minutes</a:t>
            </a:r>
          </a:p>
          <a:p>
            <a:pPr marL="0" indent="0">
              <a:buFont typeface="Arial"/>
              <a:buNone/>
            </a:pPr>
            <a:r>
              <a:rPr lang="en-US" sz="2800" dirty="0">
                <a:latin typeface="Lato" panose="020F0502020204030203" pitchFamily="34" charset="0"/>
              </a:rPr>
              <a:t>Share Out 								10 minutes</a:t>
            </a:r>
          </a:p>
          <a:p>
            <a:pPr marL="0" indent="0">
              <a:buFont typeface="Arial"/>
              <a:buNone/>
            </a:pPr>
            <a:r>
              <a:rPr lang="en-US" sz="2800" dirty="0">
                <a:latin typeface="Lato" panose="020F0502020204030203" pitchFamily="34" charset="0"/>
              </a:rPr>
              <a:t>Survey									5 minutes</a:t>
            </a:r>
          </a:p>
        </p:txBody>
      </p:sp>
      <p:pic>
        <p:nvPicPr>
          <p:cNvPr id="6" name="Picture 5"/>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267329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8" name="Content Placeholder 2"/>
          <p:cNvSpPr txBox="1">
            <a:spLocks/>
          </p:cNvSpPr>
          <p:nvPr/>
        </p:nvSpPr>
        <p:spPr>
          <a:xfrm>
            <a:off x="457200" y="1417638"/>
            <a:ext cx="8229600" cy="49377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Lato" panose="020F0502020204030203" pitchFamily="34" charset="0"/>
            </a:endParaRPr>
          </a:p>
        </p:txBody>
      </p:sp>
      <p:pic>
        <p:nvPicPr>
          <p:cNvPr id="6" name="Picture 5"/>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
        <p:nvSpPr>
          <p:cNvPr id="11" name="TextBox 10"/>
          <p:cNvSpPr txBox="1"/>
          <p:nvPr/>
        </p:nvSpPr>
        <p:spPr>
          <a:xfrm>
            <a:off x="457200" y="1364055"/>
            <a:ext cx="8174736" cy="2677656"/>
          </a:xfrm>
          <a:prstGeom prst="rect">
            <a:avLst/>
          </a:prstGeom>
          <a:noFill/>
        </p:spPr>
        <p:txBody>
          <a:bodyPr wrap="square" rtlCol="0">
            <a:spAutoFit/>
          </a:bodyPr>
          <a:lstStyle/>
          <a:p>
            <a:pPr algn="ctr"/>
            <a:r>
              <a:rPr lang="en-US" sz="6000" b="1" dirty="0">
                <a:solidFill>
                  <a:srgbClr val="16AA9D"/>
                </a:solidFill>
                <a:latin typeface="Lato" panose="020F0502020204030203" pitchFamily="34" charset="0"/>
              </a:rPr>
              <a:t>Editing Our Evolution:</a:t>
            </a:r>
          </a:p>
          <a:p>
            <a:pPr algn="ctr"/>
            <a:r>
              <a:rPr lang="en-US" sz="5400" b="1" dirty="0">
                <a:solidFill>
                  <a:srgbClr val="16AA9D"/>
                </a:solidFill>
                <a:latin typeface="Lato" panose="020F0502020204030203" pitchFamily="34" charset="0"/>
              </a:rPr>
              <a:t>Rewriting the Human Genome</a:t>
            </a:r>
          </a:p>
        </p:txBody>
      </p:sp>
    </p:spTree>
    <p:extLst>
      <p:ext uri="{BB962C8B-B14F-4D97-AF65-F5344CB8AC3E}">
        <p14:creationId xmlns:p14="http://schemas.microsoft.com/office/powerpoint/2010/main" val="152132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7"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Lato Black" panose="020F0A02020204030203" pitchFamily="34" charset="0"/>
              </a:rPr>
              <a:t>Materials</a:t>
            </a:r>
          </a:p>
        </p:txBody>
      </p:sp>
      <p:sp>
        <p:nvSpPr>
          <p:cNvPr id="8" name="Content Placeholder 2"/>
          <p:cNvSpPr txBox="1">
            <a:spLocks/>
          </p:cNvSpPr>
          <p:nvPr/>
        </p:nvSpPr>
        <p:spPr>
          <a:xfrm>
            <a:off x="457200" y="1417638"/>
            <a:ext cx="8229600" cy="49377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Lato" panose="020F0502020204030203" pitchFamily="34" charset="0"/>
            </a:endParaRPr>
          </a:p>
        </p:txBody>
      </p:sp>
      <p:pic>
        <p:nvPicPr>
          <p:cNvPr id="6" name="Picture 5"/>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pic>
        <p:nvPicPr>
          <p:cNvPr id="5" name="Picture 4">
            <a:extLst>
              <a:ext uri="{FF2B5EF4-FFF2-40B4-BE49-F238E27FC236}">
                <a16:creationId xmlns:a16="http://schemas.microsoft.com/office/drawing/2014/main" id="{3A186185-3AE4-AE46-A532-D493285957E5}"/>
              </a:ext>
            </a:extLst>
          </p:cNvPr>
          <p:cNvPicPr>
            <a:picLocks noChangeAspect="1"/>
          </p:cNvPicPr>
          <p:nvPr/>
        </p:nvPicPr>
        <p:blipFill rotWithShape="1">
          <a:blip r:embed="rId5"/>
          <a:srcRect l="1219" t="1057" r="2897" b="898"/>
          <a:stretch/>
        </p:blipFill>
        <p:spPr>
          <a:xfrm>
            <a:off x="2688336" y="906060"/>
            <a:ext cx="3767328" cy="4856480"/>
          </a:xfrm>
          <a:prstGeom prst="rect">
            <a:avLst/>
          </a:prstGeom>
        </p:spPr>
      </p:pic>
      <p:grpSp>
        <p:nvGrpSpPr>
          <p:cNvPr id="13" name="Group 12">
            <a:extLst>
              <a:ext uri="{FF2B5EF4-FFF2-40B4-BE49-F238E27FC236}">
                <a16:creationId xmlns:a16="http://schemas.microsoft.com/office/drawing/2014/main" id="{B1CB080D-1AB5-DF49-9AF0-2FFCEDE2F23C}"/>
              </a:ext>
            </a:extLst>
          </p:cNvPr>
          <p:cNvGrpSpPr/>
          <p:nvPr/>
        </p:nvGrpSpPr>
        <p:grpSpPr>
          <a:xfrm>
            <a:off x="810894" y="906060"/>
            <a:ext cx="7522213" cy="4864086"/>
            <a:chOff x="931920" y="906060"/>
            <a:chExt cx="7522213" cy="4864086"/>
          </a:xfrm>
        </p:grpSpPr>
        <p:pic>
          <p:nvPicPr>
            <p:cNvPr id="10" name="Picture 9">
              <a:extLst>
                <a:ext uri="{FF2B5EF4-FFF2-40B4-BE49-F238E27FC236}">
                  <a16:creationId xmlns:a16="http://schemas.microsoft.com/office/drawing/2014/main" id="{8CEAA744-1949-BC4E-9BBA-8D4A1E3D6E2F}"/>
                </a:ext>
              </a:extLst>
            </p:cNvPr>
            <p:cNvPicPr>
              <a:picLocks noChangeAspect="1"/>
            </p:cNvPicPr>
            <p:nvPr/>
          </p:nvPicPr>
          <p:blipFill rotWithShape="1">
            <a:blip r:embed="rId6"/>
            <a:srcRect l="522" t="379"/>
            <a:stretch/>
          </p:blipFill>
          <p:spPr>
            <a:xfrm>
              <a:off x="931920" y="913666"/>
              <a:ext cx="3747655" cy="4856480"/>
            </a:xfrm>
            <a:prstGeom prst="rect">
              <a:avLst/>
            </a:prstGeom>
          </p:spPr>
        </p:pic>
        <p:pic>
          <p:nvPicPr>
            <p:cNvPr id="12" name="Picture 11">
              <a:extLst>
                <a:ext uri="{FF2B5EF4-FFF2-40B4-BE49-F238E27FC236}">
                  <a16:creationId xmlns:a16="http://schemas.microsoft.com/office/drawing/2014/main" id="{C6FF074E-A36F-7C47-B6B4-51B5DEE8D154}"/>
                </a:ext>
              </a:extLst>
            </p:cNvPr>
            <p:cNvPicPr>
              <a:picLocks noChangeAspect="1"/>
            </p:cNvPicPr>
            <p:nvPr/>
          </p:nvPicPr>
          <p:blipFill rotWithShape="1">
            <a:blip r:embed="rId7"/>
            <a:srcRect l="263" t="685" r="-1"/>
            <a:stretch/>
          </p:blipFill>
          <p:spPr>
            <a:xfrm>
              <a:off x="4679574" y="906060"/>
              <a:ext cx="3774559" cy="4863581"/>
            </a:xfrm>
            <a:prstGeom prst="rect">
              <a:avLst/>
            </a:prstGeom>
          </p:spPr>
        </p:pic>
      </p:grpSp>
      <p:grpSp>
        <p:nvGrpSpPr>
          <p:cNvPr id="18" name="Group 17">
            <a:extLst>
              <a:ext uri="{FF2B5EF4-FFF2-40B4-BE49-F238E27FC236}">
                <a16:creationId xmlns:a16="http://schemas.microsoft.com/office/drawing/2014/main" id="{1103EB0D-1922-CE4F-B222-0914819394C2}"/>
              </a:ext>
            </a:extLst>
          </p:cNvPr>
          <p:cNvGrpSpPr/>
          <p:nvPr/>
        </p:nvGrpSpPr>
        <p:grpSpPr>
          <a:xfrm>
            <a:off x="810894" y="906060"/>
            <a:ext cx="7512032" cy="4863581"/>
            <a:chOff x="810894" y="906060"/>
            <a:chExt cx="7512032" cy="4863581"/>
          </a:xfrm>
        </p:grpSpPr>
        <p:pic>
          <p:nvPicPr>
            <p:cNvPr id="15" name="Picture 14">
              <a:extLst>
                <a:ext uri="{FF2B5EF4-FFF2-40B4-BE49-F238E27FC236}">
                  <a16:creationId xmlns:a16="http://schemas.microsoft.com/office/drawing/2014/main" id="{B5FA542C-C0B4-AC45-93C6-D77E656387FD}"/>
                </a:ext>
              </a:extLst>
            </p:cNvPr>
            <p:cNvPicPr>
              <a:picLocks noChangeAspect="1"/>
            </p:cNvPicPr>
            <p:nvPr/>
          </p:nvPicPr>
          <p:blipFill>
            <a:blip r:embed="rId8"/>
            <a:stretch>
              <a:fillRect/>
            </a:stretch>
          </p:blipFill>
          <p:spPr>
            <a:xfrm>
              <a:off x="810894" y="913666"/>
              <a:ext cx="3756646" cy="4855975"/>
            </a:xfrm>
            <a:prstGeom prst="rect">
              <a:avLst/>
            </a:prstGeom>
          </p:spPr>
        </p:pic>
        <p:pic>
          <p:nvPicPr>
            <p:cNvPr id="17" name="Picture 16">
              <a:extLst>
                <a:ext uri="{FF2B5EF4-FFF2-40B4-BE49-F238E27FC236}">
                  <a16:creationId xmlns:a16="http://schemas.microsoft.com/office/drawing/2014/main" id="{978D86D2-190E-DF42-AA4E-FADCB7FAA33A}"/>
                </a:ext>
              </a:extLst>
            </p:cNvPr>
            <p:cNvPicPr>
              <a:picLocks noChangeAspect="1"/>
            </p:cNvPicPr>
            <p:nvPr/>
          </p:nvPicPr>
          <p:blipFill>
            <a:blip r:embed="rId9"/>
            <a:stretch>
              <a:fillRect/>
            </a:stretch>
          </p:blipFill>
          <p:spPr>
            <a:xfrm>
              <a:off x="4567540" y="906060"/>
              <a:ext cx="3755386" cy="4856480"/>
            </a:xfrm>
            <a:prstGeom prst="rect">
              <a:avLst/>
            </a:prstGeom>
          </p:spPr>
        </p:pic>
      </p:grpSp>
      <p:grpSp>
        <p:nvGrpSpPr>
          <p:cNvPr id="23" name="Group 22">
            <a:extLst>
              <a:ext uri="{FF2B5EF4-FFF2-40B4-BE49-F238E27FC236}">
                <a16:creationId xmlns:a16="http://schemas.microsoft.com/office/drawing/2014/main" id="{34D63329-D9E3-C449-A81D-0305A72D15E6}"/>
              </a:ext>
            </a:extLst>
          </p:cNvPr>
          <p:cNvGrpSpPr/>
          <p:nvPr/>
        </p:nvGrpSpPr>
        <p:grpSpPr>
          <a:xfrm>
            <a:off x="821074" y="913666"/>
            <a:ext cx="7501852" cy="4858622"/>
            <a:chOff x="821074" y="913666"/>
            <a:chExt cx="7501852" cy="4858622"/>
          </a:xfrm>
        </p:grpSpPr>
        <p:pic>
          <p:nvPicPr>
            <p:cNvPr id="20" name="Picture 19">
              <a:extLst>
                <a:ext uri="{FF2B5EF4-FFF2-40B4-BE49-F238E27FC236}">
                  <a16:creationId xmlns:a16="http://schemas.microsoft.com/office/drawing/2014/main" id="{B4B25460-B563-5D4D-8129-ED1332405612}"/>
                </a:ext>
              </a:extLst>
            </p:cNvPr>
            <p:cNvPicPr>
              <a:picLocks noChangeAspect="1"/>
            </p:cNvPicPr>
            <p:nvPr/>
          </p:nvPicPr>
          <p:blipFill>
            <a:blip r:embed="rId10"/>
            <a:stretch>
              <a:fillRect/>
            </a:stretch>
          </p:blipFill>
          <p:spPr>
            <a:xfrm>
              <a:off x="821074" y="913666"/>
              <a:ext cx="3749505" cy="4848874"/>
            </a:xfrm>
            <a:prstGeom prst="rect">
              <a:avLst/>
            </a:prstGeom>
          </p:spPr>
        </p:pic>
        <p:pic>
          <p:nvPicPr>
            <p:cNvPr id="22" name="Picture 21">
              <a:extLst>
                <a:ext uri="{FF2B5EF4-FFF2-40B4-BE49-F238E27FC236}">
                  <a16:creationId xmlns:a16="http://schemas.microsoft.com/office/drawing/2014/main" id="{B4D8C80B-D2BA-2244-9A5C-973313815950}"/>
                </a:ext>
              </a:extLst>
            </p:cNvPr>
            <p:cNvPicPr>
              <a:picLocks noChangeAspect="1"/>
            </p:cNvPicPr>
            <p:nvPr/>
          </p:nvPicPr>
          <p:blipFill>
            <a:blip r:embed="rId11"/>
            <a:stretch>
              <a:fillRect/>
            </a:stretch>
          </p:blipFill>
          <p:spPr>
            <a:xfrm>
              <a:off x="4567540" y="913666"/>
              <a:ext cx="3755386" cy="4858622"/>
            </a:xfrm>
            <a:prstGeom prst="rect">
              <a:avLst/>
            </a:prstGeom>
          </p:spPr>
        </p:pic>
      </p:grpSp>
      <p:grpSp>
        <p:nvGrpSpPr>
          <p:cNvPr id="28" name="Group 27">
            <a:extLst>
              <a:ext uri="{FF2B5EF4-FFF2-40B4-BE49-F238E27FC236}">
                <a16:creationId xmlns:a16="http://schemas.microsoft.com/office/drawing/2014/main" id="{735F1A63-FF1F-FF46-850B-542268C347A8}"/>
              </a:ext>
            </a:extLst>
          </p:cNvPr>
          <p:cNvGrpSpPr/>
          <p:nvPr/>
        </p:nvGrpSpPr>
        <p:grpSpPr>
          <a:xfrm>
            <a:off x="821073" y="913666"/>
            <a:ext cx="7512033" cy="4869810"/>
            <a:chOff x="821073" y="913666"/>
            <a:chExt cx="7512033" cy="4869810"/>
          </a:xfrm>
        </p:grpSpPr>
        <p:pic>
          <p:nvPicPr>
            <p:cNvPr id="25" name="Picture 24">
              <a:extLst>
                <a:ext uri="{FF2B5EF4-FFF2-40B4-BE49-F238E27FC236}">
                  <a16:creationId xmlns:a16="http://schemas.microsoft.com/office/drawing/2014/main" id="{036F3831-97A4-7E4D-B9BC-DB58AE48BDC6}"/>
                </a:ext>
              </a:extLst>
            </p:cNvPr>
            <p:cNvPicPr>
              <a:picLocks noChangeAspect="1"/>
            </p:cNvPicPr>
            <p:nvPr/>
          </p:nvPicPr>
          <p:blipFill>
            <a:blip r:embed="rId12"/>
            <a:stretch>
              <a:fillRect/>
            </a:stretch>
          </p:blipFill>
          <p:spPr>
            <a:xfrm>
              <a:off x="821073" y="913666"/>
              <a:ext cx="3738829" cy="4863581"/>
            </a:xfrm>
            <a:prstGeom prst="rect">
              <a:avLst/>
            </a:prstGeom>
          </p:spPr>
        </p:pic>
        <p:pic>
          <p:nvPicPr>
            <p:cNvPr id="27" name="Picture 26">
              <a:extLst>
                <a:ext uri="{FF2B5EF4-FFF2-40B4-BE49-F238E27FC236}">
                  <a16:creationId xmlns:a16="http://schemas.microsoft.com/office/drawing/2014/main" id="{7213E87E-9D1B-D84F-9A5E-EA776EE34111}"/>
                </a:ext>
              </a:extLst>
            </p:cNvPr>
            <p:cNvPicPr>
              <a:picLocks noChangeAspect="1"/>
            </p:cNvPicPr>
            <p:nvPr/>
          </p:nvPicPr>
          <p:blipFill>
            <a:blip r:embed="rId13"/>
            <a:stretch>
              <a:fillRect/>
            </a:stretch>
          </p:blipFill>
          <p:spPr>
            <a:xfrm>
              <a:off x="4566187" y="913666"/>
              <a:ext cx="3766919" cy="4869810"/>
            </a:xfrm>
            <a:prstGeom prst="rect">
              <a:avLst/>
            </a:prstGeom>
          </p:spPr>
        </p:pic>
      </p:grpSp>
    </p:spTree>
    <p:extLst>
      <p:ext uri="{BB962C8B-B14F-4D97-AF65-F5344CB8AC3E}">
        <p14:creationId xmlns:p14="http://schemas.microsoft.com/office/powerpoint/2010/main" val="393501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7"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Lato Black" panose="020F0A02020204030203" pitchFamily="34" charset="0"/>
              </a:rPr>
              <a:t>Instructions</a:t>
            </a:r>
          </a:p>
        </p:txBody>
      </p:sp>
      <p:sp>
        <p:nvSpPr>
          <p:cNvPr id="8" name="Content Placeholder 2"/>
          <p:cNvSpPr txBox="1">
            <a:spLocks/>
          </p:cNvSpPr>
          <p:nvPr/>
        </p:nvSpPr>
        <p:spPr>
          <a:xfrm>
            <a:off x="457200" y="1417638"/>
            <a:ext cx="8229600" cy="49377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Lato" panose="020F0502020204030203" pitchFamily="34" charset="0"/>
            </a:endParaRPr>
          </a:p>
        </p:txBody>
      </p:sp>
      <p:pic>
        <p:nvPicPr>
          <p:cNvPr id="6" name="Picture 5"/>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pic>
        <p:nvPicPr>
          <p:cNvPr id="5" name="Picture 4">
            <a:extLst>
              <a:ext uri="{FF2B5EF4-FFF2-40B4-BE49-F238E27FC236}">
                <a16:creationId xmlns:a16="http://schemas.microsoft.com/office/drawing/2014/main" id="{865138CB-0C6D-DD49-AE9A-D3ACE83631BA}"/>
              </a:ext>
            </a:extLst>
          </p:cNvPr>
          <p:cNvPicPr>
            <a:picLocks noChangeAspect="1"/>
          </p:cNvPicPr>
          <p:nvPr/>
        </p:nvPicPr>
        <p:blipFill rotWithShape="1">
          <a:blip r:embed="rId5"/>
          <a:srcRect l="3482" t="43286" r="3379" b="1691"/>
          <a:stretch/>
        </p:blipFill>
        <p:spPr>
          <a:xfrm>
            <a:off x="1900052" y="1270660"/>
            <a:ext cx="5332021" cy="4024906"/>
          </a:xfrm>
          <a:prstGeom prst="rect">
            <a:avLst/>
          </a:prstGeom>
        </p:spPr>
      </p:pic>
    </p:spTree>
    <p:extLst>
      <p:ext uri="{BB962C8B-B14F-4D97-AF65-F5344CB8AC3E}">
        <p14:creationId xmlns:p14="http://schemas.microsoft.com/office/powerpoint/2010/main" val="155090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7"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Lato Black" panose="020F0A02020204030203" pitchFamily="34" charset="0"/>
              </a:rPr>
              <a:t>Ground Rules for Discussion</a:t>
            </a:r>
          </a:p>
        </p:txBody>
      </p:sp>
      <p:sp>
        <p:nvSpPr>
          <p:cNvPr id="8" name="Content Placeholder 2"/>
          <p:cNvSpPr txBox="1">
            <a:spLocks/>
          </p:cNvSpPr>
          <p:nvPr/>
        </p:nvSpPr>
        <p:spPr>
          <a:xfrm>
            <a:off x="457200" y="1417638"/>
            <a:ext cx="8229600" cy="49377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Lato" panose="020F0502020204030203" pitchFamily="34" charset="0"/>
            </a:endParaRPr>
          </a:p>
        </p:txBody>
      </p:sp>
      <p:pic>
        <p:nvPicPr>
          <p:cNvPr id="6" name="Picture 5"/>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
        <p:nvSpPr>
          <p:cNvPr id="3" name="Rectangle 2"/>
          <p:cNvSpPr/>
          <p:nvPr/>
        </p:nvSpPr>
        <p:spPr>
          <a:xfrm>
            <a:off x="571500" y="1376704"/>
            <a:ext cx="8229600" cy="4031873"/>
          </a:xfrm>
          <a:prstGeom prst="rect">
            <a:avLst/>
          </a:prstGeom>
        </p:spPr>
        <p:txBody>
          <a:bodyPr wrap="square">
            <a:spAutoFit/>
          </a:bodyPr>
          <a:lstStyle/>
          <a:p>
            <a:pPr marL="457200" indent="-457200">
              <a:buFont typeface="Arial" panose="020B0604020202020204" pitchFamily="34" charset="0"/>
              <a:buChar char="•"/>
            </a:pPr>
            <a:r>
              <a:rPr lang="en-US" sz="3200" dirty="0"/>
              <a:t>Respect others’ opinions and ideas </a:t>
            </a:r>
          </a:p>
          <a:p>
            <a:pPr marL="457200" indent="-457200">
              <a:buFont typeface="Arial" panose="020B0604020202020204" pitchFamily="34" charset="0"/>
              <a:buChar char="•"/>
            </a:pPr>
            <a:r>
              <a:rPr lang="en-US" sz="3200" dirty="0"/>
              <a:t>No interruptions – one person talks at a time</a:t>
            </a:r>
          </a:p>
          <a:p>
            <a:pPr marL="457200" indent="-457200">
              <a:buFont typeface="Arial" panose="020B0604020202020204" pitchFamily="34" charset="0"/>
              <a:buChar char="•"/>
            </a:pPr>
            <a:r>
              <a:rPr lang="en-US" sz="3200" dirty="0"/>
              <a:t>Listen carefully to what others have to say</a:t>
            </a:r>
          </a:p>
          <a:p>
            <a:pPr marL="457200" indent="-457200">
              <a:buFont typeface="Arial" panose="020B0604020202020204" pitchFamily="34" charset="0"/>
              <a:buChar char="•"/>
            </a:pPr>
            <a:r>
              <a:rPr lang="en-US" sz="3200" dirty="0"/>
              <a:t>It’s ok to disagree with others</a:t>
            </a:r>
          </a:p>
          <a:p>
            <a:pPr marL="457200" indent="-457200">
              <a:buFont typeface="Arial" panose="020B0604020202020204" pitchFamily="34" charset="0"/>
              <a:buChar char="•"/>
            </a:pPr>
            <a:r>
              <a:rPr lang="en-US" sz="3200" dirty="0"/>
              <a:t>Respect others’ experiences and backgrounds</a:t>
            </a:r>
          </a:p>
          <a:p>
            <a:pPr marL="457200" indent="-457200">
              <a:buFont typeface="Arial" panose="020B0604020202020204" pitchFamily="34" charset="0"/>
              <a:buChar char="•"/>
            </a:pPr>
            <a:r>
              <a:rPr lang="en-US" sz="3200" dirty="0"/>
              <a:t>Take part in the discussion </a:t>
            </a:r>
          </a:p>
          <a:p>
            <a:pPr marL="457200" indent="-457200">
              <a:buFont typeface="Arial" panose="020B0604020202020204" pitchFamily="34" charset="0"/>
              <a:buChar char="•"/>
            </a:pPr>
            <a:r>
              <a:rPr lang="en-US" sz="3200" dirty="0"/>
              <a:t>Give everyone a chance to speak</a:t>
            </a:r>
          </a:p>
          <a:p>
            <a:pPr marL="457200" indent="-457200">
              <a:buFont typeface="Arial" panose="020B0604020202020204" pitchFamily="34" charset="0"/>
              <a:buChar char="•"/>
            </a:pPr>
            <a:r>
              <a:rPr lang="en-US" sz="3200" dirty="0"/>
              <a:t>Keep comments brief and to the point</a:t>
            </a:r>
          </a:p>
        </p:txBody>
      </p:sp>
    </p:spTree>
    <p:extLst>
      <p:ext uri="{BB962C8B-B14F-4D97-AF65-F5344CB8AC3E}">
        <p14:creationId xmlns:p14="http://schemas.microsoft.com/office/powerpoint/2010/main" val="167283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8" name="Content Placeholder 2"/>
          <p:cNvSpPr txBox="1">
            <a:spLocks/>
          </p:cNvSpPr>
          <p:nvPr/>
        </p:nvSpPr>
        <p:spPr>
          <a:xfrm>
            <a:off x="457200" y="1417638"/>
            <a:ext cx="8229600" cy="49377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Lato" panose="020F0502020204030203" pitchFamily="34" charset="0"/>
            </a:endParaRPr>
          </a:p>
        </p:txBody>
      </p:sp>
      <p:pic>
        <p:nvPicPr>
          <p:cNvPr id="6" name="Picture 5"/>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
        <p:nvSpPr>
          <p:cNvPr id="9" name="Content Placeholder 2"/>
          <p:cNvSpPr txBox="1">
            <a:spLocks/>
          </p:cNvSpPr>
          <p:nvPr/>
        </p:nvSpPr>
        <p:spPr>
          <a:xfrm>
            <a:off x="457200" y="1868580"/>
            <a:ext cx="8229600" cy="186970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11500" dirty="0">
                <a:solidFill>
                  <a:srgbClr val="008C7D"/>
                </a:solidFill>
                <a:latin typeface="Lato Black"/>
                <a:cs typeface="Lato Black"/>
              </a:rPr>
              <a:t>Scenario 1 </a:t>
            </a:r>
            <a:endParaRPr lang="en-US" sz="1600" dirty="0">
              <a:solidFill>
                <a:srgbClr val="008C7D"/>
              </a:solidFill>
              <a:latin typeface="Lato Black"/>
              <a:cs typeface="Lato Black"/>
            </a:endParaRPr>
          </a:p>
        </p:txBody>
      </p:sp>
    </p:spTree>
    <p:extLst>
      <p:ext uri="{BB962C8B-B14F-4D97-AF65-F5344CB8AC3E}">
        <p14:creationId xmlns:p14="http://schemas.microsoft.com/office/powerpoint/2010/main" val="312513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pic>
        <p:nvPicPr>
          <p:cNvPr id="2" name="Picture 1" descr="mosquit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60" y="5670184"/>
            <a:ext cx="2021840" cy="959518"/>
          </a:xfrm>
          <a:prstGeom prst="rect">
            <a:avLst/>
          </a:prstGeom>
        </p:spPr>
      </p:pic>
      <p:sp>
        <p:nvSpPr>
          <p:cNvPr id="3" name="Title 1"/>
          <p:cNvSpPr txBox="1">
            <a:spLocks/>
          </p:cNvSpPr>
          <p:nvPr/>
        </p:nvSpPr>
        <p:spPr>
          <a:xfrm>
            <a:off x="1513840" y="599441"/>
            <a:ext cx="6116320" cy="141015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Lato Black"/>
                <a:cs typeface="Lato Italic"/>
              </a:rPr>
              <a:t>Scenario 1:</a:t>
            </a:r>
          </a:p>
          <a:p>
            <a:r>
              <a:rPr lang="en-US" sz="3600" i="1" dirty="0">
                <a:latin typeface="Lato Black"/>
                <a:cs typeface="Lato Italic"/>
              </a:rPr>
              <a:t>Therapy vs. Enhancement</a:t>
            </a:r>
            <a:endParaRPr lang="en-US" sz="2800" i="1" dirty="0">
              <a:latin typeface="Lato Italic"/>
              <a:cs typeface="Lato Italic"/>
            </a:endParaRPr>
          </a:p>
        </p:txBody>
      </p:sp>
      <p:sp>
        <p:nvSpPr>
          <p:cNvPr id="4" name="Content Placeholder 2"/>
          <p:cNvSpPr txBox="1">
            <a:spLocks/>
          </p:cNvSpPr>
          <p:nvPr/>
        </p:nvSpPr>
        <p:spPr>
          <a:xfrm>
            <a:off x="457200" y="1868580"/>
            <a:ext cx="8229600" cy="380160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25000" dirty="0">
                <a:solidFill>
                  <a:srgbClr val="008C7D"/>
                </a:solidFill>
                <a:latin typeface="Lato Black"/>
                <a:cs typeface="Lato Black"/>
              </a:rPr>
              <a:t>25 </a:t>
            </a:r>
          </a:p>
          <a:p>
            <a:pPr marL="0" indent="0" algn="ctr">
              <a:spcBef>
                <a:spcPts val="0"/>
              </a:spcBef>
              <a:buFont typeface="Arial"/>
              <a:buNone/>
            </a:pPr>
            <a:r>
              <a:rPr lang="en-US" dirty="0">
                <a:solidFill>
                  <a:srgbClr val="008C7D"/>
                </a:solidFill>
                <a:latin typeface="Lato Black"/>
                <a:cs typeface="Lato Black"/>
              </a:rPr>
              <a:t>minutes remaining</a:t>
            </a:r>
          </a:p>
        </p:txBody>
      </p:sp>
      <p:sp>
        <p:nvSpPr>
          <p:cNvPr id="5" name="Title 1"/>
          <p:cNvSpPr txBox="1">
            <a:spLocks/>
          </p:cNvSpPr>
          <p:nvPr/>
        </p:nvSpPr>
        <p:spPr>
          <a:xfrm>
            <a:off x="1280160" y="5472516"/>
            <a:ext cx="6583680" cy="395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r>
              <a:rPr lang="en-US" sz="1800" dirty="0"/>
              <a:t>60 minutes until share out</a:t>
            </a:r>
          </a:p>
        </p:txBody>
      </p:sp>
      <p:pic>
        <p:nvPicPr>
          <p:cNvPr id="7" name="Picture 6"/>
          <p:cNvPicPr/>
          <p:nvPr/>
        </p:nvPicPr>
        <p:blipFill rotWithShape="1">
          <a:blip r:embed="rId4">
            <a:extLst>
              <a:ext uri="{28A0092B-C50C-407E-A947-70E740481C1C}">
                <a14:useLocalDpi xmlns:a14="http://schemas.microsoft.com/office/drawing/2010/main" val="0"/>
              </a:ext>
            </a:extLst>
          </a:blip>
          <a:srcRect t="20843" b="16791"/>
          <a:stretch/>
        </p:blipFill>
        <p:spPr bwMode="auto">
          <a:xfrm>
            <a:off x="228600" y="5854896"/>
            <a:ext cx="8686800" cy="887099"/>
          </a:xfrm>
          <a:prstGeom prst="rect">
            <a:avLst/>
          </a:prstGeom>
          <a:noFill/>
          <a:ln>
            <a:noFill/>
          </a:ln>
        </p:spPr>
      </p:pic>
    </p:spTree>
    <p:extLst>
      <p:ext uri="{BB962C8B-B14F-4D97-AF65-F5344CB8AC3E}">
        <p14:creationId xmlns:p14="http://schemas.microsoft.com/office/powerpoint/2010/main" val="2126025473"/>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sld>
</file>

<file path=ppt/theme/theme1.xml><?xml version="1.0" encoding="utf-8"?>
<a:theme xmlns:a="http://schemas.openxmlformats.org/drawingml/2006/main" name="Office Theme">
  <a:themeElements>
    <a:clrScheme name="BWB">
      <a:dk1>
        <a:sysClr val="windowText" lastClr="000000"/>
      </a:dk1>
      <a:lt1>
        <a:sysClr val="window" lastClr="FFFFFF"/>
      </a:lt1>
      <a:dk2>
        <a:srgbClr val="7F7F7F"/>
      </a:dk2>
      <a:lt2>
        <a:srgbClr val="EBE6D3"/>
      </a:lt2>
      <a:accent1>
        <a:srgbClr val="006F65"/>
      </a:accent1>
      <a:accent2>
        <a:srgbClr val="00B2AA"/>
      </a:accent2>
      <a:accent3>
        <a:srgbClr val="6DCACB"/>
      </a:accent3>
      <a:accent4>
        <a:srgbClr val="C1A317"/>
      </a:accent4>
      <a:accent5>
        <a:srgbClr val="F5F4EE"/>
      </a:accent5>
      <a:accent6>
        <a:srgbClr val="D2DBBC"/>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6746</TotalTime>
  <Words>1535</Words>
  <Application>Microsoft Macintosh PowerPoint</Application>
  <PresentationFormat>On-screen Show (4:3)</PresentationFormat>
  <Paragraphs>219</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Lato</vt:lpstr>
      <vt:lpstr>Lato Black</vt:lpstr>
      <vt:lpstr>Lato Italic</vt:lpstr>
      <vt:lpstr>Lato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EMGD</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1 INTRODUCTIONS AND MALARIA PROFILE</dc:title>
  <dc:creator>Emily Maletz</dc:creator>
  <cp:lastModifiedBy>Marshall Wilson</cp:lastModifiedBy>
  <cp:revision>141</cp:revision>
  <dcterms:created xsi:type="dcterms:W3CDTF">2016-02-15T21:21:11Z</dcterms:created>
  <dcterms:modified xsi:type="dcterms:W3CDTF">2018-04-19T17:53:30Z</dcterms:modified>
</cp:coreProperties>
</file>