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handoutMasterIdLst>
    <p:handoutMasterId r:id="rId34"/>
  </p:handoutMasterIdLst>
  <p:sldIdLst>
    <p:sldId id="256" r:id="rId2"/>
    <p:sldId id="257" r:id="rId3"/>
    <p:sldId id="259" r:id="rId4"/>
    <p:sldId id="265" r:id="rId5"/>
    <p:sldId id="262" r:id="rId6"/>
    <p:sldId id="266" r:id="rId7"/>
    <p:sldId id="263" r:id="rId8"/>
    <p:sldId id="284" r:id="rId9"/>
    <p:sldId id="281" r:id="rId10"/>
    <p:sldId id="290" r:id="rId11"/>
    <p:sldId id="291" r:id="rId12"/>
    <p:sldId id="292" r:id="rId13"/>
    <p:sldId id="293" r:id="rId14"/>
    <p:sldId id="289" r:id="rId15"/>
    <p:sldId id="273" r:id="rId16"/>
    <p:sldId id="274" r:id="rId17"/>
    <p:sldId id="271" r:id="rId18"/>
    <p:sldId id="272" r:id="rId19"/>
    <p:sldId id="264" r:id="rId20"/>
    <p:sldId id="285" r:id="rId21"/>
    <p:sldId id="286" r:id="rId22"/>
    <p:sldId id="287" r:id="rId23"/>
    <p:sldId id="296" r:id="rId24"/>
    <p:sldId id="288" r:id="rId25"/>
    <p:sldId id="295" r:id="rId26"/>
    <p:sldId id="294" r:id="rId27"/>
    <p:sldId id="269" r:id="rId28"/>
    <p:sldId id="260" r:id="rId29"/>
    <p:sldId id="267" r:id="rId30"/>
    <p:sldId id="268" r:id="rId31"/>
    <p:sldId id="261"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mc="http://schemas.openxmlformats.org/markup-compatibility/2006" xmlns:mv="urn:schemas-microsoft-com:mac:vml"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mc="http://schemas.openxmlformats.org/markup-compatibility/2006" xmlns:mv="urn:schemas-microsoft-com:mac:vml"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923" autoAdjust="0"/>
    <p:restoredTop sz="70988" autoAdjust="0"/>
  </p:normalViewPr>
  <p:slideViewPr>
    <p:cSldViewPr snapToGrid="0" snapToObjects="1">
      <p:cViewPr>
        <p:scale>
          <a:sx n="100" d="100"/>
          <a:sy n="100" d="100"/>
        </p:scale>
        <p:origin x="-2792" y="-5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handoutMaster" Target="handoutMasters/handoutMaster1.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 Id="rId40"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9F3C750-5BF6-9A49-B353-FE3A9DC12D27}" type="datetimeFigureOut">
              <a:rPr lang="en-US" smtClean="0"/>
              <a:pPr/>
              <a:t>11/16/17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7D760A3-31B9-BF4A-BC2B-959209F818F1}" type="slidenum">
              <a:rPr lang="en-US" smtClean="0"/>
              <a:pPr/>
              <a:t>‹#›</a:t>
            </a:fld>
            <a:endParaRPr lang="en-US"/>
          </a:p>
        </p:txBody>
      </p:sp>
    </p:spTree>
    <p:extLst>
      <p:ext uri="{BB962C8B-B14F-4D97-AF65-F5344CB8AC3E}">
        <p14:creationId xmlns:p14="http://schemas.microsoft.com/office/powerpoint/2010/main" val="6875532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F10B797-72DE-D442-96F4-CBB87739490C}" type="datetimeFigureOut">
              <a:rPr lang="en-US" smtClean="0"/>
              <a:pPr/>
              <a:t>11/16/17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3081386-5B12-A641-84B7-797055124698}" type="slidenum">
              <a:rPr lang="en-US" smtClean="0"/>
              <a:pPr/>
              <a:t>‹#›</a:t>
            </a:fld>
            <a:endParaRPr lang="en-US"/>
          </a:p>
        </p:txBody>
      </p:sp>
    </p:spTree>
    <p:extLst>
      <p:ext uri="{BB962C8B-B14F-4D97-AF65-F5344CB8AC3E}">
        <p14:creationId xmlns:p14="http://schemas.microsoft.com/office/powerpoint/2010/main" val="258775170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click.email.vimeo.com/?qs=9e58335bd9a4621cbfd5ccddbde5e24f594e420e5ceaa9dcc573b08f541429b9e223a05caedf27ee0c884e671caf90a6d7ec27b47b5b0dd32432f19d28e9cf87" TargetMode="External"/><Relationship Id="rId4" Type="http://schemas.openxmlformats.org/officeDocument/2006/relationships/hyperlink" Target="https://click.email.vimeo.com/?qs=88e7fed77359f513c68d22c19d52a0789aded89e1f7785ad1d52f6465c5235d5a3809fc3ba5723089fb3f055269ff7603831b3724a72326ca537e186c220f608" TargetMode="External"/><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t>[This slide</a:t>
            </a:r>
            <a:r>
              <a:rPr lang="en-US" i="1" baseline="0" dirty="0" smtClean="0"/>
              <a:t> presentation provides an overview of the Explore Science: Earth and Space Toolkit, and can be used to introduce staff and volunteers to the project and its educational materials. You can customize this training presentation to fit your organization and programming.]</a:t>
            </a:r>
            <a:endParaRPr lang="en-US" i="1" dirty="0" smtClean="0"/>
          </a:p>
          <a:p>
            <a:endParaRPr lang="en-US" dirty="0"/>
          </a:p>
        </p:txBody>
      </p:sp>
      <p:sp>
        <p:nvSpPr>
          <p:cNvPr id="4" name="Slide Number Placeholder 3"/>
          <p:cNvSpPr>
            <a:spLocks noGrp="1"/>
          </p:cNvSpPr>
          <p:nvPr>
            <p:ph type="sldNum" sz="quarter" idx="10"/>
          </p:nvPr>
        </p:nvSpPr>
        <p:spPr/>
        <p:txBody>
          <a:bodyPr/>
          <a:lstStyle/>
          <a:p>
            <a:fld id="{83081386-5B12-A641-84B7-797055124698}" type="slidenum">
              <a:rPr lang="en-US" smtClean="0"/>
              <a:pPr/>
              <a:t>1</a:t>
            </a:fld>
            <a:endParaRPr lang="en-US"/>
          </a:p>
        </p:txBody>
      </p:sp>
    </p:spTree>
    <p:extLst>
      <p:ext uri="{BB962C8B-B14F-4D97-AF65-F5344CB8AC3E}">
        <p14:creationId xmlns:p14="http://schemas.microsoft.com/office/powerpoint/2010/main" val="34979016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toolkit also covers</a:t>
            </a:r>
            <a:r>
              <a:rPr lang="en-US" b="0" baseline="0" dirty="0"/>
              <a:t> a range of content </a:t>
            </a:r>
            <a:r>
              <a:rPr lang="en-US" b="0" baseline="0" dirty="0" smtClean="0"/>
              <a:t>from NASA’s </a:t>
            </a:r>
            <a:r>
              <a:rPr lang="en-US" b="0" baseline="0" dirty="0"/>
              <a:t>Science Mission Directorate, including:</a:t>
            </a:r>
          </a:p>
          <a:p>
            <a:endParaRPr lang="en-US" b="1" baseline="0" dirty="0"/>
          </a:p>
          <a:p>
            <a:r>
              <a:rPr lang="en-US" b="1" dirty="0"/>
              <a:t>Living with the Sun</a:t>
            </a:r>
          </a:p>
          <a:p>
            <a:endParaRPr lang="en-US" baseline="0" dirty="0"/>
          </a:p>
          <a:p>
            <a:r>
              <a:rPr lang="en-US" b="1" dirty="0"/>
              <a:t>Some of</a:t>
            </a:r>
            <a:r>
              <a:rPr lang="en-US" b="1" baseline="0" dirty="0"/>
              <a:t> the </a:t>
            </a:r>
            <a:r>
              <a:rPr lang="en-US" b="1" dirty="0"/>
              <a:t>BIG</a:t>
            </a:r>
            <a:r>
              <a:rPr lang="en-US" b="1" baseline="0" dirty="0"/>
              <a:t> q</a:t>
            </a:r>
            <a:r>
              <a:rPr lang="en-US" b="1" dirty="0"/>
              <a:t>uestions NASA</a:t>
            </a:r>
            <a:r>
              <a:rPr lang="en-US" b="1" baseline="0" dirty="0"/>
              <a:t> scientists are </a:t>
            </a:r>
            <a:r>
              <a:rPr lang="en-US" b="1" baseline="0" dirty="0" smtClean="0"/>
              <a:t>asking include:</a:t>
            </a:r>
            <a:endParaRPr lang="en-US" b="1" baseline="0" dirty="0"/>
          </a:p>
          <a:p>
            <a:pPr marL="228600" indent="-228600">
              <a:buAutoNum type="arabicPeriod"/>
            </a:pPr>
            <a:r>
              <a:rPr lang="en-US" dirty="0"/>
              <a:t>What causes the Sun to vary?</a:t>
            </a:r>
          </a:p>
          <a:p>
            <a:pPr marL="228600" indent="-228600">
              <a:buAutoNum type="arabicPeriod"/>
            </a:pPr>
            <a:r>
              <a:rPr lang="en-US" dirty="0"/>
              <a:t>How do Earth</a:t>
            </a:r>
            <a:r>
              <a:rPr lang="en-US" baseline="0" dirty="0"/>
              <a:t> and the solar system respond?</a:t>
            </a:r>
          </a:p>
          <a:p>
            <a:pPr marL="228600" indent="-228600">
              <a:buAutoNum type="arabicPeriod"/>
            </a:pPr>
            <a:r>
              <a:rPr lang="en-US" baseline="0" dirty="0"/>
              <a:t>What are the impacts on humanity?</a:t>
            </a:r>
          </a:p>
          <a:p>
            <a:pPr marL="0" indent="0">
              <a:buNone/>
            </a:pPr>
            <a:endParaRPr lang="en-US" baseline="0" dirty="0"/>
          </a:p>
        </p:txBody>
      </p:sp>
      <p:sp>
        <p:nvSpPr>
          <p:cNvPr id="4" name="Slide Number Placeholder 3"/>
          <p:cNvSpPr>
            <a:spLocks noGrp="1"/>
          </p:cNvSpPr>
          <p:nvPr>
            <p:ph type="sldNum" sz="quarter" idx="10"/>
          </p:nvPr>
        </p:nvSpPr>
        <p:spPr/>
        <p:txBody>
          <a:bodyPr/>
          <a:lstStyle/>
          <a:p>
            <a:fld id="{83081386-5B12-A641-84B7-797055124698}" type="slidenum">
              <a:rPr lang="en-US" smtClean="0"/>
              <a:pPr/>
              <a:t>10</a:t>
            </a:fld>
            <a:endParaRPr lang="en-US"/>
          </a:p>
        </p:txBody>
      </p:sp>
    </p:spTree>
    <p:extLst>
      <p:ext uri="{BB962C8B-B14F-4D97-AF65-F5344CB8AC3E}">
        <p14:creationId xmlns:p14="http://schemas.microsoft.com/office/powerpoint/2010/main" val="12714858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Changing Earth</a:t>
            </a:r>
          </a:p>
          <a:p>
            <a:endParaRPr lang="en-US" baseline="0" dirty="0"/>
          </a:p>
          <a:p>
            <a:r>
              <a:rPr lang="en-US" b="1" dirty="0"/>
              <a:t>Some of</a:t>
            </a:r>
            <a:r>
              <a:rPr lang="en-US" b="1" baseline="0" dirty="0"/>
              <a:t> the </a:t>
            </a:r>
            <a:r>
              <a:rPr lang="en-US" b="1" dirty="0"/>
              <a:t>BIG</a:t>
            </a:r>
            <a:r>
              <a:rPr lang="en-US" b="1" baseline="0" dirty="0"/>
              <a:t> q</a:t>
            </a:r>
            <a:r>
              <a:rPr lang="en-US" b="1" dirty="0"/>
              <a:t>uestions NASA</a:t>
            </a:r>
            <a:r>
              <a:rPr lang="en-US" b="1" baseline="0" dirty="0"/>
              <a:t> scientists are asking </a:t>
            </a:r>
            <a:r>
              <a:rPr lang="en-US" b="1" baseline="0" dirty="0" smtClean="0"/>
              <a:t>include:</a:t>
            </a:r>
            <a:endParaRPr lang="en-US" b="1" baseline="0" dirty="0"/>
          </a:p>
          <a:p>
            <a:pPr marL="228600" indent="-228600">
              <a:buAutoNum type="arabicPeriod"/>
            </a:pPr>
            <a:r>
              <a:rPr lang="en-US" dirty="0"/>
              <a:t>How is the Earth changing? </a:t>
            </a:r>
          </a:p>
          <a:p>
            <a:pPr marL="228600" indent="-228600">
              <a:buAutoNum type="arabicPeriod"/>
            </a:pPr>
            <a:r>
              <a:rPr lang="en-US" dirty="0"/>
              <a:t>What cause</a:t>
            </a:r>
            <a:r>
              <a:rPr lang="en-US" baseline="0" dirty="0"/>
              <a:t> changes on Earth?</a:t>
            </a:r>
            <a:endParaRPr lang="en-US" dirty="0"/>
          </a:p>
          <a:p>
            <a:pPr marL="228600" indent="-228600">
              <a:buAutoNum type="arabicPeriod"/>
            </a:pPr>
            <a:r>
              <a:rPr lang="en-US" dirty="0"/>
              <a:t>How will the Earth change in the future?</a:t>
            </a:r>
          </a:p>
          <a:p>
            <a:pPr marL="228600" indent="-228600">
              <a:buAutoNum type="arabicPeriod"/>
            </a:pPr>
            <a:endParaRPr lang="en-US" baseline="0" dirty="0"/>
          </a:p>
        </p:txBody>
      </p:sp>
      <p:sp>
        <p:nvSpPr>
          <p:cNvPr id="4" name="Slide Number Placeholder 3"/>
          <p:cNvSpPr>
            <a:spLocks noGrp="1"/>
          </p:cNvSpPr>
          <p:nvPr>
            <p:ph type="sldNum" sz="quarter" idx="10"/>
          </p:nvPr>
        </p:nvSpPr>
        <p:spPr/>
        <p:txBody>
          <a:bodyPr/>
          <a:lstStyle/>
          <a:p>
            <a:fld id="{83081386-5B12-A641-84B7-797055124698}" type="slidenum">
              <a:rPr lang="en-US" smtClean="0"/>
              <a:pPr/>
              <a:t>11</a:t>
            </a:fld>
            <a:endParaRPr lang="en-US"/>
          </a:p>
        </p:txBody>
      </p:sp>
    </p:spTree>
    <p:extLst>
      <p:ext uri="{BB962C8B-B14F-4D97-AF65-F5344CB8AC3E}">
        <p14:creationId xmlns:p14="http://schemas.microsoft.com/office/powerpoint/2010/main" val="39307596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cs typeface="Calibri"/>
              </a:rPr>
              <a:t>Our Solar System and Planets around other Stars</a:t>
            </a:r>
          </a:p>
          <a:p>
            <a:endParaRPr lang="en-US" sz="1200" b="0" dirty="0">
              <a:cs typeface="Calibri"/>
            </a:endParaRPr>
          </a:p>
          <a:p>
            <a:r>
              <a:rPr lang="en-US" b="1" dirty="0"/>
              <a:t>Some of</a:t>
            </a:r>
            <a:r>
              <a:rPr lang="en-US" b="1" baseline="0" dirty="0"/>
              <a:t> the </a:t>
            </a:r>
            <a:r>
              <a:rPr lang="en-US" b="1" dirty="0"/>
              <a:t>BIG</a:t>
            </a:r>
            <a:r>
              <a:rPr lang="en-US" b="1" baseline="0" dirty="0"/>
              <a:t> q</a:t>
            </a:r>
            <a:r>
              <a:rPr lang="en-US" b="1" dirty="0"/>
              <a:t>uestions NASA</a:t>
            </a:r>
            <a:r>
              <a:rPr lang="en-US" b="1" baseline="0" dirty="0"/>
              <a:t> scientists are </a:t>
            </a:r>
            <a:r>
              <a:rPr lang="en-US" b="1" baseline="0" dirty="0" smtClean="0"/>
              <a:t>asking include:</a:t>
            </a:r>
            <a:endParaRPr lang="en-US" b="1" baseline="0" dirty="0"/>
          </a:p>
          <a:p>
            <a:pPr marL="228600" indent="-228600">
              <a:buAutoNum type="arabicPeriod"/>
            </a:pPr>
            <a:r>
              <a:rPr lang="en-US" dirty="0"/>
              <a:t>How did the solar system form</a:t>
            </a:r>
            <a:r>
              <a:rPr lang="en-US" baseline="0" dirty="0"/>
              <a:t> and evolve?</a:t>
            </a:r>
            <a:endParaRPr lang="en-US" dirty="0"/>
          </a:p>
          <a:p>
            <a:pPr marL="228600" indent="-228600">
              <a:buAutoNum type="arabicPeriod"/>
            </a:pPr>
            <a:r>
              <a:rPr lang="en-US" dirty="0"/>
              <a:t>Why</a:t>
            </a:r>
            <a:r>
              <a:rPr lang="en-US" baseline="0" dirty="0"/>
              <a:t> did life evolve on Earth?</a:t>
            </a:r>
            <a:endParaRPr lang="en-US" dirty="0"/>
          </a:p>
          <a:p>
            <a:pPr marL="228600" indent="-228600">
              <a:buAutoNum type="arabicPeriod"/>
            </a:pPr>
            <a:r>
              <a:rPr lang="en-US" dirty="0"/>
              <a:t>Could</a:t>
            </a:r>
            <a:r>
              <a:rPr lang="en-US" baseline="0" dirty="0"/>
              <a:t> life exist elsewhere? </a:t>
            </a:r>
            <a:endParaRPr lang="en-US" dirty="0"/>
          </a:p>
          <a:p>
            <a:endParaRPr lang="en-US" sz="1200" b="1"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3081386-5B12-A641-84B7-797055124698}" type="slidenum">
              <a:rPr lang="en-US" smtClean="0"/>
              <a:pPr/>
              <a:t>12</a:t>
            </a:fld>
            <a:endParaRPr lang="en-US"/>
          </a:p>
        </p:txBody>
      </p:sp>
    </p:spTree>
    <p:extLst>
      <p:ext uri="{BB962C8B-B14F-4D97-AF65-F5344CB8AC3E}">
        <p14:creationId xmlns:p14="http://schemas.microsoft.com/office/powerpoint/2010/main" val="3702814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Galaxies</a:t>
            </a:r>
            <a:r>
              <a:rPr lang="en-US" b="1" baseline="0" dirty="0"/>
              <a:t> and Beyond</a:t>
            </a:r>
          </a:p>
          <a:p>
            <a:endParaRPr lang="en-US" baseline="0" dirty="0"/>
          </a:p>
          <a:p>
            <a:r>
              <a:rPr lang="en-US" b="1" dirty="0"/>
              <a:t>Some of</a:t>
            </a:r>
            <a:r>
              <a:rPr lang="en-US" b="1" baseline="0" dirty="0"/>
              <a:t> the </a:t>
            </a:r>
            <a:r>
              <a:rPr lang="en-US" b="1" dirty="0"/>
              <a:t>BIG</a:t>
            </a:r>
            <a:r>
              <a:rPr lang="en-US" b="1" baseline="0" dirty="0"/>
              <a:t> q</a:t>
            </a:r>
            <a:r>
              <a:rPr lang="en-US" b="1" dirty="0"/>
              <a:t>uestions NASA</a:t>
            </a:r>
            <a:r>
              <a:rPr lang="en-US" b="1" baseline="0" dirty="0"/>
              <a:t> scientists are asking </a:t>
            </a:r>
            <a:r>
              <a:rPr lang="en-US" b="1" baseline="0" dirty="0" smtClean="0"/>
              <a:t>include:</a:t>
            </a:r>
            <a:endParaRPr lang="en-US" b="1" baseline="0" dirty="0"/>
          </a:p>
          <a:p>
            <a:pPr marL="228600" indent="-228600">
              <a:buAutoNum type="arabicPeriod"/>
            </a:pPr>
            <a:r>
              <a:rPr lang="en-US" dirty="0"/>
              <a:t>How does the universe work?</a:t>
            </a:r>
          </a:p>
          <a:p>
            <a:pPr marL="228600" indent="-228600">
              <a:buAutoNum type="arabicPeriod"/>
            </a:pPr>
            <a:r>
              <a:rPr lang="en-US" dirty="0"/>
              <a:t>How did we get here?</a:t>
            </a:r>
          </a:p>
          <a:p>
            <a:pPr marL="228600" indent="-228600">
              <a:buAutoNum type="arabicPeriod"/>
            </a:pPr>
            <a:r>
              <a:rPr lang="en-US" dirty="0"/>
              <a:t>Are we alone?</a:t>
            </a:r>
          </a:p>
          <a:p>
            <a:pPr marL="0" indent="0">
              <a:buNone/>
            </a:pPr>
            <a:endParaRPr lang="en-US" dirty="0"/>
          </a:p>
        </p:txBody>
      </p:sp>
      <p:sp>
        <p:nvSpPr>
          <p:cNvPr id="4" name="Slide Number Placeholder 3"/>
          <p:cNvSpPr>
            <a:spLocks noGrp="1"/>
          </p:cNvSpPr>
          <p:nvPr>
            <p:ph type="sldNum" sz="quarter" idx="10"/>
          </p:nvPr>
        </p:nvSpPr>
        <p:spPr/>
        <p:txBody>
          <a:bodyPr/>
          <a:lstStyle/>
          <a:p>
            <a:fld id="{83081386-5B12-A641-84B7-797055124698}" type="slidenum">
              <a:rPr lang="en-US" smtClean="0"/>
              <a:pPr/>
              <a:t>13</a:t>
            </a:fld>
            <a:endParaRPr lang="en-US"/>
          </a:p>
        </p:txBody>
      </p:sp>
    </p:spTree>
    <p:extLst>
      <p:ext uri="{BB962C8B-B14F-4D97-AF65-F5344CB8AC3E}">
        <p14:creationId xmlns:p14="http://schemas.microsoft.com/office/powerpoint/2010/main" val="23685501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dirty="0">
                <a:solidFill>
                  <a:schemeClr val="tx1"/>
                </a:solidFill>
                <a:effectLst/>
                <a:latin typeface="+mj-lt"/>
                <a:ea typeface="ＭＳ Ｐゴシック" charset="-128"/>
                <a:cs typeface="ＭＳ Ｐゴシック" charset="-128"/>
              </a:rPr>
              <a:t>The Explore Science: Earth &amp; Space toolkit includes 10 hands-on activities.</a:t>
            </a:r>
            <a:r>
              <a:rPr lang="en-US" sz="1200" kern="1200" baseline="0" dirty="0">
                <a:solidFill>
                  <a:schemeClr val="tx1"/>
                </a:solidFill>
                <a:effectLst/>
                <a:latin typeface="+mj-lt"/>
                <a:ea typeface="ＭＳ Ｐゴシック" charset="-128"/>
                <a:cs typeface="ＭＳ Ｐゴシック" charset="-128"/>
              </a:rPr>
              <a:t> Each activity comes in a box and includes all the physical materials you’ll need plus the activity and facilitator guides and additional information sheets</a:t>
            </a:r>
            <a:r>
              <a:rPr lang="en-US" sz="1200" kern="1200" baseline="0" dirty="0" smtClean="0">
                <a:solidFill>
                  <a:schemeClr val="tx1"/>
                </a:solidFill>
                <a:effectLst/>
                <a:latin typeface="+mj-lt"/>
                <a:ea typeface="ＭＳ Ｐゴシック" charset="-128"/>
                <a:cs typeface="ＭＳ Ｐゴシック" charset="-128"/>
              </a:rPr>
              <a:t>.</a:t>
            </a: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b="0" i="1" kern="1200" baseline="0" dirty="0" smtClean="0">
              <a:solidFill>
                <a:schemeClr val="tx1"/>
              </a:solidFill>
              <a:effectLst/>
              <a:latin typeface="+mj-lt"/>
              <a:ea typeface="ＭＳ Ｐゴシック" charset="-128"/>
              <a:cs typeface="ＭＳ Ｐゴシック" charset="-128"/>
            </a:endParaRPr>
          </a:p>
          <a:p>
            <a:pPr marL="0" marR="0" indent="0" algn="l" defTabSz="914400" rtl="0" eaLnBrk="1" fontAlgn="base" latinLnBrk="0" hangingPunct="1">
              <a:lnSpc>
                <a:spcPct val="110000"/>
              </a:lnSpc>
              <a:spcBef>
                <a:spcPct val="0"/>
              </a:spcBef>
              <a:spcAft>
                <a:spcPct val="0"/>
              </a:spcAft>
              <a:buClrTx/>
              <a:buSzTx/>
              <a:buFontTx/>
              <a:buNone/>
              <a:tabLst/>
              <a:defRPr/>
            </a:pPr>
            <a:r>
              <a:rPr lang="en-US" sz="1200" b="0" i="1" kern="1200" baseline="0" dirty="0" smtClean="0">
                <a:solidFill>
                  <a:schemeClr val="tx1"/>
                </a:solidFill>
                <a:effectLst/>
                <a:latin typeface="+mj-lt"/>
                <a:ea typeface="ＭＳ Ｐゴシック" charset="-128"/>
                <a:cs typeface="ＭＳ Ｐゴシック" charset="-128"/>
              </a:rPr>
              <a:t>[The following slides include the activities from the Explore Science: Earth &amp; Space 2018 toolkit. You may choose to augment your kit with additional activities from the 2017 toolkit or other educational resources. The 2017 digital toolkit is available for download: http://</a:t>
            </a:r>
            <a:r>
              <a:rPr lang="en-US" sz="1200" b="0" i="1" kern="1200" baseline="0" dirty="0" err="1" smtClean="0">
                <a:solidFill>
                  <a:schemeClr val="tx1"/>
                </a:solidFill>
                <a:effectLst/>
                <a:latin typeface="+mj-lt"/>
                <a:ea typeface="ＭＳ Ｐゴシック" charset="-128"/>
                <a:cs typeface="ＭＳ Ｐゴシック" charset="-128"/>
              </a:rPr>
              <a:t>www.nisenet.org</a:t>
            </a:r>
            <a:r>
              <a:rPr lang="en-US" sz="1200" b="0" i="1" kern="1200" baseline="0" dirty="0" smtClean="0">
                <a:solidFill>
                  <a:schemeClr val="tx1"/>
                </a:solidFill>
                <a:effectLst/>
                <a:latin typeface="+mj-lt"/>
                <a:ea typeface="ＭＳ Ｐゴシック" charset="-128"/>
                <a:cs typeface="ＭＳ Ｐゴシック" charset="-128"/>
              </a:rPr>
              <a:t>/earthspacekit-2017. The NISE Network has a curated list of programs, media, and professional development resources in the NASA Wavelength Digital Library that directly relate to the toolkits. These resources can be viewed and downloaded from </a:t>
            </a:r>
            <a:r>
              <a:rPr lang="en-US" sz="1200" b="0" i="1" kern="1200" baseline="0" dirty="0" err="1" smtClean="0">
                <a:solidFill>
                  <a:schemeClr val="tx1"/>
                </a:solidFill>
                <a:effectLst/>
                <a:latin typeface="+mj-lt"/>
                <a:ea typeface="ＭＳ Ｐゴシック" charset="-128"/>
                <a:cs typeface="ＭＳ Ｐゴシック" charset="-128"/>
              </a:rPr>
              <a:t>nasawavelength.org</a:t>
            </a:r>
            <a:r>
              <a:rPr lang="en-US" sz="1200" b="0" i="1" kern="1200" baseline="0" dirty="0" smtClean="0">
                <a:solidFill>
                  <a:schemeClr val="tx1"/>
                </a:solidFill>
                <a:effectLst/>
                <a:latin typeface="+mj-lt"/>
                <a:ea typeface="ＭＳ Ｐゴシック" charset="-128"/>
                <a:cs typeface="ＭＳ Ｐゴシック" charset="-128"/>
              </a:rPr>
              <a:t>/users/</a:t>
            </a:r>
            <a:r>
              <a:rPr lang="en-US" sz="1200" b="0" i="1" kern="1200" baseline="0" dirty="0" err="1" smtClean="0">
                <a:solidFill>
                  <a:schemeClr val="tx1"/>
                </a:solidFill>
                <a:effectLst/>
                <a:latin typeface="+mj-lt"/>
                <a:ea typeface="ＭＳ Ｐゴシック" charset="-128"/>
                <a:cs typeface="ＭＳ Ｐゴシック" charset="-128"/>
              </a:rPr>
              <a:t>nisenet</a:t>
            </a:r>
            <a:r>
              <a:rPr lang="en-US" sz="1200" b="0" i="1" kern="1200" baseline="0" dirty="0" smtClean="0">
                <a:solidFill>
                  <a:schemeClr val="tx1"/>
                </a:solidFill>
                <a:effectLst/>
                <a:latin typeface="+mj-lt"/>
                <a:ea typeface="ＭＳ Ｐゴシック" charset="-128"/>
                <a:cs typeface="ＭＳ Ｐゴシック" charset="-128"/>
              </a:rPr>
              <a:t>.]</a:t>
            </a:r>
            <a:endParaRPr lang="en-US" sz="1200" b="0" i="1" dirty="0">
              <a:latin typeface="+mj-lt"/>
            </a:endParaRPr>
          </a:p>
        </p:txBody>
      </p:sp>
      <p:sp>
        <p:nvSpPr>
          <p:cNvPr id="4" name="Slide Number Placeholder 3"/>
          <p:cNvSpPr>
            <a:spLocks noGrp="1"/>
          </p:cNvSpPr>
          <p:nvPr>
            <p:ph type="sldNum" sz="quarter" idx="10"/>
          </p:nvPr>
        </p:nvSpPr>
        <p:spPr/>
        <p:txBody>
          <a:bodyPr/>
          <a:lstStyle/>
          <a:p>
            <a:fld id="{83081386-5B12-A641-84B7-797055124698}" type="slidenum">
              <a:rPr lang="en-US" smtClean="0"/>
              <a:pPr/>
              <a:t>14</a:t>
            </a:fld>
            <a:endParaRPr lang="en-US"/>
          </a:p>
        </p:txBody>
      </p:sp>
    </p:spTree>
    <p:extLst>
      <p:ext uri="{BB962C8B-B14F-4D97-AF65-F5344CB8AC3E}">
        <p14:creationId xmlns:p14="http://schemas.microsoft.com/office/powerpoint/2010/main" val="26701451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Paper Mountains activity helps participants </a:t>
            </a:r>
            <a:r>
              <a:rPr lang="en-US" b="1" dirty="0"/>
              <a:t>Explore Earth</a:t>
            </a:r>
            <a:r>
              <a:rPr lang="en-US" dirty="0"/>
              <a:t>.</a:t>
            </a:r>
          </a:p>
          <a:p>
            <a:endParaRPr lang="en-US" dirty="0"/>
          </a:p>
          <a:p>
            <a:r>
              <a:rPr lang="en-US" dirty="0"/>
              <a:t>The activity explores the following ideas:</a:t>
            </a:r>
            <a:endParaRPr lang="en-US" dirty="0" smtClean="0"/>
          </a:p>
          <a:p>
            <a:pPr marL="171450" lvl="0" indent="-171450">
              <a:buFont typeface="Arial"/>
              <a:buChar char="•"/>
            </a:pPr>
            <a:r>
              <a:rPr lang="en-US" sz="1200" kern="1200" dirty="0" smtClean="0">
                <a:solidFill>
                  <a:schemeClr val="tx1"/>
                </a:solidFill>
                <a:effectLst/>
                <a:latin typeface="+mn-lt"/>
                <a:ea typeface="+mn-ea"/>
                <a:cs typeface="+mn-cs"/>
              </a:rPr>
              <a:t>Earth is a constantly changing and dynamic system.</a:t>
            </a:r>
          </a:p>
          <a:p>
            <a:pPr marL="171450" lvl="0" indent="-171450">
              <a:buFont typeface="Arial"/>
              <a:buChar char="•"/>
            </a:pPr>
            <a:r>
              <a:rPr lang="en-US" sz="1200" kern="1200" dirty="0" smtClean="0">
                <a:solidFill>
                  <a:schemeClr val="tx1"/>
                </a:solidFill>
                <a:effectLst/>
                <a:latin typeface="+mn-lt"/>
                <a:ea typeface="+mn-ea"/>
                <a:cs typeface="+mn-cs"/>
              </a:rPr>
              <a:t>The shape of the land and the pull of gravity both influence how water moves over Earth.</a:t>
            </a:r>
          </a:p>
          <a:p>
            <a:pPr marL="171450" lvl="0" indent="-171450">
              <a:buFont typeface="Arial"/>
              <a:buChar char="•"/>
            </a:pPr>
            <a:r>
              <a:rPr lang="en-US" sz="1200" kern="1200" dirty="0" smtClean="0">
                <a:solidFill>
                  <a:schemeClr val="tx1"/>
                </a:solidFill>
                <a:effectLst/>
                <a:latin typeface="+mn-lt"/>
                <a:ea typeface="+mn-ea"/>
                <a:cs typeface="+mn-cs"/>
              </a:rPr>
              <a:t>NASA scientists use observations to make predictions about the future of our planet.</a:t>
            </a:r>
            <a:endParaRPr lang="en-US" dirty="0"/>
          </a:p>
        </p:txBody>
      </p:sp>
      <p:sp>
        <p:nvSpPr>
          <p:cNvPr id="4" name="Slide Number Placeholder 3"/>
          <p:cNvSpPr>
            <a:spLocks noGrp="1"/>
          </p:cNvSpPr>
          <p:nvPr>
            <p:ph type="sldNum" sz="quarter" idx="10"/>
          </p:nvPr>
        </p:nvSpPr>
        <p:spPr/>
        <p:txBody>
          <a:bodyPr/>
          <a:lstStyle/>
          <a:p>
            <a:fld id="{83081386-5B12-A641-84B7-797055124698}" type="slidenum">
              <a:rPr lang="en-US" smtClean="0"/>
              <a:pPr/>
              <a:t>15</a:t>
            </a:fld>
            <a:endParaRPr lang="en-US"/>
          </a:p>
        </p:txBody>
      </p:sp>
    </p:spTree>
    <p:extLst>
      <p:ext uri="{BB962C8B-B14F-4D97-AF65-F5344CB8AC3E}">
        <p14:creationId xmlns:p14="http://schemas.microsoft.com/office/powerpoint/2010/main" val="2464181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a:t>
            </a:r>
            <a:r>
              <a:rPr lang="en-US" baseline="0" dirty="0"/>
              <a:t> activities are about </a:t>
            </a:r>
            <a:r>
              <a:rPr lang="en-US" b="1" baseline="0" dirty="0"/>
              <a:t>Exploring The Universe.</a:t>
            </a:r>
            <a:endParaRPr lang="en-US" b="1" dirty="0"/>
          </a:p>
          <a:p>
            <a:endParaRPr lang="en-US" dirty="0"/>
          </a:p>
          <a:p>
            <a:r>
              <a:rPr lang="en-US" sz="1200" kern="1200" dirty="0">
                <a:solidFill>
                  <a:schemeClr val="tx1"/>
                </a:solidFill>
                <a:effectLst/>
                <a:latin typeface="+mn-lt"/>
                <a:ea typeface="+mn-ea"/>
                <a:cs typeface="+mn-cs"/>
              </a:rPr>
              <a:t>The</a:t>
            </a:r>
            <a:r>
              <a:rPr lang="en-US" sz="1200" kern="1200" dirty="0" smtClean="0">
                <a:solidFill>
                  <a:schemeClr val="tx1"/>
                </a:solidFill>
                <a:effectLst/>
                <a:latin typeface="+mn-lt"/>
                <a:ea typeface="+mn-ea"/>
                <a:cs typeface="+mn-cs"/>
              </a:rPr>
              <a:t> Pack a Space Telescope</a:t>
            </a:r>
            <a:r>
              <a:rPr lang="en-US" sz="1200" kern="1200" baseline="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activity explores the following ideas:</a:t>
            </a:r>
            <a:endParaRPr lang="en-US" sz="1200" kern="1200" dirty="0" smtClean="0">
              <a:solidFill>
                <a:schemeClr val="tx1"/>
              </a:solidFill>
              <a:effectLst/>
              <a:latin typeface="+mn-lt"/>
              <a:ea typeface="+mn-ea"/>
              <a:cs typeface="+mn-cs"/>
            </a:endParaRPr>
          </a:p>
          <a:p>
            <a:pPr marL="171450" lvl="0" indent="-171450">
              <a:buFont typeface="Arial"/>
              <a:buChar char="•"/>
            </a:pPr>
            <a:r>
              <a:rPr lang="en-US" sz="1200" kern="1200" dirty="0" smtClean="0">
                <a:solidFill>
                  <a:schemeClr val="tx1"/>
                </a:solidFill>
                <a:effectLst/>
                <a:latin typeface="+mn-lt"/>
                <a:ea typeface="+mn-ea"/>
                <a:cs typeface="+mn-cs"/>
              </a:rPr>
              <a:t>Engineers design, build, and test new technologies to study the universe.</a:t>
            </a:r>
          </a:p>
          <a:p>
            <a:pPr marL="171450" lvl="0" indent="-171450">
              <a:buFont typeface="Arial"/>
              <a:buChar char="•"/>
            </a:pPr>
            <a:r>
              <a:rPr lang="en-US" sz="1200" kern="1200" dirty="0" smtClean="0">
                <a:solidFill>
                  <a:schemeClr val="tx1"/>
                </a:solidFill>
                <a:effectLst/>
                <a:latin typeface="+mn-lt"/>
                <a:ea typeface="+mn-ea"/>
                <a:cs typeface="+mn-cs"/>
              </a:rPr>
              <a:t>Careful planning and design help us make new discoveries and better understand Earth and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space.</a:t>
            </a:r>
          </a:p>
          <a:p>
            <a:pPr marL="171450" lvl="0" indent="-171450">
              <a:buFont typeface="Arial"/>
              <a:buChar char="•"/>
            </a:pPr>
            <a:r>
              <a:rPr lang="en-US" sz="1200" kern="1200" dirty="0" smtClean="0">
                <a:solidFill>
                  <a:schemeClr val="tx1"/>
                </a:solidFill>
                <a:effectLst/>
                <a:latin typeface="+mn-lt"/>
                <a:ea typeface="+mn-ea"/>
                <a:cs typeface="+mn-cs"/>
              </a:rPr>
              <a:t>NASA teams work together to launch, guide into orbit, and operate a space telescope.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a:t>
            </a:r>
            <a:r>
              <a:rPr lang="en-US" sz="1200" kern="1200" dirty="0" err="1" smtClean="0">
                <a:solidFill>
                  <a:schemeClr val="tx1"/>
                </a:solidFill>
                <a:effectLst/>
                <a:latin typeface="+mn-lt"/>
                <a:ea typeface="+mn-ea"/>
                <a:cs typeface="+mn-cs"/>
              </a:rPr>
              <a:t>Exoplanet</a:t>
            </a:r>
            <a:r>
              <a:rPr lang="en-US" sz="1200" kern="1200" dirty="0" smtClean="0">
                <a:solidFill>
                  <a:schemeClr val="tx1"/>
                </a:solidFill>
                <a:effectLst/>
                <a:latin typeface="+mn-lt"/>
                <a:ea typeface="+mn-ea"/>
                <a:cs typeface="+mn-cs"/>
              </a:rPr>
              <a:t> Transits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activity </a:t>
            </a:r>
            <a:r>
              <a:rPr lang="en-US" sz="1200" kern="1200" dirty="0">
                <a:solidFill>
                  <a:schemeClr val="tx1"/>
                </a:solidFill>
                <a:effectLst/>
                <a:latin typeface="+mn-lt"/>
                <a:ea typeface="+mn-ea"/>
                <a:cs typeface="+mn-cs"/>
              </a:rPr>
              <a:t>explores the following ideas:</a:t>
            </a:r>
            <a:endParaRPr lang="en-US" sz="1200" kern="1200" dirty="0" smtClean="0">
              <a:solidFill>
                <a:schemeClr val="tx1"/>
              </a:solidFill>
              <a:effectLst/>
              <a:latin typeface="+mn-lt"/>
              <a:ea typeface="+mn-ea"/>
              <a:cs typeface="+mn-cs"/>
            </a:endParaRPr>
          </a:p>
          <a:p>
            <a:pPr marL="171450" lvl="0" indent="-171450">
              <a:buFont typeface="Arial"/>
              <a:buChar char="•"/>
            </a:pPr>
            <a:r>
              <a:rPr lang="en-US" sz="1200" kern="1200" dirty="0" smtClean="0">
                <a:solidFill>
                  <a:schemeClr val="tx1"/>
                </a:solidFill>
                <a:effectLst/>
                <a:latin typeface="+mn-lt"/>
                <a:ea typeface="+mn-ea"/>
                <a:cs typeface="+mn-cs"/>
              </a:rPr>
              <a:t>Scientists are searching the universe for planets orbiting distant stars.</a:t>
            </a:r>
          </a:p>
          <a:p>
            <a:pPr marL="171450" lvl="0" indent="-171450">
              <a:buFont typeface="Arial"/>
              <a:buChar char="•"/>
            </a:pPr>
            <a:r>
              <a:rPr lang="en-US" sz="1200" kern="1200" dirty="0" smtClean="0">
                <a:solidFill>
                  <a:schemeClr val="tx1"/>
                </a:solidFill>
                <a:effectLst/>
                <a:latin typeface="+mn-lt"/>
                <a:ea typeface="+mn-ea"/>
                <a:cs typeface="+mn-cs"/>
              </a:rPr>
              <a:t>When a planet, or other object, moves between its star and Earth, some light from that star gets blocked from view.</a:t>
            </a:r>
          </a:p>
          <a:p>
            <a:pPr marL="171450" lvl="0" indent="-171450">
              <a:buFont typeface="Arial"/>
              <a:buChar char="•"/>
            </a:pPr>
            <a:r>
              <a:rPr lang="en-US" sz="1200" kern="1200" dirty="0" smtClean="0">
                <a:solidFill>
                  <a:schemeClr val="tx1"/>
                </a:solidFill>
                <a:effectLst/>
                <a:latin typeface="+mn-lt"/>
                <a:ea typeface="+mn-ea"/>
                <a:cs typeface="+mn-cs"/>
              </a:rPr>
              <a:t>The transit method is one of the ways NASA scientists search for distant planets.</a:t>
            </a:r>
          </a:p>
          <a:p>
            <a:pPr marL="171450" lvl="0" indent="-171450">
              <a:buFont typeface="Arial"/>
              <a:buChar char="•"/>
            </a:pPr>
            <a:endParaRPr lang="en-US" sz="1200" kern="1200" dirty="0" smtClean="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a:t>
            </a:r>
            <a:r>
              <a:rPr lang="en-US" sz="1200" kern="1200" dirty="0" smtClean="0">
                <a:solidFill>
                  <a:schemeClr val="tx1"/>
                </a:solidFill>
                <a:effectLst/>
                <a:latin typeface="+mn-lt"/>
                <a:ea typeface="+mn-ea"/>
                <a:cs typeface="+mn-cs"/>
              </a:rPr>
              <a:t> Objects in Motion</a:t>
            </a:r>
            <a:r>
              <a:rPr lang="en-US" sz="1200" kern="1200" baseline="0" dirty="0" smtClean="0">
                <a:solidFill>
                  <a:schemeClr val="tx1"/>
                </a:solidFill>
                <a:effectLst/>
                <a:latin typeface="+mn-lt"/>
                <a:ea typeface="+mn-ea"/>
                <a:cs typeface="+mn-cs"/>
              </a:rPr>
              <a:t> </a:t>
            </a:r>
            <a:r>
              <a:rPr lang="en-US" sz="1200" kern="1200" baseline="0" dirty="0">
                <a:solidFill>
                  <a:schemeClr val="tx1"/>
                </a:solidFill>
                <a:effectLst/>
                <a:latin typeface="+mn-lt"/>
                <a:ea typeface="+mn-ea"/>
                <a:cs typeface="+mn-cs"/>
              </a:rPr>
              <a:t>activity </a:t>
            </a:r>
            <a:r>
              <a:rPr lang="en-US" sz="1200" kern="1200" dirty="0">
                <a:solidFill>
                  <a:schemeClr val="tx1"/>
                </a:solidFill>
                <a:effectLst/>
                <a:latin typeface="+mn-lt"/>
                <a:ea typeface="+mn-ea"/>
                <a:cs typeface="+mn-cs"/>
              </a:rPr>
              <a:t>explores the following ideas:</a:t>
            </a:r>
            <a:endParaRPr lang="en-US" sz="1200" kern="1200" dirty="0" smtClean="0">
              <a:solidFill>
                <a:schemeClr val="tx1"/>
              </a:solidFill>
              <a:effectLst/>
              <a:latin typeface="+mn-lt"/>
              <a:ea typeface="+mn-ea"/>
              <a:cs typeface="+mn-cs"/>
            </a:endParaRPr>
          </a:p>
          <a:p>
            <a:pPr marL="171450" lvl="0" indent="-171450">
              <a:buFont typeface="Arial"/>
              <a:buChar char="•"/>
            </a:pPr>
            <a:r>
              <a:rPr lang="en-US" sz="1200" kern="1200" dirty="0" smtClean="0">
                <a:solidFill>
                  <a:schemeClr val="tx1"/>
                </a:solidFill>
                <a:effectLst/>
                <a:latin typeface="+mn-lt"/>
                <a:ea typeface="+mn-ea"/>
                <a:cs typeface="+mn-cs"/>
              </a:rPr>
              <a:t>Objects in the universe interact in complex but predictable ways.</a:t>
            </a:r>
          </a:p>
          <a:p>
            <a:pPr marL="171450" lvl="0" indent="-171450">
              <a:buFont typeface="Arial"/>
              <a:buChar char="•"/>
            </a:pPr>
            <a:r>
              <a:rPr lang="en-US" sz="1200" kern="1200" dirty="0" smtClean="0">
                <a:solidFill>
                  <a:schemeClr val="tx1"/>
                </a:solidFill>
                <a:effectLst/>
                <a:latin typeface="+mn-lt"/>
                <a:ea typeface="+mn-ea"/>
                <a:cs typeface="+mn-cs"/>
              </a:rPr>
              <a:t>Stars, planets, moons, and other objects in space orbit around each other because of gravity.</a:t>
            </a:r>
          </a:p>
          <a:p>
            <a:pPr marL="171450" lvl="0" indent="-171450">
              <a:buFont typeface="Arial"/>
              <a:buChar char="•"/>
            </a:pPr>
            <a:r>
              <a:rPr lang="en-US" sz="1200" kern="1200" dirty="0" smtClean="0">
                <a:solidFill>
                  <a:schemeClr val="tx1"/>
                </a:solidFill>
                <a:effectLst/>
                <a:latin typeface="+mn-lt"/>
                <a:ea typeface="+mn-ea"/>
                <a:cs typeface="+mn-cs"/>
              </a:rPr>
              <a:t>NASA scientists use what we know about the laws of physics to make new predictions and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discoveries.</a:t>
            </a:r>
          </a:p>
          <a:p>
            <a:pPr marL="171450" lvl="0" indent="-171450">
              <a:buFont typeface="Arial"/>
              <a:buChar cha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Filtered Light</a:t>
            </a:r>
            <a:r>
              <a:rPr lang="en-US" sz="1200" kern="1200" baseline="0" dirty="0" smtClean="0">
                <a:solidFill>
                  <a:schemeClr val="tx1"/>
                </a:solidFill>
                <a:effectLst/>
                <a:latin typeface="+mn-lt"/>
                <a:ea typeface="+mn-ea"/>
                <a:cs typeface="+mn-cs"/>
              </a:rPr>
              <a:t> activity </a:t>
            </a:r>
            <a:r>
              <a:rPr lang="en-US" sz="1200" kern="1200" dirty="0" smtClean="0">
                <a:solidFill>
                  <a:schemeClr val="tx1"/>
                </a:solidFill>
                <a:effectLst/>
                <a:latin typeface="+mn-lt"/>
                <a:ea typeface="+mn-ea"/>
                <a:cs typeface="+mn-cs"/>
              </a:rPr>
              <a:t>explores the following ideas:</a:t>
            </a:r>
          </a:p>
          <a:p>
            <a:pPr marL="171450" lvl="0" indent="-171450">
              <a:buFont typeface="Arial"/>
              <a:buChar char="•"/>
            </a:pPr>
            <a:r>
              <a:rPr lang="en-US" sz="1200" kern="1200" dirty="0" smtClean="0">
                <a:solidFill>
                  <a:schemeClr val="tx1"/>
                </a:solidFill>
                <a:effectLst/>
                <a:latin typeface="+mn-lt"/>
                <a:ea typeface="+mn-ea"/>
                <a:cs typeface="+mn-cs"/>
              </a:rPr>
              <a:t>Astronomers use light from distant objects to make observations about the universe</a:t>
            </a:r>
          </a:p>
          <a:p>
            <a:pPr marL="171450" lvl="0" indent="-171450">
              <a:buFont typeface="Arial"/>
              <a:buChar char="•"/>
            </a:pPr>
            <a:r>
              <a:rPr lang="en-US" sz="1200" kern="1200" dirty="0" smtClean="0">
                <a:solidFill>
                  <a:schemeClr val="tx1"/>
                </a:solidFill>
                <a:effectLst/>
                <a:latin typeface="+mn-lt"/>
                <a:ea typeface="+mn-ea"/>
                <a:cs typeface="+mn-cs"/>
              </a:rPr>
              <a:t>Filters block certain energy levels of light while allowing others to pass through.</a:t>
            </a:r>
          </a:p>
          <a:p>
            <a:pPr marL="171450" lvl="0" indent="-171450">
              <a:buFont typeface="Arial"/>
              <a:buChar char="•"/>
            </a:pPr>
            <a:r>
              <a:rPr lang="en-US" sz="1200" kern="1200" dirty="0" smtClean="0">
                <a:solidFill>
                  <a:schemeClr val="tx1"/>
                </a:solidFill>
                <a:effectLst/>
                <a:latin typeface="+mn-lt"/>
                <a:ea typeface="+mn-ea"/>
                <a:cs typeface="+mn-cs"/>
              </a:rPr>
              <a:t>NASA scientists use telescopes and other instruments to capture and filter different energies of</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light.</a:t>
            </a:r>
          </a:p>
          <a:p>
            <a:pPr marL="171450" lvl="0" indent="-171450">
              <a:buFont typeface="Arial"/>
              <a:buChar char="•"/>
            </a:pPr>
            <a:endParaRPr lang="en-US" sz="1200" kern="1200" dirty="0">
              <a:solidFill>
                <a:schemeClr val="tx1"/>
              </a:solidFill>
              <a:effectLst/>
              <a:latin typeface="+mn-lt"/>
              <a:ea typeface="+mn-ea"/>
              <a:cs typeface="+mn-cs"/>
            </a:endParaRP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83081386-5B12-A641-84B7-797055124698}" type="slidenum">
              <a:rPr lang="en-US" smtClean="0"/>
              <a:pPr/>
              <a:t>16</a:t>
            </a:fld>
            <a:endParaRPr lang="en-US"/>
          </a:p>
        </p:txBody>
      </p:sp>
    </p:spTree>
    <p:extLst>
      <p:ext uri="{BB962C8B-B14F-4D97-AF65-F5344CB8AC3E}">
        <p14:creationId xmlns:p14="http://schemas.microsoft.com/office/powerpoint/2010/main" val="38966226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other five activities help participants </a:t>
            </a:r>
            <a:r>
              <a:rPr lang="en-US" b="1" dirty="0" smtClean="0"/>
              <a:t>Explore the Solar System</a:t>
            </a:r>
            <a:r>
              <a:rPr lang="en-US" dirty="0" smtClean="0"/>
              <a:t>.</a:t>
            </a:r>
          </a:p>
          <a:p>
            <a:endParaRPr lang="en-US" sz="1200" baseline="0" dirty="0" smtClean="0">
              <a:latin typeface="+mj-lt"/>
            </a:endParaRPr>
          </a:p>
          <a:p>
            <a:r>
              <a:rPr lang="en-US" sz="1200" baseline="0" dirty="0">
                <a:latin typeface="+mj-lt"/>
              </a:rPr>
              <a:t>The</a:t>
            </a:r>
            <a:r>
              <a:rPr lang="en-US" sz="1200" baseline="0" dirty="0" smtClean="0">
                <a:latin typeface="+mj-lt"/>
              </a:rPr>
              <a:t> Stomp Rockets activity </a:t>
            </a:r>
            <a:r>
              <a:rPr lang="en-US" sz="1200" baseline="0" dirty="0">
                <a:latin typeface="+mj-lt"/>
              </a:rPr>
              <a:t>explores the following ideas:</a:t>
            </a:r>
            <a:endParaRPr lang="en-US" sz="1200" baseline="0" dirty="0" smtClean="0">
              <a:latin typeface="+mj-lt"/>
            </a:endParaRPr>
          </a:p>
          <a:p>
            <a:pPr marL="171450" indent="-171450">
              <a:buFont typeface="Arial"/>
              <a:buChar char="•"/>
            </a:pPr>
            <a:r>
              <a:rPr lang="en-US" sz="1200" b="0" i="0" kern="1200" dirty="0" smtClean="0">
                <a:solidFill>
                  <a:schemeClr val="tx1"/>
                </a:solidFill>
                <a:effectLst/>
                <a:latin typeface="+mj-lt"/>
                <a:ea typeface="+mn-ea"/>
                <a:cs typeface="+mn-cs"/>
              </a:rPr>
              <a:t>Some rockets carry science tools—not scientists—into space!</a:t>
            </a:r>
          </a:p>
          <a:p>
            <a:pPr marL="171450" indent="-171450">
              <a:buFont typeface="Arial"/>
              <a:buChar char="•"/>
            </a:pPr>
            <a:r>
              <a:rPr lang="en-US" sz="1200" b="0" i="0" kern="1200" dirty="0" smtClean="0">
                <a:solidFill>
                  <a:schemeClr val="tx1"/>
                </a:solidFill>
                <a:effectLst/>
                <a:latin typeface="+mj-lt"/>
                <a:ea typeface="+mn-ea"/>
                <a:cs typeface="+mn-cs"/>
              </a:rPr>
              <a:t>Sounding rockets take quick, low-flying trips into space.</a:t>
            </a:r>
          </a:p>
          <a:p>
            <a:pPr marL="171450" indent="-171450">
              <a:buFont typeface="Arial"/>
              <a:buChar char="•"/>
            </a:pPr>
            <a:r>
              <a:rPr lang="en-US" sz="1200" b="0" i="0" kern="1200" dirty="0" smtClean="0">
                <a:solidFill>
                  <a:schemeClr val="tx1"/>
                </a:solidFill>
                <a:effectLst/>
                <a:latin typeface="+mj-lt"/>
                <a:ea typeface="+mn-ea"/>
                <a:cs typeface="+mn-cs"/>
              </a:rPr>
              <a:t>Scientists use many different kinds of spacecraft to make new discoveries.</a:t>
            </a:r>
            <a:r>
              <a:rPr lang="en-US" sz="1200" b="0" i="0" dirty="0" smtClean="0">
                <a:effectLst/>
                <a:latin typeface="+mj-lt"/>
              </a:rPr>
              <a:t> </a:t>
            </a:r>
            <a:endParaRPr lang="en-US" sz="1200" b="0" i="0" baseline="0" dirty="0">
              <a:latin typeface="+mj-lt"/>
            </a:endParaRPr>
          </a:p>
          <a:p>
            <a:endParaRPr lang="en-US" sz="1200" baseline="0" dirty="0">
              <a:latin typeface="+mj-lt"/>
            </a:endParaRPr>
          </a:p>
          <a:p>
            <a:r>
              <a:rPr lang="en-US" sz="1200" baseline="0" dirty="0">
                <a:latin typeface="+mj-lt"/>
              </a:rPr>
              <a:t>The</a:t>
            </a:r>
            <a:r>
              <a:rPr lang="en-US" sz="1200" baseline="0" dirty="0" smtClean="0">
                <a:latin typeface="+mj-lt"/>
              </a:rPr>
              <a:t> Magnetic Fields activity </a:t>
            </a:r>
            <a:r>
              <a:rPr lang="en-US" sz="1200" baseline="0" dirty="0">
                <a:latin typeface="+mj-lt"/>
              </a:rPr>
              <a:t>explores the following ideas:</a:t>
            </a:r>
            <a:endParaRPr lang="en-US" sz="1200" baseline="0" dirty="0" smtClean="0">
              <a:latin typeface="+mj-lt"/>
            </a:endParaRPr>
          </a:p>
          <a:p>
            <a:pPr marL="171450" lvl="0" indent="-171450">
              <a:buFont typeface="Arial"/>
              <a:buChar char="•"/>
            </a:pPr>
            <a:r>
              <a:rPr lang="en-US" sz="1200" kern="1200" dirty="0" smtClean="0">
                <a:solidFill>
                  <a:schemeClr val="tx1"/>
                </a:solidFill>
                <a:effectLst/>
                <a:latin typeface="+mj-lt"/>
                <a:ea typeface="+mn-ea"/>
                <a:cs typeface="+mn-cs"/>
              </a:rPr>
              <a:t>Scientists have observed active magnetic fields throughout the solar system.</a:t>
            </a:r>
          </a:p>
          <a:p>
            <a:pPr marL="171450" lvl="0" indent="-171450">
              <a:buFont typeface="Arial"/>
              <a:buChar char="•"/>
            </a:pPr>
            <a:r>
              <a:rPr lang="en-US" sz="1200" kern="1200" dirty="0" smtClean="0">
                <a:solidFill>
                  <a:schemeClr val="tx1"/>
                </a:solidFill>
                <a:effectLst/>
                <a:latin typeface="+mj-lt"/>
                <a:ea typeface="+mn-ea"/>
                <a:cs typeface="+mn-cs"/>
              </a:rPr>
              <a:t>Earth has a strong, protective magnetic field.</a:t>
            </a:r>
          </a:p>
          <a:p>
            <a:pPr marL="171450" lvl="0" indent="-171450">
              <a:buFont typeface="Arial"/>
              <a:buChar char="•"/>
            </a:pPr>
            <a:r>
              <a:rPr lang="en-US" sz="1200" kern="1200" dirty="0" smtClean="0">
                <a:solidFill>
                  <a:schemeClr val="tx1"/>
                </a:solidFill>
                <a:effectLst/>
                <a:latin typeface="+mj-lt"/>
                <a:ea typeface="+mn-ea"/>
                <a:cs typeface="+mn-cs"/>
              </a:rPr>
              <a:t>The Sun’s magnetic field extends out into space and sends powerful bursts of magnetic energy</a:t>
            </a:r>
            <a:r>
              <a:rPr lang="en-US" sz="1200" kern="1200" baseline="0" dirty="0" smtClean="0">
                <a:solidFill>
                  <a:schemeClr val="tx1"/>
                </a:solidFill>
                <a:effectLst/>
                <a:latin typeface="+mj-lt"/>
                <a:ea typeface="+mn-ea"/>
                <a:cs typeface="+mn-cs"/>
              </a:rPr>
              <a:t> </a:t>
            </a:r>
            <a:r>
              <a:rPr lang="en-US" sz="1200" kern="1200" dirty="0" smtClean="0">
                <a:solidFill>
                  <a:schemeClr val="tx1"/>
                </a:solidFill>
                <a:effectLst/>
                <a:latin typeface="+mj-lt"/>
                <a:ea typeface="+mn-ea"/>
                <a:cs typeface="+mn-cs"/>
              </a:rPr>
              <a:t>into the solar system.</a:t>
            </a:r>
          </a:p>
          <a:p>
            <a:pPr marL="171450" lvl="0" indent="-171450">
              <a:buFont typeface="Arial"/>
              <a:buChar char="•"/>
            </a:pPr>
            <a:endParaRPr lang="en-US" sz="1200" baseline="0" dirty="0" smtClean="0">
              <a:latin typeface="+mj-lt"/>
            </a:endParaRPr>
          </a:p>
          <a:p>
            <a:r>
              <a:rPr lang="en-US" sz="1200" kern="1200" baseline="0" dirty="0" smtClean="0">
                <a:solidFill>
                  <a:schemeClr val="tx1"/>
                </a:solidFill>
                <a:latin typeface="+mn-lt"/>
                <a:ea typeface="+mn-ea"/>
                <a:cs typeface="+mn-cs"/>
              </a:rPr>
              <a:t>The Mars Rovers activity explores the following ideas:</a:t>
            </a:r>
          </a:p>
          <a:p>
            <a:pPr marL="171450" lvl="0" indent="-171450">
              <a:buFont typeface="Arial"/>
              <a:buChar char="•"/>
            </a:pPr>
            <a:r>
              <a:rPr lang="en-US" sz="1200" kern="1200" dirty="0" smtClean="0">
                <a:solidFill>
                  <a:schemeClr val="tx1"/>
                </a:solidFill>
                <a:effectLst/>
                <a:latin typeface="+mn-lt"/>
                <a:ea typeface="+mn-ea"/>
                <a:cs typeface="+mn-cs"/>
              </a:rPr>
              <a:t>Teams of scientists and engineers use rovers and other robotic vehicles to explore distant worlds.</a:t>
            </a:r>
          </a:p>
          <a:p>
            <a:pPr marL="171450" lvl="0" indent="-171450">
              <a:buFont typeface="Arial"/>
              <a:buChar char="•"/>
            </a:pPr>
            <a:r>
              <a:rPr lang="en-US" sz="1200" kern="1200" dirty="0" smtClean="0">
                <a:solidFill>
                  <a:schemeClr val="tx1"/>
                </a:solidFill>
                <a:effectLst/>
                <a:latin typeface="+mn-lt"/>
                <a:ea typeface="+mn-ea"/>
                <a:cs typeface="+mn-cs"/>
              </a:rPr>
              <a:t>Rover missions, like those to Mars, are carefully planned here on Earth</a:t>
            </a:r>
          </a:p>
          <a:p>
            <a:pPr marL="171450" lvl="0" indent="-171450">
              <a:buFont typeface="Arial"/>
              <a:buChar char="•"/>
            </a:pPr>
            <a:r>
              <a:rPr lang="en-US" sz="1200" kern="1200" dirty="0" smtClean="0">
                <a:solidFill>
                  <a:schemeClr val="tx1"/>
                </a:solidFill>
                <a:effectLst/>
                <a:latin typeface="+mn-lt"/>
                <a:ea typeface="+mn-ea"/>
                <a:cs typeface="+mn-cs"/>
              </a:rPr>
              <a:t>NASA missions require large teams of people working together.</a:t>
            </a:r>
            <a:endParaRPr lang="en-US" sz="1200" kern="1200" baseline="0" dirty="0" smtClean="0">
              <a:solidFill>
                <a:schemeClr val="tx1"/>
              </a:solidFill>
              <a:latin typeface="+mn-lt"/>
              <a:ea typeface="+mn-ea"/>
              <a:cs typeface="+mn-cs"/>
            </a:endParaRPr>
          </a:p>
          <a:p>
            <a:endParaRPr lang="en-US" sz="1200" dirty="0">
              <a:latin typeface="+mj-lt"/>
            </a:endParaRPr>
          </a:p>
        </p:txBody>
      </p:sp>
      <p:sp>
        <p:nvSpPr>
          <p:cNvPr id="4" name="Slide Number Placeholder 3"/>
          <p:cNvSpPr>
            <a:spLocks noGrp="1"/>
          </p:cNvSpPr>
          <p:nvPr>
            <p:ph type="sldNum" sz="quarter" idx="10"/>
          </p:nvPr>
        </p:nvSpPr>
        <p:spPr/>
        <p:txBody>
          <a:bodyPr/>
          <a:lstStyle/>
          <a:p>
            <a:fld id="{83081386-5B12-A641-84B7-797055124698}" type="slidenum">
              <a:rPr lang="en-US" smtClean="0"/>
              <a:pPr/>
              <a:t>17</a:t>
            </a:fld>
            <a:endParaRPr lang="en-US"/>
          </a:p>
        </p:txBody>
      </p:sp>
    </p:spTree>
    <p:extLst>
      <p:ext uri="{BB962C8B-B14F-4D97-AF65-F5344CB8AC3E}">
        <p14:creationId xmlns:p14="http://schemas.microsoft.com/office/powerpoint/2010/main" val="22680521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other five activities help participants </a:t>
            </a:r>
            <a:r>
              <a:rPr lang="en-US" b="1" dirty="0" smtClean="0"/>
              <a:t>Explore the Solar System</a:t>
            </a:r>
            <a:r>
              <a:rPr lang="en-US" dirty="0" smtClean="0"/>
              <a:t>.</a:t>
            </a:r>
          </a:p>
          <a:p>
            <a:endParaRPr lang="en-US" b="0" baseline="0" dirty="0" smtClean="0"/>
          </a:p>
          <a:p>
            <a:r>
              <a:rPr lang="en-US" b="0" baseline="0" dirty="0"/>
              <a:t>The</a:t>
            </a:r>
            <a:r>
              <a:rPr lang="en-US" b="0" baseline="0" dirty="0" smtClean="0"/>
              <a:t> Craters </a:t>
            </a:r>
            <a:r>
              <a:rPr lang="en-US" b="0" baseline="0" dirty="0"/>
              <a:t>activity </a:t>
            </a:r>
            <a:r>
              <a:rPr lang="en-US" sz="1200" kern="1200" dirty="0">
                <a:solidFill>
                  <a:schemeClr val="tx1"/>
                </a:solidFill>
                <a:effectLst/>
                <a:latin typeface="+mn-lt"/>
                <a:ea typeface="+mn-ea"/>
                <a:cs typeface="+mn-cs"/>
              </a:rPr>
              <a:t>explores the following ideas:</a:t>
            </a:r>
            <a:endParaRPr lang="en-US" sz="1200" kern="1200" dirty="0" smtClean="0">
              <a:solidFill>
                <a:schemeClr val="tx1"/>
              </a:solidFill>
              <a:effectLst/>
              <a:latin typeface="+mn-lt"/>
              <a:ea typeface="+mn-ea"/>
              <a:cs typeface="+mn-cs"/>
            </a:endParaRPr>
          </a:p>
          <a:p>
            <a:pPr marL="171450" lvl="0" indent="-171450">
              <a:buFont typeface="Arial"/>
              <a:buChar char="•"/>
            </a:pPr>
            <a:r>
              <a:rPr lang="en-US" sz="1200" kern="1200" dirty="0" smtClean="0">
                <a:solidFill>
                  <a:schemeClr val="tx1"/>
                </a:solidFill>
                <a:effectLst/>
                <a:latin typeface="+mn-lt"/>
                <a:ea typeface="+mn-ea"/>
                <a:cs typeface="+mn-cs"/>
              </a:rPr>
              <a:t>Studying the surface of a planet or moon can reveal its history and composition.</a:t>
            </a:r>
          </a:p>
          <a:p>
            <a:pPr marL="171450" lvl="0" indent="-171450">
              <a:buFont typeface="Arial"/>
              <a:buChar char="•"/>
            </a:pPr>
            <a:r>
              <a:rPr lang="en-US" sz="1200" kern="1200" dirty="0" smtClean="0">
                <a:solidFill>
                  <a:schemeClr val="tx1"/>
                </a:solidFill>
                <a:effectLst/>
                <a:latin typeface="+mn-lt"/>
                <a:ea typeface="+mn-ea"/>
                <a:cs typeface="+mn-cs"/>
              </a:rPr>
              <a:t>Impact craters form when a meteorite collides with the surface of a moon or planet (or other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body in space).</a:t>
            </a:r>
          </a:p>
          <a:p>
            <a:pPr marL="171450" lvl="0" indent="-171450">
              <a:buFont typeface="Arial"/>
              <a:buChar char="•"/>
            </a:pPr>
            <a:r>
              <a:rPr lang="en-US" sz="1200" kern="1200" dirty="0" smtClean="0">
                <a:solidFill>
                  <a:schemeClr val="tx1"/>
                </a:solidFill>
                <a:effectLst/>
                <a:latin typeface="+mn-lt"/>
                <a:ea typeface="+mn-ea"/>
                <a:cs typeface="+mn-cs"/>
              </a:rPr>
              <a:t>Scientists use tools to find and observe craters and learn more about the geologic processes 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planets, moons, asteroids, and other worlds.</a:t>
            </a:r>
          </a:p>
          <a:p>
            <a:pPr marL="171450" indent="-171450">
              <a:buFont typeface="Arial"/>
              <a:buChar char="•"/>
            </a:pPr>
            <a:endParaRPr lang="en-US" b="0" dirty="0"/>
          </a:p>
          <a:p>
            <a:pPr marL="0" indent="0">
              <a:buFont typeface="Arial"/>
              <a:buNone/>
            </a:pPr>
            <a:r>
              <a:rPr lang="en-US" b="0" dirty="0"/>
              <a:t>The</a:t>
            </a:r>
            <a:r>
              <a:rPr lang="en-US" b="0" dirty="0" smtClean="0"/>
              <a:t> Hide and Seek Moon </a:t>
            </a:r>
            <a:r>
              <a:rPr lang="en-US" b="0" baseline="0" dirty="0" smtClean="0"/>
              <a:t>activity, specifically designed for early childhood, </a:t>
            </a:r>
            <a:r>
              <a:rPr lang="en-US" b="0" baseline="0" dirty="0"/>
              <a:t>explores the following ideas:</a:t>
            </a:r>
            <a:endParaRPr lang="en-US" b="0" dirty="0" smtClean="0"/>
          </a:p>
          <a:p>
            <a:pPr marL="171450" lvl="0" indent="-171450">
              <a:buFont typeface="Arial"/>
              <a:buChar char="•"/>
            </a:pPr>
            <a:r>
              <a:rPr lang="en-US" sz="1200" kern="1200" dirty="0" smtClean="0">
                <a:solidFill>
                  <a:schemeClr val="tx1"/>
                </a:solidFill>
                <a:effectLst/>
                <a:latin typeface="+mn-lt"/>
                <a:ea typeface="+mn-ea"/>
                <a:cs typeface="+mn-cs"/>
              </a:rPr>
              <a:t>Tools help scientists study objects that are very far away.</a:t>
            </a:r>
          </a:p>
          <a:p>
            <a:pPr marL="171450" lvl="0" indent="-171450">
              <a:buFont typeface="Arial"/>
              <a:buChar char="•"/>
            </a:pPr>
            <a:r>
              <a:rPr lang="en-US" sz="1200" kern="1200" dirty="0" smtClean="0">
                <a:solidFill>
                  <a:schemeClr val="tx1"/>
                </a:solidFill>
                <a:effectLst/>
                <a:latin typeface="+mn-lt"/>
                <a:ea typeface="+mn-ea"/>
                <a:cs typeface="+mn-cs"/>
              </a:rPr>
              <a:t>Binoculars make distant objects appear closer and brighter.</a:t>
            </a:r>
          </a:p>
          <a:p>
            <a:pPr marL="171450" lvl="0" indent="-171450">
              <a:buFont typeface="Arial"/>
              <a:buChar char="•"/>
            </a:pPr>
            <a:r>
              <a:rPr lang="en-US" sz="1200" kern="1200" dirty="0" smtClean="0">
                <a:solidFill>
                  <a:schemeClr val="tx1"/>
                </a:solidFill>
                <a:effectLst/>
                <a:latin typeface="+mn-lt"/>
                <a:ea typeface="+mn-ea"/>
                <a:cs typeface="+mn-cs"/>
              </a:rPr>
              <a:t>NASA scientists use powerful telescopes to study objects in space.</a:t>
            </a:r>
            <a:endParaRPr lang="en-US" b="0" dirty="0"/>
          </a:p>
        </p:txBody>
      </p:sp>
      <p:sp>
        <p:nvSpPr>
          <p:cNvPr id="4" name="Slide Number Placeholder 3"/>
          <p:cNvSpPr>
            <a:spLocks noGrp="1"/>
          </p:cNvSpPr>
          <p:nvPr>
            <p:ph type="sldNum" sz="quarter" idx="10"/>
          </p:nvPr>
        </p:nvSpPr>
        <p:spPr/>
        <p:txBody>
          <a:bodyPr/>
          <a:lstStyle/>
          <a:p>
            <a:fld id="{83081386-5B12-A641-84B7-797055124698}" type="slidenum">
              <a:rPr lang="en-US" smtClean="0"/>
              <a:pPr/>
              <a:t>18</a:t>
            </a:fld>
            <a:endParaRPr lang="en-US"/>
          </a:p>
        </p:txBody>
      </p:sp>
    </p:spTree>
    <p:extLst>
      <p:ext uri="{BB962C8B-B14F-4D97-AF65-F5344CB8AC3E}">
        <p14:creationId xmlns:p14="http://schemas.microsoft.com/office/powerpoint/2010/main" val="20089244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we’ll review some</a:t>
            </a:r>
            <a:r>
              <a:rPr lang="en-US" baseline="0" dirty="0"/>
              <a:t> tips for leading these activities with participants</a:t>
            </a:r>
            <a:endParaRPr lang="en-US" dirty="0"/>
          </a:p>
        </p:txBody>
      </p:sp>
      <p:sp>
        <p:nvSpPr>
          <p:cNvPr id="4" name="Slide Number Placeholder 3"/>
          <p:cNvSpPr>
            <a:spLocks noGrp="1"/>
          </p:cNvSpPr>
          <p:nvPr>
            <p:ph type="sldNum" sz="quarter" idx="10"/>
          </p:nvPr>
        </p:nvSpPr>
        <p:spPr/>
        <p:txBody>
          <a:bodyPr/>
          <a:lstStyle/>
          <a:p>
            <a:fld id="{83081386-5B12-A641-84B7-797055124698}" type="slidenum">
              <a:rPr lang="en-US" smtClean="0"/>
              <a:pPr/>
              <a:t>19</a:t>
            </a:fld>
            <a:endParaRPr lang="en-US"/>
          </a:p>
        </p:txBody>
      </p:sp>
    </p:spTree>
    <p:extLst>
      <p:ext uri="{BB962C8B-B14F-4D97-AF65-F5344CB8AC3E}">
        <p14:creationId xmlns:p14="http://schemas.microsoft.com/office/powerpoint/2010/main" val="1652187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0">
              <a:lnSpc>
                <a:spcPct val="100000"/>
              </a:lnSpc>
              <a:spcBef>
                <a:spcPts val="0"/>
              </a:spcBef>
              <a:spcAft>
                <a:spcPts val="0"/>
              </a:spcAft>
              <a:buClrTx/>
              <a:buSzTx/>
              <a:buFontTx/>
              <a:buNone/>
              <a:tabLst/>
              <a:defRPr/>
            </a:pPr>
            <a:r>
              <a:rPr lang="en-US" sz="1200" kern="1200" dirty="0">
                <a:solidFill>
                  <a:schemeClr val="tx1"/>
                </a:solidFill>
                <a:latin typeface="+mj-lt"/>
                <a:ea typeface="ＭＳ Ｐゴシック" charset="-128"/>
                <a:cs typeface="ＭＳ Ｐゴシック" charset="-128"/>
              </a:rPr>
              <a:t>Welcome to the Explore Science: Earth &amp; Space </a:t>
            </a:r>
            <a:r>
              <a:rPr lang="en-US" sz="1200" kern="1200" dirty="0" smtClean="0">
                <a:solidFill>
                  <a:schemeClr val="tx1"/>
                </a:solidFill>
                <a:latin typeface="+mj-lt"/>
                <a:ea typeface="ＭＳ Ｐゴシック" charset="-128"/>
                <a:cs typeface="ＭＳ Ｐゴシック" charset="-128"/>
              </a:rPr>
              <a:t>event </a:t>
            </a:r>
            <a:r>
              <a:rPr lang="en-US" sz="1200" kern="1200" baseline="0" dirty="0">
                <a:solidFill>
                  <a:schemeClr val="tx1"/>
                </a:solidFill>
                <a:latin typeface="+mj-lt"/>
                <a:ea typeface="ＭＳ Ｐゴシック" charset="-128"/>
                <a:cs typeface="ＭＳ Ｐゴシック" charset="-128"/>
              </a:rPr>
              <a:t>training! </a:t>
            </a:r>
            <a:r>
              <a:rPr lang="en-US" dirty="0" smtClean="0"/>
              <a:t>In this presentation, we’re going to go through</a:t>
            </a:r>
            <a:r>
              <a:rPr lang="en-US" baseline="0" dirty="0" smtClean="0"/>
              <a:t> quite a bit of information related to our local event and the national Explore Science: Earth &amp; Space project. </a:t>
            </a:r>
          </a:p>
          <a:p>
            <a:pPr marL="0" marR="0" indent="0" algn="l" defTabSz="457200" rtl="0" eaLnBrk="1" fontAlgn="auto" latinLnBrk="0" hangingPunct="0">
              <a:lnSpc>
                <a:spcPct val="100000"/>
              </a:lnSpc>
              <a:spcBef>
                <a:spcPts val="0"/>
              </a:spcBef>
              <a:spcAft>
                <a:spcPts val="0"/>
              </a:spcAft>
              <a:buClrTx/>
              <a:buSzTx/>
              <a:buFontTx/>
              <a:buNone/>
              <a:tabLst/>
              <a:defRPr/>
            </a:pPr>
            <a:endParaRPr lang="en-US" sz="1200" kern="1200" baseline="0" dirty="0">
              <a:solidFill>
                <a:schemeClr val="tx1"/>
              </a:solidFill>
              <a:latin typeface="+mj-lt"/>
              <a:ea typeface="ＭＳ Ｐゴシック" charset="-128"/>
              <a:cs typeface="ＭＳ Ｐゴシック" charset="-128"/>
            </a:endParaRPr>
          </a:p>
          <a:p>
            <a:pPr hangingPunct="0"/>
            <a:r>
              <a:rPr lang="en-US" sz="1200" kern="1200" dirty="0">
                <a:solidFill>
                  <a:schemeClr val="tx1"/>
                </a:solidFill>
                <a:latin typeface="+mj-lt"/>
                <a:ea typeface="ＭＳ Ｐゴシック" charset="-128"/>
                <a:cs typeface="ＭＳ Ｐゴシック" charset="-128"/>
              </a:rPr>
              <a:t>This training has three parts:</a:t>
            </a:r>
          </a:p>
          <a:p>
            <a:pPr marL="0" indent="0" hangingPunct="0">
              <a:buNone/>
            </a:pPr>
            <a:r>
              <a:rPr lang="en-US" sz="1200" kern="1200" dirty="0">
                <a:solidFill>
                  <a:schemeClr val="tx1"/>
                </a:solidFill>
                <a:latin typeface="+mj-lt"/>
                <a:ea typeface="ＭＳ Ｐゴシック" charset="-128"/>
                <a:cs typeface="ＭＳ Ｐゴシック" charset="-128"/>
              </a:rPr>
              <a:t>1. Quick introduction to the Explore Science: Earth &amp; Space project and toolkit</a:t>
            </a:r>
            <a:endParaRPr lang="en-US" sz="1200" kern="1200" baseline="0" dirty="0">
              <a:solidFill>
                <a:schemeClr val="tx1"/>
              </a:solidFill>
              <a:latin typeface="+mj-lt"/>
              <a:ea typeface="ＭＳ Ｐゴシック" charset="-128"/>
              <a:cs typeface="ＭＳ Ｐゴシック" charset="-128"/>
            </a:endParaRPr>
          </a:p>
          <a:p>
            <a:pPr marL="0" indent="0" hangingPunct="0">
              <a:buNone/>
            </a:pPr>
            <a:r>
              <a:rPr lang="en-US" sz="1200" kern="1200" dirty="0">
                <a:solidFill>
                  <a:schemeClr val="tx1"/>
                </a:solidFill>
                <a:latin typeface="+mj-lt"/>
                <a:ea typeface="ＭＳ Ｐゴシック" charset="-128"/>
                <a:cs typeface="ＭＳ Ｐゴシック" charset="-128"/>
              </a:rPr>
              <a:t>2.</a:t>
            </a:r>
            <a:r>
              <a:rPr lang="en-US" sz="1200" kern="1200" baseline="0" dirty="0">
                <a:solidFill>
                  <a:schemeClr val="tx1"/>
                </a:solidFill>
                <a:latin typeface="+mj-lt"/>
                <a:ea typeface="ＭＳ Ｐゴシック" charset="-128"/>
                <a:cs typeface="ＭＳ Ｐゴシック" charset="-128"/>
              </a:rPr>
              <a:t> </a:t>
            </a:r>
            <a:r>
              <a:rPr lang="en-US" sz="1200" kern="1200" dirty="0">
                <a:solidFill>
                  <a:schemeClr val="tx1"/>
                </a:solidFill>
                <a:latin typeface="+mj-lt"/>
                <a:ea typeface="ＭＳ Ｐゴシック" charset="-128"/>
                <a:cs typeface="ＭＳ Ｐゴシック" charset="-128"/>
              </a:rPr>
              <a:t>Overview of </a:t>
            </a:r>
            <a:r>
              <a:rPr lang="en-US" sz="1200" kern="1200" baseline="0" dirty="0">
                <a:solidFill>
                  <a:schemeClr val="tx1"/>
                </a:solidFill>
                <a:latin typeface="+mj-lt"/>
                <a:ea typeface="ＭＳ Ｐゴシック" charset="-128"/>
                <a:cs typeface="ＭＳ Ｐゴシック" charset="-128"/>
              </a:rPr>
              <a:t>the toolkit and the individual </a:t>
            </a:r>
            <a:r>
              <a:rPr lang="en-US" sz="1200" kern="1200" dirty="0">
                <a:solidFill>
                  <a:schemeClr val="tx1"/>
                </a:solidFill>
                <a:latin typeface="+mj-lt"/>
                <a:ea typeface="ＭＳ Ｐゴシック" charset="-128"/>
                <a:cs typeface="ＭＳ Ｐゴシック" charset="-128"/>
              </a:rPr>
              <a:t>activities</a:t>
            </a:r>
            <a:endParaRPr lang="en-US" sz="1200" kern="1200" baseline="0" dirty="0">
              <a:solidFill>
                <a:schemeClr val="tx1"/>
              </a:solidFill>
              <a:latin typeface="+mj-lt"/>
              <a:ea typeface="ＭＳ Ｐゴシック" charset="-128"/>
              <a:cs typeface="ＭＳ Ｐゴシック" charset="-128"/>
            </a:endParaRPr>
          </a:p>
          <a:p>
            <a:pPr marL="0" indent="0" hangingPunct="0">
              <a:buNone/>
            </a:pPr>
            <a:r>
              <a:rPr lang="en-US" sz="1200" kern="1200" baseline="0" dirty="0">
                <a:solidFill>
                  <a:schemeClr val="tx1"/>
                </a:solidFill>
                <a:latin typeface="+mj-lt"/>
                <a:ea typeface="ＭＳ Ｐゴシック" charset="-128"/>
                <a:cs typeface="ＭＳ Ｐゴシック" charset="-128"/>
              </a:rPr>
              <a:t>3. Tips </a:t>
            </a:r>
            <a:r>
              <a:rPr lang="en-US" sz="1200" kern="1200" baseline="0" dirty="0" smtClean="0">
                <a:solidFill>
                  <a:schemeClr val="tx1"/>
                </a:solidFill>
                <a:latin typeface="+mj-lt"/>
                <a:ea typeface="ＭＳ Ｐゴシック" charset="-128"/>
                <a:cs typeface="ＭＳ Ｐゴシック" charset="-128"/>
              </a:rPr>
              <a:t>and </a:t>
            </a:r>
            <a:r>
              <a:rPr lang="en-US" sz="1200" kern="1200" baseline="0" smtClean="0">
                <a:solidFill>
                  <a:schemeClr val="tx1"/>
                </a:solidFill>
                <a:latin typeface="+mj-lt"/>
                <a:ea typeface="ＭＳ Ｐゴシック" charset="-128"/>
                <a:cs typeface="ＭＳ Ｐゴシック" charset="-128"/>
              </a:rPr>
              <a:t>training resources to </a:t>
            </a:r>
            <a:r>
              <a:rPr lang="en-US" sz="1200" kern="1200" baseline="0" dirty="0">
                <a:solidFill>
                  <a:schemeClr val="tx1"/>
                </a:solidFill>
                <a:latin typeface="+mj-lt"/>
                <a:ea typeface="ＭＳ Ｐゴシック" charset="-128"/>
                <a:cs typeface="ＭＳ Ｐゴシック" charset="-128"/>
              </a:rPr>
              <a:t>help you lead the activities successfully</a:t>
            </a:r>
            <a:endParaRPr lang="en-US" sz="1200" kern="1200" dirty="0">
              <a:solidFill>
                <a:schemeClr val="tx1"/>
              </a:solidFill>
              <a:latin typeface="+mj-lt"/>
              <a:ea typeface="ＭＳ Ｐゴシック" charset="-128"/>
              <a:cs typeface="ＭＳ Ｐゴシック" charset="-128"/>
            </a:endParaRPr>
          </a:p>
          <a:p>
            <a:endParaRPr lang="en-US" dirty="0" smtClean="0"/>
          </a:p>
          <a:p>
            <a:pPr marL="0" marR="0" indent="0" algn="l" defTabSz="457200" rtl="0" eaLnBrk="1" fontAlgn="auto" latinLnBrk="0" hangingPunct="0">
              <a:lnSpc>
                <a:spcPct val="100000"/>
              </a:lnSpc>
              <a:spcBef>
                <a:spcPts val="0"/>
              </a:spcBef>
              <a:spcAft>
                <a:spcPts val="0"/>
              </a:spcAft>
              <a:buClrTx/>
              <a:buSzTx/>
              <a:buFontTx/>
              <a:buNone/>
              <a:tabLst/>
              <a:defRPr/>
            </a:pPr>
            <a:r>
              <a:rPr lang="en-US" baseline="0" dirty="0" smtClean="0"/>
              <a:t>We’ll have time at the end for questions, but feel free to ask for clarification throughout. </a:t>
            </a:r>
            <a:endParaRPr lang="en-US" dirty="0" smtClean="0"/>
          </a:p>
          <a:p>
            <a:pPr hangingPunct="0"/>
            <a:endParaRPr lang="en-US" sz="1200" kern="1200" baseline="0" dirty="0" smtClean="0">
              <a:solidFill>
                <a:schemeClr val="tx1"/>
              </a:solidFill>
              <a:latin typeface="+mn-lt"/>
              <a:ea typeface="ＭＳ Ｐゴシック" charset="-128"/>
              <a:cs typeface="ＭＳ Ｐゴシック" charset="-128"/>
            </a:endParaRPr>
          </a:p>
          <a:p>
            <a:endParaRPr lang="en-US" dirty="0"/>
          </a:p>
        </p:txBody>
      </p:sp>
      <p:sp>
        <p:nvSpPr>
          <p:cNvPr id="4" name="Slide Number Placeholder 3"/>
          <p:cNvSpPr>
            <a:spLocks noGrp="1"/>
          </p:cNvSpPr>
          <p:nvPr>
            <p:ph type="sldNum" sz="quarter" idx="10"/>
          </p:nvPr>
        </p:nvSpPr>
        <p:spPr/>
        <p:txBody>
          <a:bodyPr/>
          <a:lstStyle/>
          <a:p>
            <a:fld id="{83081386-5B12-A641-84B7-797055124698}" type="slidenum">
              <a:rPr lang="en-US" smtClean="0"/>
              <a:pPr/>
              <a:t>2</a:t>
            </a:fld>
            <a:endParaRPr lang="en-US"/>
          </a:p>
        </p:txBody>
      </p:sp>
    </p:spTree>
    <p:extLst>
      <p:ext uri="{BB962C8B-B14F-4D97-AF65-F5344CB8AC3E}">
        <p14:creationId xmlns:p14="http://schemas.microsoft.com/office/powerpoint/2010/main" val="32390374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p:cNvSpPr>
          <p:nvPr>
            <p:ph type="sldNum" sz="quarter" idx="5"/>
          </p:nvPr>
        </p:nvSpPr>
        <p:spPr>
          <a:noFill/>
        </p:spPr>
        <p:txBody>
          <a:bodyPr/>
          <a:lstStyle/>
          <a:p>
            <a:fld id="{FCC82B60-B068-3F40-962D-0981EFC3E610}" type="slidenum">
              <a:rPr lang="en-US"/>
              <a:pPr/>
              <a:t>20</a:t>
            </a:fld>
            <a:endParaRPr lang="en-US"/>
          </a:p>
        </p:txBody>
      </p:sp>
      <p:sp>
        <p:nvSpPr>
          <p:cNvPr id="20483" name="Rectangle 2"/>
          <p:cNvSpPr>
            <a:spLocks noGrp="1" noRot="1" noChangeAspect="1" noChangeArrowheads="1" noTextEdit="1"/>
          </p:cNvSpPr>
          <p:nvPr>
            <p:ph type="sldImg"/>
          </p:nvPr>
        </p:nvSpPr>
        <p:spPr>
          <a:xfrm>
            <a:off x="1143000" y="685800"/>
            <a:ext cx="4572000" cy="3429000"/>
          </a:xfrm>
          <a:ln/>
        </p:spPr>
      </p:sp>
      <p:sp>
        <p:nvSpPr>
          <p:cNvPr id="20484" name="Rectangle 3"/>
          <p:cNvSpPr>
            <a:spLocks noGrp="1"/>
          </p:cNvSpPr>
          <p:nvPr>
            <p:ph type="body" idx="1"/>
          </p:nvPr>
        </p:nvSpPr>
        <p:spPr>
          <a:noFill/>
          <a:ln w="9525"/>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a:solidFill>
                  <a:schemeClr val="tx1"/>
                </a:solidFill>
                <a:latin typeface="+mj-lt"/>
                <a:ea typeface="ＭＳ Ｐゴシック" charset="-128"/>
                <a:cs typeface="ＭＳ Ｐゴシック" charset="-128"/>
              </a:rPr>
              <a:t>We’ve just taken a very quick look at all</a:t>
            </a:r>
            <a:r>
              <a:rPr lang="en-US" sz="1200" kern="1200" baseline="0" dirty="0" smtClean="0">
                <a:solidFill>
                  <a:schemeClr val="tx1"/>
                </a:solidFill>
                <a:latin typeface="+mj-lt"/>
                <a:ea typeface="ＭＳ Ｐゴシック" charset="-128"/>
                <a:cs typeface="ＭＳ Ｐゴシック" charset="-128"/>
              </a:rPr>
              <a:t> 10 </a:t>
            </a:r>
            <a:r>
              <a:rPr lang="en-US" sz="1200" kern="1200" baseline="0" dirty="0">
                <a:solidFill>
                  <a:schemeClr val="tx1"/>
                </a:solidFill>
                <a:latin typeface="+mj-lt"/>
                <a:ea typeface="ＭＳ Ｐゴシック" charset="-128"/>
                <a:cs typeface="ＭＳ Ｐゴシック" charset="-128"/>
              </a:rPr>
              <a:t>activities in the Explore Science: Earth &amp; Space toolkit. </a:t>
            </a: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baseline="0" dirty="0">
              <a:solidFill>
                <a:schemeClr val="tx1"/>
              </a:solidFill>
              <a:latin typeface="+mj-lt"/>
              <a:ea typeface="ＭＳ Ｐゴシック" charset="-128"/>
              <a:cs typeface="ＭＳ Ｐゴシック" charset="-128"/>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a:solidFill>
                  <a:schemeClr val="tx1"/>
                </a:solidFill>
                <a:latin typeface="+mj-lt"/>
                <a:ea typeface="ＭＳ Ｐゴシック" charset="-128"/>
                <a:cs typeface="ＭＳ Ｐゴシック" charset="-128"/>
              </a:rPr>
              <a:t>Here is an example of just one </a:t>
            </a:r>
            <a:r>
              <a:rPr lang="en-US" sz="1200" kern="1200" baseline="0" dirty="0" smtClean="0">
                <a:solidFill>
                  <a:schemeClr val="tx1"/>
                </a:solidFill>
                <a:latin typeface="+mj-lt"/>
                <a:ea typeface="ＭＳ Ｐゴシック" charset="-128"/>
                <a:cs typeface="ＭＳ Ｐゴシック" charset="-128"/>
              </a:rPr>
              <a:t>activity, Magnetic Fields. </a:t>
            </a:r>
            <a:r>
              <a:rPr lang="en-US" sz="1200" kern="1200" baseline="0" dirty="0">
                <a:solidFill>
                  <a:schemeClr val="tx1"/>
                </a:solidFill>
                <a:latin typeface="+mj-lt"/>
                <a:ea typeface="ＭＳ Ｐゴシック" charset="-128"/>
                <a:cs typeface="ＭＳ Ｐゴシック" charset="-128"/>
              </a:rPr>
              <a:t>The image shows all the physical materials needed to do the activity. </a:t>
            </a: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baseline="0" dirty="0">
              <a:solidFill>
                <a:schemeClr val="tx1"/>
              </a:solidFill>
              <a:latin typeface="+mj-lt"/>
              <a:ea typeface="ＭＳ Ｐゴシック" charset="-128"/>
              <a:cs typeface="ＭＳ Ｐゴシック" charset="-128"/>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a:solidFill>
                  <a:schemeClr val="tx1"/>
                </a:solidFill>
                <a:latin typeface="+mj-lt"/>
                <a:ea typeface="ＭＳ Ｐゴシック" charset="-128"/>
                <a:cs typeface="ＭＳ Ｐゴシック" charset="-128"/>
              </a:rPr>
              <a:t>Some of these materials are intended for the learners to use. These include the supplies they need to do the activity (like </a:t>
            </a:r>
            <a:r>
              <a:rPr lang="en-US" sz="1200" kern="1200" baseline="0" dirty="0" smtClean="0">
                <a:solidFill>
                  <a:schemeClr val="tx1"/>
                </a:solidFill>
                <a:latin typeface="+mj-lt"/>
                <a:ea typeface="ＭＳ Ｐゴシック" charset="-128"/>
                <a:cs typeface="ＭＳ Ｐゴシック" charset="-128"/>
              </a:rPr>
              <a:t>the Sun and </a:t>
            </a:r>
            <a:r>
              <a:rPr lang="en-US" sz="1200" kern="1200" baseline="0" dirty="0" smtClean="0">
                <a:solidFill>
                  <a:schemeClr val="tx1"/>
                </a:solidFill>
                <a:latin typeface="+mj-lt"/>
                <a:ea typeface="ＭＳ Ｐゴシック" charset="-128"/>
                <a:cs typeface="ＭＳ Ｐゴシック" charset="-128"/>
              </a:rPr>
              <a:t>Earth </a:t>
            </a:r>
            <a:r>
              <a:rPr lang="en-US" sz="1200" kern="1200" baseline="0" dirty="0" smtClean="0">
                <a:solidFill>
                  <a:schemeClr val="tx1"/>
                </a:solidFill>
                <a:latin typeface="+mj-lt"/>
                <a:ea typeface="ＭＳ Ｐゴシック" charset="-128"/>
                <a:cs typeface="ＭＳ Ｐゴシック" charset="-128"/>
              </a:rPr>
              <a:t>models, </a:t>
            </a:r>
            <a:r>
              <a:rPr lang="en-US" sz="1200" kern="1200" baseline="0" dirty="0">
                <a:solidFill>
                  <a:schemeClr val="tx1"/>
                </a:solidFill>
                <a:latin typeface="+mj-lt"/>
                <a:ea typeface="ＭＳ Ｐゴシック" charset="-128"/>
                <a:cs typeface="ＭＳ Ｐゴシック" charset="-128"/>
              </a:rPr>
              <a:t>tray,</a:t>
            </a:r>
            <a:r>
              <a:rPr lang="en-US" sz="1200" kern="1200" baseline="0" dirty="0" smtClean="0">
                <a:solidFill>
                  <a:schemeClr val="tx1"/>
                </a:solidFill>
                <a:latin typeface="+mj-lt"/>
                <a:ea typeface="ＭＳ Ｐゴシック" charset="-128"/>
                <a:cs typeface="ＭＳ Ｐゴシック" charset="-128"/>
              </a:rPr>
              <a:t> </a:t>
            </a:r>
            <a:r>
              <a:rPr lang="en-US" sz="1200" kern="1200" baseline="0" dirty="0" smtClean="0">
                <a:solidFill>
                  <a:schemeClr val="tx1"/>
                </a:solidFill>
                <a:latin typeface="+mj-lt"/>
                <a:ea typeface="ＭＳ Ｐゴシック" charset="-128"/>
                <a:cs typeface="ＭＳ Ｐゴシック" charset="-128"/>
              </a:rPr>
              <a:t>and paperclips</a:t>
            </a:r>
            <a:r>
              <a:rPr lang="en-US" sz="1200" kern="1200" baseline="0" dirty="0" smtClean="0">
                <a:solidFill>
                  <a:schemeClr val="tx1"/>
                </a:solidFill>
                <a:latin typeface="+mj-lt"/>
                <a:ea typeface="ＭＳ Ｐゴシック" charset="-128"/>
                <a:cs typeface="ＭＳ Ｐゴシック" charset="-128"/>
              </a:rPr>
              <a:t>) </a:t>
            </a:r>
            <a:r>
              <a:rPr lang="en-US" sz="1200" kern="1200" baseline="0" dirty="0">
                <a:solidFill>
                  <a:schemeClr val="tx1"/>
                </a:solidFill>
                <a:latin typeface="+mj-lt"/>
                <a:ea typeface="ＭＳ Ｐゴシック" charset="-128"/>
                <a:cs typeface="ＭＳ Ｐゴシック" charset="-128"/>
              </a:rPr>
              <a:t>and the </a:t>
            </a:r>
            <a:r>
              <a:rPr lang="en-US" sz="1200" kern="1200" baseline="0" dirty="0" smtClean="0">
                <a:solidFill>
                  <a:schemeClr val="tx1"/>
                </a:solidFill>
                <a:latin typeface="+mj-lt"/>
                <a:ea typeface="ＭＳ Ｐゴシック" charset="-128"/>
                <a:cs typeface="ＭＳ Ｐゴシック" charset="-128"/>
              </a:rPr>
              <a:t>colorful activity </a:t>
            </a:r>
            <a:r>
              <a:rPr lang="en-US" sz="1200" kern="1200" baseline="0" dirty="0">
                <a:solidFill>
                  <a:schemeClr val="tx1"/>
                </a:solidFill>
                <a:latin typeface="+mj-lt"/>
                <a:ea typeface="ＭＳ Ｐゴシック" charset="-128"/>
                <a:cs typeface="ＭＳ Ｐゴシック" charset="-128"/>
              </a:rPr>
              <a:t>guide and sign, </a:t>
            </a:r>
            <a:r>
              <a:rPr lang="en-US" sz="1200" kern="1200" baseline="0" dirty="0" smtClean="0">
                <a:solidFill>
                  <a:schemeClr val="tx1"/>
                </a:solidFill>
                <a:latin typeface="+mj-lt"/>
                <a:ea typeface="ＭＳ Ｐゴシック" charset="-128"/>
                <a:cs typeface="ＭＳ Ｐゴシック" charset="-128"/>
              </a:rPr>
              <a:t>and any </a:t>
            </a:r>
            <a:r>
              <a:rPr lang="en-US" sz="1200" kern="1200" baseline="0" dirty="0">
                <a:solidFill>
                  <a:schemeClr val="tx1"/>
                </a:solidFill>
                <a:latin typeface="+mj-lt"/>
                <a:ea typeface="ＭＳ Ｐゴシック" charset="-128"/>
                <a:cs typeface="ＭＳ Ｐゴシック" charset="-128"/>
              </a:rPr>
              <a:t>additional information sheets or other graphics. These things should all be out and accessible for learners. </a:t>
            </a: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baseline="0" dirty="0">
              <a:solidFill>
                <a:schemeClr val="tx1"/>
              </a:solidFill>
              <a:latin typeface="+mj-lt"/>
              <a:ea typeface="ＭＳ Ｐゴシック" charset="-128"/>
              <a:cs typeface="ＭＳ Ｐゴシック" charset="-128"/>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a:solidFill>
                  <a:schemeClr val="tx1"/>
                </a:solidFill>
                <a:latin typeface="+mj-lt"/>
                <a:ea typeface="ＭＳ Ｐゴシック" charset="-128"/>
                <a:cs typeface="ＭＳ Ｐゴシック" charset="-128"/>
              </a:rPr>
              <a:t>It also includes some materials for you, the facilitator, to use. These include the </a:t>
            </a:r>
            <a:r>
              <a:rPr lang="en-US" sz="1200" kern="1200" baseline="0" dirty="0" smtClean="0">
                <a:solidFill>
                  <a:schemeClr val="tx1"/>
                </a:solidFill>
                <a:latin typeface="+mj-lt"/>
                <a:ea typeface="ＭＳ Ｐゴシック" charset="-128"/>
                <a:cs typeface="ＭＳ Ｐゴシック" charset="-128"/>
              </a:rPr>
              <a:t>more plain-looking facilitator </a:t>
            </a:r>
            <a:r>
              <a:rPr lang="en-US" sz="1200" kern="1200" baseline="0" dirty="0">
                <a:solidFill>
                  <a:schemeClr val="tx1"/>
                </a:solidFill>
                <a:latin typeface="+mj-lt"/>
                <a:ea typeface="ＭＳ Ｐゴシック" charset="-128"/>
                <a:cs typeface="ＭＳ Ｐゴシック" charset="-128"/>
              </a:rPr>
              <a:t>guide with some notes about things like </a:t>
            </a:r>
            <a:r>
              <a:rPr lang="en-US" sz="1200" kern="1200" baseline="0" dirty="0" smtClean="0">
                <a:solidFill>
                  <a:schemeClr val="tx1"/>
                </a:solidFill>
                <a:latin typeface="+mj-lt"/>
                <a:ea typeface="ＭＳ Ｐゴシック" charset="-128"/>
                <a:cs typeface="ＭＳ Ｐゴシック" charset="-128"/>
              </a:rPr>
              <a:t>set-up </a:t>
            </a:r>
            <a:r>
              <a:rPr lang="en-US" sz="1200" kern="1200" baseline="0" dirty="0">
                <a:solidFill>
                  <a:schemeClr val="tx1"/>
                </a:solidFill>
                <a:latin typeface="+mj-lt"/>
                <a:ea typeface="ＭＳ Ｐゴシック" charset="-128"/>
                <a:cs typeface="ＭＳ Ｐゴシック" charset="-128"/>
              </a:rPr>
              <a:t>and safety, and some tips to help you do a great job leading the </a:t>
            </a:r>
            <a:r>
              <a:rPr lang="en-US" sz="1200" kern="1200" baseline="0" dirty="0" smtClean="0">
                <a:solidFill>
                  <a:schemeClr val="tx1"/>
                </a:solidFill>
                <a:latin typeface="+mj-lt"/>
                <a:ea typeface="ＭＳ Ｐゴシック" charset="-128"/>
                <a:cs typeface="ＭＳ Ｐゴシック" charset="-128"/>
              </a:rPr>
              <a:t>activity, as well as any </a:t>
            </a:r>
            <a:r>
              <a:rPr lang="en-US" sz="1200" kern="1200" baseline="0" dirty="0" smtClean="0">
                <a:solidFill>
                  <a:schemeClr val="tx1"/>
                </a:solidFill>
                <a:latin typeface="+mn-lt"/>
                <a:ea typeface="ＭＳ Ｐゴシック" charset="-128"/>
                <a:cs typeface="ＭＳ Ｐゴシック" charset="-128"/>
              </a:rPr>
              <a:t>materials you’ll need for advance preparation</a:t>
            </a:r>
            <a:r>
              <a:rPr lang="en-US" sz="1200" kern="1200" baseline="0" dirty="0" smtClean="0">
                <a:solidFill>
                  <a:schemeClr val="tx1"/>
                </a:solidFill>
                <a:latin typeface="+mj-lt"/>
                <a:ea typeface="ＭＳ Ｐゴシック" charset="-128"/>
                <a:cs typeface="ＭＳ Ｐゴシック" charset="-128"/>
              </a:rPr>
              <a:t>. </a:t>
            </a:r>
            <a:r>
              <a:rPr lang="en-US" sz="1200" kern="1200" baseline="0" dirty="0" smtClean="0">
                <a:solidFill>
                  <a:schemeClr val="tx1"/>
                </a:solidFill>
                <a:latin typeface="+mn-lt"/>
                <a:ea typeface="ＭＳ Ｐゴシック" charset="-128"/>
                <a:cs typeface="ＭＳ Ｐゴシック" charset="-128"/>
              </a:rPr>
              <a:t>These are just for you and are not meant to be shared with participants. </a:t>
            </a: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baseline="0" dirty="0" smtClean="0">
              <a:solidFill>
                <a:schemeClr val="tx1"/>
              </a:solidFill>
              <a:latin typeface="+mj-lt"/>
              <a:ea typeface="ＭＳ Ｐゴシック" charset="-128"/>
              <a:cs typeface="ＭＳ Ｐゴシック" charset="-128"/>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smtClean="0">
                <a:solidFill>
                  <a:schemeClr val="tx1"/>
                </a:solidFill>
                <a:latin typeface="+mn-lt"/>
                <a:ea typeface="ＭＳ Ｐゴシック" charset="-128"/>
                <a:cs typeface="ＭＳ Ｐゴシック" charset="-128"/>
              </a:rPr>
              <a:t>Finally, please note that there are both activity and content training videos for each activity, which you can watch to help you learn the activity before you do it with participants. </a:t>
            </a: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baseline="0" dirty="0">
              <a:solidFill>
                <a:schemeClr val="tx1"/>
              </a:solidFill>
              <a:latin typeface="+mj-lt"/>
              <a:ea typeface="ＭＳ Ｐゴシック" charset="-128"/>
              <a:cs typeface="ＭＳ Ｐゴシック" charset="-128"/>
            </a:endParaRP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baseline="0" dirty="0">
              <a:solidFill>
                <a:schemeClr val="tx1"/>
              </a:solidFill>
              <a:latin typeface="+mj-lt"/>
              <a:ea typeface="ＭＳ Ｐゴシック" charset="-128"/>
              <a:cs typeface="ＭＳ Ｐゴシック"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p:cNvSpPr>
          <p:nvPr>
            <p:ph type="sldNum" sz="quarter" idx="5"/>
          </p:nvPr>
        </p:nvSpPr>
        <p:spPr>
          <a:noFill/>
        </p:spPr>
        <p:txBody>
          <a:bodyPr/>
          <a:lstStyle/>
          <a:p>
            <a:fld id="{FCC82B60-B068-3F40-962D-0981EFC3E610}" type="slidenum">
              <a:rPr lang="en-US"/>
              <a:pPr/>
              <a:t>21</a:t>
            </a:fld>
            <a:endParaRPr lang="en-US"/>
          </a:p>
        </p:txBody>
      </p:sp>
      <p:sp>
        <p:nvSpPr>
          <p:cNvPr id="20483" name="Rectangle 2"/>
          <p:cNvSpPr>
            <a:spLocks noGrp="1" noRot="1" noChangeAspect="1" noChangeArrowheads="1" noTextEdit="1"/>
          </p:cNvSpPr>
          <p:nvPr>
            <p:ph type="sldImg"/>
          </p:nvPr>
        </p:nvSpPr>
        <p:spPr>
          <a:xfrm>
            <a:off x="1143000" y="685800"/>
            <a:ext cx="4572000" cy="3429000"/>
          </a:xfrm>
          <a:ln/>
        </p:spPr>
      </p:sp>
      <p:sp>
        <p:nvSpPr>
          <p:cNvPr id="20484" name="Rectangle 3"/>
          <p:cNvSpPr>
            <a:spLocks noGrp="1"/>
          </p:cNvSpPr>
          <p:nvPr>
            <p:ph type="body" idx="1"/>
          </p:nvPr>
        </p:nvSpPr>
        <p:spPr>
          <a:noFill/>
          <a:ln w="9525"/>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a:solidFill>
                  <a:schemeClr val="tx1"/>
                </a:solidFill>
                <a:latin typeface="+mj-lt"/>
                <a:ea typeface="ＭＳ Ｐゴシック" charset="-128"/>
                <a:cs typeface="ＭＳ Ｐゴシック" charset="-128"/>
              </a:rPr>
              <a:t>Now let’s look at some of these materials a bit more closely. Here is an example of an activity guide, for the</a:t>
            </a:r>
            <a:r>
              <a:rPr lang="en-US" sz="1200" kern="1200" baseline="0" dirty="0" smtClean="0">
                <a:solidFill>
                  <a:schemeClr val="tx1"/>
                </a:solidFill>
                <a:latin typeface="+mj-lt"/>
                <a:ea typeface="ＭＳ Ｐゴシック" charset="-128"/>
                <a:cs typeface="ＭＳ Ｐゴシック" charset="-128"/>
              </a:rPr>
              <a:t> Magnetic Fields activity</a:t>
            </a:r>
            <a:r>
              <a:rPr lang="en-US" sz="1200" kern="1200" baseline="0" dirty="0">
                <a:solidFill>
                  <a:schemeClr val="tx1"/>
                </a:solidFill>
                <a:latin typeface="+mj-lt"/>
                <a:ea typeface="ＭＳ Ｐゴシック" charset="-128"/>
                <a:cs typeface="ＭＳ Ｐゴシック" charset="-128"/>
              </a:rPr>
              <a:t>. </a:t>
            </a: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baseline="0" dirty="0">
              <a:solidFill>
                <a:schemeClr val="tx1"/>
              </a:solidFill>
              <a:latin typeface="+mj-lt"/>
              <a:ea typeface="ＭＳ Ｐゴシック" charset="-128"/>
              <a:cs typeface="ＭＳ Ｐゴシック" charset="-128"/>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a:solidFill>
                  <a:schemeClr val="tx1"/>
                </a:solidFill>
                <a:latin typeface="+mj-lt"/>
                <a:ea typeface="ＭＳ Ｐゴシック" charset="-128"/>
                <a:cs typeface="ＭＳ Ｐゴシック" charset="-128"/>
              </a:rPr>
              <a:t>The activity guides are structured to help you lead learners through hands-on science activities. </a:t>
            </a:r>
          </a:p>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a:solidFill>
                  <a:schemeClr val="tx1"/>
                </a:solidFill>
                <a:latin typeface="+mj-lt"/>
                <a:ea typeface="ＭＳ Ｐゴシック" charset="-128"/>
                <a:cs typeface="ＭＳ Ｐゴシック" charset="-128"/>
              </a:rPr>
              <a:t>The front side includes step-by-step instructions in the section called “Try this!”</a:t>
            </a:r>
          </a:p>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a:solidFill>
                  <a:schemeClr val="tx1"/>
                </a:solidFill>
                <a:latin typeface="+mj-lt"/>
                <a:ea typeface="ＭＳ Ｐゴシック" charset="-128"/>
                <a:cs typeface="ＭＳ Ｐゴシック" charset="-128"/>
              </a:rPr>
              <a:t>The back side describes what learners observe—and explains why it happens. Finally, the guide relates the activity to current space or Earth related science or NASA research.</a:t>
            </a:r>
          </a:p>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a:solidFill>
                  <a:schemeClr val="tx1"/>
                </a:solidFill>
                <a:latin typeface="+mj-lt"/>
                <a:ea typeface="ＭＳ Ｐゴシック" charset="-128"/>
                <a:cs typeface="ＭＳ Ｐゴシック" charset="-128"/>
              </a:rPr>
              <a:t>You can leave these guides out on the table both to help you explain the activity and so that learners can read them and look at the pictures. </a:t>
            </a: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baseline="0" dirty="0">
              <a:solidFill>
                <a:schemeClr val="tx1"/>
              </a:solidFill>
              <a:latin typeface="+mj-lt"/>
              <a:ea typeface="ＭＳ Ｐゴシック" charset="-128"/>
              <a:cs typeface="ＭＳ Ｐゴシック" charset="-128"/>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a:solidFill>
                  <a:schemeClr val="tx1"/>
                </a:solidFill>
                <a:latin typeface="+mj-lt"/>
                <a:ea typeface="ＭＳ Ｐゴシック" charset="-128"/>
                <a:cs typeface="ＭＳ Ｐゴシック" charset="-128"/>
              </a:rPr>
              <a:t>(They’re available in both English and Spanish versions.)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p:cNvSpPr>
          <p:nvPr>
            <p:ph type="sldNum" sz="quarter" idx="5"/>
          </p:nvPr>
        </p:nvSpPr>
        <p:spPr>
          <a:noFill/>
        </p:spPr>
        <p:txBody>
          <a:bodyPr/>
          <a:lstStyle/>
          <a:p>
            <a:fld id="{FCC82B60-B068-3F40-962D-0981EFC3E610}" type="slidenum">
              <a:rPr lang="en-US"/>
              <a:pPr/>
              <a:t>22</a:t>
            </a:fld>
            <a:endParaRPr lang="en-US"/>
          </a:p>
        </p:txBody>
      </p:sp>
      <p:sp>
        <p:nvSpPr>
          <p:cNvPr id="20483" name="Rectangle 2"/>
          <p:cNvSpPr>
            <a:spLocks noGrp="1" noRot="1" noChangeAspect="1" noChangeArrowheads="1" noTextEdit="1"/>
          </p:cNvSpPr>
          <p:nvPr>
            <p:ph type="sldImg"/>
          </p:nvPr>
        </p:nvSpPr>
        <p:spPr>
          <a:xfrm>
            <a:off x="1143000" y="685800"/>
            <a:ext cx="4572000" cy="3429000"/>
          </a:xfrm>
          <a:ln/>
        </p:spPr>
      </p:sp>
      <p:sp>
        <p:nvSpPr>
          <p:cNvPr id="20484" name="Rectangle 3"/>
          <p:cNvSpPr>
            <a:spLocks noGrp="1"/>
          </p:cNvSpPr>
          <p:nvPr>
            <p:ph type="body" idx="1"/>
          </p:nvPr>
        </p:nvSpPr>
        <p:spPr>
          <a:noFill/>
          <a:ln w="9525"/>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a:solidFill>
                  <a:schemeClr val="tx1"/>
                </a:solidFill>
                <a:latin typeface="+mj-lt"/>
                <a:ea typeface="ＭＳ Ｐゴシック" charset="-128"/>
                <a:cs typeface="ＭＳ Ｐゴシック" charset="-128"/>
              </a:rPr>
              <a:t>Many activities include additional information sheets or other graphic assets. Depending on your event or setting you may choose to use these more or less. They provide additional related content about the hands-on activity for participants and facilitators alike.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p:cNvSpPr>
          <p:nvPr>
            <p:ph type="sldNum" sz="quarter" idx="5"/>
          </p:nvPr>
        </p:nvSpPr>
        <p:spPr>
          <a:noFill/>
        </p:spPr>
        <p:txBody>
          <a:bodyPr/>
          <a:lstStyle/>
          <a:p>
            <a:fld id="{FCC82B60-B068-3F40-962D-0981EFC3E610}" type="slidenum">
              <a:rPr lang="en-US"/>
              <a:pPr/>
              <a:t>23</a:t>
            </a:fld>
            <a:endParaRPr lang="en-US"/>
          </a:p>
        </p:txBody>
      </p:sp>
      <p:sp>
        <p:nvSpPr>
          <p:cNvPr id="20483" name="Rectangle 2"/>
          <p:cNvSpPr>
            <a:spLocks noGrp="1" noRot="1" noChangeAspect="1" noChangeArrowheads="1" noTextEdit="1"/>
          </p:cNvSpPr>
          <p:nvPr>
            <p:ph type="sldImg"/>
          </p:nvPr>
        </p:nvSpPr>
        <p:spPr>
          <a:xfrm>
            <a:off x="1143000" y="685800"/>
            <a:ext cx="4572000" cy="3429000"/>
          </a:xfrm>
          <a:ln/>
        </p:spPr>
      </p:sp>
      <p:sp>
        <p:nvSpPr>
          <p:cNvPr id="20484" name="Rectangle 3"/>
          <p:cNvSpPr>
            <a:spLocks noGrp="1"/>
          </p:cNvSpPr>
          <p:nvPr>
            <p:ph type="body" idx="1"/>
          </p:nvPr>
        </p:nvSpPr>
        <p:spPr>
          <a:noFill/>
          <a:ln w="9525"/>
        </p:spPr>
        <p:txBody>
          <a:bodyPr/>
          <a:lstStyle/>
          <a:p>
            <a:r>
              <a:rPr lang="en-US" sz="1200" kern="1200" dirty="0" smtClean="0">
                <a:solidFill>
                  <a:schemeClr val="tx1"/>
                </a:solidFill>
                <a:effectLst/>
                <a:latin typeface="+mn-lt"/>
                <a:ea typeface="+mn-ea"/>
                <a:cs typeface="+mn-cs"/>
              </a:rPr>
              <a:t>Each activity</a:t>
            </a:r>
            <a:r>
              <a:rPr lang="en-US" sz="1200" kern="1200" baseline="0" dirty="0" smtClean="0">
                <a:solidFill>
                  <a:schemeClr val="tx1"/>
                </a:solidFill>
                <a:effectLst/>
                <a:latin typeface="+mn-lt"/>
                <a:ea typeface="+mn-ea"/>
                <a:cs typeface="+mn-cs"/>
              </a:rPr>
              <a:t> in the toolkit comes with an activity training video and a science content training: </a:t>
            </a:r>
            <a:r>
              <a:rPr lang="en-US" sz="1200" kern="1200" dirty="0" smtClean="0">
                <a:solidFill>
                  <a:schemeClr val="tx1"/>
                </a:solidFill>
                <a:effectLst/>
                <a:latin typeface="+mn-lt"/>
                <a:ea typeface="+mn-ea"/>
                <a:cs typeface="+mn-cs"/>
              </a:rPr>
              <a:t>https://</a:t>
            </a:r>
            <a:r>
              <a:rPr lang="en-US" sz="1200" kern="1200" dirty="0" err="1" smtClean="0">
                <a:solidFill>
                  <a:schemeClr val="tx1"/>
                </a:solidFill>
                <a:effectLst/>
                <a:latin typeface="+mn-lt"/>
                <a:ea typeface="+mn-ea"/>
                <a:cs typeface="+mn-cs"/>
              </a:rPr>
              <a:t>vimeopro.com</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nisenet</a:t>
            </a:r>
            <a:r>
              <a:rPr lang="en-US" sz="1200" kern="1200" dirty="0" smtClean="0">
                <a:solidFill>
                  <a:schemeClr val="tx1"/>
                </a:solidFill>
                <a:effectLst/>
                <a:latin typeface="+mn-lt"/>
                <a:ea typeface="+mn-ea"/>
                <a:cs typeface="+mn-cs"/>
              </a:rPr>
              <a:t>/explore-science-earth-space.</a:t>
            </a:r>
            <a:r>
              <a:rPr lang="en-US" sz="1200" kern="1200" baseline="0" dirty="0" smtClean="0">
                <a:solidFill>
                  <a:schemeClr val="tx1"/>
                </a:solidFill>
                <a:effectLst/>
                <a:latin typeface="+mn-lt"/>
                <a:ea typeface="+mn-ea"/>
                <a:cs typeface="+mn-cs"/>
              </a:rPr>
              <a:t> Facilitators can watch these before the event (or even last minute online!) </a:t>
            </a:r>
          </a:p>
          <a:p>
            <a:endParaRPr lang="en-US" sz="1200" kern="1200" baseline="0" dirty="0" smtClean="0">
              <a:solidFill>
                <a:schemeClr val="tx1"/>
              </a:solidFill>
              <a:effectLst/>
              <a:latin typeface="+mn-lt"/>
              <a:ea typeface="+mn-ea"/>
              <a:cs typeface="+mn-cs"/>
            </a:endParaRPr>
          </a:p>
          <a:p>
            <a:r>
              <a:rPr lang="en-US" sz="1200" b="1" i="1" kern="1200" baseline="0" dirty="0" smtClean="0">
                <a:solidFill>
                  <a:schemeClr val="tx1"/>
                </a:solidFill>
                <a:effectLst/>
                <a:latin typeface="+mn-lt"/>
                <a:ea typeface="+mn-ea"/>
                <a:cs typeface="+mn-cs"/>
              </a:rPr>
              <a:t>[</a:t>
            </a:r>
            <a:r>
              <a:rPr lang="en-US" sz="1200" b="0" i="1" kern="1200" baseline="0" dirty="0" smtClean="0">
                <a:solidFill>
                  <a:schemeClr val="tx1"/>
                </a:solidFill>
                <a:effectLst/>
                <a:latin typeface="+mn-lt"/>
                <a:ea typeface="+mn-ea"/>
                <a:cs typeface="+mn-cs"/>
              </a:rPr>
              <a:t>This year, we have also included a </a:t>
            </a:r>
            <a:r>
              <a:rPr lang="en-US" sz="1200" b="0" i="1" kern="1200" dirty="0" smtClean="0">
                <a:solidFill>
                  <a:schemeClr val="tx1"/>
                </a:solidFill>
                <a:effectLst/>
                <a:latin typeface="+mn-lt"/>
                <a:ea typeface="+mn-ea"/>
                <a:cs typeface="+mn-cs"/>
              </a:rPr>
              <a:t>set of training videos on </a:t>
            </a:r>
            <a:r>
              <a:rPr lang="en-US" sz="1200" b="1" i="1" kern="1200" dirty="0" smtClean="0">
                <a:solidFill>
                  <a:schemeClr val="tx1"/>
                </a:solidFill>
                <a:effectLst/>
                <a:latin typeface="+mn-lt"/>
                <a:ea typeface="+mn-ea"/>
                <a:cs typeface="+mn-cs"/>
              </a:rPr>
              <a:t>Strategies for Approaching Difficult Scientific Concepts </a:t>
            </a:r>
            <a:r>
              <a:rPr lang="en-US" sz="1200" b="0" i="1" kern="1200" dirty="0" smtClean="0">
                <a:solidFill>
                  <a:schemeClr val="tx1"/>
                </a:solidFill>
                <a:effectLst/>
                <a:latin typeface="+mn-lt"/>
                <a:ea typeface="+mn-ea"/>
                <a:cs typeface="+mn-cs"/>
              </a:rPr>
              <a:t>in space and Earth science. Part one describes various strategies you can use and provides an annotated example. Part two provides a scripted example of a visitor interaction and invites you to notice which strategies are employed. Watch</a:t>
            </a:r>
            <a:r>
              <a:rPr lang="en-US" sz="1200" b="0" i="1" kern="1200" baseline="0" dirty="0" smtClean="0">
                <a:solidFill>
                  <a:schemeClr val="tx1"/>
                </a:solidFill>
                <a:effectLst/>
                <a:latin typeface="+mn-lt"/>
                <a:ea typeface="+mn-ea"/>
                <a:cs typeface="+mn-cs"/>
              </a:rPr>
              <a:t> this as a group and discuss what you see together.</a:t>
            </a:r>
            <a:endParaRPr lang="en-US" sz="1200" b="0" i="1" kern="1200" dirty="0" smtClean="0">
              <a:solidFill>
                <a:schemeClr val="tx1"/>
              </a:solidFill>
              <a:effectLst/>
              <a:latin typeface="+mn-lt"/>
              <a:ea typeface="+mn-ea"/>
              <a:cs typeface="+mn-cs"/>
            </a:endParaRPr>
          </a:p>
          <a:p>
            <a:pPr lvl="1"/>
            <a:r>
              <a:rPr lang="en-US" sz="1200" b="0" i="1" kern="1200" dirty="0" smtClean="0">
                <a:solidFill>
                  <a:schemeClr val="tx1"/>
                </a:solidFill>
                <a:effectLst/>
                <a:latin typeface="+mn-lt"/>
                <a:ea typeface="+mn-ea"/>
                <a:cs typeface="+mn-cs"/>
              </a:rPr>
              <a:t>Part 1: </a:t>
            </a:r>
            <a:r>
              <a:rPr lang="en-US" sz="1200" b="0" i="1" u="none" strike="noStrike" kern="1200" dirty="0" smtClean="0">
                <a:solidFill>
                  <a:schemeClr val="tx1"/>
                </a:solidFill>
                <a:effectLst/>
                <a:latin typeface="+mn-lt"/>
                <a:ea typeface="+mn-ea"/>
                <a:cs typeface="+mn-cs"/>
                <a:hlinkClick r:id="rId3"/>
              </a:rPr>
              <a:t>https://vimeo.com/243358295</a:t>
            </a:r>
            <a:endParaRPr lang="en-US" sz="1200" b="0" i="1" kern="1200" dirty="0" smtClean="0">
              <a:solidFill>
                <a:schemeClr val="tx1"/>
              </a:solidFill>
              <a:effectLst/>
              <a:latin typeface="+mn-lt"/>
              <a:ea typeface="+mn-ea"/>
              <a:cs typeface="+mn-cs"/>
            </a:endParaRPr>
          </a:p>
          <a:p>
            <a:pPr lvl="1"/>
            <a:r>
              <a:rPr lang="en-US" sz="1200" b="0" i="1" kern="1200" dirty="0" smtClean="0">
                <a:solidFill>
                  <a:schemeClr val="tx1"/>
                </a:solidFill>
                <a:effectLst/>
                <a:latin typeface="+mn-lt"/>
                <a:ea typeface="+mn-ea"/>
                <a:cs typeface="+mn-cs"/>
              </a:rPr>
              <a:t>Part 2: </a:t>
            </a:r>
            <a:r>
              <a:rPr lang="en-US" sz="1200" b="0" i="1" u="none" strike="noStrike" kern="1200" dirty="0" smtClean="0">
                <a:solidFill>
                  <a:schemeClr val="tx1"/>
                </a:solidFill>
                <a:effectLst/>
                <a:latin typeface="+mn-lt"/>
                <a:ea typeface="+mn-ea"/>
                <a:cs typeface="+mn-cs"/>
                <a:hlinkClick r:id="rId4"/>
              </a:rPr>
              <a:t>https://vimeo.com/243361942</a:t>
            </a:r>
            <a:r>
              <a:rPr lang="en-US" sz="1200" b="1" i="1" u="none" strike="noStrike" kern="1200" dirty="0" smtClean="0">
                <a:solidFill>
                  <a:schemeClr val="tx1"/>
                </a:solidFill>
                <a:effectLst/>
                <a:latin typeface="+mn-lt"/>
                <a:ea typeface="+mn-ea"/>
                <a:cs typeface="+mn-cs"/>
              </a:rPr>
              <a:t>]</a:t>
            </a:r>
            <a:endParaRPr lang="en-US" sz="1200" b="1" i="1" kern="1200" dirty="0" smtClean="0">
              <a:solidFill>
                <a:schemeClr val="tx1"/>
              </a:solidFill>
              <a:effectLst/>
              <a:latin typeface="+mn-lt"/>
              <a:ea typeface="+mn-ea"/>
              <a:cs typeface="+mn-cs"/>
            </a:endParaRPr>
          </a:p>
          <a:p>
            <a:endParaRPr lang="en-US" sz="1200" b="0" i="1" kern="1200" dirty="0" smtClean="0">
              <a:solidFill>
                <a:schemeClr val="tx1"/>
              </a:solidFill>
              <a:effectLst/>
              <a:latin typeface="+mn-lt"/>
              <a:ea typeface="+mn-ea"/>
              <a:cs typeface="+mn-cs"/>
            </a:endParaRP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baseline="0" dirty="0" smtClean="0">
              <a:solidFill>
                <a:schemeClr val="tx1"/>
              </a:solidFill>
              <a:latin typeface="+mj-lt"/>
              <a:ea typeface="ＭＳ Ｐゴシック" charset="-128"/>
              <a:cs typeface="ＭＳ Ｐゴシック"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p:cNvSpPr>
          <p:nvPr>
            <p:ph type="sldNum" sz="quarter" idx="5"/>
          </p:nvPr>
        </p:nvSpPr>
        <p:spPr>
          <a:noFill/>
        </p:spPr>
        <p:txBody>
          <a:bodyPr/>
          <a:lstStyle/>
          <a:p>
            <a:fld id="{FCC82B60-B068-3F40-962D-0981EFC3E610}" type="slidenum">
              <a:rPr lang="en-US"/>
              <a:pPr/>
              <a:t>24</a:t>
            </a:fld>
            <a:endParaRPr lang="en-US"/>
          </a:p>
        </p:txBody>
      </p:sp>
      <p:sp>
        <p:nvSpPr>
          <p:cNvPr id="20483" name="Rectangle 2"/>
          <p:cNvSpPr>
            <a:spLocks noGrp="1" noRot="1" noChangeAspect="1" noChangeArrowheads="1" noTextEdit="1"/>
          </p:cNvSpPr>
          <p:nvPr>
            <p:ph type="sldImg"/>
          </p:nvPr>
        </p:nvSpPr>
        <p:spPr>
          <a:xfrm>
            <a:off x="1143000" y="685800"/>
            <a:ext cx="4572000" cy="3429000"/>
          </a:xfrm>
          <a:ln/>
        </p:spPr>
      </p:sp>
      <p:sp>
        <p:nvSpPr>
          <p:cNvPr id="20484" name="Rectangle 3"/>
          <p:cNvSpPr>
            <a:spLocks noGrp="1"/>
          </p:cNvSpPr>
          <p:nvPr>
            <p:ph type="body" idx="1"/>
          </p:nvPr>
        </p:nvSpPr>
        <p:spPr>
          <a:noFill/>
          <a:ln w="9525"/>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a:solidFill>
                  <a:schemeClr val="tx1"/>
                </a:solidFill>
                <a:latin typeface="+mj-lt"/>
                <a:ea typeface="ＭＳ Ｐゴシック" charset="-128"/>
                <a:cs typeface="ＭＳ Ｐゴシック" charset="-128"/>
              </a:rPr>
              <a:t>The facilitator guide is for you, the activity leader. </a:t>
            </a:r>
            <a:endParaRPr lang="en-US" sz="1200" kern="1200" baseline="0" dirty="0" smtClean="0">
              <a:solidFill>
                <a:schemeClr val="tx1"/>
              </a:solidFill>
              <a:latin typeface="+mj-lt"/>
              <a:ea typeface="ＭＳ Ｐゴシック" charset="-128"/>
              <a:cs typeface="ＭＳ Ｐゴシック" charset="-128"/>
            </a:endParaRP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baseline="0" dirty="0">
              <a:solidFill>
                <a:schemeClr val="tx1"/>
              </a:solidFill>
              <a:latin typeface="+mj-lt"/>
              <a:ea typeface="ＭＳ Ｐゴシック" charset="-128"/>
              <a:cs typeface="ＭＳ Ｐゴシック" charset="-128"/>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a:solidFill>
                  <a:schemeClr val="tx1"/>
                </a:solidFill>
                <a:latin typeface="+mj-lt"/>
                <a:ea typeface="ＭＳ Ｐゴシック" charset="-128"/>
                <a:cs typeface="ＭＳ Ｐゴシック" charset="-128"/>
              </a:rPr>
              <a:t>The first few pages list the learning objectives, activity materials, and includes important notes related to </a:t>
            </a:r>
            <a:r>
              <a:rPr lang="en-US" sz="1200" kern="1200" baseline="0" dirty="0" smtClean="0">
                <a:solidFill>
                  <a:schemeClr val="tx1"/>
                </a:solidFill>
                <a:latin typeface="+mj-lt"/>
                <a:ea typeface="ＭＳ Ｐゴシック" charset="-128"/>
                <a:cs typeface="ＭＳ Ｐゴシック" charset="-128"/>
              </a:rPr>
              <a:t>set-up</a:t>
            </a:r>
            <a:r>
              <a:rPr lang="en-US" sz="1200" kern="1200" baseline="0" dirty="0">
                <a:solidFill>
                  <a:schemeClr val="tx1"/>
                </a:solidFill>
                <a:latin typeface="+mj-lt"/>
                <a:ea typeface="ＭＳ Ｐゴシック" charset="-128"/>
                <a:cs typeface="ＭＳ Ｐゴシック" charset="-128"/>
              </a:rPr>
              <a:t>, safety, presentation, difficult concepts and other aspects of the activity.</a:t>
            </a: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baseline="0" dirty="0">
              <a:solidFill>
                <a:schemeClr val="tx1"/>
              </a:solidFill>
              <a:latin typeface="+mj-lt"/>
              <a:ea typeface="ＭＳ Ｐゴシック" charset="-128"/>
              <a:cs typeface="ＭＳ Ｐゴシック" charset="-128"/>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a:solidFill>
                  <a:schemeClr val="tx1"/>
                </a:solidFill>
                <a:latin typeface="+mj-lt"/>
                <a:ea typeface="ＭＳ Ｐゴシック" charset="-128"/>
                <a:cs typeface="ＭＳ Ｐゴシック" charset="-128"/>
              </a:rPr>
              <a:t>Additionally, each activity contains a useful reference sheet with tips about leading hands–on science activities and notes about how to talk to visitors about misconceptions and other difficult concepts</a:t>
            </a:r>
            <a:r>
              <a:rPr lang="en-US" sz="1200" kern="1200" baseline="0" dirty="0" smtClean="0">
                <a:solidFill>
                  <a:schemeClr val="tx1"/>
                </a:solidFill>
                <a:latin typeface="+mj-lt"/>
                <a:ea typeface="ＭＳ Ｐゴシック" charset="-128"/>
                <a:cs typeface="ＭＳ Ｐゴシック" charset="-128"/>
              </a:rPr>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Tips for leading hands-on activities include:</a:t>
            </a:r>
          </a:p>
          <a:p>
            <a:pPr marL="342900" indent="-342900">
              <a:spcBef>
                <a:spcPts val="1200"/>
              </a:spcBef>
              <a:buFont typeface="Arial"/>
              <a:buChar char="•"/>
            </a:pPr>
            <a:r>
              <a:rPr lang="en-US" sz="1200" dirty="0" smtClean="0"/>
              <a:t>Greet your guests</a:t>
            </a:r>
          </a:p>
          <a:p>
            <a:pPr marL="342900" indent="-342900">
              <a:spcBef>
                <a:spcPts val="1200"/>
              </a:spcBef>
              <a:buFont typeface="Arial"/>
              <a:buChar char="•"/>
            </a:pPr>
            <a:r>
              <a:rPr lang="en-US" sz="1200" dirty="0" smtClean="0"/>
              <a:t>Encourage exploration</a:t>
            </a:r>
          </a:p>
          <a:p>
            <a:pPr marL="342900" indent="-342900">
              <a:spcBef>
                <a:spcPts val="1200"/>
              </a:spcBef>
              <a:buFont typeface="Arial"/>
              <a:buChar char="•"/>
            </a:pPr>
            <a:r>
              <a:rPr lang="en-US" sz="1200" dirty="0" smtClean="0"/>
              <a:t>Ask open-ended questions</a:t>
            </a:r>
          </a:p>
          <a:p>
            <a:pPr marL="342900" indent="-342900">
              <a:spcBef>
                <a:spcPts val="1200"/>
              </a:spcBef>
              <a:buFont typeface="Arial"/>
              <a:buChar char="•"/>
            </a:pPr>
            <a:r>
              <a:rPr lang="en-US" sz="1200" dirty="0" smtClean="0"/>
              <a:t>Be a good listener</a:t>
            </a:r>
          </a:p>
          <a:p>
            <a:pPr marL="342900" indent="-342900">
              <a:spcBef>
                <a:spcPts val="1200"/>
              </a:spcBef>
              <a:buFont typeface="Arial"/>
              <a:buChar char="•"/>
            </a:pPr>
            <a:r>
              <a:rPr lang="en-US" sz="1200" dirty="0" smtClean="0"/>
              <a:t>Share what you know</a:t>
            </a:r>
          </a:p>
          <a:p>
            <a:pPr marL="342900" indent="-342900">
              <a:spcBef>
                <a:spcPts val="1200"/>
              </a:spcBef>
              <a:buFont typeface="Arial"/>
              <a:buChar char="•"/>
            </a:pPr>
            <a:r>
              <a:rPr lang="en-US" sz="1200" dirty="0" smtClean="0"/>
              <a:t>Offer positive responses</a:t>
            </a:r>
          </a:p>
          <a:p>
            <a:pPr marL="342900" indent="-342900">
              <a:spcBef>
                <a:spcPts val="1200"/>
              </a:spcBef>
              <a:buFont typeface="Arial"/>
              <a:buChar char="•"/>
            </a:pPr>
            <a:r>
              <a:rPr lang="en-US" sz="1200" dirty="0" smtClean="0"/>
              <a:t>Share accurate information</a:t>
            </a:r>
          </a:p>
          <a:p>
            <a:pPr marL="342900" indent="-342900">
              <a:spcBef>
                <a:spcPts val="1200"/>
              </a:spcBef>
              <a:buFont typeface="Arial"/>
              <a:buChar char="•"/>
            </a:pPr>
            <a:r>
              <a:rPr lang="en-US" sz="1200" dirty="0" smtClean="0"/>
              <a:t>Remain positive</a:t>
            </a:r>
          </a:p>
          <a:p>
            <a:pPr marL="342900" indent="-342900">
              <a:spcBef>
                <a:spcPts val="1200"/>
              </a:spcBef>
              <a:buFont typeface="Arial"/>
              <a:buChar char="•"/>
            </a:pPr>
            <a:r>
              <a:rPr lang="en-US" sz="1200" dirty="0" smtClean="0"/>
              <a:t>Thank your guests</a:t>
            </a:r>
          </a:p>
          <a:p>
            <a:pPr marL="342900" indent="-342900">
              <a:spcBef>
                <a:spcPts val="1200"/>
              </a:spcBef>
              <a:buFont typeface="Arial"/>
              <a:buChar char="•"/>
            </a:pPr>
            <a:r>
              <a:rPr lang="en-US" sz="1200" dirty="0" smtClean="0"/>
              <a:t>&amp; HAVE FUN!</a:t>
            </a:r>
          </a:p>
          <a:p>
            <a:endParaRPr lang="en-US" dirty="0"/>
          </a:p>
        </p:txBody>
      </p:sp>
      <p:sp>
        <p:nvSpPr>
          <p:cNvPr id="4" name="Slide Number Placeholder 3"/>
          <p:cNvSpPr>
            <a:spLocks noGrp="1"/>
          </p:cNvSpPr>
          <p:nvPr>
            <p:ph type="sldNum" sz="quarter" idx="10"/>
          </p:nvPr>
        </p:nvSpPr>
        <p:spPr/>
        <p:txBody>
          <a:bodyPr/>
          <a:lstStyle/>
          <a:p>
            <a:fld id="{83081386-5B12-A641-84B7-797055124698}" type="slidenum">
              <a:rPr lang="en-US" smtClean="0"/>
              <a:pPr/>
              <a:t>25</a:t>
            </a:fld>
            <a:endParaRPr lang="en-US"/>
          </a:p>
        </p:txBody>
      </p:sp>
    </p:spTree>
    <p:extLst>
      <p:ext uri="{BB962C8B-B14F-4D97-AF65-F5344CB8AC3E}">
        <p14:creationId xmlns:p14="http://schemas.microsoft.com/office/powerpoint/2010/main" val="12714858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Questions?</a:t>
            </a:r>
            <a:endParaRPr lang="en-US" dirty="0"/>
          </a:p>
        </p:txBody>
      </p:sp>
      <p:sp>
        <p:nvSpPr>
          <p:cNvPr id="4" name="Slide Number Placeholder 3"/>
          <p:cNvSpPr>
            <a:spLocks noGrp="1"/>
          </p:cNvSpPr>
          <p:nvPr>
            <p:ph type="sldNum" sz="quarter" idx="10"/>
          </p:nvPr>
        </p:nvSpPr>
        <p:spPr/>
        <p:txBody>
          <a:bodyPr/>
          <a:lstStyle/>
          <a:p>
            <a:fld id="{83081386-5B12-A641-84B7-797055124698}" type="slidenum">
              <a:rPr lang="en-US" smtClean="0"/>
              <a:pPr/>
              <a:t>26</a:t>
            </a:fld>
            <a:endParaRPr lang="en-US"/>
          </a:p>
        </p:txBody>
      </p:sp>
    </p:spTree>
    <p:extLst>
      <p:ext uri="{BB962C8B-B14F-4D97-AF65-F5344CB8AC3E}">
        <p14:creationId xmlns:p14="http://schemas.microsoft.com/office/powerpoint/2010/main" val="23685501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THANK</a:t>
            </a:r>
            <a:r>
              <a:rPr lang="en-US" baseline="0" dirty="0"/>
              <a:t> YOU!</a:t>
            </a:r>
            <a:endParaRPr lang="en-US" dirty="0"/>
          </a:p>
        </p:txBody>
      </p:sp>
      <p:sp>
        <p:nvSpPr>
          <p:cNvPr id="4" name="Slide Number Placeholder 3"/>
          <p:cNvSpPr>
            <a:spLocks noGrp="1"/>
          </p:cNvSpPr>
          <p:nvPr>
            <p:ph type="sldNum" sz="quarter" idx="10"/>
          </p:nvPr>
        </p:nvSpPr>
        <p:spPr/>
        <p:txBody>
          <a:bodyPr/>
          <a:lstStyle/>
          <a:p>
            <a:fld id="{9133AA90-308D-8648-A94F-9D97AA24DE60}" type="slidenum">
              <a:rPr lang="en-US" smtClean="0"/>
              <a:pPr/>
              <a:t>27</a:t>
            </a:fld>
            <a:endParaRPr lang="en-US"/>
          </a:p>
        </p:txBody>
      </p:sp>
    </p:spTree>
    <p:extLst>
      <p:ext uri="{BB962C8B-B14F-4D97-AF65-F5344CB8AC3E}">
        <p14:creationId xmlns:p14="http://schemas.microsoft.com/office/powerpoint/2010/main" val="40592953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081386-5B12-A641-84B7-797055124698}" type="slidenum">
              <a:rPr lang="en-US" smtClean="0"/>
              <a:pPr/>
              <a:t>28</a:t>
            </a:fld>
            <a:endParaRPr lang="en-US"/>
          </a:p>
        </p:txBody>
      </p:sp>
    </p:spTree>
    <p:extLst>
      <p:ext uri="{BB962C8B-B14F-4D97-AF65-F5344CB8AC3E}">
        <p14:creationId xmlns:p14="http://schemas.microsoft.com/office/powerpoint/2010/main" val="23685501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081386-5B12-A641-84B7-797055124698}" type="slidenum">
              <a:rPr lang="en-US" smtClean="0"/>
              <a:pPr/>
              <a:t>29</a:t>
            </a:fld>
            <a:endParaRPr lang="en-US"/>
          </a:p>
        </p:txBody>
      </p:sp>
    </p:spTree>
    <p:extLst>
      <p:ext uri="{BB962C8B-B14F-4D97-AF65-F5344CB8AC3E}">
        <p14:creationId xmlns:p14="http://schemas.microsoft.com/office/powerpoint/2010/main" val="4266989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Explore Science: Earth &amp; Space</a:t>
            </a:r>
            <a:r>
              <a:rPr lang="en-US" baseline="0" dirty="0"/>
              <a:t> project </a:t>
            </a:r>
            <a:r>
              <a:rPr lang="en-US" baseline="0" dirty="0" smtClean="0"/>
              <a:t>represents an effort by the </a:t>
            </a:r>
            <a:r>
              <a:rPr lang="en-US" dirty="0" smtClean="0"/>
              <a:t>National </a:t>
            </a:r>
            <a:r>
              <a:rPr lang="en-US" dirty="0"/>
              <a:t>Informal STEM Education Network (NISE </a:t>
            </a:r>
            <a:r>
              <a:rPr lang="en-US" dirty="0" smtClean="0"/>
              <a:t>Network) </a:t>
            </a:r>
            <a:r>
              <a:rPr lang="en-US" dirty="0"/>
              <a:t>in collaboration with</a:t>
            </a:r>
            <a:r>
              <a:rPr lang="en-US" baseline="0" dirty="0"/>
              <a:t> NASA to engage museum visitors in Earth and space science </a:t>
            </a:r>
            <a:r>
              <a:rPr lang="en-US" baseline="0" dirty="0" smtClean="0"/>
              <a:t>hands-on activities and experiences </a:t>
            </a:r>
            <a:r>
              <a:rPr lang="en-US" baseline="0" dirty="0"/>
              <a:t>with connections to science, technology, and </a:t>
            </a:r>
            <a:r>
              <a:rPr lang="en-US" baseline="0" dirty="0" smtClean="0"/>
              <a:t>society.</a:t>
            </a:r>
            <a:endParaRPr lang="en-US" dirty="0"/>
          </a:p>
          <a:p>
            <a:endParaRPr lang="en-US" dirty="0"/>
          </a:p>
        </p:txBody>
      </p:sp>
      <p:sp>
        <p:nvSpPr>
          <p:cNvPr id="4" name="Slide Number Placeholder 3"/>
          <p:cNvSpPr>
            <a:spLocks noGrp="1"/>
          </p:cNvSpPr>
          <p:nvPr>
            <p:ph type="sldNum" sz="quarter" idx="10"/>
          </p:nvPr>
        </p:nvSpPr>
        <p:spPr/>
        <p:txBody>
          <a:bodyPr/>
          <a:lstStyle/>
          <a:p>
            <a:fld id="{83081386-5B12-A641-84B7-797055124698}" type="slidenum">
              <a:rPr lang="en-US" smtClean="0"/>
              <a:pPr/>
              <a:t>3</a:t>
            </a:fld>
            <a:endParaRPr lang="en-US"/>
          </a:p>
        </p:txBody>
      </p:sp>
    </p:spTree>
    <p:extLst>
      <p:ext uri="{BB962C8B-B14F-4D97-AF65-F5344CB8AC3E}">
        <p14:creationId xmlns:p14="http://schemas.microsoft.com/office/powerpoint/2010/main" val="22144497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081386-5B12-A641-84B7-797055124698}" type="slidenum">
              <a:rPr lang="en-US" smtClean="0"/>
              <a:pPr/>
              <a:t>30</a:t>
            </a:fld>
            <a:endParaRPr lang="en-US"/>
          </a:p>
        </p:txBody>
      </p:sp>
    </p:spTree>
    <p:extLst>
      <p:ext uri="{BB962C8B-B14F-4D97-AF65-F5344CB8AC3E}">
        <p14:creationId xmlns:p14="http://schemas.microsoft.com/office/powerpoint/2010/main" val="38120554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081386-5B12-A641-84B7-797055124698}" type="slidenum">
              <a:rPr lang="en-US" smtClean="0"/>
              <a:pPr/>
              <a:t>31</a:t>
            </a:fld>
            <a:endParaRPr lang="en-US"/>
          </a:p>
        </p:txBody>
      </p:sp>
    </p:spTree>
    <p:extLst>
      <p:ext uri="{BB962C8B-B14F-4D97-AF65-F5344CB8AC3E}">
        <p14:creationId xmlns:p14="http://schemas.microsoft.com/office/powerpoint/2010/main" val="1271485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year, the NISE Network shared </a:t>
            </a:r>
            <a:r>
              <a:rPr lang="en-US" baseline="0" dirty="0" smtClean="0"/>
              <a:t>250 physical Explore Science: Earth &amp; Space toolkits. Institutions (including, children’s museums, science centers, NASA Visitor Centers, nature centers, natural history museums, and more!) all across the country are hosting events and engaging visitors through year-round programming!</a:t>
            </a:r>
            <a:endParaRPr lang="en-US" dirty="0" smtClean="0"/>
          </a:p>
          <a:p>
            <a:endParaRPr lang="en-US" dirty="0"/>
          </a:p>
        </p:txBody>
      </p:sp>
      <p:sp>
        <p:nvSpPr>
          <p:cNvPr id="4" name="Slide Number Placeholder 3"/>
          <p:cNvSpPr>
            <a:spLocks noGrp="1"/>
          </p:cNvSpPr>
          <p:nvPr>
            <p:ph type="sldNum" sz="quarter" idx="10"/>
          </p:nvPr>
        </p:nvSpPr>
        <p:spPr/>
        <p:txBody>
          <a:bodyPr/>
          <a:lstStyle/>
          <a:p>
            <a:fld id="{83081386-5B12-A641-84B7-797055124698}" type="slidenum">
              <a:rPr lang="en-US" smtClean="0"/>
              <a:pPr/>
              <a:t>4</a:t>
            </a:fld>
            <a:endParaRPr lang="en-US"/>
          </a:p>
        </p:txBody>
      </p:sp>
    </p:spTree>
    <p:extLst>
      <p:ext uri="{BB962C8B-B14F-4D97-AF65-F5344CB8AC3E}">
        <p14:creationId xmlns:p14="http://schemas.microsoft.com/office/powerpoint/2010/main" val="121103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Here are a few details about our event,</a:t>
            </a:r>
            <a:r>
              <a:rPr lang="en-US" baseline="0" dirty="0"/>
              <a:t> today.</a:t>
            </a:r>
            <a:endParaRPr lang="en-US" dirty="0"/>
          </a:p>
          <a:p>
            <a:endParaRPr lang="en-US" dirty="0"/>
          </a:p>
        </p:txBody>
      </p:sp>
      <p:sp>
        <p:nvSpPr>
          <p:cNvPr id="4" name="Slide Number Placeholder 3"/>
          <p:cNvSpPr>
            <a:spLocks noGrp="1"/>
          </p:cNvSpPr>
          <p:nvPr>
            <p:ph type="sldNum" sz="quarter" idx="10"/>
          </p:nvPr>
        </p:nvSpPr>
        <p:spPr/>
        <p:txBody>
          <a:bodyPr/>
          <a:lstStyle/>
          <a:p>
            <a:fld id="{83081386-5B12-A641-84B7-797055124698}" type="slidenum">
              <a:rPr lang="en-US" smtClean="0"/>
              <a:pPr/>
              <a:t>5</a:t>
            </a:fld>
            <a:endParaRPr lang="en-US"/>
          </a:p>
        </p:txBody>
      </p:sp>
    </p:spTree>
    <p:extLst>
      <p:ext uri="{BB962C8B-B14F-4D97-AF65-F5344CB8AC3E}">
        <p14:creationId xmlns:p14="http://schemas.microsoft.com/office/powerpoint/2010/main" val="2720912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dirty="0" smtClean="0">
                <a:latin typeface="+mj-lt"/>
                <a:ea typeface="ＭＳ Ｐゴシック" charset="0"/>
                <a:cs typeface="ＭＳ Ｐゴシック" charset="0"/>
              </a:rPr>
              <a:t>[This </a:t>
            </a:r>
            <a:r>
              <a:rPr lang="en-US" sz="1200" b="1" i="1" dirty="0">
                <a:latin typeface="+mj-lt"/>
                <a:ea typeface="ＭＳ Ｐゴシック" charset="0"/>
                <a:cs typeface="ＭＳ Ｐゴシック" charset="0"/>
              </a:rPr>
              <a:t>is for information specifically about your institution</a:t>
            </a:r>
          </a:p>
          <a:p>
            <a:endParaRPr lang="en-US" sz="1200" b="1" i="1" dirty="0">
              <a:latin typeface="+mj-lt"/>
              <a:ea typeface="ＭＳ Ｐゴシック" charset="0"/>
              <a:cs typeface="ＭＳ Ｐゴシック" charset="0"/>
            </a:endParaRPr>
          </a:p>
          <a:p>
            <a:r>
              <a:rPr lang="en-US" sz="1200" b="1" i="1" dirty="0">
                <a:latin typeface="+mj-lt"/>
                <a:ea typeface="ＭＳ Ｐゴシック" charset="0"/>
                <a:cs typeface="ＭＳ Ｐゴシック" charset="0"/>
              </a:rPr>
              <a:t>Background</a:t>
            </a:r>
            <a:endParaRPr lang="en-US" sz="1200" i="1" dirty="0">
              <a:latin typeface="+mj-lt"/>
              <a:ea typeface="ＭＳ Ｐゴシック" charset="0"/>
              <a:cs typeface="ＭＳ Ｐゴシック" charset="0"/>
            </a:endParaRPr>
          </a:p>
          <a:p>
            <a:r>
              <a:rPr lang="en-US" sz="1200" i="1" dirty="0">
                <a:latin typeface="+mj-lt"/>
                <a:ea typeface="ＭＳ Ｐゴシック" charset="0"/>
                <a:cs typeface="ＭＳ Ｐゴシック" charset="0"/>
              </a:rPr>
              <a:t>	(Your institution</a:t>
            </a:r>
            <a:r>
              <a:rPr lang="ja-JP" altLang="en-US" sz="1200" i="1" dirty="0">
                <a:latin typeface="+mj-lt"/>
                <a:ea typeface="ＭＳ Ｐゴシック" charset="0"/>
                <a:cs typeface="ＭＳ Ｐゴシック" charset="0"/>
              </a:rPr>
              <a:t>’</a:t>
            </a:r>
            <a:r>
              <a:rPr lang="en-US" sz="1200" i="1" dirty="0">
                <a:latin typeface="+mj-lt"/>
                <a:ea typeface="ＭＳ Ｐゴシック" charset="0"/>
                <a:cs typeface="ＭＳ Ｐゴシック" charset="0"/>
              </a:rPr>
              <a:t>s) mission</a:t>
            </a:r>
            <a:r>
              <a:rPr lang="en-US" sz="1200" i="1" baseline="0" dirty="0">
                <a:latin typeface="+mj-lt"/>
                <a:ea typeface="ＭＳ Ｐゴシック" charset="0"/>
                <a:cs typeface="ＭＳ Ｐゴシック" charset="0"/>
              </a:rPr>
              <a:t> and goals for this event</a:t>
            </a:r>
            <a:r>
              <a:rPr lang="en-US" sz="1200" i="1" dirty="0">
                <a:latin typeface="+mj-lt"/>
                <a:ea typeface="ＭＳ Ｐゴシック" charset="0"/>
                <a:cs typeface="ＭＳ Ｐゴシック" charset="0"/>
              </a:rPr>
              <a:t> </a:t>
            </a:r>
          </a:p>
          <a:p>
            <a:endParaRPr lang="en-US" sz="1200" b="1" i="1" dirty="0">
              <a:latin typeface="+mj-lt"/>
              <a:ea typeface="ＭＳ Ｐゴシック" charset="0"/>
              <a:cs typeface="ＭＳ Ｐゴシック" charset="0"/>
            </a:endParaRPr>
          </a:p>
          <a:p>
            <a:r>
              <a:rPr lang="en-US" sz="1200" b="1" i="1" dirty="0">
                <a:latin typeface="+mj-lt"/>
                <a:ea typeface="ＭＳ Ｐゴシック" charset="0"/>
                <a:cs typeface="ＭＳ Ｐゴシック" charset="0"/>
              </a:rPr>
              <a:t>Who</a:t>
            </a:r>
            <a:r>
              <a:rPr lang="ja-JP" altLang="en-US" sz="1200" b="1" i="1" dirty="0">
                <a:latin typeface="+mj-lt"/>
                <a:ea typeface="ＭＳ Ｐゴシック" charset="0"/>
                <a:cs typeface="ＭＳ Ｐゴシック" charset="0"/>
              </a:rPr>
              <a:t>’</a:t>
            </a:r>
            <a:r>
              <a:rPr lang="en-US" sz="1200" b="1" i="1" dirty="0">
                <a:latin typeface="+mj-lt"/>
                <a:ea typeface="ＭＳ Ｐゴシック" charset="0"/>
                <a:cs typeface="ＭＳ Ｐゴシック" charset="0"/>
              </a:rPr>
              <a:t>s here</a:t>
            </a:r>
            <a:endParaRPr lang="en-US" sz="1200" i="1" dirty="0">
              <a:latin typeface="+mj-lt"/>
              <a:ea typeface="ＭＳ Ｐゴシック" charset="0"/>
              <a:cs typeface="ＭＳ Ｐゴシック" charset="0"/>
            </a:endParaRPr>
          </a:p>
          <a:p>
            <a:r>
              <a:rPr lang="en-US" sz="1200" i="1" dirty="0">
                <a:latin typeface="+mj-lt"/>
                <a:ea typeface="ＭＳ Ｐゴシック" charset="0"/>
                <a:cs typeface="ＭＳ Ｐゴシック" charset="0"/>
              </a:rPr>
              <a:t>	Introduce collaborators, guest speakers, volunteer groups, and other educators and facilitators.</a:t>
            </a:r>
          </a:p>
          <a:p>
            <a:endParaRPr lang="en-US" sz="1200" b="1" i="1" dirty="0">
              <a:latin typeface="+mj-lt"/>
              <a:ea typeface="ＭＳ Ｐゴシック" charset="0"/>
              <a:cs typeface="ＭＳ Ｐゴシック" charset="0"/>
            </a:endParaRPr>
          </a:p>
          <a:p>
            <a:r>
              <a:rPr lang="en-US" sz="1200" b="1" i="1" dirty="0">
                <a:latin typeface="+mj-lt"/>
                <a:ea typeface="ＭＳ Ｐゴシック" charset="0"/>
                <a:cs typeface="ＭＳ Ｐゴシック" charset="0"/>
              </a:rPr>
              <a:t>Orientation, Safety, and Policies</a:t>
            </a:r>
          </a:p>
          <a:p>
            <a:r>
              <a:rPr lang="en-US" sz="1200" b="1" i="1" dirty="0">
                <a:latin typeface="+mj-lt"/>
                <a:ea typeface="ＭＳ Ｐゴシック" charset="0"/>
                <a:cs typeface="ＭＳ Ｐゴシック" charset="0"/>
              </a:rPr>
              <a:t>	</a:t>
            </a:r>
            <a:r>
              <a:rPr lang="en-US" sz="1200" i="1" dirty="0">
                <a:latin typeface="+mj-lt"/>
                <a:ea typeface="ＭＳ Ｐゴシック" charset="0"/>
                <a:cs typeface="ＭＳ Ｐゴシック" charset="0"/>
              </a:rPr>
              <a:t>Where are restrooms, lunchrooms, and other places?</a:t>
            </a:r>
          </a:p>
          <a:p>
            <a:r>
              <a:rPr lang="en-US" sz="1200" i="1" dirty="0">
                <a:latin typeface="+mj-lt"/>
                <a:ea typeface="ＭＳ Ｐゴシック" charset="0"/>
                <a:cs typeface="ＭＳ Ｐゴシック" charset="0"/>
              </a:rPr>
              <a:t>	Where are the emergency exits?</a:t>
            </a:r>
          </a:p>
          <a:p>
            <a:r>
              <a:rPr lang="en-US" sz="1200" i="1" dirty="0">
                <a:latin typeface="+mj-lt"/>
                <a:ea typeface="ＭＳ Ｐゴシック" charset="0"/>
                <a:cs typeface="ＭＳ Ｐゴシック" charset="0"/>
              </a:rPr>
              <a:t>	Who should be contacted in case of emergency?</a:t>
            </a:r>
          </a:p>
          <a:p>
            <a:r>
              <a:rPr lang="en-US" sz="1200" i="1" dirty="0">
                <a:latin typeface="+mj-lt"/>
                <a:ea typeface="ＭＳ Ｐゴシック" charset="0"/>
                <a:cs typeface="ＭＳ Ｐゴシック" charset="0"/>
              </a:rPr>
              <a:t>	What do volunteers do if they have a problem? Who should be contacted?</a:t>
            </a:r>
          </a:p>
          <a:p>
            <a:r>
              <a:rPr lang="en-US" sz="1200" i="1" dirty="0">
                <a:latin typeface="+mj-lt"/>
                <a:ea typeface="ＭＳ Ｐゴシック" charset="0"/>
                <a:cs typeface="ＭＳ Ｐゴシック" charset="0"/>
              </a:rPr>
              <a:t>	Does your institution have procedures for fire alarms, lost children, and other emergencies?</a:t>
            </a:r>
          </a:p>
          <a:p>
            <a:endParaRPr lang="en-US" sz="1200" b="1" i="1" dirty="0">
              <a:latin typeface="+mj-lt"/>
              <a:ea typeface="ＭＳ Ｐゴシック" charset="0"/>
              <a:cs typeface="ＭＳ Ｐゴシック" charset="0"/>
            </a:endParaRPr>
          </a:p>
          <a:p>
            <a:r>
              <a:rPr lang="en-US" sz="1200" b="1" i="1" dirty="0">
                <a:latin typeface="+mj-lt"/>
                <a:ea typeface="ＭＳ Ｐゴシック" charset="0"/>
                <a:cs typeface="ＭＳ Ｐゴシック" charset="0"/>
              </a:rPr>
              <a:t>Schedule	</a:t>
            </a:r>
          </a:p>
          <a:p>
            <a:r>
              <a:rPr lang="en-US" sz="1200" b="1" i="1" dirty="0">
                <a:latin typeface="+mj-lt"/>
                <a:ea typeface="ＭＳ Ｐゴシック" charset="0"/>
                <a:cs typeface="ＭＳ Ｐゴシック" charset="0"/>
              </a:rPr>
              <a:t>	</a:t>
            </a:r>
            <a:r>
              <a:rPr lang="en-US" sz="1200" i="1" dirty="0">
                <a:latin typeface="+mj-lt"/>
                <a:ea typeface="ＭＳ Ｐゴシック" charset="0"/>
                <a:cs typeface="ＭＳ Ｐゴシック" charset="0"/>
              </a:rPr>
              <a:t>Highlight the schedule for the day.</a:t>
            </a:r>
          </a:p>
          <a:p>
            <a:r>
              <a:rPr lang="en-US" sz="1200" i="1" dirty="0">
                <a:latin typeface="+mj-lt"/>
                <a:ea typeface="ＭＳ Ｐゴシック" charset="0"/>
                <a:cs typeface="ＭＳ Ｐゴシック" charset="0"/>
              </a:rPr>
              <a:t>	Are there special presentations? If so, where will they be held and at what time?</a:t>
            </a:r>
          </a:p>
          <a:p>
            <a:r>
              <a:rPr lang="en-US" sz="1200" i="1" dirty="0">
                <a:latin typeface="+mj-lt"/>
                <a:ea typeface="ＭＳ Ｐゴシック" charset="0"/>
                <a:cs typeface="ＭＳ Ｐゴシック" charset="0"/>
              </a:rPr>
              <a:t>	When does the event begin and end?</a:t>
            </a:r>
          </a:p>
          <a:p>
            <a:endParaRPr lang="en-US" sz="1200" i="1" dirty="0">
              <a:latin typeface="+mj-lt"/>
              <a:ea typeface="ＭＳ Ｐゴシック" charset="0"/>
              <a:cs typeface="ＭＳ Ｐゴシック" charset="0"/>
            </a:endParaRPr>
          </a:p>
          <a:p>
            <a:r>
              <a:rPr lang="en-US" sz="1200" b="1" i="1" dirty="0">
                <a:solidFill>
                  <a:schemeClr val="tx1"/>
                </a:solidFill>
                <a:latin typeface="+mj-lt"/>
                <a:ea typeface="ＭＳ Ｐゴシック" charset="0"/>
                <a:cs typeface="ＭＳ Ｐゴシック" charset="0"/>
              </a:rPr>
              <a:t>NASA current</a:t>
            </a:r>
            <a:r>
              <a:rPr lang="en-US" sz="1200" b="1" i="1" baseline="0" dirty="0">
                <a:solidFill>
                  <a:schemeClr val="tx1"/>
                </a:solidFill>
                <a:latin typeface="+mj-lt"/>
                <a:ea typeface="ＭＳ Ｐゴシック" charset="0"/>
                <a:cs typeface="ＭＳ Ｐゴシック" charset="0"/>
              </a:rPr>
              <a:t> events</a:t>
            </a:r>
          </a:p>
          <a:p>
            <a:r>
              <a:rPr lang="en-US" sz="1200" b="0" i="1" baseline="0" dirty="0">
                <a:solidFill>
                  <a:schemeClr val="tx1"/>
                </a:solidFill>
                <a:latin typeface="+mj-lt"/>
                <a:ea typeface="ＭＳ Ｐゴシック" charset="0"/>
                <a:cs typeface="ＭＳ Ｐゴシック" charset="0"/>
              </a:rPr>
              <a:t>	Add in a few notes about upcoming or related celestial or earth science related events. For example, “We’re celebrating Earth Day!” </a:t>
            </a:r>
            <a:r>
              <a:rPr lang="en-US" sz="1200" b="0" i="1" baseline="0" dirty="0" smtClean="0">
                <a:solidFill>
                  <a:schemeClr val="tx1"/>
                </a:solidFill>
                <a:latin typeface="+mj-lt"/>
                <a:ea typeface="ＭＳ Ｐゴシック" charset="0"/>
                <a:cs typeface="ＭＳ Ｐゴシック" charset="0"/>
              </a:rPr>
              <a:t>or “It’s Astronomy Day!</a:t>
            </a:r>
            <a:r>
              <a:rPr lang="en-US" sz="1200" b="0" i="1" baseline="0" dirty="0">
                <a:solidFill>
                  <a:schemeClr val="tx1"/>
                </a:solidFill>
                <a:latin typeface="+mj-lt"/>
                <a:ea typeface="ＭＳ Ｐゴシック" charset="0"/>
                <a:cs typeface="ＭＳ Ｐゴシック" charset="0"/>
              </a:rPr>
              <a:t>”</a:t>
            </a:r>
          </a:p>
          <a:p>
            <a:endParaRPr lang="en-US" sz="1200" b="1" i="1" baseline="0" dirty="0">
              <a:latin typeface="+mj-lt"/>
              <a:ea typeface="ＭＳ Ｐゴシック" charset="0"/>
              <a:cs typeface="ＭＳ Ｐゴシック" charset="0"/>
            </a:endParaRPr>
          </a:p>
          <a:p>
            <a:r>
              <a:rPr lang="en-US" sz="1200" b="1" i="1" dirty="0">
                <a:latin typeface="+mj-lt"/>
                <a:ea typeface="ＭＳ Ｐゴシック" charset="0"/>
                <a:cs typeface="ＭＳ Ｐゴシック" charset="0"/>
              </a:rPr>
              <a:t>Future events</a:t>
            </a:r>
          </a:p>
          <a:p>
            <a:r>
              <a:rPr lang="en-US" sz="1200" i="1" dirty="0">
                <a:latin typeface="+mj-lt"/>
                <a:ea typeface="ＭＳ Ｐゴシック" charset="0"/>
                <a:cs typeface="ＭＳ Ｐゴシック" charset="0"/>
              </a:rPr>
              <a:t>	What opportunities are there to participate in future events and stay in touch</a:t>
            </a:r>
            <a:r>
              <a:rPr lang="en-US" sz="1200" i="1" dirty="0" smtClean="0">
                <a:latin typeface="+mj-lt"/>
                <a:ea typeface="ＭＳ Ｐゴシック" charset="0"/>
                <a:cs typeface="ＭＳ Ｐゴシック" charset="0"/>
              </a:rPr>
              <a:t>?</a:t>
            </a:r>
            <a:r>
              <a:rPr lang="en-US" sz="1200" b="1" i="1" dirty="0" smtClean="0">
                <a:latin typeface="+mj-lt"/>
                <a:ea typeface="ＭＳ Ｐゴシック" charset="0"/>
                <a:cs typeface="ＭＳ Ｐゴシック" charset="0"/>
              </a:rPr>
              <a:t>]</a:t>
            </a:r>
            <a:endParaRPr lang="en-US" sz="1200" i="1" dirty="0">
              <a:latin typeface="+mj-lt"/>
              <a:ea typeface="ＭＳ Ｐゴシック" charset="0"/>
              <a:cs typeface="ＭＳ Ｐゴシック" charset="0"/>
            </a:endParaRPr>
          </a:p>
          <a:p>
            <a:r>
              <a:rPr lang="en-US" sz="1200" i="1" dirty="0">
                <a:latin typeface="+mj-lt"/>
                <a:ea typeface="ＭＳ Ｐゴシック" charset="0"/>
                <a:cs typeface="ＭＳ Ｐゴシック" charset="0"/>
              </a:rPr>
              <a:t>	</a:t>
            </a:r>
          </a:p>
          <a:p>
            <a:endParaRPr lang="en-US" sz="1200" dirty="0">
              <a:latin typeface="+mj-lt"/>
            </a:endParaRPr>
          </a:p>
          <a:p>
            <a:endParaRPr lang="en-US" sz="1200" dirty="0">
              <a:latin typeface="+mj-lt"/>
            </a:endParaRPr>
          </a:p>
          <a:p>
            <a:endParaRPr lang="en-US" sz="1200" dirty="0">
              <a:latin typeface="+mj-lt"/>
            </a:endParaRPr>
          </a:p>
        </p:txBody>
      </p:sp>
      <p:sp>
        <p:nvSpPr>
          <p:cNvPr id="4" name="Slide Number Placeholder 3"/>
          <p:cNvSpPr>
            <a:spLocks noGrp="1"/>
          </p:cNvSpPr>
          <p:nvPr>
            <p:ph type="sldNum" sz="quarter" idx="10"/>
          </p:nvPr>
        </p:nvSpPr>
        <p:spPr/>
        <p:txBody>
          <a:bodyPr/>
          <a:lstStyle/>
          <a:p>
            <a:fld id="{83081386-5B12-A641-84B7-797055124698}" type="slidenum">
              <a:rPr lang="en-US" smtClean="0"/>
              <a:pPr/>
              <a:t>6</a:t>
            </a:fld>
            <a:endParaRPr lang="en-US"/>
          </a:p>
        </p:txBody>
      </p:sp>
    </p:spTree>
    <p:extLst>
      <p:ext uri="{BB962C8B-B14F-4D97-AF65-F5344CB8AC3E}">
        <p14:creationId xmlns:p14="http://schemas.microsoft.com/office/powerpoint/2010/main" val="25160656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we’ll quickly review the Explore Science: Earth &amp; Space Toolkit</a:t>
            </a:r>
            <a:r>
              <a:rPr lang="en-US" dirty="0" smtClean="0"/>
              <a:t>. </a:t>
            </a:r>
            <a:endParaRPr lang="en-US" dirty="0"/>
          </a:p>
        </p:txBody>
      </p:sp>
      <p:sp>
        <p:nvSpPr>
          <p:cNvPr id="4" name="Slide Number Placeholder 3"/>
          <p:cNvSpPr>
            <a:spLocks noGrp="1"/>
          </p:cNvSpPr>
          <p:nvPr>
            <p:ph type="sldNum" sz="quarter" idx="10"/>
          </p:nvPr>
        </p:nvSpPr>
        <p:spPr/>
        <p:txBody>
          <a:bodyPr/>
          <a:lstStyle/>
          <a:p>
            <a:fld id="{83081386-5B12-A641-84B7-797055124698}" type="slidenum">
              <a:rPr lang="en-US" smtClean="0"/>
              <a:pPr/>
              <a:t>7</a:t>
            </a:fld>
            <a:endParaRPr lang="en-US"/>
          </a:p>
        </p:txBody>
      </p:sp>
    </p:spTree>
    <p:extLst>
      <p:ext uri="{BB962C8B-B14F-4D97-AF65-F5344CB8AC3E}">
        <p14:creationId xmlns:p14="http://schemas.microsoft.com/office/powerpoint/2010/main" val="860851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dirty="0">
                <a:solidFill>
                  <a:schemeClr val="tx1"/>
                </a:solidFill>
                <a:effectLst/>
                <a:latin typeface="+mj-lt"/>
                <a:ea typeface="ＭＳ Ｐゴシック" charset="-128"/>
                <a:cs typeface="ＭＳ Ｐゴシック" charset="-128"/>
              </a:rPr>
              <a:t>The Explore Science: Earth &amp; Space toolkit materials have been designed to engage visitors in Earth and space phenomena, to help visitors reflect on science as a way of knowing, and to encourage them to identify as science learners. </a:t>
            </a: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baseline="0" dirty="0">
              <a:solidFill>
                <a:schemeClr val="tx1"/>
              </a:solidFill>
              <a:effectLst/>
              <a:latin typeface="+mj-lt"/>
              <a:ea typeface="ＭＳ Ｐゴシック" charset="-128"/>
              <a:cs typeface="ＭＳ Ｐゴシック" charset="-128"/>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a:solidFill>
                  <a:schemeClr val="tx1"/>
                </a:solidFill>
                <a:latin typeface="+mj-lt"/>
                <a:ea typeface="ＭＳ Ｐゴシック" charset="-128"/>
                <a:cs typeface="ＭＳ Ｐゴシック" charset="-128"/>
              </a:rPr>
              <a:t>The toolkits focus on hands-on space and earth science activities. They are adaptable to different settings and different kinds of learners. </a:t>
            </a: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baseline="0" dirty="0">
              <a:solidFill>
                <a:schemeClr val="tx1"/>
              </a:solidFill>
              <a:latin typeface="+mj-lt"/>
              <a:ea typeface="ＭＳ Ｐゴシック" charset="-128"/>
              <a:cs typeface="ＭＳ Ｐゴシック" charset="-128"/>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a:solidFill>
                  <a:schemeClr val="tx1"/>
                </a:solidFill>
                <a:latin typeface="+mj-lt"/>
                <a:ea typeface="ＭＳ Ｐゴシック" charset="-128"/>
                <a:cs typeface="ＭＳ Ｐゴシック" charset="-128"/>
              </a:rPr>
              <a:t>Each toolkit includes everything you need for all the activities, with supplies for about 100 people.</a:t>
            </a:r>
          </a:p>
          <a:p>
            <a:endParaRPr lang="en-US" sz="1200" dirty="0">
              <a:latin typeface="+mj-lt"/>
            </a:endParaRPr>
          </a:p>
        </p:txBody>
      </p:sp>
      <p:sp>
        <p:nvSpPr>
          <p:cNvPr id="4" name="Slide Number Placeholder 3"/>
          <p:cNvSpPr>
            <a:spLocks noGrp="1"/>
          </p:cNvSpPr>
          <p:nvPr>
            <p:ph type="sldNum" sz="quarter" idx="10"/>
          </p:nvPr>
        </p:nvSpPr>
        <p:spPr/>
        <p:txBody>
          <a:bodyPr/>
          <a:lstStyle/>
          <a:p>
            <a:fld id="{83081386-5B12-A641-84B7-797055124698}" type="slidenum">
              <a:rPr lang="en-US" smtClean="0"/>
              <a:pPr/>
              <a:t>8</a:t>
            </a:fld>
            <a:endParaRPr lang="en-US"/>
          </a:p>
        </p:txBody>
      </p:sp>
    </p:spTree>
    <p:extLst>
      <p:ext uri="{BB962C8B-B14F-4D97-AF65-F5344CB8AC3E}">
        <p14:creationId xmlns:p14="http://schemas.microsoft.com/office/powerpoint/2010/main" val="26701451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0" dirty="0">
                <a:latin typeface="+mj-lt"/>
                <a:ea typeface="ＭＳ Ｐゴシック" charset="0"/>
                <a:cs typeface="ＭＳ Ｐゴシック" charset="0"/>
              </a:rPr>
              <a:t>The</a:t>
            </a:r>
            <a:r>
              <a:rPr lang="en-US" sz="1200" i="0" baseline="0" dirty="0">
                <a:latin typeface="+mj-lt"/>
                <a:ea typeface="ＭＳ Ｐゴシック" charset="0"/>
                <a:cs typeface="ＭＳ Ｐゴシック" charset="0"/>
              </a:rPr>
              <a:t> Toolkit activities were developed around a learning framework that has three main parts: </a:t>
            </a:r>
            <a:r>
              <a:rPr lang="en-US" sz="1200" i="0" baseline="0" dirty="0">
                <a:latin typeface="+mj-lt"/>
              </a:rPr>
              <a:t>PHENOMENA, PROCESS, and PARTICIPATE.</a:t>
            </a:r>
            <a:endParaRPr lang="en-US" sz="1200" i="0" dirty="0">
              <a:latin typeface="+mj-lt"/>
              <a:ea typeface="ＭＳ Ｐゴシック" charset="0"/>
              <a:cs typeface="ＭＳ Ｐゴシック" charset="0"/>
            </a:endParaRPr>
          </a:p>
          <a:p>
            <a:endParaRPr lang="en-US" sz="1200" i="0" dirty="0">
              <a:latin typeface="+mj-lt"/>
            </a:endParaRPr>
          </a:p>
          <a:p>
            <a:pPr marL="457200" lvl="0" indent="-457200">
              <a:spcAft>
                <a:spcPts val="1000"/>
              </a:spcAft>
              <a:buFont typeface="Arial"/>
              <a:buChar char="•"/>
            </a:pPr>
            <a:r>
              <a:rPr lang="en-US" sz="1200" i="0" dirty="0">
                <a:latin typeface="+mj-lt"/>
              </a:rPr>
              <a:t>Experience Earth and space </a:t>
            </a:r>
            <a:r>
              <a:rPr lang="en-US" sz="1200" b="1" i="0" dirty="0">
                <a:latin typeface="+mj-lt"/>
              </a:rPr>
              <a:t>PHENOMENA </a:t>
            </a:r>
            <a:r>
              <a:rPr lang="en-US" sz="1200" i="0" dirty="0">
                <a:latin typeface="+mj-lt"/>
              </a:rPr>
              <a:t>and explore science findings.</a:t>
            </a:r>
          </a:p>
          <a:p>
            <a:pPr marL="457200" indent="-457200">
              <a:spcAft>
                <a:spcPts val="1000"/>
              </a:spcAft>
              <a:buFont typeface="Arial"/>
              <a:buChar char="•"/>
            </a:pPr>
            <a:r>
              <a:rPr lang="en-US" sz="1200" i="0" dirty="0">
                <a:latin typeface="+mj-lt"/>
              </a:rPr>
              <a:t>Use the scientific </a:t>
            </a:r>
            <a:r>
              <a:rPr lang="en-US" sz="1200" b="1" i="0" dirty="0">
                <a:latin typeface="+mj-lt"/>
              </a:rPr>
              <a:t>PROCESS </a:t>
            </a:r>
            <a:r>
              <a:rPr lang="en-US" sz="1200" i="0" dirty="0">
                <a:latin typeface="+mj-lt"/>
              </a:rPr>
              <a:t>and reflect on science as a way of knowing.</a:t>
            </a:r>
          </a:p>
          <a:p>
            <a:pPr marL="457200" indent="-457200">
              <a:buFont typeface="Arial"/>
              <a:buChar char="•"/>
            </a:pPr>
            <a:r>
              <a:rPr lang="en-US" sz="1200" b="1" i="0" dirty="0">
                <a:latin typeface="+mj-lt"/>
              </a:rPr>
              <a:t>PARTICIPATE in</a:t>
            </a:r>
            <a:r>
              <a:rPr lang="en-US" sz="1200" i="0" dirty="0">
                <a:latin typeface="+mj-lt"/>
              </a:rPr>
              <a:t> the scientific community and identify as a science learner.</a:t>
            </a:r>
          </a:p>
          <a:p>
            <a:endParaRPr lang="en-US" sz="1200" dirty="0">
              <a:latin typeface="+mj-lt"/>
            </a:endParaRPr>
          </a:p>
          <a:p>
            <a:endParaRPr lang="en-US" sz="1200" dirty="0">
              <a:latin typeface="+mj-lt"/>
            </a:endParaRPr>
          </a:p>
          <a:p>
            <a:endParaRPr lang="en-US" sz="1200" dirty="0">
              <a:latin typeface="+mj-lt"/>
            </a:endParaRPr>
          </a:p>
        </p:txBody>
      </p:sp>
      <p:sp>
        <p:nvSpPr>
          <p:cNvPr id="4" name="Slide Number Placeholder 3"/>
          <p:cNvSpPr>
            <a:spLocks noGrp="1"/>
          </p:cNvSpPr>
          <p:nvPr>
            <p:ph type="sldNum" sz="quarter" idx="10"/>
          </p:nvPr>
        </p:nvSpPr>
        <p:spPr/>
        <p:txBody>
          <a:bodyPr/>
          <a:lstStyle/>
          <a:p>
            <a:fld id="{83081386-5B12-A641-84B7-797055124698}" type="slidenum">
              <a:rPr lang="en-US" smtClean="0"/>
              <a:pPr/>
              <a:t>9</a:t>
            </a:fld>
            <a:endParaRPr lang="en-US"/>
          </a:p>
        </p:txBody>
      </p:sp>
    </p:spTree>
    <p:extLst>
      <p:ext uri="{BB962C8B-B14F-4D97-AF65-F5344CB8AC3E}">
        <p14:creationId xmlns:p14="http://schemas.microsoft.com/office/powerpoint/2010/main" val="23685501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A96F490-8B63-0E43-881B-FCE354826CF4}" type="datetimeFigureOut">
              <a:rPr lang="en-US" smtClean="0"/>
              <a:pPr/>
              <a:t>11/16/17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8EE88D-36BD-E143-A104-F357E0ED29DD}" type="slidenum">
              <a:rPr lang="en-US" smtClean="0"/>
              <a:pPr/>
              <a:t>‹#›</a:t>
            </a:fld>
            <a:endParaRPr lang="en-US"/>
          </a:p>
        </p:txBody>
      </p:sp>
    </p:spTree>
    <p:extLst>
      <p:ext uri="{BB962C8B-B14F-4D97-AF65-F5344CB8AC3E}">
        <p14:creationId xmlns:p14="http://schemas.microsoft.com/office/powerpoint/2010/main" val="2644908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96F490-8B63-0E43-881B-FCE354826CF4}" type="datetimeFigureOut">
              <a:rPr lang="en-US" smtClean="0"/>
              <a:pPr/>
              <a:t>11/16/17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8EE88D-36BD-E143-A104-F357E0ED29DD}" type="slidenum">
              <a:rPr lang="en-US" smtClean="0"/>
              <a:pPr/>
              <a:t>‹#›</a:t>
            </a:fld>
            <a:endParaRPr lang="en-US"/>
          </a:p>
        </p:txBody>
      </p:sp>
    </p:spTree>
    <p:extLst>
      <p:ext uri="{BB962C8B-B14F-4D97-AF65-F5344CB8AC3E}">
        <p14:creationId xmlns:p14="http://schemas.microsoft.com/office/powerpoint/2010/main" val="1278473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96F490-8B63-0E43-881B-FCE354826CF4}" type="datetimeFigureOut">
              <a:rPr lang="en-US" smtClean="0"/>
              <a:pPr/>
              <a:t>11/16/17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8EE88D-36BD-E143-A104-F357E0ED29DD}" type="slidenum">
              <a:rPr lang="en-US" smtClean="0"/>
              <a:pPr/>
              <a:t>‹#›</a:t>
            </a:fld>
            <a:endParaRPr lang="en-US"/>
          </a:p>
        </p:txBody>
      </p:sp>
    </p:spTree>
    <p:extLst>
      <p:ext uri="{BB962C8B-B14F-4D97-AF65-F5344CB8AC3E}">
        <p14:creationId xmlns:p14="http://schemas.microsoft.com/office/powerpoint/2010/main" val="12874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96F490-8B63-0E43-881B-FCE354826CF4}" type="datetimeFigureOut">
              <a:rPr lang="en-US" smtClean="0"/>
              <a:pPr/>
              <a:t>11/16/17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8EE88D-36BD-E143-A104-F357E0ED29DD}" type="slidenum">
              <a:rPr lang="en-US" smtClean="0"/>
              <a:pPr/>
              <a:t>‹#›</a:t>
            </a:fld>
            <a:endParaRPr lang="en-US"/>
          </a:p>
        </p:txBody>
      </p:sp>
    </p:spTree>
    <p:extLst>
      <p:ext uri="{BB962C8B-B14F-4D97-AF65-F5344CB8AC3E}">
        <p14:creationId xmlns:p14="http://schemas.microsoft.com/office/powerpoint/2010/main" val="429429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96F490-8B63-0E43-881B-FCE354826CF4}" type="datetimeFigureOut">
              <a:rPr lang="en-US" smtClean="0"/>
              <a:pPr/>
              <a:t>11/16/17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8EE88D-36BD-E143-A104-F357E0ED29DD}" type="slidenum">
              <a:rPr lang="en-US" smtClean="0"/>
              <a:pPr/>
              <a:t>‹#›</a:t>
            </a:fld>
            <a:endParaRPr lang="en-US"/>
          </a:p>
        </p:txBody>
      </p:sp>
    </p:spTree>
    <p:extLst>
      <p:ext uri="{BB962C8B-B14F-4D97-AF65-F5344CB8AC3E}">
        <p14:creationId xmlns:p14="http://schemas.microsoft.com/office/powerpoint/2010/main" val="1878007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A96F490-8B63-0E43-881B-FCE354826CF4}" type="datetimeFigureOut">
              <a:rPr lang="en-US" smtClean="0"/>
              <a:pPr/>
              <a:t>11/16/17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8EE88D-36BD-E143-A104-F357E0ED29DD}" type="slidenum">
              <a:rPr lang="en-US" smtClean="0"/>
              <a:pPr/>
              <a:t>‹#›</a:t>
            </a:fld>
            <a:endParaRPr lang="en-US"/>
          </a:p>
        </p:txBody>
      </p:sp>
    </p:spTree>
    <p:extLst>
      <p:ext uri="{BB962C8B-B14F-4D97-AF65-F5344CB8AC3E}">
        <p14:creationId xmlns:p14="http://schemas.microsoft.com/office/powerpoint/2010/main" val="3548183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A96F490-8B63-0E43-881B-FCE354826CF4}" type="datetimeFigureOut">
              <a:rPr lang="en-US" smtClean="0"/>
              <a:pPr/>
              <a:t>11/16/17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8EE88D-36BD-E143-A104-F357E0ED29DD}" type="slidenum">
              <a:rPr lang="en-US" smtClean="0"/>
              <a:pPr/>
              <a:t>‹#›</a:t>
            </a:fld>
            <a:endParaRPr lang="en-US"/>
          </a:p>
        </p:txBody>
      </p:sp>
    </p:spTree>
    <p:extLst>
      <p:ext uri="{BB962C8B-B14F-4D97-AF65-F5344CB8AC3E}">
        <p14:creationId xmlns:p14="http://schemas.microsoft.com/office/powerpoint/2010/main" val="4046204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A96F490-8B63-0E43-881B-FCE354826CF4}" type="datetimeFigureOut">
              <a:rPr lang="en-US" smtClean="0"/>
              <a:pPr/>
              <a:t>11/16/17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8EE88D-36BD-E143-A104-F357E0ED29DD}" type="slidenum">
              <a:rPr lang="en-US" smtClean="0"/>
              <a:pPr/>
              <a:t>‹#›</a:t>
            </a:fld>
            <a:endParaRPr lang="en-US"/>
          </a:p>
        </p:txBody>
      </p:sp>
    </p:spTree>
    <p:extLst>
      <p:ext uri="{BB962C8B-B14F-4D97-AF65-F5344CB8AC3E}">
        <p14:creationId xmlns:p14="http://schemas.microsoft.com/office/powerpoint/2010/main" val="979631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96F490-8B63-0E43-881B-FCE354826CF4}" type="datetimeFigureOut">
              <a:rPr lang="en-US" smtClean="0"/>
              <a:pPr/>
              <a:t>11/16/17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8EE88D-36BD-E143-A104-F357E0ED29DD}" type="slidenum">
              <a:rPr lang="en-US" smtClean="0"/>
              <a:pPr/>
              <a:t>‹#›</a:t>
            </a:fld>
            <a:endParaRPr lang="en-US"/>
          </a:p>
        </p:txBody>
      </p:sp>
    </p:spTree>
    <p:extLst>
      <p:ext uri="{BB962C8B-B14F-4D97-AF65-F5344CB8AC3E}">
        <p14:creationId xmlns:p14="http://schemas.microsoft.com/office/powerpoint/2010/main" val="2097514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A96F490-8B63-0E43-881B-FCE354826CF4}" type="datetimeFigureOut">
              <a:rPr lang="en-US" smtClean="0"/>
              <a:pPr/>
              <a:t>11/16/17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8EE88D-36BD-E143-A104-F357E0ED29DD}" type="slidenum">
              <a:rPr lang="en-US" smtClean="0"/>
              <a:pPr/>
              <a:t>‹#›</a:t>
            </a:fld>
            <a:endParaRPr lang="en-US"/>
          </a:p>
        </p:txBody>
      </p:sp>
    </p:spTree>
    <p:extLst>
      <p:ext uri="{BB962C8B-B14F-4D97-AF65-F5344CB8AC3E}">
        <p14:creationId xmlns:p14="http://schemas.microsoft.com/office/powerpoint/2010/main" val="2907377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A96F490-8B63-0E43-881B-FCE354826CF4}" type="datetimeFigureOut">
              <a:rPr lang="en-US" smtClean="0"/>
              <a:pPr/>
              <a:t>11/16/17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8EE88D-36BD-E143-A104-F357E0ED29DD}" type="slidenum">
              <a:rPr lang="en-US" smtClean="0"/>
              <a:pPr/>
              <a:t>‹#›</a:t>
            </a:fld>
            <a:endParaRPr lang="en-US"/>
          </a:p>
        </p:txBody>
      </p:sp>
    </p:spTree>
    <p:extLst>
      <p:ext uri="{BB962C8B-B14F-4D97-AF65-F5344CB8AC3E}">
        <p14:creationId xmlns:p14="http://schemas.microsoft.com/office/powerpoint/2010/main" val="112719699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96F490-8B63-0E43-881B-FCE354826CF4}" type="datetimeFigureOut">
              <a:rPr lang="en-US" smtClean="0"/>
              <a:pPr/>
              <a:t>11/16/17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8EE88D-36BD-E143-A104-F357E0ED29DD}" type="slidenum">
              <a:rPr lang="en-US" smtClean="0"/>
              <a:pPr/>
              <a:t>‹#›</a:t>
            </a:fld>
            <a:endParaRPr lang="en-US"/>
          </a:p>
        </p:txBody>
      </p:sp>
    </p:spTree>
    <p:extLst>
      <p:ext uri="{BB962C8B-B14F-4D97-AF65-F5344CB8AC3E}">
        <p14:creationId xmlns:p14="http://schemas.microsoft.com/office/powerpoint/2010/main" val="2898171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0.jp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3.em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4.emf"/><Relationship Id="rId5" Type="http://schemas.openxmlformats.org/officeDocument/2006/relationships/image" Target="../media/image15.emf"/><Relationship Id="rId6" Type="http://schemas.openxmlformats.org/officeDocument/2006/relationships/image" Target="../media/image16.emf"/><Relationship Id="rId7" Type="http://schemas.openxmlformats.org/officeDocument/2006/relationships/image" Target="../media/image17.emf"/><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8.emf"/><Relationship Id="rId5" Type="http://schemas.openxmlformats.org/officeDocument/2006/relationships/image" Target="../media/image19.emf"/><Relationship Id="rId6" Type="http://schemas.openxmlformats.org/officeDocument/2006/relationships/image" Target="../media/image20.emf"/><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1.emf"/><Relationship Id="rId5" Type="http://schemas.openxmlformats.org/officeDocument/2006/relationships/image" Target="../media/image22.emf"/><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23.jp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4.emf"/><Relationship Id="rId5" Type="http://schemas.openxmlformats.org/officeDocument/2006/relationships/image" Target="../media/image25.emf"/><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6.emf"/><Relationship Id="rId5" Type="http://schemas.openxmlformats.org/officeDocument/2006/relationships/image" Target="../media/image27.emf"/><Relationship Id="rId6" Type="http://schemas.openxmlformats.org/officeDocument/2006/relationships/image" Target="../media/image28.emf"/><Relationship Id="rId7"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0.jpg"/><Relationship Id="rId5" Type="http://schemas.openxmlformats.org/officeDocument/2006/relationships/image" Target="../media/image31.jpg"/><Relationship Id="rId6" Type="http://schemas.openxmlformats.org/officeDocument/2006/relationships/image" Target="../media/image32.jpg"/><Relationship Id="rId7" Type="http://schemas.openxmlformats.org/officeDocument/2006/relationships/image" Target="../media/image33.jp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4.emf"/><Relationship Id="rId5" Type="http://schemas.openxmlformats.org/officeDocument/2006/relationships/image" Target="../media/image35.emf"/><Relationship Id="rId6" Type="http://schemas.openxmlformats.org/officeDocument/2006/relationships/image" Target="../media/image36.emf"/><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descr="2018_ExSci_Space_PP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264396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ExSci_Space_PPT_10_28_F.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Rectangle 5"/>
          <p:cNvSpPr/>
          <p:nvPr/>
        </p:nvSpPr>
        <p:spPr>
          <a:xfrm>
            <a:off x="445111" y="501473"/>
            <a:ext cx="3312074" cy="1754326"/>
          </a:xfrm>
          <a:prstGeom prst="rect">
            <a:avLst/>
          </a:prstGeom>
        </p:spPr>
        <p:txBody>
          <a:bodyPr wrap="square">
            <a:spAutoFit/>
          </a:bodyPr>
          <a:lstStyle/>
          <a:p>
            <a:r>
              <a:rPr lang="en-US" sz="5400" dirty="0">
                <a:cs typeface="Calibri"/>
              </a:rPr>
              <a:t>Living with the Sun</a:t>
            </a:r>
            <a:endParaRPr lang="en-US" sz="5400" dirty="0"/>
          </a:p>
        </p:txBody>
      </p:sp>
      <p:pic>
        <p:nvPicPr>
          <p:cNvPr id="2057" name="Picture 9"/>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t="398" r="54030" b="-398"/>
          <a:stretch/>
        </p:blipFill>
        <p:spPr bwMode="auto">
          <a:xfrm>
            <a:off x="5486401" y="0"/>
            <a:ext cx="3657599" cy="6885413"/>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295391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ExSci_Space_PPT_10_28_F.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Rectangle 5"/>
          <p:cNvSpPr/>
          <p:nvPr/>
        </p:nvSpPr>
        <p:spPr>
          <a:xfrm>
            <a:off x="363633" y="456208"/>
            <a:ext cx="4489023" cy="2123658"/>
          </a:xfrm>
          <a:prstGeom prst="rect">
            <a:avLst/>
          </a:prstGeom>
        </p:spPr>
        <p:txBody>
          <a:bodyPr wrap="square">
            <a:spAutoFit/>
          </a:bodyPr>
          <a:lstStyle/>
          <a:p>
            <a:r>
              <a:rPr lang="en-US" sz="5400" dirty="0">
                <a:cs typeface="Calibri"/>
              </a:rPr>
              <a:t>The Changing Earth</a:t>
            </a:r>
            <a:endParaRPr lang="en-US" sz="5400" dirty="0"/>
          </a:p>
          <a:p>
            <a:endParaRPr lang="en-US" sz="2400" dirty="0">
              <a:cs typeface="Calibri"/>
            </a:endParaRPr>
          </a:p>
        </p:txBody>
      </p:sp>
      <p:pic>
        <p:nvPicPr>
          <p:cNvPr id="2" name="Picture 1" descr="alps_tmo_2016079_lrg (1).jpg"/>
          <p:cNvPicPr>
            <a:picLocks noChangeAspect="1"/>
          </p:cNvPicPr>
          <p:nvPr/>
        </p:nvPicPr>
        <p:blipFill rotWithShape="1">
          <a:blip r:embed="rId4">
            <a:extLst>
              <a:ext uri="{28A0092B-C50C-407E-A947-70E740481C1C}">
                <a14:useLocalDpi xmlns:a14="http://schemas.microsoft.com/office/drawing/2010/main" val="0"/>
              </a:ext>
            </a:extLst>
          </a:blip>
          <a:srcRect l="57558"/>
          <a:stretch/>
        </p:blipFill>
        <p:spPr>
          <a:xfrm>
            <a:off x="5401733" y="0"/>
            <a:ext cx="3742267" cy="6858000"/>
          </a:xfrm>
          <a:prstGeom prst="rect">
            <a:avLst/>
          </a:prstGeom>
        </p:spPr>
      </p:pic>
    </p:spTree>
    <p:extLst>
      <p:ext uri="{BB962C8B-B14F-4D97-AF65-F5344CB8AC3E}">
        <p14:creationId xmlns:p14="http://schemas.microsoft.com/office/powerpoint/2010/main" val="35304526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xSci_Space_PPT_10_28_F.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Rectangle 4"/>
          <p:cNvSpPr/>
          <p:nvPr/>
        </p:nvSpPr>
        <p:spPr>
          <a:xfrm>
            <a:off x="363633" y="456208"/>
            <a:ext cx="5009154" cy="3416320"/>
          </a:xfrm>
          <a:prstGeom prst="rect">
            <a:avLst/>
          </a:prstGeom>
        </p:spPr>
        <p:txBody>
          <a:bodyPr wrap="none">
            <a:spAutoFit/>
          </a:bodyPr>
          <a:lstStyle/>
          <a:p>
            <a:r>
              <a:rPr lang="en-US" sz="5400" dirty="0">
                <a:cs typeface="Calibri"/>
              </a:rPr>
              <a:t>Our Solar System </a:t>
            </a:r>
            <a:endParaRPr lang="en-US" sz="5400" dirty="0" smtClean="0">
              <a:cs typeface="Calibri"/>
            </a:endParaRPr>
          </a:p>
          <a:p>
            <a:r>
              <a:rPr lang="en-US" sz="5400" dirty="0">
                <a:cs typeface="Calibri"/>
              </a:rPr>
              <a:t>a</a:t>
            </a:r>
            <a:r>
              <a:rPr lang="en-US" sz="5400" dirty="0" smtClean="0">
                <a:cs typeface="Calibri"/>
              </a:rPr>
              <a:t>nd planets </a:t>
            </a:r>
          </a:p>
          <a:p>
            <a:r>
              <a:rPr lang="en-US" sz="5400" dirty="0">
                <a:cs typeface="Calibri"/>
              </a:rPr>
              <a:t>a</a:t>
            </a:r>
            <a:r>
              <a:rPr lang="en-US" sz="5400" dirty="0" smtClean="0">
                <a:cs typeface="Calibri"/>
              </a:rPr>
              <a:t>round other </a:t>
            </a:r>
          </a:p>
          <a:p>
            <a:r>
              <a:rPr lang="en-US" sz="5400" dirty="0">
                <a:cs typeface="Calibri"/>
              </a:rPr>
              <a:t>s</a:t>
            </a:r>
            <a:r>
              <a:rPr lang="en-US" sz="5400" dirty="0" smtClean="0">
                <a:cs typeface="Calibri"/>
              </a:rPr>
              <a:t>tars</a:t>
            </a:r>
            <a:endParaRPr lang="en-US" sz="5400" dirty="0">
              <a:cs typeface="Calibri"/>
            </a:endParaRPr>
          </a:p>
        </p:txBody>
      </p:sp>
      <p:pic>
        <p:nvPicPr>
          <p:cNvPr id="4098" name="Picture 2" descr="http://www.nasa.gov/sites/default/files/artistsconceptmain-full_1.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42632"/>
          <a:stretch/>
        </p:blipFill>
        <p:spPr bwMode="auto">
          <a:xfrm>
            <a:off x="5503333" y="1"/>
            <a:ext cx="3640668" cy="6858000"/>
          </a:xfrm>
          <a:prstGeom prst="rect">
            <a:avLst/>
          </a:prstGeom>
          <a:ln>
            <a:no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05527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ExSci_Space_PPT_10_28_F.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Rectangle 8"/>
          <p:cNvSpPr/>
          <p:nvPr/>
        </p:nvSpPr>
        <p:spPr>
          <a:xfrm>
            <a:off x="363633" y="456208"/>
            <a:ext cx="3734052" cy="1754327"/>
          </a:xfrm>
          <a:prstGeom prst="rect">
            <a:avLst/>
          </a:prstGeom>
        </p:spPr>
        <p:txBody>
          <a:bodyPr wrap="none">
            <a:spAutoFit/>
          </a:bodyPr>
          <a:lstStyle/>
          <a:p>
            <a:r>
              <a:rPr lang="en-US" sz="5400" dirty="0">
                <a:cs typeface="Calibri"/>
              </a:rPr>
              <a:t>Galaxies and </a:t>
            </a:r>
          </a:p>
          <a:p>
            <a:r>
              <a:rPr lang="en-US" sz="5400" dirty="0">
                <a:cs typeface="Calibri"/>
              </a:rPr>
              <a:t>Beyond</a:t>
            </a:r>
          </a:p>
        </p:txBody>
      </p:sp>
      <p:pic>
        <p:nvPicPr>
          <p:cNvPr id="5" name="Picture 4" descr="https://smd-prod.s3.amazonaws.com/science-green/s3fs-public/mnt/medialibrary/2015/01/07/splash1.jpg"/>
          <p:cNvPicPr>
            <a:picLocks noChangeAspect="1" noChangeArrowheads="1"/>
          </p:cNvPicPr>
          <p:nvPr/>
        </p:nvPicPr>
        <p:blipFill rotWithShape="1">
          <a:blip r:embed="rId4">
            <a:extLst>
              <a:ext uri="{28A0092B-C50C-407E-A947-70E740481C1C}">
                <a14:useLocalDpi xmlns:a14="http://schemas.microsoft.com/office/drawing/2010/main"/>
              </a:ext>
            </a:extLst>
          </a:blip>
          <a:srcRect l="17297" r="15797"/>
          <a:stretch/>
        </p:blipFill>
        <p:spPr bwMode="auto">
          <a:xfrm>
            <a:off x="5486399" y="0"/>
            <a:ext cx="3657601" cy="6858000"/>
          </a:xfrm>
          <a:prstGeom prst="rect">
            <a:avLst/>
          </a:prstGeom>
          <a:ln>
            <a:no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70693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xSci_Space_PPT_10_28_C.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Rectangle 2"/>
          <p:cNvSpPr>
            <a:spLocks noGrp="1" noChangeArrowheads="1"/>
          </p:cNvSpPr>
          <p:nvPr>
            <p:ph type="title"/>
          </p:nvPr>
        </p:nvSpPr>
        <p:spPr>
          <a:xfrm>
            <a:off x="1063944" y="2584161"/>
            <a:ext cx="7358063" cy="1497805"/>
          </a:xfrm>
        </p:spPr>
        <p:txBody>
          <a:bodyPr>
            <a:normAutofit/>
          </a:bodyPr>
          <a:lstStyle/>
          <a:p>
            <a:pPr eaLnBrk="1" hangingPunct="1"/>
            <a:r>
              <a:rPr lang="en-US" dirty="0">
                <a:latin typeface="Calibri"/>
                <a:cs typeface="Calibri"/>
              </a:rPr>
              <a:t>Hands-on Activities</a:t>
            </a:r>
          </a:p>
        </p:txBody>
      </p:sp>
    </p:spTree>
    <p:extLst>
      <p:ext uri="{BB962C8B-B14F-4D97-AF65-F5344CB8AC3E}">
        <p14:creationId xmlns:p14="http://schemas.microsoft.com/office/powerpoint/2010/main" val="8371767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xSci_Space_PPT_10_28_D.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2" name="Picture 1" descr="√_PR-ME_11.04.16_ExSci_Space_activity_signs_10_26r2 (dragged).pdf"/>
          <p:cNvPicPr>
            <a:picLocks noChangeAspect="1"/>
          </p:cNvPicPr>
          <p:nvPr/>
        </p:nvPicPr>
        <p:blipFill>
          <a:blip r:embed="rId4"/>
          <a:stretch>
            <a:fillRect/>
          </a:stretch>
        </p:blipFill>
        <p:spPr>
          <a:xfrm>
            <a:off x="2769768" y="1086778"/>
            <a:ext cx="3604463" cy="4664600"/>
          </a:xfrm>
          <a:prstGeom prst="rect">
            <a:avLst/>
          </a:prstGeom>
        </p:spPr>
      </p:pic>
    </p:spTree>
    <p:extLst>
      <p:ext uri="{BB962C8B-B14F-4D97-AF65-F5344CB8AC3E}">
        <p14:creationId xmlns:p14="http://schemas.microsoft.com/office/powerpoint/2010/main" val="5641693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xSci_Space_PPT_10_28_D.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
            <a:ext cx="9144002" cy="6858001"/>
          </a:xfrm>
          <a:prstGeom prst="rect">
            <a:avLst/>
          </a:prstGeom>
        </p:spPr>
      </p:pic>
      <p:pic>
        <p:nvPicPr>
          <p:cNvPr id="2" name="Picture 1" descr="√_PR-ME_11.04.16_ExSci_Space_activity_signs_10_26r2 (dragged).pdf"/>
          <p:cNvPicPr>
            <a:picLocks noChangeAspect="1"/>
          </p:cNvPicPr>
          <p:nvPr/>
        </p:nvPicPr>
        <p:blipFill>
          <a:blip r:embed="rId4"/>
          <a:stretch>
            <a:fillRect/>
          </a:stretch>
        </p:blipFill>
        <p:spPr>
          <a:xfrm>
            <a:off x="908410" y="468926"/>
            <a:ext cx="2411803" cy="3121156"/>
          </a:xfrm>
          <a:prstGeom prst="rect">
            <a:avLst/>
          </a:prstGeom>
        </p:spPr>
      </p:pic>
      <p:pic>
        <p:nvPicPr>
          <p:cNvPr id="3" name="Picture 2" descr="√_PR-ME_11.04.16_ExSci_Space_activity_signs_10_26r2 (dragged).pdf"/>
          <p:cNvPicPr>
            <a:picLocks noChangeAspect="1"/>
          </p:cNvPicPr>
          <p:nvPr/>
        </p:nvPicPr>
        <p:blipFill>
          <a:blip r:embed="rId5"/>
          <a:stretch>
            <a:fillRect/>
          </a:stretch>
        </p:blipFill>
        <p:spPr>
          <a:xfrm>
            <a:off x="6478198" y="3516643"/>
            <a:ext cx="2411803" cy="3121156"/>
          </a:xfrm>
          <a:prstGeom prst="rect">
            <a:avLst/>
          </a:prstGeom>
        </p:spPr>
      </p:pic>
      <p:pic>
        <p:nvPicPr>
          <p:cNvPr id="5" name="Picture 4" descr="√_PR-ME_11.04.16_ExSci_Space_activity_signs_10_26r2 (dragged).pdf"/>
          <p:cNvPicPr>
            <a:picLocks noChangeAspect="1"/>
          </p:cNvPicPr>
          <p:nvPr/>
        </p:nvPicPr>
        <p:blipFill>
          <a:blip r:embed="rId6"/>
          <a:stretch>
            <a:fillRect/>
          </a:stretch>
        </p:blipFill>
        <p:spPr>
          <a:xfrm>
            <a:off x="4498630" y="586154"/>
            <a:ext cx="2355054" cy="3047716"/>
          </a:xfrm>
          <a:prstGeom prst="rect">
            <a:avLst/>
          </a:prstGeom>
        </p:spPr>
      </p:pic>
      <p:pic>
        <p:nvPicPr>
          <p:cNvPr id="6" name="Picture 5" descr="√_PR-ME_11.04.16_ExSci_Space_activity_signs_10_26r2 (dragged).pdf"/>
          <p:cNvPicPr>
            <a:picLocks noChangeAspect="1"/>
          </p:cNvPicPr>
          <p:nvPr/>
        </p:nvPicPr>
        <p:blipFill>
          <a:blip r:embed="rId7"/>
          <a:stretch>
            <a:fillRect/>
          </a:stretch>
        </p:blipFill>
        <p:spPr>
          <a:xfrm>
            <a:off x="2657025" y="3590083"/>
            <a:ext cx="2355054" cy="3047716"/>
          </a:xfrm>
          <a:prstGeom prst="rect">
            <a:avLst/>
          </a:prstGeom>
        </p:spPr>
      </p:pic>
    </p:spTree>
    <p:extLst>
      <p:ext uri="{BB962C8B-B14F-4D97-AF65-F5344CB8AC3E}">
        <p14:creationId xmlns:p14="http://schemas.microsoft.com/office/powerpoint/2010/main" val="5641693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xSci_Space_PPT_10_28_D.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2" name="Picture 1" descr="√_PR-ME_11.04.16_ExSci_Space_activity_signs_10_26r2 (dragged).pdf"/>
          <p:cNvPicPr>
            <a:picLocks noChangeAspect="1"/>
          </p:cNvPicPr>
          <p:nvPr/>
        </p:nvPicPr>
        <p:blipFill>
          <a:blip r:embed="rId4"/>
          <a:stretch>
            <a:fillRect/>
          </a:stretch>
        </p:blipFill>
        <p:spPr>
          <a:xfrm>
            <a:off x="762443" y="1865071"/>
            <a:ext cx="2765649" cy="3579076"/>
          </a:xfrm>
          <a:prstGeom prst="rect">
            <a:avLst/>
          </a:prstGeom>
        </p:spPr>
      </p:pic>
      <p:pic>
        <p:nvPicPr>
          <p:cNvPr id="3" name="Picture 2" descr="√_PR-ME_11.04.16_ExSci_Space_activity_signs_10_26r2 (dragged).pdf"/>
          <p:cNvPicPr>
            <a:picLocks noChangeAspect="1"/>
          </p:cNvPicPr>
          <p:nvPr/>
        </p:nvPicPr>
        <p:blipFill>
          <a:blip r:embed="rId5"/>
          <a:stretch>
            <a:fillRect/>
          </a:stretch>
        </p:blipFill>
        <p:spPr>
          <a:xfrm>
            <a:off x="6137050" y="2152937"/>
            <a:ext cx="2765650" cy="3579076"/>
          </a:xfrm>
          <a:prstGeom prst="rect">
            <a:avLst/>
          </a:prstGeom>
        </p:spPr>
      </p:pic>
      <p:pic>
        <p:nvPicPr>
          <p:cNvPr id="5" name="Picture 4" descr="√_PR-ME_11.04.16_ExSci_Space_activity_signs_10_26r2 (dragged).pdf"/>
          <p:cNvPicPr>
            <a:picLocks noChangeAspect="1"/>
          </p:cNvPicPr>
          <p:nvPr/>
        </p:nvPicPr>
        <p:blipFill>
          <a:blip r:embed="rId6"/>
          <a:stretch>
            <a:fillRect/>
          </a:stretch>
        </p:blipFill>
        <p:spPr>
          <a:xfrm>
            <a:off x="3528092" y="363399"/>
            <a:ext cx="2765649" cy="3579076"/>
          </a:xfrm>
          <a:prstGeom prst="rect">
            <a:avLst/>
          </a:prstGeom>
        </p:spPr>
      </p:pic>
    </p:spTree>
    <p:extLst>
      <p:ext uri="{BB962C8B-B14F-4D97-AF65-F5344CB8AC3E}">
        <p14:creationId xmlns:p14="http://schemas.microsoft.com/office/powerpoint/2010/main" val="5641693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xSci_Space_PPT_10_28_D.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2" name="Picture 1" descr="√_PR-ME_11.04.16_ExSci_Space_activity_signs_10_26r2 (dragged).pdf"/>
          <p:cNvPicPr>
            <a:picLocks noChangeAspect="1"/>
          </p:cNvPicPr>
          <p:nvPr/>
        </p:nvPicPr>
        <p:blipFill>
          <a:blip r:embed="rId4"/>
          <a:stretch>
            <a:fillRect/>
          </a:stretch>
        </p:blipFill>
        <p:spPr>
          <a:xfrm>
            <a:off x="1378168" y="1477531"/>
            <a:ext cx="2868473" cy="3712142"/>
          </a:xfrm>
          <a:prstGeom prst="rect">
            <a:avLst/>
          </a:prstGeom>
        </p:spPr>
      </p:pic>
      <p:pic>
        <p:nvPicPr>
          <p:cNvPr id="3" name="Picture 2" descr="√_PR-ME_11.04.16_ExSci_Space_activity_signs_10_26r2 (dragged).pdf"/>
          <p:cNvPicPr>
            <a:picLocks noChangeAspect="1"/>
          </p:cNvPicPr>
          <p:nvPr/>
        </p:nvPicPr>
        <p:blipFill>
          <a:blip r:embed="rId5"/>
          <a:stretch>
            <a:fillRect/>
          </a:stretch>
        </p:blipFill>
        <p:spPr>
          <a:xfrm>
            <a:off x="5017849" y="1477531"/>
            <a:ext cx="2868473" cy="3712142"/>
          </a:xfrm>
          <a:prstGeom prst="rect">
            <a:avLst/>
          </a:prstGeom>
        </p:spPr>
      </p:pic>
    </p:spTree>
    <p:extLst>
      <p:ext uri="{BB962C8B-B14F-4D97-AF65-F5344CB8AC3E}">
        <p14:creationId xmlns:p14="http://schemas.microsoft.com/office/powerpoint/2010/main" val="5641693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xSci_Space_PPT_10_28_F.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itle 3"/>
          <p:cNvSpPr txBox="1">
            <a:spLocks/>
          </p:cNvSpPr>
          <p:nvPr/>
        </p:nvSpPr>
        <p:spPr>
          <a:xfrm>
            <a:off x="33867" y="2369128"/>
            <a:ext cx="9144000" cy="17145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400" b="1" dirty="0">
                <a:latin typeface="Calibri"/>
                <a:cs typeface="Calibri"/>
              </a:rPr>
              <a:t>Leading the Activities</a:t>
            </a:r>
          </a:p>
        </p:txBody>
      </p:sp>
    </p:spTree>
    <p:extLst>
      <p:ext uri="{BB962C8B-B14F-4D97-AF65-F5344CB8AC3E}">
        <p14:creationId xmlns:p14="http://schemas.microsoft.com/office/powerpoint/2010/main" val="34768971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Sci_Space_PPT_10_28_D.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Rectangle 2"/>
          <p:cNvSpPr txBox="1">
            <a:spLocks noChangeArrowheads="1"/>
          </p:cNvSpPr>
          <p:nvPr/>
        </p:nvSpPr>
        <p:spPr>
          <a:xfrm>
            <a:off x="1" y="1"/>
            <a:ext cx="9144000" cy="147417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400" b="1" dirty="0">
                <a:latin typeface="Calibri"/>
                <a:cs typeface="Calibri"/>
              </a:rPr>
              <a:t>Presentation</a:t>
            </a:r>
          </a:p>
        </p:txBody>
      </p:sp>
      <p:sp>
        <p:nvSpPr>
          <p:cNvPr id="6" name="Rectangle 3"/>
          <p:cNvSpPr txBox="1">
            <a:spLocks noChangeArrowheads="1"/>
          </p:cNvSpPr>
          <p:nvPr/>
        </p:nvSpPr>
        <p:spPr>
          <a:xfrm>
            <a:off x="2335534" y="2123316"/>
            <a:ext cx="5427630" cy="369808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SzPct val="100000"/>
            </a:pPr>
            <a:r>
              <a:rPr lang="en-US" sz="3000" dirty="0">
                <a:latin typeface="Calibri"/>
                <a:cs typeface="Calibri"/>
              </a:rPr>
              <a:t>Explore Science: Earth &amp; Space </a:t>
            </a:r>
          </a:p>
          <a:p>
            <a:pPr>
              <a:buSzPct val="100000"/>
            </a:pPr>
            <a:r>
              <a:rPr lang="en-US" sz="3000" dirty="0">
                <a:latin typeface="Calibri"/>
                <a:cs typeface="Calibri"/>
              </a:rPr>
              <a:t>Our Event</a:t>
            </a:r>
          </a:p>
          <a:p>
            <a:pPr>
              <a:buSzPct val="100000"/>
            </a:pPr>
            <a:r>
              <a:rPr lang="en-US" sz="3000" dirty="0">
                <a:latin typeface="Calibri"/>
                <a:cs typeface="Calibri"/>
              </a:rPr>
              <a:t>Toolkit of </a:t>
            </a:r>
            <a:r>
              <a:rPr lang="en-US" sz="3000" dirty="0" smtClean="0">
                <a:latin typeface="Calibri"/>
                <a:cs typeface="Calibri"/>
              </a:rPr>
              <a:t>Activities</a:t>
            </a:r>
            <a:endParaRPr lang="en-US" sz="3000" dirty="0">
              <a:latin typeface="Calibri"/>
              <a:cs typeface="Calibri"/>
            </a:endParaRPr>
          </a:p>
          <a:p>
            <a:pPr>
              <a:buSzPct val="100000"/>
            </a:pPr>
            <a:r>
              <a:rPr lang="en-US" sz="3000" dirty="0">
                <a:latin typeface="Calibri"/>
                <a:cs typeface="Calibri"/>
              </a:rPr>
              <a:t>Leading the </a:t>
            </a:r>
            <a:r>
              <a:rPr lang="en-US" sz="3000" dirty="0">
                <a:latin typeface="Calibri"/>
                <a:cs typeface="Calibri"/>
              </a:rPr>
              <a:t>A</a:t>
            </a:r>
            <a:r>
              <a:rPr lang="en-US" sz="3000" dirty="0" smtClean="0">
                <a:latin typeface="Calibri"/>
                <a:cs typeface="Calibri"/>
              </a:rPr>
              <a:t>ctivities</a:t>
            </a:r>
          </a:p>
          <a:p>
            <a:pPr>
              <a:buSzPct val="100000"/>
            </a:pPr>
            <a:r>
              <a:rPr lang="en-US" sz="3000" dirty="0" smtClean="0">
                <a:latin typeface="Calibri"/>
                <a:cs typeface="Calibri"/>
              </a:rPr>
              <a:t>Questions?</a:t>
            </a:r>
            <a:endParaRPr lang="en-US" sz="3000" dirty="0">
              <a:latin typeface="Calibri"/>
              <a:cs typeface="Calibri"/>
            </a:endParaRPr>
          </a:p>
        </p:txBody>
      </p:sp>
    </p:spTree>
    <p:extLst>
      <p:ext uri="{BB962C8B-B14F-4D97-AF65-F5344CB8AC3E}">
        <p14:creationId xmlns:p14="http://schemas.microsoft.com/office/powerpoint/2010/main" val="4826846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xSci_Space_PPT_10_28_C.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9458" name="Rectangle 2"/>
          <p:cNvSpPr>
            <a:spLocks noGrp="1" noChangeArrowheads="1"/>
          </p:cNvSpPr>
          <p:nvPr>
            <p:ph type="title"/>
          </p:nvPr>
        </p:nvSpPr>
        <p:spPr>
          <a:xfrm>
            <a:off x="892971" y="178595"/>
            <a:ext cx="7358063" cy="1497805"/>
          </a:xfrm>
        </p:spPr>
        <p:txBody>
          <a:bodyPr>
            <a:normAutofit/>
          </a:bodyPr>
          <a:lstStyle/>
          <a:p>
            <a:pPr eaLnBrk="1" hangingPunct="1"/>
            <a:r>
              <a:rPr lang="en-US" dirty="0">
                <a:latin typeface="Calibri"/>
                <a:cs typeface="Calibri"/>
              </a:rPr>
              <a:t>Activity materials</a:t>
            </a:r>
          </a:p>
        </p:txBody>
      </p:sp>
      <p:pic>
        <p:nvPicPr>
          <p:cNvPr id="3" name="Picture 2" descr="MF_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9467" y="1896533"/>
            <a:ext cx="5943600" cy="3962400"/>
          </a:xfrm>
          <a:prstGeom prst="rect">
            <a:avLst/>
          </a:prstGeom>
        </p:spPr>
      </p:pic>
    </p:spTree>
    <p:extLst>
      <p:ext uri="{BB962C8B-B14F-4D97-AF65-F5344CB8AC3E}">
        <p14:creationId xmlns:p14="http://schemas.microsoft.com/office/powerpoint/2010/main" val="24022357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ExSci_Space_PPT_10_28_D.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9458" name="Rectangle 2"/>
          <p:cNvSpPr>
            <a:spLocks noGrp="1" noChangeArrowheads="1"/>
          </p:cNvSpPr>
          <p:nvPr>
            <p:ph type="title"/>
          </p:nvPr>
        </p:nvSpPr>
        <p:spPr>
          <a:xfrm>
            <a:off x="892971" y="178595"/>
            <a:ext cx="7358063" cy="1497805"/>
          </a:xfrm>
        </p:spPr>
        <p:txBody>
          <a:bodyPr>
            <a:normAutofit/>
          </a:bodyPr>
          <a:lstStyle/>
          <a:p>
            <a:pPr eaLnBrk="1" hangingPunct="1"/>
            <a:r>
              <a:rPr lang="en-US" dirty="0">
                <a:latin typeface="Calibri"/>
                <a:cs typeface="Calibri"/>
              </a:rPr>
              <a:t>Activity instructions</a:t>
            </a:r>
          </a:p>
        </p:txBody>
      </p:sp>
      <p:pic>
        <p:nvPicPr>
          <p:cNvPr id="4" name="Picture 3" descr="ExSci_Space_Magnetic_activity_2017-10-22.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2536" y="1879601"/>
            <a:ext cx="2953904" cy="3822700"/>
          </a:xfrm>
          <a:prstGeom prst="rect">
            <a:avLst/>
          </a:prstGeom>
          <a:solidFill>
            <a:schemeClr val="bg1"/>
          </a:solidFill>
          <a:ln w="12700" cmpd="sng">
            <a:solidFill>
              <a:schemeClr val="tx1"/>
            </a:solidFill>
          </a:ln>
          <a:effectLst/>
        </p:spPr>
      </p:pic>
      <p:pic>
        <p:nvPicPr>
          <p:cNvPr id="7" name="Picture 6" descr="ExSci_Space_Magnetic_activity_2017-10-22.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8748" y="1879601"/>
            <a:ext cx="2953904" cy="3822700"/>
          </a:xfrm>
          <a:prstGeom prst="rect">
            <a:avLst/>
          </a:prstGeom>
          <a:solidFill>
            <a:schemeClr val="bg1"/>
          </a:solidFill>
          <a:ln w="12700" cmpd="sng">
            <a:solidFill>
              <a:schemeClr val="tx1"/>
            </a:solidFill>
          </a:ln>
          <a:effectLst/>
        </p:spPr>
      </p:pic>
      <p:sp>
        <p:nvSpPr>
          <p:cNvPr id="5" name="Connector 4"/>
          <p:cNvSpPr/>
          <p:nvPr/>
        </p:nvSpPr>
        <p:spPr>
          <a:xfrm>
            <a:off x="1752600" y="2667000"/>
            <a:ext cx="762000" cy="381000"/>
          </a:xfrm>
          <a:prstGeom prst="flowChartConnector">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onnector 5"/>
          <p:cNvSpPr/>
          <p:nvPr/>
        </p:nvSpPr>
        <p:spPr>
          <a:xfrm>
            <a:off x="4486440" y="2292350"/>
            <a:ext cx="2692400" cy="1511300"/>
          </a:xfrm>
          <a:prstGeom prst="flowChartConnector">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Connector 8"/>
          <p:cNvSpPr/>
          <p:nvPr/>
        </p:nvSpPr>
        <p:spPr>
          <a:xfrm>
            <a:off x="5240386" y="3803650"/>
            <a:ext cx="2692400" cy="1511300"/>
          </a:xfrm>
          <a:prstGeom prst="flowChartConnector">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31960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ExSci_Space_PPT_10_28_D.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9458" name="Rectangle 2"/>
          <p:cNvSpPr>
            <a:spLocks noGrp="1" noChangeArrowheads="1"/>
          </p:cNvSpPr>
          <p:nvPr>
            <p:ph type="title"/>
          </p:nvPr>
        </p:nvSpPr>
        <p:spPr>
          <a:xfrm>
            <a:off x="0" y="178595"/>
            <a:ext cx="9143999" cy="1497805"/>
          </a:xfrm>
        </p:spPr>
        <p:txBody>
          <a:bodyPr>
            <a:noAutofit/>
          </a:bodyPr>
          <a:lstStyle/>
          <a:p>
            <a:r>
              <a:rPr lang="en-US" dirty="0">
                <a:cs typeface="Calibri"/>
              </a:rPr>
              <a:t>Info sheets and worksheets</a:t>
            </a:r>
            <a:endParaRPr lang="en-US" dirty="0">
              <a:latin typeface="Calibri"/>
              <a:cs typeface="Calibri"/>
            </a:endParaRPr>
          </a:p>
        </p:txBody>
      </p:sp>
      <p:pic>
        <p:nvPicPr>
          <p:cNvPr id="3" name="Picture 2" descr="ExSci_Space_info_sheets.pdf"/>
          <p:cNvPicPr>
            <a:picLocks noChangeAspect="1"/>
          </p:cNvPicPr>
          <p:nvPr/>
        </p:nvPicPr>
        <p:blipFill>
          <a:blip r:embed="rId4"/>
          <a:stretch>
            <a:fillRect/>
          </a:stretch>
        </p:blipFill>
        <p:spPr>
          <a:xfrm>
            <a:off x="1579419" y="1975720"/>
            <a:ext cx="2286577" cy="2959099"/>
          </a:xfrm>
          <a:prstGeom prst="rect">
            <a:avLst/>
          </a:prstGeom>
          <a:ln w="3175" cmpd="sng">
            <a:solidFill>
              <a:schemeClr val="tx1"/>
            </a:solidFill>
          </a:ln>
        </p:spPr>
      </p:pic>
      <p:pic>
        <p:nvPicPr>
          <p:cNvPr id="4" name="Picture 3" descr="ExSci_Space_info_sheets.pdf"/>
          <p:cNvPicPr>
            <a:picLocks noChangeAspect="1"/>
          </p:cNvPicPr>
          <p:nvPr/>
        </p:nvPicPr>
        <p:blipFill>
          <a:blip r:embed="rId5"/>
          <a:stretch>
            <a:fillRect/>
          </a:stretch>
        </p:blipFill>
        <p:spPr>
          <a:xfrm>
            <a:off x="2516621" y="3087164"/>
            <a:ext cx="2286577" cy="2959100"/>
          </a:xfrm>
          <a:prstGeom prst="rect">
            <a:avLst/>
          </a:prstGeom>
          <a:ln w="3175" cmpd="sng">
            <a:solidFill>
              <a:schemeClr val="tx1"/>
            </a:solidFill>
          </a:ln>
        </p:spPr>
      </p:pic>
      <p:pic>
        <p:nvPicPr>
          <p:cNvPr id="2" name="Picture 1" descr="Moon_sheets.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39161" y="1844680"/>
            <a:ext cx="2286577" cy="2959100"/>
          </a:xfrm>
          <a:prstGeom prst="rect">
            <a:avLst/>
          </a:prstGeom>
          <a:solidFill>
            <a:schemeClr val="bg1"/>
          </a:solidFill>
          <a:ln>
            <a:solidFill>
              <a:schemeClr val="tx1"/>
            </a:solidFill>
          </a:ln>
        </p:spPr>
      </p:pic>
      <p:pic>
        <p:nvPicPr>
          <p:cNvPr id="5" name="Picture 4" descr="Rovers_drawing_sheet_1up.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85963" y="3982225"/>
            <a:ext cx="1479549" cy="2286577"/>
          </a:xfrm>
          <a:prstGeom prst="rect">
            <a:avLst/>
          </a:prstGeom>
          <a:solidFill>
            <a:schemeClr val="bg1"/>
          </a:solidFill>
          <a:ln>
            <a:solidFill>
              <a:srgbClr val="000000"/>
            </a:solidFill>
          </a:ln>
        </p:spPr>
      </p:pic>
    </p:spTree>
    <p:extLst>
      <p:ext uri="{BB962C8B-B14F-4D97-AF65-F5344CB8AC3E}">
        <p14:creationId xmlns:p14="http://schemas.microsoft.com/office/powerpoint/2010/main" val="36113212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Sci_Space_PPT_10_28_D.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a:effectLst/>
        </p:spPr>
      </p:pic>
      <p:sp>
        <p:nvSpPr>
          <p:cNvPr id="4" name="Title 3"/>
          <p:cNvSpPr>
            <a:spLocks noGrp="1"/>
          </p:cNvSpPr>
          <p:nvPr>
            <p:ph type="title"/>
          </p:nvPr>
        </p:nvSpPr>
        <p:spPr/>
        <p:txBody>
          <a:bodyPr>
            <a:normAutofit/>
          </a:bodyPr>
          <a:lstStyle/>
          <a:p>
            <a:r>
              <a:rPr lang="en-US" dirty="0" smtClean="0"/>
              <a:t>Training Videos</a:t>
            </a:r>
            <a:endParaRPr lang="en-US" dirty="0"/>
          </a:p>
        </p:txBody>
      </p:sp>
      <p:pic>
        <p:nvPicPr>
          <p:cNvPr id="8" name="Picture 7" descr="Emily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0001" y="1733551"/>
            <a:ext cx="3479800" cy="1957388"/>
          </a:xfrm>
          <a:prstGeom prst="rect">
            <a:avLst/>
          </a:prstGeom>
          <a:ln w="28575" cmpd="sng">
            <a:solidFill>
              <a:schemeClr val="tx1"/>
            </a:solidFill>
          </a:ln>
        </p:spPr>
      </p:pic>
      <p:pic>
        <p:nvPicPr>
          <p:cNvPr id="9" name="Picture 8" descr="Karyn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0003" y="4059238"/>
            <a:ext cx="3479800" cy="1957387"/>
          </a:xfrm>
          <a:prstGeom prst="rect">
            <a:avLst/>
          </a:prstGeom>
          <a:ln w="28575" cmpd="sng">
            <a:solidFill>
              <a:schemeClr val="tx1"/>
            </a:solidFill>
          </a:ln>
        </p:spPr>
      </p:pic>
      <p:pic>
        <p:nvPicPr>
          <p:cNvPr id="10" name="Picture 9" descr="Kathy1.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07001" y="1733550"/>
            <a:ext cx="3479799" cy="1957387"/>
          </a:xfrm>
          <a:prstGeom prst="rect">
            <a:avLst/>
          </a:prstGeom>
          <a:ln w="28575" cmpd="sng">
            <a:solidFill>
              <a:schemeClr val="tx1"/>
            </a:solidFill>
          </a:ln>
        </p:spPr>
      </p:pic>
      <p:pic>
        <p:nvPicPr>
          <p:cNvPr id="11" name="Picture 10" descr="Laura1.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07003" y="4059238"/>
            <a:ext cx="3479797" cy="1957386"/>
          </a:xfrm>
          <a:prstGeom prst="rect">
            <a:avLst/>
          </a:prstGeom>
          <a:ln w="28575" cmpd="sng">
            <a:solidFill>
              <a:schemeClr val="tx1"/>
            </a:solidFill>
          </a:ln>
        </p:spPr>
      </p:pic>
    </p:spTree>
    <p:extLst>
      <p:ext uri="{BB962C8B-B14F-4D97-AF65-F5344CB8AC3E}">
        <p14:creationId xmlns:p14="http://schemas.microsoft.com/office/powerpoint/2010/main" val="8129049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Sci_Space_PPT_10_28_D.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a:effectLst/>
        </p:spPr>
      </p:pic>
      <p:pic>
        <p:nvPicPr>
          <p:cNvPr id="3" name="Picture 2" descr="ExSci_Space_TipsforLeadingHands-onActivities.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850659" y="1930400"/>
            <a:ext cx="2836141" cy="3670300"/>
          </a:xfrm>
          <a:prstGeom prst="rect">
            <a:avLst/>
          </a:prstGeom>
          <a:solidFill>
            <a:schemeClr val="bg1"/>
          </a:solidFill>
          <a:ln w="3175" cmpd="sng">
            <a:solidFill>
              <a:schemeClr val="tx1"/>
            </a:solidFill>
          </a:ln>
        </p:spPr>
      </p:pic>
      <p:sp>
        <p:nvSpPr>
          <p:cNvPr id="4" name="Title 3"/>
          <p:cNvSpPr>
            <a:spLocks noGrp="1"/>
          </p:cNvSpPr>
          <p:nvPr>
            <p:ph type="title"/>
          </p:nvPr>
        </p:nvSpPr>
        <p:spPr/>
        <p:txBody>
          <a:bodyPr>
            <a:normAutofit/>
          </a:bodyPr>
          <a:lstStyle/>
          <a:p>
            <a:r>
              <a:rPr lang="en-US" dirty="0"/>
              <a:t>Notes and tips</a:t>
            </a:r>
          </a:p>
        </p:txBody>
      </p:sp>
      <p:pic>
        <p:nvPicPr>
          <p:cNvPr id="2" name="Picture 1" descr="ExSci_Space_TipsforLeadingHands-onActivities.pd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542558" y="2578100"/>
            <a:ext cx="2836141" cy="3670300"/>
          </a:xfrm>
          <a:prstGeom prst="rect">
            <a:avLst/>
          </a:prstGeom>
          <a:solidFill>
            <a:schemeClr val="bg1"/>
          </a:solidFill>
          <a:ln w="3175" cmpd="sng">
            <a:solidFill>
              <a:schemeClr val="tx1"/>
            </a:solidFill>
          </a:ln>
        </p:spPr>
      </p:pic>
      <p:sp>
        <p:nvSpPr>
          <p:cNvPr id="5" name="Curved Left Arrow 4"/>
          <p:cNvSpPr/>
          <p:nvPr/>
        </p:nvSpPr>
        <p:spPr>
          <a:xfrm>
            <a:off x="7473951" y="5765800"/>
            <a:ext cx="241300" cy="266700"/>
          </a:xfrm>
          <a:prstGeom prst="curvedLeftArrow">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6" name="Picture 5" descr="ExSci_Space_IceOrbs_facilitator.pdf"/>
          <p:cNvPicPr>
            <a:picLocks noChangeAspect="1"/>
          </p:cNvPicPr>
          <p:nvPr/>
        </p:nvPicPr>
        <p:blipFill>
          <a:blip r:embed="rId6"/>
          <a:stretch>
            <a:fillRect/>
          </a:stretch>
        </p:blipFill>
        <p:spPr>
          <a:xfrm>
            <a:off x="965200" y="1586971"/>
            <a:ext cx="2836140" cy="3670300"/>
          </a:xfrm>
          <a:prstGeom prst="rect">
            <a:avLst/>
          </a:prstGeom>
          <a:ln w="3175" cmpd="sng">
            <a:solidFill>
              <a:schemeClr val="tx1"/>
            </a:solidFill>
          </a:ln>
        </p:spPr>
      </p:pic>
    </p:spTree>
    <p:extLst>
      <p:ext uri="{BB962C8B-B14F-4D97-AF65-F5344CB8AC3E}">
        <p14:creationId xmlns:p14="http://schemas.microsoft.com/office/powerpoint/2010/main" val="40101466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ExSci_Space_PPT_10_28_C.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
            <a:ext cx="9144000" cy="6858000"/>
          </a:xfrm>
          <a:prstGeom prst="rect">
            <a:avLst/>
          </a:prstGeom>
        </p:spPr>
      </p:pic>
      <p:sp>
        <p:nvSpPr>
          <p:cNvPr id="5" name="Rectangle 4"/>
          <p:cNvSpPr/>
          <p:nvPr/>
        </p:nvSpPr>
        <p:spPr>
          <a:xfrm>
            <a:off x="1981200" y="1474599"/>
            <a:ext cx="5029200" cy="5170646"/>
          </a:xfrm>
          <a:prstGeom prst="rect">
            <a:avLst/>
          </a:prstGeom>
        </p:spPr>
        <p:txBody>
          <a:bodyPr wrap="square">
            <a:spAutoFit/>
          </a:bodyPr>
          <a:lstStyle/>
          <a:p>
            <a:pPr marL="342900" indent="-342900">
              <a:spcBef>
                <a:spcPts val="1200"/>
              </a:spcBef>
              <a:buFont typeface="Arial"/>
              <a:buChar char="•"/>
            </a:pPr>
            <a:r>
              <a:rPr lang="en-US" sz="2400" dirty="0" smtClean="0"/>
              <a:t>Greet your guests</a:t>
            </a:r>
          </a:p>
          <a:p>
            <a:pPr marL="342900" indent="-342900">
              <a:spcBef>
                <a:spcPts val="1200"/>
              </a:spcBef>
              <a:buFont typeface="Arial"/>
              <a:buChar char="•"/>
            </a:pPr>
            <a:r>
              <a:rPr lang="en-US" sz="2400" dirty="0" smtClean="0"/>
              <a:t>Encourage exploration</a:t>
            </a:r>
          </a:p>
          <a:p>
            <a:pPr marL="342900" indent="-342900">
              <a:spcBef>
                <a:spcPts val="1200"/>
              </a:spcBef>
              <a:buFont typeface="Arial"/>
              <a:buChar char="•"/>
            </a:pPr>
            <a:r>
              <a:rPr lang="en-US" sz="2400" dirty="0" smtClean="0"/>
              <a:t>Ask open-ended questions</a:t>
            </a:r>
          </a:p>
          <a:p>
            <a:pPr marL="342900" indent="-342900">
              <a:spcBef>
                <a:spcPts val="1200"/>
              </a:spcBef>
              <a:buFont typeface="Arial"/>
              <a:buChar char="•"/>
            </a:pPr>
            <a:r>
              <a:rPr lang="en-US" sz="2400" dirty="0" smtClean="0"/>
              <a:t>Be a good listener</a:t>
            </a:r>
          </a:p>
          <a:p>
            <a:pPr marL="342900" indent="-342900">
              <a:spcBef>
                <a:spcPts val="1200"/>
              </a:spcBef>
              <a:buFont typeface="Arial"/>
              <a:buChar char="•"/>
            </a:pPr>
            <a:r>
              <a:rPr lang="en-US" sz="2400" dirty="0" smtClean="0"/>
              <a:t>Share what you know</a:t>
            </a:r>
          </a:p>
          <a:p>
            <a:pPr marL="342900" indent="-342900">
              <a:spcBef>
                <a:spcPts val="1200"/>
              </a:spcBef>
              <a:buFont typeface="Arial"/>
              <a:buChar char="•"/>
            </a:pPr>
            <a:r>
              <a:rPr lang="en-US" sz="2400" dirty="0" smtClean="0"/>
              <a:t>Offer positive responses</a:t>
            </a:r>
          </a:p>
          <a:p>
            <a:pPr marL="342900" indent="-342900">
              <a:spcBef>
                <a:spcPts val="1200"/>
              </a:spcBef>
              <a:buFont typeface="Arial"/>
              <a:buChar char="•"/>
            </a:pPr>
            <a:r>
              <a:rPr lang="en-US" sz="2400" dirty="0" smtClean="0"/>
              <a:t>Share accurate information</a:t>
            </a:r>
          </a:p>
          <a:p>
            <a:pPr marL="342900" indent="-342900">
              <a:spcBef>
                <a:spcPts val="1200"/>
              </a:spcBef>
              <a:buFont typeface="Arial"/>
              <a:buChar char="•"/>
            </a:pPr>
            <a:r>
              <a:rPr lang="en-US" sz="2400" dirty="0" smtClean="0"/>
              <a:t>Remain positive</a:t>
            </a:r>
          </a:p>
          <a:p>
            <a:pPr marL="342900" indent="-342900">
              <a:spcBef>
                <a:spcPts val="1200"/>
              </a:spcBef>
              <a:buFont typeface="Arial"/>
              <a:buChar char="•"/>
            </a:pPr>
            <a:r>
              <a:rPr lang="en-US" sz="2400" dirty="0" smtClean="0"/>
              <a:t>Thank your guests</a:t>
            </a:r>
          </a:p>
          <a:p>
            <a:pPr marL="342900" indent="-342900">
              <a:spcBef>
                <a:spcPts val="1200"/>
              </a:spcBef>
              <a:buFont typeface="Arial"/>
              <a:buChar char="•"/>
            </a:pPr>
            <a:r>
              <a:rPr lang="en-US" sz="2400" dirty="0" smtClean="0"/>
              <a:t>&amp; </a:t>
            </a:r>
            <a:r>
              <a:rPr lang="en-US" sz="2400" dirty="0"/>
              <a:t>HAVE FUN</a:t>
            </a:r>
            <a:r>
              <a:rPr lang="en-US" sz="2400" dirty="0" smtClean="0"/>
              <a:t>!</a:t>
            </a:r>
            <a:endParaRPr lang="en-US" sz="2400" dirty="0"/>
          </a:p>
        </p:txBody>
      </p:sp>
      <p:sp>
        <p:nvSpPr>
          <p:cNvPr id="7" name="Title 3"/>
          <p:cNvSpPr txBox="1">
            <a:spLocks/>
          </p:cNvSpPr>
          <p:nvPr/>
        </p:nvSpPr>
        <p:spPr>
          <a:xfrm>
            <a:off x="0" y="0"/>
            <a:ext cx="9144000" cy="17145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b="1" dirty="0" smtClean="0">
                <a:latin typeface="Calibri"/>
                <a:cs typeface="Calibri"/>
              </a:rPr>
              <a:t>Tips for Leading Hands-on Activities</a:t>
            </a:r>
            <a:endParaRPr lang="en-US" sz="4800" b="1" dirty="0">
              <a:latin typeface="Calibri"/>
              <a:cs typeface="Calibri"/>
            </a:endParaRPr>
          </a:p>
        </p:txBody>
      </p:sp>
    </p:spTree>
    <p:extLst>
      <p:ext uri="{BB962C8B-B14F-4D97-AF65-F5344CB8AC3E}">
        <p14:creationId xmlns:p14="http://schemas.microsoft.com/office/powerpoint/2010/main" val="22555015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ExSci_Space_PPT_10_28_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itle 3"/>
          <p:cNvSpPr txBox="1">
            <a:spLocks/>
          </p:cNvSpPr>
          <p:nvPr/>
        </p:nvSpPr>
        <p:spPr>
          <a:xfrm>
            <a:off x="33867" y="2369128"/>
            <a:ext cx="9144000" cy="17145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400" b="1" dirty="0" smtClean="0">
                <a:latin typeface="Calibri"/>
                <a:cs typeface="Calibri"/>
              </a:rPr>
              <a:t>Questions?</a:t>
            </a:r>
            <a:endParaRPr lang="en-US" sz="5400" b="1" dirty="0">
              <a:latin typeface="Calibri"/>
              <a:cs typeface="Calibri"/>
            </a:endParaRPr>
          </a:p>
        </p:txBody>
      </p:sp>
    </p:spTree>
    <p:extLst>
      <p:ext uri="{BB962C8B-B14F-4D97-AF65-F5344CB8AC3E}">
        <p14:creationId xmlns:p14="http://schemas.microsoft.com/office/powerpoint/2010/main" val="2085033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https://photos.smugmug.com/Explore-Science/Explore-Science-Space/Smart-Gallery/i-snn93Gp/0/X3/ExSci_space_20160718_1202-X3.jpg"/>
          <p:cNvPicPr>
            <a:picLocks noChangeAspect="1" noChangeArrowheads="1"/>
          </p:cNvPicPr>
          <p:nvPr/>
        </p:nvPicPr>
        <p:blipFill>
          <a:blip r:embed="rId3"/>
          <a:srcRect t="28227" b="12877"/>
          <a:stretch>
            <a:fillRect/>
          </a:stretch>
        </p:blipFill>
        <p:spPr bwMode="auto">
          <a:xfrm>
            <a:off x="0" y="1253087"/>
            <a:ext cx="9144000" cy="359076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512702" y="4981847"/>
            <a:ext cx="7520700" cy="1631216"/>
          </a:xfrm>
          <a:prstGeom prst="rect">
            <a:avLst/>
          </a:prstGeom>
        </p:spPr>
        <p:txBody>
          <a:bodyPr wrap="square">
            <a:spAutoFit/>
          </a:bodyPr>
          <a:lstStyle/>
          <a:p>
            <a:r>
              <a:rPr lang="en-US" sz="1100" b="1" dirty="0">
                <a:solidFill>
                  <a:srgbClr val="000000"/>
                </a:solidFill>
              </a:rPr>
              <a:t>Space and Earth Informal STEM Education </a:t>
            </a:r>
            <a:r>
              <a:rPr lang="en-US" sz="1100" dirty="0">
                <a:solidFill>
                  <a:srgbClr val="000000"/>
                </a:solidFill>
              </a:rPr>
              <a:t>is supported by NASA under cooperative agreement number NNX16AC67A. Any opinions, findings, and conclusions or recommendations expressed in this material are those of the author(s) and do not necessarily reflect the view of the National Aeronautics and Space Administration (NASA).</a:t>
            </a:r>
          </a:p>
          <a:p>
            <a:endParaRPr lang="en-US" sz="800" dirty="0">
              <a:solidFill>
                <a:srgbClr val="000000"/>
              </a:solidFill>
            </a:endParaRPr>
          </a:p>
          <a:p>
            <a:r>
              <a:rPr lang="en-US" sz="1100" dirty="0">
                <a:solidFill>
                  <a:srgbClr val="000000"/>
                </a:solidFill>
              </a:rPr>
              <a:t>Copyright </a:t>
            </a:r>
            <a:r>
              <a:rPr lang="en-US" sz="1100" dirty="0" smtClean="0">
                <a:solidFill>
                  <a:srgbClr val="000000"/>
                </a:solidFill>
              </a:rPr>
              <a:t>2017 </a:t>
            </a:r>
            <a:r>
              <a:rPr lang="en-US" sz="1100" dirty="0">
                <a:solidFill>
                  <a:srgbClr val="000000"/>
                </a:solidFill>
              </a:rPr>
              <a:t>Science Museum of Minnesota</a:t>
            </a:r>
          </a:p>
          <a:p>
            <a:endParaRPr lang="en-US" sz="800" dirty="0">
              <a:solidFill>
                <a:srgbClr val="000000"/>
              </a:solidFill>
            </a:endParaRPr>
          </a:p>
          <a:p>
            <a:r>
              <a:rPr lang="en-US" sz="800" dirty="0">
                <a:solidFill>
                  <a:srgbClr val="000000"/>
                </a:solidFill>
              </a:rPr>
              <a:t>Activity photos by Emily </a:t>
            </a:r>
            <a:r>
              <a:rPr lang="en-US" sz="800" dirty="0" err="1" smtClean="0">
                <a:solidFill>
                  <a:srgbClr val="000000"/>
                </a:solidFill>
              </a:rPr>
              <a:t>Maletz</a:t>
            </a:r>
            <a:r>
              <a:rPr lang="en-US" sz="800" dirty="0" smtClean="0">
                <a:solidFill>
                  <a:srgbClr val="000000"/>
                </a:solidFill>
              </a:rPr>
              <a:t> and Dave Burbank </a:t>
            </a:r>
            <a:r>
              <a:rPr lang="en-US" sz="800" dirty="0">
                <a:solidFill>
                  <a:srgbClr val="000000"/>
                </a:solidFill>
              </a:rPr>
              <a:t>for the NISE Network. Activity materials screen capture by Museum of Life and Science. Living with the Sun </a:t>
            </a:r>
            <a:r>
              <a:rPr lang="en-US" sz="800" dirty="0" smtClean="0">
                <a:solidFill>
                  <a:srgbClr val="000000"/>
                </a:solidFill>
              </a:rPr>
              <a:t>image: </a:t>
            </a:r>
            <a:r>
              <a:rPr lang="en-US" sz="800" dirty="0" smtClean="0"/>
              <a:t>composite </a:t>
            </a:r>
            <a:r>
              <a:rPr lang="en-US" sz="800" dirty="0"/>
              <a:t>image of 25 separate images of the Sun from the Solar Dynamics Observatory (SDO) spanning the period of April 16, 2012, to April 15, </a:t>
            </a:r>
            <a:r>
              <a:rPr lang="en-US" sz="800" dirty="0" smtClean="0"/>
              <a:t>2013, courtesy </a:t>
            </a:r>
            <a:r>
              <a:rPr lang="en-US" sz="800" dirty="0"/>
              <a:t>NASA Goddard Space Flight Center/SDO/AIA/S. </a:t>
            </a:r>
            <a:r>
              <a:rPr lang="en-US" sz="800" dirty="0" err="1"/>
              <a:t>Wiessinger</a:t>
            </a:r>
            <a:r>
              <a:rPr lang="en-US" sz="800" dirty="0"/>
              <a:t>. The Changing Earth </a:t>
            </a:r>
            <a:r>
              <a:rPr lang="en-US" sz="800" dirty="0"/>
              <a:t>image</a:t>
            </a:r>
            <a:r>
              <a:rPr lang="en-US" sz="800" dirty="0" smtClean="0"/>
              <a:t>: Late </a:t>
            </a:r>
            <a:r>
              <a:rPr lang="en-US" sz="800" dirty="0"/>
              <a:t>winter storms dropped a fresh coating of snow across the Alps in mid-March 2016, </a:t>
            </a:r>
            <a:r>
              <a:rPr lang="en-US" sz="800" dirty="0" smtClean="0"/>
              <a:t>courtesy NASA </a:t>
            </a:r>
            <a:r>
              <a:rPr lang="en-US" sz="800" dirty="0"/>
              <a:t>image by Jeff Schmaltz, LANCE/EOSDIS Rapid Response.  Our </a:t>
            </a:r>
            <a:r>
              <a:rPr lang="en-US" sz="800" dirty="0"/>
              <a:t>Solar System and Planets Around Other Stars </a:t>
            </a:r>
            <a:r>
              <a:rPr lang="en-US" sz="800" dirty="0" smtClean="0"/>
              <a:t>image: Artistic </a:t>
            </a:r>
            <a:r>
              <a:rPr lang="en-US" sz="800" dirty="0"/>
              <a:t>concept of water plumes on Jupiter’s moon Europa courtesy NASA/ESA/K. </a:t>
            </a:r>
            <a:r>
              <a:rPr lang="en-US" sz="800" dirty="0" err="1"/>
              <a:t>Retherford</a:t>
            </a:r>
            <a:r>
              <a:rPr lang="en-US" sz="800" dirty="0"/>
              <a:t>/SWRI</a:t>
            </a:r>
            <a:r>
              <a:rPr lang="en-US" sz="800" b="1" dirty="0"/>
              <a:t>. </a:t>
            </a:r>
            <a:r>
              <a:rPr lang="en-US" sz="800" dirty="0"/>
              <a:t>Galaxies and Beyond </a:t>
            </a:r>
            <a:r>
              <a:rPr lang="en-US" sz="800" dirty="0" smtClean="0"/>
              <a:t>image: Eagle </a:t>
            </a:r>
            <a:r>
              <a:rPr lang="en-US" sz="800" dirty="0"/>
              <a:t>Nebula's “Pillars of Creation” courtesy NASA.</a:t>
            </a:r>
          </a:p>
        </p:txBody>
      </p:sp>
      <p:pic>
        <p:nvPicPr>
          <p:cNvPr id="21" name="Picture 20" descr="New_NISENET_logo_V.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68898" y="5165350"/>
            <a:ext cx="1059655" cy="898942"/>
          </a:xfrm>
          <a:prstGeom prst="rect">
            <a:avLst/>
          </a:prstGeom>
        </p:spPr>
      </p:pic>
      <p:sp>
        <p:nvSpPr>
          <p:cNvPr id="24" name="Rectangle 23"/>
          <p:cNvSpPr/>
          <p:nvPr/>
        </p:nvSpPr>
        <p:spPr>
          <a:xfrm>
            <a:off x="0" y="0"/>
            <a:ext cx="9143999" cy="1257300"/>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p:cNvSpPr/>
          <p:nvPr/>
        </p:nvSpPr>
        <p:spPr>
          <a:xfrm flipH="1">
            <a:off x="0" y="287866"/>
            <a:ext cx="9144000" cy="769441"/>
          </a:xfrm>
          <a:prstGeom prst="rect">
            <a:avLst/>
          </a:prstGeom>
        </p:spPr>
        <p:txBody>
          <a:bodyPr wrap="square">
            <a:spAutoFit/>
          </a:bodyPr>
          <a:lstStyle/>
          <a:p>
            <a:pPr algn="ctr"/>
            <a:r>
              <a:rPr lang="en-US" sz="4400" b="1" dirty="0">
                <a:solidFill>
                  <a:srgbClr val="FFFFFF"/>
                </a:solidFill>
                <a:latin typeface="Century Gothic"/>
              </a:rPr>
              <a:t>Thank you</a:t>
            </a:r>
            <a:endParaRPr lang="en-US" sz="4400" dirty="0">
              <a:solidFill>
                <a:srgbClr val="FFFFFF"/>
              </a:solidFill>
            </a:endParaRPr>
          </a:p>
        </p:txBody>
      </p:sp>
    </p:spTree>
    <p:extLst>
      <p:ext uri="{BB962C8B-B14F-4D97-AF65-F5344CB8AC3E}">
        <p14:creationId xmlns:p14="http://schemas.microsoft.com/office/powerpoint/2010/main" val="33731970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ExSci_Space_PPT_10_28_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392900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xSci_Space_PPT_10_28_D.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406313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xSci_Space_PPT_10_28_F.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itle 3"/>
          <p:cNvSpPr txBox="1">
            <a:spLocks/>
          </p:cNvSpPr>
          <p:nvPr/>
        </p:nvSpPr>
        <p:spPr>
          <a:xfrm>
            <a:off x="33867" y="2369128"/>
            <a:ext cx="9144000" cy="17145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400" b="1" dirty="0">
                <a:latin typeface="Calibri"/>
                <a:cs typeface="Calibri"/>
              </a:rPr>
              <a:t>Explore Science: Earth &amp; Space </a:t>
            </a:r>
          </a:p>
        </p:txBody>
      </p:sp>
    </p:spTree>
    <p:extLst>
      <p:ext uri="{BB962C8B-B14F-4D97-AF65-F5344CB8AC3E}">
        <p14:creationId xmlns:p14="http://schemas.microsoft.com/office/powerpoint/2010/main" val="26784150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ExSci_Space_PPT_10_28_C.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005772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ExSci_Space_PPT_10_28_F.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483701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0"/>
            <a:ext cx="9172492" cy="6858000"/>
            <a:chOff x="0" y="0"/>
            <a:chExt cx="9172492" cy="6858000"/>
          </a:xfrm>
        </p:grpSpPr>
        <p:sp>
          <p:nvSpPr>
            <p:cNvPr id="8" name="Rectangle 7"/>
            <p:cNvSpPr/>
            <p:nvPr/>
          </p:nvSpPr>
          <p:spPr>
            <a:xfrm>
              <a:off x="0" y="5600700"/>
              <a:ext cx="9172492" cy="1257300"/>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descr="SEISE_partner_map_for_PPT_regions.png"/>
            <p:cNvPicPr>
              <a:picLocks noChangeAspect="1"/>
            </p:cNvPicPr>
            <p:nvPr/>
          </p:nvPicPr>
          <p:blipFill rotWithShape="1">
            <a:blip r:embed="rId3">
              <a:extLst>
                <a:ext uri="{28A0092B-C50C-407E-A947-70E740481C1C}">
                  <a14:useLocalDpi xmlns:a14="http://schemas.microsoft.com/office/drawing/2010/main" val="0"/>
                </a:ext>
              </a:extLst>
            </a:blip>
            <a:srcRect l="7807" t="22968" r="11169" b="1645"/>
            <a:stretch/>
          </p:blipFill>
          <p:spPr>
            <a:xfrm>
              <a:off x="1" y="0"/>
              <a:ext cx="9172491" cy="6400800"/>
            </a:xfrm>
            <a:prstGeom prst="rect">
              <a:avLst/>
            </a:prstGeom>
          </p:spPr>
        </p:pic>
      </p:grpSp>
    </p:spTree>
    <p:extLst>
      <p:ext uri="{BB962C8B-B14F-4D97-AF65-F5344CB8AC3E}">
        <p14:creationId xmlns:p14="http://schemas.microsoft.com/office/powerpoint/2010/main" val="28694128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xSci_Space_PPT_10_28_F.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itle 3"/>
          <p:cNvSpPr txBox="1">
            <a:spLocks/>
          </p:cNvSpPr>
          <p:nvPr/>
        </p:nvSpPr>
        <p:spPr>
          <a:xfrm>
            <a:off x="33867" y="2369128"/>
            <a:ext cx="9144000" cy="17145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400" b="1" dirty="0">
                <a:latin typeface="Calibri"/>
                <a:cs typeface="Calibri"/>
              </a:rPr>
              <a:t>Our Event</a:t>
            </a:r>
          </a:p>
        </p:txBody>
      </p:sp>
    </p:spTree>
    <p:extLst>
      <p:ext uri="{BB962C8B-B14F-4D97-AF65-F5344CB8AC3E}">
        <p14:creationId xmlns:p14="http://schemas.microsoft.com/office/powerpoint/2010/main" val="3729848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Sci_Space_PPT_10_28_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extBox 4"/>
          <p:cNvSpPr txBox="1">
            <a:spLocks noChangeArrowheads="1"/>
          </p:cNvSpPr>
          <p:nvPr/>
        </p:nvSpPr>
        <p:spPr bwMode="auto">
          <a:xfrm>
            <a:off x="4812620" y="512825"/>
            <a:ext cx="3947479" cy="395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indent="0" algn="l" eaLnBrk="1" hangingPunct="1">
              <a:spcBef>
                <a:spcPct val="35000"/>
              </a:spcBef>
              <a:buClr>
                <a:srgbClr val="0C4225"/>
              </a:buClr>
            </a:pPr>
            <a:r>
              <a:rPr lang="en-US" b="1" dirty="0">
                <a:latin typeface="Calibri" charset="0"/>
                <a:ea typeface="MS Mincho" charset="0"/>
                <a:cs typeface="MS Mincho" charset="0"/>
              </a:rPr>
              <a:t>Our Event</a:t>
            </a:r>
          </a:p>
          <a:p>
            <a:pPr algn="l" eaLnBrk="1" hangingPunct="1">
              <a:spcBef>
                <a:spcPct val="35000"/>
              </a:spcBef>
              <a:buClr>
                <a:srgbClr val="0C4225"/>
              </a:buClr>
              <a:buFont typeface="Arial" charset="0"/>
              <a:buChar char="•"/>
            </a:pPr>
            <a:r>
              <a:rPr lang="en-US" dirty="0">
                <a:latin typeface="Calibri" charset="0"/>
                <a:ea typeface="MS Mincho" charset="0"/>
                <a:cs typeface="MS Mincho" charset="0"/>
              </a:rPr>
              <a:t>Background</a:t>
            </a:r>
          </a:p>
          <a:p>
            <a:pPr algn="l" eaLnBrk="1" hangingPunct="1">
              <a:spcBef>
                <a:spcPct val="35000"/>
              </a:spcBef>
              <a:buClr>
                <a:srgbClr val="0C4225"/>
              </a:buClr>
              <a:buFont typeface="Arial" charset="0"/>
              <a:buChar char="•"/>
            </a:pPr>
            <a:r>
              <a:rPr lang="en-US" dirty="0">
                <a:latin typeface="Calibri" charset="0"/>
                <a:ea typeface="MS Mincho" charset="0"/>
                <a:cs typeface="MS Mincho" charset="0"/>
              </a:rPr>
              <a:t>Who’s here </a:t>
            </a:r>
          </a:p>
          <a:p>
            <a:pPr algn="l" eaLnBrk="1" hangingPunct="1">
              <a:spcBef>
                <a:spcPct val="35000"/>
              </a:spcBef>
              <a:buClr>
                <a:srgbClr val="0C4225"/>
              </a:buClr>
              <a:buFont typeface="Arial" charset="0"/>
              <a:buChar char="•"/>
            </a:pPr>
            <a:r>
              <a:rPr lang="en-US" dirty="0">
                <a:latin typeface="Calibri" charset="0"/>
                <a:ea typeface="MS Mincho" charset="0"/>
                <a:cs typeface="MS Mincho" charset="0"/>
              </a:rPr>
              <a:t>Orientation</a:t>
            </a:r>
          </a:p>
          <a:p>
            <a:pPr algn="l" eaLnBrk="1" hangingPunct="1">
              <a:spcBef>
                <a:spcPct val="35000"/>
              </a:spcBef>
              <a:buClr>
                <a:srgbClr val="0C4225"/>
              </a:buClr>
              <a:buFont typeface="Arial" charset="0"/>
              <a:buChar char="•"/>
            </a:pPr>
            <a:r>
              <a:rPr lang="en-US" dirty="0">
                <a:latin typeface="Calibri" charset="0"/>
                <a:ea typeface="MS Mincho" charset="0"/>
                <a:cs typeface="MS Mincho" charset="0"/>
              </a:rPr>
              <a:t>Safety</a:t>
            </a:r>
          </a:p>
          <a:p>
            <a:pPr algn="l" eaLnBrk="1" hangingPunct="1">
              <a:spcBef>
                <a:spcPct val="35000"/>
              </a:spcBef>
              <a:buClr>
                <a:srgbClr val="0C4225"/>
              </a:buClr>
              <a:buFont typeface="Arial" charset="0"/>
              <a:buChar char="•"/>
            </a:pPr>
            <a:r>
              <a:rPr lang="en-US" dirty="0">
                <a:latin typeface="Calibri" charset="0"/>
                <a:ea typeface="MS Mincho" charset="0"/>
                <a:cs typeface="MS Mincho" charset="0"/>
              </a:rPr>
              <a:t>Policies</a:t>
            </a:r>
          </a:p>
          <a:p>
            <a:pPr algn="l" eaLnBrk="1" hangingPunct="1">
              <a:spcBef>
                <a:spcPct val="35000"/>
              </a:spcBef>
              <a:buClr>
                <a:srgbClr val="0C4225"/>
              </a:buClr>
              <a:buFont typeface="Arial" charset="0"/>
              <a:buChar char="•"/>
            </a:pPr>
            <a:r>
              <a:rPr lang="en-US" dirty="0">
                <a:latin typeface="Calibri" charset="0"/>
                <a:ea typeface="MS Mincho" charset="0"/>
                <a:cs typeface="MS Mincho" charset="0"/>
              </a:rPr>
              <a:t>Schedule</a:t>
            </a:r>
          </a:p>
          <a:p>
            <a:pPr algn="l" eaLnBrk="1" hangingPunct="1">
              <a:spcBef>
                <a:spcPct val="35000"/>
              </a:spcBef>
              <a:buClr>
                <a:srgbClr val="0C4225"/>
              </a:buClr>
              <a:buFont typeface="Arial"/>
              <a:buChar char="•"/>
            </a:pPr>
            <a:r>
              <a:rPr lang="en-US" dirty="0">
                <a:latin typeface="Calibri" charset="0"/>
                <a:ea typeface="MS Mincho" charset="0"/>
                <a:cs typeface="MS Mincho" charset="0"/>
              </a:rPr>
              <a:t>Future events</a:t>
            </a:r>
          </a:p>
        </p:txBody>
      </p:sp>
      <p:pic>
        <p:nvPicPr>
          <p:cNvPr id="8" name="Picture 7" descr="BV_social_20160718_1265_edit-M.jpg"/>
          <p:cNvPicPr>
            <a:picLocks noChangeAspect="1"/>
          </p:cNvPicPr>
          <p:nvPr/>
        </p:nvPicPr>
        <p:blipFill>
          <a:blip r:embed="rId4"/>
          <a:srcRect l="45034" t="12663" r="18490"/>
          <a:stretch>
            <a:fillRect/>
          </a:stretch>
        </p:blipFill>
        <p:spPr>
          <a:xfrm>
            <a:off x="-1" y="0"/>
            <a:ext cx="4296371" cy="6858000"/>
          </a:xfrm>
          <a:prstGeom prst="rect">
            <a:avLst/>
          </a:prstGeom>
        </p:spPr>
      </p:pic>
    </p:spTree>
    <p:extLst>
      <p:ext uri="{BB962C8B-B14F-4D97-AF65-F5344CB8AC3E}">
        <p14:creationId xmlns:p14="http://schemas.microsoft.com/office/powerpoint/2010/main" val="27243206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xSci_Space_PPT_10_28_F.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itle 3"/>
          <p:cNvSpPr txBox="1">
            <a:spLocks/>
          </p:cNvSpPr>
          <p:nvPr/>
        </p:nvSpPr>
        <p:spPr>
          <a:xfrm>
            <a:off x="33867" y="2369128"/>
            <a:ext cx="9144000" cy="17145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400" b="1" dirty="0">
                <a:latin typeface="Calibri"/>
                <a:cs typeface="Calibri"/>
              </a:rPr>
              <a:t>Toolkit of Activities</a:t>
            </a:r>
          </a:p>
        </p:txBody>
      </p:sp>
    </p:spTree>
    <p:extLst>
      <p:ext uri="{BB962C8B-B14F-4D97-AF65-F5344CB8AC3E}">
        <p14:creationId xmlns:p14="http://schemas.microsoft.com/office/powerpoint/2010/main" val="3729848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xSci_Space_PPT_10_28_C.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Rectangle 2"/>
          <p:cNvSpPr>
            <a:spLocks noGrp="1" noChangeArrowheads="1"/>
          </p:cNvSpPr>
          <p:nvPr>
            <p:ph type="title"/>
          </p:nvPr>
        </p:nvSpPr>
        <p:spPr>
          <a:xfrm>
            <a:off x="892971" y="178595"/>
            <a:ext cx="7358063" cy="1497805"/>
          </a:xfrm>
        </p:spPr>
        <p:txBody>
          <a:bodyPr>
            <a:normAutofit/>
          </a:bodyPr>
          <a:lstStyle/>
          <a:p>
            <a:pPr eaLnBrk="1" hangingPunct="1"/>
            <a:r>
              <a:rPr lang="en-US" b="1" dirty="0">
                <a:latin typeface="Calibri"/>
                <a:cs typeface="Calibri"/>
              </a:rPr>
              <a:t>Explore Science kits</a:t>
            </a:r>
          </a:p>
        </p:txBody>
      </p:sp>
      <p:sp>
        <p:nvSpPr>
          <p:cNvPr id="5" name="Rectangle 3"/>
          <p:cNvSpPr txBox="1">
            <a:spLocks noChangeArrowheads="1"/>
          </p:cNvSpPr>
          <p:nvPr/>
        </p:nvSpPr>
        <p:spPr>
          <a:xfrm>
            <a:off x="1968500" y="2273300"/>
            <a:ext cx="6464300" cy="2743200"/>
          </a:xfrm>
          <a:prstGeom prst="rect">
            <a:avLst/>
          </a:prstGeom>
        </p:spPr>
        <p:txBody>
          <a:bodyPr vert="horz" lIns="91440" tIns="45720" rIns="91440" bIns="45720" rtlCol="0">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804863" indent="-347663">
              <a:spcBef>
                <a:spcPts val="1200"/>
              </a:spcBef>
              <a:buSzPct val="100000"/>
            </a:pPr>
            <a:r>
              <a:rPr lang="en-US" sz="3500" dirty="0">
                <a:cs typeface="Calibri"/>
              </a:rPr>
              <a:t>Designed for hands-on learning</a:t>
            </a:r>
          </a:p>
          <a:p>
            <a:pPr marL="804863" indent="-347663">
              <a:spcBef>
                <a:spcPts val="1200"/>
              </a:spcBef>
              <a:buSzPct val="100000"/>
            </a:pPr>
            <a:r>
              <a:rPr lang="en-US" sz="3500" dirty="0">
                <a:cs typeface="Calibri"/>
              </a:rPr>
              <a:t>Adaptable to different settings and learners</a:t>
            </a:r>
          </a:p>
          <a:p>
            <a:pPr marL="804863" indent="-347663">
              <a:spcBef>
                <a:spcPts val="1200"/>
              </a:spcBef>
              <a:buSzPct val="100000"/>
            </a:pPr>
            <a:r>
              <a:rPr lang="en-US" sz="3500" dirty="0">
                <a:latin typeface="Calibri"/>
                <a:cs typeface="Calibri"/>
              </a:rPr>
              <a:t>Everything you need is in the kit!</a:t>
            </a:r>
          </a:p>
          <a:p>
            <a:pPr marL="868363">
              <a:spcBef>
                <a:spcPts val="1200"/>
              </a:spcBef>
              <a:buSzPct val="100000"/>
            </a:pPr>
            <a:endParaRPr lang="en-US" sz="2700" dirty="0">
              <a:latin typeface="Calibri"/>
              <a:cs typeface="Calibri"/>
            </a:endParaRPr>
          </a:p>
        </p:txBody>
      </p:sp>
    </p:spTree>
    <p:extLst>
      <p:ext uri="{BB962C8B-B14F-4D97-AF65-F5344CB8AC3E}">
        <p14:creationId xmlns:p14="http://schemas.microsoft.com/office/powerpoint/2010/main" val="28416261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ExSci_Space_PPT_10_28_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Rectangle 4"/>
          <p:cNvSpPr/>
          <p:nvPr/>
        </p:nvSpPr>
        <p:spPr>
          <a:xfrm>
            <a:off x="4735857" y="564154"/>
            <a:ext cx="3831808" cy="5339923"/>
          </a:xfrm>
          <a:prstGeom prst="rect">
            <a:avLst/>
          </a:prstGeom>
        </p:spPr>
        <p:txBody>
          <a:bodyPr wrap="square">
            <a:spAutoFit/>
          </a:bodyPr>
          <a:lstStyle/>
          <a:p>
            <a:pPr lvl="0">
              <a:spcAft>
                <a:spcPts val="1000"/>
              </a:spcAft>
            </a:pPr>
            <a:r>
              <a:rPr lang="en-US" sz="2400" b="1" dirty="0"/>
              <a:t>Learning Framework</a:t>
            </a:r>
          </a:p>
          <a:p>
            <a:pPr marL="457200" lvl="0" indent="-457200">
              <a:spcAft>
                <a:spcPts val="1000"/>
              </a:spcAft>
              <a:buFont typeface="Arial"/>
              <a:buChar char="•"/>
            </a:pPr>
            <a:r>
              <a:rPr lang="en-US" sz="2400" dirty="0"/>
              <a:t>Experience Earth and space </a:t>
            </a:r>
            <a:r>
              <a:rPr lang="en-US" sz="2400" b="1" dirty="0"/>
              <a:t>PHENOMENA </a:t>
            </a:r>
            <a:r>
              <a:rPr lang="en-US" sz="2400" dirty="0"/>
              <a:t>and explore science findings.</a:t>
            </a:r>
          </a:p>
          <a:p>
            <a:pPr marL="457200" indent="-457200">
              <a:spcAft>
                <a:spcPts val="1000"/>
              </a:spcAft>
              <a:buFont typeface="Arial"/>
              <a:buChar char="•"/>
            </a:pPr>
            <a:r>
              <a:rPr lang="en-US" sz="2400" dirty="0"/>
              <a:t>Use the scientific </a:t>
            </a:r>
            <a:r>
              <a:rPr lang="en-US" sz="2400" b="1" dirty="0"/>
              <a:t>PROCESS </a:t>
            </a:r>
            <a:r>
              <a:rPr lang="en-US" sz="2400" dirty="0"/>
              <a:t>and reflect on science as a way of knowing.</a:t>
            </a:r>
          </a:p>
          <a:p>
            <a:pPr marL="457200" indent="-457200">
              <a:buFont typeface="Arial"/>
              <a:buChar char="•"/>
            </a:pPr>
            <a:r>
              <a:rPr lang="en-US" sz="2400" dirty="0"/>
              <a:t> </a:t>
            </a:r>
            <a:r>
              <a:rPr lang="en-US" sz="2400" b="1" dirty="0"/>
              <a:t>PARTICIPATE in</a:t>
            </a:r>
            <a:r>
              <a:rPr lang="en-US" sz="2400" dirty="0"/>
              <a:t> the scientific community and identify as a science learner.</a:t>
            </a:r>
          </a:p>
          <a:p>
            <a:endParaRPr lang="en-US" sz="1000" dirty="0"/>
          </a:p>
          <a:p>
            <a:endParaRPr lang="en-US" dirty="0"/>
          </a:p>
        </p:txBody>
      </p:sp>
      <p:pic>
        <p:nvPicPr>
          <p:cNvPr id="8" name="Picture 7" descr="BV_social_20160717_1608-M.jpg"/>
          <p:cNvPicPr>
            <a:picLocks noChangeAspect="1"/>
          </p:cNvPicPr>
          <p:nvPr/>
        </p:nvPicPr>
        <p:blipFill>
          <a:blip r:embed="rId4"/>
          <a:srcRect r="4619"/>
          <a:stretch>
            <a:fillRect/>
          </a:stretch>
        </p:blipFill>
        <p:spPr>
          <a:xfrm>
            <a:off x="0" y="-13092"/>
            <a:ext cx="4369682" cy="6871092"/>
          </a:xfrm>
          <a:prstGeom prst="rect">
            <a:avLst/>
          </a:prstGeom>
        </p:spPr>
      </p:pic>
    </p:spTree>
    <p:extLst>
      <p:ext uri="{BB962C8B-B14F-4D97-AF65-F5344CB8AC3E}">
        <p14:creationId xmlns:p14="http://schemas.microsoft.com/office/powerpoint/2010/main" val="14322324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7361</TotalTime>
  <Words>2343</Words>
  <Application>Microsoft Macintosh PowerPoint</Application>
  <PresentationFormat>On-screen Show (4:3)</PresentationFormat>
  <Paragraphs>265</Paragraphs>
  <Slides>31</Slides>
  <Notes>31</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Explore Science kits</vt:lpstr>
      <vt:lpstr>PowerPoint Presentation</vt:lpstr>
      <vt:lpstr>PowerPoint Presentation</vt:lpstr>
      <vt:lpstr>PowerPoint Presentation</vt:lpstr>
      <vt:lpstr>PowerPoint Presentation</vt:lpstr>
      <vt:lpstr>PowerPoint Presentation</vt:lpstr>
      <vt:lpstr>Hands-on Activities</vt:lpstr>
      <vt:lpstr>PowerPoint Presentation</vt:lpstr>
      <vt:lpstr>PowerPoint Presentation</vt:lpstr>
      <vt:lpstr>PowerPoint Presentation</vt:lpstr>
      <vt:lpstr>PowerPoint Presentation</vt:lpstr>
      <vt:lpstr>PowerPoint Presentation</vt:lpstr>
      <vt:lpstr>Activity materials</vt:lpstr>
      <vt:lpstr>Activity instructions</vt:lpstr>
      <vt:lpstr>Info sheets and worksheets</vt:lpstr>
      <vt:lpstr>Training Videos</vt:lpstr>
      <vt:lpstr>Notes and tips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Sciencenter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 Jackson</dc:creator>
  <cp:lastModifiedBy>Ali Jackson</cp:lastModifiedBy>
  <cp:revision>45</cp:revision>
  <cp:lastPrinted>2017-11-20T19:54:37Z</cp:lastPrinted>
  <dcterms:created xsi:type="dcterms:W3CDTF">2017-10-21T15:14:51Z</dcterms:created>
  <dcterms:modified xsi:type="dcterms:W3CDTF">2017-11-20T19:57:26Z</dcterms:modified>
</cp:coreProperties>
</file>