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5" r:id="rId2"/>
    <p:sldId id="284" r:id="rId3"/>
    <p:sldId id="280" r:id="rId4"/>
    <p:sldId id="288" r:id="rId5"/>
    <p:sldId id="289" r:id="rId6"/>
    <p:sldId id="278" r:id="rId7"/>
    <p:sldId id="290" r:id="rId8"/>
    <p:sldId id="286" r:id="rId9"/>
    <p:sldId id="275" r:id="rId10"/>
  </p:sldIdLst>
  <p:sldSz cx="6400800" cy="4572000"/>
  <p:notesSz cx="6858000" cy="9144000"/>
  <p:defaultText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4A876"/>
    <a:srgbClr val="A2C7C8"/>
    <a:srgbClr val="ABD2D4"/>
    <a:srgbClr val="D59E37"/>
    <a:srgbClr val="B33722"/>
    <a:srgbClr val="FF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445" autoAdjust="0"/>
  </p:normalViewPr>
  <p:slideViewPr>
    <p:cSldViewPr snapToGrid="0" snapToObjects="1">
      <p:cViewPr>
        <p:scale>
          <a:sx n="150" d="100"/>
          <a:sy n="150" d="100"/>
        </p:scale>
        <p:origin x="-920" y="-312"/>
      </p:cViewPr>
      <p:guideLst>
        <p:guide orient="horz" pos="1440"/>
        <p:guide pos="20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 y="1420284"/>
            <a:ext cx="5440680" cy="980016"/>
          </a:xfrm>
        </p:spPr>
        <p:txBody>
          <a:bodyPr/>
          <a:lstStyle/>
          <a:p>
            <a:r>
              <a:rPr lang="en-US" smtClean="0"/>
              <a:t>Click to edit Master title style</a:t>
            </a:r>
            <a:endParaRPr lang="en-US"/>
          </a:p>
        </p:txBody>
      </p:sp>
      <p:sp>
        <p:nvSpPr>
          <p:cNvPr id="3" name="Subtitle 2"/>
          <p:cNvSpPr>
            <a:spLocks noGrp="1"/>
          </p:cNvSpPr>
          <p:nvPr>
            <p:ph type="subTitle" idx="1"/>
          </p:nvPr>
        </p:nvSpPr>
        <p:spPr>
          <a:xfrm>
            <a:off x="960120" y="2590800"/>
            <a:ext cx="4480560" cy="1168400"/>
          </a:xfrm>
        </p:spPr>
        <p:txBody>
          <a:bodyPr/>
          <a:lstStyle>
            <a:lvl1pPr marL="0" indent="0" algn="ctr">
              <a:buNone/>
              <a:defRPr>
                <a:solidFill>
                  <a:schemeClr val="tx1">
                    <a:tint val="75000"/>
                  </a:schemeClr>
                </a:solidFill>
              </a:defRPr>
            </a:lvl1pPr>
            <a:lvl2pPr marL="313493" indent="0" algn="ctr">
              <a:buNone/>
              <a:defRPr>
                <a:solidFill>
                  <a:schemeClr val="tx1">
                    <a:tint val="75000"/>
                  </a:schemeClr>
                </a:solidFill>
              </a:defRPr>
            </a:lvl2pPr>
            <a:lvl3pPr marL="626986" indent="0" algn="ctr">
              <a:buNone/>
              <a:defRPr>
                <a:solidFill>
                  <a:schemeClr val="tx1">
                    <a:tint val="75000"/>
                  </a:schemeClr>
                </a:solidFill>
              </a:defRPr>
            </a:lvl3pPr>
            <a:lvl4pPr marL="940479" indent="0" algn="ctr">
              <a:buNone/>
              <a:defRPr>
                <a:solidFill>
                  <a:schemeClr val="tx1">
                    <a:tint val="75000"/>
                  </a:schemeClr>
                </a:solidFill>
              </a:defRPr>
            </a:lvl4pPr>
            <a:lvl5pPr marL="1253972" indent="0" algn="ctr">
              <a:buNone/>
              <a:defRPr>
                <a:solidFill>
                  <a:schemeClr val="tx1">
                    <a:tint val="75000"/>
                  </a:schemeClr>
                </a:solidFill>
              </a:defRPr>
            </a:lvl5pPr>
            <a:lvl6pPr marL="1567464" indent="0" algn="ctr">
              <a:buNone/>
              <a:defRPr>
                <a:solidFill>
                  <a:schemeClr val="tx1">
                    <a:tint val="75000"/>
                  </a:schemeClr>
                </a:solidFill>
              </a:defRPr>
            </a:lvl6pPr>
            <a:lvl7pPr marL="1880957" indent="0" algn="ctr">
              <a:buNone/>
              <a:defRPr>
                <a:solidFill>
                  <a:schemeClr val="tx1">
                    <a:tint val="75000"/>
                  </a:schemeClr>
                </a:solidFill>
              </a:defRPr>
            </a:lvl7pPr>
            <a:lvl8pPr marL="2194450" indent="0" algn="ctr">
              <a:buNone/>
              <a:defRPr>
                <a:solidFill>
                  <a:schemeClr val="tx1">
                    <a:tint val="75000"/>
                  </a:schemeClr>
                </a:solidFill>
              </a:defRPr>
            </a:lvl8pPr>
            <a:lvl9pPr marL="25079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47814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4346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40580" y="183093"/>
            <a:ext cx="1440180" cy="3901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040" y="183093"/>
            <a:ext cx="4213860" cy="3901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677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1823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5619" y="2937935"/>
            <a:ext cx="544068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05619" y="1937809"/>
            <a:ext cx="5440680" cy="1000125"/>
          </a:xfrm>
        </p:spPr>
        <p:txBody>
          <a:bodyPr anchor="b"/>
          <a:lstStyle>
            <a:lvl1pPr marL="0" indent="0">
              <a:buNone/>
              <a:defRPr sz="1400">
                <a:solidFill>
                  <a:schemeClr val="tx1">
                    <a:tint val="75000"/>
                  </a:schemeClr>
                </a:solidFill>
              </a:defRPr>
            </a:lvl1pPr>
            <a:lvl2pPr marL="313493" indent="0">
              <a:buNone/>
              <a:defRPr sz="1200">
                <a:solidFill>
                  <a:schemeClr val="tx1">
                    <a:tint val="75000"/>
                  </a:schemeClr>
                </a:solidFill>
              </a:defRPr>
            </a:lvl2pPr>
            <a:lvl3pPr marL="626986" indent="0">
              <a:buNone/>
              <a:defRPr sz="1100">
                <a:solidFill>
                  <a:schemeClr val="tx1">
                    <a:tint val="75000"/>
                  </a:schemeClr>
                </a:solidFill>
              </a:defRPr>
            </a:lvl3pPr>
            <a:lvl4pPr marL="940479" indent="0">
              <a:buNone/>
              <a:defRPr sz="900">
                <a:solidFill>
                  <a:schemeClr val="tx1">
                    <a:tint val="75000"/>
                  </a:schemeClr>
                </a:solidFill>
              </a:defRPr>
            </a:lvl4pPr>
            <a:lvl5pPr marL="1253972" indent="0">
              <a:buNone/>
              <a:defRPr sz="900">
                <a:solidFill>
                  <a:schemeClr val="tx1">
                    <a:tint val="75000"/>
                  </a:schemeClr>
                </a:solidFill>
              </a:defRPr>
            </a:lvl5pPr>
            <a:lvl6pPr marL="1567464" indent="0">
              <a:buNone/>
              <a:defRPr sz="900">
                <a:solidFill>
                  <a:schemeClr val="tx1">
                    <a:tint val="75000"/>
                  </a:schemeClr>
                </a:solidFill>
              </a:defRPr>
            </a:lvl6pPr>
            <a:lvl7pPr marL="1880957" indent="0">
              <a:buNone/>
              <a:defRPr sz="900">
                <a:solidFill>
                  <a:schemeClr val="tx1">
                    <a:tint val="75000"/>
                  </a:schemeClr>
                </a:solidFill>
              </a:defRPr>
            </a:lvl7pPr>
            <a:lvl8pPr marL="2194450" indent="0">
              <a:buNone/>
              <a:defRPr sz="900">
                <a:solidFill>
                  <a:schemeClr val="tx1">
                    <a:tint val="75000"/>
                  </a:schemeClr>
                </a:solidFill>
              </a:defRPr>
            </a:lvl8pPr>
            <a:lvl9pPr marL="2507943"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7250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00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37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085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0040" y="1023410"/>
            <a:ext cx="2828133"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20040" y="1449918"/>
            <a:ext cx="2828133"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251519" y="1023410"/>
            <a:ext cx="2829242"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251519" y="1449918"/>
            <a:ext cx="2829242"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C9572-4060-9A42-82DC-B16E5620DFF1}" type="datetimeFigureOut">
              <a:rPr lang="en-US" smtClean="0"/>
              <a:t>9/3/17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56828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C9572-4060-9A42-82DC-B16E5620DFF1}" type="datetimeFigureOut">
              <a:rPr lang="en-US" smtClean="0"/>
              <a:t>9/3/17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412242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C9572-4060-9A42-82DC-B16E5620DFF1}" type="datetimeFigureOut">
              <a:rPr lang="en-US" smtClean="0"/>
              <a:t>9/3/17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21072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40" y="182034"/>
            <a:ext cx="2105819" cy="774700"/>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2502536" y="182034"/>
            <a:ext cx="3578225" cy="3902075"/>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0040" y="956734"/>
            <a:ext cx="2105819" cy="31273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63141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4603" y="3200400"/>
            <a:ext cx="3840480" cy="37782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254603" y="408516"/>
            <a:ext cx="3840480" cy="2743200"/>
          </a:xfrm>
        </p:spPr>
        <p:txBody>
          <a:bodyPr/>
          <a:lstStyle>
            <a:lvl1pPr marL="0" indent="0">
              <a:buNone/>
              <a:defRPr sz="2200"/>
            </a:lvl1pPr>
            <a:lvl2pPr marL="313493" indent="0">
              <a:buNone/>
              <a:defRPr sz="1900"/>
            </a:lvl2pPr>
            <a:lvl3pPr marL="626986" indent="0">
              <a:buNone/>
              <a:defRPr sz="1600"/>
            </a:lvl3pPr>
            <a:lvl4pPr marL="940479" indent="0">
              <a:buNone/>
              <a:defRPr sz="1400"/>
            </a:lvl4pPr>
            <a:lvl5pPr marL="1253972" indent="0">
              <a:buNone/>
              <a:defRPr sz="1400"/>
            </a:lvl5pPr>
            <a:lvl6pPr marL="1567464" indent="0">
              <a:buNone/>
              <a:defRPr sz="1400"/>
            </a:lvl6pPr>
            <a:lvl7pPr marL="1880957" indent="0">
              <a:buNone/>
              <a:defRPr sz="1400"/>
            </a:lvl7pPr>
            <a:lvl8pPr marL="2194450" indent="0">
              <a:buNone/>
              <a:defRPr sz="1400"/>
            </a:lvl8pPr>
            <a:lvl9pPr marL="2507943" indent="0">
              <a:buNone/>
              <a:defRPr sz="1400"/>
            </a:lvl9pPr>
          </a:lstStyle>
          <a:p>
            <a:endParaRPr lang="en-US"/>
          </a:p>
        </p:txBody>
      </p:sp>
      <p:sp>
        <p:nvSpPr>
          <p:cNvPr id="4" name="Text Placeholder 3"/>
          <p:cNvSpPr>
            <a:spLocks noGrp="1"/>
          </p:cNvSpPr>
          <p:nvPr>
            <p:ph type="body" sz="half" idx="2"/>
          </p:nvPr>
        </p:nvSpPr>
        <p:spPr>
          <a:xfrm>
            <a:off x="1254603" y="3578225"/>
            <a:ext cx="3840480" cy="5365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627112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183092"/>
            <a:ext cx="5760720" cy="762000"/>
          </a:xfrm>
          <a:prstGeom prst="rect">
            <a:avLst/>
          </a:prstGeom>
        </p:spPr>
        <p:txBody>
          <a:bodyPr vert="horz" lIns="62699" tIns="31349" rIns="62699" bIns="313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20040" y="1066800"/>
            <a:ext cx="5760720" cy="3017309"/>
          </a:xfrm>
          <a:prstGeom prst="rect">
            <a:avLst/>
          </a:prstGeom>
        </p:spPr>
        <p:txBody>
          <a:bodyPr vert="horz" lIns="62699" tIns="31349" rIns="62699" bIns="313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20040" y="4237567"/>
            <a:ext cx="1493520" cy="243416"/>
          </a:xfrm>
          <a:prstGeom prst="rect">
            <a:avLst/>
          </a:prstGeom>
        </p:spPr>
        <p:txBody>
          <a:bodyPr vert="horz" lIns="62699" tIns="31349" rIns="62699" bIns="31349" rtlCol="0" anchor="ctr"/>
          <a:lstStyle>
            <a:lvl1pPr algn="l">
              <a:defRPr sz="900">
                <a:solidFill>
                  <a:schemeClr val="tx1">
                    <a:tint val="75000"/>
                  </a:schemeClr>
                </a:solidFill>
              </a:defRPr>
            </a:lvl1pPr>
          </a:lstStyle>
          <a:p>
            <a:fld id="{55BC9572-4060-9A42-82DC-B16E5620DFF1}" type="datetimeFigureOut">
              <a:rPr lang="en-US" smtClean="0"/>
              <a:t>9/3/17</a:t>
            </a:fld>
            <a:endParaRPr lang="en-US"/>
          </a:p>
        </p:txBody>
      </p:sp>
      <p:sp>
        <p:nvSpPr>
          <p:cNvPr id="5" name="Footer Placeholder 4"/>
          <p:cNvSpPr>
            <a:spLocks noGrp="1"/>
          </p:cNvSpPr>
          <p:nvPr>
            <p:ph type="ftr" sz="quarter" idx="3"/>
          </p:nvPr>
        </p:nvSpPr>
        <p:spPr>
          <a:xfrm>
            <a:off x="2186940" y="4237567"/>
            <a:ext cx="2026920" cy="243416"/>
          </a:xfrm>
          <a:prstGeom prst="rect">
            <a:avLst/>
          </a:prstGeom>
        </p:spPr>
        <p:txBody>
          <a:bodyPr vert="horz" lIns="62699" tIns="31349" rIns="62699" bIns="31349"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87240" y="4237567"/>
            <a:ext cx="1493520" cy="243416"/>
          </a:xfrm>
          <a:prstGeom prst="rect">
            <a:avLst/>
          </a:prstGeom>
        </p:spPr>
        <p:txBody>
          <a:bodyPr vert="horz" lIns="62699" tIns="31349" rIns="62699" bIns="31349" rtlCol="0" anchor="ctr"/>
          <a:lstStyle>
            <a:lvl1pPr algn="r">
              <a:defRPr sz="900">
                <a:solidFill>
                  <a:schemeClr val="tx1">
                    <a:tint val="75000"/>
                  </a:schemeClr>
                </a:solidFill>
              </a:defRPr>
            </a:lvl1pPr>
          </a:lstStyle>
          <a:p>
            <a:fld id="{C7A3C4D3-EF62-2343-99C8-3CFEA1F27FA0}" type="slidenum">
              <a:rPr lang="en-US" smtClean="0"/>
              <a:t>‹#›</a:t>
            </a:fld>
            <a:endParaRPr lang="en-US"/>
          </a:p>
        </p:txBody>
      </p:sp>
    </p:spTree>
    <p:extLst>
      <p:ext uri="{BB962C8B-B14F-4D97-AF65-F5344CB8AC3E}">
        <p14:creationId xmlns:p14="http://schemas.microsoft.com/office/powerpoint/2010/main" val="21058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93" rtl="0" eaLnBrk="1" latinLnBrk="0" hangingPunct="1">
        <a:spcBef>
          <a:spcPct val="0"/>
        </a:spcBef>
        <a:buNone/>
        <a:defRPr sz="3000" kern="1200">
          <a:solidFill>
            <a:schemeClr val="tx1"/>
          </a:solidFill>
          <a:latin typeface="+mj-lt"/>
          <a:ea typeface="+mj-ea"/>
          <a:cs typeface="+mj-cs"/>
        </a:defRPr>
      </a:lvl1pPr>
    </p:titleStyle>
    <p:body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emf"/><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6365"/>
          <a:stretch/>
        </p:blipFill>
        <p:spPr>
          <a:xfrm>
            <a:off x="-5329" y="0"/>
            <a:ext cx="6400800" cy="4631267"/>
          </a:xfrm>
          <a:prstGeom prst="rect">
            <a:avLst/>
          </a:prstGeom>
        </p:spPr>
      </p:pic>
      <p:sp>
        <p:nvSpPr>
          <p:cNvPr id="3" name="Title 1"/>
          <p:cNvSpPr txBox="1">
            <a:spLocks/>
          </p:cNvSpPr>
          <p:nvPr/>
        </p:nvSpPr>
        <p:spPr>
          <a:xfrm>
            <a:off x="460816" y="366227"/>
            <a:ext cx="5493079" cy="716871"/>
          </a:xfrm>
          <a:prstGeom prst="rect">
            <a:avLst/>
          </a:prstGeom>
        </p:spPr>
        <p:txBody>
          <a:bodyPr>
            <a:normAutofit/>
          </a:bodyPr>
          <a:lstStyle>
            <a:lvl1pPr algn="ctr" defTabSz="313493" rtl="0" eaLnBrk="1" latinLnBrk="0" hangingPunct="1">
              <a:spcBef>
                <a:spcPct val="0"/>
              </a:spcBef>
              <a:buNone/>
              <a:defRPr sz="3000" kern="1200">
                <a:solidFill>
                  <a:schemeClr val="tx1"/>
                </a:solidFill>
                <a:latin typeface="+mj-lt"/>
                <a:ea typeface="+mj-ea"/>
                <a:cs typeface="+mj-cs"/>
              </a:defRPr>
            </a:lvl1pPr>
          </a:lstStyle>
          <a:p>
            <a:r>
              <a:rPr lang="en-US" sz="2400" b="1" dirty="0" smtClean="0">
                <a:solidFill>
                  <a:schemeClr val="bg1"/>
                </a:solidFill>
                <a:latin typeface="Georgia"/>
                <a:cs typeface="Georgia"/>
              </a:rPr>
              <a:t>FRANKENTOY</a:t>
            </a:r>
          </a:p>
          <a:p>
            <a:r>
              <a:rPr lang="en-US" sz="1400" dirty="0" smtClean="0">
                <a:solidFill>
                  <a:schemeClr val="bg1"/>
                </a:solidFill>
                <a:latin typeface="Georgia"/>
                <a:cs typeface="Georgia"/>
              </a:rPr>
              <a:t>What do you get when you mix and match animal parts?</a:t>
            </a:r>
            <a:endParaRPr lang="en-US" sz="1400" dirty="0">
              <a:solidFill>
                <a:schemeClr val="bg1"/>
              </a:solidFill>
              <a:latin typeface="Georgia"/>
              <a:cs typeface="Georgia"/>
            </a:endParaRPr>
          </a:p>
        </p:txBody>
      </p:sp>
      <p:pic>
        <p:nvPicPr>
          <p:cNvPr id="5" name="Picture 4" descr="frankenstein200-W.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96129" y="4239811"/>
            <a:ext cx="1374906" cy="182880"/>
          </a:xfrm>
          <a:prstGeom prst="rect">
            <a:avLst/>
          </a:prstGeom>
        </p:spPr>
      </p:pic>
      <p:pic>
        <p:nvPicPr>
          <p:cNvPr id="2" name="Picture 1" descr="FrankentoyCover.JPG"/>
          <p:cNvPicPr>
            <a:picLocks noChangeAspect="1"/>
          </p:cNvPicPr>
          <p:nvPr/>
        </p:nvPicPr>
        <p:blipFill rotWithShape="1">
          <a:blip r:embed="rId4" cstate="print">
            <a:extLst>
              <a:ext uri="{28A0092B-C50C-407E-A947-70E740481C1C}">
                <a14:useLocalDpi xmlns:a14="http://schemas.microsoft.com/office/drawing/2010/main"/>
              </a:ext>
            </a:extLst>
          </a:blip>
          <a:srcRect t="11165" b="5502"/>
          <a:stretch/>
        </p:blipFill>
        <p:spPr>
          <a:xfrm>
            <a:off x="460816" y="1117606"/>
            <a:ext cx="5486400" cy="3048000"/>
          </a:xfrm>
          <a:prstGeom prst="rect">
            <a:avLst/>
          </a:prstGeom>
          <a:ln w="12700" cmpd="sng">
            <a:solidFill>
              <a:srgbClr val="FFFFFF"/>
            </a:solidFill>
          </a:ln>
        </p:spPr>
      </p:pic>
    </p:spTree>
    <p:extLst>
      <p:ext uri="{BB962C8B-B14F-4D97-AF65-F5344CB8AC3E}">
        <p14:creationId xmlns:p14="http://schemas.microsoft.com/office/powerpoint/2010/main" val="58270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6365"/>
          <a:stretch/>
        </p:blipFill>
        <p:spPr>
          <a:xfrm>
            <a:off x="-5329" y="0"/>
            <a:ext cx="6400800" cy="4631267"/>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44A876"/>
                </a:solidFill>
                <a:latin typeface="Georgia"/>
                <a:cs typeface="Georgia"/>
              </a:rPr>
              <a:t>WHO WAS FRANKENSTEIN?</a:t>
            </a:r>
            <a:endParaRPr lang="en-US" sz="1600" b="1" dirty="0">
              <a:solidFill>
                <a:srgbClr val="44A876"/>
              </a:solidFill>
              <a:latin typeface="Georgia"/>
              <a:cs typeface="Georgia"/>
            </a:endParaRPr>
          </a:p>
        </p:txBody>
      </p:sp>
      <p:sp>
        <p:nvSpPr>
          <p:cNvPr id="9" name="Text Placeholder 3"/>
          <p:cNvSpPr txBox="1">
            <a:spLocks/>
          </p:cNvSpPr>
          <p:nvPr/>
        </p:nvSpPr>
        <p:spPr>
          <a:xfrm>
            <a:off x="381782" y="778505"/>
            <a:ext cx="3288062" cy="3127375"/>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b="1" dirty="0" smtClean="0">
                <a:latin typeface="Verdana"/>
                <a:cs typeface="Verdana"/>
              </a:rPr>
              <a:t>What do you know about Victor Frankenstein and his creature? </a:t>
            </a:r>
          </a:p>
          <a:p>
            <a:pPr marL="0" indent="0">
              <a:lnSpc>
                <a:spcPct val="110000"/>
              </a:lnSpc>
              <a:spcBef>
                <a:spcPts val="600"/>
              </a:spcBef>
              <a:buNone/>
            </a:pPr>
            <a:r>
              <a:rPr lang="en-US" sz="1000" dirty="0" smtClean="0">
                <a:solidFill>
                  <a:srgbClr val="000000"/>
                </a:solidFill>
                <a:latin typeface="Verdana"/>
                <a:cs typeface="Verdana"/>
              </a:rPr>
              <a:t>Victor Frankenstein and the “monster” he created first appeared 200 years ago in Mary Shelley’s novel </a:t>
            </a:r>
            <a:r>
              <a:rPr lang="en-US" sz="1000" i="1" dirty="0" smtClean="0">
                <a:solidFill>
                  <a:srgbClr val="000000"/>
                </a:solidFill>
                <a:latin typeface="Verdana"/>
                <a:cs typeface="Verdana"/>
              </a:rPr>
              <a:t>Frankenstein</a:t>
            </a:r>
            <a:r>
              <a:rPr lang="en-US" sz="1000" dirty="0" smtClean="0">
                <a:solidFill>
                  <a:srgbClr val="000000"/>
                </a:solidFill>
                <a:latin typeface="Verdana"/>
                <a:cs typeface="Verdana"/>
              </a:rPr>
              <a:t>. Since then, these characters have appeared in plays, movies, TV shows, comic books, and many other places.</a:t>
            </a:r>
            <a:endParaRPr lang="en-US" sz="1000" dirty="0" smtClean="0">
              <a:latin typeface="Verdana"/>
              <a:cs typeface="Verdana"/>
            </a:endParaRPr>
          </a:p>
          <a:p>
            <a:pPr marL="0" indent="0">
              <a:lnSpc>
                <a:spcPct val="110000"/>
              </a:lnSpc>
              <a:spcBef>
                <a:spcPts val="600"/>
              </a:spcBef>
              <a:buNone/>
            </a:pPr>
            <a:r>
              <a:rPr lang="en-US" sz="1000" dirty="0" smtClean="0">
                <a:latin typeface="Verdana"/>
                <a:cs typeface="Verdana"/>
              </a:rPr>
              <a:t>You may recognize Frankenstein’s creature as a Halloween costume, a classic Hollywood monster, or the complex character in Shelley’s story. </a:t>
            </a:r>
          </a:p>
          <a:p>
            <a:pPr marL="0" indent="0">
              <a:buNone/>
            </a:pPr>
            <a:endParaRPr lang="en-US" sz="1000" dirty="0">
              <a:latin typeface="Verdana"/>
              <a:cs typeface="Verdana"/>
            </a:endParaRPr>
          </a:p>
        </p:txBody>
      </p:sp>
      <p:sp>
        <p:nvSpPr>
          <p:cNvPr id="10" name="TextBox 9"/>
          <p:cNvSpPr txBox="1"/>
          <p:nvPr/>
        </p:nvSpPr>
        <p:spPr>
          <a:xfrm>
            <a:off x="3780712" y="3123727"/>
            <a:ext cx="1976621" cy="694692"/>
          </a:xfrm>
          <a:prstGeom prst="rect">
            <a:avLst/>
          </a:prstGeom>
          <a:noFill/>
        </p:spPr>
        <p:txBody>
          <a:bodyPr wrap="square" lIns="78373" tIns="39187" rIns="78373" bIns="39187" rtlCol="0">
            <a:spAutoFit/>
          </a:bodyPr>
          <a:lstStyle/>
          <a:p>
            <a:r>
              <a:rPr lang="en-US" sz="800" dirty="0">
                <a:latin typeface="Verdana"/>
                <a:cs typeface="Verdana"/>
              </a:rPr>
              <a:t>Frankie Stein is a character from Monster </a:t>
            </a:r>
            <a:r>
              <a:rPr lang="en-US" sz="800" dirty="0" smtClean="0">
                <a:latin typeface="Verdana"/>
                <a:cs typeface="Verdana"/>
              </a:rPr>
              <a:t>High. She </a:t>
            </a:r>
            <a:r>
              <a:rPr lang="en-US" sz="800" dirty="0">
                <a:latin typeface="Verdana"/>
                <a:cs typeface="Verdana"/>
              </a:rPr>
              <a:t>was created in her father’s lab. She says she is 115 days old, “but some parts of me are older than others</a:t>
            </a:r>
            <a:r>
              <a:rPr lang="en-US" sz="800" dirty="0" smtClean="0">
                <a:latin typeface="Verdana"/>
                <a:cs typeface="Verdana"/>
              </a:rPr>
              <a:t>.”</a:t>
            </a:r>
            <a:endParaRPr lang="en-US" sz="800" dirty="0">
              <a:latin typeface="Verdana"/>
              <a:cs typeface="Verdana"/>
            </a:endParaRPr>
          </a:p>
        </p:txBody>
      </p:sp>
      <p:pic>
        <p:nvPicPr>
          <p:cNvPr id="3" name="Picture 2" descr="Monsterhigh2.jpg"/>
          <p:cNvPicPr>
            <a:picLocks noChangeAspect="1"/>
          </p:cNvPicPr>
          <p:nvPr/>
        </p:nvPicPr>
        <p:blipFill rotWithShape="1">
          <a:blip r:embed="rId3" cstate="print">
            <a:extLst>
              <a:ext uri="{28A0092B-C50C-407E-A947-70E740481C1C}">
                <a14:useLocalDpi xmlns:a14="http://schemas.microsoft.com/office/drawing/2010/main"/>
              </a:ext>
            </a:extLst>
          </a:blip>
          <a:srcRect l="8057" t="15556" r="5000" b="9945"/>
          <a:stretch/>
        </p:blipFill>
        <p:spPr>
          <a:xfrm>
            <a:off x="3839982" y="773171"/>
            <a:ext cx="1828800" cy="2350556"/>
          </a:xfrm>
          <a:prstGeom prst="rect">
            <a:avLst/>
          </a:prstGeom>
        </p:spPr>
      </p:pic>
    </p:spTree>
    <p:extLst>
      <p:ext uri="{BB962C8B-B14F-4D97-AF65-F5344CB8AC3E}">
        <p14:creationId xmlns:p14="http://schemas.microsoft.com/office/powerpoint/2010/main" val="166125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6365"/>
          <a:stretch/>
        </p:blipFill>
        <p:spPr>
          <a:xfrm>
            <a:off x="-5329" y="0"/>
            <a:ext cx="6400800" cy="4631267"/>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txBox="1">
            <a:spLocks/>
          </p:cNvSpPr>
          <p:nvPr/>
        </p:nvSpPr>
        <p:spPr>
          <a:xfrm>
            <a:off x="381782" y="463055"/>
            <a:ext cx="3288061" cy="3127375"/>
          </a:xfrm>
          <a:prstGeom prst="rect">
            <a:avLst/>
          </a:prstGeom>
        </p:spPr>
        <p:txBody>
          <a:bodyPr>
            <a:no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dirty="0" smtClean="0">
                <a:latin typeface="Verdana"/>
                <a:cs typeface="Verdana"/>
              </a:rPr>
              <a:t>In Mary Shelley’s original story, Victor Frankenstein was a science student with a secret project. He built a person out of dead body parts and brought it to life. </a:t>
            </a:r>
          </a:p>
          <a:p>
            <a:pPr marL="0" indent="0">
              <a:lnSpc>
                <a:spcPct val="110000"/>
              </a:lnSpc>
              <a:spcBef>
                <a:spcPts val="600"/>
              </a:spcBef>
              <a:buNone/>
            </a:pPr>
            <a:r>
              <a:rPr lang="en-US" sz="1000" dirty="0">
                <a:latin typeface="Verdana"/>
                <a:cs typeface="Verdana"/>
              </a:rPr>
              <a:t>Victor used the biggest body parts he could </a:t>
            </a:r>
            <a:r>
              <a:rPr lang="en-US" sz="1000" dirty="0" smtClean="0">
                <a:latin typeface="Verdana"/>
                <a:cs typeface="Verdana"/>
              </a:rPr>
              <a:t>find </a:t>
            </a:r>
            <a:r>
              <a:rPr lang="en-US" sz="1000" dirty="0">
                <a:latin typeface="Verdana"/>
                <a:cs typeface="Verdana"/>
              </a:rPr>
              <a:t>because they were easier to work with. He used electricity to jolt the creature back to life. Could that possibly work</a:t>
            </a:r>
            <a:r>
              <a:rPr lang="en-US" sz="1000" dirty="0" smtClean="0">
                <a:latin typeface="Verdana"/>
                <a:cs typeface="Verdana"/>
              </a:rPr>
              <a:t>?</a:t>
            </a:r>
          </a:p>
          <a:p>
            <a:pPr marL="0" indent="0">
              <a:lnSpc>
                <a:spcPct val="110000"/>
              </a:lnSpc>
              <a:spcBef>
                <a:spcPts val="600"/>
              </a:spcBef>
              <a:buNone/>
            </a:pPr>
            <a:endParaRPr lang="en-US" sz="1000" dirty="0" smtClean="0">
              <a:latin typeface="Verdana"/>
              <a:cs typeface="Verdana"/>
            </a:endParaRPr>
          </a:p>
          <a:p>
            <a:pPr marL="0" indent="0">
              <a:lnSpc>
                <a:spcPct val="110000"/>
              </a:lnSpc>
              <a:spcBef>
                <a:spcPts val="600"/>
              </a:spcBef>
              <a:buNone/>
            </a:pPr>
            <a:r>
              <a:rPr lang="en-US" sz="1000" b="1" dirty="0" smtClean="0">
                <a:latin typeface="Verdana"/>
                <a:cs typeface="Verdana"/>
              </a:rPr>
              <a:t>In </a:t>
            </a:r>
            <a:r>
              <a:rPr lang="en-US" sz="1000" b="1" dirty="0">
                <a:latin typeface="Verdana"/>
                <a:cs typeface="Verdana"/>
              </a:rPr>
              <a:t>this activity, you will make a creature out of </a:t>
            </a:r>
            <a:r>
              <a:rPr lang="en-US" sz="1000" b="1" dirty="0" smtClean="0">
                <a:latin typeface="Verdana"/>
                <a:cs typeface="Verdana"/>
              </a:rPr>
              <a:t>toy parts!</a:t>
            </a:r>
            <a:endParaRPr lang="en-US" sz="1000" b="1" dirty="0">
              <a:latin typeface="Verdana"/>
              <a:cs typeface="Verdana"/>
            </a:endParaRPr>
          </a:p>
        </p:txBody>
      </p:sp>
      <p:pic>
        <p:nvPicPr>
          <p:cNvPr id="8" name="Picture 7" descr="Frankenstein,_pg_7.jpg"/>
          <p:cNvPicPr>
            <a:picLocks noChangeAspect="1"/>
          </p:cNvPicPr>
          <p:nvPr/>
        </p:nvPicPr>
        <p:blipFill rotWithShape="1">
          <a:blip r:embed="rId3" cstate="print">
            <a:extLst>
              <a:ext uri="{28A0092B-C50C-407E-A947-70E740481C1C}">
                <a14:useLocalDpi xmlns:a14="http://schemas.microsoft.com/office/drawing/2010/main"/>
              </a:ext>
            </a:extLst>
          </a:blip>
          <a:srcRect l="17848" t="14232" r="35913" b="8772"/>
          <a:stretch/>
        </p:blipFill>
        <p:spPr>
          <a:xfrm>
            <a:off x="3934761" y="748038"/>
            <a:ext cx="1828800" cy="2214418"/>
          </a:xfrm>
          <a:prstGeom prst="rect">
            <a:avLst/>
          </a:prstGeom>
        </p:spPr>
      </p:pic>
      <p:sp>
        <p:nvSpPr>
          <p:cNvPr id="11" name="TextBox 10"/>
          <p:cNvSpPr txBox="1"/>
          <p:nvPr/>
        </p:nvSpPr>
        <p:spPr>
          <a:xfrm>
            <a:off x="3856842" y="2962456"/>
            <a:ext cx="2002442" cy="940914"/>
          </a:xfrm>
          <a:prstGeom prst="rect">
            <a:avLst/>
          </a:prstGeom>
          <a:noFill/>
        </p:spPr>
        <p:txBody>
          <a:bodyPr wrap="square" lIns="78373" tIns="39187" rIns="78373" bIns="39187" rtlCol="0">
            <a:spAutoFit/>
          </a:bodyPr>
          <a:lstStyle/>
          <a:p>
            <a:r>
              <a:rPr lang="en-US" sz="800" dirty="0">
                <a:latin typeface="Verdana"/>
                <a:cs typeface="Verdana"/>
              </a:rPr>
              <a:t>Victor Frankenstein used surgery, chemistry, electricity, and other </a:t>
            </a:r>
            <a:r>
              <a:rPr lang="en-US" sz="800" dirty="0" smtClean="0">
                <a:latin typeface="Verdana"/>
                <a:cs typeface="Verdana"/>
              </a:rPr>
              <a:t>methods to build his creature and bring it to life. </a:t>
            </a:r>
            <a:r>
              <a:rPr lang="en-US" sz="800" dirty="0">
                <a:latin typeface="Verdana"/>
                <a:cs typeface="Verdana"/>
              </a:rPr>
              <a:t>This illustration is from an early edition of Mary Shelley’s 1818 novel.</a:t>
            </a:r>
          </a:p>
          <a:p>
            <a:endParaRPr lang="en-US" sz="800" dirty="0">
              <a:latin typeface="Verdana"/>
              <a:cs typeface="Verdana"/>
            </a:endParaRPr>
          </a:p>
        </p:txBody>
      </p:sp>
    </p:spTree>
    <p:extLst>
      <p:ext uri="{BB962C8B-B14F-4D97-AF65-F5344CB8AC3E}">
        <p14:creationId xmlns:p14="http://schemas.microsoft.com/office/powerpoint/2010/main" val="362146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6365"/>
          <a:stretch/>
        </p:blipFill>
        <p:spPr>
          <a:xfrm>
            <a:off x="-5329" y="0"/>
            <a:ext cx="6400800" cy="4631267"/>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376642" y="778505"/>
            <a:ext cx="3519158" cy="343621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spcBef>
                <a:spcPts val="857"/>
              </a:spcBef>
              <a:buNone/>
            </a:pPr>
            <a:r>
              <a:rPr lang="en-US" sz="1000" b="1" dirty="0">
                <a:latin typeface="Verdana"/>
                <a:cs typeface="Verdana"/>
              </a:rPr>
              <a:t>1</a:t>
            </a:r>
            <a:r>
              <a:rPr lang="en-US" sz="1000" b="1" dirty="0" smtClean="0">
                <a:latin typeface="Verdana"/>
                <a:cs typeface="Verdana"/>
              </a:rPr>
              <a:t>. Create a new animal.</a:t>
            </a:r>
            <a:endParaRPr lang="en-US" sz="1000" b="1" dirty="0">
              <a:latin typeface="Verdana"/>
              <a:cs typeface="Verdana"/>
            </a:endParaRPr>
          </a:p>
          <a:p>
            <a:pPr marL="0" indent="0">
              <a:spcBef>
                <a:spcPts val="600"/>
              </a:spcBef>
              <a:buNone/>
            </a:pPr>
            <a:r>
              <a:rPr lang="en-US" sz="1000" dirty="0">
                <a:latin typeface="Verdana"/>
                <a:cs typeface="Verdana"/>
              </a:rPr>
              <a:t>Mix and match parts from </a:t>
            </a:r>
            <a:r>
              <a:rPr lang="en-US" sz="1000" dirty="0" smtClean="0">
                <a:latin typeface="Verdana"/>
                <a:cs typeface="Verdana"/>
              </a:rPr>
              <a:t>different </a:t>
            </a:r>
            <a:r>
              <a:rPr lang="en-US" sz="1000" dirty="0">
                <a:latin typeface="Verdana"/>
                <a:cs typeface="Verdana"/>
              </a:rPr>
              <a:t>toys. What kind of creature is it?</a:t>
            </a:r>
          </a:p>
          <a:p>
            <a:pPr marL="0" indent="0">
              <a:spcBef>
                <a:spcPts val="600"/>
              </a:spcBef>
              <a:buNone/>
            </a:pPr>
            <a:r>
              <a:rPr lang="en-US" sz="1000" i="1" dirty="0">
                <a:latin typeface="Verdana"/>
                <a:cs typeface="Verdana"/>
              </a:rPr>
              <a:t>Is it a pet or a wild animal?</a:t>
            </a:r>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44A876"/>
                </a:solidFill>
                <a:latin typeface="Georgia"/>
                <a:cs typeface="Georgia"/>
              </a:rPr>
              <a:t>MAKE A CREATURE</a:t>
            </a:r>
            <a:endParaRPr lang="en-US" sz="1600" b="1" dirty="0">
              <a:solidFill>
                <a:srgbClr val="44A876"/>
              </a:solidFill>
              <a:latin typeface="Georgia"/>
              <a:cs typeface="Georgia"/>
            </a:endParaRPr>
          </a:p>
        </p:txBody>
      </p:sp>
      <p:pic>
        <p:nvPicPr>
          <p:cNvPr id="6" name="Picture 5" descr="Frankentoy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800" y="782947"/>
            <a:ext cx="1828800" cy="1219200"/>
          </a:xfrm>
          <a:prstGeom prst="rect">
            <a:avLst/>
          </a:prstGeom>
        </p:spPr>
      </p:pic>
    </p:spTree>
    <p:extLst>
      <p:ext uri="{BB962C8B-B14F-4D97-AF65-F5344CB8AC3E}">
        <p14:creationId xmlns:p14="http://schemas.microsoft.com/office/powerpoint/2010/main" val="278146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6365"/>
          <a:stretch/>
        </p:blipFill>
        <p:spPr>
          <a:xfrm>
            <a:off x="-5329" y="0"/>
            <a:ext cx="6400800" cy="4631267"/>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txBox="1">
            <a:spLocks/>
          </p:cNvSpPr>
          <p:nvPr/>
        </p:nvSpPr>
        <p:spPr>
          <a:xfrm>
            <a:off x="381782" y="459732"/>
            <a:ext cx="3514018" cy="396334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0"/>
              </a:spcBef>
              <a:buNone/>
            </a:pPr>
            <a:r>
              <a:rPr lang="en-US" sz="1000" b="1" dirty="0" smtClean="0">
                <a:latin typeface="Verdana"/>
                <a:cs typeface="Verdana"/>
              </a:rPr>
              <a:t>2. Pretend it’s alive</a:t>
            </a:r>
            <a:r>
              <a:rPr lang="en-US" sz="1000" b="1" dirty="0">
                <a:latin typeface="Verdana"/>
                <a:cs typeface="Verdana"/>
              </a:rPr>
              <a:t>!</a:t>
            </a:r>
            <a:endParaRPr lang="en-US" sz="1000" dirty="0">
              <a:latin typeface="Verdana"/>
              <a:cs typeface="Verdana"/>
            </a:endParaRPr>
          </a:p>
          <a:p>
            <a:pPr marL="0" indent="0">
              <a:lnSpc>
                <a:spcPct val="110000"/>
              </a:lnSpc>
              <a:spcBef>
                <a:spcPts val="600"/>
              </a:spcBef>
              <a:buNone/>
            </a:pPr>
            <a:r>
              <a:rPr lang="en-US" sz="1000" dirty="0">
                <a:latin typeface="Verdana"/>
                <a:cs typeface="Verdana"/>
              </a:rPr>
              <a:t>Act out a story with your creature. You can also take a picture of it against the folding backdrop</a:t>
            </a:r>
            <a:r>
              <a:rPr lang="en-US" sz="1000" dirty="0" smtClean="0">
                <a:latin typeface="Verdana"/>
                <a:cs typeface="Verdana"/>
              </a:rPr>
              <a:t>.</a:t>
            </a:r>
            <a:endParaRPr lang="en-US" sz="1000" dirty="0">
              <a:latin typeface="Verdana"/>
              <a:cs typeface="Verdana"/>
            </a:endParaRPr>
          </a:p>
          <a:p>
            <a:pPr marL="0" indent="0">
              <a:lnSpc>
                <a:spcPct val="110000"/>
              </a:lnSpc>
              <a:spcBef>
                <a:spcPts val="600"/>
              </a:spcBef>
              <a:buNone/>
            </a:pPr>
            <a:r>
              <a:rPr lang="en-US" sz="1000" i="1" dirty="0">
                <a:latin typeface="Verdana"/>
                <a:cs typeface="Verdana"/>
              </a:rPr>
              <a:t>What does your creature say and do? </a:t>
            </a:r>
          </a:p>
          <a:p>
            <a:pPr marL="0" indent="0">
              <a:lnSpc>
                <a:spcPct val="110000"/>
              </a:lnSpc>
              <a:spcBef>
                <a:spcPts val="600"/>
              </a:spcBef>
              <a:buNone/>
            </a:pPr>
            <a:r>
              <a:rPr lang="en-US" sz="1000" i="1" dirty="0" smtClean="0">
                <a:latin typeface="Verdana"/>
                <a:cs typeface="Verdana"/>
              </a:rPr>
              <a:t>Where </a:t>
            </a:r>
            <a:r>
              <a:rPr lang="en-US" sz="1000" i="1" dirty="0">
                <a:latin typeface="Verdana"/>
                <a:cs typeface="Verdana"/>
              </a:rPr>
              <a:t>does it live</a:t>
            </a:r>
            <a:r>
              <a:rPr lang="en-US" sz="1000" i="1" dirty="0" smtClean="0">
                <a:latin typeface="Verdana"/>
                <a:cs typeface="Verdana"/>
              </a:rPr>
              <a:t>?</a:t>
            </a:r>
            <a:endParaRPr lang="en-US" sz="1000" i="1" dirty="0" smtClean="0">
              <a:latin typeface="Verdana"/>
              <a:cs typeface="Verdana"/>
            </a:endParaRPr>
          </a:p>
          <a:p>
            <a:pPr marL="0" indent="0">
              <a:lnSpc>
                <a:spcPct val="110000"/>
              </a:lnSpc>
              <a:spcBef>
                <a:spcPts val="600"/>
              </a:spcBef>
              <a:buNone/>
            </a:pPr>
            <a:r>
              <a:rPr lang="en-US" sz="1000" i="1" dirty="0" smtClean="0">
                <a:latin typeface="Verdana"/>
                <a:cs typeface="Verdana"/>
              </a:rPr>
              <a:t>Can </a:t>
            </a:r>
            <a:r>
              <a:rPr lang="en-US" sz="1000" i="1" dirty="0">
                <a:latin typeface="Verdana"/>
                <a:cs typeface="Verdana"/>
              </a:rPr>
              <a:t>it make friends with another creature?</a:t>
            </a:r>
          </a:p>
        </p:txBody>
      </p:sp>
      <p:pic>
        <p:nvPicPr>
          <p:cNvPr id="8" name="Picture 7" descr="Frankentoy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800" y="762000"/>
            <a:ext cx="1828800" cy="1219200"/>
          </a:xfrm>
          <a:prstGeom prst="rect">
            <a:avLst/>
          </a:prstGeom>
        </p:spPr>
      </p:pic>
    </p:spTree>
    <p:extLst>
      <p:ext uri="{BB962C8B-B14F-4D97-AF65-F5344CB8AC3E}">
        <p14:creationId xmlns:p14="http://schemas.microsoft.com/office/powerpoint/2010/main" val="263878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6365"/>
          <a:stretch/>
        </p:blipFill>
        <p:spPr>
          <a:xfrm>
            <a:off x="-5329" y="0"/>
            <a:ext cx="6400800" cy="4631267"/>
          </a:xfrm>
          <a:prstGeom prst="rect">
            <a:avLst/>
          </a:prstGeom>
        </p:spPr>
      </p:pic>
      <p:sp>
        <p:nvSpPr>
          <p:cNvPr id="11" name="Rectangle 10"/>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782" y="782947"/>
            <a:ext cx="3288061" cy="3313358"/>
          </a:xfrm>
          <a:prstGeom prst="rect">
            <a:avLst/>
          </a:prstGeom>
          <a:noFill/>
        </p:spPr>
        <p:txBody>
          <a:bodyPr wrap="square" lIns="78373" tIns="39187" rIns="78373" bIns="39187" rtlCol="0">
            <a:spAutoFit/>
          </a:bodyPr>
          <a:lstStyle/>
          <a:p>
            <a:pPr>
              <a:lnSpc>
                <a:spcPct val="110000"/>
              </a:lnSpc>
              <a:spcBef>
                <a:spcPts val="700"/>
              </a:spcBef>
            </a:pPr>
            <a:r>
              <a:rPr lang="en-US" sz="1000" b="1" dirty="0">
                <a:latin typeface="Verdana"/>
                <a:cs typeface="Verdana"/>
              </a:rPr>
              <a:t>We’re always learning more about the world and inventing new things. </a:t>
            </a:r>
          </a:p>
          <a:p>
            <a:pPr>
              <a:lnSpc>
                <a:spcPct val="110000"/>
              </a:lnSpc>
              <a:spcBef>
                <a:spcPts val="700"/>
              </a:spcBef>
            </a:pPr>
            <a:r>
              <a:rPr lang="en-US" sz="1000" dirty="0">
                <a:latin typeface="Verdana"/>
                <a:cs typeface="Verdana"/>
              </a:rPr>
              <a:t>People have used selective breeding to improve plants and animals for thousands of years. More recently, we have begun using </a:t>
            </a:r>
            <a:r>
              <a:rPr lang="en-US" sz="1000" dirty="0" smtClean="0">
                <a:latin typeface="Verdana"/>
                <a:cs typeface="Verdana"/>
              </a:rPr>
              <a:t>genetic engineering </a:t>
            </a:r>
            <a:r>
              <a:rPr lang="en-US" sz="1000" dirty="0">
                <a:latin typeface="Verdana"/>
                <a:cs typeface="Verdana"/>
              </a:rPr>
              <a:t>and synthetic biology to create </a:t>
            </a:r>
            <a:r>
              <a:rPr lang="en-US" sz="1000" dirty="0" smtClean="0">
                <a:latin typeface="Verdana"/>
                <a:cs typeface="Verdana"/>
              </a:rPr>
              <a:t>modified </a:t>
            </a:r>
            <a:r>
              <a:rPr lang="en-US" sz="1000" dirty="0">
                <a:latin typeface="Verdana"/>
                <a:cs typeface="Verdana"/>
              </a:rPr>
              <a:t>and entirely new organisms.</a:t>
            </a:r>
          </a:p>
          <a:p>
            <a:pPr>
              <a:lnSpc>
                <a:spcPct val="110000"/>
              </a:lnSpc>
              <a:spcBef>
                <a:spcPts val="700"/>
              </a:spcBef>
            </a:pPr>
            <a:r>
              <a:rPr lang="en-US" sz="1000" dirty="0">
                <a:latin typeface="Verdana"/>
                <a:cs typeface="Verdana"/>
              </a:rPr>
              <a:t>For example, we can make creatures called chimeras that combine genetic material from two </a:t>
            </a:r>
            <a:r>
              <a:rPr lang="en-US" sz="1000" dirty="0" smtClean="0">
                <a:latin typeface="Verdana"/>
                <a:cs typeface="Verdana"/>
              </a:rPr>
              <a:t>different </a:t>
            </a:r>
            <a:r>
              <a:rPr lang="en-US" sz="1000" dirty="0">
                <a:latin typeface="Verdana"/>
                <a:cs typeface="Verdana"/>
              </a:rPr>
              <a:t>animals. Human-pig hybrids may be able to grow donor organs for people who need them.</a:t>
            </a:r>
          </a:p>
          <a:p>
            <a:pPr>
              <a:lnSpc>
                <a:spcPct val="110000"/>
              </a:lnSpc>
              <a:spcBef>
                <a:spcPts val="700"/>
              </a:spcBef>
            </a:pPr>
            <a:r>
              <a:rPr lang="en-US" sz="1000" i="1" dirty="0">
                <a:latin typeface="Verdana"/>
                <a:cs typeface="Verdana"/>
              </a:rPr>
              <a:t>Is it ethical to raise hybrid animals to save the lives of people?</a:t>
            </a:r>
          </a:p>
          <a:p>
            <a:pPr>
              <a:lnSpc>
                <a:spcPct val="110000"/>
              </a:lnSpc>
              <a:spcBef>
                <a:spcPts val="700"/>
              </a:spcBef>
            </a:pPr>
            <a:r>
              <a:rPr lang="en-US" sz="1000" i="1" dirty="0">
                <a:latin typeface="Verdana"/>
                <a:cs typeface="Verdana"/>
              </a:rPr>
              <a:t>If a chimera is mostly pig but part human, should it have the rights of an animal or a person?</a:t>
            </a:r>
          </a:p>
        </p:txBody>
      </p:sp>
      <p:sp>
        <p:nvSpPr>
          <p:cNvPr id="7"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44A876"/>
                </a:solidFill>
                <a:latin typeface="Georgia"/>
                <a:cs typeface="Georgia"/>
              </a:rPr>
              <a:t>PEOPLE ARE CREATIVE</a:t>
            </a:r>
            <a:endParaRPr lang="en-US" sz="1600" b="1" dirty="0">
              <a:solidFill>
                <a:srgbClr val="44A876"/>
              </a:solidFill>
              <a:latin typeface="Georgia"/>
              <a:cs typeface="Georgia"/>
            </a:endParaRPr>
          </a:p>
        </p:txBody>
      </p:sp>
      <p:sp>
        <p:nvSpPr>
          <p:cNvPr id="9" name="TextBox 8"/>
          <p:cNvSpPr txBox="1"/>
          <p:nvPr/>
        </p:nvSpPr>
        <p:spPr>
          <a:xfrm>
            <a:off x="3839982" y="2992749"/>
            <a:ext cx="1968152" cy="571582"/>
          </a:xfrm>
          <a:prstGeom prst="rect">
            <a:avLst/>
          </a:prstGeom>
          <a:noFill/>
        </p:spPr>
        <p:txBody>
          <a:bodyPr wrap="square" lIns="78373" tIns="39187" rIns="78373" bIns="39187" rtlCol="0">
            <a:spAutoFit/>
          </a:bodyPr>
          <a:lstStyle/>
          <a:p>
            <a:r>
              <a:rPr lang="en-US" sz="800" dirty="0">
                <a:latin typeface="Verdana"/>
                <a:cs typeface="Verdana"/>
              </a:rPr>
              <a:t>Scientists have injected human cells into pig embryos. They have also made chimeras from two </a:t>
            </a:r>
            <a:r>
              <a:rPr lang="en-US" sz="800" dirty="0" smtClean="0">
                <a:latin typeface="Verdana"/>
                <a:cs typeface="Verdana"/>
              </a:rPr>
              <a:t>different </a:t>
            </a:r>
            <a:r>
              <a:rPr lang="en-US" sz="800" dirty="0">
                <a:latin typeface="Verdana"/>
                <a:cs typeface="Verdana"/>
              </a:rPr>
              <a:t>species of mice.</a:t>
            </a:r>
          </a:p>
        </p:txBody>
      </p:sp>
      <p:pic>
        <p:nvPicPr>
          <p:cNvPr id="18" name="Picture 17" descr="little-pig-in-barn-1463074454rtN.jpg"/>
          <p:cNvPicPr>
            <a:picLocks noChangeAspect="1"/>
          </p:cNvPicPr>
          <p:nvPr/>
        </p:nvPicPr>
        <p:blipFill rotWithShape="1">
          <a:blip r:embed="rId3" cstate="print">
            <a:extLst>
              <a:ext uri="{28A0092B-C50C-407E-A947-70E740481C1C}">
                <a14:useLocalDpi xmlns:a14="http://schemas.microsoft.com/office/drawing/2010/main"/>
              </a:ext>
            </a:extLst>
          </a:blip>
          <a:srcRect t="8081" b="25305"/>
          <a:stretch/>
        </p:blipFill>
        <p:spPr>
          <a:xfrm>
            <a:off x="3904444" y="1163949"/>
            <a:ext cx="1828800" cy="1828800"/>
          </a:xfrm>
          <a:prstGeom prst="rect">
            <a:avLst/>
          </a:prstGeom>
        </p:spPr>
      </p:pic>
    </p:spTree>
    <p:extLst>
      <p:ext uri="{BB962C8B-B14F-4D97-AF65-F5344CB8AC3E}">
        <p14:creationId xmlns:p14="http://schemas.microsoft.com/office/powerpoint/2010/main" val="70050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6365"/>
          <a:stretch/>
        </p:blipFill>
        <p:spPr>
          <a:xfrm>
            <a:off x="-5329" y="0"/>
            <a:ext cx="6400800" cy="4631267"/>
          </a:xfrm>
          <a:prstGeom prst="rect">
            <a:avLst/>
          </a:prstGeom>
        </p:spPr>
      </p:pic>
      <p:sp>
        <p:nvSpPr>
          <p:cNvPr id="11" name="Rectangle 10"/>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782" y="782947"/>
            <a:ext cx="3288061" cy="2431065"/>
          </a:xfrm>
          <a:prstGeom prst="rect">
            <a:avLst/>
          </a:prstGeom>
          <a:noFill/>
        </p:spPr>
        <p:txBody>
          <a:bodyPr wrap="square" lIns="78373" tIns="39187" rIns="78373" bIns="39187" rtlCol="0">
            <a:spAutoFit/>
          </a:bodyPr>
          <a:lstStyle/>
          <a:p>
            <a:pPr>
              <a:lnSpc>
                <a:spcPct val="110000"/>
              </a:lnSpc>
              <a:spcBef>
                <a:spcPts val="600"/>
              </a:spcBef>
            </a:pPr>
            <a:r>
              <a:rPr lang="en-US" sz="1000" b="1" dirty="0">
                <a:latin typeface="Verdana"/>
                <a:cs typeface="Verdana"/>
              </a:rPr>
              <a:t>Mary Shelley’s novel </a:t>
            </a:r>
            <a:r>
              <a:rPr lang="en-US" sz="1000" b="1" i="1" dirty="0">
                <a:latin typeface="Verdana"/>
                <a:cs typeface="Verdana"/>
              </a:rPr>
              <a:t>Frankenstein</a:t>
            </a:r>
            <a:r>
              <a:rPr lang="en-US" sz="1000" b="1" dirty="0">
                <a:latin typeface="Verdana"/>
                <a:cs typeface="Verdana"/>
              </a:rPr>
              <a:t> tells the story of a man who builds a creature and brings it to life—but </a:t>
            </a:r>
            <a:r>
              <a:rPr lang="en-US" sz="1000" b="1" dirty="0" smtClean="0">
                <a:latin typeface="Verdana"/>
                <a:cs typeface="Verdana"/>
              </a:rPr>
              <a:t>isn’t prepared for what happens next. </a:t>
            </a:r>
            <a:endParaRPr lang="en-US" sz="1000" dirty="0">
              <a:latin typeface="Verdana"/>
              <a:cs typeface="Verdana"/>
            </a:endParaRPr>
          </a:p>
          <a:p>
            <a:pPr>
              <a:lnSpc>
                <a:spcPct val="110000"/>
              </a:lnSpc>
              <a:spcBef>
                <a:spcPts val="600"/>
              </a:spcBef>
            </a:pPr>
            <a:r>
              <a:rPr lang="en-US" sz="1000" dirty="0">
                <a:latin typeface="Verdana"/>
                <a:cs typeface="Verdana"/>
              </a:rPr>
              <a:t>Victor Frankenstein </a:t>
            </a:r>
            <a:r>
              <a:rPr lang="en-US" sz="1000">
                <a:latin typeface="Verdana"/>
                <a:cs typeface="Verdana"/>
              </a:rPr>
              <a:t>is </a:t>
            </a:r>
            <a:r>
              <a:rPr lang="en-US" sz="1000" smtClean="0">
                <a:latin typeface="Verdana"/>
                <a:cs typeface="Verdana"/>
              </a:rPr>
              <a:t>horrified </a:t>
            </a:r>
            <a:r>
              <a:rPr lang="en-US" sz="1000" dirty="0">
                <a:latin typeface="Verdana"/>
                <a:cs typeface="Verdana"/>
              </a:rPr>
              <a:t>by his creature. The creature runs away, but then comes back and tells Victor that he is miserable and lonely. Victor starts to make him a female companion, then thinks better of it and destroys her</a:t>
            </a:r>
            <a:r>
              <a:rPr lang="en-US" sz="1000" dirty="0" smtClean="0">
                <a:latin typeface="Verdana"/>
                <a:cs typeface="Verdana"/>
              </a:rPr>
              <a:t>.</a:t>
            </a:r>
          </a:p>
          <a:p>
            <a:pPr>
              <a:lnSpc>
                <a:spcPct val="110000"/>
              </a:lnSpc>
              <a:spcBef>
                <a:spcPts val="600"/>
              </a:spcBef>
            </a:pPr>
            <a:r>
              <a:rPr lang="en-US" sz="1000" i="1" dirty="0">
                <a:latin typeface="Verdana"/>
                <a:cs typeface="Verdana"/>
              </a:rPr>
              <a:t>Does the creature deserve a mate, so he isn’t all alone?</a:t>
            </a:r>
          </a:p>
          <a:p>
            <a:pPr>
              <a:lnSpc>
                <a:spcPct val="110000"/>
              </a:lnSpc>
              <a:spcBef>
                <a:spcPts val="600"/>
              </a:spcBef>
            </a:pPr>
            <a:r>
              <a:rPr lang="en-US" sz="1000" i="1" dirty="0">
                <a:latin typeface="Verdana"/>
                <a:cs typeface="Verdana"/>
              </a:rPr>
              <a:t>What might happen if there were two creatures?</a:t>
            </a:r>
          </a:p>
        </p:txBody>
      </p:sp>
      <p:sp>
        <p:nvSpPr>
          <p:cNvPr id="7"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44A876"/>
                </a:solidFill>
                <a:latin typeface="Georgia"/>
                <a:cs typeface="Georgia"/>
              </a:rPr>
              <a:t>MONSTER OR MISTREATED?</a:t>
            </a:r>
            <a:endParaRPr lang="en-US" sz="1600" b="1" dirty="0">
              <a:solidFill>
                <a:srgbClr val="44A876"/>
              </a:solidFill>
              <a:latin typeface="Georgia"/>
              <a:cs typeface="Georgia"/>
            </a:endParaRPr>
          </a:p>
        </p:txBody>
      </p:sp>
      <p:sp>
        <p:nvSpPr>
          <p:cNvPr id="9" name="TextBox 8"/>
          <p:cNvSpPr txBox="1"/>
          <p:nvPr/>
        </p:nvSpPr>
        <p:spPr>
          <a:xfrm>
            <a:off x="3875566" y="2616598"/>
            <a:ext cx="1880105" cy="940914"/>
          </a:xfrm>
          <a:prstGeom prst="rect">
            <a:avLst/>
          </a:prstGeom>
          <a:noFill/>
        </p:spPr>
        <p:txBody>
          <a:bodyPr wrap="square" lIns="78373" tIns="39187" rIns="78373" bIns="39187" rtlCol="0">
            <a:spAutoFit/>
          </a:bodyPr>
          <a:lstStyle/>
          <a:p>
            <a:r>
              <a:rPr lang="en-US" sz="800" dirty="0">
                <a:latin typeface="Verdana"/>
                <a:cs typeface="Verdana"/>
              </a:rPr>
              <a:t>Victor Frankenstein must decide whether or not to create a companion for his creature.</a:t>
            </a:r>
          </a:p>
          <a:p>
            <a:r>
              <a:rPr lang="en-US" sz="800" dirty="0">
                <a:latin typeface="Verdana"/>
                <a:cs typeface="Verdana"/>
              </a:rPr>
              <a:t>In Shelley’s novel, Victor doesn’t complete his female creature. In a movie adaptation, he does bring her to life.</a:t>
            </a:r>
          </a:p>
        </p:txBody>
      </p:sp>
      <p:pic>
        <p:nvPicPr>
          <p:cNvPr id="13" name="Picture 12" descr="Bride_of_frankenstein_1935_still_03 (1).jpg"/>
          <p:cNvPicPr>
            <a:picLocks noChangeAspect="1"/>
          </p:cNvPicPr>
          <p:nvPr/>
        </p:nvPicPr>
        <p:blipFill rotWithShape="1">
          <a:blip r:embed="rId3">
            <a:extLst>
              <a:ext uri="{28A0092B-C50C-407E-A947-70E740481C1C}">
                <a14:useLocalDpi xmlns:a14="http://schemas.microsoft.com/office/drawing/2010/main"/>
              </a:ext>
            </a:extLst>
          </a:blip>
          <a:srcRect l="25645" r="12475"/>
          <a:stretch/>
        </p:blipFill>
        <p:spPr>
          <a:xfrm>
            <a:off x="3926872" y="782947"/>
            <a:ext cx="1828800" cy="1833651"/>
          </a:xfrm>
          <a:prstGeom prst="rect">
            <a:avLst/>
          </a:prstGeom>
        </p:spPr>
      </p:pic>
    </p:spTree>
    <p:extLst>
      <p:ext uri="{BB962C8B-B14F-4D97-AF65-F5344CB8AC3E}">
        <p14:creationId xmlns:p14="http://schemas.microsoft.com/office/powerpoint/2010/main" val="70050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6365"/>
          <a:stretch/>
        </p:blipFill>
        <p:spPr>
          <a:xfrm>
            <a:off x="-5329" y="0"/>
            <a:ext cx="6400800" cy="4631267"/>
          </a:xfrm>
          <a:prstGeom prst="rect">
            <a:avLst/>
          </a:prstGeom>
        </p:spPr>
      </p:pic>
      <p:sp>
        <p:nvSpPr>
          <p:cNvPr id="6" name="Rectangle 5"/>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783" y="459731"/>
            <a:ext cx="3851550" cy="324979"/>
          </a:xfrm>
        </p:spPr>
        <p:txBody>
          <a:bodyPr>
            <a:normAutofit/>
          </a:bodyPr>
          <a:lstStyle/>
          <a:p>
            <a:r>
              <a:rPr lang="en-US" sz="1600" dirty="0" smtClean="0">
                <a:solidFill>
                  <a:srgbClr val="44A876"/>
                </a:solidFill>
                <a:latin typeface="Georgia"/>
                <a:cs typeface="Georgia"/>
              </a:rPr>
              <a:t>RESPONSIBLE INNOVATION</a:t>
            </a:r>
            <a:endParaRPr lang="en-US" sz="1600" dirty="0">
              <a:solidFill>
                <a:srgbClr val="44A876"/>
              </a:solidFill>
              <a:latin typeface="Georgia"/>
              <a:cs typeface="Georgia"/>
            </a:endParaRPr>
          </a:p>
        </p:txBody>
      </p:sp>
      <p:sp>
        <p:nvSpPr>
          <p:cNvPr id="7" name="TextBox 6"/>
          <p:cNvSpPr txBox="1"/>
          <p:nvPr/>
        </p:nvSpPr>
        <p:spPr>
          <a:xfrm>
            <a:off x="381783" y="808727"/>
            <a:ext cx="3288062" cy="2974804"/>
          </a:xfrm>
          <a:prstGeom prst="rect">
            <a:avLst/>
          </a:prstGeom>
          <a:noFill/>
        </p:spPr>
        <p:txBody>
          <a:bodyPr wrap="square" lIns="78373" tIns="39187" rIns="78373" bIns="39187" rtlCol="0">
            <a:spAutoFit/>
          </a:bodyPr>
          <a:lstStyle/>
          <a:p>
            <a:pPr>
              <a:lnSpc>
                <a:spcPct val="110000"/>
              </a:lnSpc>
              <a:spcBef>
                <a:spcPts val="700"/>
              </a:spcBef>
            </a:pPr>
            <a:r>
              <a:rPr lang="en-US" sz="1000" b="1" i="1" dirty="0">
                <a:latin typeface="Verdana"/>
                <a:cs typeface="Verdana"/>
              </a:rPr>
              <a:t>Frankenstein</a:t>
            </a:r>
            <a:r>
              <a:rPr lang="en-US" sz="1000" b="1" dirty="0">
                <a:latin typeface="Verdana"/>
                <a:cs typeface="Verdana"/>
              </a:rPr>
              <a:t> suggests that as we study science and make new technologies, it’s important to think ahead. </a:t>
            </a:r>
            <a:endParaRPr lang="en-US" sz="1000" dirty="0">
              <a:latin typeface="Verdana"/>
              <a:cs typeface="Verdana"/>
            </a:endParaRPr>
          </a:p>
          <a:p>
            <a:pPr>
              <a:lnSpc>
                <a:spcPct val="110000"/>
              </a:lnSpc>
              <a:spcBef>
                <a:spcPts val="700"/>
              </a:spcBef>
            </a:pPr>
            <a:r>
              <a:rPr lang="en-US" sz="1000" dirty="0">
                <a:latin typeface="Verdana"/>
                <a:cs typeface="Verdana"/>
              </a:rPr>
              <a:t>For example, genetic engineering could save animals from extinction, but reintroducing these animals could also cause environmental disruptions.</a:t>
            </a:r>
          </a:p>
          <a:p>
            <a:pPr>
              <a:lnSpc>
                <a:spcPct val="110000"/>
              </a:lnSpc>
              <a:spcBef>
                <a:spcPts val="700"/>
              </a:spcBef>
            </a:pPr>
            <a:r>
              <a:rPr lang="en-US" sz="1000" dirty="0">
                <a:latin typeface="Verdana"/>
                <a:cs typeface="Verdana"/>
              </a:rPr>
              <a:t>Scientists are editing the genes of a modern Asian elephant to give it some of the characteristics </a:t>
            </a:r>
            <a:r>
              <a:rPr lang="en-US" sz="1000" dirty="0" smtClean="0">
                <a:latin typeface="Verdana"/>
                <a:cs typeface="Verdana"/>
              </a:rPr>
              <a:t>of a </a:t>
            </a:r>
            <a:r>
              <a:rPr lang="en-US" sz="1000" dirty="0">
                <a:latin typeface="Verdana"/>
                <a:cs typeface="Verdana"/>
              </a:rPr>
              <a:t>woolly mammoth. This “de-extinction” research won’t bring back real </a:t>
            </a:r>
            <a:r>
              <a:rPr lang="en-US" sz="1000" dirty="0" smtClean="0">
                <a:latin typeface="Verdana"/>
                <a:cs typeface="Verdana"/>
              </a:rPr>
              <a:t>woolly mammoths</a:t>
            </a:r>
            <a:r>
              <a:rPr lang="en-US" sz="1000" dirty="0">
                <a:latin typeface="Verdana"/>
                <a:cs typeface="Verdana"/>
              </a:rPr>
              <a:t>—but perhaps future research could.</a:t>
            </a:r>
          </a:p>
          <a:p>
            <a:pPr>
              <a:lnSpc>
                <a:spcPct val="110000"/>
              </a:lnSpc>
              <a:spcBef>
                <a:spcPts val="700"/>
              </a:spcBef>
            </a:pPr>
            <a:r>
              <a:rPr lang="en-US" sz="1000" i="1" dirty="0">
                <a:latin typeface="Verdana"/>
                <a:cs typeface="Verdana"/>
              </a:rPr>
              <a:t>What might happen if an ancient creature like a woolly mammoth came back to life today?</a:t>
            </a:r>
          </a:p>
          <a:p>
            <a:pPr>
              <a:lnSpc>
                <a:spcPct val="110000"/>
              </a:lnSpc>
              <a:spcBef>
                <a:spcPts val="700"/>
              </a:spcBef>
            </a:pPr>
            <a:r>
              <a:rPr lang="en-US" sz="1000" i="1" dirty="0">
                <a:latin typeface="Verdana"/>
                <a:cs typeface="Verdana"/>
              </a:rPr>
              <a:t>How would it survive?</a:t>
            </a:r>
          </a:p>
        </p:txBody>
      </p:sp>
      <p:sp>
        <p:nvSpPr>
          <p:cNvPr id="8" name="TextBox 7"/>
          <p:cNvSpPr txBox="1"/>
          <p:nvPr/>
        </p:nvSpPr>
        <p:spPr>
          <a:xfrm>
            <a:off x="3826935" y="2584368"/>
            <a:ext cx="1972732" cy="817803"/>
          </a:xfrm>
          <a:prstGeom prst="rect">
            <a:avLst/>
          </a:prstGeom>
          <a:noFill/>
        </p:spPr>
        <p:txBody>
          <a:bodyPr wrap="square" lIns="78373" tIns="39187" rIns="78373" bIns="39187" rtlCol="0">
            <a:spAutoFit/>
          </a:bodyPr>
          <a:lstStyle/>
          <a:p>
            <a:r>
              <a:rPr lang="en-US" sz="800" dirty="0">
                <a:latin typeface="Verdana"/>
                <a:cs typeface="Verdana"/>
              </a:rPr>
              <a:t>Scientists are editing the genes of a modern elephant to be more like a woolly mammoth. If they succeed, the new creature will have characteristics of a long-extinct relation.</a:t>
            </a:r>
          </a:p>
        </p:txBody>
      </p:sp>
      <p:pic>
        <p:nvPicPr>
          <p:cNvPr id="14" name="Picture 13" descr="Woolly_mammoth.jpg"/>
          <p:cNvPicPr>
            <a:picLocks noChangeAspect="1"/>
          </p:cNvPicPr>
          <p:nvPr/>
        </p:nvPicPr>
        <p:blipFill rotWithShape="1">
          <a:blip r:embed="rId3" cstate="print">
            <a:extLst>
              <a:ext uri="{28A0092B-C50C-407E-A947-70E740481C1C}">
                <a14:useLocalDpi xmlns:a14="http://schemas.microsoft.com/office/drawing/2010/main"/>
              </a:ext>
            </a:extLst>
          </a:blip>
          <a:srcRect l="31266" r="2256"/>
          <a:stretch/>
        </p:blipFill>
        <p:spPr>
          <a:xfrm>
            <a:off x="3900125" y="757225"/>
            <a:ext cx="1828800" cy="1827143"/>
          </a:xfrm>
          <a:prstGeom prst="rect">
            <a:avLst/>
          </a:prstGeom>
        </p:spPr>
      </p:pic>
    </p:spTree>
    <p:extLst>
      <p:ext uri="{BB962C8B-B14F-4D97-AF65-F5344CB8AC3E}">
        <p14:creationId xmlns:p14="http://schemas.microsoft.com/office/powerpoint/2010/main" val="333704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6365"/>
          <a:stretch/>
        </p:blipFill>
        <p:spPr>
          <a:xfrm>
            <a:off x="-5329" y="0"/>
            <a:ext cx="6400800" cy="4631267"/>
          </a:xfrm>
          <a:prstGeom prst="rect">
            <a:avLst/>
          </a:prstGeom>
        </p:spPr>
      </p:pic>
      <p:sp>
        <p:nvSpPr>
          <p:cNvPr id="13" name="Rectangle 12"/>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71322" y="2588644"/>
            <a:ext cx="4792738" cy="294583"/>
          </a:xfrm>
          <a:prstGeom prst="rect">
            <a:avLst/>
          </a:prstGeom>
          <a:noFill/>
        </p:spPr>
        <p:txBody>
          <a:bodyPr wrap="square" lIns="78373" tIns="39187" rIns="78373" bIns="39187" rtlCol="0">
            <a:spAutoFit/>
          </a:bodyPr>
          <a:lstStyle/>
          <a:p>
            <a:r>
              <a:rPr lang="en-US" sz="700" dirty="0">
                <a:latin typeface="Verdana"/>
                <a:cs typeface="Verdana"/>
              </a:rPr>
              <a:t>Copyright 2017, Arizona State University. Published under a Creative Commons Attribution-Noncommercial-</a:t>
            </a:r>
            <a:r>
              <a:rPr lang="en-US" sz="700" dirty="0" err="1">
                <a:latin typeface="Verdana"/>
                <a:cs typeface="Verdana"/>
              </a:rPr>
              <a:t>ShareAlike</a:t>
            </a:r>
            <a:r>
              <a:rPr lang="en-US" sz="700" dirty="0">
                <a:latin typeface="Verdana"/>
                <a:cs typeface="Verdana"/>
              </a:rPr>
              <a:t> license: </a:t>
            </a:r>
            <a:r>
              <a:rPr lang="en-US" sz="700" u="sng" dirty="0">
                <a:latin typeface="Verdana"/>
                <a:cs typeface="Verdana"/>
              </a:rPr>
              <a:t>http://creativecommons.org/licenses/by-nc-sa/3.0/us/</a:t>
            </a:r>
            <a:r>
              <a:rPr lang="en-US" sz="700" dirty="0">
                <a:latin typeface="Verdana"/>
                <a:cs typeface="Verdana"/>
              </a:rPr>
              <a:t> </a:t>
            </a:r>
          </a:p>
        </p:txBody>
      </p:sp>
      <p:sp>
        <p:nvSpPr>
          <p:cNvPr id="6" name="TextBox 5"/>
          <p:cNvSpPr txBox="1"/>
          <p:nvPr/>
        </p:nvSpPr>
        <p:spPr>
          <a:xfrm>
            <a:off x="1371322" y="3575470"/>
            <a:ext cx="4792738" cy="402305"/>
          </a:xfrm>
          <a:prstGeom prst="rect">
            <a:avLst/>
          </a:prstGeom>
          <a:noFill/>
        </p:spPr>
        <p:txBody>
          <a:bodyPr wrap="square" lIns="78373" tIns="39187" rIns="78373" bIns="39187" rtlCol="0">
            <a:spAutoFit/>
          </a:bodyPr>
          <a:lstStyle/>
          <a:p>
            <a:r>
              <a:rPr lang="en-US" sz="700" dirty="0">
                <a:latin typeface="Verdana"/>
                <a:cs typeface="Verdana"/>
              </a:rPr>
              <a:t>This project was supported by the National Science Foundation under Grant Number 1516684. Any opinions, findings, conclusions, or recommendations expressed in this program are those of the authors and do not necessarily reflect the views of the Foundation. </a:t>
            </a:r>
          </a:p>
        </p:txBody>
      </p:sp>
      <p:sp>
        <p:nvSpPr>
          <p:cNvPr id="7" name="TextBox 6"/>
          <p:cNvSpPr txBox="1"/>
          <p:nvPr/>
        </p:nvSpPr>
        <p:spPr>
          <a:xfrm>
            <a:off x="381783" y="795533"/>
            <a:ext cx="5669280" cy="1754213"/>
          </a:xfrm>
          <a:prstGeom prst="rect">
            <a:avLst/>
          </a:prstGeom>
          <a:noFill/>
        </p:spPr>
        <p:txBody>
          <a:bodyPr wrap="square" lIns="78373" tIns="39187" rIns="78373" bIns="39187" rtlCol="0">
            <a:spAutoFit/>
          </a:bodyPr>
          <a:lstStyle/>
          <a:p>
            <a:pPr>
              <a:lnSpc>
                <a:spcPct val="110000"/>
              </a:lnSpc>
              <a:spcBef>
                <a:spcPts val="600"/>
              </a:spcBef>
            </a:pPr>
            <a:r>
              <a:rPr lang="en-US" sz="900" dirty="0">
                <a:latin typeface="Verdana"/>
                <a:cs typeface="Verdana"/>
              </a:rPr>
              <a:t>Mary Shelley’s novel </a:t>
            </a:r>
            <a:r>
              <a:rPr lang="en-US" sz="900" i="1" dirty="0">
                <a:latin typeface="Verdana"/>
                <a:cs typeface="Verdana"/>
              </a:rPr>
              <a:t>Frankenstein </a:t>
            </a:r>
            <a:r>
              <a:rPr lang="en-US" sz="900" dirty="0">
                <a:latin typeface="Verdana"/>
                <a:cs typeface="Verdana"/>
              </a:rPr>
              <a:t>is a 200-year-old science fiction story that explores themes of human creativity and scientific ethics. The Frankenstein200 project allows people across the United to States to exercise their creativity and consider responsible innovation in fields such as artificial intelligence and genetic engineering. </a:t>
            </a:r>
            <a:endParaRPr lang="en-US" sz="700" dirty="0">
              <a:latin typeface="Verdana"/>
              <a:cs typeface="Verdana"/>
            </a:endParaRPr>
          </a:p>
          <a:p>
            <a:pPr>
              <a:lnSpc>
                <a:spcPct val="110000"/>
              </a:lnSpc>
              <a:spcBef>
                <a:spcPts val="600"/>
              </a:spcBef>
            </a:pPr>
            <a:r>
              <a:rPr lang="en-US" sz="900" dirty="0">
                <a:latin typeface="Verdana"/>
                <a:cs typeface="Verdana"/>
              </a:rPr>
              <a:t>Frankenstein200 is a national project led by Arizona State University. In addition to hands-on activities, Frankenstein200 includes an alternate reality game that immerses players in a modern-day Laboratory for Innovation and Fantastic Explorations (L.I.F.E.). This fictional story imagines what might happen if a character named Dr. Tori Frankenstein picked up where her ancestor Victor Frankenstein left off. </a:t>
            </a:r>
            <a:endParaRPr lang="en-US" sz="900" dirty="0" smtClean="0">
              <a:latin typeface="Verdana"/>
              <a:cs typeface="Verdana"/>
            </a:endParaRPr>
          </a:p>
          <a:p>
            <a:pPr>
              <a:lnSpc>
                <a:spcPct val="110000"/>
              </a:lnSpc>
              <a:spcBef>
                <a:spcPts val="600"/>
              </a:spcBef>
            </a:pPr>
            <a:r>
              <a:rPr lang="en-US" sz="900" dirty="0" smtClean="0">
                <a:latin typeface="Verdana"/>
                <a:cs typeface="Verdana"/>
              </a:rPr>
              <a:t>Visit </a:t>
            </a:r>
            <a:r>
              <a:rPr lang="en-US" sz="900" b="1" dirty="0">
                <a:latin typeface="Verdana"/>
                <a:cs typeface="Verdana"/>
              </a:rPr>
              <a:t>Frankenstein200.org</a:t>
            </a:r>
            <a:r>
              <a:rPr lang="en-US" sz="900" dirty="0">
                <a:latin typeface="Verdana"/>
                <a:cs typeface="Verdana"/>
              </a:rPr>
              <a:t> to play the game!</a:t>
            </a:r>
          </a:p>
        </p:txBody>
      </p:sp>
      <p:sp>
        <p:nvSpPr>
          <p:cNvPr id="10" name="TextBox 9"/>
          <p:cNvSpPr txBox="1"/>
          <p:nvPr/>
        </p:nvSpPr>
        <p:spPr>
          <a:xfrm>
            <a:off x="1371321" y="3162449"/>
            <a:ext cx="4795219" cy="186861"/>
          </a:xfrm>
          <a:prstGeom prst="rect">
            <a:avLst/>
          </a:prstGeom>
          <a:noFill/>
        </p:spPr>
        <p:txBody>
          <a:bodyPr wrap="square" lIns="78373" tIns="39187" rIns="78373" bIns="39187" rtlCol="0">
            <a:spAutoFit/>
          </a:bodyPr>
          <a:lstStyle/>
          <a:p>
            <a:r>
              <a:rPr lang="en-US" sz="700" dirty="0">
                <a:latin typeface="Verdana"/>
                <a:cs typeface="Verdana"/>
              </a:rPr>
              <a:t>Distributed in collaboration with the National Informal STEM Education Network: </a:t>
            </a:r>
            <a:r>
              <a:rPr lang="en-US" sz="700" u="sng" dirty="0" err="1">
                <a:latin typeface="Verdana"/>
                <a:cs typeface="Verdana"/>
              </a:rPr>
              <a:t>nisenet.org</a:t>
            </a:r>
            <a:r>
              <a:rPr lang="en-US" sz="700" u="sng" dirty="0">
                <a:latin typeface="Verdana"/>
                <a:cs typeface="Verdana"/>
              </a:rPr>
              <a:t> </a:t>
            </a:r>
            <a:endParaRPr lang="en-US" sz="700" u="sng" dirty="0"/>
          </a:p>
        </p:txBody>
      </p:sp>
      <p:pic>
        <p:nvPicPr>
          <p:cNvPr id="2" name="Picture 1" descr="frankenstein200-K.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119" y="498692"/>
            <a:ext cx="2268595" cy="301752"/>
          </a:xfrm>
          <a:prstGeom prst="rect">
            <a:avLst/>
          </a:prstGeom>
        </p:spPr>
      </p:pic>
      <p:pic>
        <p:nvPicPr>
          <p:cNvPr id="17" name="Picture 16" descr="Macintosh HD:Users:raeostman:Documents:ASU - logos and letterhead:logo_rgb-mg.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5847" y="2549746"/>
            <a:ext cx="774915" cy="457200"/>
          </a:xfrm>
          <a:prstGeom prst="rect">
            <a:avLst/>
          </a:prstGeom>
          <a:noFill/>
          <a:ln>
            <a:noFill/>
          </a:ln>
        </p:spPr>
      </p:pic>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9058" y="3563055"/>
            <a:ext cx="457200" cy="457200"/>
          </a:xfrm>
          <a:prstGeom prst="rect">
            <a:avLst/>
          </a:prstGeom>
          <a:noFill/>
          <a:ln>
            <a:noFill/>
          </a:ln>
        </p:spPr>
      </p:pic>
      <p:pic>
        <p:nvPicPr>
          <p:cNvPr id="19" name="Picture 18" descr="New_NISENET_logo_V.jpg"/>
          <p:cNvPicPr>
            <a:picLocks noChangeAspect="1"/>
          </p:cNvPicPr>
          <p:nvPr/>
        </p:nvPicPr>
        <p:blipFill rotWithShape="1">
          <a:blip r:embed="rId6" cstate="print">
            <a:extLst>
              <a:ext uri="{28A0092B-C50C-407E-A947-70E740481C1C}">
                <a14:useLocalDpi xmlns:a14="http://schemas.microsoft.com/office/drawing/2010/main"/>
              </a:ext>
            </a:extLst>
          </a:blip>
          <a:srcRect r="1170"/>
          <a:stretch/>
        </p:blipFill>
        <p:spPr>
          <a:xfrm>
            <a:off x="594929" y="3006946"/>
            <a:ext cx="565873" cy="457200"/>
          </a:xfrm>
          <a:prstGeom prst="rect">
            <a:avLst/>
          </a:prstGeom>
        </p:spPr>
      </p:pic>
    </p:spTree>
    <p:extLst>
      <p:ext uri="{BB962C8B-B14F-4D97-AF65-F5344CB8AC3E}">
        <p14:creationId xmlns:p14="http://schemas.microsoft.com/office/powerpoint/2010/main" val="688505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3568</TotalTime>
  <Words>967</Words>
  <Application>Microsoft Macintosh PowerPoint</Application>
  <PresentationFormat>Custom</PresentationFormat>
  <Paragraphs>48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RESPONSIBLE INNOVATION</vt:lpstr>
      <vt:lpstr>PowerPoint Presentation</vt:lpstr>
    </vt:vector>
  </TitlesOfParts>
  <Company>Arizona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Ostman</dc:creator>
  <cp:lastModifiedBy>Rae Ostman</cp:lastModifiedBy>
  <cp:revision>136</cp:revision>
  <dcterms:created xsi:type="dcterms:W3CDTF">2017-04-08T18:32:38Z</dcterms:created>
  <dcterms:modified xsi:type="dcterms:W3CDTF">2017-09-03T13:29:01Z</dcterms:modified>
</cp:coreProperties>
</file>