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85" r:id="rId2"/>
    <p:sldId id="284" r:id="rId3"/>
    <p:sldId id="280" r:id="rId4"/>
    <p:sldId id="288" r:id="rId5"/>
    <p:sldId id="289" r:id="rId6"/>
    <p:sldId id="291" r:id="rId7"/>
    <p:sldId id="292" r:id="rId8"/>
    <p:sldId id="278" r:id="rId9"/>
    <p:sldId id="286" r:id="rId10"/>
    <p:sldId id="275" r:id="rId11"/>
  </p:sldIdLst>
  <p:sldSz cx="6400800" cy="4572000"/>
  <p:notesSz cx="6858000" cy="9144000"/>
  <p:defaultTextStyle>
    <a:defPPr>
      <a:defRPr lang="en-US"/>
    </a:defPPr>
    <a:lvl1pPr marL="0" algn="l" defTabSz="313493" rtl="0" eaLnBrk="1" latinLnBrk="0" hangingPunct="1">
      <a:defRPr sz="1200" kern="1200">
        <a:solidFill>
          <a:schemeClr val="tx1"/>
        </a:solidFill>
        <a:latin typeface="+mn-lt"/>
        <a:ea typeface="+mn-ea"/>
        <a:cs typeface="+mn-cs"/>
      </a:defRPr>
    </a:lvl1pPr>
    <a:lvl2pPr marL="313493" algn="l" defTabSz="313493" rtl="0" eaLnBrk="1" latinLnBrk="0" hangingPunct="1">
      <a:defRPr sz="1200" kern="1200">
        <a:solidFill>
          <a:schemeClr val="tx1"/>
        </a:solidFill>
        <a:latin typeface="+mn-lt"/>
        <a:ea typeface="+mn-ea"/>
        <a:cs typeface="+mn-cs"/>
      </a:defRPr>
    </a:lvl2pPr>
    <a:lvl3pPr marL="626986" algn="l" defTabSz="313493" rtl="0" eaLnBrk="1" latinLnBrk="0" hangingPunct="1">
      <a:defRPr sz="1200" kern="1200">
        <a:solidFill>
          <a:schemeClr val="tx1"/>
        </a:solidFill>
        <a:latin typeface="+mn-lt"/>
        <a:ea typeface="+mn-ea"/>
        <a:cs typeface="+mn-cs"/>
      </a:defRPr>
    </a:lvl3pPr>
    <a:lvl4pPr marL="940479" algn="l" defTabSz="313493" rtl="0" eaLnBrk="1" latinLnBrk="0" hangingPunct="1">
      <a:defRPr sz="1200" kern="1200">
        <a:solidFill>
          <a:schemeClr val="tx1"/>
        </a:solidFill>
        <a:latin typeface="+mn-lt"/>
        <a:ea typeface="+mn-ea"/>
        <a:cs typeface="+mn-cs"/>
      </a:defRPr>
    </a:lvl4pPr>
    <a:lvl5pPr marL="1253972" algn="l" defTabSz="313493" rtl="0" eaLnBrk="1" latinLnBrk="0" hangingPunct="1">
      <a:defRPr sz="1200" kern="1200">
        <a:solidFill>
          <a:schemeClr val="tx1"/>
        </a:solidFill>
        <a:latin typeface="+mn-lt"/>
        <a:ea typeface="+mn-ea"/>
        <a:cs typeface="+mn-cs"/>
      </a:defRPr>
    </a:lvl5pPr>
    <a:lvl6pPr marL="1567464" algn="l" defTabSz="313493" rtl="0" eaLnBrk="1" latinLnBrk="0" hangingPunct="1">
      <a:defRPr sz="1200" kern="1200">
        <a:solidFill>
          <a:schemeClr val="tx1"/>
        </a:solidFill>
        <a:latin typeface="+mn-lt"/>
        <a:ea typeface="+mn-ea"/>
        <a:cs typeface="+mn-cs"/>
      </a:defRPr>
    </a:lvl6pPr>
    <a:lvl7pPr marL="1880957" algn="l" defTabSz="313493" rtl="0" eaLnBrk="1" latinLnBrk="0" hangingPunct="1">
      <a:defRPr sz="1200" kern="1200">
        <a:solidFill>
          <a:schemeClr val="tx1"/>
        </a:solidFill>
        <a:latin typeface="+mn-lt"/>
        <a:ea typeface="+mn-ea"/>
        <a:cs typeface="+mn-cs"/>
      </a:defRPr>
    </a:lvl7pPr>
    <a:lvl8pPr marL="2194450" algn="l" defTabSz="313493" rtl="0" eaLnBrk="1" latinLnBrk="0" hangingPunct="1">
      <a:defRPr sz="1200" kern="1200">
        <a:solidFill>
          <a:schemeClr val="tx1"/>
        </a:solidFill>
        <a:latin typeface="+mn-lt"/>
        <a:ea typeface="+mn-ea"/>
        <a:cs typeface="+mn-cs"/>
      </a:defRPr>
    </a:lvl8pPr>
    <a:lvl9pPr marL="2507943" algn="l" defTabSz="313493" rtl="0" eaLnBrk="1" latinLnBrk="0" hangingPunct="1">
      <a:defRPr sz="1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91A72D"/>
    <a:srgbClr val="44A876"/>
    <a:srgbClr val="A2C7C8"/>
    <a:srgbClr val="ABD2D4"/>
    <a:srgbClr val="D59E37"/>
    <a:srgbClr val="B33722"/>
    <a:srgbClr val="FFFF00"/>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8445" autoAdjust="0"/>
  </p:normalViewPr>
  <p:slideViewPr>
    <p:cSldViewPr snapToGrid="0" snapToObjects="1">
      <p:cViewPr>
        <p:scale>
          <a:sx n="150" d="100"/>
          <a:sy n="150" d="100"/>
        </p:scale>
        <p:origin x="-896" y="-320"/>
      </p:cViewPr>
      <p:guideLst>
        <p:guide orient="horz" pos="1440"/>
        <p:guide pos="201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printerSettings" Target="printerSettings/printerSettings1.bin"/><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 y="1420284"/>
            <a:ext cx="5440680" cy="980016"/>
          </a:xfrm>
        </p:spPr>
        <p:txBody>
          <a:bodyPr/>
          <a:lstStyle/>
          <a:p>
            <a:r>
              <a:rPr lang="en-US" smtClean="0"/>
              <a:t>Click to edit Master title style</a:t>
            </a:r>
            <a:endParaRPr lang="en-US"/>
          </a:p>
        </p:txBody>
      </p:sp>
      <p:sp>
        <p:nvSpPr>
          <p:cNvPr id="3" name="Subtitle 2"/>
          <p:cNvSpPr>
            <a:spLocks noGrp="1"/>
          </p:cNvSpPr>
          <p:nvPr>
            <p:ph type="subTitle" idx="1"/>
          </p:nvPr>
        </p:nvSpPr>
        <p:spPr>
          <a:xfrm>
            <a:off x="960120" y="2590800"/>
            <a:ext cx="4480560" cy="1168400"/>
          </a:xfrm>
        </p:spPr>
        <p:txBody>
          <a:bodyPr/>
          <a:lstStyle>
            <a:lvl1pPr marL="0" indent="0" algn="ctr">
              <a:buNone/>
              <a:defRPr>
                <a:solidFill>
                  <a:schemeClr val="tx1">
                    <a:tint val="75000"/>
                  </a:schemeClr>
                </a:solidFill>
              </a:defRPr>
            </a:lvl1pPr>
            <a:lvl2pPr marL="313493" indent="0" algn="ctr">
              <a:buNone/>
              <a:defRPr>
                <a:solidFill>
                  <a:schemeClr val="tx1">
                    <a:tint val="75000"/>
                  </a:schemeClr>
                </a:solidFill>
              </a:defRPr>
            </a:lvl2pPr>
            <a:lvl3pPr marL="626986" indent="0" algn="ctr">
              <a:buNone/>
              <a:defRPr>
                <a:solidFill>
                  <a:schemeClr val="tx1">
                    <a:tint val="75000"/>
                  </a:schemeClr>
                </a:solidFill>
              </a:defRPr>
            </a:lvl3pPr>
            <a:lvl4pPr marL="940479" indent="0" algn="ctr">
              <a:buNone/>
              <a:defRPr>
                <a:solidFill>
                  <a:schemeClr val="tx1">
                    <a:tint val="75000"/>
                  </a:schemeClr>
                </a:solidFill>
              </a:defRPr>
            </a:lvl4pPr>
            <a:lvl5pPr marL="1253972" indent="0" algn="ctr">
              <a:buNone/>
              <a:defRPr>
                <a:solidFill>
                  <a:schemeClr val="tx1">
                    <a:tint val="75000"/>
                  </a:schemeClr>
                </a:solidFill>
              </a:defRPr>
            </a:lvl5pPr>
            <a:lvl6pPr marL="1567464" indent="0" algn="ctr">
              <a:buNone/>
              <a:defRPr>
                <a:solidFill>
                  <a:schemeClr val="tx1">
                    <a:tint val="75000"/>
                  </a:schemeClr>
                </a:solidFill>
              </a:defRPr>
            </a:lvl6pPr>
            <a:lvl7pPr marL="1880957" indent="0" algn="ctr">
              <a:buNone/>
              <a:defRPr>
                <a:solidFill>
                  <a:schemeClr val="tx1">
                    <a:tint val="75000"/>
                  </a:schemeClr>
                </a:solidFill>
              </a:defRPr>
            </a:lvl7pPr>
            <a:lvl8pPr marL="2194450" indent="0" algn="ctr">
              <a:buNone/>
              <a:defRPr>
                <a:solidFill>
                  <a:schemeClr val="tx1">
                    <a:tint val="75000"/>
                  </a:schemeClr>
                </a:solidFill>
              </a:defRPr>
            </a:lvl8pPr>
            <a:lvl9pPr marL="2507943"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4781452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343463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40580" y="183093"/>
            <a:ext cx="1440180" cy="3901016"/>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0040" y="183093"/>
            <a:ext cx="4213860" cy="390101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126778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1823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5619" y="2937935"/>
            <a:ext cx="5440680" cy="908050"/>
          </a:xfrm>
        </p:spPr>
        <p:txBody>
          <a:bodyPr anchor="t"/>
          <a:lstStyle>
            <a:lvl1pPr algn="l">
              <a:defRPr sz="2700" b="1" cap="all"/>
            </a:lvl1pPr>
          </a:lstStyle>
          <a:p>
            <a:r>
              <a:rPr lang="en-US" smtClean="0"/>
              <a:t>Click to edit Master title style</a:t>
            </a:r>
            <a:endParaRPr lang="en-US"/>
          </a:p>
        </p:txBody>
      </p:sp>
      <p:sp>
        <p:nvSpPr>
          <p:cNvPr id="3" name="Text Placeholder 2"/>
          <p:cNvSpPr>
            <a:spLocks noGrp="1"/>
          </p:cNvSpPr>
          <p:nvPr>
            <p:ph type="body" idx="1"/>
          </p:nvPr>
        </p:nvSpPr>
        <p:spPr>
          <a:xfrm>
            <a:off x="505619" y="1937809"/>
            <a:ext cx="5440680" cy="1000125"/>
          </a:xfrm>
        </p:spPr>
        <p:txBody>
          <a:bodyPr anchor="b"/>
          <a:lstStyle>
            <a:lvl1pPr marL="0" indent="0">
              <a:buNone/>
              <a:defRPr sz="1400">
                <a:solidFill>
                  <a:schemeClr val="tx1">
                    <a:tint val="75000"/>
                  </a:schemeClr>
                </a:solidFill>
              </a:defRPr>
            </a:lvl1pPr>
            <a:lvl2pPr marL="313493" indent="0">
              <a:buNone/>
              <a:defRPr sz="1200">
                <a:solidFill>
                  <a:schemeClr val="tx1">
                    <a:tint val="75000"/>
                  </a:schemeClr>
                </a:solidFill>
              </a:defRPr>
            </a:lvl2pPr>
            <a:lvl3pPr marL="626986" indent="0">
              <a:buNone/>
              <a:defRPr sz="1100">
                <a:solidFill>
                  <a:schemeClr val="tx1">
                    <a:tint val="75000"/>
                  </a:schemeClr>
                </a:solidFill>
              </a:defRPr>
            </a:lvl3pPr>
            <a:lvl4pPr marL="940479" indent="0">
              <a:buNone/>
              <a:defRPr sz="900">
                <a:solidFill>
                  <a:schemeClr val="tx1">
                    <a:tint val="75000"/>
                  </a:schemeClr>
                </a:solidFill>
              </a:defRPr>
            </a:lvl4pPr>
            <a:lvl5pPr marL="1253972" indent="0">
              <a:buNone/>
              <a:defRPr sz="900">
                <a:solidFill>
                  <a:schemeClr val="tx1">
                    <a:tint val="75000"/>
                  </a:schemeClr>
                </a:solidFill>
              </a:defRPr>
            </a:lvl5pPr>
            <a:lvl6pPr marL="1567464" indent="0">
              <a:buNone/>
              <a:defRPr sz="900">
                <a:solidFill>
                  <a:schemeClr val="tx1">
                    <a:tint val="75000"/>
                  </a:schemeClr>
                </a:solidFill>
              </a:defRPr>
            </a:lvl6pPr>
            <a:lvl7pPr marL="1880957" indent="0">
              <a:buNone/>
              <a:defRPr sz="900">
                <a:solidFill>
                  <a:schemeClr val="tx1">
                    <a:tint val="75000"/>
                  </a:schemeClr>
                </a:solidFill>
              </a:defRPr>
            </a:lvl7pPr>
            <a:lvl8pPr marL="2194450" indent="0">
              <a:buNone/>
              <a:defRPr sz="900">
                <a:solidFill>
                  <a:schemeClr val="tx1">
                    <a:tint val="75000"/>
                  </a:schemeClr>
                </a:solidFill>
              </a:defRPr>
            </a:lvl8pPr>
            <a:lvl9pPr marL="2507943" indent="0">
              <a:buNone/>
              <a:defRPr sz="9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5BC9572-4060-9A42-82DC-B16E5620DFF1}" type="datetimeFigureOut">
              <a:rPr lang="en-US" smtClean="0"/>
              <a:t>9/3/17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3725082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0040" y="1066800"/>
            <a:ext cx="2827020" cy="3017309"/>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253740" y="1066800"/>
            <a:ext cx="2827020" cy="3017309"/>
          </a:xfrm>
        </p:spPr>
        <p:txBody>
          <a:bodyPr/>
          <a:lstStyle>
            <a:lvl1pPr>
              <a:defRPr sz="19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1208566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20040" y="1023410"/>
            <a:ext cx="2828133" cy="426508"/>
          </a:xfrm>
        </p:spPr>
        <p:txBody>
          <a:bodyPr anchor="b"/>
          <a:lstStyle>
            <a:lvl1pPr marL="0" indent="0">
              <a:buNone/>
              <a:defRPr sz="1600" b="1"/>
            </a:lvl1pPr>
            <a:lvl2pPr marL="313493" indent="0">
              <a:buNone/>
              <a:defRPr sz="1400" b="1"/>
            </a:lvl2pPr>
            <a:lvl3pPr marL="626986" indent="0">
              <a:buNone/>
              <a:defRPr sz="1200" b="1"/>
            </a:lvl3pPr>
            <a:lvl4pPr marL="940479" indent="0">
              <a:buNone/>
              <a:defRPr sz="1100" b="1"/>
            </a:lvl4pPr>
            <a:lvl5pPr marL="1253972" indent="0">
              <a:buNone/>
              <a:defRPr sz="1100" b="1"/>
            </a:lvl5pPr>
            <a:lvl6pPr marL="1567464" indent="0">
              <a:buNone/>
              <a:defRPr sz="1100" b="1"/>
            </a:lvl6pPr>
            <a:lvl7pPr marL="1880957" indent="0">
              <a:buNone/>
              <a:defRPr sz="1100" b="1"/>
            </a:lvl7pPr>
            <a:lvl8pPr marL="2194450" indent="0">
              <a:buNone/>
              <a:defRPr sz="1100" b="1"/>
            </a:lvl8pPr>
            <a:lvl9pPr marL="2507943"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320040" y="1449918"/>
            <a:ext cx="2828133" cy="263419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251519" y="1023410"/>
            <a:ext cx="2829242" cy="426508"/>
          </a:xfrm>
        </p:spPr>
        <p:txBody>
          <a:bodyPr anchor="b"/>
          <a:lstStyle>
            <a:lvl1pPr marL="0" indent="0">
              <a:buNone/>
              <a:defRPr sz="1600" b="1"/>
            </a:lvl1pPr>
            <a:lvl2pPr marL="313493" indent="0">
              <a:buNone/>
              <a:defRPr sz="1400" b="1"/>
            </a:lvl2pPr>
            <a:lvl3pPr marL="626986" indent="0">
              <a:buNone/>
              <a:defRPr sz="1200" b="1"/>
            </a:lvl3pPr>
            <a:lvl4pPr marL="940479" indent="0">
              <a:buNone/>
              <a:defRPr sz="1100" b="1"/>
            </a:lvl4pPr>
            <a:lvl5pPr marL="1253972" indent="0">
              <a:buNone/>
              <a:defRPr sz="1100" b="1"/>
            </a:lvl5pPr>
            <a:lvl6pPr marL="1567464" indent="0">
              <a:buNone/>
              <a:defRPr sz="1100" b="1"/>
            </a:lvl6pPr>
            <a:lvl7pPr marL="1880957" indent="0">
              <a:buNone/>
              <a:defRPr sz="1100" b="1"/>
            </a:lvl7pPr>
            <a:lvl8pPr marL="2194450" indent="0">
              <a:buNone/>
              <a:defRPr sz="1100" b="1"/>
            </a:lvl8pPr>
            <a:lvl9pPr marL="2507943"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3251519" y="1449918"/>
            <a:ext cx="2829242" cy="2634192"/>
          </a:xfrm>
        </p:spPr>
        <p:txBody>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5BC9572-4060-9A42-82DC-B16E5620DFF1}" type="datetimeFigureOut">
              <a:rPr lang="en-US" smtClean="0"/>
              <a:t>9/3/17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568288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5BC9572-4060-9A42-82DC-B16E5620DFF1}" type="datetimeFigureOut">
              <a:rPr lang="en-US" smtClean="0"/>
              <a:t>9/3/17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4122424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BC9572-4060-9A42-82DC-B16E5620DFF1}" type="datetimeFigureOut">
              <a:rPr lang="en-US" smtClean="0"/>
              <a:t>9/3/17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2107265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0040" y="182034"/>
            <a:ext cx="2105819" cy="774700"/>
          </a:xfrm>
        </p:spPr>
        <p:txBody>
          <a:bodyPr anchor="b"/>
          <a:lstStyle>
            <a:lvl1pPr algn="l">
              <a:defRPr sz="1400" b="1"/>
            </a:lvl1pPr>
          </a:lstStyle>
          <a:p>
            <a:r>
              <a:rPr lang="en-US" smtClean="0"/>
              <a:t>Click to edit Master title style</a:t>
            </a:r>
            <a:endParaRPr lang="en-US"/>
          </a:p>
        </p:txBody>
      </p:sp>
      <p:sp>
        <p:nvSpPr>
          <p:cNvPr id="3" name="Content Placeholder 2"/>
          <p:cNvSpPr>
            <a:spLocks noGrp="1"/>
          </p:cNvSpPr>
          <p:nvPr>
            <p:ph idx="1"/>
          </p:nvPr>
        </p:nvSpPr>
        <p:spPr>
          <a:xfrm>
            <a:off x="2502536" y="182034"/>
            <a:ext cx="3578225" cy="3902075"/>
          </a:xfrm>
        </p:spPr>
        <p:txBody>
          <a:bodyPr/>
          <a:lstStyle>
            <a:lvl1pPr>
              <a:defRPr sz="2200"/>
            </a:lvl1pPr>
            <a:lvl2pPr>
              <a:defRPr sz="19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20040" y="956734"/>
            <a:ext cx="2105819" cy="3127375"/>
          </a:xfrm>
        </p:spPr>
        <p:txBody>
          <a:bodyPr/>
          <a:lstStyle>
            <a:lvl1pPr marL="0" indent="0">
              <a:buNone/>
              <a:defRPr sz="900"/>
            </a:lvl1pPr>
            <a:lvl2pPr marL="313493" indent="0">
              <a:buNone/>
              <a:defRPr sz="900"/>
            </a:lvl2pPr>
            <a:lvl3pPr marL="626986" indent="0">
              <a:buNone/>
              <a:defRPr sz="700"/>
            </a:lvl3pPr>
            <a:lvl4pPr marL="940479" indent="0">
              <a:buNone/>
              <a:defRPr sz="600"/>
            </a:lvl4pPr>
            <a:lvl5pPr marL="1253972" indent="0">
              <a:buNone/>
              <a:defRPr sz="600"/>
            </a:lvl5pPr>
            <a:lvl6pPr marL="1567464" indent="0">
              <a:buNone/>
              <a:defRPr sz="600"/>
            </a:lvl6pPr>
            <a:lvl7pPr marL="1880957" indent="0">
              <a:buNone/>
              <a:defRPr sz="600"/>
            </a:lvl7pPr>
            <a:lvl8pPr marL="2194450" indent="0">
              <a:buNone/>
              <a:defRPr sz="600"/>
            </a:lvl8pPr>
            <a:lvl9pPr marL="250794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3631411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4603" y="3200400"/>
            <a:ext cx="3840480" cy="377825"/>
          </a:xfrm>
        </p:spPr>
        <p:txBody>
          <a:bodyPr anchor="b"/>
          <a:lstStyle>
            <a:lvl1pPr algn="l">
              <a:defRPr sz="1400" b="1"/>
            </a:lvl1pPr>
          </a:lstStyle>
          <a:p>
            <a:r>
              <a:rPr lang="en-US" smtClean="0"/>
              <a:t>Click to edit Master title style</a:t>
            </a:r>
            <a:endParaRPr lang="en-US"/>
          </a:p>
        </p:txBody>
      </p:sp>
      <p:sp>
        <p:nvSpPr>
          <p:cNvPr id="3" name="Picture Placeholder 2"/>
          <p:cNvSpPr>
            <a:spLocks noGrp="1"/>
          </p:cNvSpPr>
          <p:nvPr>
            <p:ph type="pic" idx="1"/>
          </p:nvPr>
        </p:nvSpPr>
        <p:spPr>
          <a:xfrm>
            <a:off x="1254603" y="408516"/>
            <a:ext cx="3840480" cy="2743200"/>
          </a:xfrm>
        </p:spPr>
        <p:txBody>
          <a:bodyPr/>
          <a:lstStyle>
            <a:lvl1pPr marL="0" indent="0">
              <a:buNone/>
              <a:defRPr sz="2200"/>
            </a:lvl1pPr>
            <a:lvl2pPr marL="313493" indent="0">
              <a:buNone/>
              <a:defRPr sz="1900"/>
            </a:lvl2pPr>
            <a:lvl3pPr marL="626986" indent="0">
              <a:buNone/>
              <a:defRPr sz="1600"/>
            </a:lvl3pPr>
            <a:lvl4pPr marL="940479" indent="0">
              <a:buNone/>
              <a:defRPr sz="1400"/>
            </a:lvl4pPr>
            <a:lvl5pPr marL="1253972" indent="0">
              <a:buNone/>
              <a:defRPr sz="1400"/>
            </a:lvl5pPr>
            <a:lvl6pPr marL="1567464" indent="0">
              <a:buNone/>
              <a:defRPr sz="1400"/>
            </a:lvl6pPr>
            <a:lvl7pPr marL="1880957" indent="0">
              <a:buNone/>
              <a:defRPr sz="1400"/>
            </a:lvl7pPr>
            <a:lvl8pPr marL="2194450" indent="0">
              <a:buNone/>
              <a:defRPr sz="1400"/>
            </a:lvl8pPr>
            <a:lvl9pPr marL="2507943" indent="0">
              <a:buNone/>
              <a:defRPr sz="1400"/>
            </a:lvl9pPr>
          </a:lstStyle>
          <a:p>
            <a:endParaRPr lang="en-US"/>
          </a:p>
        </p:txBody>
      </p:sp>
      <p:sp>
        <p:nvSpPr>
          <p:cNvPr id="4" name="Text Placeholder 3"/>
          <p:cNvSpPr>
            <a:spLocks noGrp="1"/>
          </p:cNvSpPr>
          <p:nvPr>
            <p:ph type="body" sz="half" idx="2"/>
          </p:nvPr>
        </p:nvSpPr>
        <p:spPr>
          <a:xfrm>
            <a:off x="1254603" y="3578225"/>
            <a:ext cx="3840480" cy="536575"/>
          </a:xfrm>
        </p:spPr>
        <p:txBody>
          <a:bodyPr/>
          <a:lstStyle>
            <a:lvl1pPr marL="0" indent="0">
              <a:buNone/>
              <a:defRPr sz="900"/>
            </a:lvl1pPr>
            <a:lvl2pPr marL="313493" indent="0">
              <a:buNone/>
              <a:defRPr sz="900"/>
            </a:lvl2pPr>
            <a:lvl3pPr marL="626986" indent="0">
              <a:buNone/>
              <a:defRPr sz="700"/>
            </a:lvl3pPr>
            <a:lvl4pPr marL="940479" indent="0">
              <a:buNone/>
              <a:defRPr sz="600"/>
            </a:lvl4pPr>
            <a:lvl5pPr marL="1253972" indent="0">
              <a:buNone/>
              <a:defRPr sz="600"/>
            </a:lvl5pPr>
            <a:lvl6pPr marL="1567464" indent="0">
              <a:buNone/>
              <a:defRPr sz="600"/>
            </a:lvl6pPr>
            <a:lvl7pPr marL="1880957" indent="0">
              <a:buNone/>
              <a:defRPr sz="600"/>
            </a:lvl7pPr>
            <a:lvl8pPr marL="2194450" indent="0">
              <a:buNone/>
              <a:defRPr sz="600"/>
            </a:lvl8pPr>
            <a:lvl9pPr marL="2507943" indent="0">
              <a:buNone/>
              <a:defRPr sz="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BC9572-4060-9A42-82DC-B16E5620DFF1}" type="datetimeFigureOut">
              <a:rPr lang="en-US" smtClean="0"/>
              <a:t>9/3/17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A3C4D3-EF62-2343-99C8-3CFEA1F27FA0}" type="slidenum">
              <a:rPr lang="en-US" smtClean="0"/>
              <a:t>‹#›</a:t>
            </a:fld>
            <a:endParaRPr lang="en-US"/>
          </a:p>
        </p:txBody>
      </p:sp>
    </p:spTree>
    <p:extLst>
      <p:ext uri="{BB962C8B-B14F-4D97-AF65-F5344CB8AC3E}">
        <p14:creationId xmlns:p14="http://schemas.microsoft.com/office/powerpoint/2010/main" val="26271120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0040" y="183092"/>
            <a:ext cx="5760720" cy="762000"/>
          </a:xfrm>
          <a:prstGeom prst="rect">
            <a:avLst/>
          </a:prstGeom>
        </p:spPr>
        <p:txBody>
          <a:bodyPr vert="horz" lIns="62699" tIns="31349" rIns="62699" bIns="3134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320040" y="1066800"/>
            <a:ext cx="5760720" cy="3017309"/>
          </a:xfrm>
          <a:prstGeom prst="rect">
            <a:avLst/>
          </a:prstGeom>
        </p:spPr>
        <p:txBody>
          <a:bodyPr vert="horz" lIns="62699" tIns="31349" rIns="62699" bIns="3134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320040" y="4237567"/>
            <a:ext cx="1493520" cy="243416"/>
          </a:xfrm>
          <a:prstGeom prst="rect">
            <a:avLst/>
          </a:prstGeom>
        </p:spPr>
        <p:txBody>
          <a:bodyPr vert="horz" lIns="62699" tIns="31349" rIns="62699" bIns="31349" rtlCol="0" anchor="ctr"/>
          <a:lstStyle>
            <a:lvl1pPr algn="l">
              <a:defRPr sz="900">
                <a:solidFill>
                  <a:schemeClr val="tx1">
                    <a:tint val="75000"/>
                  </a:schemeClr>
                </a:solidFill>
              </a:defRPr>
            </a:lvl1pPr>
          </a:lstStyle>
          <a:p>
            <a:fld id="{55BC9572-4060-9A42-82DC-B16E5620DFF1}" type="datetimeFigureOut">
              <a:rPr lang="en-US" smtClean="0"/>
              <a:t>9/3/17</a:t>
            </a:fld>
            <a:endParaRPr lang="en-US"/>
          </a:p>
        </p:txBody>
      </p:sp>
      <p:sp>
        <p:nvSpPr>
          <p:cNvPr id="5" name="Footer Placeholder 4"/>
          <p:cNvSpPr>
            <a:spLocks noGrp="1"/>
          </p:cNvSpPr>
          <p:nvPr>
            <p:ph type="ftr" sz="quarter" idx="3"/>
          </p:nvPr>
        </p:nvSpPr>
        <p:spPr>
          <a:xfrm>
            <a:off x="2186940" y="4237567"/>
            <a:ext cx="2026920" cy="243416"/>
          </a:xfrm>
          <a:prstGeom prst="rect">
            <a:avLst/>
          </a:prstGeom>
        </p:spPr>
        <p:txBody>
          <a:bodyPr vert="horz" lIns="62699" tIns="31349" rIns="62699" bIns="31349"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587240" y="4237567"/>
            <a:ext cx="1493520" cy="243416"/>
          </a:xfrm>
          <a:prstGeom prst="rect">
            <a:avLst/>
          </a:prstGeom>
        </p:spPr>
        <p:txBody>
          <a:bodyPr vert="horz" lIns="62699" tIns="31349" rIns="62699" bIns="31349" rtlCol="0" anchor="ctr"/>
          <a:lstStyle>
            <a:lvl1pPr algn="r">
              <a:defRPr sz="900">
                <a:solidFill>
                  <a:schemeClr val="tx1">
                    <a:tint val="75000"/>
                  </a:schemeClr>
                </a:solidFill>
              </a:defRPr>
            </a:lvl1pPr>
          </a:lstStyle>
          <a:p>
            <a:fld id="{C7A3C4D3-EF62-2343-99C8-3CFEA1F27FA0}" type="slidenum">
              <a:rPr lang="en-US" smtClean="0"/>
              <a:t>‹#›</a:t>
            </a:fld>
            <a:endParaRPr lang="en-US"/>
          </a:p>
        </p:txBody>
      </p:sp>
    </p:spTree>
    <p:extLst>
      <p:ext uri="{BB962C8B-B14F-4D97-AF65-F5344CB8AC3E}">
        <p14:creationId xmlns:p14="http://schemas.microsoft.com/office/powerpoint/2010/main" val="210580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13493" rtl="0" eaLnBrk="1" latinLnBrk="0" hangingPunct="1">
        <a:spcBef>
          <a:spcPct val="0"/>
        </a:spcBef>
        <a:buNone/>
        <a:defRPr sz="3000" kern="1200">
          <a:solidFill>
            <a:schemeClr val="tx1"/>
          </a:solidFill>
          <a:latin typeface="+mj-lt"/>
          <a:ea typeface="+mj-ea"/>
          <a:cs typeface="+mj-cs"/>
        </a:defRPr>
      </a:lvl1pPr>
    </p:titleStyle>
    <p:body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p:bodyStyle>
    <p:otherStyle>
      <a:defPPr>
        <a:defRPr lang="en-US"/>
      </a:defPPr>
      <a:lvl1pPr marL="0" algn="l" defTabSz="313493" rtl="0" eaLnBrk="1" latinLnBrk="0" hangingPunct="1">
        <a:defRPr sz="1200" kern="1200">
          <a:solidFill>
            <a:schemeClr val="tx1"/>
          </a:solidFill>
          <a:latin typeface="+mn-lt"/>
          <a:ea typeface="+mn-ea"/>
          <a:cs typeface="+mn-cs"/>
        </a:defRPr>
      </a:lvl1pPr>
      <a:lvl2pPr marL="313493" algn="l" defTabSz="313493" rtl="0" eaLnBrk="1" latinLnBrk="0" hangingPunct="1">
        <a:defRPr sz="1200" kern="1200">
          <a:solidFill>
            <a:schemeClr val="tx1"/>
          </a:solidFill>
          <a:latin typeface="+mn-lt"/>
          <a:ea typeface="+mn-ea"/>
          <a:cs typeface="+mn-cs"/>
        </a:defRPr>
      </a:lvl2pPr>
      <a:lvl3pPr marL="626986" algn="l" defTabSz="313493" rtl="0" eaLnBrk="1" latinLnBrk="0" hangingPunct="1">
        <a:defRPr sz="1200" kern="1200">
          <a:solidFill>
            <a:schemeClr val="tx1"/>
          </a:solidFill>
          <a:latin typeface="+mn-lt"/>
          <a:ea typeface="+mn-ea"/>
          <a:cs typeface="+mn-cs"/>
        </a:defRPr>
      </a:lvl3pPr>
      <a:lvl4pPr marL="940479" algn="l" defTabSz="313493" rtl="0" eaLnBrk="1" latinLnBrk="0" hangingPunct="1">
        <a:defRPr sz="1200" kern="1200">
          <a:solidFill>
            <a:schemeClr val="tx1"/>
          </a:solidFill>
          <a:latin typeface="+mn-lt"/>
          <a:ea typeface="+mn-ea"/>
          <a:cs typeface="+mn-cs"/>
        </a:defRPr>
      </a:lvl4pPr>
      <a:lvl5pPr marL="1253972" algn="l" defTabSz="313493" rtl="0" eaLnBrk="1" latinLnBrk="0" hangingPunct="1">
        <a:defRPr sz="1200" kern="1200">
          <a:solidFill>
            <a:schemeClr val="tx1"/>
          </a:solidFill>
          <a:latin typeface="+mn-lt"/>
          <a:ea typeface="+mn-ea"/>
          <a:cs typeface="+mn-cs"/>
        </a:defRPr>
      </a:lvl5pPr>
      <a:lvl6pPr marL="1567464" algn="l" defTabSz="313493" rtl="0" eaLnBrk="1" latinLnBrk="0" hangingPunct="1">
        <a:defRPr sz="1200" kern="1200">
          <a:solidFill>
            <a:schemeClr val="tx1"/>
          </a:solidFill>
          <a:latin typeface="+mn-lt"/>
          <a:ea typeface="+mn-ea"/>
          <a:cs typeface="+mn-cs"/>
        </a:defRPr>
      </a:lvl6pPr>
      <a:lvl7pPr marL="1880957" algn="l" defTabSz="313493" rtl="0" eaLnBrk="1" latinLnBrk="0" hangingPunct="1">
        <a:defRPr sz="1200" kern="1200">
          <a:solidFill>
            <a:schemeClr val="tx1"/>
          </a:solidFill>
          <a:latin typeface="+mn-lt"/>
          <a:ea typeface="+mn-ea"/>
          <a:cs typeface="+mn-cs"/>
        </a:defRPr>
      </a:lvl7pPr>
      <a:lvl8pPr marL="2194450" algn="l" defTabSz="313493" rtl="0" eaLnBrk="1" latinLnBrk="0" hangingPunct="1">
        <a:defRPr sz="1200" kern="1200">
          <a:solidFill>
            <a:schemeClr val="tx1"/>
          </a:solidFill>
          <a:latin typeface="+mn-lt"/>
          <a:ea typeface="+mn-ea"/>
          <a:cs typeface="+mn-cs"/>
        </a:defRPr>
      </a:lvl8pPr>
      <a:lvl9pPr marL="2507943" algn="l" defTabSz="313493"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4" Type="http://schemas.openxmlformats.org/officeDocument/2006/relationships/image" Target="../media/image3.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4.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7.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image" Target="../media/image1.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emf"/><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emf"/><Relationship Id="rId3"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3" name="Title 1"/>
          <p:cNvSpPr txBox="1">
            <a:spLocks/>
          </p:cNvSpPr>
          <p:nvPr/>
        </p:nvSpPr>
        <p:spPr>
          <a:xfrm>
            <a:off x="460816" y="366227"/>
            <a:ext cx="5493079" cy="716871"/>
          </a:xfrm>
          <a:prstGeom prst="rect">
            <a:avLst/>
          </a:prstGeom>
        </p:spPr>
        <p:txBody>
          <a:bodyPr>
            <a:normAutofit/>
          </a:bodyPr>
          <a:lstStyle>
            <a:lvl1pPr algn="ctr" defTabSz="313493" rtl="0" eaLnBrk="1" latinLnBrk="0" hangingPunct="1">
              <a:spcBef>
                <a:spcPct val="0"/>
              </a:spcBef>
              <a:buNone/>
              <a:defRPr sz="3000" kern="1200">
                <a:solidFill>
                  <a:schemeClr val="tx1"/>
                </a:solidFill>
                <a:latin typeface="+mj-lt"/>
                <a:ea typeface="+mj-ea"/>
                <a:cs typeface="+mj-cs"/>
              </a:defRPr>
            </a:lvl1pPr>
          </a:lstStyle>
          <a:p>
            <a:r>
              <a:rPr lang="en-US" sz="2400" b="1" dirty="0" smtClean="0">
                <a:solidFill>
                  <a:schemeClr val="bg1"/>
                </a:solidFill>
                <a:latin typeface="Georgia"/>
                <a:cs typeface="Georgia"/>
              </a:rPr>
              <a:t>MONSTER MASK</a:t>
            </a:r>
          </a:p>
          <a:p>
            <a:r>
              <a:rPr lang="en-US" sz="1400" dirty="0" smtClean="0">
                <a:solidFill>
                  <a:schemeClr val="bg1"/>
                </a:solidFill>
                <a:latin typeface="Georgia"/>
                <a:cs typeface="Georgia"/>
              </a:rPr>
              <a:t>Who’s the monster here?</a:t>
            </a:r>
            <a:endParaRPr lang="en-US" sz="1400" dirty="0">
              <a:solidFill>
                <a:schemeClr val="bg1"/>
              </a:solidFill>
              <a:latin typeface="Georgia"/>
              <a:cs typeface="Georgia"/>
            </a:endParaRPr>
          </a:p>
        </p:txBody>
      </p:sp>
      <p:pic>
        <p:nvPicPr>
          <p:cNvPr id="5" name="Picture 4" descr="frankenstein200-W.eps"/>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96129" y="4239811"/>
            <a:ext cx="1374906" cy="182880"/>
          </a:xfrm>
          <a:prstGeom prst="rect">
            <a:avLst/>
          </a:prstGeom>
        </p:spPr>
      </p:pic>
      <p:pic>
        <p:nvPicPr>
          <p:cNvPr id="10" name="Picture 9" descr="MaskCover.jpg"/>
          <p:cNvPicPr>
            <a:picLocks noChangeAspect="1"/>
          </p:cNvPicPr>
          <p:nvPr/>
        </p:nvPicPr>
        <p:blipFill rotWithShape="1">
          <a:blip r:embed="rId4" cstate="print">
            <a:extLst>
              <a:ext uri="{28A0092B-C50C-407E-A947-70E740481C1C}">
                <a14:useLocalDpi xmlns:a14="http://schemas.microsoft.com/office/drawing/2010/main"/>
              </a:ext>
            </a:extLst>
          </a:blip>
          <a:srcRect t="7612" b="18525"/>
          <a:stretch/>
        </p:blipFill>
        <p:spPr>
          <a:xfrm>
            <a:off x="460816" y="1083098"/>
            <a:ext cx="5486400" cy="3039533"/>
          </a:xfrm>
          <a:prstGeom prst="rect">
            <a:avLst/>
          </a:prstGeom>
          <a:ln w="12700" cmpd="sng">
            <a:solidFill>
              <a:srgbClr val="FFFFFF"/>
            </a:solidFill>
          </a:ln>
        </p:spPr>
      </p:pic>
    </p:spTree>
    <p:extLst>
      <p:ext uri="{BB962C8B-B14F-4D97-AF65-F5344CB8AC3E}">
        <p14:creationId xmlns:p14="http://schemas.microsoft.com/office/powerpoint/2010/main" val="582709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13" name="Rectangle 12"/>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TextBox 4"/>
          <p:cNvSpPr txBox="1"/>
          <p:nvPr/>
        </p:nvSpPr>
        <p:spPr>
          <a:xfrm>
            <a:off x="1371322" y="2588644"/>
            <a:ext cx="4792738" cy="294583"/>
          </a:xfrm>
          <a:prstGeom prst="rect">
            <a:avLst/>
          </a:prstGeom>
          <a:noFill/>
        </p:spPr>
        <p:txBody>
          <a:bodyPr wrap="square" lIns="78373" tIns="39187" rIns="78373" bIns="39187" rtlCol="0">
            <a:spAutoFit/>
          </a:bodyPr>
          <a:lstStyle/>
          <a:p>
            <a:r>
              <a:rPr lang="en-US" sz="700" dirty="0">
                <a:latin typeface="Verdana"/>
                <a:cs typeface="Verdana"/>
              </a:rPr>
              <a:t>Copyright 2017, Arizona State University. Published under a Creative Commons Attribution-Noncommercial-</a:t>
            </a:r>
            <a:r>
              <a:rPr lang="en-US" sz="700" dirty="0" err="1">
                <a:latin typeface="Verdana"/>
                <a:cs typeface="Verdana"/>
              </a:rPr>
              <a:t>ShareAlike</a:t>
            </a:r>
            <a:r>
              <a:rPr lang="en-US" sz="700" dirty="0">
                <a:latin typeface="Verdana"/>
                <a:cs typeface="Verdana"/>
              </a:rPr>
              <a:t> license: </a:t>
            </a:r>
            <a:r>
              <a:rPr lang="en-US" sz="700" u="sng" dirty="0">
                <a:latin typeface="Verdana"/>
                <a:cs typeface="Verdana"/>
              </a:rPr>
              <a:t>http://creativecommons.org/licenses/by-nc-sa/3.0/us/</a:t>
            </a:r>
            <a:r>
              <a:rPr lang="en-US" sz="700" dirty="0">
                <a:latin typeface="Verdana"/>
                <a:cs typeface="Verdana"/>
              </a:rPr>
              <a:t> </a:t>
            </a:r>
          </a:p>
        </p:txBody>
      </p:sp>
      <p:sp>
        <p:nvSpPr>
          <p:cNvPr id="6" name="TextBox 5"/>
          <p:cNvSpPr txBox="1"/>
          <p:nvPr/>
        </p:nvSpPr>
        <p:spPr>
          <a:xfrm>
            <a:off x="1371322" y="3575470"/>
            <a:ext cx="4792738" cy="402305"/>
          </a:xfrm>
          <a:prstGeom prst="rect">
            <a:avLst/>
          </a:prstGeom>
          <a:noFill/>
        </p:spPr>
        <p:txBody>
          <a:bodyPr wrap="square" lIns="78373" tIns="39187" rIns="78373" bIns="39187" rtlCol="0">
            <a:spAutoFit/>
          </a:bodyPr>
          <a:lstStyle/>
          <a:p>
            <a:r>
              <a:rPr lang="en-US" sz="700" dirty="0">
                <a:latin typeface="Verdana"/>
                <a:cs typeface="Verdana"/>
              </a:rPr>
              <a:t>This project was supported by the National Science Foundation under Grant Number 1516684. Any opinions, findings, conclusions, or recommendations expressed in this program are those of the authors and do not necessarily reflect the views of the Foundation. </a:t>
            </a:r>
          </a:p>
        </p:txBody>
      </p:sp>
      <p:sp>
        <p:nvSpPr>
          <p:cNvPr id="7" name="TextBox 6"/>
          <p:cNvSpPr txBox="1"/>
          <p:nvPr/>
        </p:nvSpPr>
        <p:spPr>
          <a:xfrm>
            <a:off x="381783" y="795533"/>
            <a:ext cx="5669280" cy="1754213"/>
          </a:xfrm>
          <a:prstGeom prst="rect">
            <a:avLst/>
          </a:prstGeom>
          <a:noFill/>
        </p:spPr>
        <p:txBody>
          <a:bodyPr wrap="square" lIns="78373" tIns="39187" rIns="78373" bIns="39187" rtlCol="0">
            <a:spAutoFit/>
          </a:bodyPr>
          <a:lstStyle/>
          <a:p>
            <a:pPr>
              <a:lnSpc>
                <a:spcPct val="110000"/>
              </a:lnSpc>
              <a:spcBef>
                <a:spcPts val="600"/>
              </a:spcBef>
            </a:pPr>
            <a:r>
              <a:rPr lang="en-US" sz="900" dirty="0">
                <a:latin typeface="Verdana"/>
                <a:cs typeface="Verdana"/>
              </a:rPr>
              <a:t>Mary Shelley’s novel </a:t>
            </a:r>
            <a:r>
              <a:rPr lang="en-US" sz="900" i="1" dirty="0">
                <a:latin typeface="Verdana"/>
                <a:cs typeface="Verdana"/>
              </a:rPr>
              <a:t>Frankenstein </a:t>
            </a:r>
            <a:r>
              <a:rPr lang="en-US" sz="900" dirty="0">
                <a:latin typeface="Verdana"/>
                <a:cs typeface="Verdana"/>
              </a:rPr>
              <a:t>is a 200-year-old science fiction story that explores themes of human creativity and scientific ethics. The Frankenstein200 project allows people across the United to States to exercise their creativity and consider responsible innovation in fields such as artificial intelligence and genetic engineering. </a:t>
            </a:r>
            <a:endParaRPr lang="en-US" sz="700" dirty="0">
              <a:latin typeface="Verdana"/>
              <a:cs typeface="Verdana"/>
            </a:endParaRPr>
          </a:p>
          <a:p>
            <a:pPr>
              <a:lnSpc>
                <a:spcPct val="110000"/>
              </a:lnSpc>
              <a:spcBef>
                <a:spcPts val="600"/>
              </a:spcBef>
            </a:pPr>
            <a:r>
              <a:rPr lang="en-US" sz="900" dirty="0">
                <a:latin typeface="Verdana"/>
                <a:cs typeface="Verdana"/>
              </a:rPr>
              <a:t>Frankenstein200 is a national project led by Arizona State University. In addition to hands-on activities, Frankenstein200 includes an alternate reality game that immerses players in a modern-day Laboratory for Innovation and Fantastic Explorations (L.I.F.E.). This fictional story imagines what might happen if a character named Dr. Tori Frankenstein picked up where her ancestor Victor Frankenstein left off. </a:t>
            </a:r>
            <a:endParaRPr lang="en-US" sz="900" dirty="0" smtClean="0">
              <a:latin typeface="Verdana"/>
              <a:cs typeface="Verdana"/>
            </a:endParaRPr>
          </a:p>
          <a:p>
            <a:pPr>
              <a:lnSpc>
                <a:spcPct val="110000"/>
              </a:lnSpc>
              <a:spcBef>
                <a:spcPts val="600"/>
              </a:spcBef>
            </a:pPr>
            <a:r>
              <a:rPr lang="en-US" sz="900" dirty="0" smtClean="0">
                <a:latin typeface="Verdana"/>
                <a:cs typeface="Verdana"/>
              </a:rPr>
              <a:t>Visit </a:t>
            </a:r>
            <a:r>
              <a:rPr lang="en-US" sz="900" b="1" dirty="0">
                <a:latin typeface="Verdana"/>
                <a:cs typeface="Verdana"/>
              </a:rPr>
              <a:t>Frankenstein200.org</a:t>
            </a:r>
            <a:r>
              <a:rPr lang="en-US" sz="900" dirty="0">
                <a:latin typeface="Verdana"/>
                <a:cs typeface="Verdana"/>
              </a:rPr>
              <a:t> to play the game!</a:t>
            </a:r>
          </a:p>
        </p:txBody>
      </p:sp>
      <p:sp>
        <p:nvSpPr>
          <p:cNvPr id="10" name="TextBox 9"/>
          <p:cNvSpPr txBox="1"/>
          <p:nvPr/>
        </p:nvSpPr>
        <p:spPr>
          <a:xfrm>
            <a:off x="1371321" y="3162449"/>
            <a:ext cx="4795219" cy="186861"/>
          </a:xfrm>
          <a:prstGeom prst="rect">
            <a:avLst/>
          </a:prstGeom>
          <a:noFill/>
        </p:spPr>
        <p:txBody>
          <a:bodyPr wrap="square" lIns="78373" tIns="39187" rIns="78373" bIns="39187" rtlCol="0">
            <a:spAutoFit/>
          </a:bodyPr>
          <a:lstStyle/>
          <a:p>
            <a:r>
              <a:rPr lang="en-US" sz="700" dirty="0">
                <a:latin typeface="Verdana"/>
                <a:cs typeface="Verdana"/>
              </a:rPr>
              <a:t>Distributed in collaboration with the National Informal STEM Education Network: </a:t>
            </a:r>
            <a:r>
              <a:rPr lang="en-US" sz="700" u="sng" dirty="0" err="1">
                <a:latin typeface="Verdana"/>
                <a:cs typeface="Verdana"/>
              </a:rPr>
              <a:t>nisenet.org</a:t>
            </a:r>
            <a:r>
              <a:rPr lang="en-US" sz="700" u="sng" dirty="0">
                <a:latin typeface="Verdana"/>
                <a:cs typeface="Verdana"/>
              </a:rPr>
              <a:t> </a:t>
            </a:r>
            <a:endParaRPr lang="en-US" sz="700" u="sng" dirty="0"/>
          </a:p>
        </p:txBody>
      </p:sp>
      <p:pic>
        <p:nvPicPr>
          <p:cNvPr id="2" name="Picture 1" descr="frankenstein200-K.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44119" y="498692"/>
            <a:ext cx="2268595" cy="301752"/>
          </a:xfrm>
          <a:prstGeom prst="rect">
            <a:avLst/>
          </a:prstGeom>
        </p:spPr>
      </p:pic>
      <p:pic>
        <p:nvPicPr>
          <p:cNvPr id="17" name="Picture 16" descr="Macintosh HD:Users:raeostman:Documents:ASU - logos and letterhead:logo_rgb-mg.jpg"/>
          <p:cNvPicPr>
            <a:picLocks noChangeAspect="1"/>
          </p:cNvPicPr>
          <p:nvPr/>
        </p:nvPicPr>
        <p:blipFill>
          <a:blip r:embed="rId4" cstate="print">
            <a:extLst>
              <a:ext uri="{28A0092B-C50C-407E-A947-70E740481C1C}">
                <a14:useLocalDpi xmlns:a14="http://schemas.microsoft.com/office/drawing/2010/main"/>
              </a:ext>
            </a:extLst>
          </a:blip>
          <a:srcRect/>
          <a:stretch>
            <a:fillRect/>
          </a:stretch>
        </p:blipFill>
        <p:spPr bwMode="auto">
          <a:xfrm>
            <a:off x="485847" y="2549746"/>
            <a:ext cx="774915" cy="457200"/>
          </a:xfrm>
          <a:prstGeom prst="rect">
            <a:avLst/>
          </a:prstGeom>
          <a:noFill/>
          <a:ln>
            <a:noFill/>
          </a:ln>
        </p:spPr>
      </p:pic>
      <p:pic>
        <p:nvPicPr>
          <p:cNvPr id="18" name="Picture 17"/>
          <p:cNvPicPr>
            <a:picLocks noChangeAspect="1"/>
          </p:cNvPicPr>
          <p:nvPr/>
        </p:nvPicPr>
        <p:blipFill>
          <a:blip r:embed="rId5" cstate="print">
            <a:extLst>
              <a:ext uri="{28A0092B-C50C-407E-A947-70E740481C1C}">
                <a14:useLocalDpi xmlns:a14="http://schemas.microsoft.com/office/drawing/2010/main"/>
              </a:ext>
            </a:extLst>
          </a:blip>
          <a:srcRect/>
          <a:stretch>
            <a:fillRect/>
          </a:stretch>
        </p:blipFill>
        <p:spPr bwMode="auto">
          <a:xfrm>
            <a:off x="649058" y="3563055"/>
            <a:ext cx="457200" cy="457200"/>
          </a:xfrm>
          <a:prstGeom prst="rect">
            <a:avLst/>
          </a:prstGeom>
          <a:noFill/>
          <a:ln>
            <a:noFill/>
          </a:ln>
        </p:spPr>
      </p:pic>
      <p:pic>
        <p:nvPicPr>
          <p:cNvPr id="19" name="Picture 18" descr="New_NISENET_logo_V.jpg"/>
          <p:cNvPicPr>
            <a:picLocks noChangeAspect="1"/>
          </p:cNvPicPr>
          <p:nvPr/>
        </p:nvPicPr>
        <p:blipFill rotWithShape="1">
          <a:blip r:embed="rId6" cstate="print">
            <a:extLst>
              <a:ext uri="{28A0092B-C50C-407E-A947-70E740481C1C}">
                <a14:useLocalDpi xmlns:a14="http://schemas.microsoft.com/office/drawing/2010/main"/>
              </a:ext>
            </a:extLst>
          </a:blip>
          <a:srcRect r="1170"/>
          <a:stretch/>
        </p:blipFill>
        <p:spPr>
          <a:xfrm>
            <a:off x="594929" y="3006946"/>
            <a:ext cx="565873" cy="457200"/>
          </a:xfrm>
          <a:prstGeom prst="rect">
            <a:avLst/>
          </a:prstGeom>
        </p:spPr>
      </p:pic>
    </p:spTree>
    <p:extLst>
      <p:ext uri="{BB962C8B-B14F-4D97-AF65-F5344CB8AC3E}">
        <p14:creationId xmlns:p14="http://schemas.microsoft.com/office/powerpoint/2010/main" val="688505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12" name="Rectangle 11"/>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91A72D"/>
                </a:solidFill>
                <a:latin typeface="Georgia"/>
                <a:cs typeface="Georgia"/>
              </a:rPr>
              <a:t>WHO WAS FRANKENSTEIN?</a:t>
            </a:r>
            <a:endParaRPr lang="en-US" sz="1600" b="1" dirty="0">
              <a:solidFill>
                <a:srgbClr val="91A72D"/>
              </a:solidFill>
              <a:latin typeface="Georgia"/>
              <a:cs typeface="Georgia"/>
            </a:endParaRPr>
          </a:p>
        </p:txBody>
      </p:sp>
      <p:sp>
        <p:nvSpPr>
          <p:cNvPr id="9" name="Text Placeholder 3"/>
          <p:cNvSpPr txBox="1">
            <a:spLocks/>
          </p:cNvSpPr>
          <p:nvPr/>
        </p:nvSpPr>
        <p:spPr>
          <a:xfrm>
            <a:off x="381782" y="778505"/>
            <a:ext cx="3288062" cy="3127375"/>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600"/>
              </a:spcBef>
              <a:buNone/>
            </a:pPr>
            <a:r>
              <a:rPr lang="en-US" sz="1000" b="1" dirty="0" smtClean="0">
                <a:latin typeface="Verdana"/>
                <a:cs typeface="Verdana"/>
              </a:rPr>
              <a:t>What do you know about Victor Frankenstein and his creature? </a:t>
            </a:r>
          </a:p>
          <a:p>
            <a:pPr marL="0" indent="0">
              <a:lnSpc>
                <a:spcPct val="110000"/>
              </a:lnSpc>
              <a:spcBef>
                <a:spcPts val="600"/>
              </a:spcBef>
              <a:buNone/>
            </a:pPr>
            <a:r>
              <a:rPr lang="en-US" sz="1000" dirty="0" smtClean="0">
                <a:solidFill>
                  <a:srgbClr val="000000"/>
                </a:solidFill>
                <a:latin typeface="Verdana"/>
                <a:cs typeface="Verdana"/>
              </a:rPr>
              <a:t>Victor Frankenstein and the “monster” he created first appeared 200 years ago in Mary Shelley’s novel </a:t>
            </a:r>
            <a:r>
              <a:rPr lang="en-US" sz="1000" i="1" dirty="0" smtClean="0">
                <a:solidFill>
                  <a:srgbClr val="000000"/>
                </a:solidFill>
                <a:latin typeface="Verdana"/>
                <a:cs typeface="Verdana"/>
              </a:rPr>
              <a:t>Frankenstein</a:t>
            </a:r>
            <a:r>
              <a:rPr lang="en-US" sz="1000" dirty="0" smtClean="0">
                <a:solidFill>
                  <a:srgbClr val="000000"/>
                </a:solidFill>
                <a:latin typeface="Verdana"/>
                <a:cs typeface="Verdana"/>
              </a:rPr>
              <a:t>. Since then, these characters have appeared in plays, movies, TV shows, comic books, and many other places.</a:t>
            </a:r>
            <a:endParaRPr lang="en-US" sz="1000" dirty="0" smtClean="0">
              <a:latin typeface="Verdana"/>
              <a:cs typeface="Verdana"/>
            </a:endParaRPr>
          </a:p>
          <a:p>
            <a:pPr marL="0" indent="0">
              <a:lnSpc>
                <a:spcPct val="110000"/>
              </a:lnSpc>
              <a:spcBef>
                <a:spcPts val="600"/>
              </a:spcBef>
              <a:buNone/>
            </a:pPr>
            <a:r>
              <a:rPr lang="en-US" sz="1000" dirty="0" smtClean="0">
                <a:latin typeface="Verdana"/>
                <a:cs typeface="Verdana"/>
              </a:rPr>
              <a:t>You may recognize Frankenstein’s creature as a Halloween costume, a classic Hollywood monster, or the complex character in Shelley’s story. </a:t>
            </a:r>
          </a:p>
          <a:p>
            <a:pPr marL="0" indent="0">
              <a:buNone/>
            </a:pPr>
            <a:endParaRPr lang="en-US" sz="1000" dirty="0">
              <a:latin typeface="Verdana"/>
              <a:cs typeface="Verdana"/>
            </a:endParaRPr>
          </a:p>
        </p:txBody>
      </p:sp>
      <p:sp>
        <p:nvSpPr>
          <p:cNvPr id="10" name="TextBox 9"/>
          <p:cNvSpPr txBox="1"/>
          <p:nvPr/>
        </p:nvSpPr>
        <p:spPr>
          <a:xfrm>
            <a:off x="3835402" y="3208397"/>
            <a:ext cx="1921931" cy="694692"/>
          </a:xfrm>
          <a:prstGeom prst="rect">
            <a:avLst/>
          </a:prstGeom>
          <a:noFill/>
        </p:spPr>
        <p:txBody>
          <a:bodyPr wrap="square" lIns="78373" tIns="39187" rIns="78373" bIns="39187" rtlCol="0">
            <a:spAutoFit/>
          </a:bodyPr>
          <a:lstStyle/>
          <a:p>
            <a:r>
              <a:rPr lang="en-US" sz="800" dirty="0">
                <a:latin typeface="Verdana"/>
                <a:cs typeface="Verdana"/>
              </a:rPr>
              <a:t>Frankenstein’s monster and his bride are popular Halloween costumes. Children may recognize and enjoy the characters without knowing their history.</a:t>
            </a:r>
          </a:p>
        </p:txBody>
      </p:sp>
      <p:pic>
        <p:nvPicPr>
          <p:cNvPr id="4" name="Picture 3" descr="Frankensteincostumes.jpg"/>
          <p:cNvPicPr>
            <a:picLocks noChangeAspect="1"/>
          </p:cNvPicPr>
          <p:nvPr/>
        </p:nvPicPr>
        <p:blipFill rotWithShape="1">
          <a:blip r:embed="rId3" cstate="print">
            <a:extLst>
              <a:ext uri="{28A0092B-C50C-407E-A947-70E740481C1C}">
                <a14:useLocalDpi xmlns:a14="http://schemas.microsoft.com/office/drawing/2010/main"/>
              </a:ext>
            </a:extLst>
          </a:blip>
          <a:srcRect l="3453" t="2753" r="6732" b="2611"/>
          <a:stretch/>
        </p:blipFill>
        <p:spPr>
          <a:xfrm>
            <a:off x="3928532" y="753535"/>
            <a:ext cx="1642533" cy="2438401"/>
          </a:xfrm>
          <a:prstGeom prst="rect">
            <a:avLst/>
          </a:prstGeom>
          <a:ln>
            <a:solidFill>
              <a:schemeClr val="bg1">
                <a:lumMod val="50000"/>
              </a:schemeClr>
            </a:solidFill>
          </a:ln>
        </p:spPr>
      </p:pic>
    </p:spTree>
    <p:extLst>
      <p:ext uri="{BB962C8B-B14F-4D97-AF65-F5344CB8AC3E}">
        <p14:creationId xmlns:p14="http://schemas.microsoft.com/office/powerpoint/2010/main" val="1661258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9" name="Rectangle 8"/>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3"/>
          <p:cNvSpPr txBox="1">
            <a:spLocks/>
          </p:cNvSpPr>
          <p:nvPr/>
        </p:nvSpPr>
        <p:spPr>
          <a:xfrm>
            <a:off x="381782" y="463055"/>
            <a:ext cx="3288061" cy="3127375"/>
          </a:xfrm>
          <a:prstGeom prst="rect">
            <a:avLst/>
          </a:prstGeom>
        </p:spPr>
        <p:txBody>
          <a:bodyPr>
            <a:no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600"/>
              </a:spcBef>
              <a:buNone/>
            </a:pPr>
            <a:r>
              <a:rPr lang="en-US" sz="1000" dirty="0" smtClean="0">
                <a:latin typeface="Verdana"/>
                <a:cs typeface="Verdana"/>
              </a:rPr>
              <a:t>In Mary Shelley’s original story, Victor Frankenstein was a science student with a secret project. He built a person out of dead body parts and brought it to life. </a:t>
            </a:r>
          </a:p>
          <a:p>
            <a:pPr marL="0" indent="0">
              <a:lnSpc>
                <a:spcPct val="110000"/>
              </a:lnSpc>
              <a:spcBef>
                <a:spcPts val="600"/>
              </a:spcBef>
              <a:buNone/>
            </a:pPr>
            <a:r>
              <a:rPr lang="en-US" sz="1000" dirty="0">
                <a:latin typeface="Verdana"/>
                <a:cs typeface="Verdana"/>
              </a:rPr>
              <a:t>Victor thought his creature looked like a monster, and he was scared of it. The creature ran away and learned to survive on its own. It did some good things and some very bad things. Some people wonder who was the real monster—Victor or his creature.</a:t>
            </a:r>
          </a:p>
          <a:p>
            <a:pPr marL="0" indent="0">
              <a:lnSpc>
                <a:spcPct val="110000"/>
              </a:lnSpc>
              <a:spcBef>
                <a:spcPts val="600"/>
              </a:spcBef>
              <a:buNone/>
            </a:pPr>
            <a:r>
              <a:rPr lang="en-US" sz="1000" b="1" dirty="0">
                <a:latin typeface="Verdana"/>
                <a:cs typeface="Verdana"/>
              </a:rPr>
              <a:t>In this activity, you will make a mask that lets you pretend to be someone or something else!</a:t>
            </a:r>
          </a:p>
        </p:txBody>
      </p:sp>
      <p:pic>
        <p:nvPicPr>
          <p:cNvPr id="8" name="Picture 7" descr="Frankenstein,_pg_7.jpg"/>
          <p:cNvPicPr>
            <a:picLocks noChangeAspect="1"/>
          </p:cNvPicPr>
          <p:nvPr/>
        </p:nvPicPr>
        <p:blipFill rotWithShape="1">
          <a:blip r:embed="rId3" cstate="print">
            <a:extLst>
              <a:ext uri="{28A0092B-C50C-407E-A947-70E740481C1C}">
                <a14:useLocalDpi xmlns:a14="http://schemas.microsoft.com/office/drawing/2010/main"/>
              </a:ext>
            </a:extLst>
          </a:blip>
          <a:srcRect l="17848" t="14232" r="35913" b="8772"/>
          <a:stretch/>
        </p:blipFill>
        <p:spPr>
          <a:xfrm>
            <a:off x="3934761" y="748038"/>
            <a:ext cx="1828800" cy="2214418"/>
          </a:xfrm>
          <a:prstGeom prst="rect">
            <a:avLst/>
          </a:prstGeom>
        </p:spPr>
      </p:pic>
      <p:sp>
        <p:nvSpPr>
          <p:cNvPr id="11" name="TextBox 10"/>
          <p:cNvSpPr txBox="1"/>
          <p:nvPr/>
        </p:nvSpPr>
        <p:spPr>
          <a:xfrm>
            <a:off x="3856842" y="2962456"/>
            <a:ext cx="2002442" cy="940914"/>
          </a:xfrm>
          <a:prstGeom prst="rect">
            <a:avLst/>
          </a:prstGeom>
          <a:noFill/>
        </p:spPr>
        <p:txBody>
          <a:bodyPr wrap="square" lIns="78373" tIns="39187" rIns="78373" bIns="39187" rtlCol="0">
            <a:spAutoFit/>
          </a:bodyPr>
          <a:lstStyle/>
          <a:p>
            <a:r>
              <a:rPr lang="en-US" sz="800" dirty="0">
                <a:latin typeface="Verdana"/>
                <a:cs typeface="Verdana"/>
              </a:rPr>
              <a:t>Victor Frankenstein used surgery, chemistry, electricity, and other </a:t>
            </a:r>
            <a:r>
              <a:rPr lang="en-US" sz="800" dirty="0" smtClean="0">
                <a:latin typeface="Verdana"/>
                <a:cs typeface="Verdana"/>
              </a:rPr>
              <a:t>methods to build his creature and bring it to life. </a:t>
            </a:r>
            <a:r>
              <a:rPr lang="en-US" sz="800" dirty="0">
                <a:latin typeface="Verdana"/>
                <a:cs typeface="Verdana"/>
              </a:rPr>
              <a:t>This illustration is from an early edition of Mary Shelley’s 1818 novel.</a:t>
            </a:r>
          </a:p>
          <a:p>
            <a:endParaRPr lang="en-US" sz="800" dirty="0">
              <a:latin typeface="Verdana"/>
              <a:cs typeface="Verdana"/>
            </a:endParaRPr>
          </a:p>
        </p:txBody>
      </p:sp>
    </p:spTree>
    <p:extLst>
      <p:ext uri="{BB962C8B-B14F-4D97-AF65-F5344CB8AC3E}">
        <p14:creationId xmlns:p14="http://schemas.microsoft.com/office/powerpoint/2010/main" val="3621462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12" name="Rectangle 11"/>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 Placeholder 3"/>
          <p:cNvSpPr txBox="1">
            <a:spLocks/>
          </p:cNvSpPr>
          <p:nvPr/>
        </p:nvSpPr>
        <p:spPr>
          <a:xfrm>
            <a:off x="376642" y="778505"/>
            <a:ext cx="3519158" cy="343621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spcBef>
                <a:spcPts val="857"/>
              </a:spcBef>
              <a:buNone/>
            </a:pPr>
            <a:r>
              <a:rPr lang="en-US" sz="1000" b="1" dirty="0">
                <a:latin typeface="Verdana"/>
                <a:cs typeface="Verdana"/>
              </a:rPr>
              <a:t>1. Design your mask.</a:t>
            </a:r>
          </a:p>
          <a:p>
            <a:pPr marL="0" indent="0">
              <a:spcBef>
                <a:spcPts val="857"/>
              </a:spcBef>
              <a:buNone/>
            </a:pPr>
            <a:r>
              <a:rPr lang="en-US" sz="1000" dirty="0">
                <a:latin typeface="Verdana"/>
                <a:cs typeface="Verdana"/>
              </a:rPr>
              <a:t>Decide what you want your mask to look like. You can add extra parts to the basic shape! Use the markers to color it.</a:t>
            </a:r>
          </a:p>
          <a:p>
            <a:pPr marL="0" indent="0">
              <a:spcBef>
                <a:spcPts val="857"/>
              </a:spcBef>
              <a:buNone/>
            </a:pPr>
            <a:r>
              <a:rPr lang="en-US" sz="1000" i="1" dirty="0">
                <a:latin typeface="Verdana"/>
                <a:cs typeface="Verdana"/>
              </a:rPr>
              <a:t>What can you add to give the mask character?</a:t>
            </a:r>
          </a:p>
          <a:p>
            <a:pPr marL="0" indent="0">
              <a:spcBef>
                <a:spcPts val="857"/>
              </a:spcBef>
              <a:buNone/>
            </a:pPr>
            <a:r>
              <a:rPr lang="en-US" sz="1000" i="1" dirty="0">
                <a:latin typeface="Verdana"/>
                <a:cs typeface="Verdana"/>
              </a:rPr>
              <a:t>How will we know whether your mask is friendly or scary?</a:t>
            </a:r>
          </a:p>
          <a:p>
            <a:pPr marL="0" indent="0">
              <a:spcBef>
                <a:spcPts val="857"/>
              </a:spcBef>
              <a:buNone/>
            </a:pPr>
            <a:r>
              <a:rPr lang="en-US" sz="1000" b="1" dirty="0">
                <a:latin typeface="Verdana"/>
                <a:cs typeface="Verdana"/>
              </a:rPr>
              <a:t>2. Cut it out.</a:t>
            </a:r>
          </a:p>
          <a:p>
            <a:pPr marL="0" indent="0">
              <a:spcBef>
                <a:spcPts val="857"/>
              </a:spcBef>
              <a:buNone/>
            </a:pPr>
            <a:r>
              <a:rPr lang="en-US" sz="1000" dirty="0">
                <a:latin typeface="Verdana"/>
                <a:cs typeface="Verdana"/>
              </a:rPr>
              <a:t>Cut out the mask, then make eye holes so you can see.</a:t>
            </a:r>
            <a:endParaRPr lang="en-US" sz="1000" i="1" dirty="0">
              <a:latin typeface="Verdana"/>
              <a:cs typeface="Verdana"/>
            </a:endParaRPr>
          </a:p>
        </p:txBody>
      </p:sp>
      <p:sp>
        <p:nvSpPr>
          <p:cNvPr id="8"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91A72D"/>
                </a:solidFill>
                <a:latin typeface="Georgia"/>
                <a:cs typeface="Georgia"/>
              </a:rPr>
              <a:t>MAKE A MASK</a:t>
            </a:r>
            <a:endParaRPr lang="en-US" sz="1600" b="1" dirty="0">
              <a:solidFill>
                <a:srgbClr val="91A72D"/>
              </a:solidFill>
              <a:latin typeface="Georgia"/>
              <a:cs typeface="Georgia"/>
            </a:endParaRPr>
          </a:p>
        </p:txBody>
      </p:sp>
      <p:pic>
        <p:nvPicPr>
          <p:cNvPr id="11" name="Picture 10" descr="Mask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5800" y="889000"/>
            <a:ext cx="1828800" cy="1219200"/>
          </a:xfrm>
          <a:prstGeom prst="rect">
            <a:avLst/>
          </a:prstGeom>
        </p:spPr>
      </p:pic>
      <p:pic>
        <p:nvPicPr>
          <p:cNvPr id="14" name="Picture 13" descr="Mask2.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95800" y="2472267"/>
            <a:ext cx="1828800" cy="1219200"/>
          </a:xfrm>
          <a:prstGeom prst="rect">
            <a:avLst/>
          </a:prstGeom>
        </p:spPr>
      </p:pic>
    </p:spTree>
    <p:extLst>
      <p:ext uri="{BB962C8B-B14F-4D97-AF65-F5344CB8AC3E}">
        <p14:creationId xmlns:p14="http://schemas.microsoft.com/office/powerpoint/2010/main" val="27814677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9" name="Rectangle 8"/>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txBox="1">
            <a:spLocks/>
          </p:cNvSpPr>
          <p:nvPr/>
        </p:nvSpPr>
        <p:spPr>
          <a:xfrm>
            <a:off x="381782" y="459732"/>
            <a:ext cx="3514018" cy="396334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0"/>
              </a:spcBef>
              <a:buNone/>
            </a:pPr>
            <a:r>
              <a:rPr lang="en-US" sz="1000" b="1" dirty="0">
                <a:latin typeface="Verdana"/>
                <a:cs typeface="Verdana"/>
              </a:rPr>
              <a:t>3. Light it up.</a:t>
            </a:r>
          </a:p>
          <a:p>
            <a:pPr marL="0" indent="0">
              <a:lnSpc>
                <a:spcPct val="110000"/>
              </a:lnSpc>
              <a:spcBef>
                <a:spcPts val="600"/>
              </a:spcBef>
              <a:buNone/>
            </a:pPr>
            <a:r>
              <a:rPr lang="en-US" sz="1000" dirty="0">
                <a:latin typeface="Verdana"/>
                <a:cs typeface="Verdana"/>
              </a:rPr>
              <a:t>Now add an LED bulb! Punch a hole where you’d like to put the bulb. Thread the legs of the LED through the hole, so the bulb is on the </a:t>
            </a:r>
            <a:r>
              <a:rPr lang="en-US" sz="1000" dirty="0" smtClean="0">
                <a:latin typeface="Verdana"/>
                <a:cs typeface="Verdana"/>
              </a:rPr>
              <a:t>outside of </a:t>
            </a:r>
            <a:r>
              <a:rPr lang="en-US" sz="1000" dirty="0">
                <a:latin typeface="Verdana"/>
                <a:cs typeface="Verdana"/>
              </a:rPr>
              <a:t>the mask</a:t>
            </a:r>
            <a:r>
              <a:rPr lang="en-US" sz="1000" dirty="0" smtClean="0">
                <a:latin typeface="Verdana"/>
                <a:cs typeface="Verdana"/>
              </a:rPr>
              <a:t>.</a:t>
            </a:r>
            <a:endParaRPr lang="en-US" sz="1000" dirty="0">
              <a:latin typeface="Verdana"/>
              <a:cs typeface="Verdana"/>
            </a:endParaRPr>
          </a:p>
          <a:p>
            <a:pPr marL="0" indent="0">
              <a:lnSpc>
                <a:spcPct val="110000"/>
              </a:lnSpc>
              <a:spcBef>
                <a:spcPts val="600"/>
              </a:spcBef>
              <a:buNone/>
            </a:pPr>
            <a:r>
              <a:rPr lang="en-US" sz="1000" dirty="0">
                <a:latin typeface="Verdana"/>
                <a:cs typeface="Verdana"/>
              </a:rPr>
              <a:t>Turn the mask face down, so you’re looking at the back. Place a loop of tape onto the paper, then bend the short leg of the LED onto the tape</a:t>
            </a:r>
            <a:r>
              <a:rPr lang="en-US" sz="1000" dirty="0" smtClean="0">
                <a:latin typeface="Verdana"/>
                <a:cs typeface="Verdana"/>
              </a:rPr>
              <a:t>.</a:t>
            </a:r>
            <a:endParaRPr lang="en-US" sz="1000" dirty="0" smtClean="0">
              <a:latin typeface="Verdana"/>
              <a:cs typeface="Verdana"/>
            </a:endParaRPr>
          </a:p>
          <a:p>
            <a:pPr marL="0" indent="0">
              <a:lnSpc>
                <a:spcPct val="110000"/>
              </a:lnSpc>
              <a:spcBef>
                <a:spcPts val="600"/>
              </a:spcBef>
              <a:buNone/>
            </a:pPr>
            <a:r>
              <a:rPr lang="en-US" sz="1000" dirty="0" smtClean="0">
                <a:latin typeface="Verdana"/>
                <a:cs typeface="Verdana"/>
              </a:rPr>
              <a:t>Place </a:t>
            </a:r>
            <a:r>
              <a:rPr lang="en-US" sz="1000" dirty="0">
                <a:latin typeface="Verdana"/>
                <a:cs typeface="Verdana"/>
              </a:rPr>
              <a:t>the battery onto the tape loop, negative side down. Bend the long leg of the LED onto the top of the battery. The bulb should light up. Tape the top leg and battery down</a:t>
            </a:r>
            <a:r>
              <a:rPr lang="en-US" sz="1000" dirty="0" smtClean="0">
                <a:latin typeface="Verdana"/>
                <a:cs typeface="Verdana"/>
              </a:rPr>
              <a:t>.</a:t>
            </a:r>
            <a:endParaRPr lang="en-US" sz="1000" dirty="0">
              <a:latin typeface="Verdana"/>
              <a:cs typeface="Verdana"/>
            </a:endParaRPr>
          </a:p>
          <a:p>
            <a:pPr marL="0" indent="0">
              <a:lnSpc>
                <a:spcPct val="110000"/>
              </a:lnSpc>
              <a:spcBef>
                <a:spcPts val="600"/>
              </a:spcBef>
              <a:buNone/>
            </a:pPr>
            <a:r>
              <a:rPr lang="en-US" sz="1000" i="1" dirty="0">
                <a:latin typeface="Verdana"/>
                <a:cs typeface="Verdana"/>
              </a:rPr>
              <a:t>Tip: If the bulb doesn’t light, check that the battery is positive side up, and that the long leg of the LED is touching the + side.</a:t>
            </a:r>
          </a:p>
        </p:txBody>
      </p:sp>
      <p:pic>
        <p:nvPicPr>
          <p:cNvPr id="12" name="Picture 11" descr="Mask3.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895800" y="872063"/>
            <a:ext cx="1828800" cy="1219200"/>
          </a:xfrm>
          <a:prstGeom prst="rect">
            <a:avLst/>
          </a:prstGeom>
        </p:spPr>
      </p:pic>
      <p:pic>
        <p:nvPicPr>
          <p:cNvPr id="13" name="Picture 12" descr="Mask4.JPG"/>
          <p:cNvPicPr>
            <a:picLocks noChangeAspect="1"/>
          </p:cNvPicPr>
          <p:nvPr/>
        </p:nvPicPr>
        <p:blipFill rotWithShape="1">
          <a:blip r:embed="rId4" cstate="print">
            <a:extLst>
              <a:ext uri="{28A0092B-C50C-407E-A947-70E740481C1C}">
                <a14:useLocalDpi xmlns:a14="http://schemas.microsoft.com/office/drawing/2010/main"/>
              </a:ext>
            </a:extLst>
          </a:blip>
          <a:srcRect l="5302" t="7202" r="11641" b="9326"/>
          <a:stretch/>
        </p:blipFill>
        <p:spPr>
          <a:xfrm>
            <a:off x="3895800" y="2457862"/>
            <a:ext cx="1828800" cy="1225296"/>
          </a:xfrm>
          <a:prstGeom prst="rect">
            <a:avLst/>
          </a:prstGeom>
        </p:spPr>
      </p:pic>
    </p:spTree>
    <p:extLst>
      <p:ext uri="{BB962C8B-B14F-4D97-AF65-F5344CB8AC3E}">
        <p14:creationId xmlns:p14="http://schemas.microsoft.com/office/powerpoint/2010/main" val="2638786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9" name="Rectangle 8"/>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3"/>
          <p:cNvSpPr txBox="1">
            <a:spLocks/>
          </p:cNvSpPr>
          <p:nvPr/>
        </p:nvSpPr>
        <p:spPr>
          <a:xfrm>
            <a:off x="381782" y="459732"/>
            <a:ext cx="3514018" cy="3963344"/>
          </a:xfrm>
          <a:prstGeom prst="rect">
            <a:avLst/>
          </a:prstGeom>
        </p:spPr>
        <p:txBody>
          <a:bodyPr>
            <a:normAutofit/>
          </a:bodyPr>
          <a:lstStyle>
            <a:lvl1pPr marL="235120" indent="-235120" algn="l" defTabSz="313493" rtl="0" eaLnBrk="1" latinLnBrk="0" hangingPunct="1">
              <a:spcBef>
                <a:spcPct val="20000"/>
              </a:spcBef>
              <a:buFont typeface="Arial"/>
              <a:buChar char="•"/>
              <a:defRPr sz="2200" kern="1200">
                <a:solidFill>
                  <a:schemeClr val="tx1"/>
                </a:solidFill>
                <a:latin typeface="+mn-lt"/>
                <a:ea typeface="+mn-ea"/>
                <a:cs typeface="+mn-cs"/>
              </a:defRPr>
            </a:lvl1pPr>
            <a:lvl2pPr marL="509426" indent="-195933" algn="l" defTabSz="313493" rtl="0" eaLnBrk="1" latinLnBrk="0" hangingPunct="1">
              <a:spcBef>
                <a:spcPct val="20000"/>
              </a:spcBef>
              <a:buFont typeface="Arial"/>
              <a:buChar char="–"/>
              <a:defRPr sz="1900" kern="1200">
                <a:solidFill>
                  <a:schemeClr val="tx1"/>
                </a:solidFill>
                <a:latin typeface="+mn-lt"/>
                <a:ea typeface="+mn-ea"/>
                <a:cs typeface="+mn-cs"/>
              </a:defRPr>
            </a:lvl2pPr>
            <a:lvl3pPr marL="783732" indent="-156746" algn="l" defTabSz="313493" rtl="0" eaLnBrk="1" latinLnBrk="0" hangingPunct="1">
              <a:spcBef>
                <a:spcPct val="20000"/>
              </a:spcBef>
              <a:buFont typeface="Arial"/>
              <a:buChar char="•"/>
              <a:defRPr sz="1600" kern="1200">
                <a:solidFill>
                  <a:schemeClr val="tx1"/>
                </a:solidFill>
                <a:latin typeface="+mn-lt"/>
                <a:ea typeface="+mn-ea"/>
                <a:cs typeface="+mn-cs"/>
              </a:defRPr>
            </a:lvl3pPr>
            <a:lvl4pPr marL="1097225" indent="-156746" algn="l" defTabSz="313493" rtl="0" eaLnBrk="1" latinLnBrk="0" hangingPunct="1">
              <a:spcBef>
                <a:spcPct val="20000"/>
              </a:spcBef>
              <a:buFont typeface="Arial"/>
              <a:buChar char="–"/>
              <a:defRPr sz="1400" kern="1200">
                <a:solidFill>
                  <a:schemeClr val="tx1"/>
                </a:solidFill>
                <a:latin typeface="+mn-lt"/>
                <a:ea typeface="+mn-ea"/>
                <a:cs typeface="+mn-cs"/>
              </a:defRPr>
            </a:lvl4pPr>
            <a:lvl5pPr marL="1410718" indent="-156746" algn="l" defTabSz="313493" rtl="0" eaLnBrk="1" latinLnBrk="0" hangingPunct="1">
              <a:spcBef>
                <a:spcPct val="20000"/>
              </a:spcBef>
              <a:buFont typeface="Arial"/>
              <a:buChar char="»"/>
              <a:defRPr sz="1400" kern="1200">
                <a:solidFill>
                  <a:schemeClr val="tx1"/>
                </a:solidFill>
                <a:latin typeface="+mn-lt"/>
                <a:ea typeface="+mn-ea"/>
                <a:cs typeface="+mn-cs"/>
              </a:defRPr>
            </a:lvl5pPr>
            <a:lvl6pPr marL="1724211" indent="-156746" algn="l" defTabSz="313493" rtl="0" eaLnBrk="1" latinLnBrk="0" hangingPunct="1">
              <a:spcBef>
                <a:spcPct val="20000"/>
              </a:spcBef>
              <a:buFont typeface="Arial"/>
              <a:buChar char="•"/>
              <a:defRPr sz="1400" kern="1200">
                <a:solidFill>
                  <a:schemeClr val="tx1"/>
                </a:solidFill>
                <a:latin typeface="+mn-lt"/>
                <a:ea typeface="+mn-ea"/>
                <a:cs typeface="+mn-cs"/>
              </a:defRPr>
            </a:lvl6pPr>
            <a:lvl7pPr marL="2037704" indent="-156746" algn="l" defTabSz="313493" rtl="0" eaLnBrk="1" latinLnBrk="0" hangingPunct="1">
              <a:spcBef>
                <a:spcPct val="20000"/>
              </a:spcBef>
              <a:buFont typeface="Arial"/>
              <a:buChar char="•"/>
              <a:defRPr sz="1400" kern="1200">
                <a:solidFill>
                  <a:schemeClr val="tx1"/>
                </a:solidFill>
                <a:latin typeface="+mn-lt"/>
                <a:ea typeface="+mn-ea"/>
                <a:cs typeface="+mn-cs"/>
              </a:defRPr>
            </a:lvl7pPr>
            <a:lvl8pPr marL="2351197" indent="-156746" algn="l" defTabSz="313493" rtl="0" eaLnBrk="1" latinLnBrk="0" hangingPunct="1">
              <a:spcBef>
                <a:spcPct val="20000"/>
              </a:spcBef>
              <a:buFont typeface="Arial"/>
              <a:buChar char="•"/>
              <a:defRPr sz="1400" kern="1200">
                <a:solidFill>
                  <a:schemeClr val="tx1"/>
                </a:solidFill>
                <a:latin typeface="+mn-lt"/>
                <a:ea typeface="+mn-ea"/>
                <a:cs typeface="+mn-cs"/>
              </a:defRPr>
            </a:lvl8pPr>
            <a:lvl9pPr marL="2664690" indent="-156746" algn="l" defTabSz="313493" rtl="0" eaLnBrk="1" latinLnBrk="0" hangingPunct="1">
              <a:spcBef>
                <a:spcPct val="20000"/>
              </a:spcBef>
              <a:buFont typeface="Arial"/>
              <a:buChar char="•"/>
              <a:defRPr sz="1400" kern="1200">
                <a:solidFill>
                  <a:schemeClr val="tx1"/>
                </a:solidFill>
                <a:latin typeface="+mn-lt"/>
                <a:ea typeface="+mn-ea"/>
                <a:cs typeface="+mn-cs"/>
              </a:defRPr>
            </a:lvl9pPr>
          </a:lstStyle>
          <a:p>
            <a:pPr marL="0" indent="0">
              <a:lnSpc>
                <a:spcPct val="110000"/>
              </a:lnSpc>
              <a:spcBef>
                <a:spcPts val="0"/>
              </a:spcBef>
              <a:buNone/>
            </a:pPr>
            <a:r>
              <a:rPr lang="en-US" sz="1000" b="1" dirty="0" smtClean="0">
                <a:latin typeface="Verdana"/>
                <a:cs typeface="Verdana"/>
              </a:rPr>
              <a:t>4. Try it </a:t>
            </a:r>
            <a:r>
              <a:rPr lang="en-US" sz="1000" b="1" dirty="0" smtClean="0">
                <a:latin typeface="Verdana"/>
                <a:cs typeface="Verdana"/>
              </a:rPr>
              <a:t>on!</a:t>
            </a:r>
            <a:endParaRPr lang="en-US" sz="1000" b="1" dirty="0">
              <a:latin typeface="Verdana"/>
              <a:cs typeface="Verdana"/>
            </a:endParaRPr>
          </a:p>
          <a:p>
            <a:pPr marL="0" indent="0">
              <a:lnSpc>
                <a:spcPct val="110000"/>
              </a:lnSpc>
              <a:spcBef>
                <a:spcPts val="600"/>
              </a:spcBef>
              <a:buNone/>
            </a:pPr>
            <a:r>
              <a:rPr lang="en-US" sz="1000" dirty="0">
                <a:latin typeface="Verdana"/>
                <a:cs typeface="Verdana"/>
              </a:rPr>
              <a:t>Tape a craft stick to the back of the mask. It will be easiest to hold if you put the stick on the bottom</a:t>
            </a:r>
            <a:r>
              <a:rPr lang="en-US" sz="1000" dirty="0" smtClean="0">
                <a:latin typeface="Verdana"/>
                <a:cs typeface="Verdana"/>
              </a:rPr>
              <a:t>.</a:t>
            </a:r>
            <a:endParaRPr lang="en-US" sz="1000" dirty="0">
              <a:latin typeface="Verdana"/>
              <a:cs typeface="Verdana"/>
            </a:endParaRPr>
          </a:p>
          <a:p>
            <a:pPr marL="0" indent="0">
              <a:lnSpc>
                <a:spcPct val="110000"/>
              </a:lnSpc>
              <a:spcBef>
                <a:spcPts val="600"/>
              </a:spcBef>
              <a:buNone/>
            </a:pPr>
            <a:r>
              <a:rPr lang="en-US" sz="1000" dirty="0">
                <a:latin typeface="Verdana"/>
                <a:cs typeface="Verdana"/>
              </a:rPr>
              <a:t>Now hold the mask up to your face, and look in the mirror! How do you look</a:t>
            </a:r>
            <a:r>
              <a:rPr lang="en-US" sz="1000" dirty="0" smtClean="0">
                <a:latin typeface="Verdana"/>
                <a:cs typeface="Verdana"/>
              </a:rPr>
              <a:t>?</a:t>
            </a:r>
            <a:endParaRPr lang="en-US" sz="1000" dirty="0">
              <a:latin typeface="Verdana"/>
              <a:cs typeface="Verdana"/>
            </a:endParaRPr>
          </a:p>
          <a:p>
            <a:pPr marL="0" indent="0">
              <a:lnSpc>
                <a:spcPct val="110000"/>
              </a:lnSpc>
              <a:spcBef>
                <a:spcPts val="600"/>
              </a:spcBef>
              <a:buNone/>
            </a:pPr>
            <a:r>
              <a:rPr lang="en-US" sz="1000" i="1" dirty="0">
                <a:latin typeface="Verdana"/>
                <a:cs typeface="Verdana"/>
              </a:rPr>
              <a:t>Did you design your mask to give it a certain personality or character</a:t>
            </a:r>
            <a:r>
              <a:rPr lang="en-US" sz="1000" i="1" dirty="0" smtClean="0">
                <a:latin typeface="Verdana"/>
                <a:cs typeface="Verdana"/>
              </a:rPr>
              <a:t>?</a:t>
            </a:r>
            <a:endParaRPr lang="en-US" sz="1000" i="1" dirty="0">
              <a:latin typeface="Verdana"/>
              <a:cs typeface="Verdana"/>
            </a:endParaRPr>
          </a:p>
          <a:p>
            <a:pPr marL="0" indent="0">
              <a:lnSpc>
                <a:spcPct val="110000"/>
              </a:lnSpc>
              <a:spcBef>
                <a:spcPts val="600"/>
              </a:spcBef>
              <a:buNone/>
            </a:pPr>
            <a:r>
              <a:rPr lang="en-US" sz="1000" i="1" dirty="0">
                <a:latin typeface="Verdana"/>
                <a:cs typeface="Verdana"/>
              </a:rPr>
              <a:t>What makes a face seem funny, scary, or just plain weird?</a:t>
            </a:r>
          </a:p>
        </p:txBody>
      </p:sp>
      <p:pic>
        <p:nvPicPr>
          <p:cNvPr id="2" name="Picture 1" descr="Mask5.JPG"/>
          <p:cNvPicPr>
            <a:picLocks noChangeAspect="1"/>
          </p:cNvPicPr>
          <p:nvPr/>
        </p:nvPicPr>
        <p:blipFill rotWithShape="1">
          <a:blip r:embed="rId3" cstate="print">
            <a:extLst>
              <a:ext uri="{28A0092B-C50C-407E-A947-70E740481C1C}">
                <a14:useLocalDpi xmlns:a14="http://schemas.microsoft.com/office/drawing/2010/main"/>
              </a:ext>
            </a:extLst>
          </a:blip>
          <a:srcRect l="4365" t="9935" r="12566" b="7084"/>
          <a:stretch/>
        </p:blipFill>
        <p:spPr>
          <a:xfrm>
            <a:off x="3895800" y="914399"/>
            <a:ext cx="1828800" cy="1217913"/>
          </a:xfrm>
          <a:prstGeom prst="rect">
            <a:avLst/>
          </a:prstGeom>
        </p:spPr>
      </p:pic>
      <p:pic>
        <p:nvPicPr>
          <p:cNvPr id="3" name="Picture 2" descr="Mask6.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895800" y="2446866"/>
            <a:ext cx="1828800" cy="1219200"/>
          </a:xfrm>
          <a:prstGeom prst="rect">
            <a:avLst/>
          </a:prstGeom>
        </p:spPr>
      </p:pic>
    </p:spTree>
    <p:extLst>
      <p:ext uri="{BB962C8B-B14F-4D97-AF65-F5344CB8AC3E}">
        <p14:creationId xmlns:p14="http://schemas.microsoft.com/office/powerpoint/2010/main" val="1753385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11" name="Rectangle 10"/>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1782" y="782947"/>
            <a:ext cx="3288061" cy="2677286"/>
          </a:xfrm>
          <a:prstGeom prst="rect">
            <a:avLst/>
          </a:prstGeom>
          <a:noFill/>
        </p:spPr>
        <p:txBody>
          <a:bodyPr wrap="square" lIns="78373" tIns="39187" rIns="78373" bIns="39187" rtlCol="0">
            <a:spAutoFit/>
          </a:bodyPr>
          <a:lstStyle/>
          <a:p>
            <a:pPr>
              <a:lnSpc>
                <a:spcPct val="110000"/>
              </a:lnSpc>
              <a:spcBef>
                <a:spcPts val="600"/>
              </a:spcBef>
            </a:pPr>
            <a:r>
              <a:rPr lang="en-US" sz="1000" b="1" dirty="0">
                <a:latin typeface="Verdana"/>
                <a:cs typeface="Verdana"/>
              </a:rPr>
              <a:t>Mary Shelley’s novel </a:t>
            </a:r>
            <a:r>
              <a:rPr lang="en-US" sz="1000" b="1" i="1" dirty="0">
                <a:latin typeface="Verdana"/>
                <a:cs typeface="Verdana"/>
              </a:rPr>
              <a:t>Frankenstein</a:t>
            </a:r>
            <a:r>
              <a:rPr lang="en-US" sz="1000" b="1" dirty="0">
                <a:latin typeface="Verdana"/>
                <a:cs typeface="Verdana"/>
              </a:rPr>
              <a:t> tells the story of a man who builds a creature and brings it to life—</a:t>
            </a:r>
            <a:r>
              <a:rPr lang="en-US" sz="1000" b="1" dirty="0" smtClean="0">
                <a:latin typeface="Verdana"/>
                <a:cs typeface="Verdana"/>
              </a:rPr>
              <a:t>but doesn’t take responsibility for it.</a:t>
            </a:r>
            <a:endParaRPr lang="en-US" sz="1000" dirty="0">
              <a:latin typeface="Verdana"/>
              <a:cs typeface="Verdana"/>
            </a:endParaRPr>
          </a:p>
          <a:p>
            <a:pPr>
              <a:lnSpc>
                <a:spcPct val="110000"/>
              </a:lnSpc>
              <a:spcBef>
                <a:spcPts val="600"/>
              </a:spcBef>
            </a:pPr>
            <a:r>
              <a:rPr lang="en-US" sz="1000" dirty="0">
                <a:latin typeface="Verdana"/>
                <a:cs typeface="Verdana"/>
              </a:rPr>
              <a:t>Victor Frankenstein thinks his creature is deformed and evil. Other people are cruel to the creature because they’re afraid of him. The creature is even scared of himself when he sees his image </a:t>
            </a:r>
            <a:r>
              <a:rPr lang="en-US" sz="1000" dirty="0" smtClean="0">
                <a:latin typeface="Verdana"/>
                <a:cs typeface="Verdana"/>
              </a:rPr>
              <a:t>reflected </a:t>
            </a:r>
            <a:r>
              <a:rPr lang="en-US" sz="1000" dirty="0">
                <a:latin typeface="Verdana"/>
                <a:cs typeface="Verdana"/>
              </a:rPr>
              <a:t>in a pool of water!</a:t>
            </a:r>
          </a:p>
          <a:p>
            <a:pPr>
              <a:lnSpc>
                <a:spcPct val="110000"/>
              </a:lnSpc>
              <a:spcBef>
                <a:spcPts val="600"/>
              </a:spcBef>
            </a:pPr>
            <a:r>
              <a:rPr lang="en-US" sz="1000" i="1" dirty="0">
                <a:latin typeface="Verdana"/>
                <a:cs typeface="Verdana"/>
              </a:rPr>
              <a:t>Do you think it is fair that everyone thinks the creature is a monster because of the way he looks?</a:t>
            </a:r>
          </a:p>
          <a:p>
            <a:pPr>
              <a:lnSpc>
                <a:spcPct val="110000"/>
              </a:lnSpc>
              <a:spcBef>
                <a:spcPts val="600"/>
              </a:spcBef>
            </a:pPr>
            <a:r>
              <a:rPr lang="en-US" sz="1000" i="1" dirty="0">
                <a:latin typeface="Verdana"/>
                <a:cs typeface="Verdana"/>
              </a:rPr>
              <a:t>Why do we think beautiful things are good and ugly things are evil?</a:t>
            </a:r>
          </a:p>
        </p:txBody>
      </p:sp>
      <p:sp>
        <p:nvSpPr>
          <p:cNvPr id="7"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91A72D"/>
                </a:solidFill>
                <a:latin typeface="Georgia"/>
                <a:cs typeface="Georgia"/>
              </a:rPr>
              <a:t>MONSTER OR MISTREATED?</a:t>
            </a:r>
            <a:endParaRPr lang="en-US" sz="1600" b="1" dirty="0">
              <a:solidFill>
                <a:srgbClr val="91A72D"/>
              </a:solidFill>
              <a:latin typeface="Georgia"/>
              <a:cs typeface="Georgia"/>
            </a:endParaRPr>
          </a:p>
        </p:txBody>
      </p:sp>
      <p:pic>
        <p:nvPicPr>
          <p:cNvPr id="8" name="Picture 7" descr="Macintosh HD:Users:raeostman:Documents:ASU - Frankenstein:Footlocker kits:activity development:z images:wikimedia and public domain:800px-Frankenstein's_monster_Boris_Karloff_public domain.jpg"/>
          <p:cNvPicPr>
            <a:picLocks noChangeAspect="1"/>
          </p:cNvPicPr>
          <p:nvPr/>
        </p:nvPicPr>
        <p:blipFill rotWithShape="1">
          <a:blip r:embed="rId3" cstate="print">
            <a:extLst>
              <a:ext uri="{28A0092B-C50C-407E-A947-70E740481C1C}">
                <a14:useLocalDpi xmlns:a14="http://schemas.microsoft.com/office/drawing/2010/main"/>
              </a:ext>
            </a:extLst>
          </a:blip>
          <a:srcRect l="6452" r="11142" b="15920"/>
          <a:stretch/>
        </p:blipFill>
        <p:spPr bwMode="auto">
          <a:xfrm>
            <a:off x="3917902" y="806513"/>
            <a:ext cx="1828800" cy="2341485"/>
          </a:xfrm>
          <a:prstGeom prst="rect">
            <a:avLst/>
          </a:prstGeom>
          <a:noFill/>
          <a:ln>
            <a:noFill/>
          </a:ln>
        </p:spPr>
      </p:pic>
      <p:sp>
        <p:nvSpPr>
          <p:cNvPr id="10" name="TextBox 9"/>
          <p:cNvSpPr txBox="1"/>
          <p:nvPr/>
        </p:nvSpPr>
        <p:spPr>
          <a:xfrm>
            <a:off x="3867099" y="3163576"/>
            <a:ext cx="1957967" cy="817803"/>
          </a:xfrm>
          <a:prstGeom prst="rect">
            <a:avLst/>
          </a:prstGeom>
          <a:noFill/>
        </p:spPr>
        <p:txBody>
          <a:bodyPr wrap="square" lIns="78373" tIns="39187" rIns="78373" bIns="39187" rtlCol="0">
            <a:spAutoFit/>
          </a:bodyPr>
          <a:lstStyle/>
          <a:p>
            <a:r>
              <a:rPr lang="en-US" sz="800" dirty="0">
                <a:latin typeface="Verdana"/>
                <a:cs typeface="Verdana"/>
              </a:rPr>
              <a:t>Actor Boris Karloff tried to show the humanity of Frankenstein’s creature. Karloff played the character in many Hollywood movies.</a:t>
            </a:r>
          </a:p>
          <a:p>
            <a:endParaRPr lang="en-US" sz="800" dirty="0">
              <a:latin typeface="Verdana"/>
              <a:cs typeface="Verdana"/>
            </a:endParaRPr>
          </a:p>
        </p:txBody>
      </p:sp>
    </p:spTree>
    <p:extLst>
      <p:ext uri="{BB962C8B-B14F-4D97-AF65-F5344CB8AC3E}">
        <p14:creationId xmlns:p14="http://schemas.microsoft.com/office/powerpoint/2010/main" val="140708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11" name="Rectangle 10"/>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p:cNvSpPr txBox="1"/>
          <p:nvPr/>
        </p:nvSpPr>
        <p:spPr>
          <a:xfrm>
            <a:off x="381782" y="782947"/>
            <a:ext cx="3288061" cy="2287436"/>
          </a:xfrm>
          <a:prstGeom prst="rect">
            <a:avLst/>
          </a:prstGeom>
          <a:noFill/>
        </p:spPr>
        <p:txBody>
          <a:bodyPr wrap="square" lIns="78373" tIns="39187" rIns="78373" bIns="39187" rtlCol="0">
            <a:spAutoFit/>
          </a:bodyPr>
          <a:lstStyle/>
          <a:p>
            <a:pPr>
              <a:lnSpc>
                <a:spcPct val="110000"/>
              </a:lnSpc>
              <a:spcBef>
                <a:spcPts val="700"/>
              </a:spcBef>
            </a:pPr>
            <a:r>
              <a:rPr lang="en-US" sz="1000" b="1" dirty="0">
                <a:latin typeface="Verdana"/>
                <a:cs typeface="Verdana"/>
              </a:rPr>
              <a:t>We’re always learning more about the world and inventing new things. </a:t>
            </a:r>
          </a:p>
          <a:p>
            <a:pPr>
              <a:lnSpc>
                <a:spcPct val="110000"/>
              </a:lnSpc>
              <a:spcBef>
                <a:spcPts val="700"/>
              </a:spcBef>
            </a:pPr>
            <a:r>
              <a:rPr lang="en-US" sz="1000" dirty="0">
                <a:latin typeface="Verdana"/>
                <a:cs typeface="Verdana"/>
              </a:rPr>
              <a:t>People have used selective breeding to improve plants and animals for thousands of years. Recently, we have begun using genetic engineering and synthetic biology to create </a:t>
            </a:r>
            <a:r>
              <a:rPr lang="en-US" sz="1000" dirty="0" smtClean="0">
                <a:latin typeface="Verdana"/>
                <a:cs typeface="Verdana"/>
              </a:rPr>
              <a:t>modified </a:t>
            </a:r>
            <a:r>
              <a:rPr lang="en-US" sz="1000" dirty="0">
                <a:latin typeface="Verdana"/>
                <a:cs typeface="Verdana"/>
              </a:rPr>
              <a:t>and entirely new organisms.</a:t>
            </a:r>
          </a:p>
          <a:p>
            <a:pPr>
              <a:lnSpc>
                <a:spcPct val="110000"/>
              </a:lnSpc>
              <a:spcBef>
                <a:spcPts val="700"/>
              </a:spcBef>
            </a:pPr>
            <a:r>
              <a:rPr lang="en-US" sz="1000" dirty="0">
                <a:latin typeface="Verdana"/>
                <a:cs typeface="Verdana"/>
              </a:rPr>
              <a:t>Sometimes people bring up the story of Frankenstein’s creature when they talk about genetic engineering. The story is often used to suggest that the </a:t>
            </a:r>
            <a:r>
              <a:rPr lang="en-US" sz="1000" dirty="0" smtClean="0">
                <a:latin typeface="Verdana"/>
                <a:cs typeface="Verdana"/>
              </a:rPr>
              <a:t>products of </a:t>
            </a:r>
            <a:r>
              <a:rPr lang="en-US" sz="1000" dirty="0">
                <a:latin typeface="Verdana"/>
                <a:cs typeface="Verdana"/>
              </a:rPr>
              <a:t>this work are unnatural and potentially harmful.</a:t>
            </a:r>
            <a:endParaRPr lang="en-US" sz="1000" i="1" dirty="0">
              <a:latin typeface="Verdana"/>
              <a:cs typeface="Verdana"/>
            </a:endParaRPr>
          </a:p>
        </p:txBody>
      </p:sp>
      <p:sp>
        <p:nvSpPr>
          <p:cNvPr id="7" name="Title 1"/>
          <p:cNvSpPr txBox="1">
            <a:spLocks/>
          </p:cNvSpPr>
          <p:nvPr/>
        </p:nvSpPr>
        <p:spPr>
          <a:xfrm>
            <a:off x="381783" y="459732"/>
            <a:ext cx="3458199" cy="323215"/>
          </a:xfrm>
          <a:prstGeom prst="rect">
            <a:avLst/>
          </a:prstGeom>
        </p:spPr>
        <p:txBody>
          <a:bodyPr>
            <a:normAutofit lnSpcReduction="10000"/>
          </a:bodyPr>
          <a:lstStyle>
            <a:lvl1pPr algn="ctr" defTabSz="313493" rtl="0" eaLnBrk="1" latinLnBrk="0" hangingPunct="1">
              <a:spcBef>
                <a:spcPct val="0"/>
              </a:spcBef>
              <a:buNone/>
              <a:defRPr sz="3000" kern="1200">
                <a:solidFill>
                  <a:schemeClr val="tx1"/>
                </a:solidFill>
                <a:latin typeface="+mj-lt"/>
                <a:ea typeface="+mj-ea"/>
                <a:cs typeface="+mj-cs"/>
              </a:defRPr>
            </a:lvl1pPr>
          </a:lstStyle>
          <a:p>
            <a:pPr algn="l"/>
            <a:r>
              <a:rPr lang="en-US" sz="1600" b="1" dirty="0" smtClean="0">
                <a:solidFill>
                  <a:srgbClr val="91A72D"/>
                </a:solidFill>
                <a:latin typeface="Georgia"/>
                <a:cs typeface="Georgia"/>
              </a:rPr>
              <a:t>PEOPLE ARE CREATIVE</a:t>
            </a:r>
            <a:endParaRPr lang="en-US" sz="1600" b="1" dirty="0">
              <a:solidFill>
                <a:srgbClr val="91A72D"/>
              </a:solidFill>
              <a:latin typeface="Georgia"/>
              <a:cs typeface="Georgia"/>
            </a:endParaRPr>
          </a:p>
        </p:txBody>
      </p:sp>
      <p:sp>
        <p:nvSpPr>
          <p:cNvPr id="9" name="TextBox 8"/>
          <p:cNvSpPr txBox="1"/>
          <p:nvPr/>
        </p:nvSpPr>
        <p:spPr>
          <a:xfrm>
            <a:off x="3814581" y="3070383"/>
            <a:ext cx="1968152" cy="694692"/>
          </a:xfrm>
          <a:prstGeom prst="rect">
            <a:avLst/>
          </a:prstGeom>
          <a:noFill/>
        </p:spPr>
        <p:txBody>
          <a:bodyPr wrap="square" lIns="78373" tIns="39187" rIns="78373" bIns="39187" rtlCol="0">
            <a:spAutoFit/>
          </a:bodyPr>
          <a:lstStyle/>
          <a:p>
            <a:r>
              <a:rPr lang="en-US" sz="800" dirty="0" err="1">
                <a:latin typeface="Verdana"/>
                <a:cs typeface="Verdana"/>
              </a:rPr>
              <a:t>GloFish</a:t>
            </a:r>
            <a:r>
              <a:rPr lang="en-US" sz="800" dirty="0">
                <a:latin typeface="Verdana"/>
                <a:cs typeface="Verdana"/>
              </a:rPr>
              <a:t> are genetically </a:t>
            </a:r>
            <a:r>
              <a:rPr lang="en-US" sz="800" dirty="0" smtClean="0">
                <a:latin typeface="Verdana"/>
                <a:cs typeface="Verdana"/>
              </a:rPr>
              <a:t>modified </a:t>
            </a:r>
            <a:r>
              <a:rPr lang="en-US" sz="800" dirty="0">
                <a:latin typeface="Verdana"/>
                <a:cs typeface="Verdana"/>
              </a:rPr>
              <a:t>organisms (GMOs) that are sold as pets. A gene from a </a:t>
            </a:r>
            <a:r>
              <a:rPr lang="en-US" sz="800" dirty="0" smtClean="0">
                <a:latin typeface="Verdana"/>
                <a:cs typeface="Verdana"/>
              </a:rPr>
              <a:t>jellyfish </a:t>
            </a:r>
            <a:r>
              <a:rPr lang="en-US" sz="800" dirty="0">
                <a:latin typeface="Verdana"/>
                <a:cs typeface="Verdana"/>
              </a:rPr>
              <a:t>gives these </a:t>
            </a:r>
            <a:r>
              <a:rPr lang="en-US" sz="800" dirty="0" err="1" smtClean="0">
                <a:latin typeface="Verdana"/>
                <a:cs typeface="Verdana"/>
              </a:rPr>
              <a:t>zebrafish</a:t>
            </a:r>
            <a:r>
              <a:rPr lang="en-US" sz="800" dirty="0" smtClean="0">
                <a:latin typeface="Verdana"/>
                <a:cs typeface="Verdana"/>
              </a:rPr>
              <a:t> </a:t>
            </a:r>
            <a:r>
              <a:rPr lang="en-US" sz="800" dirty="0">
                <a:latin typeface="Verdana"/>
                <a:cs typeface="Verdana"/>
              </a:rPr>
              <a:t>their </a:t>
            </a:r>
            <a:r>
              <a:rPr lang="en-US" sz="800" dirty="0" smtClean="0">
                <a:latin typeface="Verdana"/>
                <a:cs typeface="Verdana"/>
              </a:rPr>
              <a:t>fluorescent </a:t>
            </a:r>
            <a:r>
              <a:rPr lang="en-US" sz="800" dirty="0">
                <a:latin typeface="Verdana"/>
                <a:cs typeface="Verdana"/>
              </a:rPr>
              <a:t>colors.</a:t>
            </a:r>
          </a:p>
        </p:txBody>
      </p:sp>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l="9558" r="19146" b="32045"/>
          <a:stretch/>
        </p:blipFill>
        <p:spPr>
          <a:xfrm>
            <a:off x="3907718" y="749079"/>
            <a:ext cx="1828800" cy="2324987"/>
          </a:xfrm>
          <a:prstGeom prst="rect">
            <a:avLst/>
          </a:prstGeom>
        </p:spPr>
      </p:pic>
    </p:spTree>
    <p:extLst>
      <p:ext uri="{BB962C8B-B14F-4D97-AF65-F5344CB8AC3E}">
        <p14:creationId xmlns:p14="http://schemas.microsoft.com/office/powerpoint/2010/main" val="7005057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rankenstein Background Pages.pdf"/>
          <p:cNvPicPr>
            <a:picLocks noChangeAspect="1"/>
          </p:cNvPicPr>
          <p:nvPr/>
        </p:nvPicPr>
        <p:blipFill rotWithShape="1">
          <a:blip r:embed="rId2">
            <a:extLst>
              <a:ext uri="{28A0092B-C50C-407E-A947-70E740481C1C}">
                <a14:useLocalDpi xmlns:a14="http://schemas.microsoft.com/office/drawing/2010/main"/>
              </a:ext>
            </a:extLst>
          </a:blip>
          <a:srcRect b="4735"/>
          <a:stretch/>
        </p:blipFill>
        <p:spPr>
          <a:xfrm flipH="1">
            <a:off x="-2590" y="1"/>
            <a:ext cx="6400800" cy="4571999"/>
          </a:xfrm>
          <a:prstGeom prst="rect">
            <a:avLst/>
          </a:prstGeom>
        </p:spPr>
      </p:pic>
      <p:sp>
        <p:nvSpPr>
          <p:cNvPr id="6" name="Rectangle 5"/>
          <p:cNvSpPr/>
          <p:nvPr/>
        </p:nvSpPr>
        <p:spPr>
          <a:xfrm>
            <a:off x="381783" y="459732"/>
            <a:ext cx="5669280" cy="3657600"/>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381783" y="459731"/>
            <a:ext cx="3851550" cy="324979"/>
          </a:xfrm>
        </p:spPr>
        <p:txBody>
          <a:bodyPr>
            <a:normAutofit/>
          </a:bodyPr>
          <a:lstStyle/>
          <a:p>
            <a:r>
              <a:rPr lang="en-US" sz="1600" dirty="0" smtClean="0">
                <a:solidFill>
                  <a:srgbClr val="91A72D"/>
                </a:solidFill>
                <a:latin typeface="Georgia"/>
                <a:cs typeface="Georgia"/>
              </a:rPr>
              <a:t>RESPONSIBLE INNOVATION</a:t>
            </a:r>
            <a:endParaRPr lang="en-US" sz="1600" dirty="0">
              <a:solidFill>
                <a:srgbClr val="91A72D"/>
              </a:solidFill>
              <a:latin typeface="Georgia"/>
              <a:cs typeface="Georgia"/>
            </a:endParaRPr>
          </a:p>
        </p:txBody>
      </p:sp>
      <p:sp>
        <p:nvSpPr>
          <p:cNvPr id="7" name="TextBox 6"/>
          <p:cNvSpPr txBox="1"/>
          <p:nvPr/>
        </p:nvSpPr>
        <p:spPr>
          <a:xfrm>
            <a:off x="381783" y="808727"/>
            <a:ext cx="3288062" cy="2546481"/>
          </a:xfrm>
          <a:prstGeom prst="rect">
            <a:avLst/>
          </a:prstGeom>
          <a:noFill/>
        </p:spPr>
        <p:txBody>
          <a:bodyPr wrap="square" lIns="78373" tIns="39187" rIns="78373" bIns="39187" rtlCol="0">
            <a:spAutoFit/>
          </a:bodyPr>
          <a:lstStyle/>
          <a:p>
            <a:pPr>
              <a:lnSpc>
                <a:spcPct val="110000"/>
              </a:lnSpc>
              <a:spcBef>
                <a:spcPts val="700"/>
              </a:spcBef>
            </a:pPr>
            <a:r>
              <a:rPr lang="en-US" sz="1000" b="1" i="1" dirty="0">
                <a:latin typeface="Verdana"/>
                <a:cs typeface="Verdana"/>
              </a:rPr>
              <a:t>Frankenstein</a:t>
            </a:r>
            <a:r>
              <a:rPr lang="en-US" sz="1000" b="1" dirty="0">
                <a:latin typeface="Verdana"/>
                <a:cs typeface="Verdana"/>
              </a:rPr>
              <a:t> suggests that as we study science and make new technologies, it’s important to </a:t>
            </a:r>
            <a:r>
              <a:rPr lang="en-US" sz="1000" b="1" dirty="0" smtClean="0">
                <a:latin typeface="Verdana"/>
                <a:cs typeface="Verdana"/>
              </a:rPr>
              <a:t>think </a:t>
            </a:r>
            <a:r>
              <a:rPr lang="en-US" sz="1000" b="1" dirty="0">
                <a:latin typeface="Verdana"/>
                <a:cs typeface="Verdana"/>
              </a:rPr>
              <a:t>ahead. </a:t>
            </a:r>
            <a:endParaRPr lang="en-US" sz="1000" dirty="0">
              <a:latin typeface="Verdana"/>
              <a:cs typeface="Verdana"/>
            </a:endParaRPr>
          </a:p>
          <a:p>
            <a:pPr>
              <a:lnSpc>
                <a:spcPct val="110000"/>
              </a:lnSpc>
              <a:spcBef>
                <a:spcPts val="700"/>
              </a:spcBef>
            </a:pPr>
            <a:r>
              <a:rPr lang="en-US" sz="1000" dirty="0">
                <a:latin typeface="Verdana"/>
                <a:cs typeface="Verdana"/>
              </a:rPr>
              <a:t>For example, scientists have </a:t>
            </a:r>
            <a:r>
              <a:rPr lang="en-US" sz="1000" dirty="0" smtClean="0">
                <a:latin typeface="Verdana"/>
                <a:cs typeface="Verdana"/>
              </a:rPr>
              <a:t>figured </a:t>
            </a:r>
            <a:r>
              <a:rPr lang="en-US" sz="1000" dirty="0">
                <a:latin typeface="Verdana"/>
                <a:cs typeface="Verdana"/>
              </a:rPr>
              <a:t>out how to use gene drives to encourage engineered traits to spread quickly through a population. Some researchers think gene drives could be used to reduce the number of mosquitos, which would help control the diseases these insects carry.</a:t>
            </a:r>
          </a:p>
          <a:p>
            <a:pPr>
              <a:lnSpc>
                <a:spcPct val="110000"/>
              </a:lnSpc>
              <a:spcBef>
                <a:spcPts val="700"/>
              </a:spcBef>
            </a:pPr>
            <a:r>
              <a:rPr lang="en-US" sz="1000" i="1" dirty="0">
                <a:latin typeface="Verdana"/>
                <a:cs typeface="Verdana"/>
              </a:rPr>
              <a:t>What might happen if genetically engineered mosquitos were released in the wild?</a:t>
            </a:r>
          </a:p>
          <a:p>
            <a:pPr>
              <a:lnSpc>
                <a:spcPct val="110000"/>
              </a:lnSpc>
              <a:spcBef>
                <a:spcPts val="700"/>
              </a:spcBef>
            </a:pPr>
            <a:r>
              <a:rPr lang="en-US" sz="1000" i="1" dirty="0">
                <a:latin typeface="Verdana"/>
                <a:cs typeface="Verdana"/>
              </a:rPr>
              <a:t>Could a change in mosquito population </a:t>
            </a:r>
            <a:r>
              <a:rPr lang="en-US" sz="1000" i="1" dirty="0" smtClean="0">
                <a:latin typeface="Verdana"/>
                <a:cs typeface="Verdana"/>
              </a:rPr>
              <a:t>affect </a:t>
            </a:r>
            <a:r>
              <a:rPr lang="en-US" sz="1000" i="1" dirty="0">
                <a:latin typeface="Verdana"/>
                <a:cs typeface="Verdana"/>
              </a:rPr>
              <a:t>other animals?</a:t>
            </a:r>
          </a:p>
        </p:txBody>
      </p:sp>
      <p:sp>
        <p:nvSpPr>
          <p:cNvPr id="8" name="TextBox 7"/>
          <p:cNvSpPr txBox="1"/>
          <p:nvPr/>
        </p:nvSpPr>
        <p:spPr>
          <a:xfrm>
            <a:off x="3784600" y="2584368"/>
            <a:ext cx="1989667" cy="1064024"/>
          </a:xfrm>
          <a:prstGeom prst="rect">
            <a:avLst/>
          </a:prstGeom>
          <a:noFill/>
        </p:spPr>
        <p:txBody>
          <a:bodyPr wrap="square" lIns="78373" tIns="39187" rIns="78373" bIns="39187" rtlCol="0">
            <a:spAutoFit/>
          </a:bodyPr>
          <a:lstStyle/>
          <a:p>
            <a:r>
              <a:rPr lang="en-US" sz="800" dirty="0">
                <a:latin typeface="Verdana"/>
                <a:cs typeface="Verdana"/>
              </a:rPr>
              <a:t>Researchers in the </a:t>
            </a:r>
            <a:r>
              <a:rPr lang="en-US" sz="800" dirty="0" smtClean="0">
                <a:latin typeface="Verdana"/>
                <a:cs typeface="Verdana"/>
              </a:rPr>
              <a:t>field </a:t>
            </a:r>
            <a:r>
              <a:rPr lang="en-US" sz="800" dirty="0">
                <a:latin typeface="Verdana"/>
                <a:cs typeface="Verdana"/>
              </a:rPr>
              <a:t>of synthetic biology are editing the genes of mosquitoes and other animals. They are also engineering yeast to produce entirely </a:t>
            </a:r>
            <a:r>
              <a:rPr lang="en-US" sz="800" dirty="0" smtClean="0">
                <a:latin typeface="Verdana"/>
                <a:cs typeface="Verdana"/>
              </a:rPr>
              <a:t>different </a:t>
            </a:r>
            <a:r>
              <a:rPr lang="en-US" sz="800" dirty="0">
                <a:latin typeface="Verdana"/>
                <a:cs typeface="Verdana"/>
              </a:rPr>
              <a:t>things, such as biofuels, ingredients for cosmetics, and synthetic </a:t>
            </a:r>
            <a:r>
              <a:rPr lang="en-US" sz="800" dirty="0" smtClean="0">
                <a:latin typeface="Verdana"/>
                <a:cs typeface="Verdana"/>
              </a:rPr>
              <a:t>vanilla flavoring</a:t>
            </a:r>
            <a:r>
              <a:rPr lang="en-US" sz="800" dirty="0">
                <a:latin typeface="Verdana"/>
                <a:cs typeface="Verdana"/>
              </a:rPr>
              <a:t>.</a:t>
            </a:r>
          </a:p>
        </p:txBody>
      </p:sp>
      <p:pic>
        <p:nvPicPr>
          <p:cNvPr id="16" name="Picture 15" descr="Aedes_aegypti_during_blood_meal.jpg"/>
          <p:cNvPicPr>
            <a:picLocks noChangeAspect="1"/>
          </p:cNvPicPr>
          <p:nvPr/>
        </p:nvPicPr>
        <p:blipFill rotWithShape="1">
          <a:blip r:embed="rId3" cstate="print">
            <a:extLst>
              <a:ext uri="{28A0092B-C50C-407E-A947-70E740481C1C}">
                <a14:useLocalDpi xmlns:a14="http://schemas.microsoft.com/office/drawing/2010/main"/>
              </a:ext>
            </a:extLst>
          </a:blip>
          <a:srcRect l="10326" r="11120"/>
          <a:stretch/>
        </p:blipFill>
        <p:spPr>
          <a:xfrm>
            <a:off x="3857790" y="1044509"/>
            <a:ext cx="1828800" cy="1539859"/>
          </a:xfrm>
          <a:prstGeom prst="rect">
            <a:avLst/>
          </a:prstGeom>
        </p:spPr>
      </p:pic>
    </p:spTree>
    <p:extLst>
      <p:ext uri="{BB962C8B-B14F-4D97-AF65-F5344CB8AC3E}">
        <p14:creationId xmlns:p14="http://schemas.microsoft.com/office/powerpoint/2010/main" val="333704255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3592</TotalTime>
  <Words>1150</Words>
  <Application>Microsoft Macintosh PowerPoint</Application>
  <PresentationFormat>Custom</PresentationFormat>
  <Paragraphs>51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RESPONSIBLE INNOVATION</vt:lpstr>
      <vt:lpstr>PowerPoint Presentation</vt:lpstr>
    </vt:vector>
  </TitlesOfParts>
  <Company>Arizona State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Rae Ostman</dc:creator>
  <cp:lastModifiedBy>Rae Ostman</cp:lastModifiedBy>
  <cp:revision>140</cp:revision>
  <dcterms:created xsi:type="dcterms:W3CDTF">2017-04-08T18:32:38Z</dcterms:created>
  <dcterms:modified xsi:type="dcterms:W3CDTF">2017-09-03T13:34:40Z</dcterms:modified>
</cp:coreProperties>
</file>