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56" r:id="rId2"/>
    <p:sldId id="257" r:id="rId3"/>
    <p:sldId id="258" r:id="rId4"/>
    <p:sldId id="262" r:id="rId5"/>
    <p:sldId id="259" r:id="rId6"/>
    <p:sldId id="263" r:id="rId7"/>
    <p:sldId id="264" r:id="rId8"/>
    <p:sldId id="266" r:id="rId9"/>
    <p:sldId id="267" r:id="rId10"/>
    <p:sldId id="260" r:id="rId11"/>
    <p:sldId id="261" r:id="rId12"/>
    <p:sldId id="272" r:id="rId13"/>
    <p:sldId id="269" r:id="rId14"/>
    <p:sldId id="270" r:id="rId15"/>
    <p:sldId id="279" r:id="rId16"/>
    <p:sldId id="268" r:id="rId17"/>
    <p:sldId id="271" r:id="rId18"/>
    <p:sldId id="274" r:id="rId19"/>
    <p:sldId id="277" r:id="rId20"/>
    <p:sldId id="273" r:id="rId21"/>
    <p:sldId id="275" r:id="rId22"/>
    <p:sldId id="276" r:id="rId23"/>
    <p:sldId id="278"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08" autoAdjust="0"/>
    <p:restoredTop sz="80737" autoAdjust="0"/>
  </p:normalViewPr>
  <p:slideViewPr>
    <p:cSldViewPr snapToGrid="0">
      <p:cViewPr varScale="1">
        <p:scale>
          <a:sx n="84" d="100"/>
          <a:sy n="84" d="100"/>
        </p:scale>
        <p:origin x="64" y="740"/>
      </p:cViewPr>
      <p:guideLst/>
    </p:cSldViewPr>
  </p:slideViewPr>
  <p:notesTextViewPr>
    <p:cViewPr>
      <p:scale>
        <a:sx n="3" d="2"/>
        <a:sy n="3" d="2"/>
      </p:scale>
      <p:origin x="0" y="0"/>
    </p:cViewPr>
  </p:notesTextViewPr>
  <p:notesViewPr>
    <p:cSldViewPr snapToGrid="0">
      <p:cViewPr varScale="1">
        <p:scale>
          <a:sx n="102" d="100"/>
          <a:sy n="102" d="100"/>
        </p:scale>
        <p:origin x="772"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7127FB-5EC7-47B0-901D-EB4137B2169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dirty="0"/>
              <a:t>The Moon: NASA is Going Back and Looking Forward</a:t>
            </a:r>
          </a:p>
        </p:txBody>
      </p:sp>
      <p:sp>
        <p:nvSpPr>
          <p:cNvPr id="3" name="Date Placeholder 2">
            <a:extLst>
              <a:ext uri="{FF2B5EF4-FFF2-40B4-BE49-F238E27FC236}">
                <a16:creationId xmlns:a16="http://schemas.microsoft.com/office/drawing/2014/main" id="{2814E7DC-778B-45A3-A568-420A0FD3E08B}"/>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E02D3EBB-AE86-458A-94B7-98D286F63843}" type="datetimeFigureOut">
              <a:rPr lang="en-US" smtClean="0"/>
              <a:t>12/21/2018</a:t>
            </a:fld>
            <a:endParaRPr lang="en-US" dirty="0"/>
          </a:p>
        </p:txBody>
      </p:sp>
      <p:sp>
        <p:nvSpPr>
          <p:cNvPr id="4" name="Footer Placeholder 3">
            <a:extLst>
              <a:ext uri="{FF2B5EF4-FFF2-40B4-BE49-F238E27FC236}">
                <a16:creationId xmlns:a16="http://schemas.microsoft.com/office/drawing/2014/main" id="{3DC315E5-3516-4C58-AD94-08CB24AC0B3D}"/>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C2584C3-1D9D-4EC4-90C5-98EDC025A770}"/>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0837B5EC-634E-406C-84D0-80D0E86FDFAE}" type="slidenum">
              <a:rPr lang="en-US" smtClean="0"/>
              <a:t>‹#›</a:t>
            </a:fld>
            <a:endParaRPr lang="en-US" dirty="0"/>
          </a:p>
        </p:txBody>
      </p:sp>
    </p:spTree>
    <p:extLst>
      <p:ext uri="{BB962C8B-B14F-4D97-AF65-F5344CB8AC3E}">
        <p14:creationId xmlns:p14="http://schemas.microsoft.com/office/powerpoint/2010/main" val="25384917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760424" cy="301705"/>
          </a:xfrm>
          <a:prstGeom prst="rect">
            <a:avLst/>
          </a:prstGeom>
        </p:spPr>
        <p:txBody>
          <a:bodyPr vert="horz" lIns="96653" tIns="48327" rIns="96653" bIns="48327" rtlCol="0"/>
          <a:lstStyle>
            <a:lvl1pPr algn="l">
              <a:defRPr sz="1200">
                <a:solidFill>
                  <a:schemeClr val="tx1"/>
                </a:solidFill>
              </a:defRPr>
            </a:lvl1pPr>
          </a:lstStyle>
          <a:p>
            <a:r>
              <a:rPr lang="en-US" dirty="0"/>
              <a:t>The Moon: NASA is Going Back and Looking Forward</a:t>
            </a:r>
          </a:p>
        </p:txBody>
      </p:sp>
      <p:sp>
        <p:nvSpPr>
          <p:cNvPr id="4" name="Slide Image Placeholder 3"/>
          <p:cNvSpPr>
            <a:spLocks noGrp="1" noRot="1" noChangeAspect="1"/>
          </p:cNvSpPr>
          <p:nvPr>
            <p:ph type="sldImg" idx="2"/>
          </p:nvPr>
        </p:nvSpPr>
        <p:spPr>
          <a:xfrm>
            <a:off x="1836738" y="392113"/>
            <a:ext cx="3641725" cy="273050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425986" y="3308366"/>
            <a:ext cx="6463230" cy="5631086"/>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C04586FD-DCF6-422C-A8C2-E5F1086517CA}" type="slidenum">
              <a:rPr lang="en-US" smtClean="0"/>
              <a:t>‹#›</a:t>
            </a:fld>
            <a:endParaRPr lang="en-US" dirty="0"/>
          </a:p>
        </p:txBody>
      </p:sp>
    </p:spTree>
    <p:extLst>
      <p:ext uri="{BB962C8B-B14F-4D97-AF65-F5344CB8AC3E}">
        <p14:creationId xmlns:p14="http://schemas.microsoft.com/office/powerpoint/2010/main" val="171487715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23.xml"/><Relationship Id="rId1" Type="http://schemas.openxmlformats.org/officeDocument/2006/relationships/notesMaster" Target="../notesMasters/notesMaster1.xml"/><Relationship Id="rId6" Type="http://schemas.microsoft.com/office/2007/relationships/hdphoto" Target="../media/hdphoto6.wdp"/><Relationship Id="rId5" Type="http://schemas.openxmlformats.org/officeDocument/2006/relationships/image" Target="../media/image46.png"/><Relationship Id="rId4" Type="http://schemas.microsoft.com/office/2007/relationships/hdphoto" Target="../media/hdphoto5.wdp"/></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pPr defTabSz="966529">
              <a:defRPr/>
            </a:pPr>
            <a:r>
              <a:rPr lang="en-US" sz="1500" b="1" u="sng" dirty="0"/>
              <a:t>Notes</a:t>
            </a:r>
            <a:r>
              <a:rPr lang="en-US" sz="1500" b="1" dirty="0"/>
              <a:t>:  Today we are going to learn about NASA’s history—and its future—with the Moon. How has our understanding of the Moon changed through exploration, and what mysteries remain?</a:t>
            </a:r>
            <a:br>
              <a:rPr lang="en-US" b="0" dirty="0"/>
            </a:br>
            <a:endParaRPr lang="en-US" b="0" dirty="0"/>
          </a:p>
          <a:p>
            <a:pPr defTabSz="966529">
              <a:defRPr/>
            </a:pPr>
            <a:r>
              <a:rPr lang="en-US" b="0" dirty="0"/>
              <a:t>_____________</a:t>
            </a:r>
          </a:p>
          <a:p>
            <a:pPr defTabSz="966529">
              <a:defRPr/>
            </a:pPr>
            <a:endParaRPr lang="en-US" b="0"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View of Goclenius and Other Craters</a:t>
            </a:r>
          </a:p>
          <a:p>
            <a:r>
              <a:rPr lang="en-US" sz="1100" dirty="0">
                <a:latin typeface="+mj-lt"/>
              </a:rPr>
              <a:t>https://moon.nasa.gov/resources/257/view-of-goclenius-and-other-craters/?category=images</a:t>
            </a:r>
          </a:p>
          <a:p>
            <a:r>
              <a:rPr lang="en-US" sz="1100" dirty="0">
                <a:latin typeface="+mj-lt"/>
              </a:rPr>
              <a:t>This photograph was taken from the Apollo 8 spacecraft with long-focal length lens, looking south at the large crater Goclenius, which is in foreground. Hold picture with Goclenius at bottom center. The three clustered craters are Magelhaens, Magelhaens A, and Colombo A. The crater at upper right is Gutenberg D. The crater Goclenius is located at 10 degrees south latitude, 45 degrees east longitude, and it is approximately 40 statute miles in diameter.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j-lt"/>
                <a:ea typeface="+mn-ea"/>
                <a:cs typeface="+mn-cs"/>
              </a:rPr>
              <a:t>Image credit: NASA/JSC </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a:t>
            </a:fld>
            <a:endParaRPr lang="en-US" sz="2100" dirty="0"/>
          </a:p>
        </p:txBody>
      </p:sp>
      <p:sp>
        <p:nvSpPr>
          <p:cNvPr id="7" name="Header Placeholder 6">
            <a:extLst>
              <a:ext uri="{FF2B5EF4-FFF2-40B4-BE49-F238E27FC236}">
                <a16:creationId xmlns:a16="http://schemas.microsoft.com/office/drawing/2014/main" id="{00A230F6-407D-4EEA-ABA1-EE8272126FE8}"/>
              </a:ext>
            </a:extLst>
          </p:cNvPr>
          <p:cNvSpPr>
            <a:spLocks noGrp="1"/>
          </p:cNvSpPr>
          <p:nvPr>
            <p:ph type="hdr" sz="quarter"/>
          </p:nvPr>
        </p:nvSpPr>
        <p:spPr/>
        <p:txBody>
          <a:bodyPr/>
          <a:lstStyle/>
          <a:p>
            <a:r>
              <a:rPr lang="en-US" b="1" dirty="0"/>
              <a:t>The Moon: NASA is Going Back and Looking Forward</a:t>
            </a:r>
          </a:p>
        </p:txBody>
      </p:sp>
    </p:spTree>
    <p:extLst>
      <p:ext uri="{BB962C8B-B14F-4D97-AF65-F5344CB8AC3E}">
        <p14:creationId xmlns:p14="http://schemas.microsoft.com/office/powerpoint/2010/main" val="102813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Apollo 11 to 17 missions by the numbers. Apollo missions with successful Moon landings occurred between July 1969 and December 1972. Apollo 13 did not land on the Moon due to a technical problem en route, but all 3 astronauts safely returned to Earth. A Lunar Roving Vehicle was used on the Apollo 14, 15, and 16 missions. All three were left behind on the Moon. </a:t>
            </a:r>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Photos</a:t>
            </a:r>
          </a:p>
          <a:p>
            <a:endParaRPr lang="en-US" sz="1100" dirty="0">
              <a:latin typeface="+mj-lt"/>
            </a:endParaRPr>
          </a:p>
          <a:p>
            <a:r>
              <a:rPr lang="en-US" sz="1100" dirty="0">
                <a:latin typeface="+mj-lt"/>
              </a:rPr>
              <a:t>(upper left) </a:t>
            </a:r>
            <a:r>
              <a:rPr lang="en-US" sz="1100" b="1" dirty="0">
                <a:latin typeface="+mj-lt"/>
              </a:rPr>
              <a:t>Apollo 12 Lunar Module, in Landing Configuration, Photographed in Lunar Orbit </a:t>
            </a:r>
            <a:endParaRPr lang="en-US" sz="1100" dirty="0">
              <a:latin typeface="+mj-lt"/>
            </a:endParaRPr>
          </a:p>
          <a:p>
            <a:r>
              <a:rPr lang="en-US" sz="1100" dirty="0">
                <a:latin typeface="+mj-lt"/>
              </a:rPr>
              <a:t>https://moon.nasa.gov/resources/196/apollo-12-lunar-module-in-landing-configuration-photographed-in-lunar-orbit/?category=images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Image credit: NASA/JSC </a:t>
            </a:r>
            <a:endParaRPr lang="en-US" sz="1100" dirty="0">
              <a:latin typeface="+mj-lt"/>
            </a:endParaRPr>
          </a:p>
          <a:p>
            <a:endParaRPr lang="en-US" sz="1100" dirty="0">
              <a:latin typeface="+mj-lt"/>
            </a:endParaRPr>
          </a:p>
          <a:p>
            <a:r>
              <a:rPr lang="en-US" sz="1100" dirty="0">
                <a:latin typeface="+mj-lt"/>
              </a:rPr>
              <a:t>(lower left) </a:t>
            </a:r>
            <a:r>
              <a:rPr lang="en-US" sz="1100" b="1" dirty="0">
                <a:latin typeface="+mj-lt"/>
              </a:rPr>
              <a:t>Astronaut Alan Shepard During Apollo 14 EVA on the Moon </a:t>
            </a:r>
          </a:p>
          <a:p>
            <a:r>
              <a:rPr lang="en-US" sz="1100" dirty="0">
                <a:latin typeface="+mj-lt"/>
              </a:rPr>
              <a:t>https://moon.nasa.gov/resources/215/astronaut-alan-shepard-during-apollo-14-eva-on-the-moon/?category=images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Image credit: NASA/JSC </a:t>
            </a:r>
            <a:endParaRPr lang="en-US" sz="1100" dirty="0">
              <a:latin typeface="+mj-lt"/>
            </a:endParaRPr>
          </a:p>
          <a:p>
            <a:endParaRPr lang="en-US" sz="1100" dirty="0">
              <a:latin typeface="+mj-lt"/>
            </a:endParaRPr>
          </a:p>
          <a:p>
            <a:r>
              <a:rPr lang="en-US" sz="1100" dirty="0">
                <a:latin typeface="+mj-lt"/>
              </a:rPr>
              <a:t>(upper right) </a:t>
            </a:r>
            <a:r>
              <a:rPr lang="en-US" sz="1100" b="1" dirty="0">
                <a:latin typeface="+mj-lt"/>
              </a:rPr>
              <a:t>Loading the Rover, Apollo 15</a:t>
            </a:r>
          </a:p>
          <a:p>
            <a:r>
              <a:rPr lang="en-US" sz="1100" dirty="0">
                <a:latin typeface="+mj-lt"/>
              </a:rPr>
              <a:t>https://moon.nasa.gov/resources/104/loading-the-rover/?category=images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Image credit: NASA </a:t>
            </a:r>
            <a:endParaRPr lang="en-US" sz="1100" dirty="0">
              <a:latin typeface="+mj-lt"/>
            </a:endParaRPr>
          </a:p>
          <a:p>
            <a:endParaRPr lang="en-US" sz="1100" dirty="0">
              <a:latin typeface="+mj-lt"/>
            </a:endParaRPr>
          </a:p>
          <a:p>
            <a:r>
              <a:rPr lang="en-US" sz="1100" dirty="0">
                <a:latin typeface="+mj-lt"/>
              </a:rPr>
              <a:t>(lower right) </a:t>
            </a:r>
            <a:r>
              <a:rPr lang="en-US" sz="1100" b="1" dirty="0">
                <a:latin typeface="+mj-lt"/>
              </a:rPr>
              <a:t>Apollo 17 EVA</a:t>
            </a:r>
          </a:p>
          <a:p>
            <a:r>
              <a:rPr lang="en-US" sz="1100" dirty="0">
                <a:latin typeface="+mj-lt"/>
              </a:rPr>
              <a:t>https://moon.nasa.gov/resources/50/apollo-17-eva/?category=images</a:t>
            </a:r>
          </a:p>
          <a:p>
            <a:r>
              <a:rPr lang="en-US" sz="1100" dirty="0">
                <a:latin typeface="+mj-lt"/>
              </a:rPr>
              <a:t>Image credit: NASA/Gene Cernan </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10</a:t>
            </a:fld>
            <a:endParaRPr lang="en-US" sz="2100" dirty="0"/>
          </a:p>
        </p:txBody>
      </p:sp>
      <p:sp>
        <p:nvSpPr>
          <p:cNvPr id="5" name="Header Placeholder 4">
            <a:extLst>
              <a:ext uri="{FF2B5EF4-FFF2-40B4-BE49-F238E27FC236}">
                <a16:creationId xmlns:a16="http://schemas.microsoft.com/office/drawing/2014/main" id="{0DCE0B99-FBCA-4EC7-97EC-FB8CEAC0B2EF}"/>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08255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500" b="1" u="sng" dirty="0"/>
              <a:t>Notes</a:t>
            </a:r>
            <a:r>
              <a:rPr lang="en-US" sz="1500" b="1" dirty="0"/>
              <a:t>: For safety reasons, Apollo 11’s planned landing site at the Sea of Tranquility was flat and smooth. As NASA became more experienced with Moon landings, more challenging areas with different geological terrains were chosen for later Apollo missions. </a:t>
            </a:r>
            <a:r>
              <a:rPr lang="en-US" altLang="en-US" sz="1500" b="1" dirty="0"/>
              <a:t>Apollo 16, shown here, landed </a:t>
            </a:r>
            <a:r>
              <a:rPr lang="en-US" sz="1500" b="1" dirty="0"/>
              <a:t>at the western edge of the Descartes Mountains west of the Kant Plateau.</a:t>
            </a:r>
          </a:p>
          <a:p>
            <a:pPr defTabSz="966529">
              <a:defRPr/>
            </a:pPr>
            <a:endParaRPr lang="en-US" sz="1500" b="1" dirty="0"/>
          </a:p>
          <a:p>
            <a:pPr defTabSz="966529">
              <a:defRPr/>
            </a:pPr>
            <a:r>
              <a:rPr lang="en-US" sz="1500" b="1" u="sng" dirty="0"/>
              <a:t>Optional Media Clip: </a:t>
            </a:r>
            <a:r>
              <a:rPr lang="en-US" sz="1500" b="1" i="1" dirty="0"/>
              <a:t>This would be a good place to play the Apollo Landing Sites video included in the Explore Science: Earth &amp; Space toolkit.</a:t>
            </a: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On the Crater's Edge</a:t>
            </a:r>
          </a:p>
          <a:p>
            <a:r>
              <a:rPr lang="en-US" sz="1100" dirty="0">
                <a:latin typeface="+mj-lt"/>
              </a:rPr>
              <a:t>https://www.nasa.gov/multimedia/imagegallery/image_feature_802.html</a:t>
            </a:r>
          </a:p>
          <a:p>
            <a:r>
              <a:rPr lang="en-US" sz="1100" dirty="0">
                <a:latin typeface="+mj-lt"/>
              </a:rPr>
              <a:t>Astronaut Charles M. Duke Jr., Apollo 16 Lunar Module pilot, is photographed collecting lunar samples at Station No. 1 during the mission's first extravehicular activity at the Descartes landing site. This picture, looking eastward, was taken by Commander John W. Young. Duke is standing at the rim of Plum crater, which is 40 meters (131 feet) in diameter and 10 meters (about 33 feet) deep. </a:t>
            </a:r>
          </a:p>
          <a:p>
            <a:r>
              <a:rPr lang="en-US" sz="11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11</a:t>
            </a:fld>
            <a:endParaRPr lang="en-US" sz="2100" dirty="0"/>
          </a:p>
        </p:txBody>
      </p:sp>
      <p:sp>
        <p:nvSpPr>
          <p:cNvPr id="5" name="Header Placeholder 4">
            <a:extLst>
              <a:ext uri="{FF2B5EF4-FFF2-40B4-BE49-F238E27FC236}">
                <a16:creationId xmlns:a16="http://schemas.microsoft.com/office/drawing/2014/main" id="{2CAEA456-79AD-4E99-A993-56742230F4FD}"/>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412530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After Apollo 11, astronauts trained more extensively in geology and practiced in more geologically diverse locations across the United States. These site visits included terrain in Arizona, Nevada, California, New Mexico, Minnesota, and Hawai’i. Apollo 17 crew member geologist Dr. Harrison Schmitt became the first astronaut initially trained as a scientist to fly in space. The addition of a scientist to NASA crews would become commonplace after Apollo.</a:t>
            </a:r>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endParaRPr lang="en-US" sz="1100" b="1" dirty="0">
              <a:latin typeface="+mj-lt"/>
            </a:endParaRPr>
          </a:p>
          <a:p>
            <a:r>
              <a:rPr lang="en-US" sz="1100" b="1" dirty="0">
                <a:latin typeface="+mj-lt"/>
              </a:rPr>
              <a:t>Apollo 17 astronaut Harrison Schmitt, Apollo 17 collects lunar rake samples at the Taurus-Littrow landing site. </a:t>
            </a:r>
          </a:p>
          <a:p>
            <a:r>
              <a:rPr lang="en-US" sz="1100" dirty="0">
                <a:latin typeface="+mj-lt"/>
              </a:rPr>
              <a:t>https://www.nasa.gov/audience/foreducators/spacesuits/historygallery/ap-dec72.html</a:t>
            </a:r>
          </a:p>
          <a:p>
            <a:r>
              <a:rPr lang="en-US" sz="11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12</a:t>
            </a:fld>
            <a:endParaRPr lang="en-US" sz="2100" dirty="0"/>
          </a:p>
        </p:txBody>
      </p:sp>
      <p:sp>
        <p:nvSpPr>
          <p:cNvPr id="5" name="Header Placeholder 4">
            <a:extLst>
              <a:ext uri="{FF2B5EF4-FFF2-40B4-BE49-F238E27FC236}">
                <a16:creationId xmlns:a16="http://schemas.microsoft.com/office/drawing/2014/main" id="{77B4D5D6-4BC3-4AB7-AA76-7784F32C606C}"/>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201467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500" b="1" u="sng" dirty="0"/>
              <a:t>Notes</a:t>
            </a:r>
            <a:r>
              <a:rPr lang="en-US" sz="1500" b="1" dirty="0"/>
              <a:t>: The legacy of Apollo is still making an impact today. Apollo missions provided the edge pieces to the puzzle of the early solar system. NASA has been filling in that puzzle with more lunar and solar system science research ever since the last Apollo mission in 1972. In the last several decades, NASA and other space agencies have undertaken many lunar rover, orbiter, flyby, and impactors missions. Present-day exploration of the Moon has widened far beyond the former space race rivals of the U.S. and Russia to include a diverse set of international partners. </a:t>
            </a:r>
          </a:p>
          <a:p>
            <a:pPr lvl="0">
              <a:defRPr/>
            </a:pPr>
            <a:endParaRPr lang="en-US" sz="1100" dirty="0"/>
          </a:p>
          <a:p>
            <a:pPr lvl="0">
              <a:defRPr/>
            </a:pPr>
            <a:r>
              <a:rPr lang="en-US" sz="1100" dirty="0"/>
              <a:t>_____________</a:t>
            </a:r>
          </a:p>
          <a:p>
            <a:pPr lvl="0">
              <a:defRPr/>
            </a:pPr>
            <a:endParaRPr lang="en-US" sz="1100"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The Eagle Prepares to Land </a:t>
            </a:r>
          </a:p>
          <a:p>
            <a:pPr defTabSz="966529">
              <a:defRPr/>
            </a:pPr>
            <a:r>
              <a:rPr lang="en-US" sz="1100" dirty="0">
                <a:latin typeface="+mj-lt"/>
              </a:rPr>
              <a:t>https://moon.nasa.gov/resources/161/the-eagle-prepares-to-land/?category=images</a:t>
            </a:r>
          </a:p>
          <a:p>
            <a:pPr defTabSz="966529">
              <a:defRPr/>
            </a:pPr>
            <a:r>
              <a:rPr lang="en-US" sz="1100" dirty="0">
                <a:latin typeface="+mj-lt"/>
              </a:rPr>
              <a:t>The Apollo 11 Lunar Module Eagle, in a landing configuration was photographed in lunar orbit from the Command and Service Module Columbia.</a:t>
            </a:r>
          </a:p>
          <a:p>
            <a:r>
              <a:rPr lang="en-US" sz="1100" dirty="0">
                <a:latin typeface="+mj-lt"/>
              </a:rPr>
              <a:t>Image credit: NASA </a:t>
            </a:r>
          </a:p>
        </p:txBody>
      </p:sp>
      <p:sp>
        <p:nvSpPr>
          <p:cNvPr id="4" name="Slide Number Placeholder 3"/>
          <p:cNvSpPr>
            <a:spLocks noGrp="1"/>
          </p:cNvSpPr>
          <p:nvPr>
            <p:ph type="sldNum" sz="quarter" idx="5"/>
          </p:nvPr>
        </p:nvSpPr>
        <p:spPr/>
        <p:txBody>
          <a:bodyPr/>
          <a:lstStyle/>
          <a:p>
            <a:fld id="{C04586FD-DCF6-422C-A8C2-E5F1086517CA}" type="slidenum">
              <a:rPr lang="en-US" sz="2100"/>
              <a:t>13</a:t>
            </a:fld>
            <a:endParaRPr lang="en-US" sz="2100" dirty="0"/>
          </a:p>
        </p:txBody>
      </p:sp>
      <p:sp>
        <p:nvSpPr>
          <p:cNvPr id="5" name="Header Placeholder 4">
            <a:extLst>
              <a:ext uri="{FF2B5EF4-FFF2-40B4-BE49-F238E27FC236}">
                <a16:creationId xmlns:a16="http://schemas.microsoft.com/office/drawing/2014/main" id="{8A72837A-BDA7-4BE6-ABEB-4E9C05364FF2}"/>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38788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398463"/>
            <a:ext cx="3641725" cy="2730500"/>
          </a:xfrm>
        </p:spPr>
      </p:sp>
      <p:sp>
        <p:nvSpPr>
          <p:cNvPr id="3" name="Notes Placeholder 2"/>
          <p:cNvSpPr>
            <a:spLocks noGrp="1"/>
          </p:cNvSpPr>
          <p:nvPr>
            <p:ph type="body" idx="1"/>
          </p:nvPr>
        </p:nvSpPr>
        <p:spPr>
          <a:xfrm>
            <a:off x="425986" y="3308366"/>
            <a:ext cx="6463230" cy="5631086"/>
          </a:xfrm>
        </p:spPr>
        <p:txBody>
          <a:bodyPr/>
          <a:lstStyle/>
          <a:p>
            <a:pPr defTabSz="966529">
              <a:defRPr/>
            </a:pPr>
            <a:r>
              <a:rPr lang="en-US" sz="1500" b="1" u="sng" dirty="0"/>
              <a:t>Notes</a:t>
            </a:r>
            <a:r>
              <a:rPr lang="en-US" sz="1500" b="1" dirty="0"/>
              <a:t>: A standout NASA lunar mission after the Apollo era is the Lunar Reconnaissance Orbiter (LRO), launched in 2009. LRO was sent to the Moon to make high-resolution maps of the composition of the lunar surface and seek out potential sources of water ice in the bottom of dark polar craters. </a:t>
            </a:r>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Photos</a:t>
            </a:r>
          </a:p>
          <a:p>
            <a:endParaRPr lang="en-US" sz="1100" b="1" dirty="0">
              <a:latin typeface="+mj-lt"/>
            </a:endParaRPr>
          </a:p>
          <a:p>
            <a:r>
              <a:rPr lang="en-US" sz="1100" dirty="0">
                <a:latin typeface="+mj-lt"/>
              </a:rPr>
              <a:t>(left) </a:t>
            </a:r>
            <a:r>
              <a:rPr lang="en-US" sz="1100" b="1" dirty="0">
                <a:latin typeface="+mj-lt"/>
              </a:rPr>
              <a:t>LRO Launch</a:t>
            </a:r>
          </a:p>
          <a:p>
            <a:r>
              <a:rPr lang="en-US" sz="1100" dirty="0">
                <a:latin typeface="+mj-lt"/>
              </a:rPr>
              <a:t>https://www.nasa.gov/multimedia/imagegallery/image_feature_1392.html</a:t>
            </a:r>
          </a:p>
          <a:p>
            <a:r>
              <a:rPr lang="en-US" sz="1100" dirty="0">
                <a:latin typeface="+mj-lt"/>
              </a:rPr>
              <a:t>Image credit: Pat Corkery, United Launch Alliance</a:t>
            </a:r>
          </a:p>
          <a:p>
            <a:endParaRPr lang="en-US" sz="1100" i="1" dirty="0">
              <a:latin typeface="+mj-lt"/>
            </a:endParaRPr>
          </a:p>
          <a:p>
            <a:r>
              <a:rPr lang="en-US" sz="1100" dirty="0">
                <a:latin typeface="+mj-lt"/>
              </a:rPr>
              <a:t>(right) </a:t>
            </a:r>
            <a:r>
              <a:rPr lang="en-US" sz="1100" b="1" dirty="0">
                <a:latin typeface="+mj-lt"/>
              </a:rPr>
              <a:t>LRO spacecraft rendering</a:t>
            </a:r>
          </a:p>
          <a:p>
            <a:r>
              <a:rPr lang="en-US" sz="1100" dirty="0">
                <a:latin typeface="+mj-lt"/>
              </a:rPr>
              <a:t>https://lunar.gsfc.nasa.gov/images/348684main_LRO7-Apollo-PRINT1.jpg</a:t>
            </a:r>
          </a:p>
          <a:p>
            <a:r>
              <a:rPr lang="en-US" sz="1100" dirty="0">
                <a:latin typeface="+mj-lt"/>
              </a:rPr>
              <a:t>Image credit: NASA's Scientific Visualization Studio </a:t>
            </a:r>
          </a:p>
        </p:txBody>
      </p:sp>
      <p:sp>
        <p:nvSpPr>
          <p:cNvPr id="4" name="Slide Number Placeholder 3"/>
          <p:cNvSpPr>
            <a:spLocks noGrp="1"/>
          </p:cNvSpPr>
          <p:nvPr>
            <p:ph type="sldNum" sz="quarter" idx="5"/>
          </p:nvPr>
        </p:nvSpPr>
        <p:spPr/>
        <p:txBody>
          <a:bodyPr/>
          <a:lstStyle/>
          <a:p>
            <a:fld id="{C04586FD-DCF6-422C-A8C2-E5F1086517CA}" type="slidenum">
              <a:rPr lang="en-US" sz="2100"/>
              <a:t>14</a:t>
            </a:fld>
            <a:endParaRPr lang="en-US" sz="2100" dirty="0"/>
          </a:p>
        </p:txBody>
      </p:sp>
      <p:sp>
        <p:nvSpPr>
          <p:cNvPr id="5" name="Header Placeholder 4">
            <a:extLst>
              <a:ext uri="{FF2B5EF4-FFF2-40B4-BE49-F238E27FC236}">
                <a16:creationId xmlns:a16="http://schemas.microsoft.com/office/drawing/2014/main" id="{0BE67091-33EE-4642-8BA7-246B5B0BD505}"/>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98773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The Moon is covered with impact craters caused by colliding asteroids and comets. The light-colored areas, called the highlands, represent the earliest crust on the Moon. Impact cratering shattered this crust and often deformed it, pushing some of it into mountain-high crater rims or ejecting it across the surface of the Moon. This early crust of the Moon was dominated by a type of light-colored rock called anorthosite. ​When the Moon was relatively young, its interior was still molten. Lava erupted within, or flowed into, the low-lying impact basins, filling them up. The lava eventually cooled to form the dark-colored rock called basalt, responsible for the darker features (each called mare, Latin for sea) on the Moon. </a:t>
            </a:r>
            <a:endParaRPr lang="en-US" dirty="0"/>
          </a:p>
          <a:p>
            <a:pPr lvl="0">
              <a:defRPr/>
            </a:pPr>
            <a:endParaRPr lang="en-US" dirty="0"/>
          </a:p>
          <a:p>
            <a:pPr lvl="0">
              <a:defRPr/>
            </a:pPr>
            <a:r>
              <a:rPr lang="en-US" dirty="0"/>
              <a:t>_____________</a:t>
            </a:r>
          </a:p>
          <a:p>
            <a:pPr lvl="0">
              <a:defRPr/>
            </a:pPr>
            <a:endParaRPr lang="en-US" sz="1100" dirty="0">
              <a:latin typeface="+mj-lt"/>
            </a:endParaRPr>
          </a:p>
          <a:p>
            <a:pPr defTabSz="966529">
              <a:defRPr/>
            </a:pPr>
            <a:r>
              <a:rPr lang="en-US" sz="1100" b="1" dirty="0">
                <a:latin typeface="+mj-lt"/>
              </a:rPr>
              <a:t>Photo</a:t>
            </a:r>
          </a:p>
          <a:p>
            <a:endParaRPr lang="en-US" sz="1100" dirty="0">
              <a:latin typeface="+mj-lt"/>
            </a:endParaRPr>
          </a:p>
          <a:p>
            <a:r>
              <a:rPr lang="en-US" sz="1100" b="1" dirty="0">
                <a:latin typeface="+mj-lt"/>
              </a:rPr>
              <a:t>Full Moon taken by LRO</a:t>
            </a:r>
          </a:p>
          <a:p>
            <a:r>
              <a:rPr lang="en-US" sz="1100" dirty="0">
                <a:latin typeface="+mj-lt"/>
              </a:rPr>
              <a:t>http://www.lroc.asu.edu/posts/1004</a:t>
            </a:r>
          </a:p>
          <a:p>
            <a:pPr defTabSz="966529">
              <a:defRPr/>
            </a:pPr>
            <a:r>
              <a:rPr lang="en-US" sz="1100" dirty="0">
                <a:latin typeface="+mj-lt"/>
              </a:rPr>
              <a:t>Image credit: NASA/GSFC/Arizona State University</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15</a:t>
            </a:fld>
            <a:endParaRPr lang="en-US" sz="2100" dirty="0"/>
          </a:p>
        </p:txBody>
      </p:sp>
      <p:sp>
        <p:nvSpPr>
          <p:cNvPr id="5" name="Header Placeholder 4">
            <a:extLst>
              <a:ext uri="{FF2B5EF4-FFF2-40B4-BE49-F238E27FC236}">
                <a16:creationId xmlns:a16="http://schemas.microsoft.com/office/drawing/2014/main" id="{75E9C09A-5CCB-4750-9F1A-2F3583E21458}"/>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996520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Impact craters are a common feature on the Moon because there is no atmosphere that could erode away the craters with common Earth processes like wind and weather. This is why some impact craters on the Moon are billions of years old where similar-aged craters have long ago eroded away on Earth. Looking back billions of years with these preserved lunar impact craters helps scientists theorize about the conditions of the early solar system. This 6-mile-diameter (10 km) crater is named after planetary scientist Elisabetta “Betty” Pierazzo. It’s called the Luminous Pierazzo Crater.</a:t>
            </a:r>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Luminous Pierazzo Crater</a:t>
            </a:r>
          </a:p>
          <a:p>
            <a:pPr defTabSz="966529">
              <a:defRPr/>
            </a:pPr>
            <a:r>
              <a:rPr lang="en-US" sz="1100" dirty="0">
                <a:latin typeface="+mj-lt"/>
              </a:rPr>
              <a:t>https://www.lroc.asu.edu/posts/1000</a:t>
            </a:r>
          </a:p>
          <a:p>
            <a:pPr defTabSz="966529">
              <a:defRPr/>
            </a:pPr>
            <a:r>
              <a:rPr lang="en-US" sz="1100" dirty="0">
                <a:latin typeface="+mj-lt"/>
              </a:rPr>
              <a:t>Image credit: NASA/GSFC/Arizona State University</a:t>
            </a:r>
          </a:p>
          <a:p>
            <a:pPr defTabSz="966529">
              <a:defRPr/>
            </a:pPr>
            <a:endParaRPr lang="en-US" b="1" dirty="0"/>
          </a:p>
        </p:txBody>
      </p:sp>
      <p:sp>
        <p:nvSpPr>
          <p:cNvPr id="4" name="Slide Number Placeholder 3"/>
          <p:cNvSpPr>
            <a:spLocks noGrp="1"/>
          </p:cNvSpPr>
          <p:nvPr>
            <p:ph type="sldNum" sz="quarter" idx="5"/>
          </p:nvPr>
        </p:nvSpPr>
        <p:spPr/>
        <p:txBody>
          <a:bodyPr/>
          <a:lstStyle/>
          <a:p>
            <a:fld id="{C04586FD-DCF6-422C-A8C2-E5F1086517CA}" type="slidenum">
              <a:rPr lang="en-US" sz="2100"/>
              <a:t>16</a:t>
            </a:fld>
            <a:endParaRPr lang="en-US" sz="2100" dirty="0"/>
          </a:p>
        </p:txBody>
      </p:sp>
      <p:sp>
        <p:nvSpPr>
          <p:cNvPr id="5" name="Header Placeholder 4">
            <a:extLst>
              <a:ext uri="{FF2B5EF4-FFF2-40B4-BE49-F238E27FC236}">
                <a16:creationId xmlns:a16="http://schemas.microsoft.com/office/drawing/2014/main" id="{D4ABB08C-4E69-4DD1-8446-8DEF5CF19A19}"/>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74832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500" b="1" u="sng" dirty="0"/>
              <a:t>Notes</a:t>
            </a:r>
            <a:r>
              <a:rPr lang="en-US" sz="1500" b="1" dirty="0"/>
              <a:t>:  Scientists used LRO to learn more about the super-cold temperatures in the permanently shadowed craters of the Moon’s south pole, shown by blue regions in the inset image. These craters, like the one shown in the main image, lie almost perpendicular to the Sun, never receiving its warmth or light. These are some of the coldest spots in the solar system…colder than even Pluto. These craters contain water ice, a potential resource for future human exploration of the Moon. </a:t>
            </a:r>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pPr defTabSz="966529">
              <a:defRPr/>
            </a:pPr>
            <a:endParaRPr lang="en-US" sz="1100"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j-lt"/>
              </a:rPr>
              <a:t>Staring Into Darkness</a:t>
            </a:r>
          </a:p>
          <a:p>
            <a:r>
              <a:rPr lang="en-US" sz="1100" dirty="0">
                <a:latin typeface="+mj-lt"/>
              </a:rPr>
              <a:t>https://svs.gsfc.nasa.gov/11230</a:t>
            </a:r>
          </a:p>
          <a:p>
            <a:r>
              <a:rPr lang="en-US" sz="1100" dirty="0">
                <a:latin typeface="+mj-lt"/>
              </a:rPr>
              <a:t>(top)Permanently shadowed regions (blue) cover about three percent of the moon's south pole.</a:t>
            </a:r>
          </a:p>
          <a:p>
            <a:r>
              <a:rPr lang="en-US" sz="1100" dirty="0">
                <a:latin typeface="+mj-lt"/>
              </a:rPr>
              <a:t>(bottom)Temperatures within permanently shadowed regions can get as low as -414 °F.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j-lt"/>
              </a:rPr>
              <a:t>Image credit: NASA's Scientific Visualization Studio </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17</a:t>
            </a:fld>
            <a:endParaRPr lang="en-US" sz="2100" dirty="0"/>
          </a:p>
        </p:txBody>
      </p:sp>
      <p:sp>
        <p:nvSpPr>
          <p:cNvPr id="5" name="Header Placeholder 4">
            <a:extLst>
              <a:ext uri="{FF2B5EF4-FFF2-40B4-BE49-F238E27FC236}">
                <a16:creationId xmlns:a16="http://schemas.microsoft.com/office/drawing/2014/main" id="{DB2541BA-66A1-4C45-B4CE-07893730269C}"/>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13705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First seen as an oddity during Apollo 15, scientists using LRO have discovered many more irregular mare patches (IMPs), or smooth mounds sitting next to blocky terrain. Due to the lack of large impact craters, these smooth mounds resulting from lava flow are much younger compared to the rest of the Moon. If true, this means the Moon could be hotter inside than expected with relatively recent volcanic activity. The image in the upper left is an oblique view of a well-known IMP formation called Ina, about 1.2 miles across (2 km). Ina is thought to be about 33 million years old. The image in the upper right is another IMP about 1.9 miles (3 km) across near the crater Maskelyne. The lower image is a zoom-in of an overhead photo of Ina, with a width of about 0.6 miles (1 km), that shows the smooth mounds with small impact craters.</a:t>
            </a:r>
            <a:endParaRPr lang="en-US" dirty="0"/>
          </a:p>
          <a:p>
            <a:pPr lvl="0">
              <a:defRPr/>
            </a:pPr>
            <a:r>
              <a:rPr lang="en-US" dirty="0"/>
              <a:t>_____________</a:t>
            </a:r>
          </a:p>
          <a:p>
            <a:pPr lvl="0">
              <a:defRPr/>
            </a:pPr>
            <a:r>
              <a:rPr lang="en-US" sz="500" dirty="0">
                <a:latin typeface="+mj-lt"/>
              </a:rPr>
              <a:t>  </a:t>
            </a:r>
          </a:p>
          <a:p>
            <a:pPr defTabSz="966529">
              <a:defRPr/>
            </a:pPr>
            <a:r>
              <a:rPr lang="en-US" sz="1100" b="1" dirty="0">
                <a:latin typeface="+mj-lt"/>
              </a:rPr>
              <a:t>Photos</a:t>
            </a:r>
          </a:p>
          <a:p>
            <a:r>
              <a:rPr lang="en-US" sz="500" dirty="0">
                <a:latin typeface="+mj-lt"/>
              </a:rPr>
              <a:t> </a:t>
            </a:r>
          </a:p>
          <a:p>
            <a:pPr defTabSz="966529">
              <a:defRPr/>
            </a:pPr>
            <a:r>
              <a:rPr lang="en-US" sz="1100" b="1" dirty="0">
                <a:latin typeface="+mj-lt"/>
              </a:rPr>
              <a:t>New Evidence For Young Lunar Volcanism! </a:t>
            </a:r>
          </a:p>
          <a:p>
            <a:pPr defTabSz="966529">
              <a:defRPr/>
            </a:pPr>
            <a:r>
              <a:rPr lang="en-US" sz="1100" dirty="0">
                <a:latin typeface="+mj-lt"/>
              </a:rPr>
              <a:t>https://www.lroc.asu.edu/posts/818</a:t>
            </a:r>
          </a:p>
          <a:p>
            <a:r>
              <a:rPr lang="en-US" sz="1100" dirty="0">
                <a:latin typeface="+mj-lt"/>
              </a:rPr>
              <a:t>(top left) </a:t>
            </a:r>
            <a:r>
              <a:rPr lang="en-US" sz="1100" b="1" dirty="0">
                <a:latin typeface="+mj-lt"/>
              </a:rPr>
              <a:t>The contrast between the smooth and rough units stands out in this oblique view of Ina. </a:t>
            </a:r>
            <a:r>
              <a:rPr lang="en-US" sz="1100" dirty="0">
                <a:latin typeface="+mj-lt"/>
              </a:rPr>
              <a:t>The floor of the depression is about 50 m below the surrounding plains and is about 2 km wide from left-to-right (S to N). View from east-to-west, north is to the right, NAC M1108203502LR </a:t>
            </a:r>
          </a:p>
          <a:p>
            <a:r>
              <a:rPr lang="en-US" sz="1100" dirty="0">
                <a:latin typeface="+mj-lt"/>
              </a:rPr>
              <a:t>(top right) </a:t>
            </a:r>
            <a:r>
              <a:rPr lang="en-US" sz="1100" b="1" dirty="0">
                <a:latin typeface="+mj-lt"/>
              </a:rPr>
              <a:t>One of many newly-discovered young volcanic deposits on the Moon, this example is near the crater Maskelyne</a:t>
            </a:r>
            <a:r>
              <a:rPr lang="en-US" sz="1100" dirty="0">
                <a:latin typeface="+mj-lt"/>
              </a:rPr>
              <a:t>. The direction of sunlight is from the right and north is up, NAC M1123370138R </a:t>
            </a:r>
          </a:p>
          <a:p>
            <a:r>
              <a:rPr lang="en-US" sz="1100" dirty="0">
                <a:latin typeface="+mj-lt"/>
              </a:rPr>
              <a:t>Image credit: NASA/GSFC/Arizona State University</a:t>
            </a:r>
          </a:p>
          <a:p>
            <a:r>
              <a:rPr lang="en-US" sz="500" dirty="0">
                <a:latin typeface="+mj-lt"/>
              </a:rPr>
              <a:t> </a:t>
            </a:r>
          </a:p>
          <a:p>
            <a:r>
              <a:rPr lang="en-US" sz="1100" dirty="0">
                <a:latin typeface="+mj-lt"/>
              </a:rPr>
              <a:t>(bottom) </a:t>
            </a:r>
            <a:r>
              <a:rPr lang="en-US" sz="1100" b="1" dirty="0">
                <a:latin typeface="+mj-lt"/>
              </a:rPr>
              <a:t>Part of the floor of the enigmatic crater Ina on the Moon, in Lacus Felicitatis. </a:t>
            </a:r>
            <a:r>
              <a:rPr lang="en-US" sz="1100" dirty="0">
                <a:latin typeface="+mj-lt"/>
              </a:rPr>
              <a:t>Photo by Lunar Reconnaissance Orbiter, made with Narrow Angle Camera 27 November 2009 from altitude 45 km. Sun elevation is 6.6°. Width of the photo is 1.0 km, north is up. </a:t>
            </a:r>
          </a:p>
          <a:p>
            <a:r>
              <a:rPr lang="en-US" sz="1100" dirty="0">
                <a:latin typeface="+mj-lt"/>
              </a:rPr>
              <a:t>https://en.wikipedia.org/wiki/Ina_(crater)#/media/File:Ina_mounds_at_low_Sun.png</a:t>
            </a:r>
          </a:p>
          <a:p>
            <a:pPr defTabSz="966529">
              <a:defRPr/>
            </a:pPr>
            <a:r>
              <a:rPr lang="en-US" sz="1100" dirty="0">
                <a:latin typeface="+mj-lt"/>
              </a:rPr>
              <a:t>Image credit: NASA/GSFC/Arizona State University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18</a:t>
            </a:fld>
            <a:endParaRPr lang="en-US" sz="2100" dirty="0"/>
          </a:p>
        </p:txBody>
      </p:sp>
      <p:sp>
        <p:nvSpPr>
          <p:cNvPr id="5" name="Header Placeholder 4">
            <a:extLst>
              <a:ext uri="{FF2B5EF4-FFF2-40B4-BE49-F238E27FC236}">
                <a16:creationId xmlns:a16="http://schemas.microsoft.com/office/drawing/2014/main" id="{D6DAE9E8-4195-43C5-8E29-0BF5BA64EB33}"/>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315199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u="sng" dirty="0"/>
              <a:t>Notes</a:t>
            </a:r>
            <a:r>
              <a:rPr lang="en-US" sz="1500" b="1" dirty="0"/>
              <a:t>: Scientists using LRO have found hundreds of these pits on the lunar surface. Pits are thought to form when the ground above a lava tube collapses. Pits may provide shelter from radiation, meteorite impacts, and extreme temperature, making them valuable resources for future habitats on the Moon. The top image shows the Mare </a:t>
            </a:r>
            <a:r>
              <a:rPr lang="en-US" sz="1500" b="1" dirty="0" err="1"/>
              <a:t>Tranquillitatis</a:t>
            </a:r>
            <a:r>
              <a:rPr lang="en-US" sz="1500" b="1" dirty="0"/>
              <a:t> (Sea of Tranquility) pit, about 325 ft (100 m) across, with clear boulders on its floor. The lower left image shows the Mare </a:t>
            </a:r>
            <a:r>
              <a:rPr lang="en-US" sz="1500" b="1" dirty="0" err="1"/>
              <a:t>Ingenii</a:t>
            </a:r>
            <a:r>
              <a:rPr lang="en-US" sz="1500" b="1" dirty="0"/>
              <a:t> (Sea of Cleverness) pit, about 160 ft ( 50 m) across. The two lower middle images show oblique views of the Mare Ingenii pit’s east (top) and west (bottom) walls. The lower right image shows the Maurius Hills pit, about 325 ft (100 m) across.</a:t>
            </a:r>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Photos</a:t>
            </a:r>
            <a:endParaRPr lang="en-US" sz="1100" dirty="0">
              <a:latin typeface="+mj-lt"/>
            </a:endParaRPr>
          </a:p>
          <a:p>
            <a:endParaRPr lang="en-US" sz="1100" dirty="0">
              <a:latin typeface="+mj-lt"/>
            </a:endParaRPr>
          </a:p>
          <a:p>
            <a:pPr defTabSz="966529">
              <a:defRPr/>
            </a:pPr>
            <a:r>
              <a:rPr lang="en-US" sz="1100" b="1" dirty="0">
                <a:latin typeface="+mj-lt"/>
              </a:rPr>
              <a:t>New Views of Lunar Pits</a:t>
            </a:r>
          </a:p>
          <a:p>
            <a:pPr defTabSz="966529">
              <a:defRPr/>
            </a:pPr>
            <a:r>
              <a:rPr lang="en-US" sz="1100" dirty="0">
                <a:latin typeface="+mj-lt"/>
              </a:rPr>
              <a:t>https://www.lroc.asu.edu/posts/230</a:t>
            </a:r>
            <a:endParaRPr lang="en-US" sz="1100" b="1" dirty="0">
              <a:latin typeface="+mj-lt"/>
            </a:endParaRPr>
          </a:p>
          <a:p>
            <a:pPr defTabSz="966529">
              <a:defRPr/>
            </a:pPr>
            <a:r>
              <a:rPr lang="en-US" sz="1100" dirty="0">
                <a:latin typeface="+mj-lt"/>
              </a:rPr>
              <a:t>(top)</a:t>
            </a:r>
            <a:r>
              <a:rPr lang="en-US" sz="1100" b="1" dirty="0">
                <a:latin typeface="+mj-lt"/>
              </a:rPr>
              <a:t> Spectacular high Sun view of the Mare Tranquillitatis pit crater revealing boulders on an otherwise smooth floor</a:t>
            </a:r>
            <a:r>
              <a:rPr lang="en-US" sz="1100" dirty="0">
                <a:latin typeface="+mj-lt"/>
              </a:rPr>
              <a:t>. Image is 400 meters wide, north is up, NAC M126710873R </a:t>
            </a:r>
            <a:endParaRPr lang="en-US" sz="1100" b="1" dirty="0">
              <a:latin typeface="+mj-lt"/>
            </a:endParaRPr>
          </a:p>
          <a:p>
            <a:r>
              <a:rPr lang="en-US" sz="1100" dirty="0">
                <a:latin typeface="+mj-lt"/>
              </a:rPr>
              <a:t>(bottom left) </a:t>
            </a:r>
            <a:r>
              <a:rPr lang="en-US" sz="1100" b="1" dirty="0">
                <a:latin typeface="+mj-lt"/>
              </a:rPr>
              <a:t>View of Mare </a:t>
            </a:r>
            <a:r>
              <a:rPr lang="en-US" sz="1100" b="1" dirty="0" err="1">
                <a:latin typeface="+mj-lt"/>
              </a:rPr>
              <a:t>Ingenii</a:t>
            </a:r>
            <a:r>
              <a:rPr lang="en-US" sz="1100" b="1" dirty="0">
                <a:latin typeface="+mj-lt"/>
              </a:rPr>
              <a:t> pit</a:t>
            </a:r>
          </a:p>
          <a:p>
            <a:r>
              <a:rPr lang="en-US" sz="1100" dirty="0">
                <a:latin typeface="+mj-lt"/>
              </a:rPr>
              <a:t>(bottom right) . </a:t>
            </a:r>
            <a:r>
              <a:rPr lang="en-US" sz="1100" b="1" dirty="0">
                <a:latin typeface="+mj-lt"/>
              </a:rPr>
              <a:t>With the Sun high above, a great view of the Maurius Hills pit floor</a:t>
            </a:r>
          </a:p>
          <a:p>
            <a:pPr defTabSz="966529">
              <a:defRPr/>
            </a:pPr>
            <a:r>
              <a:rPr lang="en-US" sz="1100" dirty="0">
                <a:latin typeface="+mj-lt"/>
              </a:rPr>
              <a:t>Image credit: NASA/GSFC/Arizona State University</a:t>
            </a:r>
          </a:p>
          <a:p>
            <a:r>
              <a:rPr lang="en-US" sz="1100" dirty="0">
                <a:latin typeface="+mj-lt"/>
              </a:rPr>
              <a:t> </a:t>
            </a:r>
          </a:p>
          <a:p>
            <a:r>
              <a:rPr lang="en-US" sz="1100" dirty="0">
                <a:latin typeface="+mj-lt"/>
              </a:rPr>
              <a:t>(bottom middle)</a:t>
            </a:r>
          </a:p>
          <a:p>
            <a:r>
              <a:rPr lang="en-US" sz="1100" b="1" dirty="0">
                <a:latin typeface="+mj-lt"/>
              </a:rPr>
              <a:t>Mare Tranquillitatis Pit M155023632R, Mare Ingenii Pit M184810930L</a:t>
            </a:r>
          </a:p>
          <a:p>
            <a:r>
              <a:rPr lang="en-US" sz="1100" dirty="0">
                <a:latin typeface="+mj-lt"/>
              </a:rPr>
              <a:t>https://airandspace.si.edu/multimedia-gallery/11831hjpg</a:t>
            </a:r>
          </a:p>
          <a:p>
            <a:r>
              <a:rPr lang="en-US" sz="1100" dirty="0">
                <a:latin typeface="+mj-lt"/>
              </a:rPr>
              <a:t>Image credit: NASA/GSFC/Arizona State University</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19</a:t>
            </a:fld>
            <a:endParaRPr lang="en-US" sz="2100" dirty="0"/>
          </a:p>
        </p:txBody>
      </p:sp>
      <p:sp>
        <p:nvSpPr>
          <p:cNvPr id="5" name="Header Placeholder 4">
            <a:extLst>
              <a:ext uri="{FF2B5EF4-FFF2-40B4-BE49-F238E27FC236}">
                <a16:creationId xmlns:a16="http://schemas.microsoft.com/office/drawing/2014/main" id="{C2CCE4BE-1594-4F1E-AD38-55192A69EE55}"/>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26835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pPr defTabSz="966529">
              <a:defRPr/>
            </a:pPr>
            <a:r>
              <a:rPr lang="en-US" sz="1500" b="1" u="sng" dirty="0"/>
              <a:t>Notes</a:t>
            </a:r>
            <a:r>
              <a:rPr lang="en-US" sz="1500" b="1" dirty="0"/>
              <a:t>: Earth's only natural satellite is simply called "the Moon" because people didn't know other moons existed until the 17</a:t>
            </a:r>
            <a:r>
              <a:rPr lang="en-US" sz="1500" b="1" baseline="30000" dirty="0"/>
              <a:t>th</a:t>
            </a:r>
            <a:r>
              <a:rPr lang="en-US" sz="1500" b="1" dirty="0"/>
              <a:t> century, when Galileo Galilei discovered four moons orbiting Jupiter. </a:t>
            </a:r>
            <a:endParaRPr lang="en-US" b="1" dirty="0"/>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Moon Terminator </a:t>
            </a:r>
          </a:p>
          <a:p>
            <a:r>
              <a:rPr lang="en-US" sz="1100" dirty="0">
                <a:latin typeface="+mj-lt"/>
              </a:rPr>
              <a:t>https://moon.nasa.gov/resources/176/moon-terminator/?category=images</a:t>
            </a:r>
          </a:p>
          <a:p>
            <a:r>
              <a:rPr lang="en-US" sz="1100" dirty="0">
                <a:latin typeface="+mj-lt"/>
              </a:rPr>
              <a:t>The lunar terminator—the divide between sunlight and darkness on the Moon—is sharp in this amateur photo of the Moon.</a:t>
            </a:r>
          </a:p>
          <a:p>
            <a:r>
              <a:rPr lang="en-US" sz="1100" dirty="0">
                <a:latin typeface="+mj-lt"/>
              </a:rPr>
              <a:t>The image was taken by Solar System Ambassador Thomas Campbell of College Station, Texas.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j-lt"/>
                <a:ea typeface="+mn-ea"/>
                <a:cs typeface="+mn-cs"/>
              </a:rPr>
              <a:t>Image credit: NASA/Thomas Campbell </a:t>
            </a:r>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2</a:t>
            </a:fld>
            <a:endParaRPr lang="en-US" sz="2100" dirty="0"/>
          </a:p>
        </p:txBody>
      </p:sp>
      <p:sp>
        <p:nvSpPr>
          <p:cNvPr id="5" name="Header Placeholder 4">
            <a:extLst>
              <a:ext uri="{FF2B5EF4-FFF2-40B4-BE49-F238E27FC236}">
                <a16:creationId xmlns:a16="http://schemas.microsoft.com/office/drawing/2014/main" id="{E0B7F72F-11F9-4CF4-9E5C-30C14FF84C01}"/>
              </a:ext>
            </a:extLst>
          </p:cNvPr>
          <p:cNvSpPr>
            <a:spLocks noGrp="1"/>
          </p:cNvSpPr>
          <p:nvPr>
            <p:ph type="hdr" sz="quarter"/>
          </p:nvPr>
        </p:nvSpPr>
        <p:spPr/>
        <p:txBody>
          <a:bodyPr/>
          <a:lstStyle/>
          <a:p>
            <a:r>
              <a:rPr lang="en-US" b="1" dirty="0"/>
              <a:t>The Moon: NASA is Going Back and Looking Forward</a:t>
            </a:r>
          </a:p>
        </p:txBody>
      </p:sp>
    </p:spTree>
    <p:extLst>
      <p:ext uri="{BB962C8B-B14F-4D97-AF65-F5344CB8AC3E}">
        <p14:creationId xmlns:p14="http://schemas.microsoft.com/office/powerpoint/2010/main" val="2229817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b="0" dirty="0"/>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endParaRPr lang="en-US" sz="1100" dirty="0">
              <a:latin typeface="+mj-lt"/>
            </a:endParaRPr>
          </a:p>
          <a:p>
            <a:endParaRPr lang="en-US" sz="1100" b="1" dirty="0">
              <a:latin typeface="+mj-lt"/>
            </a:endParaRPr>
          </a:p>
          <a:p>
            <a:r>
              <a:rPr lang="en-US" sz="1100" b="1" dirty="0">
                <a:latin typeface="+mj-lt"/>
              </a:rPr>
              <a:t>Orientale Basin</a:t>
            </a:r>
          </a:p>
          <a:p>
            <a:r>
              <a:rPr lang="en-US" sz="1100" dirty="0">
                <a:latin typeface="+mj-lt"/>
              </a:rPr>
              <a:t>https://svs.gsfc.nasa.gov/4619</a:t>
            </a:r>
          </a:p>
          <a:p>
            <a:r>
              <a:rPr lang="en-US" sz="1100" dirty="0">
                <a:latin typeface="+mj-lt"/>
              </a:rPr>
              <a:t>Image credit: NASA's Scientific Visualization Studio </a:t>
            </a:r>
          </a:p>
        </p:txBody>
      </p:sp>
      <p:sp>
        <p:nvSpPr>
          <p:cNvPr id="4" name="Slide Number Placeholder 3"/>
          <p:cNvSpPr>
            <a:spLocks noGrp="1"/>
          </p:cNvSpPr>
          <p:nvPr>
            <p:ph type="sldNum" sz="quarter" idx="5"/>
          </p:nvPr>
        </p:nvSpPr>
        <p:spPr/>
        <p:txBody>
          <a:bodyPr/>
          <a:lstStyle/>
          <a:p>
            <a:fld id="{C04586FD-DCF6-422C-A8C2-E5F1086517CA}" type="slidenum">
              <a:rPr lang="en-US" sz="2100"/>
              <a:t>20</a:t>
            </a:fld>
            <a:endParaRPr lang="en-US" sz="2100" dirty="0"/>
          </a:p>
        </p:txBody>
      </p:sp>
      <p:sp>
        <p:nvSpPr>
          <p:cNvPr id="5" name="Header Placeholder 4">
            <a:extLst>
              <a:ext uri="{FF2B5EF4-FFF2-40B4-BE49-F238E27FC236}">
                <a16:creationId xmlns:a16="http://schemas.microsoft.com/office/drawing/2014/main" id="{97A35C69-8674-4185-873D-072D7F725D4B}"/>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29064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b="1" dirty="0"/>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endParaRPr lang="en-US" sz="1100" b="1" dirty="0">
              <a:latin typeface="+mj-lt"/>
            </a:endParaRPr>
          </a:p>
          <a:p>
            <a:r>
              <a:rPr lang="en-US" sz="1100" b="1" dirty="0">
                <a:latin typeface="+mj-lt"/>
              </a:rPr>
              <a:t>Stills from “We are NASA” video</a:t>
            </a:r>
          </a:p>
          <a:p>
            <a:r>
              <a:rPr lang="en-US" sz="1100" dirty="0">
                <a:latin typeface="+mj-lt"/>
              </a:rPr>
              <a:t>https://images.nasa.gov/details-We%20Are%20NASA.html</a:t>
            </a:r>
          </a:p>
          <a:p>
            <a:r>
              <a:rPr lang="en-US" sz="11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21</a:t>
            </a:fld>
            <a:endParaRPr lang="en-US" sz="2100" dirty="0"/>
          </a:p>
        </p:txBody>
      </p:sp>
      <p:sp>
        <p:nvSpPr>
          <p:cNvPr id="5" name="Header Placeholder 4">
            <a:extLst>
              <a:ext uri="{FF2B5EF4-FFF2-40B4-BE49-F238E27FC236}">
                <a16:creationId xmlns:a16="http://schemas.microsoft.com/office/drawing/2014/main" id="{0D629306-6BC8-4512-8933-3E0C64FF41AF}"/>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3723358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b="1" dirty="0"/>
          </a:p>
          <a:p>
            <a:pPr lvl="0">
              <a:defRPr/>
            </a:pPr>
            <a:endParaRPr lang="en-US" dirty="0"/>
          </a:p>
          <a:p>
            <a:pPr lvl="0">
              <a:defRPr/>
            </a:pPr>
            <a:r>
              <a:rPr lang="en-US" dirty="0"/>
              <a:t>_____________</a:t>
            </a:r>
          </a:p>
          <a:p>
            <a:pPr lvl="0">
              <a:defRPr/>
            </a:pPr>
            <a:endParaRPr lang="en-US" sz="1100"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View of Earth Photographed by Apollo 15 on Voyage to the Moon </a:t>
            </a:r>
          </a:p>
          <a:p>
            <a:r>
              <a:rPr lang="en-US" sz="1100" dirty="0">
                <a:latin typeface="+mj-lt"/>
              </a:rPr>
              <a:t>https://moon.nasa.gov/resources/224/view-of-earth-photographed-by-apollo-15-on-voyage-to-the-moon/?category=images</a:t>
            </a:r>
          </a:p>
          <a:p>
            <a:pPr defTabSz="966529">
              <a:defRPr/>
            </a:pPr>
            <a:r>
              <a:rPr lang="en-US" sz="1100" dirty="0">
                <a:latin typeface="+mj-lt"/>
              </a:rPr>
              <a:t>This view of Earth was photographed by the Apollo 15 crewmen as they sped toward the fourth lunar landing. The spacecraft was between 25,000 and 30,000 nautical miles from Earth when this photo was made. </a:t>
            </a:r>
          </a:p>
          <a:p>
            <a:r>
              <a:rPr lang="en-US" sz="1100" dirty="0">
                <a:latin typeface="+mj-lt"/>
              </a:rPr>
              <a:t>Image credit: NASA/JSC </a:t>
            </a:r>
          </a:p>
        </p:txBody>
      </p:sp>
      <p:sp>
        <p:nvSpPr>
          <p:cNvPr id="4" name="Slide Number Placeholder 3"/>
          <p:cNvSpPr>
            <a:spLocks noGrp="1"/>
          </p:cNvSpPr>
          <p:nvPr>
            <p:ph type="sldNum" sz="quarter" idx="5"/>
          </p:nvPr>
        </p:nvSpPr>
        <p:spPr/>
        <p:txBody>
          <a:bodyPr/>
          <a:lstStyle/>
          <a:p>
            <a:fld id="{C04586FD-DCF6-422C-A8C2-E5F1086517CA}" type="slidenum">
              <a:rPr lang="en-US" sz="2100"/>
              <a:t>22</a:t>
            </a:fld>
            <a:endParaRPr lang="en-US" sz="2100" dirty="0"/>
          </a:p>
        </p:txBody>
      </p:sp>
      <p:sp>
        <p:nvSpPr>
          <p:cNvPr id="5" name="Header Placeholder 4">
            <a:extLst>
              <a:ext uri="{FF2B5EF4-FFF2-40B4-BE49-F238E27FC236}">
                <a16:creationId xmlns:a16="http://schemas.microsoft.com/office/drawing/2014/main" id="{50627A2A-080A-45F9-8A63-4F0BF6B42C4F}"/>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555753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04586FD-DCF6-422C-A8C2-E5F1086517CA}" type="slidenum">
              <a:rPr lang="en-US" sz="2100"/>
              <a:t>23</a:t>
            </a:fld>
            <a:endParaRPr lang="en-US" sz="2100" dirty="0"/>
          </a:p>
        </p:txBody>
      </p:sp>
      <p:sp>
        <p:nvSpPr>
          <p:cNvPr id="5" name="Header Placeholder 4">
            <a:extLst>
              <a:ext uri="{FF2B5EF4-FFF2-40B4-BE49-F238E27FC236}">
                <a16:creationId xmlns:a16="http://schemas.microsoft.com/office/drawing/2014/main" id="{2EACE6C8-EDE8-4AEE-ACC3-C0A3528EE6D2}"/>
              </a:ext>
            </a:extLst>
          </p:cNvPr>
          <p:cNvSpPr>
            <a:spLocks noGrp="1"/>
          </p:cNvSpPr>
          <p:nvPr>
            <p:ph type="hdr" sz="quarter"/>
          </p:nvPr>
        </p:nvSpPr>
        <p:spPr/>
        <p:txBody>
          <a:bodyPr/>
          <a:lstStyle/>
          <a:p>
            <a:r>
              <a:rPr lang="en-US" dirty="0"/>
              <a:t>The Moon: NASA is Going Back and Looking Forward</a:t>
            </a:r>
          </a:p>
        </p:txBody>
      </p:sp>
      <p:sp>
        <p:nvSpPr>
          <p:cNvPr id="6" name="Notes Placeholder 2">
            <a:extLst>
              <a:ext uri="{FF2B5EF4-FFF2-40B4-BE49-F238E27FC236}">
                <a16:creationId xmlns:a16="http://schemas.microsoft.com/office/drawing/2014/main" id="{271D0229-1578-481F-A9CC-1778CC76886C}"/>
              </a:ext>
            </a:extLst>
          </p:cNvPr>
          <p:cNvSpPr txBox="1">
            <a:spLocks/>
          </p:cNvSpPr>
          <p:nvPr/>
        </p:nvSpPr>
        <p:spPr>
          <a:xfrm>
            <a:off x="425986" y="3308366"/>
            <a:ext cx="6463230" cy="5631086"/>
          </a:xfrm>
          <a:prstGeom prst="rect">
            <a:avLst/>
          </a:prstGeom>
        </p:spPr>
        <p:txBody>
          <a:bodyPr vert="horz" lIns="96653" tIns="48327" rIns="96653" bIns="48327"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6529">
              <a:defRPr/>
            </a:pPr>
            <a:endParaRPr lang="en-US" b="1" dirty="0"/>
          </a:p>
          <a:p>
            <a:pPr>
              <a:defRP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Developed and distributed by the National Informal STEM Education Network. </a:t>
            </a:r>
          </a:p>
          <a:p>
            <a:r>
              <a:rPr lang="en-US" dirty="0"/>
              <a:t> </a:t>
            </a:r>
          </a:p>
          <a:p>
            <a:r>
              <a:rPr lang="en-US" dirty="0"/>
              <a:t>Copyright 2018, Arizona State University. Published under a Creative Commons </a:t>
            </a:r>
          </a:p>
          <a:p>
            <a:r>
              <a:rPr lang="en-US" dirty="0"/>
              <a:t>Attribution-Noncommercial-ShareAlike license: http://creativecommons.org/licenses/by-ncsa/ </a:t>
            </a:r>
          </a:p>
          <a:p>
            <a:r>
              <a:rPr lang="en-US" dirty="0"/>
              <a:t>3.0/us/ </a:t>
            </a:r>
          </a:p>
          <a:p>
            <a:r>
              <a:rPr lang="en-US" dirty="0"/>
              <a:t> </a:t>
            </a:r>
          </a:p>
          <a:p>
            <a:r>
              <a:rPr lang="en-US" dirty="0"/>
              <a:t>This material is based upon work supported by NASA under cooperative agreement award number 80NSSC18M0061. Any opinions, findings, and conclusions or recommendations expressed in this material are those of the author(s) and do not necessarily reflect the view of the National Aeronautics and Space Administration (NASA). </a:t>
            </a:r>
          </a:p>
        </p:txBody>
      </p:sp>
      <p:pic>
        <p:nvPicPr>
          <p:cNvPr id="8" name="Picture 7">
            <a:extLst>
              <a:ext uri="{FF2B5EF4-FFF2-40B4-BE49-F238E27FC236}">
                <a16:creationId xmlns:a16="http://schemas.microsoft.com/office/drawing/2014/main" id="{38054704-CA46-4EC0-8166-1542C504CC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contrast="-40000"/>
                    </a14:imgEffect>
                  </a14:imgLayer>
                </a14:imgProps>
              </a:ext>
              <a:ext uri="{28A0092B-C50C-407E-A947-70E740481C1C}">
                <a14:useLocalDpi xmlns:a14="http://schemas.microsoft.com/office/drawing/2010/main" val="0"/>
              </a:ext>
            </a:extLst>
          </a:blip>
          <a:stretch>
            <a:fillRect/>
          </a:stretch>
        </p:blipFill>
        <p:spPr>
          <a:xfrm>
            <a:off x="1529353" y="5673845"/>
            <a:ext cx="888874" cy="912315"/>
          </a:xfrm>
          <a:prstGeom prst="rect">
            <a:avLst/>
          </a:prstGeom>
        </p:spPr>
      </p:pic>
      <p:pic>
        <p:nvPicPr>
          <p:cNvPr id="9" name="Picture 8">
            <a:extLst>
              <a:ext uri="{FF2B5EF4-FFF2-40B4-BE49-F238E27FC236}">
                <a16:creationId xmlns:a16="http://schemas.microsoft.com/office/drawing/2014/main" id="{59915F34-65A4-4DEF-99EC-679165862D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80000" contrast="-40000"/>
                    </a14:imgEffect>
                  </a14:imgLayer>
                </a14:imgProps>
              </a:ext>
              <a:ext uri="{28A0092B-C50C-407E-A947-70E740481C1C}">
                <a14:useLocalDpi xmlns:a14="http://schemas.microsoft.com/office/drawing/2010/main" val="0"/>
              </a:ext>
            </a:extLst>
          </a:blip>
          <a:stretch>
            <a:fillRect/>
          </a:stretch>
        </p:blipFill>
        <p:spPr>
          <a:xfrm>
            <a:off x="496662" y="5803921"/>
            <a:ext cx="1003651" cy="755035"/>
          </a:xfrm>
          <a:prstGeom prst="rect">
            <a:avLst/>
          </a:prstGeom>
        </p:spPr>
      </p:pic>
    </p:spTree>
    <p:extLst>
      <p:ext uri="{BB962C8B-B14F-4D97-AF65-F5344CB8AC3E}">
        <p14:creationId xmlns:p14="http://schemas.microsoft.com/office/powerpoint/2010/main" val="272653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pPr defTabSz="966529">
              <a:defRPr/>
            </a:pPr>
            <a:r>
              <a:rPr lang="en-US" sz="1500" b="1" u="sng" dirty="0"/>
              <a:t>Notes</a:t>
            </a:r>
            <a:r>
              <a:rPr lang="en-US" sz="1500" b="1" dirty="0"/>
              <a:t>: The Moon is on average 238,855 miles (384,400 km) away from Earth, or almost 30 Earth-lengths away. In fact, the Moon is slowly moving away from Earth, getting about an inch farther away each year. </a:t>
            </a:r>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Photos</a:t>
            </a:r>
          </a:p>
          <a:p>
            <a:pPr defTabSz="966529">
              <a:defRPr/>
            </a:pPr>
            <a:endParaRPr lang="en-US" sz="1100" b="1" dirty="0">
              <a:latin typeface="+mj-lt"/>
            </a:endParaRPr>
          </a:p>
          <a:p>
            <a:pPr defTabSz="966529">
              <a:defRPr/>
            </a:pPr>
            <a:r>
              <a:rPr lang="en-US" sz="1100" b="1" dirty="0">
                <a:latin typeface="+mj-lt"/>
              </a:rPr>
              <a:t>The Near Side of the Moon </a:t>
            </a:r>
            <a:endParaRPr lang="en-US" sz="1100" dirty="0">
              <a:latin typeface="+mj-lt"/>
            </a:endParaRPr>
          </a:p>
          <a:p>
            <a:r>
              <a:rPr lang="en-US" sz="1100" dirty="0">
                <a:latin typeface="+mj-lt"/>
              </a:rPr>
              <a:t>https://moon.nasa.gov/resources/77/the-near-side-of-the-moon/?category=images</a:t>
            </a:r>
          </a:p>
          <a:p>
            <a:r>
              <a:rPr lang="en-US" sz="1100" dirty="0">
                <a:latin typeface="+mj-lt"/>
              </a:rPr>
              <a:t>The near side of the Moon, as seen by the cameras aboard NASA's Lunar Reconnaissance Orbiter spacecraft.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Image credit: NASA/GSFC/Arizona State University </a:t>
            </a:r>
            <a:endParaRPr lang="en-US" sz="1100" dirty="0">
              <a:latin typeface="+mj-lt"/>
            </a:endParaRPr>
          </a:p>
          <a:p>
            <a:endParaRPr lang="en-US" sz="1100" dirty="0">
              <a:latin typeface="+mj-lt"/>
            </a:endParaRPr>
          </a:p>
          <a:p>
            <a:r>
              <a:rPr lang="en-US" sz="1100" b="1" dirty="0">
                <a:latin typeface="+mj-lt"/>
              </a:rPr>
              <a:t>Earth</a:t>
            </a:r>
          </a:p>
          <a:p>
            <a:r>
              <a:rPr lang="en-US" sz="1100" dirty="0">
                <a:latin typeface="+mj-lt"/>
              </a:rPr>
              <a:t>https://epic.gsfc.nasa.gov/archive/natural/2018/11/01/png/epic_1b_20181101184624.png</a:t>
            </a:r>
          </a:p>
          <a:p>
            <a:r>
              <a:rPr lang="en-US" sz="1100" dirty="0">
                <a:latin typeface="+mj-lt"/>
              </a:rPr>
              <a:t>Image of Earth from 11/1/2018</a:t>
            </a:r>
          </a:p>
          <a:p>
            <a:r>
              <a:rPr lang="en-US" sz="1100" dirty="0">
                <a:latin typeface="+mj-lt"/>
              </a:rPr>
              <a:t>Image credit: NASA EPIC Team</a:t>
            </a:r>
          </a:p>
          <a:p>
            <a:endParaRPr lang="en-US" b="0" dirty="0"/>
          </a:p>
          <a:p>
            <a:endParaRPr lang="en-US" b="1" dirty="0"/>
          </a:p>
        </p:txBody>
      </p:sp>
      <p:sp>
        <p:nvSpPr>
          <p:cNvPr id="4" name="Slide Number Placeholder 3"/>
          <p:cNvSpPr>
            <a:spLocks noGrp="1"/>
          </p:cNvSpPr>
          <p:nvPr>
            <p:ph type="sldNum" sz="quarter" idx="5"/>
          </p:nvPr>
        </p:nvSpPr>
        <p:spPr/>
        <p:txBody>
          <a:bodyPr/>
          <a:lstStyle/>
          <a:p>
            <a:fld id="{C04586FD-DCF6-422C-A8C2-E5F1086517CA}" type="slidenum">
              <a:rPr lang="en-US" sz="2100"/>
              <a:t>3</a:t>
            </a:fld>
            <a:endParaRPr lang="en-US" sz="2100" dirty="0"/>
          </a:p>
        </p:txBody>
      </p:sp>
      <p:sp>
        <p:nvSpPr>
          <p:cNvPr id="5" name="Header Placeholder 4">
            <a:extLst>
              <a:ext uri="{FF2B5EF4-FFF2-40B4-BE49-F238E27FC236}">
                <a16:creationId xmlns:a16="http://schemas.microsoft.com/office/drawing/2014/main" id="{75CD9DE1-9E07-4CC5-8A58-788990B88221}"/>
              </a:ext>
            </a:extLst>
          </p:cNvPr>
          <p:cNvSpPr>
            <a:spLocks noGrp="1"/>
          </p:cNvSpPr>
          <p:nvPr>
            <p:ph type="hdr" sz="quarter"/>
          </p:nvPr>
        </p:nvSpPr>
        <p:spPr/>
        <p:txBody>
          <a:bodyPr/>
          <a:lstStyle/>
          <a:p>
            <a:r>
              <a:rPr lang="en-US" b="1" dirty="0"/>
              <a:t>The Moon: NASA is Going Back and Looking Forward</a:t>
            </a:r>
          </a:p>
        </p:txBody>
      </p:sp>
    </p:spTree>
    <p:extLst>
      <p:ext uri="{BB962C8B-B14F-4D97-AF65-F5344CB8AC3E}">
        <p14:creationId xmlns:p14="http://schemas.microsoft.com/office/powerpoint/2010/main" val="4084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pPr lvl="0">
              <a:defRPr/>
            </a:pPr>
            <a:r>
              <a:rPr lang="en-US" sz="1500" b="1" u="sng" dirty="0"/>
              <a:t>Notes</a:t>
            </a:r>
            <a:r>
              <a:rPr lang="en-US" sz="1500" b="1" dirty="0"/>
              <a:t>: The Moon most likely formed from the resulting debris of a massive collision between Earth and a smaller planetoid about 4.5 billion years ago. The Moon causes tides, and it makes Earth more livable by moderating our home planet's wobble on its axis, leading to a relatively stable climate. It might be possible that life, or at least life as we know it, wouldn’t have formed on Earth without the Moon. The famous Earthrise photo from Apollo 8 shown here reminds us that we can learn a lot about our planet through discoveries on the Moon.</a:t>
            </a:r>
          </a:p>
          <a:p>
            <a:pPr lvl="0">
              <a:defRPr/>
            </a:pPr>
            <a:endParaRPr lang="en-US" sz="1500" b="1" dirty="0"/>
          </a:p>
          <a:p>
            <a:pPr lvl="0">
              <a:defRPr/>
            </a:pPr>
            <a:r>
              <a:rPr lang="en-US" dirty="0"/>
              <a:t>_____________</a:t>
            </a:r>
          </a:p>
          <a:p>
            <a:pPr lvl="0">
              <a:defRPr/>
            </a:pPr>
            <a:endParaRPr lang="en-US" dirty="0"/>
          </a:p>
          <a:p>
            <a:pPr defTabSz="966529">
              <a:defRPr/>
            </a:pPr>
            <a:r>
              <a:rPr lang="en-US" sz="1100" b="1" dirty="0">
                <a:latin typeface="+mj-lt"/>
              </a:rPr>
              <a:t>Photo</a:t>
            </a:r>
          </a:p>
          <a:p>
            <a:pPr defTabSz="966529">
              <a:defRPr/>
            </a:pPr>
            <a:endParaRPr lang="en-US" sz="1100" b="1" dirty="0">
              <a:latin typeface="+mj-lt"/>
            </a:endParaRPr>
          </a:p>
          <a:p>
            <a:pPr defTabSz="966529">
              <a:defRPr/>
            </a:pPr>
            <a:r>
              <a:rPr lang="en-US" sz="1100" b="1" dirty="0">
                <a:latin typeface="+mj-lt"/>
              </a:rPr>
              <a:t>Earthrise: The 45th Anniversary</a:t>
            </a:r>
          </a:p>
          <a:p>
            <a:pPr defTabSz="966529">
              <a:defRPr/>
            </a:pPr>
            <a:r>
              <a:rPr lang="en-US" sz="1100" dirty="0">
                <a:latin typeface="+mj-lt"/>
              </a:rPr>
              <a:t>https://svs.gsfc.nasa.gov/4129</a:t>
            </a:r>
          </a:p>
          <a:p>
            <a:pPr defTabSz="966529">
              <a:defRPr/>
            </a:pPr>
            <a:r>
              <a:rPr lang="en-US" sz="1100" dirty="0">
                <a:latin typeface="+mj-lt"/>
              </a:rPr>
              <a:t>Three Earthrise photographs, scaled and rotated. The original photographs are AS08-13-2329, AS08-14-2383, and AS08-14-2384.</a:t>
            </a:r>
          </a:p>
          <a:p>
            <a:pPr defTabSz="966529">
              <a:defRPr/>
            </a:pPr>
            <a:r>
              <a:rPr lang="en-US" sz="1100" dirty="0">
                <a:latin typeface="+mj-lt"/>
              </a:rPr>
              <a:t>Image credit: NASA's Scientific Visualization Studio </a:t>
            </a:r>
          </a:p>
          <a:p>
            <a:pPr defTabSz="966529">
              <a:defRPr/>
            </a:pPr>
            <a:endParaRPr lang="en-US" b="1" dirty="0"/>
          </a:p>
          <a:p>
            <a:pPr defTabSz="966529">
              <a:defRPr/>
            </a:pPr>
            <a:endParaRPr lang="en-US" b="1" dirty="0"/>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4</a:t>
            </a:fld>
            <a:endParaRPr lang="en-US" sz="2100" dirty="0"/>
          </a:p>
        </p:txBody>
      </p:sp>
      <p:sp>
        <p:nvSpPr>
          <p:cNvPr id="5" name="Header Placeholder 4">
            <a:extLst>
              <a:ext uri="{FF2B5EF4-FFF2-40B4-BE49-F238E27FC236}">
                <a16:creationId xmlns:a16="http://schemas.microsoft.com/office/drawing/2014/main" id="{0FAB9E36-2372-40F5-8E92-859EFC28B845}"/>
              </a:ext>
            </a:extLst>
          </p:cNvPr>
          <p:cNvSpPr>
            <a:spLocks noGrp="1"/>
          </p:cNvSpPr>
          <p:nvPr>
            <p:ph type="hdr" sz="quarter"/>
          </p:nvPr>
        </p:nvSpPr>
        <p:spPr/>
        <p:txBody>
          <a:bodyPr/>
          <a:lstStyle/>
          <a:p>
            <a:r>
              <a:rPr lang="en-US" b="1" dirty="0"/>
              <a:t>The Moon: NASA is Going Back and Looking Forward</a:t>
            </a:r>
          </a:p>
        </p:txBody>
      </p:sp>
    </p:spTree>
    <p:extLst>
      <p:ext uri="{BB962C8B-B14F-4D97-AF65-F5344CB8AC3E}">
        <p14:creationId xmlns:p14="http://schemas.microsoft.com/office/powerpoint/2010/main" val="268780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pPr defTabSz="966529">
              <a:defRPr/>
            </a:pPr>
            <a:r>
              <a:rPr lang="fr-FR" sz="1500" b="1" u="sng" dirty="0"/>
              <a:t>Notes</a:t>
            </a:r>
            <a:r>
              <a:rPr lang="fr-FR" sz="1500" b="1" dirty="0"/>
              <a:t>: </a:t>
            </a:r>
            <a:r>
              <a:rPr lang="en-US" sz="1500" b="1" dirty="0"/>
              <a:t>In 2019 we are celebrating the 50th anniversary of NASA’s groundbreaking Apollo 11 mission to land the first humans, Neil Armstrong and Buzz Aldrin, on the Moon. This is a time for us to reflect on the amazing achievements of the first Moon landings and look forward to the major role the Moon will play in NASA’s future. An estimated 530 million people watched </a:t>
            </a:r>
            <a:r>
              <a:rPr lang="en-US" sz="1500" b="1" dirty="0" err="1"/>
              <a:t>Niel</a:t>
            </a:r>
            <a:r>
              <a:rPr lang="en-US" sz="1500" b="1" dirty="0"/>
              <a:t> Armstrong's televised image and heard his voice describe the event as he took "one small step for a man, one giant leap for mankind" on July 20, 1969. </a:t>
            </a:r>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a:t>
            </a:r>
          </a:p>
          <a:p>
            <a:pPr defTabSz="966529">
              <a:defRPr/>
            </a:pPr>
            <a:endParaRPr lang="fr-FR" sz="1100" b="1" dirty="0">
              <a:latin typeface="+mj-lt"/>
            </a:endParaRPr>
          </a:p>
          <a:p>
            <a:pPr defTabSz="966529">
              <a:defRPr/>
            </a:pPr>
            <a:r>
              <a:rPr lang="fr-FR" sz="1100" b="1" dirty="0">
                <a:latin typeface="+mj-lt"/>
              </a:rPr>
              <a:t>Apollo 11 Mission Image – Astronaut Edwin (</a:t>
            </a:r>
            <a:r>
              <a:rPr lang="en-US" sz="1100" b="1" dirty="0">
                <a:latin typeface="+mj-lt"/>
              </a:rPr>
              <a:t>”Buzz”</a:t>
            </a:r>
            <a:r>
              <a:rPr lang="fr-FR" sz="1100" b="1" dirty="0">
                <a:latin typeface="+mj-lt"/>
              </a:rPr>
              <a:t>) Aldrin </a:t>
            </a:r>
          </a:p>
          <a:p>
            <a:r>
              <a:rPr lang="en-US" sz="1100" dirty="0">
                <a:latin typeface="+mj-lt"/>
              </a:rPr>
              <a:t>https://moon.nasa.gov/resources/189/apollo-11-mission-image-astronaut-edwin-aldrin/?category=images</a:t>
            </a:r>
          </a:p>
          <a:p>
            <a:r>
              <a:rPr lang="en-US" sz="1100" dirty="0">
                <a:latin typeface="+mj-lt"/>
              </a:rPr>
              <a:t>Image credit: NASA/JSC</a:t>
            </a:r>
          </a:p>
        </p:txBody>
      </p:sp>
      <p:sp>
        <p:nvSpPr>
          <p:cNvPr id="4" name="Slide Number Placeholder 3"/>
          <p:cNvSpPr>
            <a:spLocks noGrp="1"/>
          </p:cNvSpPr>
          <p:nvPr>
            <p:ph type="sldNum" sz="quarter" idx="5"/>
          </p:nvPr>
        </p:nvSpPr>
        <p:spPr/>
        <p:txBody>
          <a:bodyPr/>
          <a:lstStyle/>
          <a:p>
            <a:fld id="{C04586FD-DCF6-422C-A8C2-E5F1086517CA}" type="slidenum">
              <a:rPr lang="en-US" sz="2100"/>
              <a:t>5</a:t>
            </a:fld>
            <a:endParaRPr lang="en-US" sz="2100" dirty="0"/>
          </a:p>
        </p:txBody>
      </p:sp>
      <p:sp>
        <p:nvSpPr>
          <p:cNvPr id="5" name="Header Placeholder 4">
            <a:extLst>
              <a:ext uri="{FF2B5EF4-FFF2-40B4-BE49-F238E27FC236}">
                <a16:creationId xmlns:a16="http://schemas.microsoft.com/office/drawing/2014/main" id="{0CADB0D7-0841-449B-932E-5A7989FD0877}"/>
              </a:ext>
            </a:extLst>
          </p:cNvPr>
          <p:cNvSpPr>
            <a:spLocks noGrp="1"/>
          </p:cNvSpPr>
          <p:nvPr>
            <p:ph type="hdr" sz="quarter"/>
          </p:nvPr>
        </p:nvSpPr>
        <p:spPr/>
        <p:txBody>
          <a:bodyPr/>
          <a:lstStyle/>
          <a:p>
            <a:r>
              <a:rPr lang="en-US" b="1" dirty="0"/>
              <a:t>The Moon: NASA is Going Back and Looking Forward</a:t>
            </a:r>
          </a:p>
        </p:txBody>
      </p:sp>
    </p:spTree>
    <p:extLst>
      <p:ext uri="{BB962C8B-B14F-4D97-AF65-F5344CB8AC3E}">
        <p14:creationId xmlns:p14="http://schemas.microsoft.com/office/powerpoint/2010/main" val="189834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r>
              <a:rPr lang="en-US" sz="1500" b="1" u="sng" dirty="0"/>
              <a:t>Notes</a:t>
            </a:r>
            <a:r>
              <a:rPr lang="en-US" sz="1500" b="1" dirty="0"/>
              <a:t>: The primary objective of Apollo 11 was to complete a national goal set by President John F. Kennedy on May 25, 1961: perform a crewed lunar landing and return to Earth. The famous Saturn V rocket (left) that sent the Apollo spacecraft to the Moon was about as tall as a 36-story building. The command/service module (middle) transported the astronauts between low Earth orbit and the Moon. The lunar module (right) landed on the Moon’s surface. When it was time to leave the Moon, the top of the lunar module, or ascent stage, left the surface and met up with the command/service module which had been kept in orbit by Michael Collins. </a:t>
            </a:r>
          </a:p>
          <a:p>
            <a:pPr lvl="0">
              <a:defRPr/>
            </a:pPr>
            <a:endParaRPr lang="en-US" dirty="0"/>
          </a:p>
          <a:p>
            <a:pPr lvl="0">
              <a:defRPr/>
            </a:pPr>
            <a:r>
              <a:rPr lang="en-US" dirty="0"/>
              <a:t>_____________</a:t>
            </a:r>
          </a:p>
          <a:p>
            <a:pPr lvl="0">
              <a:defRPr/>
            </a:pPr>
            <a:endParaRPr lang="en-US" sz="1100" dirty="0">
              <a:latin typeface="+mj-lt"/>
            </a:endParaRPr>
          </a:p>
          <a:p>
            <a:pPr defTabSz="966529">
              <a:defRPr/>
            </a:pPr>
            <a:r>
              <a:rPr lang="en-US" sz="1100" b="1" dirty="0">
                <a:latin typeface="+mj-lt"/>
              </a:rPr>
              <a:t>Photos</a:t>
            </a:r>
          </a:p>
          <a:p>
            <a:pPr defTabSz="966529">
              <a:defRPr/>
            </a:pPr>
            <a:endParaRPr lang="en-US" sz="1100" dirty="0">
              <a:latin typeface="+mj-lt"/>
            </a:endParaRPr>
          </a:p>
          <a:p>
            <a:r>
              <a:rPr lang="en-US" sz="1100" dirty="0">
                <a:latin typeface="+mj-lt"/>
              </a:rPr>
              <a:t>(left) </a:t>
            </a:r>
            <a:r>
              <a:rPr lang="en-US" sz="1100" b="1" dirty="0">
                <a:latin typeface="+mj-lt"/>
              </a:rPr>
              <a:t>On July 16, 1969, the huge, 363-feet tall Saturn V rocket launches on the Apollo 11 mission from Pad A, Launch Complex 39, Kennedy Space Center, at 9:32 a.m. EDT.</a:t>
            </a:r>
          </a:p>
          <a:p>
            <a:r>
              <a:rPr lang="en-US" sz="1100" dirty="0">
                <a:latin typeface="+mj-lt"/>
              </a:rPr>
              <a:t>https://www.nasa.gov/sites/default/files/thumbnails/image/s69-39961.jpg</a:t>
            </a:r>
          </a:p>
          <a:p>
            <a:r>
              <a:rPr lang="en-US" sz="1100" i="0" dirty="0">
                <a:latin typeface="+mj-lt"/>
              </a:rPr>
              <a:t>Image credit: NASA</a:t>
            </a:r>
          </a:p>
          <a:p>
            <a:endParaRPr lang="en-US" sz="1100" i="1" dirty="0">
              <a:latin typeface="+mj-lt"/>
            </a:endParaRPr>
          </a:p>
          <a:p>
            <a:r>
              <a:rPr lang="en-US" sz="1100" i="0" dirty="0">
                <a:latin typeface="+mj-lt"/>
              </a:rPr>
              <a:t>(middle) </a:t>
            </a:r>
            <a:r>
              <a:rPr lang="en-US" sz="1100" b="1" i="0" dirty="0">
                <a:latin typeface="+mj-lt"/>
              </a:rPr>
              <a:t>Apollo 11 command/service module</a:t>
            </a:r>
          </a:p>
          <a:p>
            <a:r>
              <a:rPr lang="en-US" sz="1100" dirty="0">
                <a:latin typeface="+mj-lt"/>
              </a:rPr>
              <a:t>https://history.nasa.gov/ap11ann/kippsphotos/69-HC-439.jpg</a:t>
            </a:r>
          </a:p>
          <a:p>
            <a:r>
              <a:rPr lang="en-US" sz="1100" dirty="0">
                <a:latin typeface="+mj-lt"/>
              </a:rPr>
              <a:t>This photo shows the Apollo 11 Command-and-Service Module being mated to the spacecraft adapter. Photo filed April 1969</a:t>
            </a:r>
            <a:endParaRPr lang="en-US" sz="1100" i="0" dirty="0">
              <a:latin typeface="+mj-lt"/>
            </a:endParaRPr>
          </a:p>
          <a:p>
            <a:r>
              <a:rPr lang="en-US" sz="1100" i="0" dirty="0">
                <a:latin typeface="+mj-lt"/>
              </a:rPr>
              <a:t>Image credit: NASA</a:t>
            </a:r>
          </a:p>
          <a:p>
            <a:endParaRPr lang="en-US" sz="1100" i="1" dirty="0">
              <a:latin typeface="+mj-lt"/>
            </a:endParaRPr>
          </a:p>
          <a:p>
            <a:r>
              <a:rPr lang="en-US" sz="1100" i="0" dirty="0">
                <a:latin typeface="+mj-lt"/>
              </a:rPr>
              <a:t>(right) </a:t>
            </a:r>
            <a:r>
              <a:rPr lang="en-US" sz="1100" b="1" dirty="0">
                <a:latin typeface="+mj-lt"/>
              </a:rPr>
              <a:t>View Apollo 11 Lunar Module As It Rested on Lunar Surface </a:t>
            </a:r>
          </a:p>
          <a:p>
            <a:r>
              <a:rPr lang="en-US" sz="1100" dirty="0">
                <a:latin typeface="+mj-lt"/>
              </a:rPr>
              <a:t>https://moon.nasa.gov/resources/188/view-apollo-11-lunar-module-as-it-rested-on-lunar-surface/?category=images</a:t>
            </a:r>
          </a:p>
          <a:p>
            <a:r>
              <a:rPr lang="en-US" sz="1100" dirty="0">
                <a:latin typeface="+mj-lt"/>
              </a:rPr>
              <a:t>Image credit: NASA/JSC </a:t>
            </a:r>
          </a:p>
          <a:p>
            <a:endParaRPr lang="en-US" dirty="0"/>
          </a:p>
          <a:p>
            <a:endParaRPr lang="en-US" dirty="0"/>
          </a:p>
        </p:txBody>
      </p:sp>
      <p:sp>
        <p:nvSpPr>
          <p:cNvPr id="4" name="Slide Number Placeholder 3"/>
          <p:cNvSpPr>
            <a:spLocks noGrp="1"/>
          </p:cNvSpPr>
          <p:nvPr>
            <p:ph type="sldNum" sz="quarter" idx="5"/>
          </p:nvPr>
        </p:nvSpPr>
        <p:spPr/>
        <p:txBody>
          <a:bodyPr/>
          <a:lstStyle/>
          <a:p>
            <a:fld id="{C04586FD-DCF6-422C-A8C2-E5F1086517CA}" type="slidenum">
              <a:rPr lang="en-US" sz="2100"/>
              <a:t>6</a:t>
            </a:fld>
            <a:endParaRPr lang="en-US" sz="2100" dirty="0"/>
          </a:p>
        </p:txBody>
      </p:sp>
      <p:sp>
        <p:nvSpPr>
          <p:cNvPr id="5" name="Header Placeholder 4">
            <a:extLst>
              <a:ext uri="{FF2B5EF4-FFF2-40B4-BE49-F238E27FC236}">
                <a16:creationId xmlns:a16="http://schemas.microsoft.com/office/drawing/2014/main" id="{D4540AAE-22CF-4DB8-B167-0CB1C1E9DB14}"/>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85455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41325"/>
            <a:ext cx="3635375" cy="2727325"/>
          </a:xfrm>
        </p:spPr>
      </p:sp>
      <p:sp>
        <p:nvSpPr>
          <p:cNvPr id="3" name="Notes Placeholder 2"/>
          <p:cNvSpPr>
            <a:spLocks noGrp="1"/>
          </p:cNvSpPr>
          <p:nvPr>
            <p:ph type="body" idx="1"/>
          </p:nvPr>
        </p:nvSpPr>
        <p:spPr/>
        <p:txBody>
          <a:bodyPr/>
          <a:lstStyle/>
          <a:p>
            <a:r>
              <a:rPr lang="en-US" sz="1500" b="1" u="sng" dirty="0"/>
              <a:t>Notes</a:t>
            </a:r>
            <a:r>
              <a:rPr lang="en-US" sz="1500" b="1" dirty="0"/>
              <a:t>: This photo shows Buzz Aldrin with the Early Apollo Scientific Experiment Package (EASEP) on the Moon’s surface. It contained 3 experiments:</a:t>
            </a:r>
          </a:p>
          <a:p>
            <a:endParaRPr lang="en-US" sz="1500" b="1" dirty="0"/>
          </a:p>
          <a:p>
            <a:r>
              <a:rPr lang="en-US" b="1" dirty="0"/>
              <a:t>1. A Laser Ranging Retroreflector </a:t>
            </a:r>
            <a:r>
              <a:rPr lang="en-US" b="1" i="1" dirty="0"/>
              <a:t>–</a:t>
            </a:r>
            <a:r>
              <a:rPr lang="en-US" b="1" dirty="0"/>
              <a:t> </a:t>
            </a:r>
            <a:r>
              <a:rPr lang="en-US" b="1" i="1" dirty="0"/>
              <a:t>a device that reflects light back to Earth to measure distances</a:t>
            </a:r>
            <a:br>
              <a:rPr lang="en-US" b="1" dirty="0"/>
            </a:br>
            <a:r>
              <a:rPr lang="en-US" b="1" dirty="0"/>
              <a:t>2. Passive Seismic Experiment </a:t>
            </a:r>
            <a:r>
              <a:rPr lang="en-US" b="1" i="1" dirty="0"/>
              <a:t>– to </a:t>
            </a:r>
            <a:r>
              <a:rPr lang="en-US" b="1" i="1" dirty="0">
                <a:effectLst/>
              </a:rPr>
              <a:t>measure lunar shock waves caused by moonquakes or by impacts of meteoroids or manmade objects on the surface</a:t>
            </a:r>
            <a:br>
              <a:rPr lang="en-US" b="1" dirty="0"/>
            </a:br>
            <a:r>
              <a:rPr lang="en-US" b="1" dirty="0"/>
              <a:t>3. Solar Wind Composition Experiment </a:t>
            </a:r>
            <a:r>
              <a:rPr lang="en-US" b="1" i="1" dirty="0"/>
              <a:t>–</a:t>
            </a:r>
            <a:r>
              <a:rPr lang="en-US" b="1" dirty="0"/>
              <a:t> </a:t>
            </a:r>
            <a:r>
              <a:rPr lang="en-US" b="1" i="1" dirty="0"/>
              <a:t>consisted of an aluminum foil panel, similar to household foil, that collected atomic particles released into space by the Sun</a:t>
            </a:r>
          </a:p>
          <a:p>
            <a:endParaRPr lang="en-US" sz="1500" b="1" dirty="0"/>
          </a:p>
          <a:p>
            <a:r>
              <a:rPr lang="en-US" sz="1500" b="1" dirty="0"/>
              <a:t>The two astronauts of Apollo 11’s lunar module were to extensively photograph the lunar terrain, the deployed scientific equipment, the spacecraft, and each other, both with still and motion picture cameras. They also deployed a television camera to transmit signals to Earth. Most Apollo 11 photos show Buzz Aldrin because Neil Armstrong was frequently operating the camera. </a:t>
            </a:r>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a:t>
            </a:r>
          </a:p>
          <a:p>
            <a:endParaRPr lang="en-US" sz="1100" b="1" u="sng" dirty="0">
              <a:solidFill>
                <a:schemeClr val="bg1"/>
              </a:solidFill>
              <a:latin typeface="+mj-lt"/>
            </a:endParaRPr>
          </a:p>
          <a:p>
            <a:r>
              <a:rPr lang="en-US" sz="1100" b="1" dirty="0">
                <a:latin typeface="+mj-lt"/>
              </a:rPr>
              <a:t>Astronaut Buzz Aldrin with scientific equipment, US flag, television camera and Apollo Lunar Module at Tranquility Base.</a:t>
            </a:r>
            <a:endParaRPr lang="en-US" sz="1100" b="1" dirty="0">
              <a:solidFill>
                <a:schemeClr val="bg1"/>
              </a:solidFill>
              <a:latin typeface="+mj-lt"/>
            </a:endParaRPr>
          </a:p>
          <a:p>
            <a:r>
              <a:rPr lang="en-US" sz="1100" dirty="0">
                <a:latin typeface="+mj-lt"/>
              </a:rPr>
              <a:t>NASA photo AS11-40-5948</a:t>
            </a:r>
          </a:p>
          <a:p>
            <a:r>
              <a:rPr lang="en-US" sz="1100" dirty="0">
                <a:latin typeface="+mj-lt"/>
              </a:rPr>
              <a:t>https://commons.wikimedia.org/wiki/File:Aldrin_Looks_Back_at_Tranquility_Base_-_GPN-2000-001102.jpg</a:t>
            </a:r>
          </a:p>
          <a:p>
            <a:r>
              <a:rPr lang="en-US" sz="11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7</a:t>
            </a:fld>
            <a:endParaRPr lang="en-US" sz="2100" dirty="0"/>
          </a:p>
        </p:txBody>
      </p:sp>
      <p:sp>
        <p:nvSpPr>
          <p:cNvPr id="5" name="Header Placeholder 4">
            <a:extLst>
              <a:ext uri="{FF2B5EF4-FFF2-40B4-BE49-F238E27FC236}">
                <a16:creationId xmlns:a16="http://schemas.microsoft.com/office/drawing/2014/main" id="{4C6ABEE9-B5F2-4B39-8525-907FA12CD653}"/>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33436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401638"/>
            <a:ext cx="3635375" cy="2727325"/>
          </a:xfrm>
        </p:spPr>
      </p:sp>
      <p:sp>
        <p:nvSpPr>
          <p:cNvPr id="3" name="Notes Placeholder 2"/>
          <p:cNvSpPr>
            <a:spLocks noGrp="1"/>
          </p:cNvSpPr>
          <p:nvPr>
            <p:ph type="body" idx="1"/>
          </p:nvPr>
        </p:nvSpPr>
        <p:spPr>
          <a:xfrm>
            <a:off x="425986" y="3308366"/>
            <a:ext cx="6463230" cy="5631086"/>
          </a:xfrm>
        </p:spPr>
        <p:txBody>
          <a:bodyPr/>
          <a:lstStyle/>
          <a:p>
            <a:r>
              <a:rPr lang="en-US" sz="1400" b="1" u="sng" dirty="0"/>
              <a:t>Notes</a:t>
            </a:r>
            <a:r>
              <a:rPr lang="en-US" sz="1400" b="1" dirty="0"/>
              <a:t>: During their mission, the Apollo 11 astronauts were to gather samples of lunar-surface materials for return to Earth. They practiced with their specialized tools in a simulated Moon landing environment at Johnson Space Center (upper right) and during a quick geology site visit to Sierra Blanca, Texas, to prepare for the real thing. The astronauts weren’t geologists, so they learned how to collect samples and what to look for on the Moon from experts. The tools were made of stainless steel and aluminum and served specific purposes. Here are two examples:</a:t>
            </a:r>
          </a:p>
          <a:p>
            <a:endParaRPr lang="en-US" b="1" dirty="0"/>
          </a:p>
          <a:p>
            <a:pPr marL="241632" indent="-241632" defTabSz="966529">
              <a:buFontTx/>
              <a:buAutoNum type="arabicPeriod"/>
              <a:defRPr/>
            </a:pPr>
            <a:r>
              <a:rPr lang="en-US" b="1" dirty="0"/>
              <a:t>Contingency Soil Sampler (left tool) - Used by astronauts to collect a soil sample immediately after they stepped from the lunar module to the surface to ensure that a sample would be returned to Earth even if astronauts had to curtail their surface explorations.</a:t>
            </a:r>
          </a:p>
          <a:p>
            <a:pPr marL="241632" indent="-241632" defTabSz="966529">
              <a:buFontTx/>
              <a:buAutoNum type="arabicPeriod"/>
              <a:defRPr/>
            </a:pPr>
            <a:r>
              <a:rPr lang="en-US" b="1" dirty="0"/>
              <a:t>Bulk Sample Scoop (right tool) - This scoop was used to pick up large quantities of lunar material. Near the end of the first Moon landing, Neil Armstrong noticed the sample bag was only half filled so he quickly scooped up more samples to bring home. </a:t>
            </a:r>
            <a:endParaRPr lang="en-US" sz="1100" dirty="0"/>
          </a:p>
          <a:p>
            <a:pPr lvl="0">
              <a:defRPr/>
            </a:pPr>
            <a:r>
              <a:rPr lang="en-US" sz="1100" dirty="0"/>
              <a:t>_____________</a:t>
            </a:r>
          </a:p>
          <a:p>
            <a:pPr lvl="0">
              <a:defRPr/>
            </a:pPr>
            <a:r>
              <a:rPr lang="en-US" sz="800" dirty="0"/>
              <a:t> </a:t>
            </a:r>
          </a:p>
          <a:p>
            <a:pPr defTabSz="966529">
              <a:defRPr/>
            </a:pPr>
            <a:r>
              <a:rPr lang="en-US" sz="1000" b="1" dirty="0">
                <a:latin typeface="+mj-lt"/>
              </a:rPr>
              <a:t>Photos</a:t>
            </a:r>
          </a:p>
          <a:p>
            <a:r>
              <a:rPr lang="en-US" sz="500" dirty="0">
                <a:latin typeface="+mj-lt"/>
              </a:rPr>
              <a:t> </a:t>
            </a:r>
          </a:p>
          <a:p>
            <a:r>
              <a:rPr lang="en-US" sz="1000" dirty="0">
                <a:latin typeface="+mj-lt"/>
              </a:rPr>
              <a:t>(inset upper right) </a:t>
            </a:r>
            <a:r>
              <a:rPr lang="en-US" sz="1000" b="1" dirty="0">
                <a:latin typeface="+mj-lt"/>
              </a:rPr>
              <a:t>Armstrong practices collection of contingency sample</a:t>
            </a:r>
          </a:p>
          <a:p>
            <a:r>
              <a:rPr lang="en-US" sz="1000" dirty="0">
                <a:latin typeface="+mj-lt"/>
              </a:rPr>
              <a:t>https://www.hq.nasa.gov/office/pao/History/alsj/a11/ap11-S69-31048HR.jpg</a:t>
            </a:r>
          </a:p>
          <a:p>
            <a:r>
              <a:rPr lang="en-US" sz="1000" dirty="0">
                <a:latin typeface="+mj-lt"/>
              </a:rPr>
              <a:t>Image credit: NASA </a:t>
            </a:r>
          </a:p>
          <a:p>
            <a:r>
              <a:rPr lang="en-US" sz="500" dirty="0">
                <a:latin typeface="+mj-lt"/>
              </a:rPr>
              <a:t> </a:t>
            </a:r>
          </a:p>
          <a:p>
            <a:r>
              <a:rPr lang="en-US" sz="1000" dirty="0">
                <a:latin typeface="+mj-lt"/>
              </a:rPr>
              <a:t>(inset bottom left) </a:t>
            </a:r>
            <a:r>
              <a:rPr lang="en-US" sz="1000" b="1" dirty="0">
                <a:latin typeface="+mj-lt"/>
              </a:rPr>
              <a:t>Contingency Soil Sampler</a:t>
            </a:r>
            <a:endParaRPr lang="en-US" sz="1000" dirty="0">
              <a:latin typeface="+mj-lt"/>
            </a:endParaRPr>
          </a:p>
          <a:p>
            <a:r>
              <a:rPr lang="en-US" sz="1000" dirty="0">
                <a:latin typeface="+mj-lt"/>
              </a:rPr>
              <a:t>https://airandspace.si.edu/multimedia-gallery/5224hjpg?id=5224</a:t>
            </a:r>
          </a:p>
          <a:p>
            <a:r>
              <a:rPr lang="en-US" sz="1000" dirty="0">
                <a:latin typeface="+mj-lt"/>
              </a:rPr>
              <a:t>Image credit: National Air and Space Museum, Smithsonian Institution</a:t>
            </a:r>
          </a:p>
          <a:p>
            <a:r>
              <a:rPr lang="en-US" sz="500" dirty="0">
                <a:latin typeface="+mj-lt"/>
              </a:rPr>
              <a:t> </a:t>
            </a:r>
          </a:p>
          <a:p>
            <a:r>
              <a:rPr lang="en-US" sz="1000" dirty="0">
                <a:latin typeface="+mj-lt"/>
              </a:rPr>
              <a:t>(inset bottom right) </a:t>
            </a:r>
            <a:r>
              <a:rPr lang="en-US" sz="1000" b="1" dirty="0">
                <a:latin typeface="+mj-lt"/>
              </a:rPr>
              <a:t>Bulk Sample Scoop</a:t>
            </a:r>
            <a:br>
              <a:rPr lang="en-US" sz="1000" dirty="0">
                <a:latin typeface="+mj-lt"/>
              </a:rPr>
            </a:br>
            <a:r>
              <a:rPr lang="en-US" sz="1000" dirty="0">
                <a:latin typeface="+mj-lt"/>
              </a:rPr>
              <a:t>https://airandspace.si.edu/multimedia-gallery/5230hjpg?id=5230</a:t>
            </a:r>
          </a:p>
          <a:p>
            <a:pPr defTabSz="966529">
              <a:defRPr/>
            </a:pPr>
            <a:r>
              <a:rPr lang="en-US" sz="1000" dirty="0">
                <a:latin typeface="+mj-lt"/>
              </a:rPr>
              <a:t>Image credit: National Air and Space Museum, Smithsonian Institution</a:t>
            </a:r>
          </a:p>
          <a:p>
            <a:r>
              <a:rPr lang="en-US" sz="500" dirty="0">
                <a:latin typeface="+mj-lt"/>
              </a:rPr>
              <a:t> </a:t>
            </a:r>
          </a:p>
          <a:p>
            <a:r>
              <a:rPr lang="en-US" sz="1000" b="1" dirty="0">
                <a:latin typeface="+mj-lt"/>
              </a:rPr>
              <a:t>Buzz Aldrin using the hammer on Apollo 11</a:t>
            </a:r>
          </a:p>
          <a:p>
            <a:r>
              <a:rPr lang="en-US" sz="1000" dirty="0">
                <a:latin typeface="+mj-lt"/>
              </a:rPr>
              <a:t>https://www.hq.nasa.gov/alsj/a11/AS11-40-5964HR.jpg</a:t>
            </a:r>
          </a:p>
          <a:p>
            <a:pPr defTabSz="966529">
              <a:defRPr/>
            </a:pPr>
            <a:r>
              <a:rPr lang="en-US" sz="1000" i="1" dirty="0">
                <a:latin typeface="+mj-lt"/>
              </a:rPr>
              <a:t>Aldrin obtaining the core-tube samples.</a:t>
            </a:r>
          </a:p>
          <a:p>
            <a:pPr defTabSz="966529">
              <a:defRPr/>
            </a:pPr>
            <a:r>
              <a:rPr lang="en-US" sz="10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8</a:t>
            </a:fld>
            <a:endParaRPr lang="en-US" sz="2100" dirty="0"/>
          </a:p>
        </p:txBody>
      </p:sp>
      <p:sp>
        <p:nvSpPr>
          <p:cNvPr id="5" name="Header Placeholder 4">
            <a:extLst>
              <a:ext uri="{FF2B5EF4-FFF2-40B4-BE49-F238E27FC236}">
                <a16:creationId xmlns:a16="http://schemas.microsoft.com/office/drawing/2014/main" id="{217D93B3-BC96-482B-897B-CB87F89107CB}"/>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284247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500" b="1" u="sng" dirty="0"/>
              <a:t>Notes</a:t>
            </a:r>
            <a:r>
              <a:rPr lang="it-IT" sz="1500" b="1" i="1" dirty="0"/>
              <a:t>:</a:t>
            </a:r>
            <a:r>
              <a:rPr lang="en-US" sz="1500" b="1" dirty="0"/>
              <a:t> Moon rocks (right) and surface soil (left), or regolith, helped scientists understand the Moon was dry, old, and had undergone intense impacts. The makeup of the lunar crust was also more diverse than expected. Even today, scientists in NASA research centers are learning from the Apollo samples by using new techniques. There are still some samples brought back by Apollo we have not begun to examine. </a:t>
            </a:r>
          </a:p>
          <a:p>
            <a:pPr lvl="0">
              <a:defRPr/>
            </a:pPr>
            <a:endParaRPr lang="en-US" dirty="0"/>
          </a:p>
          <a:p>
            <a:pPr lvl="0">
              <a:defRPr/>
            </a:pPr>
            <a:r>
              <a:rPr lang="en-US" dirty="0"/>
              <a:t>_____________</a:t>
            </a:r>
          </a:p>
          <a:p>
            <a:pPr lvl="0">
              <a:defRPr/>
            </a:pPr>
            <a:endParaRPr lang="en-US" dirty="0"/>
          </a:p>
          <a:p>
            <a:pPr defTabSz="966529">
              <a:defRPr/>
            </a:pPr>
            <a:r>
              <a:rPr lang="en-US" sz="1100" b="1" dirty="0">
                <a:latin typeface="+mj-lt"/>
              </a:rPr>
              <a:t>Photos</a:t>
            </a:r>
            <a:endParaRPr lang="it-IT" sz="1100" i="1" dirty="0">
              <a:latin typeface="+mj-lt"/>
            </a:endParaRPr>
          </a:p>
          <a:p>
            <a:endParaRPr lang="it-IT" sz="1100" i="1" dirty="0">
              <a:latin typeface="+mj-lt"/>
            </a:endParaRPr>
          </a:p>
          <a:p>
            <a:r>
              <a:rPr lang="it-IT" sz="1100" b="0" i="0" dirty="0">
                <a:latin typeface="+mj-lt"/>
              </a:rPr>
              <a:t>(right) </a:t>
            </a:r>
            <a:r>
              <a:rPr lang="it-IT" sz="1100" b="1" i="1" dirty="0">
                <a:latin typeface="+mj-lt"/>
              </a:rPr>
              <a:t>Mare basalt</a:t>
            </a:r>
            <a:r>
              <a:rPr lang="it-IT" sz="1100" b="1" dirty="0">
                <a:latin typeface="+mj-lt"/>
              </a:rPr>
              <a:t> :  Apollo 11 sample 10049, </a:t>
            </a:r>
            <a:r>
              <a:rPr lang="en-US" sz="1100" b="1" dirty="0">
                <a:latin typeface="+mj-lt"/>
              </a:rPr>
              <a:t>The cube is for scale and is 1 inch on each side. </a:t>
            </a:r>
          </a:p>
          <a:p>
            <a:r>
              <a:rPr lang="en-US" sz="1100" dirty="0">
                <a:latin typeface="+mj-lt"/>
              </a:rPr>
              <a:t>https://www.lpi.usra.edu/lunar/samples/atlas/lab_view/?mission=Apollo%2011&amp;sample=10049&amp;side=w</a:t>
            </a:r>
          </a:p>
          <a:p>
            <a:r>
              <a:rPr lang="en-US" sz="1100" dirty="0">
                <a:latin typeface="+mj-lt"/>
              </a:rPr>
              <a:t>From NASA photo S76-25456</a:t>
            </a:r>
          </a:p>
          <a:p>
            <a:r>
              <a:rPr lang="en-US" sz="1100" dirty="0">
                <a:latin typeface="+mj-lt"/>
              </a:rPr>
              <a:t>Image credit: NASA/JSC</a:t>
            </a:r>
          </a:p>
          <a:p>
            <a:endParaRPr lang="en-US" sz="1100" dirty="0">
              <a:latin typeface="+mj-lt"/>
            </a:endParaRPr>
          </a:p>
          <a:p>
            <a:r>
              <a:rPr lang="en-US" sz="1100" b="0" i="0" dirty="0">
                <a:latin typeface="+mj-lt"/>
              </a:rPr>
              <a:t>(left) </a:t>
            </a:r>
            <a:r>
              <a:rPr lang="en-US" sz="1100" b="1" dirty="0">
                <a:latin typeface="+mj-lt"/>
              </a:rPr>
              <a:t>Apollo 11 boot print</a:t>
            </a:r>
          </a:p>
          <a:p>
            <a:r>
              <a:rPr lang="en-US" sz="1100" dirty="0">
                <a:latin typeface="+mj-lt"/>
              </a:rPr>
              <a:t>https://upload.wikimedia.org/wikipedia/commons/8/89/Apollo_11_bootprint.jpg</a:t>
            </a:r>
          </a:p>
          <a:p>
            <a:r>
              <a:rPr lang="en-US" sz="1100" dirty="0">
                <a:latin typeface="+mj-lt"/>
              </a:rPr>
              <a:t>Image AS11-40-5877</a:t>
            </a:r>
          </a:p>
          <a:p>
            <a:r>
              <a:rPr lang="en-US" sz="1100" dirty="0">
                <a:latin typeface="+mj-lt"/>
              </a:rPr>
              <a:t>Image credit: NASA</a:t>
            </a:r>
          </a:p>
        </p:txBody>
      </p:sp>
      <p:sp>
        <p:nvSpPr>
          <p:cNvPr id="4" name="Slide Number Placeholder 3"/>
          <p:cNvSpPr>
            <a:spLocks noGrp="1"/>
          </p:cNvSpPr>
          <p:nvPr>
            <p:ph type="sldNum" sz="quarter" idx="5"/>
          </p:nvPr>
        </p:nvSpPr>
        <p:spPr/>
        <p:txBody>
          <a:bodyPr/>
          <a:lstStyle/>
          <a:p>
            <a:fld id="{C04586FD-DCF6-422C-A8C2-E5F1086517CA}" type="slidenum">
              <a:rPr lang="en-US" sz="2100"/>
              <a:t>9</a:t>
            </a:fld>
            <a:endParaRPr lang="en-US" sz="2100" dirty="0"/>
          </a:p>
        </p:txBody>
      </p:sp>
      <p:sp>
        <p:nvSpPr>
          <p:cNvPr id="5" name="Header Placeholder 4">
            <a:extLst>
              <a:ext uri="{FF2B5EF4-FFF2-40B4-BE49-F238E27FC236}">
                <a16:creationId xmlns:a16="http://schemas.microsoft.com/office/drawing/2014/main" id="{49AD5D46-B986-4022-8335-6EE651E25B02}"/>
              </a:ext>
            </a:extLst>
          </p:cNvPr>
          <p:cNvSpPr>
            <a:spLocks noGrp="1"/>
          </p:cNvSpPr>
          <p:nvPr>
            <p:ph type="hdr" sz="quarter"/>
          </p:nvPr>
        </p:nvSpPr>
        <p:spPr/>
        <p:txBody>
          <a:bodyPr/>
          <a:lstStyle/>
          <a:p>
            <a:r>
              <a:rPr lang="en-US" dirty="0"/>
              <a:t>The Moon: NASA is Going Back and Looking Forward</a:t>
            </a:r>
          </a:p>
        </p:txBody>
      </p:sp>
    </p:spTree>
    <p:extLst>
      <p:ext uri="{BB962C8B-B14F-4D97-AF65-F5344CB8AC3E}">
        <p14:creationId xmlns:p14="http://schemas.microsoft.com/office/powerpoint/2010/main" val="140538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84788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59783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59875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22085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01660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63826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99859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250425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386541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293993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002271-3AE1-4AB1-B435-A5CBBED1BD24}" type="datetimeFigureOut">
              <a:rPr lang="en-US" smtClean="0"/>
              <a:t>12/21/2018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819F59-6305-4D90-A67F-91959072B4CA}" type="slidenum">
              <a:rPr lang="en-US" smtClean="0"/>
              <a:t>‹#›</a:t>
            </a:fld>
            <a:endParaRPr lang="en-US" dirty="0"/>
          </a:p>
        </p:txBody>
      </p:sp>
    </p:spTree>
    <p:extLst>
      <p:ext uri="{BB962C8B-B14F-4D97-AF65-F5344CB8AC3E}">
        <p14:creationId xmlns:p14="http://schemas.microsoft.com/office/powerpoint/2010/main" val="402621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02271-3AE1-4AB1-B435-A5CBBED1BD24}" type="datetimeFigureOut">
              <a:rPr lang="en-US" smtClean="0"/>
              <a:t>12/21/2018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19F59-6305-4D90-A67F-91959072B4CA}" type="slidenum">
              <a:rPr lang="en-US" smtClean="0"/>
              <a:t>‹#›</a:t>
            </a:fld>
            <a:endParaRPr lang="en-US" dirty="0"/>
          </a:p>
        </p:txBody>
      </p:sp>
    </p:spTree>
    <p:extLst>
      <p:ext uri="{BB962C8B-B14F-4D97-AF65-F5344CB8AC3E}">
        <p14:creationId xmlns:p14="http://schemas.microsoft.com/office/powerpoint/2010/main" val="4241527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svs.gsfc.nasa.gov/cgi-bin/details.cgi?aid=11612" TargetMode="External"/><Relationship Id="rId3" Type="http://schemas.openxmlformats.org/officeDocument/2006/relationships/hyperlink" Target="https://moon.nasa.gov/" TargetMode="External"/><Relationship Id="rId7" Type="http://schemas.openxmlformats.org/officeDocument/2006/relationships/hyperlink" Target="https://solarsystem.nasa.gov/missions/lro/in-depth/"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nasa.gov/audience/forstudents/5-8/features/nasa-knows/what-was-apollo-program-58.html" TargetMode="External"/><Relationship Id="rId5" Type="http://schemas.openxmlformats.org/officeDocument/2006/relationships/hyperlink" Target="https://airandspace.si.edu/exhibitions/apollo-to-the-moon/online/" TargetMode="External"/><Relationship Id="rId4" Type="http://schemas.openxmlformats.org/officeDocument/2006/relationships/hyperlink" Target="https://solarsystem.nasa.gov/moons/earths-moon/over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C52F3-E878-46C5-9C4B-A6A9E8A15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34604" cy="6858000"/>
          </a:xfrm>
          <a:prstGeom prst="rect">
            <a:avLst/>
          </a:prstGeom>
        </p:spPr>
      </p:pic>
      <p:sp>
        <p:nvSpPr>
          <p:cNvPr id="6" name="TextBox 5">
            <a:extLst>
              <a:ext uri="{FF2B5EF4-FFF2-40B4-BE49-F238E27FC236}">
                <a16:creationId xmlns:a16="http://schemas.microsoft.com/office/drawing/2014/main" id="{75A4E446-7CA0-4BA6-AF97-B3CDE481DABB}"/>
              </a:ext>
            </a:extLst>
          </p:cNvPr>
          <p:cNvSpPr txBox="1"/>
          <p:nvPr/>
        </p:nvSpPr>
        <p:spPr>
          <a:xfrm>
            <a:off x="7054850" y="584200"/>
            <a:ext cx="1713931" cy="1569660"/>
          </a:xfrm>
          <a:prstGeom prst="rect">
            <a:avLst/>
          </a:prstGeom>
          <a:noFill/>
        </p:spPr>
        <p:txBody>
          <a:bodyPr wrap="none" rtlCol="0">
            <a:spAutoFit/>
          </a:bodyPr>
          <a:lstStyle/>
          <a:p>
            <a:r>
              <a:rPr lang="en-US" sz="4800" b="1" dirty="0">
                <a:solidFill>
                  <a:schemeClr val="bg1"/>
                </a:solidFill>
              </a:rPr>
              <a:t>The</a:t>
            </a:r>
          </a:p>
          <a:p>
            <a:r>
              <a:rPr lang="en-US" sz="4800" b="1" dirty="0">
                <a:solidFill>
                  <a:schemeClr val="bg1"/>
                </a:solidFill>
              </a:rPr>
              <a:t>Moon</a:t>
            </a:r>
          </a:p>
        </p:txBody>
      </p:sp>
      <p:cxnSp>
        <p:nvCxnSpPr>
          <p:cNvPr id="8" name="Straight Connector 7">
            <a:extLst>
              <a:ext uri="{FF2B5EF4-FFF2-40B4-BE49-F238E27FC236}">
                <a16:creationId xmlns:a16="http://schemas.microsoft.com/office/drawing/2014/main" id="{696C3E45-E4FA-4E10-A0FA-3FD9CC499D1E}"/>
              </a:ext>
            </a:extLst>
          </p:cNvPr>
          <p:cNvCxnSpPr/>
          <p:nvPr/>
        </p:nvCxnSpPr>
        <p:spPr>
          <a:xfrm>
            <a:off x="7099300" y="2266950"/>
            <a:ext cx="17653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50C8BF5-DAC1-4BC6-B9D5-6D8502807CBF}"/>
              </a:ext>
            </a:extLst>
          </p:cNvPr>
          <p:cNvSpPr txBox="1"/>
          <p:nvPr/>
        </p:nvSpPr>
        <p:spPr>
          <a:xfrm>
            <a:off x="7054850" y="2476500"/>
            <a:ext cx="1809750" cy="1569660"/>
          </a:xfrm>
          <a:prstGeom prst="rect">
            <a:avLst/>
          </a:prstGeom>
          <a:noFill/>
        </p:spPr>
        <p:txBody>
          <a:bodyPr wrap="square" rtlCol="0">
            <a:spAutoFit/>
          </a:bodyPr>
          <a:lstStyle/>
          <a:p>
            <a:r>
              <a:rPr lang="en-US" sz="2400" b="1" dirty="0">
                <a:solidFill>
                  <a:schemeClr val="bg1"/>
                </a:solidFill>
              </a:rPr>
              <a:t>NASA is Going Back and Looking Forward</a:t>
            </a:r>
          </a:p>
        </p:txBody>
      </p:sp>
      <p:pic>
        <p:nvPicPr>
          <p:cNvPr id="11" name="Picture 10">
            <a:extLst>
              <a:ext uri="{FF2B5EF4-FFF2-40B4-BE49-F238E27FC236}">
                <a16:creationId xmlns:a16="http://schemas.microsoft.com/office/drawing/2014/main" id="{6CC5A56D-8B91-4E4D-8B92-4816B0420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962" y="5782320"/>
            <a:ext cx="851838" cy="883353"/>
          </a:xfrm>
          <a:prstGeom prst="rect">
            <a:avLst/>
          </a:prstGeom>
        </p:spPr>
      </p:pic>
      <p:pic>
        <p:nvPicPr>
          <p:cNvPr id="13" name="Picture 12">
            <a:extLst>
              <a:ext uri="{FF2B5EF4-FFF2-40B4-BE49-F238E27FC236}">
                <a16:creationId xmlns:a16="http://schemas.microsoft.com/office/drawing/2014/main" id="{455D3311-DE1D-4AA9-837E-F3E32ACFB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300" y="5908267"/>
            <a:ext cx="961832" cy="731066"/>
          </a:xfrm>
          <a:prstGeom prst="rect">
            <a:avLst/>
          </a:prstGeom>
        </p:spPr>
      </p:pic>
    </p:spTree>
    <p:extLst>
      <p:ext uri="{BB962C8B-B14F-4D97-AF65-F5344CB8AC3E}">
        <p14:creationId xmlns:p14="http://schemas.microsoft.com/office/powerpoint/2010/main" val="3541922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1AEE6E-1FB2-4CA8-A081-2F94CFED6E09}"/>
              </a:ext>
            </a:extLst>
          </p:cNvPr>
          <p:cNvSpPr txBox="1"/>
          <p:nvPr/>
        </p:nvSpPr>
        <p:spPr>
          <a:xfrm>
            <a:off x="116098" y="5772150"/>
            <a:ext cx="8911805" cy="830997"/>
          </a:xfrm>
          <a:prstGeom prst="rect">
            <a:avLst/>
          </a:prstGeom>
          <a:noFill/>
        </p:spPr>
        <p:txBody>
          <a:bodyPr wrap="square" rtlCol="0">
            <a:spAutoFit/>
          </a:bodyPr>
          <a:lstStyle/>
          <a:p>
            <a:pPr algn="ctr"/>
            <a:r>
              <a:rPr lang="en-US" sz="2400" b="1" dirty="0">
                <a:solidFill>
                  <a:schemeClr val="bg1"/>
                </a:solidFill>
              </a:rPr>
              <a:t>Apollo 11 was the first of 6 increasingly complex NASA missions to explore the Moon’s surface. </a:t>
            </a:r>
          </a:p>
        </p:txBody>
      </p:sp>
      <p:pic>
        <p:nvPicPr>
          <p:cNvPr id="21" name="Picture 20">
            <a:extLst>
              <a:ext uri="{FF2B5EF4-FFF2-40B4-BE49-F238E27FC236}">
                <a16:creationId xmlns:a16="http://schemas.microsoft.com/office/drawing/2014/main" id="{12F53A68-EAEB-4C40-8201-B2D9FAC89445}"/>
              </a:ext>
            </a:extLst>
          </p:cNvPr>
          <p:cNvPicPr>
            <a:picLocks noChangeAspect="1"/>
          </p:cNvPicPr>
          <p:nvPr/>
        </p:nvPicPr>
        <p:blipFill rotWithShape="1">
          <a:blip r:embed="rId3">
            <a:extLst>
              <a:ext uri="{28A0092B-C50C-407E-A947-70E740481C1C}">
                <a14:useLocalDpi xmlns:a14="http://schemas.microsoft.com/office/drawing/2010/main" val="0"/>
              </a:ext>
            </a:extLst>
          </a:blip>
          <a:srcRect r="4997"/>
          <a:stretch/>
        </p:blipFill>
        <p:spPr>
          <a:xfrm>
            <a:off x="4663230" y="3004145"/>
            <a:ext cx="4325112" cy="2615184"/>
          </a:xfrm>
          <a:prstGeom prst="rect">
            <a:avLst/>
          </a:prstGeom>
          <a:ln w="57150">
            <a:solidFill>
              <a:srgbClr val="FFFFFF"/>
            </a:solidFill>
          </a:ln>
        </p:spPr>
      </p:pic>
      <p:pic>
        <p:nvPicPr>
          <p:cNvPr id="5" name="Picture 4">
            <a:extLst>
              <a:ext uri="{FF2B5EF4-FFF2-40B4-BE49-F238E27FC236}">
                <a16:creationId xmlns:a16="http://schemas.microsoft.com/office/drawing/2014/main" id="{BE9314CB-07F1-4A05-B5B8-0A835C9CBB86}"/>
              </a:ext>
            </a:extLst>
          </p:cNvPr>
          <p:cNvPicPr>
            <a:picLocks noChangeAspect="1"/>
          </p:cNvPicPr>
          <p:nvPr/>
        </p:nvPicPr>
        <p:blipFill rotWithShape="1">
          <a:blip r:embed="rId4">
            <a:extLst>
              <a:ext uri="{28A0092B-C50C-407E-A947-70E740481C1C}">
                <a14:useLocalDpi xmlns:a14="http://schemas.microsoft.com/office/drawing/2010/main" val="0"/>
              </a:ext>
            </a:extLst>
          </a:blip>
          <a:srcRect t="360" b="39152"/>
          <a:stretch/>
        </p:blipFill>
        <p:spPr>
          <a:xfrm>
            <a:off x="4663230" y="206286"/>
            <a:ext cx="4325112" cy="2616199"/>
          </a:xfrm>
          <a:prstGeom prst="rect">
            <a:avLst/>
          </a:prstGeom>
          <a:ln w="57150">
            <a:solidFill>
              <a:schemeClr val="bg1"/>
            </a:solidFill>
          </a:ln>
        </p:spPr>
      </p:pic>
      <p:pic>
        <p:nvPicPr>
          <p:cNvPr id="7" name="Picture 6">
            <a:extLst>
              <a:ext uri="{FF2B5EF4-FFF2-40B4-BE49-F238E27FC236}">
                <a16:creationId xmlns:a16="http://schemas.microsoft.com/office/drawing/2014/main" id="{B605F07B-2E71-4CA3-84E5-0B318D36AB39}"/>
              </a:ext>
            </a:extLst>
          </p:cNvPr>
          <p:cNvPicPr>
            <a:picLocks noChangeAspect="1"/>
          </p:cNvPicPr>
          <p:nvPr/>
        </p:nvPicPr>
        <p:blipFill rotWithShape="1">
          <a:blip r:embed="rId5">
            <a:extLst>
              <a:ext uri="{28A0092B-C50C-407E-A947-70E740481C1C}">
                <a14:useLocalDpi xmlns:a14="http://schemas.microsoft.com/office/drawing/2010/main" val="0"/>
              </a:ext>
            </a:extLst>
          </a:blip>
          <a:srcRect t="3631" b="36211"/>
          <a:stretch/>
        </p:blipFill>
        <p:spPr>
          <a:xfrm>
            <a:off x="155659" y="206286"/>
            <a:ext cx="4326595" cy="2616200"/>
          </a:xfrm>
          <a:prstGeom prst="rect">
            <a:avLst/>
          </a:prstGeom>
          <a:ln w="57150">
            <a:solidFill>
              <a:schemeClr val="bg1"/>
            </a:solidFill>
          </a:ln>
        </p:spPr>
      </p:pic>
      <p:pic>
        <p:nvPicPr>
          <p:cNvPr id="9" name="Picture 8">
            <a:extLst>
              <a:ext uri="{FF2B5EF4-FFF2-40B4-BE49-F238E27FC236}">
                <a16:creationId xmlns:a16="http://schemas.microsoft.com/office/drawing/2014/main" id="{2D32C31F-09DF-4E8B-839C-5D56709F3A24}"/>
              </a:ext>
            </a:extLst>
          </p:cNvPr>
          <p:cNvPicPr>
            <a:picLocks noChangeAspect="1"/>
          </p:cNvPicPr>
          <p:nvPr/>
        </p:nvPicPr>
        <p:blipFill rotWithShape="1">
          <a:blip r:embed="rId6">
            <a:extLst>
              <a:ext uri="{28A0092B-C50C-407E-A947-70E740481C1C}">
                <a14:useLocalDpi xmlns:a14="http://schemas.microsoft.com/office/drawing/2010/main" val="0"/>
              </a:ext>
            </a:extLst>
          </a:blip>
          <a:srcRect t="27958" b="12657"/>
          <a:stretch/>
        </p:blipFill>
        <p:spPr>
          <a:xfrm>
            <a:off x="157142" y="3004145"/>
            <a:ext cx="4325112" cy="2615184"/>
          </a:xfrm>
          <a:prstGeom prst="rect">
            <a:avLst/>
          </a:prstGeom>
          <a:ln w="57150">
            <a:solidFill>
              <a:schemeClr val="bg1"/>
            </a:solidFill>
          </a:ln>
        </p:spPr>
      </p:pic>
      <p:sp>
        <p:nvSpPr>
          <p:cNvPr id="14" name="Rectangle 13">
            <a:extLst>
              <a:ext uri="{FF2B5EF4-FFF2-40B4-BE49-F238E27FC236}">
                <a16:creationId xmlns:a16="http://schemas.microsoft.com/office/drawing/2014/main" id="{5309767A-41DB-413D-8D73-F7BBB5C008A2}"/>
              </a:ext>
            </a:extLst>
          </p:cNvPr>
          <p:cNvSpPr/>
          <p:nvPr/>
        </p:nvSpPr>
        <p:spPr>
          <a:xfrm>
            <a:off x="143294" y="155940"/>
            <a:ext cx="3266472" cy="923330"/>
          </a:xfrm>
          <a:prstGeom prst="rect">
            <a:avLst/>
          </a:prstGeom>
        </p:spPr>
        <p:txBody>
          <a:bodyPr wrap="none">
            <a:spAutoFit/>
          </a:bodyPr>
          <a:lstStyle/>
          <a:p>
            <a:r>
              <a:rPr lang="en-US" altLang="en-US" b="1" dirty="0">
                <a:solidFill>
                  <a:srgbClr val="FFFFFF"/>
                </a:solidFill>
              </a:rPr>
              <a:t>12 humans walked on the Moon</a:t>
            </a:r>
          </a:p>
          <a:p>
            <a:r>
              <a:rPr lang="en-US" altLang="en-US" b="1" dirty="0">
                <a:solidFill>
                  <a:srgbClr val="FFFFFF"/>
                </a:solidFill>
              </a:rPr>
              <a:t>across 6 landings</a:t>
            </a:r>
          </a:p>
          <a:p>
            <a:endParaRPr lang="en-US" b="1" dirty="0"/>
          </a:p>
        </p:txBody>
      </p:sp>
      <p:sp>
        <p:nvSpPr>
          <p:cNvPr id="17" name="Rectangle 16">
            <a:extLst>
              <a:ext uri="{FF2B5EF4-FFF2-40B4-BE49-F238E27FC236}">
                <a16:creationId xmlns:a16="http://schemas.microsoft.com/office/drawing/2014/main" id="{691D329A-C95A-43A5-95BF-2D2EBDE28013}"/>
              </a:ext>
            </a:extLst>
          </p:cNvPr>
          <p:cNvSpPr/>
          <p:nvPr/>
        </p:nvSpPr>
        <p:spPr>
          <a:xfrm>
            <a:off x="143294" y="2971481"/>
            <a:ext cx="3338543" cy="646331"/>
          </a:xfrm>
          <a:prstGeom prst="rect">
            <a:avLst/>
          </a:prstGeom>
        </p:spPr>
        <p:txBody>
          <a:bodyPr wrap="none">
            <a:spAutoFit/>
          </a:bodyPr>
          <a:lstStyle/>
          <a:p>
            <a:r>
              <a:rPr lang="en-US" altLang="en-US" b="1" dirty="0">
                <a:solidFill>
                  <a:srgbClr val="FFFFFF"/>
                </a:solidFill>
              </a:rPr>
              <a:t>14 surface trips out of the lander,</a:t>
            </a:r>
          </a:p>
          <a:p>
            <a:r>
              <a:rPr lang="en-US" altLang="en-US" b="1" dirty="0">
                <a:solidFill>
                  <a:srgbClr val="FFFFFF"/>
                </a:solidFill>
              </a:rPr>
              <a:t>around 80 hours</a:t>
            </a:r>
            <a:endParaRPr lang="en-US" b="1" dirty="0"/>
          </a:p>
        </p:txBody>
      </p:sp>
      <p:sp>
        <p:nvSpPr>
          <p:cNvPr id="18" name="Rectangle 17">
            <a:extLst>
              <a:ext uri="{FF2B5EF4-FFF2-40B4-BE49-F238E27FC236}">
                <a16:creationId xmlns:a16="http://schemas.microsoft.com/office/drawing/2014/main" id="{76FA8844-84E7-4581-83CF-85C49623E122}"/>
              </a:ext>
            </a:extLst>
          </p:cNvPr>
          <p:cNvSpPr/>
          <p:nvPr/>
        </p:nvSpPr>
        <p:spPr>
          <a:xfrm>
            <a:off x="6527421" y="155940"/>
            <a:ext cx="2459584" cy="646331"/>
          </a:xfrm>
          <a:prstGeom prst="rect">
            <a:avLst/>
          </a:prstGeom>
        </p:spPr>
        <p:txBody>
          <a:bodyPr wrap="none">
            <a:spAutoFit/>
          </a:bodyPr>
          <a:lstStyle/>
          <a:p>
            <a:pPr algn="r"/>
            <a:r>
              <a:rPr lang="en-US" altLang="en-US" b="1" dirty="0">
                <a:solidFill>
                  <a:srgbClr val="FFFFFF"/>
                </a:solidFill>
              </a:rPr>
              <a:t>Total driving distance:</a:t>
            </a:r>
          </a:p>
          <a:p>
            <a:pPr algn="r"/>
            <a:r>
              <a:rPr lang="en-US" b="1" dirty="0">
                <a:solidFill>
                  <a:srgbClr val="FFFFFF"/>
                </a:solidFill>
              </a:rPr>
              <a:t>about 56 miles (90 km)</a:t>
            </a:r>
            <a:endParaRPr lang="en-US" b="1" dirty="0"/>
          </a:p>
        </p:txBody>
      </p:sp>
      <p:sp>
        <p:nvSpPr>
          <p:cNvPr id="19" name="Rectangle 18">
            <a:extLst>
              <a:ext uri="{FF2B5EF4-FFF2-40B4-BE49-F238E27FC236}">
                <a16:creationId xmlns:a16="http://schemas.microsoft.com/office/drawing/2014/main" id="{8989F1F6-6245-42F2-AFF7-17CF209A7F69}"/>
              </a:ext>
            </a:extLst>
          </p:cNvPr>
          <p:cNvSpPr/>
          <p:nvPr/>
        </p:nvSpPr>
        <p:spPr>
          <a:xfrm>
            <a:off x="6199061" y="2971481"/>
            <a:ext cx="2787944" cy="646331"/>
          </a:xfrm>
          <a:prstGeom prst="rect">
            <a:avLst/>
          </a:prstGeom>
        </p:spPr>
        <p:txBody>
          <a:bodyPr wrap="none">
            <a:spAutoFit/>
          </a:bodyPr>
          <a:lstStyle/>
          <a:p>
            <a:pPr algn="r"/>
            <a:r>
              <a:rPr lang="en-US" altLang="en-US" b="1" dirty="0">
                <a:solidFill>
                  <a:srgbClr val="FFFFFF"/>
                </a:solidFill>
              </a:rPr>
              <a:t>Total samples collected:</a:t>
            </a:r>
          </a:p>
          <a:p>
            <a:pPr algn="r"/>
            <a:r>
              <a:rPr lang="en-US" altLang="en-US" b="1" dirty="0">
                <a:solidFill>
                  <a:srgbClr val="FFFFFF"/>
                </a:solidFill>
              </a:rPr>
              <a:t>about 842 pounds  (382 kg)</a:t>
            </a:r>
          </a:p>
        </p:txBody>
      </p:sp>
    </p:spTree>
    <p:extLst>
      <p:ext uri="{BB962C8B-B14F-4D97-AF65-F5344CB8AC3E}">
        <p14:creationId xmlns:p14="http://schemas.microsoft.com/office/powerpoint/2010/main" val="93904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3D3B7-D1E5-4FC5-AA0C-F60E4D7A3F20}"/>
              </a:ext>
            </a:extLst>
          </p:cNvPr>
          <p:cNvPicPr>
            <a:picLocks noChangeAspect="1"/>
          </p:cNvPicPr>
          <p:nvPr/>
        </p:nvPicPr>
        <p:blipFill rotWithShape="1">
          <a:blip r:embed="rId3">
            <a:extLst>
              <a:ext uri="{28A0092B-C50C-407E-A947-70E740481C1C}">
                <a14:useLocalDpi xmlns:a14="http://schemas.microsoft.com/office/drawing/2010/main" val="0"/>
              </a:ext>
            </a:extLst>
          </a:blip>
          <a:srcRect t="13226" r="825" b="25737"/>
          <a:stretch/>
        </p:blipFill>
        <p:spPr>
          <a:xfrm>
            <a:off x="0" y="0"/>
            <a:ext cx="9147890" cy="5691962"/>
          </a:xfrm>
          <a:prstGeom prst="rect">
            <a:avLst/>
          </a:prstGeom>
        </p:spPr>
      </p:pic>
      <p:sp>
        <p:nvSpPr>
          <p:cNvPr id="2" name="Rectangle 1">
            <a:extLst>
              <a:ext uri="{FF2B5EF4-FFF2-40B4-BE49-F238E27FC236}">
                <a16:creationId xmlns:a16="http://schemas.microsoft.com/office/drawing/2014/main" id="{5C4C0308-2D1D-440A-AEF3-630358646F49}"/>
              </a:ext>
            </a:extLst>
          </p:cNvPr>
          <p:cNvSpPr/>
          <p:nvPr/>
        </p:nvSpPr>
        <p:spPr>
          <a:xfrm>
            <a:off x="310117" y="5829656"/>
            <a:ext cx="8523767" cy="830997"/>
          </a:xfrm>
          <a:prstGeom prst="rect">
            <a:avLst/>
          </a:prstGeom>
        </p:spPr>
        <p:txBody>
          <a:bodyPr wrap="square">
            <a:spAutoFit/>
          </a:bodyPr>
          <a:lstStyle/>
          <a:p>
            <a:pPr algn="ctr"/>
            <a:r>
              <a:rPr lang="en-US" sz="2400" b="1" dirty="0">
                <a:solidFill>
                  <a:schemeClr val="bg1"/>
                </a:solidFill>
              </a:rPr>
              <a:t>As the Apollo program went on, chosen landing sites were more rugged, mountainous, and scientifically interesting.</a:t>
            </a:r>
            <a:endParaRPr lang="en-US" sz="2400" dirty="0"/>
          </a:p>
        </p:txBody>
      </p:sp>
    </p:spTree>
    <p:extLst>
      <p:ext uri="{BB962C8B-B14F-4D97-AF65-F5344CB8AC3E}">
        <p14:creationId xmlns:p14="http://schemas.microsoft.com/office/powerpoint/2010/main" val="356950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F293D-25E9-4C0A-BD7E-B0DAE107DDCC}"/>
              </a:ext>
            </a:extLst>
          </p:cNvPr>
          <p:cNvPicPr>
            <a:picLocks noChangeAspect="1"/>
          </p:cNvPicPr>
          <p:nvPr/>
        </p:nvPicPr>
        <p:blipFill rotWithShape="1">
          <a:blip r:embed="rId3">
            <a:extLst>
              <a:ext uri="{28A0092B-C50C-407E-A947-70E740481C1C}">
                <a14:useLocalDpi xmlns:a14="http://schemas.microsoft.com/office/drawing/2010/main" val="0"/>
              </a:ext>
            </a:extLst>
          </a:blip>
          <a:srcRect l="1659" t="13026" r="1357" b="14255"/>
          <a:stretch/>
        </p:blipFill>
        <p:spPr>
          <a:xfrm>
            <a:off x="0" y="0"/>
            <a:ext cx="9146198" cy="6858000"/>
          </a:xfrm>
          <a:prstGeom prst="rect">
            <a:avLst/>
          </a:prstGeom>
        </p:spPr>
      </p:pic>
      <p:sp>
        <p:nvSpPr>
          <p:cNvPr id="4" name="TextBox 3">
            <a:extLst>
              <a:ext uri="{FF2B5EF4-FFF2-40B4-BE49-F238E27FC236}">
                <a16:creationId xmlns:a16="http://schemas.microsoft.com/office/drawing/2014/main" id="{B4F9C01A-4A5F-43E7-9638-F9F0D944D37D}"/>
              </a:ext>
            </a:extLst>
          </p:cNvPr>
          <p:cNvSpPr txBox="1"/>
          <p:nvPr/>
        </p:nvSpPr>
        <p:spPr>
          <a:xfrm>
            <a:off x="367855" y="120838"/>
            <a:ext cx="8408289" cy="830997"/>
          </a:xfrm>
          <a:prstGeom prst="rect">
            <a:avLst/>
          </a:prstGeom>
          <a:noFill/>
        </p:spPr>
        <p:txBody>
          <a:bodyPr wrap="square" rtlCol="0">
            <a:spAutoFit/>
          </a:bodyPr>
          <a:lstStyle/>
          <a:p>
            <a:pPr algn="ctr"/>
            <a:r>
              <a:rPr lang="en-US" sz="2400" b="1" dirty="0">
                <a:solidFill>
                  <a:schemeClr val="bg1"/>
                </a:solidFill>
              </a:rPr>
              <a:t>Science skills and training also became more of a crew priority. The first scientist-astronaut was part of the final Apollo mission. </a:t>
            </a:r>
          </a:p>
        </p:txBody>
      </p:sp>
    </p:spTree>
    <p:extLst>
      <p:ext uri="{BB962C8B-B14F-4D97-AF65-F5344CB8AC3E}">
        <p14:creationId xmlns:p14="http://schemas.microsoft.com/office/powerpoint/2010/main" val="273921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24711-52F2-437A-873F-C765E8C4F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854" y="0"/>
            <a:ext cx="6883146" cy="6858000"/>
          </a:xfrm>
          <a:prstGeom prst="rect">
            <a:avLst/>
          </a:prstGeom>
        </p:spPr>
      </p:pic>
      <p:sp>
        <p:nvSpPr>
          <p:cNvPr id="6" name="TextBox 5">
            <a:extLst>
              <a:ext uri="{FF2B5EF4-FFF2-40B4-BE49-F238E27FC236}">
                <a16:creationId xmlns:a16="http://schemas.microsoft.com/office/drawing/2014/main" id="{592BEA79-B7F6-4D7E-8581-3AD71F39D3C8}"/>
              </a:ext>
            </a:extLst>
          </p:cNvPr>
          <p:cNvSpPr txBox="1"/>
          <p:nvPr/>
        </p:nvSpPr>
        <p:spPr>
          <a:xfrm>
            <a:off x="347323" y="428178"/>
            <a:ext cx="3074488" cy="2308324"/>
          </a:xfrm>
          <a:prstGeom prst="rect">
            <a:avLst/>
          </a:prstGeom>
          <a:noFill/>
        </p:spPr>
        <p:txBody>
          <a:bodyPr wrap="square" rtlCol="0">
            <a:spAutoFit/>
          </a:bodyPr>
          <a:lstStyle/>
          <a:p>
            <a:pPr algn="ctr"/>
            <a:r>
              <a:rPr lang="en-US" sz="2400" b="1" dirty="0">
                <a:solidFill>
                  <a:schemeClr val="bg1"/>
                </a:solidFill>
              </a:rPr>
              <a:t>The samples and surface experiments from the Apollo program are still our best tools to understand the Moon. </a:t>
            </a:r>
          </a:p>
        </p:txBody>
      </p:sp>
    </p:spTree>
    <p:extLst>
      <p:ext uri="{BB962C8B-B14F-4D97-AF65-F5344CB8AC3E}">
        <p14:creationId xmlns:p14="http://schemas.microsoft.com/office/powerpoint/2010/main" val="1840499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8DA669-31E9-4C92-80EC-B3081FFF6711}"/>
              </a:ext>
            </a:extLst>
          </p:cNvPr>
          <p:cNvPicPr>
            <a:picLocks noChangeAspect="1"/>
          </p:cNvPicPr>
          <p:nvPr/>
        </p:nvPicPr>
        <p:blipFill rotWithShape="1">
          <a:blip r:embed="rId3">
            <a:extLst>
              <a:ext uri="{28A0092B-C50C-407E-A947-70E740481C1C}">
                <a14:useLocalDpi xmlns:a14="http://schemas.microsoft.com/office/drawing/2010/main" val="0"/>
              </a:ext>
            </a:extLst>
          </a:blip>
          <a:srcRect l="8268" r="9691"/>
          <a:stretch/>
        </p:blipFill>
        <p:spPr>
          <a:xfrm>
            <a:off x="0" y="0"/>
            <a:ext cx="4501116" cy="6858000"/>
          </a:xfrm>
          <a:prstGeom prst="rect">
            <a:avLst/>
          </a:prstGeom>
        </p:spPr>
      </p:pic>
      <p:pic>
        <p:nvPicPr>
          <p:cNvPr id="8" name="Picture 7">
            <a:extLst>
              <a:ext uri="{FF2B5EF4-FFF2-40B4-BE49-F238E27FC236}">
                <a16:creationId xmlns:a16="http://schemas.microsoft.com/office/drawing/2014/main" id="{4658E59D-1362-46EE-AC79-F41A9B29A0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01117" y="0"/>
            <a:ext cx="4642884" cy="4690503"/>
          </a:xfrm>
          <a:prstGeom prst="rect">
            <a:avLst/>
          </a:prstGeom>
        </p:spPr>
      </p:pic>
      <p:sp>
        <p:nvSpPr>
          <p:cNvPr id="9" name="Rectangle 8">
            <a:extLst>
              <a:ext uri="{FF2B5EF4-FFF2-40B4-BE49-F238E27FC236}">
                <a16:creationId xmlns:a16="http://schemas.microsoft.com/office/drawing/2014/main" id="{D4D425B0-0B05-4A3F-886A-5E03D2EDC6F7}"/>
              </a:ext>
            </a:extLst>
          </p:cNvPr>
          <p:cNvSpPr/>
          <p:nvPr/>
        </p:nvSpPr>
        <p:spPr>
          <a:xfrm>
            <a:off x="4600358" y="4991342"/>
            <a:ext cx="4501116" cy="1569660"/>
          </a:xfrm>
          <a:prstGeom prst="rect">
            <a:avLst/>
          </a:prstGeom>
        </p:spPr>
        <p:txBody>
          <a:bodyPr wrap="square">
            <a:spAutoFit/>
          </a:bodyPr>
          <a:lstStyle/>
          <a:p>
            <a:pPr algn="ctr"/>
            <a:r>
              <a:rPr lang="en-US" sz="2400" b="1" dirty="0">
                <a:solidFill>
                  <a:schemeClr val="bg1"/>
                </a:solidFill>
              </a:rPr>
              <a:t>One giant leap towards learning more about the Moon and solar system is NASA’s Lunar Reconnaissance Orbiter (LRO). </a:t>
            </a:r>
            <a:endParaRPr lang="en-US" sz="2400" dirty="0"/>
          </a:p>
        </p:txBody>
      </p:sp>
    </p:spTree>
    <p:extLst>
      <p:ext uri="{BB962C8B-B14F-4D97-AF65-F5344CB8AC3E}">
        <p14:creationId xmlns:p14="http://schemas.microsoft.com/office/powerpoint/2010/main" val="261891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FDDC9E-5ED3-402B-81D7-3A0CE70EE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344" y="143774"/>
            <a:ext cx="5561162" cy="5561162"/>
          </a:xfrm>
          <a:prstGeom prst="rect">
            <a:avLst/>
          </a:prstGeom>
        </p:spPr>
      </p:pic>
      <p:sp>
        <p:nvSpPr>
          <p:cNvPr id="7" name="TextBox 6">
            <a:extLst>
              <a:ext uri="{FF2B5EF4-FFF2-40B4-BE49-F238E27FC236}">
                <a16:creationId xmlns:a16="http://schemas.microsoft.com/office/drawing/2014/main" id="{7A52951E-2A9C-4894-85DE-6C049352C8D4}"/>
              </a:ext>
            </a:extLst>
          </p:cNvPr>
          <p:cNvSpPr txBox="1"/>
          <p:nvPr/>
        </p:nvSpPr>
        <p:spPr>
          <a:xfrm>
            <a:off x="334993" y="4563106"/>
            <a:ext cx="2931543" cy="1938992"/>
          </a:xfrm>
          <a:prstGeom prst="rect">
            <a:avLst/>
          </a:prstGeom>
          <a:noFill/>
        </p:spPr>
        <p:txBody>
          <a:bodyPr wrap="square" rtlCol="0">
            <a:spAutoFit/>
          </a:bodyPr>
          <a:lstStyle/>
          <a:p>
            <a:pPr algn="ctr"/>
            <a:r>
              <a:rPr lang="en-US" sz="2400" b="1" dirty="0">
                <a:solidFill>
                  <a:schemeClr val="bg1"/>
                </a:solidFill>
              </a:rPr>
              <a:t>Even with our naked eyes, we can see light and dark areas on the battered surface of the Moon.</a:t>
            </a:r>
          </a:p>
        </p:txBody>
      </p:sp>
    </p:spTree>
    <p:extLst>
      <p:ext uri="{BB962C8B-B14F-4D97-AF65-F5344CB8AC3E}">
        <p14:creationId xmlns:p14="http://schemas.microsoft.com/office/powerpoint/2010/main" val="2066652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DF0512-463D-465D-9F55-497791EDBEA6}"/>
              </a:ext>
            </a:extLst>
          </p:cNvPr>
          <p:cNvSpPr/>
          <p:nvPr/>
        </p:nvSpPr>
        <p:spPr>
          <a:xfrm>
            <a:off x="154374" y="5842547"/>
            <a:ext cx="8835252" cy="830997"/>
          </a:xfrm>
          <a:prstGeom prst="rect">
            <a:avLst/>
          </a:prstGeom>
        </p:spPr>
        <p:txBody>
          <a:bodyPr wrap="square">
            <a:spAutoFit/>
          </a:bodyPr>
          <a:lstStyle/>
          <a:p>
            <a:pPr algn="ctr"/>
            <a:r>
              <a:rPr lang="en-US" sz="2400" b="1" dirty="0">
                <a:solidFill>
                  <a:schemeClr val="bg1"/>
                </a:solidFill>
              </a:rPr>
              <a:t>The advanced cameras on LRO allow scientists to take detailed photos of lunar surface features, including impact craters.</a:t>
            </a:r>
            <a:endParaRPr lang="en-US" sz="2400" dirty="0"/>
          </a:p>
        </p:txBody>
      </p:sp>
      <p:pic>
        <p:nvPicPr>
          <p:cNvPr id="3" name="Picture 2">
            <a:extLst>
              <a:ext uri="{FF2B5EF4-FFF2-40B4-BE49-F238E27FC236}">
                <a16:creationId xmlns:a16="http://schemas.microsoft.com/office/drawing/2014/main" id="{D8935FA1-D09E-4BF6-9F6B-89974935A3A8}"/>
              </a:ext>
            </a:extLst>
          </p:cNvPr>
          <p:cNvPicPr>
            <a:picLocks noChangeAspect="1"/>
          </p:cNvPicPr>
          <p:nvPr/>
        </p:nvPicPr>
        <p:blipFill rotWithShape="1">
          <a:blip r:embed="rId3">
            <a:extLst>
              <a:ext uri="{28A0092B-C50C-407E-A947-70E740481C1C}">
                <a14:useLocalDpi xmlns:a14="http://schemas.microsoft.com/office/drawing/2010/main" val="0"/>
              </a:ext>
            </a:extLst>
          </a:blip>
          <a:srcRect r="2729" b="24129"/>
          <a:stretch/>
        </p:blipFill>
        <p:spPr>
          <a:xfrm>
            <a:off x="0" y="0"/>
            <a:ext cx="9144000" cy="5651206"/>
          </a:xfrm>
          <a:prstGeom prst="rect">
            <a:avLst/>
          </a:prstGeom>
        </p:spPr>
      </p:pic>
    </p:spTree>
    <p:extLst>
      <p:ext uri="{BB962C8B-B14F-4D97-AF65-F5344CB8AC3E}">
        <p14:creationId xmlns:p14="http://schemas.microsoft.com/office/powerpoint/2010/main" val="253133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235C87-0445-4674-B3E8-3C26617C139D}"/>
              </a:ext>
            </a:extLst>
          </p:cNvPr>
          <p:cNvPicPr>
            <a:picLocks noChangeAspect="1"/>
          </p:cNvPicPr>
          <p:nvPr/>
        </p:nvPicPr>
        <p:blipFill rotWithShape="1">
          <a:blip r:embed="rId3">
            <a:extLst>
              <a:ext uri="{28A0092B-C50C-407E-A947-70E740481C1C}">
                <a14:useLocalDpi xmlns:a14="http://schemas.microsoft.com/office/drawing/2010/main" val="0"/>
              </a:ext>
            </a:extLst>
          </a:blip>
          <a:srcRect b="3721"/>
          <a:stretch/>
        </p:blipFill>
        <p:spPr>
          <a:xfrm>
            <a:off x="0" y="1905886"/>
            <a:ext cx="9144000" cy="4952114"/>
          </a:xfrm>
          <a:prstGeom prst="rect">
            <a:avLst/>
          </a:prstGeom>
        </p:spPr>
      </p:pic>
      <p:pic>
        <p:nvPicPr>
          <p:cNvPr id="5" name="Picture 4">
            <a:extLst>
              <a:ext uri="{FF2B5EF4-FFF2-40B4-BE49-F238E27FC236}">
                <a16:creationId xmlns:a16="http://schemas.microsoft.com/office/drawing/2014/main" id="{B8EFC1EF-315C-493F-B043-A11E210B7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56" y="158289"/>
            <a:ext cx="5427921" cy="3053205"/>
          </a:xfrm>
          <a:prstGeom prst="rect">
            <a:avLst/>
          </a:prstGeom>
          <a:ln w="57150">
            <a:solidFill>
              <a:srgbClr val="FFFFFF"/>
            </a:solidFill>
          </a:ln>
        </p:spPr>
      </p:pic>
      <p:sp>
        <p:nvSpPr>
          <p:cNvPr id="8" name="Rectangle 7">
            <a:extLst>
              <a:ext uri="{FF2B5EF4-FFF2-40B4-BE49-F238E27FC236}">
                <a16:creationId xmlns:a16="http://schemas.microsoft.com/office/drawing/2014/main" id="{3619C136-E4A2-4424-9A02-6F195261F805}"/>
              </a:ext>
            </a:extLst>
          </p:cNvPr>
          <p:cNvSpPr/>
          <p:nvPr/>
        </p:nvSpPr>
        <p:spPr>
          <a:xfrm>
            <a:off x="5932967" y="115760"/>
            <a:ext cx="2773323" cy="1938992"/>
          </a:xfrm>
          <a:prstGeom prst="rect">
            <a:avLst/>
          </a:prstGeom>
        </p:spPr>
        <p:txBody>
          <a:bodyPr wrap="square">
            <a:spAutoFit/>
          </a:bodyPr>
          <a:lstStyle/>
          <a:p>
            <a:pPr algn="ctr"/>
            <a:r>
              <a:rPr lang="en-US" sz="2400" b="1" dirty="0">
                <a:solidFill>
                  <a:schemeClr val="bg1"/>
                </a:solidFill>
              </a:rPr>
              <a:t>LRO has mapped impact craters with permanent shadows on the Moon’s south pole. </a:t>
            </a:r>
            <a:endParaRPr lang="en-US" sz="2400" dirty="0"/>
          </a:p>
        </p:txBody>
      </p:sp>
    </p:spTree>
    <p:extLst>
      <p:ext uri="{BB962C8B-B14F-4D97-AF65-F5344CB8AC3E}">
        <p14:creationId xmlns:p14="http://schemas.microsoft.com/office/powerpoint/2010/main" val="263242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7FE2A8-E54D-4919-8AC4-C6529F56F966}"/>
              </a:ext>
            </a:extLst>
          </p:cNvPr>
          <p:cNvPicPr>
            <a:picLocks noChangeAspect="1"/>
          </p:cNvPicPr>
          <p:nvPr/>
        </p:nvPicPr>
        <p:blipFill rotWithShape="1">
          <a:blip r:embed="rId3">
            <a:extLst>
              <a:ext uri="{28A0092B-C50C-407E-A947-70E740481C1C}">
                <a14:useLocalDpi xmlns:a14="http://schemas.microsoft.com/office/drawing/2010/main" val="0"/>
              </a:ext>
            </a:extLst>
          </a:blip>
          <a:srcRect b="29323"/>
          <a:stretch/>
        </p:blipFill>
        <p:spPr>
          <a:xfrm>
            <a:off x="200046" y="156979"/>
            <a:ext cx="4882855" cy="3451002"/>
          </a:xfrm>
          <a:prstGeom prst="rect">
            <a:avLst/>
          </a:prstGeom>
          <a:ln w="57150">
            <a:solidFill>
              <a:srgbClr val="FFFFFF"/>
            </a:solidFill>
          </a:ln>
        </p:spPr>
      </p:pic>
      <p:pic>
        <p:nvPicPr>
          <p:cNvPr id="7" name="Picture 6">
            <a:extLst>
              <a:ext uri="{FF2B5EF4-FFF2-40B4-BE49-F238E27FC236}">
                <a16:creationId xmlns:a16="http://schemas.microsoft.com/office/drawing/2014/main" id="{D0A210CE-A5FC-4F69-A5BB-7EADB524B9DD}"/>
              </a:ext>
            </a:extLst>
          </p:cNvPr>
          <p:cNvPicPr>
            <a:picLocks noChangeAspect="1"/>
          </p:cNvPicPr>
          <p:nvPr/>
        </p:nvPicPr>
        <p:blipFill rotWithShape="1">
          <a:blip r:embed="rId4">
            <a:extLst>
              <a:ext uri="{28A0092B-C50C-407E-A947-70E740481C1C}">
                <a14:useLocalDpi xmlns:a14="http://schemas.microsoft.com/office/drawing/2010/main" val="0"/>
              </a:ext>
            </a:extLst>
          </a:blip>
          <a:srcRect b="4838"/>
          <a:stretch/>
        </p:blipFill>
        <p:spPr>
          <a:xfrm>
            <a:off x="5296248" y="156978"/>
            <a:ext cx="3626438" cy="3451003"/>
          </a:xfrm>
          <a:prstGeom prst="rect">
            <a:avLst/>
          </a:prstGeom>
          <a:ln w="57150">
            <a:solidFill>
              <a:schemeClr val="bg1"/>
            </a:solidFill>
          </a:ln>
        </p:spPr>
      </p:pic>
      <p:sp>
        <p:nvSpPr>
          <p:cNvPr id="10" name="Rectangle 9">
            <a:extLst>
              <a:ext uri="{FF2B5EF4-FFF2-40B4-BE49-F238E27FC236}">
                <a16:creationId xmlns:a16="http://schemas.microsoft.com/office/drawing/2014/main" id="{C6C3E1D8-4FD6-4586-A624-8456326DFDD2}"/>
              </a:ext>
            </a:extLst>
          </p:cNvPr>
          <p:cNvSpPr/>
          <p:nvPr/>
        </p:nvSpPr>
        <p:spPr>
          <a:xfrm>
            <a:off x="5344094" y="4004908"/>
            <a:ext cx="3407733" cy="1938992"/>
          </a:xfrm>
          <a:prstGeom prst="rect">
            <a:avLst/>
          </a:prstGeom>
        </p:spPr>
        <p:txBody>
          <a:bodyPr wrap="square">
            <a:spAutoFit/>
          </a:bodyPr>
          <a:lstStyle/>
          <a:p>
            <a:pPr algn="ctr"/>
            <a:r>
              <a:rPr lang="en-US" sz="2400" b="1" dirty="0">
                <a:solidFill>
                  <a:schemeClr val="bg1"/>
                </a:solidFill>
              </a:rPr>
              <a:t>LRO has spotted smooth mounds sitting next to blocky terrain, possibly resulting from relatively recent lava flow. </a:t>
            </a:r>
            <a:endParaRPr lang="en-US" sz="2400" dirty="0"/>
          </a:p>
        </p:txBody>
      </p:sp>
      <p:pic>
        <p:nvPicPr>
          <p:cNvPr id="6" name="Picture 5">
            <a:extLst>
              <a:ext uri="{FF2B5EF4-FFF2-40B4-BE49-F238E27FC236}">
                <a16:creationId xmlns:a16="http://schemas.microsoft.com/office/drawing/2014/main" id="{3E1DAD77-7EBA-4D6B-9EA4-4905BC9FAF0B}"/>
              </a:ext>
            </a:extLst>
          </p:cNvPr>
          <p:cNvPicPr>
            <a:picLocks noChangeAspect="1"/>
          </p:cNvPicPr>
          <p:nvPr/>
        </p:nvPicPr>
        <p:blipFill rotWithShape="1">
          <a:blip r:embed="rId5">
            <a:extLst>
              <a:ext uri="{28A0092B-C50C-407E-A947-70E740481C1C}">
                <a14:useLocalDpi xmlns:a14="http://schemas.microsoft.com/office/drawing/2010/main" val="0"/>
              </a:ext>
            </a:extLst>
          </a:blip>
          <a:srcRect t="42353"/>
          <a:stretch/>
        </p:blipFill>
        <p:spPr>
          <a:xfrm>
            <a:off x="200046" y="3827718"/>
            <a:ext cx="4882855" cy="2814821"/>
          </a:xfrm>
          <a:prstGeom prst="rect">
            <a:avLst/>
          </a:prstGeom>
          <a:ln w="57150">
            <a:solidFill>
              <a:srgbClr val="FFFFFF"/>
            </a:solidFill>
          </a:ln>
        </p:spPr>
      </p:pic>
    </p:spTree>
    <p:extLst>
      <p:ext uri="{BB962C8B-B14F-4D97-AF65-F5344CB8AC3E}">
        <p14:creationId xmlns:p14="http://schemas.microsoft.com/office/powerpoint/2010/main" val="1969368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ECF92-2CC9-4467-9AB3-CA1E035B346B}"/>
              </a:ext>
            </a:extLst>
          </p:cNvPr>
          <p:cNvPicPr>
            <a:picLocks noChangeAspect="1"/>
          </p:cNvPicPr>
          <p:nvPr/>
        </p:nvPicPr>
        <p:blipFill rotWithShape="1">
          <a:blip r:embed="rId3">
            <a:extLst>
              <a:ext uri="{28A0092B-C50C-407E-A947-70E740481C1C}">
                <a14:useLocalDpi xmlns:a14="http://schemas.microsoft.com/office/drawing/2010/main" val="0"/>
              </a:ext>
            </a:extLst>
          </a:blip>
          <a:srcRect r="51019"/>
          <a:stretch/>
        </p:blipFill>
        <p:spPr>
          <a:xfrm>
            <a:off x="180755" y="3288167"/>
            <a:ext cx="3351034" cy="3364690"/>
          </a:xfrm>
          <a:prstGeom prst="rect">
            <a:avLst/>
          </a:prstGeom>
          <a:ln w="57150">
            <a:solidFill>
              <a:schemeClr val="bg1"/>
            </a:solidFill>
          </a:ln>
        </p:spPr>
      </p:pic>
      <p:pic>
        <p:nvPicPr>
          <p:cNvPr id="8" name="Picture 7">
            <a:extLst>
              <a:ext uri="{FF2B5EF4-FFF2-40B4-BE49-F238E27FC236}">
                <a16:creationId xmlns:a16="http://schemas.microsoft.com/office/drawing/2014/main" id="{B601C20D-57A3-485D-9773-47FE7A53FC31}"/>
              </a:ext>
            </a:extLst>
          </p:cNvPr>
          <p:cNvPicPr>
            <a:picLocks noChangeAspect="1"/>
          </p:cNvPicPr>
          <p:nvPr/>
        </p:nvPicPr>
        <p:blipFill rotWithShape="1">
          <a:blip r:embed="rId4">
            <a:extLst>
              <a:ext uri="{28A0092B-C50C-407E-A947-70E740481C1C}">
                <a14:useLocalDpi xmlns:a14="http://schemas.microsoft.com/office/drawing/2010/main" val="0"/>
              </a:ext>
            </a:extLst>
          </a:blip>
          <a:srcRect l="39607" r="40814"/>
          <a:stretch/>
        </p:blipFill>
        <p:spPr>
          <a:xfrm>
            <a:off x="6914691" y="3288167"/>
            <a:ext cx="2020189" cy="3401483"/>
          </a:xfrm>
          <a:prstGeom prst="rect">
            <a:avLst/>
          </a:prstGeom>
          <a:ln w="57150">
            <a:solidFill>
              <a:schemeClr val="bg1"/>
            </a:solidFill>
          </a:ln>
        </p:spPr>
      </p:pic>
      <p:sp>
        <p:nvSpPr>
          <p:cNvPr id="9" name="Rectangle 8">
            <a:extLst>
              <a:ext uri="{FF2B5EF4-FFF2-40B4-BE49-F238E27FC236}">
                <a16:creationId xmlns:a16="http://schemas.microsoft.com/office/drawing/2014/main" id="{B684095F-2A9A-459C-8CB0-FB201FF04BD5}"/>
              </a:ext>
            </a:extLst>
          </p:cNvPr>
          <p:cNvSpPr/>
          <p:nvPr/>
        </p:nvSpPr>
        <p:spPr>
          <a:xfrm>
            <a:off x="5523614" y="173244"/>
            <a:ext cx="3206876" cy="2308324"/>
          </a:xfrm>
          <a:prstGeom prst="rect">
            <a:avLst/>
          </a:prstGeom>
        </p:spPr>
        <p:txBody>
          <a:bodyPr wrap="square">
            <a:spAutoFit/>
          </a:bodyPr>
          <a:lstStyle/>
          <a:p>
            <a:pPr algn="ctr"/>
            <a:r>
              <a:rPr lang="en-US" sz="2400" b="1" dirty="0">
                <a:solidFill>
                  <a:schemeClr val="bg1"/>
                </a:solidFill>
              </a:rPr>
              <a:t>Even after so many years looking at the Moon, there are more mysteries. What caused these pits discovered by LRO?</a:t>
            </a:r>
            <a:endParaRPr lang="en-US" sz="2400" dirty="0"/>
          </a:p>
        </p:txBody>
      </p:sp>
      <p:pic>
        <p:nvPicPr>
          <p:cNvPr id="4" name="Picture 3">
            <a:extLst>
              <a:ext uri="{FF2B5EF4-FFF2-40B4-BE49-F238E27FC236}">
                <a16:creationId xmlns:a16="http://schemas.microsoft.com/office/drawing/2014/main" id="{8FE397B2-3DDE-49A9-8DB1-01695E9D870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8178" t="35720" r="19452" b="30575"/>
          <a:stretch/>
        </p:blipFill>
        <p:spPr>
          <a:xfrm>
            <a:off x="180755" y="167928"/>
            <a:ext cx="5002619" cy="2918017"/>
          </a:xfrm>
          <a:prstGeom prst="rect">
            <a:avLst/>
          </a:prstGeom>
          <a:ln w="57150">
            <a:solidFill>
              <a:schemeClr val="bg1"/>
            </a:solidFill>
          </a:ln>
        </p:spPr>
      </p:pic>
      <p:pic>
        <p:nvPicPr>
          <p:cNvPr id="7" name="Picture 6">
            <a:extLst>
              <a:ext uri="{FF2B5EF4-FFF2-40B4-BE49-F238E27FC236}">
                <a16:creationId xmlns:a16="http://schemas.microsoft.com/office/drawing/2014/main" id="{C466D167-9D51-42BE-A145-7404F535A58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9273" b="20988"/>
          <a:stretch/>
        </p:blipFill>
        <p:spPr>
          <a:xfrm>
            <a:off x="3763921" y="5131983"/>
            <a:ext cx="2918637" cy="1520874"/>
          </a:xfrm>
          <a:prstGeom prst="rect">
            <a:avLst/>
          </a:prstGeom>
          <a:ln w="57150">
            <a:solidFill>
              <a:schemeClr val="bg1"/>
            </a:solidFill>
          </a:ln>
        </p:spPr>
      </p:pic>
      <p:pic>
        <p:nvPicPr>
          <p:cNvPr id="11" name="Picture 10">
            <a:extLst>
              <a:ext uri="{FF2B5EF4-FFF2-40B4-BE49-F238E27FC236}">
                <a16:creationId xmlns:a16="http://schemas.microsoft.com/office/drawing/2014/main" id="{0520E643-E6C5-4E84-AF4A-151C4F979C19}"/>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t="14229" b="18419"/>
          <a:stretch/>
        </p:blipFill>
        <p:spPr>
          <a:xfrm>
            <a:off x="3763921" y="3285354"/>
            <a:ext cx="2918636" cy="1618759"/>
          </a:xfrm>
          <a:prstGeom prst="rect">
            <a:avLst/>
          </a:prstGeom>
          <a:ln w="57150">
            <a:solidFill>
              <a:schemeClr val="bg1"/>
            </a:solidFill>
          </a:ln>
        </p:spPr>
      </p:pic>
    </p:spTree>
    <p:extLst>
      <p:ext uri="{BB962C8B-B14F-4D97-AF65-F5344CB8AC3E}">
        <p14:creationId xmlns:p14="http://schemas.microsoft.com/office/powerpoint/2010/main" val="190313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D2239E-4C0E-4A32-8B40-0A3FDE642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517" y="57150"/>
            <a:ext cx="5502965" cy="4749800"/>
          </a:xfrm>
          <a:prstGeom prst="rect">
            <a:avLst/>
          </a:prstGeom>
        </p:spPr>
      </p:pic>
      <p:sp>
        <p:nvSpPr>
          <p:cNvPr id="8" name="TextBox 7">
            <a:extLst>
              <a:ext uri="{FF2B5EF4-FFF2-40B4-BE49-F238E27FC236}">
                <a16:creationId xmlns:a16="http://schemas.microsoft.com/office/drawing/2014/main" id="{4DF17D58-0DA9-417D-AAA0-B43711FDC8FE}"/>
              </a:ext>
            </a:extLst>
          </p:cNvPr>
          <p:cNvSpPr txBox="1"/>
          <p:nvPr/>
        </p:nvSpPr>
        <p:spPr>
          <a:xfrm>
            <a:off x="415926" y="5213350"/>
            <a:ext cx="8312149" cy="830997"/>
          </a:xfrm>
          <a:prstGeom prst="rect">
            <a:avLst/>
          </a:prstGeom>
          <a:noFill/>
        </p:spPr>
        <p:txBody>
          <a:bodyPr wrap="square" rtlCol="0">
            <a:spAutoFit/>
          </a:bodyPr>
          <a:lstStyle/>
          <a:p>
            <a:pPr algn="ctr"/>
            <a:r>
              <a:rPr lang="en-US" sz="2400" b="1" dirty="0">
                <a:solidFill>
                  <a:schemeClr val="bg1"/>
                </a:solidFill>
              </a:rPr>
              <a:t>The Moon is our closest neighbor in space and has fascinated human cultures for thousands of years.</a:t>
            </a:r>
          </a:p>
        </p:txBody>
      </p:sp>
    </p:spTree>
    <p:extLst>
      <p:ext uri="{BB962C8B-B14F-4D97-AF65-F5344CB8AC3E}">
        <p14:creationId xmlns:p14="http://schemas.microsoft.com/office/powerpoint/2010/main" val="2206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E3449-A5C4-462F-8C9B-2F3F96A07E89}"/>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1714500"/>
            <a:ext cx="9144000" cy="5143500"/>
          </a:xfrm>
          <a:prstGeom prst="rect">
            <a:avLst/>
          </a:prstGeom>
        </p:spPr>
      </p:pic>
      <p:sp>
        <p:nvSpPr>
          <p:cNvPr id="6" name="Rectangle 5">
            <a:extLst>
              <a:ext uri="{FF2B5EF4-FFF2-40B4-BE49-F238E27FC236}">
                <a16:creationId xmlns:a16="http://schemas.microsoft.com/office/drawing/2014/main" id="{2CD5B0FB-6502-4DB0-8557-959C1F96B158}"/>
              </a:ext>
            </a:extLst>
          </p:cNvPr>
          <p:cNvSpPr/>
          <p:nvPr/>
        </p:nvSpPr>
        <p:spPr>
          <a:xfrm>
            <a:off x="375103" y="223284"/>
            <a:ext cx="8393794" cy="830997"/>
          </a:xfrm>
          <a:prstGeom prst="rect">
            <a:avLst/>
          </a:prstGeom>
        </p:spPr>
        <p:txBody>
          <a:bodyPr wrap="square">
            <a:spAutoFit/>
          </a:bodyPr>
          <a:lstStyle/>
          <a:p>
            <a:pPr algn="ctr"/>
            <a:r>
              <a:rPr lang="en-US" sz="2400" b="1" dirty="0">
                <a:solidFill>
                  <a:schemeClr val="bg1"/>
                </a:solidFill>
              </a:rPr>
              <a:t>NASA will continue to explore the Moon in preparation for the return of astronauts…and maybe more.</a:t>
            </a:r>
            <a:endParaRPr lang="en-US" sz="2400" dirty="0"/>
          </a:p>
        </p:txBody>
      </p:sp>
    </p:spTree>
    <p:extLst>
      <p:ext uri="{BB962C8B-B14F-4D97-AF65-F5344CB8AC3E}">
        <p14:creationId xmlns:p14="http://schemas.microsoft.com/office/powerpoint/2010/main" val="148423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2FC8F-3200-421C-81BC-9F07430E2C78}"/>
              </a:ext>
            </a:extLst>
          </p:cNvPr>
          <p:cNvPicPr>
            <a:picLocks noChangeAspect="1"/>
          </p:cNvPicPr>
          <p:nvPr/>
        </p:nvPicPr>
        <p:blipFill>
          <a:blip r:embed="rId3"/>
          <a:stretch>
            <a:fillRect/>
          </a:stretch>
        </p:blipFill>
        <p:spPr>
          <a:xfrm>
            <a:off x="0" y="45720"/>
            <a:ext cx="6023328" cy="3383280"/>
          </a:xfrm>
          <a:prstGeom prst="rect">
            <a:avLst/>
          </a:prstGeom>
        </p:spPr>
      </p:pic>
      <p:pic>
        <p:nvPicPr>
          <p:cNvPr id="3" name="Picture 2">
            <a:extLst>
              <a:ext uri="{FF2B5EF4-FFF2-40B4-BE49-F238E27FC236}">
                <a16:creationId xmlns:a16="http://schemas.microsoft.com/office/drawing/2014/main" id="{5ECAE4FF-AAC8-486D-AEFD-2FC64F34CB6E}"/>
              </a:ext>
            </a:extLst>
          </p:cNvPr>
          <p:cNvPicPr>
            <a:picLocks noChangeAspect="1"/>
          </p:cNvPicPr>
          <p:nvPr/>
        </p:nvPicPr>
        <p:blipFill rotWithShape="1">
          <a:blip r:embed="rId4"/>
          <a:srcRect l="1272"/>
          <a:stretch/>
        </p:blipFill>
        <p:spPr>
          <a:xfrm>
            <a:off x="0" y="3429000"/>
            <a:ext cx="6023328" cy="3429000"/>
          </a:xfrm>
          <a:prstGeom prst="rect">
            <a:avLst/>
          </a:prstGeom>
        </p:spPr>
      </p:pic>
      <p:sp>
        <p:nvSpPr>
          <p:cNvPr id="7" name="Rectangle 6">
            <a:extLst>
              <a:ext uri="{FF2B5EF4-FFF2-40B4-BE49-F238E27FC236}">
                <a16:creationId xmlns:a16="http://schemas.microsoft.com/office/drawing/2014/main" id="{55D68D1B-D7E7-481A-808F-C7BDAE648135}"/>
              </a:ext>
            </a:extLst>
          </p:cNvPr>
          <p:cNvSpPr/>
          <p:nvPr/>
        </p:nvSpPr>
        <p:spPr>
          <a:xfrm>
            <a:off x="6204097" y="120501"/>
            <a:ext cx="2755604" cy="5632311"/>
          </a:xfrm>
          <a:prstGeom prst="rect">
            <a:avLst/>
          </a:prstGeom>
        </p:spPr>
        <p:txBody>
          <a:bodyPr wrap="square">
            <a:spAutoFit/>
          </a:bodyPr>
          <a:lstStyle/>
          <a:p>
            <a:pPr algn="ctr"/>
            <a:r>
              <a:rPr lang="en-US" sz="2400" b="1" dirty="0">
                <a:solidFill>
                  <a:schemeClr val="bg1"/>
                </a:solidFill>
              </a:rPr>
              <a:t>Any future Moon bases will be built on NASA’s science and engineering accomplishments of the Apollo program. A permanent settlement on the Moon or a space station in orbit could lead us to new discoveries on Mars and throughout the solar system.</a:t>
            </a:r>
            <a:endParaRPr lang="en-US" sz="2400" dirty="0"/>
          </a:p>
        </p:txBody>
      </p:sp>
    </p:spTree>
    <p:extLst>
      <p:ext uri="{BB962C8B-B14F-4D97-AF65-F5344CB8AC3E}">
        <p14:creationId xmlns:p14="http://schemas.microsoft.com/office/powerpoint/2010/main" val="2998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A4E446-7CA0-4BA6-AF97-B3CDE481DABB}"/>
              </a:ext>
            </a:extLst>
          </p:cNvPr>
          <p:cNvSpPr txBox="1"/>
          <p:nvPr/>
        </p:nvSpPr>
        <p:spPr>
          <a:xfrm>
            <a:off x="1241232" y="1803399"/>
            <a:ext cx="3020507" cy="830997"/>
          </a:xfrm>
          <a:prstGeom prst="rect">
            <a:avLst/>
          </a:prstGeom>
          <a:noFill/>
        </p:spPr>
        <p:txBody>
          <a:bodyPr wrap="none" rtlCol="0">
            <a:spAutoFit/>
          </a:bodyPr>
          <a:lstStyle/>
          <a:p>
            <a:r>
              <a:rPr lang="en-US" sz="4800" b="1" dirty="0">
                <a:solidFill>
                  <a:schemeClr val="bg1"/>
                </a:solidFill>
              </a:rPr>
              <a:t>Thank You!</a:t>
            </a:r>
          </a:p>
        </p:txBody>
      </p:sp>
      <p:pic>
        <p:nvPicPr>
          <p:cNvPr id="11" name="Picture 10">
            <a:extLst>
              <a:ext uri="{FF2B5EF4-FFF2-40B4-BE49-F238E27FC236}">
                <a16:creationId xmlns:a16="http://schemas.microsoft.com/office/drawing/2014/main" id="{6CC5A56D-8B91-4E4D-8B92-4816B0420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062" y="3669295"/>
            <a:ext cx="851838" cy="883353"/>
          </a:xfrm>
          <a:prstGeom prst="rect">
            <a:avLst/>
          </a:prstGeom>
        </p:spPr>
      </p:pic>
      <p:pic>
        <p:nvPicPr>
          <p:cNvPr id="13" name="Picture 12">
            <a:extLst>
              <a:ext uri="{FF2B5EF4-FFF2-40B4-BE49-F238E27FC236}">
                <a16:creationId xmlns:a16="http://schemas.microsoft.com/office/drawing/2014/main" id="{455D3311-DE1D-4AA9-837E-F3E32ACF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 y="3795242"/>
            <a:ext cx="961832" cy="731066"/>
          </a:xfrm>
          <a:prstGeom prst="rect">
            <a:avLst/>
          </a:prstGeom>
        </p:spPr>
      </p:pic>
      <p:sp>
        <p:nvSpPr>
          <p:cNvPr id="3" name="TextBox 2">
            <a:extLst>
              <a:ext uri="{FF2B5EF4-FFF2-40B4-BE49-F238E27FC236}">
                <a16:creationId xmlns:a16="http://schemas.microsoft.com/office/drawing/2014/main" id="{AC956218-0718-4B8B-B538-49FA7131C7CC}"/>
              </a:ext>
            </a:extLst>
          </p:cNvPr>
          <p:cNvSpPr txBox="1"/>
          <p:nvPr/>
        </p:nvSpPr>
        <p:spPr>
          <a:xfrm>
            <a:off x="219740" y="4734342"/>
            <a:ext cx="7410564" cy="2123658"/>
          </a:xfrm>
          <a:prstGeom prst="rect">
            <a:avLst/>
          </a:prstGeom>
          <a:noFill/>
        </p:spPr>
        <p:txBody>
          <a:bodyPr wrap="square" rtlCol="0">
            <a:spAutoFit/>
          </a:bodyPr>
          <a:lstStyle/>
          <a:p>
            <a:r>
              <a:rPr lang="en-US" sz="1200" dirty="0">
                <a:solidFill>
                  <a:schemeClr val="bg1"/>
                </a:solidFill>
              </a:rPr>
              <a:t>Developed and distributed by the National Informal STEM Education Network. </a:t>
            </a:r>
          </a:p>
          <a:p>
            <a:r>
              <a:rPr lang="en-US" sz="1200" dirty="0">
                <a:solidFill>
                  <a:schemeClr val="bg1"/>
                </a:solidFill>
              </a:rPr>
              <a:t> </a:t>
            </a:r>
          </a:p>
          <a:p>
            <a:r>
              <a:rPr lang="en-US" sz="1200" dirty="0">
                <a:solidFill>
                  <a:schemeClr val="bg1"/>
                </a:solidFill>
              </a:rPr>
              <a:t>Copyright 2018, Arizona State University. Published under a Creative Commons </a:t>
            </a:r>
          </a:p>
          <a:p>
            <a:r>
              <a:rPr lang="en-US" sz="1200" dirty="0">
                <a:solidFill>
                  <a:schemeClr val="bg1"/>
                </a:solidFill>
              </a:rPr>
              <a:t>Attribution-Noncommercial-ShareAlike license: http://creativecommons.org/licenses/by-ncsa/ </a:t>
            </a:r>
          </a:p>
          <a:p>
            <a:r>
              <a:rPr lang="en-US" sz="1200" dirty="0">
                <a:solidFill>
                  <a:schemeClr val="bg1"/>
                </a:solidFill>
              </a:rPr>
              <a:t>3.0/us/ </a:t>
            </a:r>
          </a:p>
          <a:p>
            <a:r>
              <a:rPr lang="en-US" sz="1200" dirty="0">
                <a:solidFill>
                  <a:schemeClr val="bg1"/>
                </a:solidFill>
              </a:rPr>
              <a:t> </a:t>
            </a:r>
          </a:p>
          <a:p>
            <a:r>
              <a:rPr lang="en-US" sz="1200" dirty="0">
                <a:solidFill>
                  <a:schemeClr val="bg1"/>
                </a:solidFill>
              </a:rPr>
              <a:t>This material is based upon work supported by NASA under cooperative agreement award number 80NSSC18M0061. Any opinions, findings, and conclusions or recommendations expressed in this material are those of the author(s) and do not necessarily reflect the view of the National Aeronautics and Space Administration (NASA). </a:t>
            </a:r>
          </a:p>
          <a:p>
            <a:endParaRPr lang="en-US" sz="1200" dirty="0">
              <a:solidFill>
                <a:schemeClr val="bg1"/>
              </a:solidFill>
            </a:endParaRPr>
          </a:p>
        </p:txBody>
      </p:sp>
      <p:pic>
        <p:nvPicPr>
          <p:cNvPr id="7" name="Picture 6">
            <a:extLst>
              <a:ext uri="{FF2B5EF4-FFF2-40B4-BE49-F238E27FC236}">
                <a16:creationId xmlns:a16="http://schemas.microsoft.com/office/drawing/2014/main" id="{8FEB3170-C7B7-49B0-A29B-34981A47A616}"/>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1395" r="24057" b="26201"/>
          <a:stretch/>
        </p:blipFill>
        <p:spPr>
          <a:xfrm>
            <a:off x="4339282" y="421994"/>
            <a:ext cx="3955311" cy="3593806"/>
          </a:xfrm>
          <a:prstGeom prst="rect">
            <a:avLst/>
          </a:prstGeom>
        </p:spPr>
      </p:pic>
    </p:spTree>
    <p:extLst>
      <p:ext uri="{BB962C8B-B14F-4D97-AF65-F5344CB8AC3E}">
        <p14:creationId xmlns:p14="http://schemas.microsoft.com/office/powerpoint/2010/main" val="2829881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70C35-EE5E-4EA4-92EB-75FC517E1A7F}"/>
              </a:ext>
            </a:extLst>
          </p:cNvPr>
          <p:cNvSpPr txBox="1"/>
          <p:nvPr/>
        </p:nvSpPr>
        <p:spPr>
          <a:xfrm>
            <a:off x="342874" y="343567"/>
            <a:ext cx="8319863" cy="5232202"/>
          </a:xfrm>
          <a:prstGeom prst="rect">
            <a:avLst/>
          </a:prstGeom>
          <a:noFill/>
        </p:spPr>
        <p:txBody>
          <a:bodyPr wrap="square" rtlCol="0">
            <a:spAutoFit/>
          </a:bodyPr>
          <a:lstStyle/>
          <a:p>
            <a:r>
              <a:rPr lang="en-US" sz="1400" b="1" dirty="0">
                <a:solidFill>
                  <a:schemeClr val="bg1"/>
                </a:solidFill>
              </a:rPr>
              <a:t>Image credits:</a:t>
            </a:r>
          </a:p>
          <a:p>
            <a:r>
              <a:rPr lang="en-US" sz="1400" b="1" dirty="0">
                <a:solidFill>
                  <a:schemeClr val="bg1"/>
                </a:solidFill>
              </a:rPr>
              <a:t>NASA</a:t>
            </a:r>
          </a:p>
          <a:p>
            <a:r>
              <a:rPr lang="en-US" sz="1400" b="1" dirty="0">
                <a:solidFill>
                  <a:schemeClr val="bg1"/>
                </a:solidFill>
              </a:rPr>
              <a:t>NASA/JSC</a:t>
            </a:r>
          </a:p>
          <a:p>
            <a:r>
              <a:rPr lang="it-IT" sz="1400" b="1" dirty="0">
                <a:solidFill>
                  <a:schemeClr val="bg1"/>
                </a:solidFill>
              </a:rPr>
              <a:t>NASA/GSFC/Arizona State University</a:t>
            </a:r>
          </a:p>
          <a:p>
            <a:r>
              <a:rPr lang="it-IT" sz="1400" b="1" dirty="0">
                <a:solidFill>
                  <a:schemeClr val="bg1"/>
                </a:solidFill>
              </a:rPr>
              <a:t>NASA's Scientific Visualization Studio</a:t>
            </a:r>
          </a:p>
          <a:p>
            <a:r>
              <a:rPr lang="en-US" sz="1400" b="1" dirty="0">
                <a:solidFill>
                  <a:schemeClr val="bg1"/>
                </a:solidFill>
              </a:rPr>
              <a:t>NASA/Thomas Campbell </a:t>
            </a:r>
          </a:p>
          <a:p>
            <a:r>
              <a:rPr lang="it-IT" sz="1400" b="1" dirty="0">
                <a:solidFill>
                  <a:schemeClr val="bg1"/>
                </a:solidFill>
              </a:rPr>
              <a:t>NASA/Gene Cernan </a:t>
            </a:r>
          </a:p>
          <a:p>
            <a:r>
              <a:rPr lang="it-IT" sz="1400" b="1" dirty="0">
                <a:solidFill>
                  <a:schemeClr val="bg1"/>
                </a:solidFill>
              </a:rPr>
              <a:t>NASA EPIC Team</a:t>
            </a:r>
            <a:endParaRPr lang="en-US" sz="1400" b="1" dirty="0">
              <a:solidFill>
                <a:schemeClr val="bg1"/>
              </a:solidFill>
            </a:endParaRPr>
          </a:p>
          <a:p>
            <a:r>
              <a:rPr lang="en-US" sz="1400" b="1" dirty="0">
                <a:solidFill>
                  <a:schemeClr val="bg1"/>
                </a:solidFill>
              </a:rPr>
              <a:t>National Air and Space Museum, Smithsonian Institution</a:t>
            </a:r>
          </a:p>
          <a:p>
            <a:r>
              <a:rPr lang="en-US" sz="1400" b="1" dirty="0">
                <a:solidFill>
                  <a:schemeClr val="bg1"/>
                </a:solidFill>
              </a:rPr>
              <a:t>Pat Corkery, United Launch Alliance</a:t>
            </a:r>
          </a:p>
          <a:p>
            <a:endParaRPr lang="en-US" sz="1400" b="1" dirty="0">
              <a:solidFill>
                <a:schemeClr val="bg1"/>
              </a:solidFill>
            </a:endParaRPr>
          </a:p>
          <a:p>
            <a:endParaRPr lang="en-US" sz="1400" b="1" dirty="0">
              <a:solidFill>
                <a:schemeClr val="bg1"/>
              </a:solidFill>
            </a:endParaRPr>
          </a:p>
          <a:p>
            <a:r>
              <a:rPr lang="en-US" sz="1400" b="1" dirty="0">
                <a:solidFill>
                  <a:schemeClr val="bg1"/>
                </a:solidFill>
              </a:rPr>
              <a:t>Text adapted from:</a:t>
            </a:r>
          </a:p>
          <a:p>
            <a:r>
              <a:rPr lang="en-US" sz="1400" b="1" dirty="0">
                <a:solidFill>
                  <a:schemeClr val="bg1"/>
                </a:solidFill>
                <a:hlinkClick r:id="rId3">
                  <a:extLst>
                    <a:ext uri="{A12FA001-AC4F-418D-AE19-62706E023703}">
                      <ahyp:hlinkClr xmlns:ahyp="http://schemas.microsoft.com/office/drawing/2018/hyperlinkcolor" val="tx"/>
                    </a:ext>
                  </a:extLst>
                </a:hlinkClick>
              </a:rPr>
              <a:t>NASA Science: Earth’s Moon</a:t>
            </a:r>
            <a:endParaRPr lang="en-US" sz="1400" b="1" dirty="0">
              <a:solidFill>
                <a:schemeClr val="bg1"/>
              </a:solidFill>
            </a:endParaRPr>
          </a:p>
          <a:p>
            <a:r>
              <a:rPr lang="en-US" sz="1400" b="1" dirty="0">
                <a:solidFill>
                  <a:schemeClr val="bg1"/>
                </a:solidFill>
                <a:hlinkClick r:id="rId4">
                  <a:extLst>
                    <a:ext uri="{A12FA001-AC4F-418D-AE19-62706E023703}">
                      <ahyp:hlinkClr xmlns:ahyp="http://schemas.microsoft.com/office/drawing/2018/hyperlinkcolor" val="tx"/>
                    </a:ext>
                  </a:extLst>
                </a:hlinkClick>
              </a:rPr>
              <a:t>NASA Science: Solar System Exploration – Earth’s Moon</a:t>
            </a:r>
            <a:endParaRPr lang="en-US" sz="1400" b="1" dirty="0">
              <a:solidFill>
                <a:schemeClr val="bg1"/>
              </a:solidFill>
            </a:endParaRPr>
          </a:p>
          <a:p>
            <a:r>
              <a:rPr lang="en-US" sz="1400" b="1" dirty="0">
                <a:solidFill>
                  <a:schemeClr val="bg1"/>
                </a:solidFill>
                <a:hlinkClick r:id="rId5">
                  <a:extLst>
                    <a:ext uri="{A12FA001-AC4F-418D-AE19-62706E023703}">
                      <ahyp:hlinkClr xmlns:ahyp="http://schemas.microsoft.com/office/drawing/2018/hyperlinkcolor" val="tx"/>
                    </a:ext>
                  </a:extLst>
                </a:hlinkClick>
              </a:rPr>
              <a:t>Apollo to the Moon – National Air and Space Museum, Smithsonian Institution </a:t>
            </a:r>
            <a:endParaRPr lang="en-US" sz="1400" b="1" dirty="0">
              <a:solidFill>
                <a:schemeClr val="bg1"/>
              </a:solidFill>
            </a:endParaRPr>
          </a:p>
          <a:p>
            <a:r>
              <a:rPr lang="en-US" sz="1400" b="1" dirty="0">
                <a:solidFill>
                  <a:schemeClr val="bg1"/>
                </a:solidFill>
                <a:hlinkClick r:id="rId6">
                  <a:extLst>
                    <a:ext uri="{A12FA001-AC4F-418D-AE19-62706E023703}">
                      <ahyp:hlinkClr xmlns:ahyp="http://schemas.microsoft.com/office/drawing/2018/hyperlinkcolor" val="tx"/>
                    </a:ext>
                  </a:extLst>
                </a:hlinkClick>
              </a:rPr>
              <a:t>What Was the Apollo Program? – NASA Knows! (Grades 5-8) series</a:t>
            </a:r>
            <a:endParaRPr lang="en-US" sz="1400" b="1" dirty="0">
              <a:solidFill>
                <a:schemeClr val="bg1"/>
              </a:solidFill>
            </a:endParaRPr>
          </a:p>
          <a:p>
            <a:r>
              <a:rPr lang="en-US" sz="1400" b="1" dirty="0">
                <a:solidFill>
                  <a:schemeClr val="bg1"/>
                </a:solidFill>
                <a:hlinkClick r:id="rId7">
                  <a:extLst>
                    <a:ext uri="{A12FA001-AC4F-418D-AE19-62706E023703}">
                      <ahyp:hlinkClr xmlns:ahyp="http://schemas.microsoft.com/office/drawing/2018/hyperlinkcolor" val="tx"/>
                    </a:ext>
                  </a:extLst>
                </a:hlinkClick>
              </a:rPr>
              <a:t>NASA Science: Solar System Exploration – LRO in depth	</a:t>
            </a:r>
            <a:endParaRPr lang="en-US" sz="1400" b="1" dirty="0">
              <a:solidFill>
                <a:schemeClr val="bg1"/>
              </a:solidFill>
            </a:endParaRPr>
          </a:p>
          <a:p>
            <a:r>
              <a:rPr lang="en-US" sz="1400" b="1" dirty="0">
                <a:solidFill>
                  <a:schemeClr val="bg1"/>
                </a:solidFill>
                <a:hlinkClick r:id="rId8">
                  <a:extLst>
                    <a:ext uri="{A12FA001-AC4F-418D-AE19-62706E023703}">
                      <ahyp:hlinkClr xmlns:ahyp="http://schemas.microsoft.com/office/drawing/2018/hyperlinkcolor" val="tx"/>
                    </a:ext>
                  </a:extLst>
                </a:hlinkClick>
              </a:rPr>
              <a:t>NASA’s Scientific Visualization Studio – Peeking Into Lunar Pits</a:t>
            </a:r>
            <a:endParaRPr lang="en-US" sz="1400" b="1" dirty="0">
              <a:solidFill>
                <a:schemeClr val="bg1"/>
              </a:solidFill>
            </a:endParaRPr>
          </a:p>
          <a:p>
            <a:r>
              <a:rPr lang="en-US" sz="1400" b="1" dirty="0">
                <a:solidFill>
                  <a:schemeClr val="bg1"/>
                </a:solidFill>
              </a:rPr>
              <a:t>Apollo 50</a:t>
            </a:r>
            <a:r>
              <a:rPr lang="en-US" sz="1400" b="1" baseline="30000" dirty="0">
                <a:solidFill>
                  <a:schemeClr val="bg1"/>
                </a:solidFill>
              </a:rPr>
              <a:t>th</a:t>
            </a:r>
            <a:r>
              <a:rPr lang="en-US" sz="1400" b="1" dirty="0">
                <a:solidFill>
                  <a:schemeClr val="bg1"/>
                </a:solidFill>
              </a:rPr>
              <a:t> presentation by Dr. Noah Petro, Project Scientist for the Lunar Reconnaissance Orbiter </a:t>
            </a: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364117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D1D01-5817-4BE3-843E-404CD74AD09A}"/>
              </a:ext>
            </a:extLst>
          </p:cNvPr>
          <p:cNvPicPr>
            <a:picLocks noChangeAspect="1"/>
          </p:cNvPicPr>
          <p:nvPr/>
        </p:nvPicPr>
        <p:blipFill rotWithShape="1">
          <a:blip r:embed="rId3">
            <a:extLst>
              <a:ext uri="{28A0092B-C50C-407E-A947-70E740481C1C}">
                <a14:useLocalDpi xmlns:a14="http://schemas.microsoft.com/office/drawing/2010/main" val="0"/>
              </a:ext>
            </a:extLst>
          </a:blip>
          <a:srcRect l="6736" t="7116" r="8147" b="7827"/>
          <a:stretch/>
        </p:blipFill>
        <p:spPr>
          <a:xfrm>
            <a:off x="296776" y="270592"/>
            <a:ext cx="5963492" cy="5959250"/>
          </a:xfrm>
          <a:prstGeom prst="rect">
            <a:avLst/>
          </a:prstGeom>
        </p:spPr>
      </p:pic>
      <p:pic>
        <p:nvPicPr>
          <p:cNvPr id="5" name="Picture 4">
            <a:extLst>
              <a:ext uri="{FF2B5EF4-FFF2-40B4-BE49-F238E27FC236}">
                <a16:creationId xmlns:a16="http://schemas.microsoft.com/office/drawing/2014/main" id="{5CCA732F-773B-4980-8B31-E87F4E9A896B}"/>
              </a:ext>
            </a:extLst>
          </p:cNvPr>
          <p:cNvPicPr>
            <a:picLocks noChangeAspect="1"/>
          </p:cNvPicPr>
          <p:nvPr/>
        </p:nvPicPr>
        <p:blipFill rotWithShape="1">
          <a:blip r:embed="rId4">
            <a:extLst>
              <a:ext uri="{28A0092B-C50C-407E-A947-70E740481C1C}">
                <a14:useLocalDpi xmlns:a14="http://schemas.microsoft.com/office/drawing/2010/main" val="0"/>
              </a:ext>
            </a:extLst>
          </a:blip>
          <a:srcRect l="2506" t="2962" r="3189" b="2733"/>
          <a:stretch/>
        </p:blipFill>
        <p:spPr>
          <a:xfrm>
            <a:off x="6963945" y="582611"/>
            <a:ext cx="1618843" cy="1618843"/>
          </a:xfrm>
          <a:prstGeom prst="rect">
            <a:avLst/>
          </a:prstGeom>
        </p:spPr>
      </p:pic>
      <p:sp>
        <p:nvSpPr>
          <p:cNvPr id="8" name="Rectangle: Rounded Corners 7">
            <a:extLst>
              <a:ext uri="{FF2B5EF4-FFF2-40B4-BE49-F238E27FC236}">
                <a16:creationId xmlns:a16="http://schemas.microsoft.com/office/drawing/2014/main" id="{FEEFF3E4-9DB7-4E5A-A0F4-87AA4BB225DF}"/>
              </a:ext>
            </a:extLst>
          </p:cNvPr>
          <p:cNvSpPr/>
          <p:nvPr/>
        </p:nvSpPr>
        <p:spPr>
          <a:xfrm>
            <a:off x="242805" y="279724"/>
            <a:ext cx="6154091" cy="5982314"/>
          </a:xfrm>
          <a:prstGeom prst="round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B5201-3F5B-4AEA-8A74-EB9D5CE8F024}"/>
              </a:ext>
            </a:extLst>
          </p:cNvPr>
          <p:cNvSpPr/>
          <p:nvPr/>
        </p:nvSpPr>
        <p:spPr>
          <a:xfrm>
            <a:off x="6770177" y="291256"/>
            <a:ext cx="2006379" cy="2201552"/>
          </a:xfrm>
          <a:prstGeom prst="round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64D6523-6883-4D5E-9A58-8478BE7D2671}"/>
              </a:ext>
            </a:extLst>
          </p:cNvPr>
          <p:cNvSpPr txBox="1"/>
          <p:nvPr/>
        </p:nvSpPr>
        <p:spPr>
          <a:xfrm>
            <a:off x="6504122" y="2691131"/>
            <a:ext cx="2538488" cy="2308324"/>
          </a:xfrm>
          <a:prstGeom prst="rect">
            <a:avLst/>
          </a:prstGeom>
          <a:noFill/>
        </p:spPr>
        <p:txBody>
          <a:bodyPr wrap="square" rtlCol="0">
            <a:spAutoFit/>
          </a:bodyPr>
          <a:lstStyle/>
          <a:p>
            <a:pPr algn="ctr"/>
            <a:r>
              <a:rPr lang="en-US" sz="2400" b="1" dirty="0">
                <a:solidFill>
                  <a:schemeClr val="bg1"/>
                </a:solidFill>
              </a:rPr>
              <a:t>The Moon is about ¼ the width of Earth, and much farther away than you think. </a:t>
            </a:r>
          </a:p>
        </p:txBody>
      </p:sp>
    </p:spTree>
    <p:extLst>
      <p:ext uri="{BB962C8B-B14F-4D97-AF65-F5344CB8AC3E}">
        <p14:creationId xmlns:p14="http://schemas.microsoft.com/office/powerpoint/2010/main" val="41364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4D44F-0EB6-4DA6-A825-89DB881C8E32}"/>
              </a:ext>
            </a:extLst>
          </p:cNvPr>
          <p:cNvPicPr>
            <a:picLocks noChangeAspect="1"/>
          </p:cNvPicPr>
          <p:nvPr/>
        </p:nvPicPr>
        <p:blipFill rotWithShape="1">
          <a:blip r:embed="rId3">
            <a:extLst>
              <a:ext uri="{28A0092B-C50C-407E-A947-70E740481C1C}">
                <a14:useLocalDpi xmlns:a14="http://schemas.microsoft.com/office/drawing/2010/main" val="0"/>
              </a:ext>
            </a:extLst>
          </a:blip>
          <a:srcRect l="18435" r="20154" b="18120"/>
          <a:stretch/>
        </p:blipFill>
        <p:spPr>
          <a:xfrm>
            <a:off x="0" y="0"/>
            <a:ext cx="9144000" cy="6858000"/>
          </a:xfrm>
          <a:prstGeom prst="rect">
            <a:avLst/>
          </a:prstGeom>
        </p:spPr>
      </p:pic>
      <p:sp>
        <p:nvSpPr>
          <p:cNvPr id="6" name="TextBox 5">
            <a:extLst>
              <a:ext uri="{FF2B5EF4-FFF2-40B4-BE49-F238E27FC236}">
                <a16:creationId xmlns:a16="http://schemas.microsoft.com/office/drawing/2014/main" id="{54798A69-B2B0-44AE-8719-33AF185B5617}"/>
              </a:ext>
            </a:extLst>
          </p:cNvPr>
          <p:cNvSpPr txBox="1"/>
          <p:nvPr/>
        </p:nvSpPr>
        <p:spPr>
          <a:xfrm>
            <a:off x="550974" y="589430"/>
            <a:ext cx="2825750" cy="1569660"/>
          </a:xfrm>
          <a:prstGeom prst="rect">
            <a:avLst/>
          </a:prstGeom>
          <a:noFill/>
        </p:spPr>
        <p:txBody>
          <a:bodyPr wrap="square" rtlCol="0">
            <a:spAutoFit/>
          </a:bodyPr>
          <a:lstStyle/>
          <a:p>
            <a:pPr algn="ctr"/>
            <a:r>
              <a:rPr lang="en-US" sz="2400" b="1" dirty="0">
                <a:solidFill>
                  <a:schemeClr val="bg1"/>
                </a:solidFill>
              </a:rPr>
              <a:t>Earth and the Moon form an important system that shapes our lives.</a:t>
            </a:r>
          </a:p>
        </p:txBody>
      </p:sp>
    </p:spTree>
    <p:extLst>
      <p:ext uri="{BB962C8B-B14F-4D97-AF65-F5344CB8AC3E}">
        <p14:creationId xmlns:p14="http://schemas.microsoft.com/office/powerpoint/2010/main" val="2233961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D8397-1290-43E6-95DE-12C2B774DE40}"/>
              </a:ext>
            </a:extLst>
          </p:cNvPr>
          <p:cNvPicPr>
            <a:picLocks noChangeAspect="1"/>
          </p:cNvPicPr>
          <p:nvPr/>
        </p:nvPicPr>
        <p:blipFill rotWithShape="1">
          <a:blip r:embed="rId3">
            <a:extLst>
              <a:ext uri="{28A0092B-C50C-407E-A947-70E740481C1C}">
                <a14:useLocalDpi xmlns:a14="http://schemas.microsoft.com/office/drawing/2010/main" val="0"/>
              </a:ext>
            </a:extLst>
          </a:blip>
          <a:srcRect l="264" r="-1" b="25502"/>
          <a:stretch/>
        </p:blipFill>
        <p:spPr>
          <a:xfrm>
            <a:off x="0" y="0"/>
            <a:ext cx="9144000" cy="6858000"/>
          </a:xfrm>
          <a:prstGeom prst="rect">
            <a:avLst/>
          </a:prstGeom>
        </p:spPr>
      </p:pic>
      <p:sp>
        <p:nvSpPr>
          <p:cNvPr id="7" name="TextBox 6">
            <a:extLst>
              <a:ext uri="{FF2B5EF4-FFF2-40B4-BE49-F238E27FC236}">
                <a16:creationId xmlns:a16="http://schemas.microsoft.com/office/drawing/2014/main" id="{A452DF51-F716-495B-937E-C915F62CF6C4}"/>
              </a:ext>
            </a:extLst>
          </p:cNvPr>
          <p:cNvSpPr txBox="1"/>
          <p:nvPr/>
        </p:nvSpPr>
        <p:spPr>
          <a:xfrm>
            <a:off x="3722725" y="5743715"/>
            <a:ext cx="5131559" cy="830997"/>
          </a:xfrm>
          <a:prstGeom prst="rect">
            <a:avLst/>
          </a:prstGeom>
          <a:noFill/>
        </p:spPr>
        <p:txBody>
          <a:bodyPr wrap="square" rtlCol="0">
            <a:spAutoFit/>
          </a:bodyPr>
          <a:lstStyle/>
          <a:p>
            <a:pPr algn="r"/>
            <a:r>
              <a:rPr lang="en-US" sz="2400" b="1" dirty="0">
                <a:solidFill>
                  <a:schemeClr val="bg1"/>
                </a:solidFill>
              </a:rPr>
              <a:t>July 20</a:t>
            </a:r>
            <a:r>
              <a:rPr lang="en-US" sz="2400" b="1" baseline="30000" dirty="0">
                <a:solidFill>
                  <a:schemeClr val="bg1"/>
                </a:solidFill>
              </a:rPr>
              <a:t>th</a:t>
            </a:r>
            <a:r>
              <a:rPr lang="en-US" sz="2400" b="1" dirty="0">
                <a:solidFill>
                  <a:schemeClr val="bg1"/>
                </a:solidFill>
              </a:rPr>
              <a:t>, 1969</a:t>
            </a:r>
          </a:p>
          <a:p>
            <a:pPr algn="r"/>
            <a:r>
              <a:rPr lang="en-US" sz="2400" b="1" dirty="0">
                <a:solidFill>
                  <a:schemeClr val="bg1"/>
                </a:solidFill>
              </a:rPr>
              <a:t>Buzz Aldrin of Apollo 11 on the Moon. </a:t>
            </a:r>
          </a:p>
        </p:txBody>
      </p:sp>
      <p:pic>
        <p:nvPicPr>
          <p:cNvPr id="3" name="Picture 2">
            <a:extLst>
              <a:ext uri="{FF2B5EF4-FFF2-40B4-BE49-F238E27FC236}">
                <a16:creationId xmlns:a16="http://schemas.microsoft.com/office/drawing/2014/main" id="{33476516-3E5F-4CBA-ADBE-C38299F94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02" y="283288"/>
            <a:ext cx="3415725" cy="2126357"/>
          </a:xfrm>
          <a:prstGeom prst="snip2DiagRect">
            <a:avLst/>
          </a:prstGeom>
          <a:ln w="76200">
            <a:solidFill>
              <a:srgbClr val="FFFFFF"/>
            </a:solidFill>
          </a:ln>
          <a:effectLst/>
        </p:spPr>
      </p:pic>
    </p:spTree>
    <p:extLst>
      <p:ext uri="{BB962C8B-B14F-4D97-AF65-F5344CB8AC3E}">
        <p14:creationId xmlns:p14="http://schemas.microsoft.com/office/powerpoint/2010/main" val="196216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B4C2E-27A0-41B2-BA24-FAE3417CE549}"/>
              </a:ext>
            </a:extLst>
          </p:cNvPr>
          <p:cNvPicPr>
            <a:picLocks noChangeAspect="1"/>
          </p:cNvPicPr>
          <p:nvPr/>
        </p:nvPicPr>
        <p:blipFill rotWithShape="1">
          <a:blip r:embed="rId3">
            <a:extLst>
              <a:ext uri="{28A0092B-C50C-407E-A947-70E740481C1C}">
                <a14:useLocalDpi xmlns:a14="http://schemas.microsoft.com/office/drawing/2010/main" val="0"/>
              </a:ext>
            </a:extLst>
          </a:blip>
          <a:srcRect l="7923" t="-9770" r="10696" b="237"/>
          <a:stretch/>
        </p:blipFill>
        <p:spPr>
          <a:xfrm>
            <a:off x="5000265" y="115556"/>
            <a:ext cx="4046318" cy="5446079"/>
          </a:xfrm>
          <a:prstGeom prst="rect">
            <a:avLst/>
          </a:prstGeom>
          <a:ln w="57150">
            <a:solidFill>
              <a:schemeClr val="bg1"/>
            </a:solidFill>
          </a:ln>
        </p:spPr>
      </p:pic>
      <p:pic>
        <p:nvPicPr>
          <p:cNvPr id="7" name="Picture 6">
            <a:extLst>
              <a:ext uri="{FF2B5EF4-FFF2-40B4-BE49-F238E27FC236}">
                <a16:creationId xmlns:a16="http://schemas.microsoft.com/office/drawing/2014/main" id="{E1915A93-7B3B-467B-AE3D-A8E1B7047184}"/>
              </a:ext>
            </a:extLst>
          </p:cNvPr>
          <p:cNvPicPr>
            <a:picLocks noChangeAspect="1"/>
          </p:cNvPicPr>
          <p:nvPr/>
        </p:nvPicPr>
        <p:blipFill rotWithShape="1">
          <a:blip r:embed="rId4">
            <a:extLst>
              <a:ext uri="{28A0092B-C50C-407E-A947-70E740481C1C}">
                <a14:useLocalDpi xmlns:a14="http://schemas.microsoft.com/office/drawing/2010/main" val="0"/>
              </a:ext>
            </a:extLst>
          </a:blip>
          <a:srcRect l="22036" r="17032"/>
          <a:stretch/>
        </p:blipFill>
        <p:spPr>
          <a:xfrm>
            <a:off x="97418" y="115556"/>
            <a:ext cx="2298541" cy="5446079"/>
          </a:xfrm>
          <a:prstGeom prst="rect">
            <a:avLst/>
          </a:prstGeom>
          <a:ln w="57150">
            <a:solidFill>
              <a:schemeClr val="bg1"/>
            </a:solidFill>
          </a:ln>
        </p:spPr>
      </p:pic>
      <p:sp>
        <p:nvSpPr>
          <p:cNvPr id="8" name="TextBox 7">
            <a:extLst>
              <a:ext uri="{FF2B5EF4-FFF2-40B4-BE49-F238E27FC236}">
                <a16:creationId xmlns:a16="http://schemas.microsoft.com/office/drawing/2014/main" id="{BBB4C973-BA01-478F-9DA6-D93DEF894B8E}"/>
              </a:ext>
            </a:extLst>
          </p:cNvPr>
          <p:cNvSpPr txBox="1"/>
          <p:nvPr/>
        </p:nvSpPr>
        <p:spPr>
          <a:xfrm>
            <a:off x="312738" y="5842000"/>
            <a:ext cx="8518524" cy="830997"/>
          </a:xfrm>
          <a:prstGeom prst="rect">
            <a:avLst/>
          </a:prstGeom>
          <a:noFill/>
        </p:spPr>
        <p:txBody>
          <a:bodyPr wrap="square" rtlCol="0">
            <a:spAutoFit/>
          </a:bodyPr>
          <a:lstStyle/>
          <a:p>
            <a:pPr algn="ctr"/>
            <a:r>
              <a:rPr lang="en-US" sz="2400" b="1" dirty="0">
                <a:solidFill>
                  <a:schemeClr val="bg1"/>
                </a:solidFill>
              </a:rPr>
              <a:t>Apollo 11 was more about engineering and less about science. Getting humans safely to the Moon and back was the priority. </a:t>
            </a:r>
          </a:p>
        </p:txBody>
      </p:sp>
      <p:pic>
        <p:nvPicPr>
          <p:cNvPr id="3" name="Picture 2">
            <a:extLst>
              <a:ext uri="{FF2B5EF4-FFF2-40B4-BE49-F238E27FC236}">
                <a16:creationId xmlns:a16="http://schemas.microsoft.com/office/drawing/2014/main" id="{637CF3EE-871E-491B-8479-D770D07AD198}"/>
              </a:ext>
            </a:extLst>
          </p:cNvPr>
          <p:cNvPicPr>
            <a:picLocks noChangeAspect="1"/>
          </p:cNvPicPr>
          <p:nvPr/>
        </p:nvPicPr>
        <p:blipFill rotWithShape="1">
          <a:blip r:embed="rId5">
            <a:extLst>
              <a:ext uri="{28A0092B-C50C-407E-A947-70E740481C1C}">
                <a14:useLocalDpi xmlns:a14="http://schemas.microsoft.com/office/drawing/2010/main" val="0"/>
              </a:ext>
            </a:extLst>
          </a:blip>
          <a:srcRect l="20309" r="28642" b="8074"/>
          <a:stretch/>
        </p:blipFill>
        <p:spPr>
          <a:xfrm>
            <a:off x="2548842" y="114627"/>
            <a:ext cx="2298541" cy="5446079"/>
          </a:xfrm>
          <a:prstGeom prst="rect">
            <a:avLst/>
          </a:prstGeom>
          <a:ln w="57150">
            <a:solidFill>
              <a:schemeClr val="bg1"/>
            </a:solidFill>
          </a:ln>
        </p:spPr>
      </p:pic>
    </p:spTree>
    <p:extLst>
      <p:ext uri="{BB962C8B-B14F-4D97-AF65-F5344CB8AC3E}">
        <p14:creationId xmlns:p14="http://schemas.microsoft.com/office/powerpoint/2010/main" val="131117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0105BC-9004-4792-8036-EEB22716853F}"/>
              </a:ext>
            </a:extLst>
          </p:cNvPr>
          <p:cNvPicPr>
            <a:picLocks noChangeAspect="1"/>
          </p:cNvPicPr>
          <p:nvPr/>
        </p:nvPicPr>
        <p:blipFill rotWithShape="1">
          <a:blip r:embed="rId3">
            <a:extLst>
              <a:ext uri="{28A0092B-C50C-407E-A947-70E740481C1C}">
                <a14:useLocalDpi xmlns:a14="http://schemas.microsoft.com/office/drawing/2010/main" val="0"/>
              </a:ext>
            </a:extLst>
          </a:blip>
          <a:srcRect t="12880" b="13748"/>
          <a:stretch/>
        </p:blipFill>
        <p:spPr>
          <a:xfrm>
            <a:off x="0" y="80210"/>
            <a:ext cx="9144000" cy="6777790"/>
          </a:xfrm>
          <a:prstGeom prst="rect">
            <a:avLst/>
          </a:prstGeom>
        </p:spPr>
      </p:pic>
      <p:sp>
        <p:nvSpPr>
          <p:cNvPr id="5" name="Rectangle 4">
            <a:extLst>
              <a:ext uri="{FF2B5EF4-FFF2-40B4-BE49-F238E27FC236}">
                <a16:creationId xmlns:a16="http://schemas.microsoft.com/office/drawing/2014/main" id="{229866B3-C88B-4F71-89EF-7C81523D24A7}"/>
              </a:ext>
            </a:extLst>
          </p:cNvPr>
          <p:cNvSpPr/>
          <p:nvPr/>
        </p:nvSpPr>
        <p:spPr>
          <a:xfrm>
            <a:off x="91564" y="56571"/>
            <a:ext cx="8924845" cy="830997"/>
          </a:xfrm>
          <a:prstGeom prst="rect">
            <a:avLst/>
          </a:prstGeom>
        </p:spPr>
        <p:txBody>
          <a:bodyPr wrap="square">
            <a:spAutoFit/>
          </a:bodyPr>
          <a:lstStyle/>
          <a:p>
            <a:pPr algn="ctr"/>
            <a:r>
              <a:rPr lang="en-US" sz="2400" b="1" dirty="0">
                <a:solidFill>
                  <a:schemeClr val="bg1"/>
                </a:solidFill>
              </a:rPr>
              <a:t>Apollo 11 astronauts deployed scientific instruments on the surface and brought specialized tools to work with their bulky space suits.</a:t>
            </a:r>
            <a:endParaRPr lang="en-US" sz="2400" dirty="0"/>
          </a:p>
        </p:txBody>
      </p:sp>
    </p:spTree>
    <p:extLst>
      <p:ext uri="{BB962C8B-B14F-4D97-AF65-F5344CB8AC3E}">
        <p14:creationId xmlns:p14="http://schemas.microsoft.com/office/powerpoint/2010/main" val="252536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285CB-6343-446D-85D3-82B13F358F76}"/>
              </a:ext>
            </a:extLst>
          </p:cNvPr>
          <p:cNvPicPr>
            <a:picLocks noChangeAspect="1"/>
          </p:cNvPicPr>
          <p:nvPr/>
        </p:nvPicPr>
        <p:blipFill rotWithShape="1">
          <a:blip r:embed="rId3">
            <a:extLst>
              <a:ext uri="{28A0092B-C50C-407E-A947-70E740481C1C}">
                <a14:useLocalDpi xmlns:a14="http://schemas.microsoft.com/office/drawing/2010/main" val="0"/>
              </a:ext>
            </a:extLst>
          </a:blip>
          <a:srcRect l="-38" r="-1" b="22455"/>
          <a:stretch/>
        </p:blipFill>
        <p:spPr>
          <a:xfrm>
            <a:off x="0" y="1704777"/>
            <a:ext cx="6580856" cy="5153223"/>
          </a:xfrm>
          <a:prstGeom prst="rect">
            <a:avLst/>
          </a:prstGeom>
        </p:spPr>
      </p:pic>
      <p:pic>
        <p:nvPicPr>
          <p:cNvPr id="10" name="Picture 9">
            <a:extLst>
              <a:ext uri="{FF2B5EF4-FFF2-40B4-BE49-F238E27FC236}">
                <a16:creationId xmlns:a16="http://schemas.microsoft.com/office/drawing/2014/main" id="{742C8830-6493-424A-9B90-4EDE2FEAB068}"/>
              </a:ext>
            </a:extLst>
          </p:cNvPr>
          <p:cNvPicPr>
            <a:picLocks noChangeAspect="1"/>
          </p:cNvPicPr>
          <p:nvPr/>
        </p:nvPicPr>
        <p:blipFill rotWithShape="1">
          <a:blip r:embed="rId4">
            <a:extLst>
              <a:ext uri="{28A0092B-C50C-407E-A947-70E740481C1C}">
                <a14:useLocalDpi xmlns:a14="http://schemas.microsoft.com/office/drawing/2010/main" val="0"/>
              </a:ext>
            </a:extLst>
          </a:blip>
          <a:srcRect t="57" b="-57"/>
          <a:stretch/>
        </p:blipFill>
        <p:spPr>
          <a:xfrm>
            <a:off x="5107723" y="101224"/>
            <a:ext cx="3930930" cy="3930930"/>
          </a:xfrm>
          <a:prstGeom prst="rect">
            <a:avLst/>
          </a:prstGeom>
          <a:ln w="57150">
            <a:solidFill>
              <a:srgbClr val="FFFFFF"/>
            </a:solidFill>
          </a:ln>
        </p:spPr>
      </p:pic>
      <p:sp>
        <p:nvSpPr>
          <p:cNvPr id="13" name="Rectangle 12">
            <a:extLst>
              <a:ext uri="{FF2B5EF4-FFF2-40B4-BE49-F238E27FC236}">
                <a16:creationId xmlns:a16="http://schemas.microsoft.com/office/drawing/2014/main" id="{75E4052F-0384-47DD-B87F-6D477A81DA89}"/>
              </a:ext>
            </a:extLst>
          </p:cNvPr>
          <p:cNvSpPr/>
          <p:nvPr/>
        </p:nvSpPr>
        <p:spPr>
          <a:xfrm>
            <a:off x="104511" y="113851"/>
            <a:ext cx="4006982" cy="1200329"/>
          </a:xfrm>
          <a:prstGeom prst="rect">
            <a:avLst/>
          </a:prstGeom>
        </p:spPr>
        <p:txBody>
          <a:bodyPr wrap="square">
            <a:spAutoFit/>
          </a:bodyPr>
          <a:lstStyle/>
          <a:p>
            <a:pPr algn="ctr"/>
            <a:r>
              <a:rPr lang="en-US" sz="2400" b="1" dirty="0">
                <a:solidFill>
                  <a:schemeClr val="bg1"/>
                </a:solidFill>
              </a:rPr>
              <a:t>Apollo 11 astronauts had limited time for geological training before the mission.</a:t>
            </a:r>
            <a:endParaRPr lang="en-US" sz="2400" dirty="0"/>
          </a:p>
        </p:txBody>
      </p:sp>
      <p:pic>
        <p:nvPicPr>
          <p:cNvPr id="3" name="Picture 2">
            <a:extLst>
              <a:ext uri="{FF2B5EF4-FFF2-40B4-BE49-F238E27FC236}">
                <a16:creationId xmlns:a16="http://schemas.microsoft.com/office/drawing/2014/main" id="{2425F848-9EF7-4443-9543-D4142A4A7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723" y="3266201"/>
            <a:ext cx="1965465" cy="3492795"/>
          </a:xfrm>
          <a:prstGeom prst="rect">
            <a:avLst/>
          </a:prstGeom>
          <a:ln w="57150">
            <a:solidFill>
              <a:srgbClr val="FFFFFF"/>
            </a:solidFill>
          </a:ln>
        </p:spPr>
      </p:pic>
      <p:pic>
        <p:nvPicPr>
          <p:cNvPr id="5" name="Picture 4">
            <a:extLst>
              <a:ext uri="{FF2B5EF4-FFF2-40B4-BE49-F238E27FC236}">
                <a16:creationId xmlns:a16="http://schemas.microsoft.com/office/drawing/2014/main" id="{007F363E-1613-4882-ADC9-6CC1CC34F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188" y="3266201"/>
            <a:ext cx="1965465" cy="3492796"/>
          </a:xfrm>
          <a:prstGeom prst="rect">
            <a:avLst/>
          </a:prstGeom>
          <a:ln w="57150">
            <a:solidFill>
              <a:srgbClr val="FFFFFF"/>
            </a:solidFill>
          </a:ln>
        </p:spPr>
      </p:pic>
    </p:spTree>
    <p:extLst>
      <p:ext uri="{BB962C8B-B14F-4D97-AF65-F5344CB8AC3E}">
        <p14:creationId xmlns:p14="http://schemas.microsoft.com/office/powerpoint/2010/main" val="408270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77FC4A-254C-4A74-A300-CB85635A110B}"/>
              </a:ext>
            </a:extLst>
          </p:cNvPr>
          <p:cNvPicPr>
            <a:picLocks noChangeAspect="1"/>
          </p:cNvPicPr>
          <p:nvPr/>
        </p:nvPicPr>
        <p:blipFill rotWithShape="1">
          <a:blip r:embed="rId3">
            <a:extLst>
              <a:ext uri="{28A0092B-C50C-407E-A947-70E740481C1C}">
                <a14:useLocalDpi xmlns:a14="http://schemas.microsoft.com/office/drawing/2010/main" val="0"/>
              </a:ext>
            </a:extLst>
          </a:blip>
          <a:srcRect l="11934"/>
          <a:stretch/>
        </p:blipFill>
        <p:spPr>
          <a:xfrm>
            <a:off x="0" y="1"/>
            <a:ext cx="4634502" cy="5293894"/>
          </a:xfrm>
          <a:prstGeom prst="rect">
            <a:avLst/>
          </a:prstGeom>
        </p:spPr>
      </p:pic>
      <p:pic>
        <p:nvPicPr>
          <p:cNvPr id="5" name="Picture 4">
            <a:extLst>
              <a:ext uri="{FF2B5EF4-FFF2-40B4-BE49-F238E27FC236}">
                <a16:creationId xmlns:a16="http://schemas.microsoft.com/office/drawing/2014/main" id="{F55D02F7-5169-46C9-BE34-C1E922CFA932}"/>
              </a:ext>
            </a:extLst>
          </p:cNvPr>
          <p:cNvPicPr>
            <a:picLocks noChangeAspect="1"/>
          </p:cNvPicPr>
          <p:nvPr/>
        </p:nvPicPr>
        <p:blipFill rotWithShape="1">
          <a:blip r:embed="rId4">
            <a:extLst>
              <a:ext uri="{28A0092B-C50C-407E-A947-70E740481C1C}">
                <a14:useLocalDpi xmlns:a14="http://schemas.microsoft.com/office/drawing/2010/main" val="0"/>
              </a:ext>
            </a:extLst>
          </a:blip>
          <a:srcRect l="1" r="32825"/>
          <a:stretch/>
        </p:blipFill>
        <p:spPr>
          <a:xfrm>
            <a:off x="4097510" y="0"/>
            <a:ext cx="5046490" cy="5293895"/>
          </a:xfrm>
          <a:prstGeom prst="rect">
            <a:avLst/>
          </a:prstGeom>
        </p:spPr>
      </p:pic>
      <p:sp>
        <p:nvSpPr>
          <p:cNvPr id="8" name="Rectangle 7">
            <a:extLst>
              <a:ext uri="{FF2B5EF4-FFF2-40B4-BE49-F238E27FC236}">
                <a16:creationId xmlns:a16="http://schemas.microsoft.com/office/drawing/2014/main" id="{4E28C398-D8C1-4F28-AF14-09FB58CCF4FD}"/>
              </a:ext>
            </a:extLst>
          </p:cNvPr>
          <p:cNvSpPr/>
          <p:nvPr/>
        </p:nvSpPr>
        <p:spPr>
          <a:xfrm>
            <a:off x="91564" y="5633919"/>
            <a:ext cx="8924845" cy="830997"/>
          </a:xfrm>
          <a:prstGeom prst="rect">
            <a:avLst/>
          </a:prstGeom>
        </p:spPr>
        <p:txBody>
          <a:bodyPr wrap="square">
            <a:spAutoFit/>
          </a:bodyPr>
          <a:lstStyle/>
          <a:p>
            <a:pPr algn="ctr"/>
            <a:r>
              <a:rPr lang="en-US" sz="2400" b="1" dirty="0">
                <a:solidFill>
                  <a:schemeClr val="bg1"/>
                </a:solidFill>
              </a:rPr>
              <a:t>Apollo 11 brought back about 46 pounds (21 kg) of Moon samples that started a geology revolution. </a:t>
            </a:r>
            <a:endParaRPr lang="en-US" sz="2400" dirty="0"/>
          </a:p>
        </p:txBody>
      </p:sp>
    </p:spTree>
    <p:extLst>
      <p:ext uri="{BB962C8B-B14F-4D97-AF65-F5344CB8AC3E}">
        <p14:creationId xmlns:p14="http://schemas.microsoft.com/office/powerpoint/2010/main" val="3373631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6018</TotalTime>
  <Words>4217</Words>
  <Application>Microsoft Office PowerPoint</Application>
  <PresentationFormat>On-screen Show (4:3)</PresentationFormat>
  <Paragraphs>411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Darrell Michael PORCELLO</dc:creator>
  <cp:lastModifiedBy> </cp:lastModifiedBy>
  <cp:revision>271</cp:revision>
  <cp:lastPrinted>2018-12-20T23:36:29Z</cp:lastPrinted>
  <dcterms:created xsi:type="dcterms:W3CDTF">2018-11-28T18:38:31Z</dcterms:created>
  <dcterms:modified xsi:type="dcterms:W3CDTF">2018-12-22T00:52:13Z</dcterms:modified>
</cp:coreProperties>
</file>