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405" r:id="rId2"/>
    <p:sldId id="406" r:id="rId3"/>
    <p:sldId id="407" r:id="rId4"/>
    <p:sldId id="408" r:id="rId5"/>
    <p:sldId id="409" r:id="rId6"/>
    <p:sldId id="410" r:id="rId7"/>
    <p:sldId id="411" r:id="rId8"/>
    <p:sldId id="412" r:id="rId9"/>
    <p:sldId id="413" r:id="rId10"/>
    <p:sldId id="414" r:id="rId11"/>
    <p:sldId id="415" r:id="rId12"/>
    <p:sldId id="416" r:id="rId13"/>
    <p:sldId id="417" r:id="rId14"/>
    <p:sldId id="418" r:id="rId15"/>
    <p:sldId id="419" r:id="rId16"/>
    <p:sldId id="420" r:id="rId17"/>
    <p:sldId id="421" r:id="rId18"/>
    <p:sldId id="422" r:id="rId19"/>
    <p:sldId id="423" r:id="rId20"/>
    <p:sldId id="424" r:id="rId21"/>
    <p:sldId id="370" r:id="rId22"/>
    <p:sldId id="371" r:id="rId23"/>
    <p:sldId id="372" r:id="rId24"/>
    <p:sldId id="373" r:id="rId25"/>
    <p:sldId id="377" r:id="rId26"/>
    <p:sldId id="378" r:id="rId27"/>
    <p:sldId id="379" r:id="rId28"/>
    <p:sldId id="380" r:id="rId29"/>
    <p:sldId id="381" r:id="rId30"/>
    <p:sldId id="382" r:id="rId31"/>
    <p:sldId id="383" r:id="rId32"/>
    <p:sldId id="384" r:id="rId33"/>
    <p:sldId id="385" r:id="rId34"/>
    <p:sldId id="386" r:id="rId35"/>
    <p:sldId id="387" r:id="rId36"/>
    <p:sldId id="388" r:id="rId37"/>
    <p:sldId id="389" r:id="rId38"/>
    <p:sldId id="390" r:id="rId39"/>
    <p:sldId id="391" r:id="rId40"/>
    <p:sldId id="392" r:id="rId41"/>
    <p:sldId id="393" r:id="rId42"/>
    <p:sldId id="394" r:id="rId43"/>
    <p:sldId id="395" r:id="rId44"/>
    <p:sldId id="396" r:id="rId45"/>
    <p:sldId id="397" r:id="rId46"/>
    <p:sldId id="398" r:id="rId47"/>
    <p:sldId id="399" r:id="rId48"/>
    <p:sldId id="400" r:id="rId49"/>
    <p:sldId id="401" r:id="rId50"/>
    <p:sldId id="402" r:id="rId51"/>
    <p:sldId id="403" r:id="rId52"/>
    <p:sldId id="404" r:id="rId53"/>
    <p:sldId id="427" r:id="rId54"/>
    <p:sldId id="428" r:id="rId55"/>
    <p:sldId id="429" r:id="rId56"/>
    <p:sldId id="430" r:id="rId57"/>
    <p:sldId id="431" r:id="rId58"/>
    <p:sldId id="432" r:id="rId59"/>
    <p:sldId id="433" r:id="rId60"/>
    <p:sldId id="434" r:id="rId61"/>
    <p:sldId id="435" r:id="rId62"/>
    <p:sldId id="436" r:id="rId63"/>
    <p:sldId id="437" r:id="rId64"/>
    <p:sldId id="438" r:id="rId65"/>
    <p:sldId id="439" r:id="rId66"/>
    <p:sldId id="308" r:id="rId67"/>
    <p:sldId id="425" r:id="rId68"/>
    <p:sldId id="426" r:id="rId6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MS PGothic" charset="0"/>
        <a:cs typeface="MS PGothic"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DF91"/>
    <a:srgbClr val="E2F1CF"/>
    <a:srgbClr val="0C4225"/>
    <a:srgbClr val="ABCB45"/>
    <a:srgbClr val="E3E3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8" autoAdjust="0"/>
    <p:restoredTop sz="82393" autoAdjust="0"/>
  </p:normalViewPr>
  <p:slideViewPr>
    <p:cSldViewPr snapToGrid="0" snapToObjects="1">
      <p:cViewPr>
        <p:scale>
          <a:sx n="90" d="100"/>
          <a:sy n="90" d="100"/>
        </p:scale>
        <p:origin x="-336" y="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3.png"/><Relationship Id="rId2" Type="http://schemas.openxmlformats.org/officeDocument/2006/relationships/image" Target="../media/image174.png"/><Relationship Id="rId3" Type="http://schemas.openxmlformats.org/officeDocument/2006/relationships/image" Target="../media/image17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E30E2560-75B1-2E47-96A6-DBF229ABB443}" type="datetimeFigureOut">
              <a:rPr lang="en-US"/>
              <a:pPr>
                <a:defRPr/>
              </a:pPr>
              <a:t>5/7/13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7792FE2C-7B06-B245-8274-E4A4337F78EC}" type="slidenum">
              <a:rPr lang="en-US"/>
              <a:pPr>
                <a:defRPr/>
              </a:pPr>
              <a:t>‹#›</a:t>
            </a:fld>
            <a:endParaRPr lang="en-US"/>
          </a:p>
        </p:txBody>
      </p:sp>
    </p:spTree>
    <p:extLst>
      <p:ext uri="{BB962C8B-B14F-4D97-AF65-F5344CB8AC3E}">
        <p14:creationId xmlns:p14="http://schemas.microsoft.com/office/powerpoint/2010/main" val="254430557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a typeface="MS PGothic" charset="0"/>
            </a:endParaRPr>
          </a:p>
          <a:p>
            <a:endParaRPr lang="en-US">
              <a:latin typeface="Calibri" charset="0"/>
              <a:ea typeface="MS PGothic" charset="0"/>
            </a:endParaRPr>
          </a:p>
          <a:p>
            <a:endParaRPr lang="en-US">
              <a:latin typeface="Calibri" charset="0"/>
              <a:ea typeface="MS PGothic" charset="0"/>
            </a:endParaRPr>
          </a:p>
          <a:p>
            <a:endParaRPr lang="en-US">
              <a:latin typeface="Calibri" charset="0"/>
              <a:ea typeface="MS PGothic" charset="0"/>
            </a:endParaRPr>
          </a:p>
          <a:p>
            <a:endParaRPr lang="en-US">
              <a:latin typeface="Calibri" charset="0"/>
              <a:ea typeface="MS PGothic"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2C1EDD10-830E-AB40-B4D2-093C219CF9D9}"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I wanted to mention some of our public engagement materials, particularly some of the newest ones.</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1D28F1CD-F499-9640-B7BB-6A37BE185FBB}" type="slidenum">
              <a:rPr lang="en-US" sz="1200"/>
              <a:pPr eaLnBrk="1" hangingPunct="1"/>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All of the resources I</a:t>
            </a:r>
            <a:r>
              <a:rPr lang="ja-JP" altLang="en-US">
                <a:latin typeface="Calibri" charset="0"/>
                <a:ea typeface="MS PGothic" charset="0"/>
              </a:rPr>
              <a:t>’</a:t>
            </a:r>
            <a:r>
              <a:rPr lang="en-US" altLang="ja-JP">
                <a:latin typeface="Calibri" charset="0"/>
                <a:ea typeface="MS PGothic" charset="0"/>
              </a:rPr>
              <a:t>ll be talking about are on nisenet.org</a:t>
            </a:r>
            <a:endParaRPr lang="en-US">
              <a:latin typeface="Calibri" charset="0"/>
              <a:ea typeface="MS PGothic"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E056242C-90A2-B546-8778-99C0E054E3D5}" type="slidenum">
              <a:rPr lang="en-US" sz="1200"/>
              <a:pPr eaLnBrk="1" hangingPunct="1"/>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2 types of products</a:t>
            </a:r>
          </a:p>
          <a:p>
            <a:r>
              <a:rPr lang="en-US">
                <a:latin typeface="Calibri" charset="0"/>
                <a:ea typeface="MS PGothic" charset="0"/>
              </a:rPr>
              <a:t>----- Meeting Notes (5/1/13 15:15) -----</a:t>
            </a:r>
          </a:p>
          <a:p>
            <a:r>
              <a:rPr lang="en-US">
                <a:latin typeface="Calibri" charset="0"/>
                <a:ea typeface="MS PGothic" charset="0"/>
              </a:rPr>
              <a:t> </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00474ACC-B38A-EF43-AC23-59DCAC374082}" type="slidenum">
              <a:rPr lang="en-US" sz="1200"/>
              <a:pPr eaLnBrk="1" hangingPunct="1"/>
              <a:t>13</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98500" lvl="1" indent="-241300" eaLnBrk="1" hangingPunct="1">
              <a:spcBef>
                <a:spcPts val="1438"/>
              </a:spcBef>
              <a:buClr>
                <a:srgbClr val="000000"/>
              </a:buClr>
            </a:pPr>
            <a:r>
              <a:rPr lang="en-US">
                <a:latin typeface="Calibri" charset="0"/>
                <a:ea typeface="ＭＳ Ｐゴシック" charset="0"/>
                <a:sym typeface="Arial" charset="0"/>
              </a:rPr>
              <a:t>Way to extend the experience for visitors </a:t>
            </a:r>
          </a:p>
          <a:p>
            <a:pPr marL="698500" lvl="1" indent="-241300" eaLnBrk="1" hangingPunct="1">
              <a:spcBef>
                <a:spcPts val="1438"/>
              </a:spcBef>
              <a:buClr>
                <a:srgbClr val="000000"/>
              </a:buClr>
            </a:pPr>
            <a:endParaRPr lang="en-US">
              <a:latin typeface="Calibri" charset="0"/>
              <a:ea typeface="ＭＳ Ｐゴシック" charset="0"/>
              <a:sym typeface="Arial" charset="0"/>
            </a:endParaRPr>
          </a:p>
          <a:p>
            <a:pPr marL="698500" lvl="1" indent="-241300" eaLnBrk="1" hangingPunct="1">
              <a:spcBef>
                <a:spcPts val="1438"/>
              </a:spcBef>
              <a:buClr>
                <a:srgbClr val="000000"/>
              </a:buClr>
            </a:pPr>
            <a:r>
              <a:rPr lang="en-US">
                <a:latin typeface="Calibri" charset="0"/>
                <a:ea typeface="ＭＳ Ｐゴシック" charset="0"/>
                <a:sym typeface="Arial" charset="0"/>
              </a:rPr>
              <a:t>The public website (whatisnano.org) includes links to many new videos and materials.</a:t>
            </a:r>
          </a:p>
          <a:p>
            <a:pPr marL="698500" lvl="1" indent="-241300" eaLnBrk="1" hangingPunct="1">
              <a:spcBef>
                <a:spcPts val="1438"/>
              </a:spcBef>
              <a:buClr>
                <a:srgbClr val="000000"/>
              </a:buClr>
            </a:pPr>
            <a:r>
              <a:rPr lang="en-US">
                <a:latin typeface="Calibri" charset="0"/>
                <a:ea typeface="ＭＳ Ｐゴシック" charset="0"/>
                <a:sym typeface="Arial" charset="0"/>
              </a:rPr>
              <a:t>It is now available in Spanish</a:t>
            </a:r>
          </a:p>
          <a:p>
            <a:pPr marL="698500" lvl="1" indent="-241300" eaLnBrk="1" hangingPunct="1">
              <a:spcBef>
                <a:spcPts val="1438"/>
              </a:spcBef>
              <a:buClr>
                <a:srgbClr val="000000"/>
              </a:buClr>
            </a:pPr>
            <a:r>
              <a:rPr lang="en-US">
                <a:latin typeface="Calibri" charset="0"/>
                <a:ea typeface="ＭＳ Ｐゴシック" charset="0"/>
                <a:sym typeface="Arial" charset="0"/>
              </a:rPr>
              <a:t>We also have DIY activities for people to try at home</a:t>
            </a:r>
          </a:p>
          <a:p>
            <a:pPr eaLnBrk="1" hangingPunct="1">
              <a:spcBef>
                <a:spcPct val="0"/>
              </a:spcBef>
            </a:pPr>
            <a:endParaRPr lang="en-US">
              <a:latin typeface="Calibri" charset="0"/>
              <a:ea typeface="MS PGothic"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21151FA2-440D-0441-AB9A-98F536F0C002}" type="slidenum">
              <a:rPr lang="en-US" sz="1200"/>
              <a:pPr eaLnBrk="1" hangingPunct="1"/>
              <a:t>14</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atin typeface="Calibri" charset="0"/>
                <a:ea typeface="ＭＳ Ｐゴシック" charset="0"/>
                <a:sym typeface="Arial" charset="0"/>
              </a:rPr>
              <a:t>Way to extend the experience for visitors </a:t>
            </a:r>
          </a:p>
          <a:p>
            <a:pPr eaLnBrk="1" hangingPunct="1">
              <a:spcBef>
                <a:spcPct val="0"/>
              </a:spcBef>
            </a:pPr>
            <a:r>
              <a:rPr lang="en-US">
                <a:latin typeface="Calibri" charset="0"/>
                <a:ea typeface="MS PGothic" charset="0"/>
              </a:rPr>
              <a:t>The  iPhone and iPad apps are one more way we can reach public audiences. </a:t>
            </a:r>
          </a:p>
          <a:p>
            <a:pPr eaLnBrk="1" hangingPunct="1">
              <a:spcBef>
                <a:spcPct val="0"/>
              </a:spcBef>
            </a:pPr>
            <a:r>
              <a:rPr lang="en-US">
                <a:latin typeface="Calibri" charset="0"/>
                <a:ea typeface="Arial" charset="0"/>
                <a:cs typeface="Arial" charset="0"/>
                <a:sym typeface="Arial" charset="0"/>
              </a:rPr>
              <a:t>Features activities in recipe-style format for at-home activities plus links to videos and whatisnano.org</a:t>
            </a:r>
          </a:p>
          <a:p>
            <a:r>
              <a:rPr lang="en-US">
                <a:latin typeface="Calibri" charset="0"/>
                <a:ea typeface="MS PGothic" charset="0"/>
              </a:rPr>
              <a:t>Winner of the Parent</a:t>
            </a:r>
            <a:r>
              <a:rPr lang="ja-JP" altLang="en-US">
                <a:latin typeface="Calibri" charset="0"/>
                <a:ea typeface="MS PGothic" charset="0"/>
              </a:rPr>
              <a:t>’</a:t>
            </a:r>
            <a:r>
              <a:rPr lang="en-US" altLang="ja-JP">
                <a:latin typeface="Calibri" charset="0"/>
                <a:ea typeface="MS PGothic" charset="0"/>
              </a:rPr>
              <a:t>s Choice silver honor award – Fall 2012.</a:t>
            </a:r>
          </a:p>
          <a:p>
            <a:r>
              <a:rPr lang="en-US">
                <a:latin typeface="Calibri" charset="0"/>
                <a:ea typeface="MS PGothic" charset="0"/>
              </a:rPr>
              <a:t>Featured in Wired magazine.</a:t>
            </a:r>
          </a:p>
          <a:p>
            <a:pPr eaLnBrk="1" hangingPunct="1">
              <a:spcBef>
                <a:spcPct val="0"/>
              </a:spcBef>
            </a:pPr>
            <a:endParaRPr lang="en-US">
              <a:latin typeface="Calibri" charset="0"/>
              <a:ea typeface="Arial" charset="0"/>
              <a:cs typeface="Arial" charset="0"/>
              <a:sym typeface="Arial" charset="0"/>
            </a:endParaRPr>
          </a:p>
          <a:p>
            <a:pPr eaLnBrk="1" hangingPunct="1">
              <a:spcBef>
                <a:spcPct val="0"/>
              </a:spcBef>
            </a:pPr>
            <a:endParaRPr lang="en-US" sz="2400">
              <a:latin typeface="Calibri" charset="0"/>
              <a:ea typeface="Arial" charset="0"/>
              <a:cs typeface="Arial" charset="0"/>
              <a:sym typeface="Arial" charset="0"/>
            </a:endParaRPr>
          </a:p>
          <a:p>
            <a:pPr eaLnBrk="1" hangingPunct="1">
              <a:spcBef>
                <a:spcPct val="0"/>
              </a:spcBef>
            </a:pPr>
            <a:endParaRPr lang="en-US">
              <a:latin typeface="Calibri" charset="0"/>
              <a:ea typeface="MS PGothic"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814B64B-8DDB-B842-8DB1-487AC5C1BC17}" type="slidenum">
              <a:rPr lang="en-US" sz="1200"/>
              <a:pPr eaLnBrk="1" hangingPunct="1"/>
              <a:t>15</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EB313DC3-A6ED-3E4E-BA6D-9D94D30C11FC}" type="slidenum">
              <a:rPr lang="en-US" sz="1200"/>
              <a:pPr eaLnBrk="1" hangingPunct="1"/>
              <a:t>16</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1D508A80-68B9-8D4C-9497-8DD752999985}" type="slidenum">
              <a:rPr lang="en-US" sz="1200"/>
              <a:pPr eaLnBrk="1" hangingPunct="1"/>
              <a:t>17</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F67D421C-10B6-8A49-9DCC-5A96BDA2E636}" type="slidenum">
              <a:rPr lang="en-US" sz="1200"/>
              <a:pPr eaLnBrk="1" hangingPunct="1"/>
              <a:t>18</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eaLnBrk="1" hangingPunct="1">
              <a:spcBef>
                <a:spcPct val="50000"/>
              </a:spcBef>
              <a:buFontTx/>
              <a:buChar char="•"/>
            </a:pPr>
            <a:r>
              <a:rPr lang="en-US">
                <a:latin typeface="Calibri" charset="0"/>
                <a:ea typeface="MS PGothic" charset="0"/>
              </a:rPr>
              <a:t>Awards:</a:t>
            </a:r>
          </a:p>
          <a:p>
            <a:pPr marL="395288" lvl="1" indent="-169863" eaLnBrk="1" hangingPunct="1">
              <a:lnSpc>
                <a:spcPct val="80000"/>
              </a:lnSpc>
              <a:spcBef>
                <a:spcPct val="50000"/>
              </a:spcBef>
              <a:buFont typeface="Courier New" charset="0"/>
              <a:buChar char="o"/>
            </a:pPr>
            <a:r>
              <a:rPr lang="en-US" sz="1800">
                <a:latin typeface="Calibri" charset="0"/>
                <a:ea typeface="MS PGothic" charset="0"/>
              </a:rPr>
              <a:t>27 mini-grants awarded in 2011</a:t>
            </a:r>
          </a:p>
          <a:p>
            <a:pPr marL="395288" lvl="1" indent="-169863" eaLnBrk="1" hangingPunct="1">
              <a:lnSpc>
                <a:spcPct val="80000"/>
              </a:lnSpc>
              <a:spcBef>
                <a:spcPct val="50000"/>
              </a:spcBef>
              <a:buFont typeface="Courier New" charset="0"/>
              <a:buChar char="o"/>
            </a:pPr>
            <a:r>
              <a:rPr lang="en-US" sz="1800">
                <a:latin typeface="Calibri" charset="0"/>
                <a:ea typeface="MS PGothic" charset="0"/>
              </a:rPr>
              <a:t>40 mini-grants awarded in 2012</a:t>
            </a:r>
          </a:p>
          <a:p>
            <a:pPr marL="395288" lvl="1" indent="-169863" eaLnBrk="1" hangingPunct="1">
              <a:lnSpc>
                <a:spcPct val="80000"/>
              </a:lnSpc>
              <a:spcBef>
                <a:spcPct val="50000"/>
              </a:spcBef>
              <a:buFont typeface="Courier New" charset="0"/>
              <a:buChar char="o"/>
            </a:pPr>
            <a:r>
              <a:rPr lang="en-US" sz="1800">
                <a:latin typeface="Calibri" charset="0"/>
                <a:ea typeface="MS PGothic" charset="0"/>
              </a:rPr>
              <a:t>40 mini-grants awarded in 2013</a:t>
            </a:r>
          </a:p>
          <a:p>
            <a:pPr lvl="2" eaLnBrk="1" hangingPunct="1">
              <a:lnSpc>
                <a:spcPct val="80000"/>
              </a:lnSpc>
              <a:buFont typeface="Courier New" charset="0"/>
              <a:buNone/>
            </a:pPr>
            <a:r>
              <a:rPr lang="en-US" b="1">
                <a:latin typeface="Calibri" charset="0"/>
                <a:ea typeface="MS PGothic" charset="0"/>
              </a:rPr>
              <a:t>Eligible Activities</a:t>
            </a:r>
          </a:p>
          <a:p>
            <a:pPr marL="395288" lvl="1" indent="-169863" eaLnBrk="1" hangingPunct="1">
              <a:lnSpc>
                <a:spcPct val="80000"/>
              </a:lnSpc>
              <a:buFont typeface="Courier New" charset="0"/>
              <a:buChar char="o"/>
            </a:pPr>
            <a:r>
              <a:rPr lang="en-US">
                <a:latin typeface="Calibri" charset="0"/>
                <a:ea typeface="MS PGothic" charset="0"/>
              </a:rPr>
              <a:t>New efforts to integrate nano into existing programming</a:t>
            </a:r>
          </a:p>
          <a:p>
            <a:pPr marL="395288" lvl="1" indent="-169863" eaLnBrk="1" hangingPunct="1">
              <a:lnSpc>
                <a:spcPct val="80000"/>
              </a:lnSpc>
              <a:buFont typeface="Courier New" charset="0"/>
              <a:buChar char="o"/>
            </a:pPr>
            <a:r>
              <a:rPr lang="en-US">
                <a:latin typeface="Calibri" charset="0"/>
                <a:ea typeface="MS PGothic" charset="0"/>
              </a:rPr>
              <a:t>New efforts to reach new audiences with nano programming (including traditionally under-served or under-represented audiences)</a:t>
            </a:r>
          </a:p>
          <a:p>
            <a:pPr marL="395288" lvl="1" indent="-169863" eaLnBrk="1" hangingPunct="1">
              <a:lnSpc>
                <a:spcPct val="80000"/>
              </a:lnSpc>
              <a:buFont typeface="Courier New" charset="0"/>
              <a:buChar char="o"/>
            </a:pPr>
            <a:r>
              <a:rPr lang="en-US">
                <a:latin typeface="Calibri" charset="0"/>
                <a:ea typeface="MS PGothic" charset="0"/>
              </a:rPr>
              <a:t>New partnerships between museums and nano researchers, community-‐based organizations, or diversity serving organizations</a:t>
            </a:r>
          </a:p>
          <a:p>
            <a:pPr marL="342900" indent="-342900"/>
            <a:endParaRPr lang="en-US">
              <a:latin typeface="Calibri" charset="0"/>
              <a:ea typeface="MS PGothic"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0B83C1DA-9494-8A4E-AA7C-A52DD46D3C1C}" type="slidenum">
              <a:rPr lang="en-US" sz="1200"/>
              <a:pPr eaLnBrk="1" hangingPunct="1"/>
              <a:t>19</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Please stay in touch.</a:t>
            </a:r>
          </a:p>
          <a:p>
            <a:r>
              <a:rPr lang="en-US">
                <a:latin typeface="Calibri" charset="0"/>
                <a:ea typeface="MS PGothic" charset="0"/>
              </a:rPr>
              <a:t>We have a monthly electronic newsletter – NanoBite.</a:t>
            </a:r>
          </a:p>
          <a:p>
            <a:r>
              <a:rPr lang="en-US">
                <a:latin typeface="Calibri" charset="0"/>
                <a:ea typeface="MS PGothic" charset="0"/>
              </a:rPr>
              <a:t>We also regularly post on social networking sites and if you use those, it is another way to communicate across the network.</a:t>
            </a: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B65760D-FF96-5E4F-988F-5A00D27564A3}" type="slidenum">
              <a:rPr lang="en-US" sz="1200"/>
              <a:pPr eaLnBrk="1" hangingPunct="1"/>
              <a:t>20</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257775C1-CBC1-BC4D-8B43-07612D0F1F0C}" type="slidenum">
              <a:rPr lang="en-US" sz="1200"/>
              <a:pPr eaLnBrk="1" hangingPunct="1"/>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0015B82-18DD-7F40-A9F0-7A73BDA5DEA7}" type="slidenum">
              <a:rPr lang="en-US" sz="1200"/>
              <a:pPr eaLnBrk="1" hangingPunct="1"/>
              <a:t>21</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lnSpc>
                <a:spcPct val="90000"/>
              </a:lnSpc>
              <a:spcBef>
                <a:spcPct val="35000"/>
              </a:spcBef>
              <a:spcAft>
                <a:spcPts val="0"/>
              </a:spcAft>
              <a:buClr>
                <a:srgbClr val="0C4225"/>
              </a:buClr>
              <a:defRPr/>
            </a:pPr>
            <a:r>
              <a:rPr lang="en-US" dirty="0" smtClean="0">
                <a:ea typeface="MS Mincho" charset="-128"/>
                <a:cs typeface="Arial"/>
              </a:rPr>
              <a:t>Matter Factory</a:t>
            </a:r>
          </a:p>
          <a:p>
            <a:pPr eaLnBrk="1" fontAlgn="auto" hangingPunct="1">
              <a:lnSpc>
                <a:spcPct val="90000"/>
              </a:lnSpc>
              <a:spcBef>
                <a:spcPct val="35000"/>
              </a:spcBef>
              <a:spcAft>
                <a:spcPts val="0"/>
              </a:spcAft>
              <a:buClr>
                <a:srgbClr val="0C4225"/>
              </a:buClr>
              <a:defRPr/>
            </a:pPr>
            <a:r>
              <a:rPr lang="en-US" dirty="0" smtClean="0">
                <a:ea typeface="MS Mincho" charset="-128"/>
                <a:cs typeface="Arial"/>
              </a:rPr>
              <a:t>Long term 1,350 square foot exhibition including Super Small Matter Lab</a:t>
            </a:r>
          </a:p>
          <a:p>
            <a:pPr marL="342900" indent="-342900" eaLnBrk="1" fontAlgn="auto" hangingPunct="1">
              <a:lnSpc>
                <a:spcPct val="90000"/>
              </a:lnSpc>
              <a:spcBef>
                <a:spcPct val="35000"/>
              </a:spcBef>
              <a:spcAft>
                <a:spcPts val="0"/>
              </a:spcAft>
              <a:buClr>
                <a:srgbClr val="0C4225"/>
              </a:buClr>
              <a:buFont typeface="Arial" pitchFamily="34" charset="0"/>
              <a:buChar char="•"/>
              <a:defRPr/>
            </a:pPr>
            <a:r>
              <a:rPr lang="en-US" dirty="0" smtClean="0">
                <a:ea typeface="MS Mincho" charset="-128"/>
                <a:cs typeface="Arial"/>
              </a:rPr>
              <a:t>Introduce children 8 &amp; up with activities and hands-on </a:t>
            </a:r>
            <a:r>
              <a:rPr lang="en-US" dirty="0" err="1" smtClean="0">
                <a:ea typeface="MS Mincho" charset="-128"/>
                <a:cs typeface="Arial"/>
              </a:rPr>
              <a:t>interactives</a:t>
            </a:r>
            <a:r>
              <a:rPr lang="en-US" dirty="0" smtClean="0">
                <a:ea typeface="MS Mincho" charset="-128"/>
                <a:cs typeface="Arial"/>
              </a:rPr>
              <a:t> to introduce concepts of materials science</a:t>
            </a:r>
          </a:p>
          <a:p>
            <a:pPr marL="342900" indent="-342900" eaLnBrk="1" fontAlgn="auto" hangingPunct="1">
              <a:lnSpc>
                <a:spcPct val="90000"/>
              </a:lnSpc>
              <a:spcBef>
                <a:spcPct val="35000"/>
              </a:spcBef>
              <a:spcAft>
                <a:spcPts val="0"/>
              </a:spcAft>
              <a:buClr>
                <a:srgbClr val="0C4225"/>
              </a:buClr>
              <a:buFont typeface="Arial" pitchFamily="34" charset="0"/>
              <a:buChar char="•"/>
              <a:defRPr/>
            </a:pPr>
            <a:r>
              <a:rPr lang="en-US" dirty="0" smtClean="0">
                <a:ea typeface="MS Mincho" charset="-128"/>
                <a:cs typeface="Arial"/>
              </a:rPr>
              <a:t>Increase awareness of materials and technologies developed at the </a:t>
            </a:r>
            <a:r>
              <a:rPr lang="en-US" dirty="0" err="1" smtClean="0">
                <a:ea typeface="MS Mincho" charset="-128"/>
                <a:cs typeface="Arial"/>
              </a:rPr>
              <a:t>nano</a:t>
            </a:r>
            <a:r>
              <a:rPr lang="en-US" dirty="0" smtClean="0">
                <a:ea typeface="MS Mincho" charset="-128"/>
                <a:cs typeface="Arial"/>
              </a:rPr>
              <a:t>-level.</a:t>
            </a:r>
          </a:p>
          <a:p>
            <a:pPr marL="342900" indent="-342900" eaLnBrk="1" fontAlgn="auto" hangingPunct="1">
              <a:lnSpc>
                <a:spcPct val="90000"/>
              </a:lnSpc>
              <a:spcBef>
                <a:spcPct val="35000"/>
              </a:spcBef>
              <a:spcAft>
                <a:spcPts val="0"/>
              </a:spcAft>
              <a:buClr>
                <a:srgbClr val="0C4225"/>
              </a:buClr>
              <a:buFont typeface="Arial" pitchFamily="34" charset="0"/>
              <a:buChar char="•"/>
              <a:defRPr/>
            </a:pPr>
            <a:r>
              <a:rPr lang="en-US" dirty="0" smtClean="0">
                <a:ea typeface="MS Mincho" charset="-128"/>
                <a:cs typeface="Arial"/>
              </a:rPr>
              <a:t>Interact with materials at the micro- and </a:t>
            </a:r>
            <a:r>
              <a:rPr lang="en-US" dirty="0" err="1" smtClean="0">
                <a:ea typeface="MS Mincho" charset="-128"/>
                <a:cs typeface="Arial"/>
              </a:rPr>
              <a:t>nano</a:t>
            </a:r>
            <a:r>
              <a:rPr lang="en-US" dirty="0" smtClean="0">
                <a:ea typeface="MS Mincho" charset="-128"/>
                <a:cs typeface="Arial"/>
              </a:rPr>
              <a:t>-level, to discover their basic building blocks.</a:t>
            </a:r>
          </a:p>
          <a:p>
            <a:pPr eaLnBrk="1" fontAlgn="auto" hangingPunct="1">
              <a:lnSpc>
                <a:spcPct val="90000"/>
              </a:lnSpc>
              <a:spcBef>
                <a:spcPct val="35000"/>
              </a:spcBef>
              <a:spcAft>
                <a:spcPts val="0"/>
              </a:spcAft>
              <a:buClr>
                <a:srgbClr val="0C4225"/>
              </a:buClr>
              <a:buFont typeface="Arial" pitchFamily="34" charset="0"/>
              <a:buNone/>
              <a:defRPr/>
            </a:pPr>
            <a:r>
              <a:rPr lang="en-US" dirty="0" smtClean="0">
                <a:ea typeface="MS Mincho" charset="-128"/>
                <a:cs typeface="Arial"/>
              </a:rPr>
              <a:t>Science Station</a:t>
            </a:r>
          </a:p>
          <a:p>
            <a:pPr marL="342900" indent="-342900" eaLnBrk="1" fontAlgn="auto" hangingPunct="1">
              <a:lnSpc>
                <a:spcPct val="90000"/>
              </a:lnSpc>
              <a:spcBef>
                <a:spcPct val="35000"/>
              </a:spcBef>
              <a:spcAft>
                <a:spcPts val="0"/>
              </a:spcAft>
              <a:buClr>
                <a:srgbClr val="0C4225"/>
              </a:buClr>
              <a:buFont typeface="Arial" pitchFamily="34" charset="0"/>
              <a:buChar char="•"/>
              <a:defRPr/>
            </a:pPr>
            <a:r>
              <a:rPr lang="en-US" dirty="0" smtClean="0">
                <a:ea typeface="MS Mincho" pitchFamily="49" charset="-128"/>
                <a:cs typeface="Arial" charset="0"/>
              </a:rPr>
              <a:t>Science Station incorporates a variety of </a:t>
            </a:r>
            <a:r>
              <a:rPr lang="en-US" dirty="0" err="1" smtClean="0">
                <a:ea typeface="MS Mincho" pitchFamily="49" charset="-128"/>
                <a:cs typeface="Arial" charset="0"/>
              </a:rPr>
              <a:t>nano</a:t>
            </a:r>
            <a:r>
              <a:rPr lang="en-US" dirty="0" smtClean="0">
                <a:ea typeface="MS Mincho" pitchFamily="49" charset="-128"/>
                <a:cs typeface="Arial" charset="0"/>
              </a:rPr>
              <a:t> activities throughout the year</a:t>
            </a:r>
          </a:p>
          <a:p>
            <a:pPr marL="342900" indent="-342900" eaLnBrk="1" fontAlgn="auto" hangingPunct="1">
              <a:lnSpc>
                <a:spcPct val="90000"/>
              </a:lnSpc>
              <a:spcBef>
                <a:spcPct val="35000"/>
              </a:spcBef>
              <a:spcAft>
                <a:spcPts val="0"/>
              </a:spcAft>
              <a:buClr>
                <a:srgbClr val="0C4225"/>
              </a:buClr>
              <a:buFont typeface="Arial" pitchFamily="34" charset="0"/>
              <a:buChar char="•"/>
              <a:defRPr/>
            </a:pPr>
            <a:endParaRPr lang="en-US" dirty="0" smtClean="0">
              <a:ea typeface="MS Mincho" charset="-128"/>
              <a:cs typeface="Arial"/>
            </a:endParaRPr>
          </a:p>
          <a:p>
            <a:pPr eaLnBrk="1" hangingPunct="1">
              <a:spcBef>
                <a:spcPct val="0"/>
              </a:spcBef>
              <a:defRPr/>
            </a:pPr>
            <a:endParaRPr lang="en-US" dirty="0" smtClean="0">
              <a:cs typeface="+mn-cs"/>
            </a:endParaRPr>
          </a:p>
          <a:p>
            <a:pPr eaLnBrk="1" hangingPunct="1">
              <a:spcBef>
                <a:spcPct val="0"/>
              </a:spcBef>
              <a:defRPr/>
            </a:pPr>
            <a:r>
              <a:rPr lang="en-US" dirty="0" smtClean="0">
                <a:cs typeface="+mn-cs"/>
              </a:rPr>
              <a:t>Nano mini exhibit</a:t>
            </a:r>
          </a:p>
          <a:p>
            <a:pPr marL="342900" indent="-342900" eaLnBrk="1" hangingPunct="1">
              <a:lnSpc>
                <a:spcPct val="90000"/>
              </a:lnSpc>
              <a:spcBef>
                <a:spcPct val="35000"/>
              </a:spcBef>
              <a:buClr>
                <a:srgbClr val="0C4225"/>
              </a:buClr>
              <a:buFont typeface="Arial" charset="0"/>
              <a:buChar char="•"/>
              <a:defRPr/>
            </a:pPr>
            <a:r>
              <a:rPr lang="en-US" dirty="0" smtClean="0">
                <a:ea typeface="MS Mincho" pitchFamily="49" charset="-128"/>
                <a:cs typeface="Arial" charset="0"/>
              </a:rPr>
              <a:t>Incorporated as a permanent addition to the Matter Factory exhibit space</a:t>
            </a:r>
          </a:p>
          <a:p>
            <a:pPr marL="342900" indent="-342900" eaLnBrk="1" hangingPunct="1">
              <a:lnSpc>
                <a:spcPct val="90000"/>
              </a:lnSpc>
              <a:spcBef>
                <a:spcPct val="35000"/>
              </a:spcBef>
              <a:buClr>
                <a:srgbClr val="0C4225"/>
              </a:buClr>
              <a:buFont typeface="Arial" charset="0"/>
              <a:buChar char="•"/>
              <a:defRPr/>
            </a:pPr>
            <a:r>
              <a:rPr lang="en-US" dirty="0" smtClean="0">
                <a:ea typeface="MS Mincho" pitchFamily="49" charset="-128"/>
                <a:cs typeface="Arial" charset="0"/>
              </a:rPr>
              <a:t>Will have a little less than an estimated 7,000 students visit exhibit through school tour program for the 2012-13 school year</a:t>
            </a:r>
          </a:p>
          <a:p>
            <a:pPr marL="342900" indent="-342900" eaLnBrk="1" hangingPunct="1">
              <a:lnSpc>
                <a:spcPct val="90000"/>
              </a:lnSpc>
              <a:spcBef>
                <a:spcPct val="35000"/>
              </a:spcBef>
              <a:buClr>
                <a:srgbClr val="0C4225"/>
              </a:buClr>
              <a:buFont typeface="Arial" charset="0"/>
              <a:buChar char="•"/>
              <a:defRPr/>
            </a:pPr>
            <a:r>
              <a:rPr lang="en-US" dirty="0" smtClean="0">
                <a:ea typeface="MS Mincho" pitchFamily="49" charset="-128"/>
                <a:cs typeface="Arial" charset="0"/>
              </a:rPr>
              <a:t>Will have an estimated 10,500 visitors visit through the Family Adventures program for the 2012-13 school year</a:t>
            </a:r>
          </a:p>
          <a:p>
            <a:pPr eaLnBrk="1" hangingPunct="1">
              <a:spcBef>
                <a:spcPct val="0"/>
              </a:spcBef>
              <a:defRPr/>
            </a:pPr>
            <a:endParaRPr lang="en-US" dirty="0" smtClean="0">
              <a:cs typeface="+mn-cs"/>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777AB92-D1E3-A345-ADE8-5C9E6AAD4218}" type="slidenum">
              <a:rPr lang="en-US" sz="1200"/>
              <a:pPr eaLnBrk="1" hangingPunct="1"/>
              <a:t>22</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eaLnBrk="1" hangingPunct="1">
              <a:lnSpc>
                <a:spcPct val="90000"/>
              </a:lnSpc>
              <a:spcBef>
                <a:spcPct val="35000"/>
              </a:spcBef>
              <a:buClr>
                <a:srgbClr val="0C4225"/>
              </a:buClr>
              <a:buFont typeface="Arial" charset="0"/>
              <a:buChar char="•"/>
              <a:defRPr/>
            </a:pPr>
            <a:r>
              <a:rPr lang="en-US" dirty="0" smtClean="0">
                <a:ea typeface="MS Mincho" pitchFamily="49" charset="-128"/>
                <a:cs typeface="Arial" charset="0"/>
              </a:rPr>
              <a:t>Nano activities facilitated in the fall for Family Adventures program</a:t>
            </a:r>
          </a:p>
          <a:p>
            <a:pPr marL="342900" indent="-342900" eaLnBrk="1" hangingPunct="1">
              <a:lnSpc>
                <a:spcPct val="90000"/>
              </a:lnSpc>
              <a:spcBef>
                <a:spcPct val="35000"/>
              </a:spcBef>
              <a:buClr>
                <a:srgbClr val="0C4225"/>
              </a:buClr>
              <a:buFont typeface="Arial" charset="0"/>
              <a:buChar char="•"/>
              <a:defRPr/>
            </a:pPr>
            <a:r>
              <a:rPr lang="en-US" dirty="0" smtClean="0">
                <a:ea typeface="MS Mincho" pitchFamily="49" charset="-128"/>
                <a:cs typeface="Arial" charset="0"/>
              </a:rPr>
              <a:t>Mr. O video episodes focused on </a:t>
            </a:r>
            <a:r>
              <a:rPr lang="en-US" dirty="0" err="1" smtClean="0">
                <a:ea typeface="MS Mincho" pitchFamily="49" charset="-128"/>
                <a:cs typeface="Arial" charset="0"/>
              </a:rPr>
              <a:t>nano</a:t>
            </a:r>
            <a:r>
              <a:rPr lang="en-US" dirty="0" smtClean="0">
                <a:ea typeface="MS Mincho" pitchFamily="49" charset="-128"/>
                <a:cs typeface="Arial" charset="0"/>
              </a:rPr>
              <a:t> themes and based on NISE Net activities</a:t>
            </a:r>
          </a:p>
          <a:p>
            <a:pPr marL="342900" indent="-342900" eaLnBrk="1" hangingPunct="1">
              <a:lnSpc>
                <a:spcPct val="90000"/>
              </a:lnSpc>
              <a:spcBef>
                <a:spcPct val="35000"/>
              </a:spcBef>
              <a:buClr>
                <a:srgbClr val="0C4225"/>
              </a:buClr>
              <a:buFont typeface="Arial" charset="0"/>
              <a:buChar char="•"/>
              <a:defRPr/>
            </a:pPr>
            <a:r>
              <a:rPr lang="en-US" dirty="0" smtClean="0">
                <a:ea typeface="MS Mincho" pitchFamily="49" charset="-128"/>
                <a:cs typeface="Arial" charset="0"/>
              </a:rPr>
              <a:t>Training for staff as part of 21 tech project to use </a:t>
            </a:r>
            <a:r>
              <a:rPr lang="en-US" dirty="0" err="1" smtClean="0">
                <a:ea typeface="MS Mincho" pitchFamily="49" charset="-128"/>
                <a:cs typeface="Arial" charset="0"/>
              </a:rPr>
              <a:t>ipads</a:t>
            </a:r>
            <a:r>
              <a:rPr lang="en-US" dirty="0" smtClean="0">
                <a:ea typeface="MS Mincho" pitchFamily="49" charset="-128"/>
                <a:cs typeface="Arial" charset="0"/>
              </a:rPr>
              <a:t> and </a:t>
            </a:r>
            <a:r>
              <a:rPr lang="en-US" dirty="0" err="1" smtClean="0">
                <a:ea typeface="MS Mincho" pitchFamily="49" charset="-128"/>
                <a:cs typeface="Arial" charset="0"/>
              </a:rPr>
              <a:t>nano</a:t>
            </a:r>
            <a:r>
              <a:rPr lang="en-US" dirty="0" smtClean="0">
                <a:ea typeface="MS Mincho" pitchFamily="49" charset="-128"/>
                <a:cs typeface="Arial" charset="0"/>
              </a:rPr>
              <a:t> apps to </a:t>
            </a:r>
            <a:r>
              <a:rPr lang="en-US" dirty="0" err="1" smtClean="0">
                <a:ea typeface="MS Mincho" pitchFamily="49" charset="-128"/>
                <a:cs typeface="Arial" charset="0"/>
              </a:rPr>
              <a:t>faciliate</a:t>
            </a:r>
            <a:r>
              <a:rPr lang="en-US" dirty="0" smtClean="0">
                <a:ea typeface="MS Mincho" pitchFamily="49" charset="-128"/>
                <a:cs typeface="Arial" charset="0"/>
              </a:rPr>
              <a:t> </a:t>
            </a:r>
            <a:r>
              <a:rPr lang="en-US" dirty="0" err="1" smtClean="0">
                <a:ea typeface="MS Mincho" pitchFamily="49" charset="-128"/>
                <a:cs typeface="Arial" charset="0"/>
              </a:rPr>
              <a:t>exbiit</a:t>
            </a:r>
            <a:r>
              <a:rPr lang="en-US" dirty="0" smtClean="0">
                <a:ea typeface="MS Mincho" pitchFamily="49" charset="-128"/>
                <a:cs typeface="Arial" charset="0"/>
              </a:rPr>
              <a:t> components  and engage visitors in </a:t>
            </a:r>
            <a:r>
              <a:rPr lang="en-US" dirty="0" err="1" smtClean="0">
                <a:ea typeface="MS Mincho" pitchFamily="49" charset="-128"/>
                <a:cs typeface="Arial" charset="0"/>
              </a:rPr>
              <a:t>nano</a:t>
            </a:r>
            <a:r>
              <a:rPr lang="en-US" dirty="0" smtClean="0">
                <a:ea typeface="MS Mincho" pitchFamily="49" charset="-128"/>
                <a:cs typeface="Arial" charset="0"/>
              </a:rPr>
              <a:t> conversations.</a:t>
            </a:r>
          </a:p>
          <a:p>
            <a:pPr eaLnBrk="1" hangingPunct="1">
              <a:spcBef>
                <a:spcPct val="0"/>
              </a:spcBef>
              <a:defRPr/>
            </a:pPr>
            <a:r>
              <a:rPr lang="en-US" dirty="0" smtClean="0">
                <a:cs typeface="+mn-cs"/>
              </a:rPr>
              <a:t>Last but not least</a:t>
            </a:r>
          </a:p>
          <a:p>
            <a:pPr eaLnBrk="1" hangingPunct="1">
              <a:spcBef>
                <a:spcPct val="0"/>
              </a:spcBef>
              <a:defRPr/>
            </a:pPr>
            <a:r>
              <a:rPr lang="en-US" dirty="0" smtClean="0">
                <a:cs typeface="+mn-cs"/>
              </a:rPr>
              <a:t>-Hosting annual week-long event for </a:t>
            </a:r>
            <a:r>
              <a:rPr lang="en-US" dirty="0" err="1" smtClean="0">
                <a:cs typeface="+mn-cs"/>
              </a:rPr>
              <a:t>NanoDays</a:t>
            </a:r>
            <a:endParaRPr lang="en-US" dirty="0" smtClean="0">
              <a:cs typeface="+mn-cs"/>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E218AA72-BBAC-7640-88E5-5DDF14E9C3D5}" type="slidenum">
              <a:rPr lang="en-US" sz="1200">
                <a:solidFill>
                  <a:srgbClr val="000000"/>
                </a:solidFill>
              </a:rPr>
              <a:pPr eaLnBrk="1" hangingPunct="1"/>
              <a:t>23</a:t>
            </a:fld>
            <a:endParaRPr lang="en-US"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lnSpc>
                <a:spcPct val="90000"/>
              </a:lnSpc>
              <a:spcBef>
                <a:spcPct val="35000"/>
              </a:spcBef>
              <a:spcAft>
                <a:spcPts val="0"/>
              </a:spcAft>
              <a:buClr>
                <a:srgbClr val="0C4225"/>
              </a:buClr>
              <a:defRPr/>
            </a:pPr>
            <a:r>
              <a:rPr lang="en-US" dirty="0" smtClean="0">
                <a:ea typeface="MS Mincho" charset="-128"/>
                <a:cs typeface="Arial"/>
              </a:rPr>
              <a:t>Rice University</a:t>
            </a:r>
          </a:p>
          <a:p>
            <a:pPr marL="342900" indent="-342900" eaLnBrk="1" fontAlgn="auto" hangingPunct="1">
              <a:lnSpc>
                <a:spcPct val="90000"/>
              </a:lnSpc>
              <a:spcBef>
                <a:spcPct val="35000"/>
              </a:spcBef>
              <a:spcAft>
                <a:spcPts val="0"/>
              </a:spcAft>
              <a:buClr>
                <a:srgbClr val="0C4225"/>
              </a:buClr>
              <a:buFont typeface="Arial" pitchFamily="34" charset="0"/>
              <a:buChar char="•"/>
              <a:defRPr/>
            </a:pPr>
            <a:r>
              <a:rPr lang="en-US" dirty="0" smtClean="0">
                <a:ea typeface="MS Mincho" charset="-128"/>
                <a:cs typeface="Arial"/>
              </a:rPr>
              <a:t>Yearly </a:t>
            </a:r>
            <a:r>
              <a:rPr lang="en-US" dirty="0" err="1" smtClean="0">
                <a:ea typeface="MS Mincho" charset="-128"/>
                <a:cs typeface="Arial"/>
              </a:rPr>
              <a:t>NanoDays</a:t>
            </a:r>
            <a:r>
              <a:rPr lang="en-US" dirty="0" smtClean="0">
                <a:ea typeface="MS Mincho" charset="-128"/>
                <a:cs typeface="Arial"/>
              </a:rPr>
              <a:t> partner</a:t>
            </a:r>
          </a:p>
          <a:p>
            <a:pPr marL="342900" indent="-342900" eaLnBrk="1" fontAlgn="auto" hangingPunct="1">
              <a:lnSpc>
                <a:spcPct val="90000"/>
              </a:lnSpc>
              <a:spcBef>
                <a:spcPct val="35000"/>
              </a:spcBef>
              <a:spcAft>
                <a:spcPts val="0"/>
              </a:spcAft>
              <a:buClr>
                <a:srgbClr val="0C4225"/>
              </a:buClr>
              <a:buFont typeface="Arial" pitchFamily="34" charset="0"/>
              <a:buChar char="•"/>
              <a:defRPr/>
            </a:pPr>
            <a:r>
              <a:rPr lang="en-US" dirty="0" smtClean="0">
                <a:ea typeface="MS Mincho" charset="-128"/>
                <a:cs typeface="Arial"/>
              </a:rPr>
              <a:t>Volunteers staff activities throughout the year</a:t>
            </a:r>
          </a:p>
          <a:p>
            <a:pPr marL="342900" indent="-342900" eaLnBrk="1" fontAlgn="auto" hangingPunct="1">
              <a:lnSpc>
                <a:spcPct val="90000"/>
              </a:lnSpc>
              <a:spcBef>
                <a:spcPct val="35000"/>
              </a:spcBef>
              <a:spcAft>
                <a:spcPts val="0"/>
              </a:spcAft>
              <a:buClr>
                <a:srgbClr val="0C4225"/>
              </a:buClr>
              <a:buFont typeface="Arial" pitchFamily="34" charset="0"/>
              <a:buChar char="•"/>
              <a:defRPr/>
            </a:pPr>
            <a:r>
              <a:rPr lang="en-US" dirty="0" smtClean="0">
                <a:ea typeface="MS Mincho" charset="-128"/>
                <a:cs typeface="Arial"/>
              </a:rPr>
              <a:t>Help with </a:t>
            </a:r>
            <a:r>
              <a:rPr lang="en-US" dirty="0" err="1" smtClean="0">
                <a:ea typeface="MS Mincho" charset="-128"/>
                <a:cs typeface="Arial"/>
              </a:rPr>
              <a:t>nano</a:t>
            </a:r>
            <a:r>
              <a:rPr lang="en-US" dirty="0" smtClean="0">
                <a:ea typeface="MS Mincho" charset="-128"/>
                <a:cs typeface="Arial"/>
              </a:rPr>
              <a:t> exhibit spaces and engage visitors in components</a:t>
            </a:r>
          </a:p>
          <a:p>
            <a:pPr eaLnBrk="1" fontAlgn="auto" hangingPunct="1">
              <a:lnSpc>
                <a:spcPct val="90000"/>
              </a:lnSpc>
              <a:spcBef>
                <a:spcPct val="35000"/>
              </a:spcBef>
              <a:spcAft>
                <a:spcPts val="0"/>
              </a:spcAft>
              <a:buClr>
                <a:srgbClr val="0C4225"/>
              </a:buClr>
              <a:buFont typeface="Arial" pitchFamily="34" charset="0"/>
              <a:buNone/>
              <a:defRPr/>
            </a:pPr>
            <a:endParaRPr lang="en-US" dirty="0" smtClean="0">
              <a:ea typeface="MS Mincho" charset="-128"/>
              <a:cs typeface="Arial"/>
            </a:endParaRPr>
          </a:p>
          <a:p>
            <a:pPr eaLnBrk="1" fontAlgn="auto" hangingPunct="1">
              <a:lnSpc>
                <a:spcPct val="90000"/>
              </a:lnSpc>
              <a:spcBef>
                <a:spcPct val="35000"/>
              </a:spcBef>
              <a:spcAft>
                <a:spcPts val="0"/>
              </a:spcAft>
              <a:buClr>
                <a:srgbClr val="0C4225"/>
              </a:buClr>
              <a:buFont typeface="Arial" pitchFamily="34" charset="0"/>
              <a:buNone/>
              <a:defRPr/>
            </a:pPr>
            <a:r>
              <a:rPr lang="en-US" dirty="0" smtClean="0">
                <a:ea typeface="MS Mincho" charset="-128"/>
                <a:cs typeface="Arial"/>
              </a:rPr>
              <a:t>Rice Center for Biological and Environmental Nanotechnology</a:t>
            </a:r>
          </a:p>
          <a:p>
            <a:pPr marL="171450" indent="-171450" eaLnBrk="1" fontAlgn="auto" hangingPunct="1">
              <a:lnSpc>
                <a:spcPct val="90000"/>
              </a:lnSpc>
              <a:spcBef>
                <a:spcPct val="35000"/>
              </a:spcBef>
              <a:spcAft>
                <a:spcPts val="0"/>
              </a:spcAft>
              <a:buClr>
                <a:srgbClr val="0C4225"/>
              </a:buClr>
              <a:buFontTx/>
              <a:buChar char="-"/>
              <a:defRPr/>
            </a:pPr>
            <a:r>
              <a:rPr lang="en-US" dirty="0" smtClean="0">
                <a:ea typeface="MS Mincho" charset="-128"/>
                <a:cs typeface="Arial"/>
              </a:rPr>
              <a:t>Scientific review with programs</a:t>
            </a:r>
          </a:p>
          <a:p>
            <a:pPr marL="171450" indent="-171450" eaLnBrk="1" fontAlgn="auto" hangingPunct="1">
              <a:lnSpc>
                <a:spcPct val="90000"/>
              </a:lnSpc>
              <a:spcBef>
                <a:spcPct val="35000"/>
              </a:spcBef>
              <a:spcAft>
                <a:spcPts val="0"/>
              </a:spcAft>
              <a:buClr>
                <a:srgbClr val="0C4225"/>
              </a:buClr>
              <a:buFontTx/>
              <a:buChar char="-"/>
              <a:defRPr/>
            </a:pPr>
            <a:r>
              <a:rPr lang="en-US" dirty="0" smtClean="0">
                <a:ea typeface="MS Mincho" charset="-128"/>
                <a:cs typeface="Arial"/>
              </a:rPr>
              <a:t>Coordinate field trips to </a:t>
            </a:r>
            <a:r>
              <a:rPr lang="en-US" dirty="0" err="1" smtClean="0">
                <a:ea typeface="MS Mincho" charset="-128"/>
                <a:cs typeface="Arial"/>
              </a:rPr>
              <a:t>nano</a:t>
            </a:r>
            <a:r>
              <a:rPr lang="en-US" dirty="0" smtClean="0">
                <a:ea typeface="MS Mincho" charset="-128"/>
                <a:cs typeface="Arial"/>
              </a:rPr>
              <a:t> </a:t>
            </a:r>
            <a:r>
              <a:rPr lang="en-US" dirty="0" err="1" smtClean="0">
                <a:ea typeface="MS Mincho" charset="-128"/>
                <a:cs typeface="Arial"/>
              </a:rPr>
              <a:t>labratories</a:t>
            </a:r>
            <a:endParaRPr lang="en-US" dirty="0" smtClean="0">
              <a:ea typeface="MS Mincho" charset="-128"/>
              <a:cs typeface="Arial"/>
            </a:endParaRPr>
          </a:p>
          <a:p>
            <a:pPr eaLnBrk="1" fontAlgn="auto" hangingPunct="1">
              <a:lnSpc>
                <a:spcPct val="90000"/>
              </a:lnSpc>
              <a:spcBef>
                <a:spcPct val="35000"/>
              </a:spcBef>
              <a:spcAft>
                <a:spcPts val="0"/>
              </a:spcAft>
              <a:buClr>
                <a:srgbClr val="0C4225"/>
              </a:buClr>
              <a:defRPr/>
            </a:pPr>
            <a:r>
              <a:rPr lang="en-US" dirty="0" smtClean="0">
                <a:ea typeface="MS Mincho" charset="-128"/>
                <a:cs typeface="Arial"/>
              </a:rPr>
              <a:t>University Houston</a:t>
            </a:r>
          </a:p>
          <a:p>
            <a:pPr marL="342900" indent="-342900" eaLnBrk="1" fontAlgn="auto" hangingPunct="1">
              <a:lnSpc>
                <a:spcPct val="90000"/>
              </a:lnSpc>
              <a:spcBef>
                <a:spcPct val="35000"/>
              </a:spcBef>
              <a:spcAft>
                <a:spcPts val="0"/>
              </a:spcAft>
              <a:buClr>
                <a:srgbClr val="0C4225"/>
              </a:buClr>
              <a:buFont typeface="Arial" pitchFamily="34" charset="0"/>
              <a:buChar char="•"/>
              <a:defRPr/>
            </a:pPr>
            <a:r>
              <a:rPr lang="en-US" dirty="0" smtClean="0">
                <a:ea typeface="MS Mincho" charset="-128"/>
                <a:cs typeface="Arial"/>
              </a:rPr>
              <a:t>Scientific review for </a:t>
            </a:r>
            <a:r>
              <a:rPr lang="en-US" dirty="0" err="1" smtClean="0">
                <a:ea typeface="MS Mincho" charset="-128"/>
                <a:cs typeface="Arial"/>
              </a:rPr>
              <a:t>nano</a:t>
            </a:r>
            <a:r>
              <a:rPr lang="en-US" dirty="0" smtClean="0">
                <a:ea typeface="MS Mincho" charset="-128"/>
                <a:cs typeface="Arial"/>
              </a:rPr>
              <a:t> programs</a:t>
            </a:r>
          </a:p>
          <a:p>
            <a:pPr marL="342900" indent="-342900" eaLnBrk="1" fontAlgn="auto" hangingPunct="1">
              <a:lnSpc>
                <a:spcPct val="90000"/>
              </a:lnSpc>
              <a:spcBef>
                <a:spcPct val="35000"/>
              </a:spcBef>
              <a:spcAft>
                <a:spcPts val="0"/>
              </a:spcAft>
              <a:buClr>
                <a:srgbClr val="0C4225"/>
              </a:buClr>
              <a:buFont typeface="Arial" pitchFamily="34" charset="0"/>
              <a:buChar char="•"/>
              <a:defRPr/>
            </a:pPr>
            <a:r>
              <a:rPr lang="en-US" dirty="0" err="1" smtClean="0">
                <a:ea typeface="MS Mincho" charset="-128"/>
                <a:cs typeface="Arial"/>
              </a:rPr>
              <a:t>NanoDays</a:t>
            </a:r>
            <a:r>
              <a:rPr lang="en-US" dirty="0" smtClean="0">
                <a:ea typeface="MS Mincho" charset="-128"/>
                <a:cs typeface="Arial"/>
              </a:rPr>
              <a:t> support</a:t>
            </a:r>
          </a:p>
          <a:p>
            <a:pPr eaLnBrk="1" hangingPunct="1">
              <a:spcBef>
                <a:spcPct val="0"/>
              </a:spcBef>
              <a:defRPr/>
            </a:pPr>
            <a:endParaRPr lang="en-US" dirty="0" smtClean="0">
              <a:cs typeface="+mn-cs"/>
            </a:endParaRP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ACD56D2-B239-614A-84ED-CC5608273F6F}" type="slidenum">
              <a:rPr lang="en-US" sz="1200">
                <a:solidFill>
                  <a:srgbClr val="000000"/>
                </a:solidFill>
              </a:rPr>
              <a:pPr eaLnBrk="1" hangingPunct="1"/>
              <a:t>24</a:t>
            </a:fld>
            <a:endParaRPr lang="en-US"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775C02A-7EED-8646-84FB-72EF0BC58F7D}" type="slidenum">
              <a:rPr lang="en-US" sz="1200"/>
              <a:pPr eaLnBrk="1" hangingPunct="1"/>
              <a:t>25</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16137126-47CE-9C4A-969D-83CD5DBE42CC}" type="slidenum">
              <a:rPr lang="en-US" sz="1200"/>
              <a:pPr eaLnBrk="1" hangingPunct="1"/>
              <a:t>26</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MS PGothic"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B94B3EA6-773E-594D-BC2E-7B32D1C354D1}" type="slidenum">
              <a:rPr lang="en-US" sz="1200">
                <a:solidFill>
                  <a:srgbClr val="000000"/>
                </a:solidFill>
              </a:rPr>
              <a:pPr eaLnBrk="1" hangingPunct="1"/>
              <a:t>27</a:t>
            </a:fld>
            <a:endParaRPr lang="en-US"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331C2BA-6024-5D4F-8D40-1879B640BB95}" type="slidenum">
              <a:rPr lang="en-US" sz="1200"/>
              <a:pPr eaLnBrk="1" hangingPunct="1"/>
              <a:t>32</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A2C1977-F7D6-D04F-B978-34338EF80EC8}" type="slidenum">
              <a:rPr lang="en-US" sz="1200"/>
              <a:pPr eaLnBrk="1" hangingPunct="1"/>
              <a:t>33</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342900" indent="-342900" eaLnBrk="1" hangingPunct="1">
              <a:lnSpc>
                <a:spcPct val="90000"/>
              </a:lnSpc>
              <a:spcBef>
                <a:spcPct val="35000"/>
              </a:spcBef>
              <a:buClr>
                <a:srgbClr val="0C4225"/>
              </a:buClr>
              <a:buFontTx/>
              <a:buChar char="•"/>
            </a:pPr>
            <a:endParaRPr lang="en-US">
              <a:latin typeface="Calibri" charset="0"/>
              <a:ea typeface="MS PGothic" charset="0"/>
            </a:endParaRP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FE7C7445-DC9A-1742-A03F-7E33FBD5B4AA}" type="slidenum">
              <a:rPr lang="en-US" sz="1200">
                <a:solidFill>
                  <a:srgbClr val="000000"/>
                </a:solidFill>
              </a:rPr>
              <a:pPr eaLnBrk="1" hangingPunct="1"/>
              <a:t>34</a:t>
            </a:fld>
            <a:endParaRPr 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35000"/>
              </a:spcBef>
              <a:buClr>
                <a:srgbClr val="000000"/>
              </a:buClr>
            </a:pPr>
            <a:r>
              <a:rPr lang="en-US" b="1">
                <a:solidFill>
                  <a:srgbClr val="000000"/>
                </a:solidFill>
                <a:latin typeface="Calibri" charset="0"/>
                <a:ea typeface="MS Mincho" charset="0"/>
                <a:cs typeface="MS Mincho" charset="0"/>
              </a:rPr>
              <a:t>Years 1-5:  (2005-2010)</a:t>
            </a:r>
            <a:endParaRPr lang="en-US">
              <a:solidFill>
                <a:srgbClr val="000000"/>
              </a:solidFill>
              <a:latin typeface="Calibri" charset="0"/>
              <a:ea typeface="MS Mincho" charset="0"/>
              <a:cs typeface="MS Mincho" charset="0"/>
            </a:endParaRPr>
          </a:p>
          <a:p>
            <a:pPr lvl="1" eaLnBrk="1" hangingPunct="1">
              <a:spcBef>
                <a:spcPct val="35000"/>
              </a:spcBef>
              <a:buClr>
                <a:srgbClr val="000000"/>
              </a:buClr>
              <a:buFont typeface="Times" charset="0"/>
              <a:buChar char="•"/>
            </a:pPr>
            <a:r>
              <a:rPr lang="en-US">
                <a:solidFill>
                  <a:srgbClr val="000000"/>
                </a:solidFill>
                <a:latin typeface="Calibri" charset="0"/>
                <a:ea typeface="MS Mincho" charset="0"/>
                <a:cs typeface="MS Mincho" charset="0"/>
              </a:rPr>
              <a:t>Building the network</a:t>
            </a:r>
          </a:p>
          <a:p>
            <a:pPr eaLnBrk="1" hangingPunct="1">
              <a:spcBef>
                <a:spcPct val="35000"/>
              </a:spcBef>
              <a:buClr>
                <a:srgbClr val="000000"/>
              </a:buClr>
            </a:pPr>
            <a:r>
              <a:rPr lang="en-US" b="1">
                <a:solidFill>
                  <a:srgbClr val="000000"/>
                </a:solidFill>
                <a:latin typeface="Calibri" charset="0"/>
                <a:ea typeface="MS Mincho" charset="0"/>
                <a:cs typeface="MS Mincho" charset="0"/>
              </a:rPr>
              <a:t>Years 6-10: (2010-2015)</a:t>
            </a:r>
            <a:endParaRPr lang="en-US">
              <a:solidFill>
                <a:srgbClr val="000000"/>
              </a:solidFill>
              <a:latin typeface="Calibri" charset="0"/>
              <a:ea typeface="MS Mincho" charset="0"/>
              <a:cs typeface="MS Mincho" charset="0"/>
            </a:endParaRPr>
          </a:p>
          <a:p>
            <a:pPr lvl="1" eaLnBrk="1" hangingPunct="1">
              <a:spcBef>
                <a:spcPct val="35000"/>
              </a:spcBef>
              <a:buClr>
                <a:srgbClr val="000000"/>
              </a:buClr>
              <a:buFont typeface="Times" charset="0"/>
              <a:buChar char="•"/>
            </a:pPr>
            <a:r>
              <a:rPr lang="en-US">
                <a:solidFill>
                  <a:srgbClr val="000000"/>
                </a:solidFill>
                <a:latin typeface="Calibri" charset="0"/>
                <a:ea typeface="MS Mincho" charset="0"/>
                <a:cs typeface="MS Mincho" charset="0"/>
              </a:rPr>
              <a:t>Engaging the public through the network</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0F3D30F-82FD-CA44-BB23-DB6AF8A57C2B}" type="slidenum">
              <a:rPr lang="en-US" sz="1200"/>
              <a:pPr eaLnBrk="1" hangingPunct="1"/>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342900" indent="-342900" eaLnBrk="1" hangingPunct="1">
              <a:lnSpc>
                <a:spcPct val="90000"/>
              </a:lnSpc>
              <a:spcBef>
                <a:spcPct val="35000"/>
              </a:spcBef>
              <a:buClr>
                <a:srgbClr val="0C4225"/>
              </a:buClr>
              <a:buFontTx/>
              <a:buChar char="•"/>
            </a:pPr>
            <a:endParaRPr lang="en-US">
              <a:latin typeface="Calibri" charset="0"/>
              <a:ea typeface="MS PGothic" charset="0"/>
            </a:endParaRP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9C40ECD-BB05-604D-8407-FB0F5AB5628A}" type="slidenum">
              <a:rPr lang="en-US" sz="1200">
                <a:solidFill>
                  <a:srgbClr val="000000"/>
                </a:solidFill>
              </a:rPr>
              <a:pPr eaLnBrk="1" hangingPunct="1"/>
              <a:t>35</a:t>
            </a:fld>
            <a:endParaRPr lang="en-US"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342900" indent="-342900" eaLnBrk="1" hangingPunct="1">
              <a:lnSpc>
                <a:spcPct val="90000"/>
              </a:lnSpc>
              <a:spcBef>
                <a:spcPct val="35000"/>
              </a:spcBef>
              <a:buClr>
                <a:srgbClr val="0C4225"/>
              </a:buClr>
              <a:buFontTx/>
              <a:buChar char="•"/>
            </a:pPr>
            <a:endParaRPr lang="en-US">
              <a:latin typeface="Calibri" charset="0"/>
              <a:ea typeface="MS PGothic" charset="0"/>
            </a:endParaRP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5DE4DB13-707C-5846-AFDF-A274A3D3F606}" type="slidenum">
              <a:rPr lang="en-US" sz="1200">
                <a:solidFill>
                  <a:srgbClr val="000000"/>
                </a:solidFill>
              </a:rPr>
              <a:pPr eaLnBrk="1" hangingPunct="1"/>
              <a:t>36</a:t>
            </a:fld>
            <a:endParaRPr lang="en-US"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34BBF2FF-1FEA-9C43-AE3F-14080109D16F}" type="slidenum">
              <a:rPr lang="en-US" sz="1200"/>
              <a:pPr eaLnBrk="1" hangingPunct="1"/>
              <a:t>37</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F79F37C6-D1F1-5544-849C-6DAEB56C2BCA}" type="slidenum">
              <a:rPr lang="en-US" sz="1200">
                <a:solidFill>
                  <a:srgbClr val="000000"/>
                </a:solidFill>
              </a:rPr>
              <a:pPr eaLnBrk="1" hangingPunct="1"/>
              <a:t>38</a:t>
            </a:fld>
            <a:endParaRPr lang="en-US" sz="12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B4FEC51E-15BD-C14F-8CF4-109CDF54782A}" type="slidenum">
              <a:rPr lang="en-US" sz="1200">
                <a:solidFill>
                  <a:srgbClr val="000000"/>
                </a:solidFill>
              </a:rPr>
              <a:pPr eaLnBrk="1" hangingPunct="1"/>
              <a:t>39</a:t>
            </a:fld>
            <a:endParaRPr lang="en-US" sz="120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3203B243-9CA5-A04B-9798-D830A28E9EF0}" type="slidenum">
              <a:rPr lang="en-US" sz="1200">
                <a:solidFill>
                  <a:srgbClr val="000000"/>
                </a:solidFill>
              </a:rPr>
              <a:pPr eaLnBrk="1" hangingPunct="1"/>
              <a:t>40</a:t>
            </a:fld>
            <a:endParaRPr lang="en-US"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01DE6B8C-84EC-F045-AD9D-942DAA23EBAE}" type="slidenum">
              <a:rPr lang="en-US" sz="1200">
                <a:solidFill>
                  <a:srgbClr val="000000"/>
                </a:solidFill>
              </a:rPr>
              <a:pPr eaLnBrk="1" hangingPunct="1"/>
              <a:t>41</a:t>
            </a:fld>
            <a:endParaRPr lang="en-US"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DB2DCA4-1B67-DB44-B3C6-D8CA77ECE352}" type="slidenum">
              <a:rPr lang="en-US" sz="1200"/>
              <a:pPr eaLnBrk="1" hangingPunct="1"/>
              <a:t>42</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lnSpc>
                <a:spcPct val="90000"/>
              </a:lnSpc>
              <a:spcBef>
                <a:spcPct val="35000"/>
              </a:spcBef>
              <a:buClr>
                <a:srgbClr val="0C4225"/>
              </a:buClr>
            </a:pPr>
            <a:endParaRPr lang="en-US">
              <a:latin typeface="Calibri" charset="0"/>
              <a:ea typeface="MS PGothic" charset="0"/>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E844CF94-1977-6644-9CAA-E822EF0EB05D}" type="slidenum">
              <a:rPr lang="en-US" sz="1200"/>
              <a:pPr eaLnBrk="1" hangingPunct="1"/>
              <a:t>43</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373F3F5-DF86-A840-90DB-AB0FA8645C13}" type="slidenum">
              <a:rPr lang="en-US" sz="1200">
                <a:solidFill>
                  <a:srgbClr val="000000"/>
                </a:solidFill>
              </a:rPr>
              <a:pPr eaLnBrk="1" hangingPunct="1"/>
              <a:t>44</a:t>
            </a:fld>
            <a:endParaRPr 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Nano is a prefix meaning one billionth</a:t>
            </a: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5DCA09F4-CC5A-A54F-B5A3-831B317BD7B4}" type="slidenum">
              <a:rPr lang="en-US" sz="1200"/>
              <a:pPr eaLnBrk="1" hangingPunct="1"/>
              <a:t>4</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342900" indent="-342900" eaLnBrk="1" hangingPunct="1">
              <a:lnSpc>
                <a:spcPct val="90000"/>
              </a:lnSpc>
              <a:spcBef>
                <a:spcPct val="35000"/>
              </a:spcBef>
              <a:buClr>
                <a:srgbClr val="0C4225"/>
              </a:buClr>
              <a:buFontTx/>
              <a:buChar char="•"/>
            </a:pPr>
            <a:endParaRPr lang="en-US">
              <a:latin typeface="Calibri" charset="0"/>
              <a:ea typeface="MS PGothic" charset="0"/>
            </a:endParaRP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38A04395-BAE6-7D43-9216-0CA63587B290}" type="slidenum">
              <a:rPr lang="en-US" sz="1200">
                <a:solidFill>
                  <a:srgbClr val="000000"/>
                </a:solidFill>
              </a:rPr>
              <a:pPr eaLnBrk="1" hangingPunct="1"/>
              <a:t>45</a:t>
            </a:fld>
            <a:endParaRPr lang="en-US"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lnSpc>
                <a:spcPct val="90000"/>
              </a:lnSpc>
              <a:spcBef>
                <a:spcPct val="35000"/>
              </a:spcBef>
              <a:buClr>
                <a:srgbClr val="0C4225"/>
              </a:buClr>
            </a:pPr>
            <a:endParaRPr lang="en-US">
              <a:latin typeface="Calibri" charset="0"/>
              <a:ea typeface="MS PGothic" charset="0"/>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4E04275-DB69-2643-98FA-A283CB29374F}" type="slidenum">
              <a:rPr lang="en-US" sz="1200">
                <a:solidFill>
                  <a:srgbClr val="000000"/>
                </a:solidFill>
              </a:rPr>
              <a:pPr eaLnBrk="1" hangingPunct="1"/>
              <a:t>46</a:t>
            </a:fld>
            <a:endParaRPr lang="en-US" sz="120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lnSpc>
                <a:spcPct val="90000"/>
              </a:lnSpc>
              <a:spcBef>
                <a:spcPct val="35000"/>
              </a:spcBef>
              <a:buClr>
                <a:srgbClr val="0C4225"/>
              </a:buClr>
            </a:pPr>
            <a:endParaRPr lang="en-US">
              <a:latin typeface="Calibri" charset="0"/>
              <a:ea typeface="MS PGothic" charset="0"/>
            </a:endParaRP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AE724447-D0E7-A045-9E3D-569AAD706693}" type="slidenum">
              <a:rPr lang="en-US" sz="1200">
                <a:solidFill>
                  <a:srgbClr val="000000"/>
                </a:solidFill>
              </a:rPr>
              <a:pPr eaLnBrk="1" hangingPunct="1"/>
              <a:t>47</a:t>
            </a:fld>
            <a:endParaRPr lang="en-US" sz="120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64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35000"/>
              </a:spcBef>
              <a:buClr>
                <a:srgbClr val="0C4225"/>
              </a:buClr>
            </a:pPr>
            <a:r>
              <a:rPr lang="en-US">
                <a:latin typeface="Calibri" charset="0"/>
                <a:ea typeface="MS Mincho" charset="0"/>
                <a:cs typeface="MS Mincho" charset="0"/>
              </a:rPr>
              <a:t>We’ve been partnering with Cornell University to do Nano Education since even before NISE Net! They are wonderful science reviewers of new activities and programs, help us brainstorm new activities and training practices, and every year they provide student volunteers and scientists for our combined NanoDays in Ithaca.</a:t>
            </a:r>
          </a:p>
          <a:p>
            <a:pPr eaLnBrk="1" hangingPunct="1">
              <a:lnSpc>
                <a:spcPct val="90000"/>
              </a:lnSpc>
              <a:spcBef>
                <a:spcPct val="35000"/>
              </a:spcBef>
              <a:buClr>
                <a:srgbClr val="0C4225"/>
              </a:buClr>
            </a:pPr>
            <a:endParaRPr lang="en-US">
              <a:latin typeface="Calibri" charset="0"/>
              <a:ea typeface="MS Mincho" charset="0"/>
              <a:cs typeface="MS Mincho" charset="0"/>
            </a:endParaRPr>
          </a:p>
          <a:p>
            <a:pPr eaLnBrk="1" hangingPunct="1">
              <a:lnSpc>
                <a:spcPct val="90000"/>
              </a:lnSpc>
              <a:spcBef>
                <a:spcPct val="35000"/>
              </a:spcBef>
              <a:buClr>
                <a:srgbClr val="0C4225"/>
              </a:buClr>
            </a:pPr>
            <a:r>
              <a:rPr lang="en-US">
                <a:latin typeface="Calibri" charset="0"/>
                <a:ea typeface="MS Mincho" charset="0"/>
                <a:cs typeface="MS Mincho" charset="0"/>
              </a:rPr>
              <a:t>Often we partner with a Cornell Research center, in particular, </a:t>
            </a:r>
          </a:p>
          <a:p>
            <a:pPr eaLnBrk="1" hangingPunct="1">
              <a:lnSpc>
                <a:spcPct val="90000"/>
              </a:lnSpc>
              <a:spcBef>
                <a:spcPct val="35000"/>
              </a:spcBef>
              <a:buClr>
                <a:srgbClr val="0C4225"/>
              </a:buClr>
            </a:pPr>
            <a:endParaRPr lang="en-US">
              <a:latin typeface="Calibri" charset="0"/>
              <a:ea typeface="MS PGothic" charset="0"/>
            </a:endParaRPr>
          </a:p>
          <a:p>
            <a:pPr eaLnBrk="1" hangingPunct="1">
              <a:lnSpc>
                <a:spcPct val="90000"/>
              </a:lnSpc>
              <a:spcBef>
                <a:spcPct val="35000"/>
              </a:spcBef>
              <a:buClr>
                <a:srgbClr val="0C4225"/>
              </a:buClr>
            </a:pPr>
            <a:r>
              <a:rPr lang="en-US">
                <a:latin typeface="Calibri" charset="0"/>
                <a:ea typeface="MS Mincho" charset="0"/>
                <a:cs typeface="MS Mincho" charset="0"/>
              </a:rPr>
              <a:t>Cornell Nanoscale Science &amp; Technology Facility (NNIN Fab Lab)</a:t>
            </a:r>
          </a:p>
          <a:p>
            <a:pPr eaLnBrk="1" hangingPunct="1">
              <a:lnSpc>
                <a:spcPct val="90000"/>
              </a:lnSpc>
              <a:spcBef>
                <a:spcPct val="35000"/>
              </a:spcBef>
              <a:buClr>
                <a:srgbClr val="0C4225"/>
              </a:buClr>
            </a:pPr>
            <a:r>
              <a:rPr lang="en-US">
                <a:latin typeface="Calibri" charset="0"/>
                <a:ea typeface="MS Mincho" charset="0"/>
                <a:cs typeface="MS Mincho" charset="0"/>
              </a:rPr>
              <a:t>MRSEC, Cornell Center for Materials Research</a:t>
            </a:r>
          </a:p>
          <a:p>
            <a:pPr eaLnBrk="1" hangingPunct="1">
              <a:lnSpc>
                <a:spcPct val="90000"/>
              </a:lnSpc>
              <a:spcBef>
                <a:spcPct val="35000"/>
              </a:spcBef>
              <a:buClr>
                <a:srgbClr val="0C4225"/>
              </a:buClr>
            </a:pPr>
            <a:r>
              <a:rPr lang="en-US">
                <a:latin typeface="Calibri" charset="0"/>
                <a:ea typeface="MS Mincho" charset="0"/>
                <a:cs typeface="MS Mincho" charset="0"/>
              </a:rPr>
              <a:t>Cornell Center for Accelerator-based Sciences and Education (Classe)</a:t>
            </a:r>
          </a:p>
          <a:p>
            <a:pPr eaLnBrk="1" hangingPunct="1">
              <a:lnSpc>
                <a:spcPct val="90000"/>
              </a:lnSpc>
              <a:spcBef>
                <a:spcPct val="35000"/>
              </a:spcBef>
              <a:buClr>
                <a:srgbClr val="0C4225"/>
              </a:buClr>
            </a:pPr>
            <a:endParaRPr lang="en-US">
              <a:latin typeface="Calibri" charset="0"/>
              <a:ea typeface="MS Mincho" charset="0"/>
              <a:cs typeface="MS Mincho" charset="0"/>
            </a:endParaRPr>
          </a:p>
          <a:p>
            <a:pPr eaLnBrk="1" hangingPunct="1">
              <a:lnSpc>
                <a:spcPct val="90000"/>
              </a:lnSpc>
              <a:spcBef>
                <a:spcPct val="35000"/>
              </a:spcBef>
              <a:buClr>
                <a:srgbClr val="0C4225"/>
              </a:buClr>
            </a:pPr>
            <a:r>
              <a:rPr lang="en-US">
                <a:latin typeface="Calibri" charset="0"/>
                <a:ea typeface="MS Mincho" charset="0"/>
                <a:cs typeface="MS Mincho" charset="0"/>
              </a:rPr>
              <a:t>to host a weekend of nano fabulous fun for our community. This year, we just had a one day event at the Sciencenter with over 40 hands-on activities, three family friendly full length programs (Story time reading of Horton Hears a Who, Scientist presentation on nano fabrics and the fashion of the future, and a program on Oobleck and liquid body armor. We had over 100 Cornell volunteers engaging the public in nano activities.</a:t>
            </a:r>
          </a:p>
          <a:p>
            <a:pPr eaLnBrk="1" hangingPunct="1">
              <a:lnSpc>
                <a:spcPct val="90000"/>
              </a:lnSpc>
              <a:spcBef>
                <a:spcPct val="35000"/>
              </a:spcBef>
              <a:buClr>
                <a:srgbClr val="0C4225"/>
              </a:buClr>
            </a:pPr>
            <a:endParaRPr lang="en-US">
              <a:latin typeface="Calibri" charset="0"/>
              <a:ea typeface="MS Mincho" charset="0"/>
              <a:cs typeface="MS Mincho" charset="0"/>
            </a:endParaRPr>
          </a:p>
          <a:p>
            <a:pPr eaLnBrk="1" hangingPunct="1">
              <a:lnSpc>
                <a:spcPct val="90000"/>
              </a:lnSpc>
              <a:spcBef>
                <a:spcPct val="35000"/>
              </a:spcBef>
              <a:buClr>
                <a:srgbClr val="0C4225"/>
              </a:buClr>
            </a:pPr>
            <a:r>
              <a:rPr lang="en-US">
                <a:latin typeface="Calibri" charset="0"/>
                <a:ea typeface="MS Mincho" charset="0"/>
                <a:cs typeface="MS Mincho" charset="0"/>
              </a:rPr>
              <a:t>For our museum, and we’re on the smaller size, NanoDays is one of only two museum wide, free public events (the other is our Halloween Night) for which the whole museum staff comes together and we have this many awesome activities spread out around the whole museum.</a:t>
            </a:r>
          </a:p>
          <a:p>
            <a:pPr eaLnBrk="1" hangingPunct="1">
              <a:lnSpc>
                <a:spcPct val="90000"/>
              </a:lnSpc>
              <a:spcBef>
                <a:spcPct val="35000"/>
              </a:spcBef>
              <a:buClr>
                <a:srgbClr val="0C4225"/>
              </a:buClr>
            </a:pPr>
            <a:endParaRPr lang="en-US">
              <a:latin typeface="Calibri" charset="0"/>
              <a:ea typeface="MS Mincho" charset="0"/>
              <a:cs typeface="MS Mincho" charset="0"/>
            </a:endParaRPr>
          </a:p>
          <a:p>
            <a:pPr eaLnBrk="1" hangingPunct="1">
              <a:lnSpc>
                <a:spcPct val="90000"/>
              </a:lnSpc>
              <a:spcBef>
                <a:spcPct val="35000"/>
              </a:spcBef>
              <a:buClr>
                <a:srgbClr val="0C4225"/>
              </a:buClr>
            </a:pPr>
            <a:r>
              <a:rPr lang="en-US">
                <a:latin typeface="Calibri" charset="0"/>
                <a:ea typeface="MS Mincho" charset="0"/>
                <a:cs typeface="MS Mincho" charset="0"/>
              </a:rPr>
              <a:t>At NanoDays we sometimes pair activities (like fine wine and cheese) that have similar learning goals or content to help both our volunteers and visitors get the message (for example the Blue Morpho butterfly about structural color—nano spacing—with the Thin-films activity, also about the thin spacing of a film causing light to bounce back and reflect different colors).</a:t>
            </a:r>
          </a:p>
          <a:p>
            <a:pPr eaLnBrk="1" hangingPunct="1">
              <a:lnSpc>
                <a:spcPct val="90000"/>
              </a:lnSpc>
              <a:spcBef>
                <a:spcPct val="35000"/>
              </a:spcBef>
              <a:buClr>
                <a:srgbClr val="0C4225"/>
              </a:buClr>
            </a:pPr>
            <a:endParaRPr lang="en-US">
              <a:latin typeface="Calibri" charset="0"/>
              <a:ea typeface="MS Mincho" charset="0"/>
              <a:cs typeface="MS Mincho" charset="0"/>
            </a:endParaRPr>
          </a:p>
          <a:p>
            <a:pPr eaLnBrk="1" hangingPunct="1">
              <a:lnSpc>
                <a:spcPct val="90000"/>
              </a:lnSpc>
              <a:spcBef>
                <a:spcPct val="35000"/>
              </a:spcBef>
              <a:buClr>
                <a:srgbClr val="0C4225"/>
              </a:buClr>
            </a:pPr>
            <a:endParaRPr lang="en-US">
              <a:latin typeface="Calibri" charset="0"/>
              <a:ea typeface="MS Mincho" charset="0"/>
              <a:cs typeface="MS Mincho" charset="0"/>
            </a:endParaRPr>
          </a:p>
          <a:p>
            <a:pPr eaLnBrk="1" hangingPunct="1">
              <a:lnSpc>
                <a:spcPct val="90000"/>
              </a:lnSpc>
              <a:spcBef>
                <a:spcPct val="35000"/>
              </a:spcBef>
              <a:buClr>
                <a:srgbClr val="0C4225"/>
              </a:buClr>
            </a:pPr>
            <a:endParaRPr lang="en-US">
              <a:latin typeface="Calibri" charset="0"/>
              <a:ea typeface="MS Mincho" charset="0"/>
              <a:cs typeface="MS Mincho" charset="0"/>
            </a:endParaRPr>
          </a:p>
          <a:p>
            <a:pPr eaLnBrk="1" hangingPunct="1">
              <a:lnSpc>
                <a:spcPct val="90000"/>
              </a:lnSpc>
              <a:spcBef>
                <a:spcPct val="35000"/>
              </a:spcBef>
              <a:buClr>
                <a:srgbClr val="0C4225"/>
              </a:buClr>
            </a:pPr>
            <a:endParaRPr lang="en-US">
              <a:latin typeface="Calibri" charset="0"/>
              <a:ea typeface="MS Mincho" charset="0"/>
              <a:cs typeface="MS Mincho" charset="0"/>
            </a:endParaRPr>
          </a:p>
          <a:p>
            <a:pPr eaLnBrk="1" hangingPunct="1">
              <a:lnSpc>
                <a:spcPct val="90000"/>
              </a:lnSpc>
              <a:spcBef>
                <a:spcPct val="35000"/>
              </a:spcBef>
              <a:buClr>
                <a:srgbClr val="0C4225"/>
              </a:buClr>
            </a:pPr>
            <a:endParaRPr lang="en-US">
              <a:latin typeface="Calibri" charset="0"/>
              <a:ea typeface="MS Mincho" charset="0"/>
              <a:cs typeface="MS Mincho" charset="0"/>
            </a:endParaRPr>
          </a:p>
        </p:txBody>
      </p:sp>
      <p:sp>
        <p:nvSpPr>
          <p:cNvPr id="1064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BBDA127C-E065-2941-87C5-A9BF2904CD12}" type="slidenum">
              <a:rPr lang="en-US" sz="1200">
                <a:solidFill>
                  <a:srgbClr val="000000"/>
                </a:solidFill>
              </a:rPr>
              <a:pPr eaLnBrk="1" hangingPunct="1"/>
              <a:t>49</a:t>
            </a:fld>
            <a:endParaRPr lang="en-US" sz="120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35000"/>
              </a:spcBef>
              <a:buClr>
                <a:srgbClr val="0C4225"/>
              </a:buClr>
            </a:pPr>
            <a:r>
              <a:rPr lang="en-US">
                <a:latin typeface="Calibri" charset="0"/>
                <a:ea typeface="MS Mincho" charset="0"/>
                <a:cs typeface="MS Mincho" charset="0"/>
              </a:rPr>
              <a:t>On that theme of pairing or scaffolding, we’ve offered two different models of Nano at camp. We’re a children’s science museum so our campers range in age from 7-11</a:t>
            </a:r>
          </a:p>
          <a:p>
            <a:pPr eaLnBrk="1" hangingPunct="1">
              <a:lnSpc>
                <a:spcPct val="90000"/>
              </a:lnSpc>
              <a:spcBef>
                <a:spcPct val="35000"/>
              </a:spcBef>
              <a:buClr>
                <a:srgbClr val="0C4225"/>
              </a:buClr>
            </a:pPr>
            <a:endParaRPr lang="en-US">
              <a:latin typeface="Calibri" charset="0"/>
              <a:ea typeface="MS Mincho" charset="0"/>
              <a:cs typeface="MS Mincho" charset="0"/>
            </a:endParaRPr>
          </a:p>
          <a:p>
            <a:r>
              <a:rPr lang="en-US">
                <a:latin typeface="Calibri" charset="0"/>
                <a:ea typeface="MS Mincho" charset="0"/>
                <a:cs typeface="MS Mincho" charset="0"/>
              </a:rPr>
              <a:t>Version 1: Five days of nano programming, drawing from the nisenet.org catalog</a:t>
            </a:r>
          </a:p>
          <a:p>
            <a:r>
              <a:rPr lang="en-US" b="1">
                <a:latin typeface="Calibri" charset="0"/>
                <a:ea typeface="MS PGothic" charset="0"/>
              </a:rPr>
              <a:t>Session 1: Intro to Nano</a:t>
            </a:r>
          </a:p>
          <a:p>
            <a:pPr marL="628650" lvl="1" indent="-171450">
              <a:buFontTx/>
              <a:buChar char="•"/>
            </a:pPr>
            <a:r>
              <a:rPr lang="en-US">
                <a:latin typeface="Calibri" charset="0"/>
                <a:ea typeface="MS PGothic" charset="0"/>
              </a:rPr>
              <a:t>A nanometer is one-billionth of a meter. Nanometer-sized things are very small.</a:t>
            </a:r>
          </a:p>
          <a:p>
            <a:pPr marL="628650" lvl="1" indent="-171450">
              <a:buFontTx/>
              <a:buChar char="•"/>
            </a:pPr>
            <a:r>
              <a:rPr lang="en-US">
                <a:latin typeface="Calibri" charset="0"/>
                <a:ea typeface="MS PGothic" charset="0"/>
              </a:rPr>
              <a:t>Nanometer-sized things often behave differently than larger things do.</a:t>
            </a:r>
          </a:p>
          <a:p>
            <a:r>
              <a:rPr lang="en-US" b="1">
                <a:latin typeface="Calibri" charset="0"/>
                <a:ea typeface="MS PGothic" charset="0"/>
              </a:rPr>
              <a:t> </a:t>
            </a:r>
          </a:p>
          <a:p>
            <a:r>
              <a:rPr lang="en-US" b="1">
                <a:latin typeface="Calibri" charset="0"/>
                <a:ea typeface="MS PGothic" charset="0"/>
              </a:rPr>
              <a:t>Session 2: Nanoscale in nature</a:t>
            </a:r>
          </a:p>
          <a:p>
            <a:pPr marL="628650" lvl="1" indent="-171450">
              <a:buFontTx/>
              <a:buChar char="•"/>
            </a:pPr>
            <a:r>
              <a:rPr lang="en-US">
                <a:latin typeface="Calibri" charset="0"/>
                <a:ea typeface="MS PGothic" charset="0"/>
              </a:rPr>
              <a:t>Nanometer sized things exist in nature</a:t>
            </a:r>
          </a:p>
          <a:p>
            <a:pPr marL="628650" lvl="1" indent="-171450">
              <a:buFontTx/>
              <a:buChar char="•"/>
            </a:pPr>
            <a:r>
              <a:rPr lang="en-US">
                <a:latin typeface="Calibri" charset="0"/>
                <a:ea typeface="MS PGothic" charset="0"/>
              </a:rPr>
              <a:t>Nanotechnology and materials can be inspired by nature</a:t>
            </a:r>
          </a:p>
          <a:p>
            <a:endParaRPr lang="en-US" b="1">
              <a:latin typeface="Calibri" charset="0"/>
              <a:ea typeface="MS PGothic" charset="0"/>
            </a:endParaRPr>
          </a:p>
          <a:p>
            <a:r>
              <a:rPr lang="en-US" b="1">
                <a:latin typeface="Calibri" charset="0"/>
                <a:ea typeface="MS PGothic" charset="0"/>
              </a:rPr>
              <a:t>Session 3: Manipulating and building things at the Nanoscale</a:t>
            </a:r>
          </a:p>
          <a:p>
            <a:pPr marL="628650" lvl="1" indent="-171450">
              <a:buFontTx/>
              <a:buChar char="•"/>
            </a:pPr>
            <a:r>
              <a:rPr lang="en-US">
                <a:latin typeface="Calibri" charset="0"/>
                <a:ea typeface="MS PGothic" charset="0"/>
              </a:rPr>
              <a:t>Matter is made of atoms </a:t>
            </a:r>
          </a:p>
          <a:p>
            <a:pPr marL="628650" lvl="1" indent="-171450">
              <a:buFontTx/>
              <a:buChar char="•"/>
            </a:pPr>
            <a:r>
              <a:rPr lang="en-US">
                <a:latin typeface="Calibri" charset="0"/>
                <a:ea typeface="MS PGothic" charset="0"/>
              </a:rPr>
              <a:t>Molecules can be built from atoms using self-assembly</a:t>
            </a:r>
          </a:p>
          <a:p>
            <a:pPr marL="628650" lvl="1" indent="-171450">
              <a:buFontTx/>
              <a:buChar char="•"/>
            </a:pPr>
            <a:r>
              <a:rPr lang="en-US">
                <a:latin typeface="Calibri" charset="0"/>
                <a:ea typeface="MS PGothic" charset="0"/>
              </a:rPr>
              <a:t>Nanoscale materials can be built by a “top down” approach of lithography</a:t>
            </a:r>
          </a:p>
          <a:p>
            <a:endParaRPr lang="en-US" b="1">
              <a:latin typeface="Calibri" charset="0"/>
              <a:ea typeface="MS PGothic" charset="0"/>
            </a:endParaRPr>
          </a:p>
          <a:p>
            <a:r>
              <a:rPr lang="en-US" b="1">
                <a:latin typeface="Calibri" charset="0"/>
                <a:ea typeface="MS PGothic" charset="0"/>
              </a:rPr>
              <a:t>Session 4: Scientists use special tools to work on the nanoscale</a:t>
            </a:r>
          </a:p>
          <a:p>
            <a:pPr marL="628650" lvl="1" indent="-171450">
              <a:buFontTx/>
              <a:buChar char="•"/>
            </a:pPr>
            <a:r>
              <a:rPr lang="en-US">
                <a:latin typeface="Calibri" charset="0"/>
                <a:ea typeface="MS PGothic" charset="0"/>
              </a:rPr>
              <a:t>Specialized microscopes allow scientists to observe nanoscale structures</a:t>
            </a:r>
          </a:p>
          <a:p>
            <a:endParaRPr lang="en-US" b="1">
              <a:latin typeface="Calibri" charset="0"/>
              <a:ea typeface="MS PGothic" charset="0"/>
            </a:endParaRPr>
          </a:p>
          <a:p>
            <a:r>
              <a:rPr lang="en-US" b="1">
                <a:latin typeface="Calibri" charset="0"/>
                <a:ea typeface="MS PGothic" charset="0"/>
              </a:rPr>
              <a:t>Session 5: Nanotechnology leads to new knowledge and innovations </a:t>
            </a:r>
          </a:p>
          <a:p>
            <a:pPr marL="628650" lvl="1" indent="-171450">
              <a:buFontTx/>
              <a:buChar char="•"/>
            </a:pPr>
            <a:r>
              <a:rPr lang="en-US">
                <a:latin typeface="Calibri" charset="0"/>
                <a:ea typeface="MS PGothic" charset="0"/>
              </a:rPr>
              <a:t>Some products already have nanoscale materials in them</a:t>
            </a:r>
          </a:p>
          <a:p>
            <a:pPr marL="628650" lvl="1" indent="-171450">
              <a:buFontTx/>
              <a:buChar char="•"/>
            </a:pPr>
            <a:r>
              <a:rPr lang="en-US">
                <a:latin typeface="Calibri" charset="0"/>
                <a:ea typeface="MS PGothic" charset="0"/>
              </a:rPr>
              <a:t>Researchers and engineers are using nanoscale science to produce new and/or improved materials</a:t>
            </a:r>
          </a:p>
          <a:p>
            <a:pPr marL="628650" lvl="1" indent="-171450">
              <a:buFontTx/>
              <a:buChar char="•"/>
            </a:pPr>
            <a:r>
              <a:rPr lang="en-US">
                <a:latin typeface="Calibri" charset="0"/>
                <a:ea typeface="MS PGothic" charset="0"/>
              </a:rPr>
              <a:t>There are costs, risks and benefits of nanoscale science and engineering</a:t>
            </a:r>
          </a:p>
          <a:p>
            <a:pPr marL="628650" lvl="1" indent="-171450">
              <a:buFontTx/>
              <a:buChar char="•"/>
            </a:pPr>
            <a:r>
              <a:rPr lang="en-US">
                <a:latin typeface="Calibri" charset="0"/>
                <a:ea typeface="MS PGothic" charset="0"/>
              </a:rPr>
              <a:t>Our choices as consumers and citizens affect the development of nanotechnologies</a:t>
            </a:r>
            <a:endParaRPr lang="en-US">
              <a:latin typeface="Calibri" charset="0"/>
              <a:ea typeface="MS Mincho" charset="0"/>
              <a:cs typeface="MS Mincho" charset="0"/>
            </a:endParaRPr>
          </a:p>
          <a:p>
            <a:endParaRPr lang="en-US">
              <a:latin typeface="Calibri" charset="0"/>
              <a:ea typeface="MS Mincho" charset="0"/>
              <a:cs typeface="MS Mincho" charset="0"/>
            </a:endParaRPr>
          </a:p>
          <a:p>
            <a:endParaRPr lang="en-US">
              <a:latin typeface="Calibri" charset="0"/>
              <a:ea typeface="MS Mincho" charset="0"/>
              <a:cs typeface="MS Mincho" charset="0"/>
            </a:endParaRPr>
          </a:p>
          <a:p>
            <a:r>
              <a:rPr lang="en-US">
                <a:latin typeface="Calibri" charset="0"/>
                <a:ea typeface="MS Mincho" charset="0"/>
                <a:cs typeface="MS Mincho" charset="0"/>
              </a:rPr>
              <a:t>Version 2: two morning of Nano activities per two week session</a:t>
            </a:r>
          </a:p>
          <a:p>
            <a:r>
              <a:rPr lang="en-US">
                <a:latin typeface="Calibri" charset="0"/>
                <a:ea typeface="MS Mincho" charset="0"/>
                <a:cs typeface="MS Mincho" charset="0"/>
              </a:rPr>
              <a:t>The first morning is a general introduction and on the second week we choose from one of the following modules</a:t>
            </a:r>
            <a:r>
              <a:rPr lang="en-US">
                <a:latin typeface="Calibri" charset="0"/>
                <a:ea typeface="MS PGothic" charset="0"/>
              </a:rPr>
              <a:t>.</a:t>
            </a:r>
          </a:p>
          <a:p>
            <a:endParaRPr lang="en-US">
              <a:latin typeface="Calibri" charset="0"/>
              <a:ea typeface="MS PGothic" charset="0"/>
            </a:endParaRPr>
          </a:p>
          <a:p>
            <a:r>
              <a:rPr lang="en-US">
                <a:latin typeface="Calibri" charset="0"/>
                <a:ea typeface="MS PGothic" charset="0"/>
              </a:rPr>
              <a:t>We also use a similar model of combing activities from NanoDays kits and form the catalog to create a field trip program that allows kids to get hands on with nano activities and get more comfortable with the content and material before exploring the nano mini-exhibtion. (framwork for camp and for the field trip can be found on nisenet.org, in addition to the exhibit field trip worksheet.)</a:t>
            </a:r>
          </a:p>
          <a:p>
            <a:endParaRPr lang="en-US">
              <a:latin typeface="Calibri" charset="0"/>
              <a:ea typeface="MS PGothic" charset="0"/>
            </a:endParaRPr>
          </a:p>
          <a:p>
            <a:endParaRPr lang="en-US">
              <a:latin typeface="Calibri" charset="0"/>
              <a:ea typeface="MS PGothic" charset="0"/>
            </a:endParaRPr>
          </a:p>
          <a:p>
            <a:pPr eaLnBrk="1" hangingPunct="1">
              <a:lnSpc>
                <a:spcPct val="90000"/>
              </a:lnSpc>
              <a:spcBef>
                <a:spcPct val="35000"/>
              </a:spcBef>
              <a:buClr>
                <a:srgbClr val="0C4225"/>
              </a:buClr>
            </a:pPr>
            <a:endParaRPr lang="en-US">
              <a:latin typeface="Calibri" charset="0"/>
              <a:ea typeface="MS PGothic" charset="0"/>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BB251306-10AB-FC4C-A230-40F077681ABC}" type="slidenum">
              <a:rPr lang="en-US" sz="1200">
                <a:solidFill>
                  <a:srgbClr val="000000"/>
                </a:solidFill>
              </a:rPr>
              <a:pPr eaLnBrk="1" hangingPunct="1"/>
              <a:t>50</a:t>
            </a:fld>
            <a:endParaRPr lang="en-US" sz="120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NISE Net has identified four key concepts for engaging the public in nano.</a:t>
            </a:r>
          </a:p>
          <a:p>
            <a:endParaRPr lang="en-US">
              <a:latin typeface="Calibri" charset="0"/>
              <a:ea typeface="MS PGothic" charset="0"/>
            </a:endParaRPr>
          </a:p>
          <a:p>
            <a:pPr>
              <a:buFontTx/>
              <a:buChar char="•"/>
            </a:pPr>
            <a:r>
              <a:rPr lang="en-US">
                <a:latin typeface="Calibri" charset="0"/>
                <a:ea typeface="MS PGothic" charset="0"/>
              </a:rPr>
              <a:t>Nano is small and different.</a:t>
            </a:r>
          </a:p>
          <a:p>
            <a:pPr>
              <a:buFontTx/>
              <a:buChar char="•"/>
            </a:pPr>
            <a:r>
              <a:rPr lang="en-US">
                <a:latin typeface="Calibri" charset="0"/>
                <a:ea typeface="MS PGothic" charset="0"/>
              </a:rPr>
              <a:t>Nano is studying and making tiny things</a:t>
            </a:r>
          </a:p>
          <a:p>
            <a:pPr>
              <a:buFontTx/>
              <a:buChar char="•"/>
            </a:pPr>
            <a:r>
              <a:rPr lang="en-US">
                <a:latin typeface="Calibri" charset="0"/>
                <a:ea typeface="MS PGothic" charset="0"/>
              </a:rPr>
              <a:t>Nano is new technologies</a:t>
            </a:r>
          </a:p>
          <a:p>
            <a:pPr>
              <a:buFontTx/>
              <a:buChar char="•"/>
            </a:pPr>
            <a:r>
              <a:rPr lang="en-US">
                <a:latin typeface="Calibri" charset="0"/>
                <a:ea typeface="MS PGothic" charset="0"/>
              </a:rPr>
              <a:t>Nano is part of our society and our future</a:t>
            </a:r>
          </a:p>
          <a:p>
            <a:pPr>
              <a:buFontTx/>
              <a:buChar char="•"/>
            </a:pPr>
            <a:endParaRPr lang="en-US">
              <a:latin typeface="Calibri" charset="0"/>
              <a:ea typeface="MS PGothic" charset="0"/>
            </a:endParaRPr>
          </a:p>
          <a:p>
            <a:r>
              <a:rPr lang="en-US">
                <a:latin typeface="Calibri" charset="0"/>
                <a:ea typeface="MS PGothic" charset="0"/>
              </a:rPr>
              <a:t>(If you want to learn more about these four ideas, you can look at a guide called “engaging the public in nano”. It was in the NanoDays kit from last year, or you can find it in the online catalog.)</a:t>
            </a:r>
          </a:p>
          <a:p>
            <a:endParaRPr lang="en-US">
              <a:latin typeface="Calibri" charset="0"/>
              <a:ea typeface="MS PGothic" charset="0"/>
            </a:endParaRPr>
          </a:p>
          <a:p>
            <a:pPr eaLnBrk="1" hangingPunct="1">
              <a:lnSpc>
                <a:spcPct val="90000"/>
              </a:lnSpc>
              <a:spcBef>
                <a:spcPct val="35000"/>
              </a:spcBef>
              <a:buClr>
                <a:srgbClr val="0C4225"/>
              </a:buClr>
            </a:pPr>
            <a:r>
              <a:rPr lang="en-US">
                <a:latin typeface="Calibri" charset="0"/>
                <a:ea typeface="MS Mincho" charset="0"/>
                <a:cs typeface="MS Mincho" charset="0"/>
              </a:rPr>
              <a:t>In thinking about pairing activities and building programs from activity components, we’ve gotten really comfortable with the NISE Net content map. This is a great resource for educators working to create their own nano programming.</a:t>
            </a:r>
            <a:endParaRPr lang="en-US">
              <a:latin typeface="Calibri" charset="0"/>
              <a:ea typeface="MS PGothic" charset="0"/>
            </a:endParaRPr>
          </a:p>
        </p:txBody>
      </p:sp>
      <p:sp>
        <p:nvSpPr>
          <p:cNvPr id="1105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FE21907-A1CA-BB4E-A1C6-35668A53ECC5}" type="slidenum">
              <a:rPr lang="en-US" sz="1200">
                <a:solidFill>
                  <a:srgbClr val="000000"/>
                </a:solidFill>
              </a:rPr>
              <a:pPr eaLnBrk="1" hangingPunct="1"/>
              <a:t>51</a:t>
            </a:fld>
            <a:endParaRPr lang="en-US" sz="120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The mini-exhibition also follows the four areas of the content map. We’ve had good success pairing activities directly with components of the mini-exhibition. One of the component, small, smaller, nano, looks how ferrous materials—particles of iron—behave as they get smaller. Ferrofluid—nano particles of iron suspended—acts like a magnetic liquid and is visually surprising and cool! This year at NanoDays we added a demo to the ferrofluid exhibit. US currency contains a minute quantity of ferrofluid. It’s a anti counterfeit measure and helps vending machines know if you’ve put in a one or a fifty. This little demo got conversation going and helped people think about the ways that nanotech intersects with their everyday lives. </a:t>
            </a:r>
          </a:p>
          <a:p>
            <a:pPr eaLnBrk="1" hangingPunct="1">
              <a:spcBef>
                <a:spcPct val="0"/>
              </a:spcBef>
            </a:pPr>
            <a:endParaRPr lang="en-US">
              <a:latin typeface="Calibri" charset="0"/>
              <a:ea typeface="MS PGothic" charset="0"/>
            </a:endParaRPr>
          </a:p>
          <a:p>
            <a:pPr eaLnBrk="1" hangingPunct="1">
              <a:spcBef>
                <a:spcPct val="0"/>
              </a:spcBef>
            </a:pPr>
            <a:r>
              <a:rPr lang="en-US">
                <a:latin typeface="Calibri" charset="0"/>
                <a:ea typeface="MS PGothic" charset="0"/>
              </a:rPr>
              <a:t>We’ve found that area 4 of the content map—that nano is part of our lives and our future—works especially well under educator facilitation. We’ve implemented conversational activities about nano and society right into the exhibit space.</a:t>
            </a:r>
          </a:p>
          <a:p>
            <a:pPr eaLnBrk="1" hangingPunct="1">
              <a:spcBef>
                <a:spcPct val="0"/>
              </a:spcBef>
            </a:pPr>
            <a:endParaRPr lang="en-US">
              <a:latin typeface="Calibri" charset="0"/>
              <a:ea typeface="MS PGothic" charset="0"/>
            </a:endParaRPr>
          </a:p>
          <a:p>
            <a:r>
              <a:rPr lang="en-US">
                <a:latin typeface="Calibri" charset="0"/>
                <a:ea typeface="MS PGothic" charset="0"/>
              </a:rPr>
              <a:t>These conversational activities are often based on questions facilitators pose about personal values and opinions. Having these conversations in the context of the mini-exhibition makes them more relevant and meaningful.</a:t>
            </a:r>
          </a:p>
          <a:p>
            <a:endParaRPr lang="en-US">
              <a:latin typeface="Calibri" charset="0"/>
              <a:ea typeface="MS PGothic" charset="0"/>
            </a:endParaRPr>
          </a:p>
          <a:p>
            <a:r>
              <a:rPr lang="en-US">
                <a:latin typeface="Calibri" charset="0"/>
                <a:ea typeface="MS PGothic" charset="0"/>
              </a:rPr>
              <a:t> Example: What do we want the world to be like in the future? This is not something you can research and uncover the correct answer. Each visitor will have a different response and no response is wrong.</a:t>
            </a:r>
          </a:p>
          <a:p>
            <a:r>
              <a:rPr lang="en-US">
                <a:latin typeface="Calibri" charset="0"/>
                <a:ea typeface="MS PGothic" charset="0"/>
              </a:rPr>
              <a:t> </a:t>
            </a:r>
          </a:p>
          <a:p>
            <a:r>
              <a:rPr lang="en-US">
                <a:latin typeface="Calibri" charset="0"/>
                <a:ea typeface="MS PGothic" charset="0"/>
              </a:rPr>
              <a:t>Scientists are not the experts in this topic, and neither are you or your visitors.  Everyone has their own values and makes their own decisions about how a technology impacts their lives. This means you’re not on the spot to be the expert to know everything about nanotechnology and how it might affect our lives. You’re just there as a facilitator trying to get the visitor to explore and express their opinions and values. There is no right or wrong answer. There will always be things we don’t know.  Science can only inform us and help us make our own decisions based on the facts.</a:t>
            </a:r>
          </a:p>
          <a:p>
            <a:r>
              <a:rPr lang="en-US">
                <a:latin typeface="Calibri" charset="0"/>
                <a:ea typeface="MS PGothic" charset="0"/>
              </a:rPr>
              <a:t> </a:t>
            </a:r>
          </a:p>
          <a:p>
            <a:r>
              <a:rPr lang="en-US">
                <a:latin typeface="Calibri" charset="0"/>
                <a:ea typeface="MS PGothic" charset="0"/>
              </a:rPr>
              <a:t>For some educators, this might be a big change. The center of expertise shifts when you’re talking about how nano will affect individuals and society as a whole. Visitors have important expertise here: they have the best idea of how something will impact their lives. They have an equal place in the conversation, alongside educators and scientists.</a:t>
            </a:r>
          </a:p>
          <a:p>
            <a:pPr eaLnBrk="1" hangingPunct="1">
              <a:spcBef>
                <a:spcPct val="0"/>
              </a:spcBef>
            </a:pPr>
            <a:endParaRPr lang="en-US">
              <a:latin typeface="Calibri" charset="0"/>
              <a:ea typeface="MS PGothic" charset="0"/>
            </a:endParaRPr>
          </a:p>
        </p:txBody>
      </p:sp>
      <p:sp>
        <p:nvSpPr>
          <p:cNvPr id="1126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12724E27-AE4E-8241-A88E-064EBFF0DEA0}" type="slidenum">
              <a:rPr lang="en-US" sz="1200">
                <a:solidFill>
                  <a:srgbClr val="000000"/>
                </a:solidFill>
              </a:rPr>
              <a:pPr eaLnBrk="1" hangingPunct="1"/>
              <a:t>52</a:t>
            </a:fld>
            <a:endParaRPr lang="en-US" sz="120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fld id="{A48455B6-89B0-7A40-975D-8128899FCA1B}" type="slidenum">
              <a:rPr lang="en-US"/>
              <a:pPr eaLnBrk="1" hangingPunct="1"/>
              <a:t>53</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fld id="{66DB1FC0-E999-4F48-B445-55F8F64C01B0}" type="slidenum">
              <a:rPr lang="en-US"/>
              <a:pPr eaLnBrk="1" hangingPunct="1"/>
              <a:t>54</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35000"/>
              </a:spcBef>
              <a:buClr>
                <a:srgbClr val="0C4225"/>
              </a:buClr>
            </a:pPr>
            <a:r>
              <a:rPr lang="en-US">
                <a:latin typeface="Calibri" charset="0"/>
                <a:ea typeface="MS PGothic" charset="0"/>
              </a:rPr>
              <a:t>Rule #1: Nano is very, very, small</a:t>
            </a:r>
          </a:p>
          <a:p>
            <a:pPr eaLnBrk="1" hangingPunct="1">
              <a:lnSpc>
                <a:spcPct val="90000"/>
              </a:lnSpc>
              <a:spcBef>
                <a:spcPct val="35000"/>
              </a:spcBef>
              <a:buClr>
                <a:srgbClr val="0C4225"/>
              </a:buClr>
              <a:buFontTx/>
              <a:buChar char="•"/>
            </a:pPr>
            <a:r>
              <a:rPr lang="en-US">
                <a:latin typeface="Calibri" charset="0"/>
                <a:ea typeface="MS PGothic" charset="0"/>
              </a:rPr>
              <a:t>Children learn just how tiny nano is by measuring objects in nanometers.</a:t>
            </a:r>
          </a:p>
          <a:p>
            <a:pPr eaLnBrk="1" hangingPunct="1">
              <a:lnSpc>
                <a:spcPct val="90000"/>
              </a:lnSpc>
              <a:spcBef>
                <a:spcPct val="35000"/>
              </a:spcBef>
              <a:buClr>
                <a:srgbClr val="0C4225"/>
              </a:buClr>
              <a:buFontTx/>
              <a:buChar char="•"/>
            </a:pPr>
            <a:r>
              <a:rPr lang="en-US">
                <a:latin typeface="Calibri" charset="0"/>
                <a:ea typeface="MS PGothic" charset="0"/>
              </a:rPr>
              <a:t>Then they learn that molecules are nanosized.  During the smelly balloon experiment they test their noses as </a:t>
            </a:r>
            <a:r>
              <a:rPr lang="ja-JP" altLang="en-US">
                <a:latin typeface="Calibri" charset="0"/>
                <a:ea typeface="MS PGothic" charset="0"/>
              </a:rPr>
              <a:t>“</a:t>
            </a:r>
            <a:r>
              <a:rPr lang="en-US">
                <a:latin typeface="Calibri" charset="0"/>
                <a:ea typeface="MS PGothic" charset="0"/>
              </a:rPr>
              <a:t>nanosensors</a:t>
            </a:r>
            <a:r>
              <a:rPr lang="ja-JP" altLang="en-US">
                <a:latin typeface="Calibri" charset="0"/>
                <a:ea typeface="MS PGothic" charset="0"/>
              </a:rPr>
              <a:t>”</a:t>
            </a:r>
            <a:r>
              <a:rPr lang="en-US">
                <a:latin typeface="Calibri" charset="0"/>
                <a:ea typeface="MS PGothic" charset="0"/>
              </a:rPr>
              <a:t> that can smell scent molecules that their eyes cannot see.  </a:t>
            </a:r>
          </a:p>
          <a:p>
            <a:pPr eaLnBrk="1" hangingPunct="1">
              <a:lnSpc>
                <a:spcPct val="90000"/>
              </a:lnSpc>
              <a:spcBef>
                <a:spcPct val="35000"/>
              </a:spcBef>
              <a:buClr>
                <a:srgbClr val="0C4225"/>
              </a:buClr>
              <a:buFontTx/>
              <a:buChar char="•"/>
            </a:pPr>
            <a:r>
              <a:rPr lang="en-US">
                <a:latin typeface="Calibri" charset="0"/>
                <a:ea typeface="MS PGothic" charset="0"/>
              </a:rPr>
              <a:t>Using marshmallows and toothpicks, children build their own molecules.</a:t>
            </a:r>
          </a:p>
          <a:p>
            <a:pPr eaLnBrk="1" hangingPunct="1">
              <a:lnSpc>
                <a:spcPct val="90000"/>
              </a:lnSpc>
              <a:spcBef>
                <a:spcPct val="35000"/>
              </a:spcBef>
              <a:buClr>
                <a:srgbClr val="0C4225"/>
              </a:buClr>
              <a:buFontTx/>
              <a:buChar char="•"/>
            </a:pPr>
            <a:endParaRPr lang="en-US">
              <a:latin typeface="Calibri" charset="0"/>
              <a:ea typeface="MS PGothic" charset="0"/>
            </a:endParaRPr>
          </a:p>
          <a:p>
            <a:pPr eaLnBrk="1" hangingPunct="1">
              <a:lnSpc>
                <a:spcPct val="90000"/>
              </a:lnSpc>
              <a:spcBef>
                <a:spcPct val="35000"/>
              </a:spcBef>
              <a:buClr>
                <a:srgbClr val="0C4225"/>
              </a:buClr>
            </a:pPr>
            <a:r>
              <a:rPr lang="en-US">
                <a:latin typeface="Calibri" charset="0"/>
                <a:ea typeface="MS PGothic" charset="0"/>
              </a:rPr>
              <a:t>Rule #2: Unexpected things can happen</a:t>
            </a:r>
          </a:p>
          <a:p>
            <a:pPr eaLnBrk="1" hangingPunct="1">
              <a:lnSpc>
                <a:spcPct val="90000"/>
              </a:lnSpc>
              <a:spcBef>
                <a:spcPct val="35000"/>
              </a:spcBef>
              <a:buClr>
                <a:srgbClr val="0C4225"/>
              </a:buClr>
              <a:buFontTx/>
              <a:buChar char="•"/>
            </a:pPr>
            <a:r>
              <a:rPr lang="en-US">
                <a:latin typeface="Calibri" charset="0"/>
                <a:ea typeface="MS PGothic" charset="0"/>
              </a:rPr>
              <a:t>Children participate in various experiments to discover the unexpected properties of things that are nano-sized.  They learn that smaller pieces of a reactant will react faster than larger pieces due to the increased surface area.</a:t>
            </a:r>
          </a:p>
          <a:p>
            <a:pPr eaLnBrk="1" hangingPunct="1">
              <a:lnSpc>
                <a:spcPct val="90000"/>
              </a:lnSpc>
              <a:spcBef>
                <a:spcPct val="35000"/>
              </a:spcBef>
              <a:buClr>
                <a:srgbClr val="0C4225"/>
              </a:buClr>
              <a:buFontTx/>
              <a:buChar char="•"/>
            </a:pPr>
            <a:r>
              <a:rPr lang="en-US">
                <a:latin typeface="Calibri" charset="0"/>
                <a:ea typeface="MS PGothic" charset="0"/>
              </a:rPr>
              <a:t>Children learn about how nanogold is used to create stained glass because it turns red and green.  They create their own </a:t>
            </a:r>
            <a:r>
              <a:rPr lang="ja-JP" altLang="en-US">
                <a:latin typeface="Calibri" charset="0"/>
                <a:ea typeface="MS PGothic" charset="0"/>
              </a:rPr>
              <a:t>“</a:t>
            </a:r>
            <a:r>
              <a:rPr lang="en-US">
                <a:latin typeface="Calibri" charset="0"/>
                <a:ea typeface="MS PGothic" charset="0"/>
              </a:rPr>
              <a:t>stained glass</a:t>
            </a:r>
            <a:r>
              <a:rPr lang="ja-JP" altLang="en-US">
                <a:latin typeface="Calibri" charset="0"/>
                <a:ea typeface="MS PGothic" charset="0"/>
              </a:rPr>
              <a:t>”</a:t>
            </a:r>
            <a:r>
              <a:rPr lang="en-US">
                <a:latin typeface="Calibri" charset="0"/>
                <a:ea typeface="MS PGothic" charset="0"/>
              </a:rPr>
              <a:t> sun catchers with paint.</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fld id="{30978753-BA87-364B-BBF0-0020D1D680D7}" type="slidenum">
              <a:rPr lang="en-US">
                <a:solidFill>
                  <a:srgbClr val="000000"/>
                </a:solidFill>
              </a:rPr>
              <a:pPr eaLnBrk="1" hangingPunct="1"/>
              <a:t>55</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Inputs </a:t>
            </a:r>
            <a:r>
              <a:rPr lang="en-US" dirty="0"/>
              <a:t>- informal science </a:t>
            </a:r>
            <a:r>
              <a:rPr lang="en-US" dirty="0" smtClean="0"/>
              <a:t>education organizations (science</a:t>
            </a:r>
            <a:r>
              <a:rPr lang="en-US" baseline="0" dirty="0" smtClean="0"/>
              <a:t> and children’s </a:t>
            </a:r>
            <a:r>
              <a:rPr lang="en-US" dirty="0" smtClean="0"/>
              <a:t>museums</a:t>
            </a:r>
            <a:r>
              <a:rPr lang="en-US" dirty="0"/>
              <a:t>) and scientists</a:t>
            </a:r>
          </a:p>
          <a:p>
            <a:r>
              <a:rPr lang="en-US" dirty="0"/>
              <a:t>Outputs  - Build a community,</a:t>
            </a:r>
          </a:p>
          <a:p>
            <a:r>
              <a:rPr lang="en-US" dirty="0"/>
              <a:t> create educational products that partners want to use and can adapt to meet their need</a:t>
            </a:r>
          </a:p>
          <a:p>
            <a:r>
              <a:rPr lang="en-US" dirty="0"/>
              <a:t>Ultimately increase our capacity to engage the public</a:t>
            </a:r>
          </a:p>
          <a:p>
            <a:endParaRPr lang="en-US" dirty="0"/>
          </a:p>
        </p:txBody>
      </p:sp>
      <p:sp>
        <p:nvSpPr>
          <p:cNvPr id="4" name="Slide Number Placeholder 3"/>
          <p:cNvSpPr>
            <a:spLocks noGrp="1"/>
          </p:cNvSpPr>
          <p:nvPr>
            <p:ph type="sldNum" sz="quarter" idx="10"/>
          </p:nvPr>
        </p:nvSpPr>
        <p:spPr/>
        <p:txBody>
          <a:bodyPr/>
          <a:lstStyle/>
          <a:p>
            <a:pPr>
              <a:defRPr/>
            </a:pPr>
            <a:fld id="{7792FE2C-7B06-B245-8274-E4A4337F78EC}" type="slidenum">
              <a:rPr lang="en-US" smtClean="0"/>
              <a:pPr>
                <a:defRPr/>
              </a:pPr>
              <a:t>5</a:t>
            </a:fld>
            <a:endParaRPr lang="en-US"/>
          </a:p>
        </p:txBody>
      </p:sp>
    </p:spTree>
    <p:extLst>
      <p:ext uri="{BB962C8B-B14F-4D97-AF65-F5344CB8AC3E}">
        <p14:creationId xmlns:p14="http://schemas.microsoft.com/office/powerpoint/2010/main" val="23628514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MS PGothic" charset="0"/>
              </a:rPr>
              <a:t>Rule #3: Scientists can make and study tiny things. </a:t>
            </a:r>
          </a:p>
          <a:p>
            <a:pPr eaLnBrk="1" hangingPunct="1">
              <a:spcBef>
                <a:spcPct val="0"/>
              </a:spcBef>
              <a:buFontTx/>
              <a:buChar char="•"/>
            </a:pPr>
            <a:r>
              <a:rPr lang="en-US" dirty="0">
                <a:latin typeface="Calibri" charset="0"/>
                <a:ea typeface="MS PGothic" charset="0"/>
              </a:rPr>
              <a:t>Children discover that scientists must use special microscopes that </a:t>
            </a:r>
            <a:r>
              <a:rPr lang="ja-JP" altLang="en-US" dirty="0">
                <a:latin typeface="Calibri" charset="0"/>
                <a:ea typeface="MS PGothic" charset="0"/>
              </a:rPr>
              <a:t>“</a:t>
            </a:r>
            <a:r>
              <a:rPr lang="en-US" dirty="0">
                <a:latin typeface="Calibri" charset="0"/>
                <a:ea typeface="MS PGothic" charset="0"/>
              </a:rPr>
              <a:t>feel</a:t>
            </a:r>
            <a:r>
              <a:rPr lang="ja-JP" altLang="en-US" dirty="0">
                <a:latin typeface="Calibri" charset="0"/>
                <a:ea typeface="MS PGothic" charset="0"/>
              </a:rPr>
              <a:t>”</a:t>
            </a:r>
            <a:r>
              <a:rPr lang="en-US" dirty="0">
                <a:latin typeface="Calibri" charset="0"/>
                <a:ea typeface="MS PGothic" charset="0"/>
              </a:rPr>
              <a:t> surfaces to learn about </a:t>
            </a:r>
            <a:r>
              <a:rPr lang="en-US" dirty="0" err="1">
                <a:latin typeface="Calibri" charset="0"/>
                <a:ea typeface="MS PGothic" charset="0"/>
              </a:rPr>
              <a:t>nano</a:t>
            </a:r>
            <a:r>
              <a:rPr lang="en-US" dirty="0">
                <a:latin typeface="Calibri" charset="0"/>
                <a:ea typeface="MS PGothic" charset="0"/>
              </a:rPr>
              <a:t>-sized things. </a:t>
            </a:r>
          </a:p>
          <a:p>
            <a:pPr eaLnBrk="1" hangingPunct="1">
              <a:spcBef>
                <a:spcPct val="0"/>
              </a:spcBef>
              <a:buFontTx/>
              <a:buChar char="•"/>
            </a:pPr>
            <a:r>
              <a:rPr lang="en-US" dirty="0">
                <a:latin typeface="Calibri" charset="0"/>
                <a:ea typeface="MS PGothic" charset="0"/>
              </a:rPr>
              <a:t>Through a self-assembling activity, children learn that some molecules self assemble and that scientists use self-assembly to create new things.</a:t>
            </a:r>
          </a:p>
          <a:p>
            <a:pPr eaLnBrk="1" hangingPunct="1">
              <a:spcBef>
                <a:spcPct val="0"/>
              </a:spcBef>
              <a:buFontTx/>
              <a:buChar char="•"/>
            </a:pPr>
            <a:r>
              <a:rPr lang="en-US" dirty="0">
                <a:latin typeface="Calibri" charset="0"/>
                <a:ea typeface="MS PGothic" charset="0"/>
              </a:rPr>
              <a:t>Children extract DNA, a </a:t>
            </a:r>
            <a:r>
              <a:rPr lang="en-US" dirty="0" err="1">
                <a:latin typeface="Calibri" charset="0"/>
                <a:ea typeface="MS PGothic" charset="0"/>
              </a:rPr>
              <a:t>nano</a:t>
            </a:r>
            <a:r>
              <a:rPr lang="en-US" dirty="0">
                <a:latin typeface="Calibri" charset="0"/>
                <a:ea typeface="MS PGothic" charset="0"/>
              </a:rPr>
              <a:t>-molecule, from a strawberry.  </a:t>
            </a:r>
          </a:p>
          <a:p>
            <a:pPr eaLnBrk="1" hangingPunct="1">
              <a:spcBef>
                <a:spcPct val="0"/>
              </a:spcBef>
            </a:pPr>
            <a:endParaRPr lang="en-US" dirty="0">
              <a:latin typeface="Calibri" charset="0"/>
              <a:ea typeface="MS PGothic" charset="0"/>
            </a:endParaRPr>
          </a:p>
          <a:p>
            <a:pPr eaLnBrk="1" hangingPunct="1">
              <a:spcBef>
                <a:spcPct val="0"/>
              </a:spcBef>
            </a:pPr>
            <a:r>
              <a:rPr lang="en-US" dirty="0">
                <a:latin typeface="Calibri" charset="0"/>
                <a:ea typeface="MS PGothic" charset="0"/>
              </a:rPr>
              <a:t>Rule #4: Nano is found in nature</a:t>
            </a:r>
          </a:p>
          <a:p>
            <a:pPr eaLnBrk="1" hangingPunct="1">
              <a:spcBef>
                <a:spcPct val="0"/>
              </a:spcBef>
              <a:buFontTx/>
              <a:buChar char="•"/>
            </a:pPr>
            <a:r>
              <a:rPr lang="en-US" dirty="0">
                <a:latin typeface="Calibri" charset="0"/>
                <a:ea typeface="MS PGothic" charset="0"/>
              </a:rPr>
              <a:t>Children view images of examples of </a:t>
            </a:r>
            <a:r>
              <a:rPr lang="en-US" dirty="0" err="1">
                <a:latin typeface="Calibri" charset="0"/>
                <a:ea typeface="MS PGothic" charset="0"/>
              </a:rPr>
              <a:t>nano</a:t>
            </a:r>
            <a:r>
              <a:rPr lang="en-US" dirty="0">
                <a:latin typeface="Calibri" charset="0"/>
                <a:ea typeface="MS PGothic" charset="0"/>
              </a:rPr>
              <a:t> structures in nature; such as hairs on a geckos feet and the dermal </a:t>
            </a:r>
            <a:r>
              <a:rPr lang="en-US" dirty="0" err="1">
                <a:latin typeface="Calibri" charset="0"/>
                <a:ea typeface="MS PGothic" charset="0"/>
              </a:rPr>
              <a:t>denticles</a:t>
            </a:r>
            <a:r>
              <a:rPr lang="en-US" dirty="0">
                <a:latin typeface="Calibri" charset="0"/>
                <a:ea typeface="MS PGothic" charset="0"/>
              </a:rPr>
              <a:t> of a shark.</a:t>
            </a:r>
          </a:p>
          <a:p>
            <a:pPr eaLnBrk="1" hangingPunct="1">
              <a:spcBef>
                <a:spcPct val="0"/>
              </a:spcBef>
              <a:buFontTx/>
              <a:buChar char="•"/>
            </a:pPr>
            <a:r>
              <a:rPr lang="en-US" dirty="0">
                <a:latin typeface="Calibri" charset="0"/>
                <a:ea typeface="MS PGothic" charset="0"/>
              </a:rPr>
              <a:t>Using nail polish, children learn that a blue </a:t>
            </a:r>
            <a:r>
              <a:rPr lang="en-US" dirty="0" err="1">
                <a:latin typeface="Calibri" charset="0"/>
                <a:ea typeface="MS PGothic" charset="0"/>
              </a:rPr>
              <a:t>morpho</a:t>
            </a:r>
            <a:r>
              <a:rPr lang="en-US" dirty="0">
                <a:latin typeface="Calibri" charset="0"/>
                <a:ea typeface="MS PGothic" charset="0"/>
              </a:rPr>
              <a:t> butterfly get its color from colorless </a:t>
            </a:r>
            <a:r>
              <a:rPr lang="en-US" dirty="0" err="1">
                <a:latin typeface="Calibri" charset="0"/>
                <a:ea typeface="MS PGothic" charset="0"/>
              </a:rPr>
              <a:t>nanostrucutres</a:t>
            </a:r>
            <a:r>
              <a:rPr lang="en-US" dirty="0">
                <a:latin typeface="Calibri" charset="0"/>
                <a:ea typeface="MS PGothic" charset="0"/>
              </a:rPr>
              <a:t>.</a:t>
            </a:r>
          </a:p>
          <a:p>
            <a:pPr eaLnBrk="1" hangingPunct="1">
              <a:spcBef>
                <a:spcPct val="0"/>
              </a:spcBef>
              <a:buFontTx/>
              <a:buChar char="•"/>
            </a:pPr>
            <a:endParaRPr lang="en-US" dirty="0">
              <a:latin typeface="Calibri" charset="0"/>
              <a:ea typeface="MS PGothic" charset="0"/>
            </a:endParaRPr>
          </a:p>
          <a:p>
            <a:pPr eaLnBrk="1" hangingPunct="1">
              <a:spcBef>
                <a:spcPct val="0"/>
              </a:spcBef>
            </a:pPr>
            <a:r>
              <a:rPr lang="en-US" dirty="0">
                <a:latin typeface="Calibri" charset="0"/>
                <a:ea typeface="MS PGothic" charset="0"/>
              </a:rPr>
              <a:t>Rule #5: Nano inspires new technology</a:t>
            </a:r>
          </a:p>
          <a:p>
            <a:pPr eaLnBrk="1" hangingPunct="1">
              <a:spcBef>
                <a:spcPct val="0"/>
              </a:spcBef>
              <a:buFontTx/>
              <a:buChar char="•"/>
            </a:pPr>
            <a:r>
              <a:rPr lang="en-US" dirty="0">
                <a:latin typeface="Calibri" charset="0"/>
                <a:ea typeface="MS PGothic" charset="0"/>
              </a:rPr>
              <a:t>Children learn about the nanotechnology, liquid body armor.  The test how a suspension can change from a liquid to a solid by using a cornstarch and water mixture, </a:t>
            </a:r>
            <a:r>
              <a:rPr lang="ja-JP" altLang="en-US" dirty="0">
                <a:latin typeface="Calibri" charset="0"/>
                <a:ea typeface="MS PGothic" charset="0"/>
              </a:rPr>
              <a:t>“</a:t>
            </a:r>
            <a:r>
              <a:rPr lang="en-US" dirty="0">
                <a:latin typeface="Calibri" charset="0"/>
                <a:ea typeface="MS PGothic" charset="0"/>
              </a:rPr>
              <a:t>liquid body armor</a:t>
            </a:r>
            <a:r>
              <a:rPr lang="ja-JP" altLang="en-US" dirty="0">
                <a:latin typeface="Calibri" charset="0"/>
                <a:ea typeface="MS PGothic" charset="0"/>
              </a:rPr>
              <a:t>”</a:t>
            </a:r>
            <a:r>
              <a:rPr lang="en-US" dirty="0">
                <a:latin typeface="Calibri" charset="0"/>
                <a:ea typeface="MS PGothic" charset="0"/>
              </a:rPr>
              <a:t> to protect an egg from cracking.</a:t>
            </a:r>
          </a:p>
          <a:p>
            <a:pPr eaLnBrk="1" hangingPunct="1">
              <a:spcBef>
                <a:spcPct val="0"/>
              </a:spcBef>
              <a:buFontTx/>
              <a:buChar char="•"/>
            </a:pPr>
            <a:r>
              <a:rPr lang="en-US" dirty="0">
                <a:latin typeface="Calibri" charset="0"/>
                <a:ea typeface="MS PGothic" charset="0"/>
              </a:rPr>
              <a:t>Then children are able to make and feel their own liquid body armor.</a:t>
            </a:r>
          </a:p>
          <a:p>
            <a:pPr eaLnBrk="1" hangingPunct="1">
              <a:spcBef>
                <a:spcPct val="0"/>
              </a:spcBef>
              <a:buFontTx/>
              <a:buChar char="•"/>
            </a:pPr>
            <a:endParaRPr lang="en-US" dirty="0">
              <a:latin typeface="Calibri" charset="0"/>
              <a:ea typeface="MS PGothic" charset="0"/>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fld id="{BAAC2161-4981-024B-A4A1-F47A095F7BF7}" type="slidenum">
              <a:rPr lang="en-US">
                <a:solidFill>
                  <a:srgbClr val="000000"/>
                </a:solidFill>
              </a:rPr>
              <a:pPr eaLnBrk="1" hangingPunct="1"/>
              <a:t>56</a:t>
            </a:fld>
            <a:endParaRPr lang="en-US">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For the final day of our after school and summer camp presentation, a special guest performer leads the students in a reenactment of the book, Alice in Nanoland.  The entire audience participates in this interactive retelling which reviews all 5 rules of Nanoland in a fun an engaging way.  </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fld id="{2F0A6246-46CE-294E-9055-0526469B5EBF}" type="slidenum">
              <a:rPr lang="en-US">
                <a:solidFill>
                  <a:srgbClr val="000000"/>
                </a:solidFill>
              </a:rPr>
              <a:pPr eaLnBrk="1" hangingPunct="1"/>
              <a:t>57</a:t>
            </a:fld>
            <a:endParaRPr lang="en-US">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Quotes from Nora Moynihan:</a:t>
            </a:r>
          </a:p>
          <a:p>
            <a:r>
              <a:rPr lang="en-US">
                <a:latin typeface="Calibri" charset="0"/>
                <a:ea typeface="ＭＳ Ｐゴシック" charset="0"/>
                <a:cs typeface="ＭＳ Ｐゴシック" charset="0"/>
              </a:rPr>
              <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“The NISE Net is the best thing that ever happened to Port Discovery”</a:t>
            </a:r>
          </a:p>
          <a:p>
            <a:r>
              <a:rPr lang="en-US">
                <a:latin typeface="Calibri" charset="0"/>
                <a:ea typeface="ＭＳ Ｐゴシック" charset="0"/>
                <a:cs typeface="ＭＳ Ｐゴシック" charset="0"/>
              </a:rPr>
              <a:t>“Nano is the best exhibition we have on our floor”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The Nano mini-exhibition, which was originally designed to have a 400 sq. ft footprint.</a:t>
            </a:r>
          </a:p>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It is comprised of seven core components (4 panels, the Balance Our Nano Future tippy table, Small/Smaller/Nano, and Build a Giant Carbon Nanotube) and the seating area, which has reading material and is often next to the static beads table.</a:t>
            </a:r>
          </a:p>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Originally, the plan was to exact replicas distribute it to 50 sites. Sites would be bound by contract to have it displayed on their floor for 1 year. </a:t>
            </a:r>
          </a:p>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In their conversations about the mini-exhibition, the Nano design team wanted it to be interactive, informative, and welcoming and inclusive for a broad range of visitors. The design team articulated their goals in a more formal manner in January 2012… [ and they had three that were specifically focused on the public]</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675E4E-EFF8-C84C-A684-3024855E16F7}" type="slidenum">
              <a:rPr lang="en-US" sz="1200">
                <a:latin typeface="Calibri" charset="0"/>
              </a:rPr>
              <a:pPr eaLnBrk="1" hangingPunct="1"/>
              <a:t>59</a:t>
            </a:fld>
            <a:endParaRPr lang="en-US" sz="1200">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buFontTx/>
              <a:buChar char="•"/>
            </a:pPr>
            <a:endParaRPr lang="en-US">
              <a:latin typeface="Calibri" charset="0"/>
              <a:ea typeface="ＭＳ Ｐゴシック" charset="0"/>
              <a:cs typeface="ＭＳ Ｐゴシック" charset="0"/>
            </a:endParaRPr>
          </a:p>
          <a:p>
            <a:pPr eaLnBrk="1" hangingPunct="1">
              <a:spcBef>
                <a:spcPct val="50000"/>
              </a:spcBef>
              <a:buFontTx/>
              <a:buChar char="•"/>
            </a:pPr>
            <a:r>
              <a:rPr lang="en-US">
                <a:latin typeface="Calibri" charset="0"/>
                <a:ea typeface="ＭＳ Ｐゴシック" charset="0"/>
                <a:cs typeface="ＭＳ Ｐゴシック" charset="0"/>
              </a:rPr>
              <a:t>81 applications</a:t>
            </a:r>
          </a:p>
          <a:p>
            <a:pPr eaLnBrk="1" hangingPunct="1">
              <a:spcBef>
                <a:spcPct val="50000"/>
              </a:spcBef>
              <a:buFontTx/>
              <a:buChar char="•"/>
            </a:pPr>
            <a:r>
              <a:rPr lang="en-US">
                <a:latin typeface="Calibri" charset="0"/>
                <a:ea typeface="ＭＳ Ｐゴシック" charset="0"/>
                <a:cs typeface="ＭＳ Ｐゴシック" charset="0"/>
              </a:rPr>
              <a:t>6 early copies, 43 in Batch 1 (Years 7/8), 21 in Batch 2 (Year 9/10) = 70 total</a:t>
            </a:r>
          </a:p>
          <a:p>
            <a:pPr eaLnBrk="1" hangingPunct="1">
              <a:spcBef>
                <a:spcPct val="50000"/>
              </a:spcBef>
              <a:buFontTx/>
              <a:buChar char="•"/>
            </a:pPr>
            <a:r>
              <a:rPr lang="en-US">
                <a:latin typeface="Calibri" charset="0"/>
                <a:ea typeface="ＭＳ Ｐゴシック" charset="0"/>
                <a:cs typeface="ＭＳ Ｐゴシック" charset="0"/>
              </a:rPr>
              <a:t>Hoping to award more copies</a:t>
            </a:r>
          </a:p>
          <a:p>
            <a:pPr eaLnBrk="1" hangingPunct="1">
              <a:spcBef>
                <a:spcPct val="50000"/>
              </a:spcBef>
              <a:buFontTx/>
              <a:buChar char="•"/>
            </a:pPr>
            <a:endParaRPr lang="en-US">
              <a:latin typeface="Calibri" charset="0"/>
              <a:ea typeface="ＭＳ Ｐゴシック" charset="0"/>
              <a:cs typeface="ＭＳ Ｐゴシック" charset="0"/>
            </a:endParaRPr>
          </a:p>
          <a:p>
            <a:pPr eaLnBrk="1" hangingPunct="1">
              <a:spcBef>
                <a:spcPct val="50000"/>
              </a:spcBef>
              <a:buFontTx/>
              <a:buChar char="•"/>
            </a:pPr>
            <a:r>
              <a:rPr lang="en-US">
                <a:latin typeface="Calibri" charset="0"/>
                <a:ea typeface="ＭＳ Ｐゴシック" charset="0"/>
                <a:cs typeface="ＭＳ Ｐゴシック" charset="0"/>
              </a:rPr>
              <a:t>Small footprint: 400 square feet</a:t>
            </a:r>
          </a:p>
          <a:p>
            <a:pPr eaLnBrk="1" hangingPunct="1">
              <a:spcBef>
                <a:spcPct val="50000"/>
              </a:spcBef>
              <a:buFontTx/>
              <a:buChar char="•"/>
            </a:pPr>
            <a:r>
              <a:rPr lang="en-US">
                <a:latin typeface="Calibri" charset="0"/>
                <a:ea typeface="ＭＳ Ｐゴシック" charset="0"/>
                <a:cs typeface="ＭＳ Ｐゴシック" charset="0"/>
              </a:rPr>
              <a:t>Flexible configurations and modular components</a:t>
            </a:r>
          </a:p>
          <a:p>
            <a:pPr eaLnBrk="1" hangingPunct="1">
              <a:spcBef>
                <a:spcPct val="50000"/>
              </a:spcBef>
              <a:buFontTx/>
              <a:buChar char="•"/>
            </a:pPr>
            <a:r>
              <a:rPr lang="en-US">
                <a:latin typeface="Calibri" charset="0"/>
                <a:ea typeface="ＭＳ Ｐゴシック" charset="0"/>
                <a:cs typeface="ＭＳ Ｐゴシック" charset="0"/>
              </a:rPr>
              <a:t>Inexpensive replication</a:t>
            </a:r>
          </a:p>
          <a:p>
            <a:pPr eaLnBrk="1" hangingPunct="1">
              <a:spcBef>
                <a:spcPct val="50000"/>
              </a:spcBef>
              <a:buFontTx/>
              <a:buChar char="•"/>
            </a:pPr>
            <a:r>
              <a:rPr lang="en-US">
                <a:latin typeface="Calibri" charset="0"/>
                <a:ea typeface="ＭＳ Ｐゴシック" charset="0"/>
                <a:cs typeface="ＭＳ Ｐゴシック" charset="0"/>
              </a:rPr>
              <a:t>Intimate visitor experience</a:t>
            </a:r>
          </a:p>
          <a:p>
            <a:pPr eaLnBrk="1" hangingPunct="1">
              <a:spcBef>
                <a:spcPct val="50000"/>
              </a:spcBef>
              <a:buFontTx/>
              <a:buChar char="•"/>
            </a:pPr>
            <a:r>
              <a:rPr lang="en-US">
                <a:latin typeface="Calibri" charset="0"/>
                <a:ea typeface="ＭＳ Ｐゴシック" charset="0"/>
                <a:cs typeface="ＭＳ Ｐゴシック" charset="0"/>
              </a:rPr>
              <a:t>Long visitor dwell times </a:t>
            </a:r>
          </a:p>
          <a:p>
            <a:pPr eaLnBrk="1" hangingPunct="1">
              <a:spcBef>
                <a:spcPct val="50000"/>
              </a:spcBef>
              <a:buFontTx/>
              <a:buChar char="•"/>
            </a:pPr>
            <a:r>
              <a:rPr lang="en-US">
                <a:latin typeface="Calibri" charset="0"/>
                <a:ea typeface="ＭＳ Ｐゴシック" charset="0"/>
                <a:cs typeface="ＭＳ Ｐゴシック" charset="0"/>
              </a:rPr>
              <a:t>Strong content learning and visitor conversations</a:t>
            </a:r>
          </a:p>
          <a:p>
            <a:endParaRPr lang="en-US">
              <a:latin typeface="Calibri" charset="0"/>
              <a:ea typeface="ＭＳ Ｐゴシック" charset="0"/>
              <a:cs typeface="ＭＳ Ｐゴシック"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994A49-6B74-D543-98CE-9CC1A8E34D25}" type="slidenum">
              <a:rPr lang="en-US" sz="1200">
                <a:latin typeface="Calibri" charset="0"/>
              </a:rPr>
              <a:pPr eaLnBrk="1" hangingPunct="1"/>
              <a:t>61</a:t>
            </a:fld>
            <a:endParaRPr lang="en-US" sz="1200">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buFontTx/>
              <a:buChar char="•"/>
            </a:pPr>
            <a:endParaRPr lang="en-US">
              <a:latin typeface="Calibri" charset="0"/>
              <a:ea typeface="ＭＳ Ｐゴシック" charset="0"/>
              <a:cs typeface="ＭＳ Ｐゴシック" charset="0"/>
            </a:endParaRPr>
          </a:p>
          <a:p>
            <a:pPr eaLnBrk="1" hangingPunct="1">
              <a:spcBef>
                <a:spcPct val="50000"/>
              </a:spcBef>
              <a:buFontTx/>
              <a:buChar char="•"/>
            </a:pPr>
            <a:r>
              <a:rPr lang="en-US">
                <a:latin typeface="Calibri" charset="0"/>
                <a:ea typeface="ＭＳ Ｐゴシック" charset="0"/>
                <a:cs typeface="ＭＳ Ｐゴシック" charset="0"/>
              </a:rPr>
              <a:t>81 applications</a:t>
            </a:r>
          </a:p>
          <a:p>
            <a:pPr eaLnBrk="1" hangingPunct="1">
              <a:spcBef>
                <a:spcPct val="50000"/>
              </a:spcBef>
              <a:buFontTx/>
              <a:buChar char="•"/>
            </a:pPr>
            <a:r>
              <a:rPr lang="en-US">
                <a:latin typeface="Calibri" charset="0"/>
                <a:ea typeface="ＭＳ Ｐゴシック" charset="0"/>
                <a:cs typeface="ＭＳ Ｐゴシック" charset="0"/>
              </a:rPr>
              <a:t>6 early copies, 43 in Batch 1 (Years 7/8), 21 in Batch 2 (Year 9/10) = 70 total</a:t>
            </a:r>
          </a:p>
          <a:p>
            <a:pPr eaLnBrk="1" hangingPunct="1">
              <a:spcBef>
                <a:spcPct val="50000"/>
              </a:spcBef>
              <a:buFontTx/>
              <a:buChar char="•"/>
            </a:pPr>
            <a:r>
              <a:rPr lang="en-US">
                <a:latin typeface="Calibri" charset="0"/>
                <a:ea typeface="ＭＳ Ｐゴシック" charset="0"/>
                <a:cs typeface="ＭＳ Ｐゴシック" charset="0"/>
              </a:rPr>
              <a:t>Hoping to award more copies</a:t>
            </a:r>
          </a:p>
          <a:p>
            <a:pPr eaLnBrk="1" hangingPunct="1">
              <a:spcBef>
                <a:spcPct val="50000"/>
              </a:spcBef>
              <a:buFontTx/>
              <a:buChar char="•"/>
            </a:pPr>
            <a:endParaRPr lang="en-US">
              <a:latin typeface="Calibri" charset="0"/>
              <a:ea typeface="ＭＳ Ｐゴシック" charset="0"/>
              <a:cs typeface="ＭＳ Ｐゴシック" charset="0"/>
            </a:endParaRPr>
          </a:p>
          <a:p>
            <a:pPr eaLnBrk="1" hangingPunct="1">
              <a:spcBef>
                <a:spcPct val="50000"/>
              </a:spcBef>
              <a:buFontTx/>
              <a:buChar char="•"/>
            </a:pPr>
            <a:r>
              <a:rPr lang="en-US">
                <a:latin typeface="Calibri" charset="0"/>
                <a:ea typeface="ＭＳ Ｐゴシック" charset="0"/>
                <a:cs typeface="ＭＳ Ｐゴシック" charset="0"/>
              </a:rPr>
              <a:t>Small footprint: 400 square feet</a:t>
            </a:r>
          </a:p>
          <a:p>
            <a:pPr eaLnBrk="1" hangingPunct="1">
              <a:spcBef>
                <a:spcPct val="50000"/>
              </a:spcBef>
              <a:buFontTx/>
              <a:buChar char="•"/>
            </a:pPr>
            <a:r>
              <a:rPr lang="en-US">
                <a:latin typeface="Calibri" charset="0"/>
                <a:ea typeface="ＭＳ Ｐゴシック" charset="0"/>
                <a:cs typeface="ＭＳ Ｐゴシック" charset="0"/>
              </a:rPr>
              <a:t>Flexible configurations and modular components</a:t>
            </a:r>
          </a:p>
          <a:p>
            <a:pPr eaLnBrk="1" hangingPunct="1">
              <a:spcBef>
                <a:spcPct val="50000"/>
              </a:spcBef>
              <a:buFontTx/>
              <a:buChar char="•"/>
            </a:pPr>
            <a:r>
              <a:rPr lang="en-US">
                <a:latin typeface="Calibri" charset="0"/>
                <a:ea typeface="ＭＳ Ｐゴシック" charset="0"/>
                <a:cs typeface="ＭＳ Ｐゴシック" charset="0"/>
              </a:rPr>
              <a:t>Inexpensive replication</a:t>
            </a:r>
          </a:p>
          <a:p>
            <a:pPr eaLnBrk="1" hangingPunct="1">
              <a:spcBef>
                <a:spcPct val="50000"/>
              </a:spcBef>
              <a:buFontTx/>
              <a:buChar char="•"/>
            </a:pPr>
            <a:r>
              <a:rPr lang="en-US">
                <a:latin typeface="Calibri" charset="0"/>
                <a:ea typeface="ＭＳ Ｐゴシック" charset="0"/>
                <a:cs typeface="ＭＳ Ｐゴシック" charset="0"/>
              </a:rPr>
              <a:t>Intimate visitor experience</a:t>
            </a:r>
          </a:p>
          <a:p>
            <a:pPr eaLnBrk="1" hangingPunct="1">
              <a:spcBef>
                <a:spcPct val="50000"/>
              </a:spcBef>
              <a:buFontTx/>
              <a:buChar char="•"/>
            </a:pPr>
            <a:r>
              <a:rPr lang="en-US">
                <a:latin typeface="Calibri" charset="0"/>
                <a:ea typeface="ＭＳ Ｐゴシック" charset="0"/>
                <a:cs typeface="ＭＳ Ｐゴシック" charset="0"/>
              </a:rPr>
              <a:t>Long visitor dwell times </a:t>
            </a:r>
          </a:p>
          <a:p>
            <a:pPr eaLnBrk="1" hangingPunct="1">
              <a:spcBef>
                <a:spcPct val="50000"/>
              </a:spcBef>
              <a:buFontTx/>
              <a:buChar char="•"/>
            </a:pPr>
            <a:r>
              <a:rPr lang="en-US">
                <a:latin typeface="Calibri" charset="0"/>
                <a:ea typeface="ＭＳ Ｐゴシック" charset="0"/>
                <a:cs typeface="ＭＳ Ｐゴシック" charset="0"/>
              </a:rPr>
              <a:t>Strong content learning and visitor conversations</a:t>
            </a:r>
          </a:p>
          <a:p>
            <a:endParaRPr lang="en-US">
              <a:latin typeface="Calibri" charset="0"/>
              <a:ea typeface="ＭＳ Ｐゴシック" charset="0"/>
              <a:cs typeface="ＭＳ Ｐゴシック"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36ED99-3320-6E44-8306-E01F49C0B23C}" type="slidenum">
              <a:rPr lang="en-US" sz="1200">
                <a:latin typeface="Calibri" charset="0"/>
              </a:rPr>
              <a:pPr eaLnBrk="1" hangingPunct="1"/>
              <a:t>62</a:t>
            </a:fld>
            <a:endParaRPr lang="en-US" sz="1200">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Quotes from Nora Moynihan:</a:t>
            </a:r>
          </a:p>
          <a:p>
            <a:r>
              <a:rPr lang="en-US">
                <a:latin typeface="Calibri" charset="0"/>
                <a:ea typeface="ＭＳ Ｐゴシック" charset="0"/>
                <a:cs typeface="ＭＳ Ｐゴシック" charset="0"/>
              </a:rPr>
              <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“The NISE Net is the best thing that ever happened to Port Discovery”</a:t>
            </a:r>
          </a:p>
          <a:p>
            <a:r>
              <a:rPr lang="en-US">
                <a:latin typeface="Calibri" charset="0"/>
                <a:ea typeface="ＭＳ Ｐゴシック" charset="0"/>
                <a:cs typeface="ＭＳ Ｐゴシック" charset="0"/>
              </a:rPr>
              <a:t>“Nano is the best exhibition we have on our floor”</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[walk through this] -  indicators of success from goals document. And our evidence.</a:t>
            </a: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C3BF38-A705-7440-9166-0D64C8D20113}" type="slidenum">
              <a:rPr lang="en-US" sz="1200">
                <a:latin typeface="Calibri" charset="0"/>
              </a:rPr>
              <a:pPr eaLnBrk="1" hangingPunct="1"/>
              <a:t>64</a:t>
            </a:fld>
            <a:endParaRPr lang="en-US" sz="1200">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Quotes from Nora Moynihan:</a:t>
            </a:r>
          </a:p>
          <a:p>
            <a:r>
              <a:rPr lang="en-US">
                <a:latin typeface="Calibri" charset="0"/>
                <a:ea typeface="ＭＳ Ｐゴシック" charset="0"/>
                <a:cs typeface="ＭＳ Ｐゴシック" charset="0"/>
              </a:rPr>
              <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“The NISE Net is the best thing that ever happened to Port Discovery”</a:t>
            </a:r>
          </a:p>
          <a:p>
            <a:r>
              <a:rPr lang="en-US">
                <a:latin typeface="Calibri" charset="0"/>
                <a:ea typeface="ＭＳ Ｐゴシック" charset="0"/>
                <a:cs typeface="ＭＳ Ｐゴシック" charset="0"/>
              </a:rPr>
              <a:t>“Nano is the best exhibition we have on our floor”</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And as always, thank you to NSF for supporting this project!</a:t>
            </a:r>
          </a:p>
        </p:txBody>
      </p:sp>
      <p:sp>
        <p:nvSpPr>
          <p:cNvPr id="1146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BA6E7D11-6FCC-2944-863F-AE8F53925DD8}" type="slidenum">
              <a:rPr lang="en-US" sz="1200"/>
              <a:pPr eaLnBrk="1" hangingPunct="1"/>
              <a:t>66</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endParaRPr>
          </a:p>
          <a:p>
            <a:r>
              <a:rPr lang="en-US">
                <a:latin typeface="Calibri" charset="0"/>
                <a:ea typeface="MS PGothic" charset="0"/>
              </a:rPr>
              <a:t>----- Meeting Notes (5/1/13 15:15) -----</a:t>
            </a:r>
          </a:p>
          <a:p>
            <a:r>
              <a:rPr lang="en-US">
                <a:latin typeface="Calibri" charset="0"/>
                <a:ea typeface="MS PGothic" charset="0"/>
              </a:rPr>
              <a:t>Network Community - people and organiztions</a:t>
            </a:r>
          </a:p>
          <a:p>
            <a:endParaRPr lang="en-US">
              <a:latin typeface="Calibri" charset="0"/>
              <a:ea typeface="MS PGothic"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B11EF32A-DBAB-A743-B22B-0536D50DC18D}" type="slidenum">
              <a:rPr lang="en-US" sz="1200"/>
              <a:pPr eaLnBrk="1" hangingPunct="1"/>
              <a:t>6</a:t>
            </a:fld>
            <a:endParaRPr 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776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r>
              <a:rPr lang="en-US" b="1">
                <a:latin typeface="Calibri" charset="0"/>
                <a:ea typeface="MS PGothic" charset="0"/>
              </a:rPr>
              <a:t>To build the network and raise the capacities of its members, we have 7 regional hubs that </a:t>
            </a:r>
            <a:endParaRPr lang="en-US">
              <a:latin typeface="Calibri" charset="0"/>
              <a:ea typeface="MS PGothic" charset="0"/>
            </a:endParaRPr>
          </a:p>
          <a:p>
            <a:pPr>
              <a:spcBef>
                <a:spcPct val="50000"/>
              </a:spcBef>
              <a:buFontTx/>
              <a:buChar char="•"/>
            </a:pPr>
            <a:r>
              <a:rPr lang="en-US">
                <a:latin typeface="Calibri" charset="0"/>
                <a:ea typeface="MS PGothic" charset="0"/>
              </a:rPr>
              <a:t>Share NISE Network resources with partners</a:t>
            </a:r>
          </a:p>
          <a:p>
            <a:pPr>
              <a:spcBef>
                <a:spcPct val="50000"/>
              </a:spcBef>
              <a:buFontTx/>
              <a:buChar char="•"/>
            </a:pPr>
            <a:r>
              <a:rPr lang="en-US">
                <a:latin typeface="Calibri" charset="0"/>
                <a:ea typeface="MS PGothic" charset="0"/>
              </a:rPr>
              <a:t>Support the infusion of nano content into partner museum institutions—increasing public impact</a:t>
            </a:r>
          </a:p>
          <a:p>
            <a:pPr>
              <a:spcBef>
                <a:spcPct val="50000"/>
              </a:spcBef>
              <a:buFontTx/>
              <a:buChar char="•"/>
            </a:pPr>
            <a:r>
              <a:rPr lang="en-US">
                <a:latin typeface="Calibri" charset="0"/>
                <a:ea typeface="MS PGothic" charset="0"/>
              </a:rPr>
              <a:t>Encourage further involvement in the network</a:t>
            </a:r>
          </a:p>
          <a:p>
            <a:pPr>
              <a:spcBef>
                <a:spcPct val="50000"/>
              </a:spcBef>
              <a:buFontTx/>
              <a:buChar char="•"/>
            </a:pPr>
            <a:r>
              <a:rPr lang="en-US">
                <a:latin typeface="Calibri" charset="0"/>
                <a:ea typeface="MS PGothic" charset="0"/>
              </a:rPr>
              <a:t>Connect informal science educators and local researchers </a:t>
            </a:r>
          </a:p>
          <a:p>
            <a:pPr eaLnBrk="1" hangingPunct="1">
              <a:spcBef>
                <a:spcPct val="50000"/>
              </a:spcBef>
              <a:buFontTx/>
              <a:buChar char="•"/>
            </a:pPr>
            <a:endParaRPr lang="en-US">
              <a:latin typeface="Calibri" charset="0"/>
              <a:ea typeface="MS PGothic" charset="0"/>
            </a:endParaRPr>
          </a:p>
          <a:p>
            <a:endParaRPr lang="en-US">
              <a:latin typeface="Calibri" charset="0"/>
              <a:ea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The Network is made up of museums and scientists all over the country.</a:t>
            </a:r>
          </a:p>
          <a:p>
            <a:r>
              <a:rPr lang="en-US">
                <a:latin typeface="Calibri" charset="0"/>
                <a:ea typeface="MS PGothic" charset="0"/>
              </a:rPr>
              <a:t>This slide includes 225 partners who received NanoDays kits</a:t>
            </a: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1A2F97E8-1003-954A-AD80-1E2E06565664}" type="slidenum">
              <a:rPr lang="en-US" sz="1200"/>
              <a:pPr eaLnBrk="1" hangingPunct="1"/>
              <a:t>8</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057400" lvl="4" indent="-228600" eaLnBrk="1" hangingPunct="1">
              <a:spcBef>
                <a:spcPct val="50000"/>
              </a:spcBef>
            </a:pPr>
            <a:r>
              <a:rPr lang="en-US">
                <a:latin typeface="Calibri" charset="0"/>
                <a:ea typeface="MS PGothic" charset="0"/>
              </a:rPr>
              <a:t>We asked partners to send us photos of their NanoDays events –here are just a few</a:t>
            </a:r>
          </a:p>
          <a:p>
            <a:pPr marL="2057400" lvl="4" indent="-228600" eaLnBrk="1" hangingPunct="1">
              <a:spcBef>
                <a:spcPct val="50000"/>
              </a:spcBef>
            </a:pPr>
            <a:endParaRPr lang="en-US">
              <a:latin typeface="Calibri" charset="0"/>
              <a:ea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D79B051-478D-5D49-A4DB-366E70717604}" type="datetimeFigureOut">
              <a:rPr lang="en-US"/>
              <a:pPr>
                <a:defRPr/>
              </a:pPr>
              <a:t>5/7/13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362660-AD15-0A4F-99E8-9472BA9FE4F8}" type="slidenum">
              <a:rPr lang="en-US"/>
              <a:pPr>
                <a:defRPr/>
              </a:pPr>
              <a:t>‹#›</a:t>
            </a:fld>
            <a:endParaRPr lang="en-US"/>
          </a:p>
        </p:txBody>
      </p:sp>
    </p:spTree>
    <p:extLst>
      <p:ext uri="{BB962C8B-B14F-4D97-AF65-F5344CB8AC3E}">
        <p14:creationId xmlns:p14="http://schemas.microsoft.com/office/powerpoint/2010/main" val="3763903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699A445-537C-9C45-AE81-72D026B76B16}" type="datetimeFigureOut">
              <a:rPr lang="en-US"/>
              <a:pPr>
                <a:defRPr/>
              </a:pPr>
              <a:t>5/7/13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5A9558-CC99-9942-BE01-3D7F08141D9B}" type="slidenum">
              <a:rPr lang="en-US"/>
              <a:pPr>
                <a:defRPr/>
              </a:pPr>
              <a:t>‹#›</a:t>
            </a:fld>
            <a:endParaRPr lang="en-US"/>
          </a:p>
        </p:txBody>
      </p:sp>
    </p:spTree>
    <p:extLst>
      <p:ext uri="{BB962C8B-B14F-4D97-AF65-F5344CB8AC3E}">
        <p14:creationId xmlns:p14="http://schemas.microsoft.com/office/powerpoint/2010/main" val="1755386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A21154-A00F-034A-8C9F-CC6EE4055868}" type="datetimeFigureOut">
              <a:rPr lang="en-US"/>
              <a:pPr>
                <a:defRPr/>
              </a:pPr>
              <a:t>5/7/13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A5BFC6-8B85-0940-AE4A-BA8B901218C6}" type="slidenum">
              <a:rPr lang="en-US"/>
              <a:pPr>
                <a:defRPr/>
              </a:pPr>
              <a:t>‹#›</a:t>
            </a:fld>
            <a:endParaRPr lang="en-US"/>
          </a:p>
        </p:txBody>
      </p:sp>
    </p:spTree>
    <p:extLst>
      <p:ext uri="{BB962C8B-B14F-4D97-AF65-F5344CB8AC3E}">
        <p14:creationId xmlns:p14="http://schemas.microsoft.com/office/powerpoint/2010/main" val="1630152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45F78F2-C218-874D-8757-71087432C6D3}" type="datetimeFigureOut">
              <a:rPr lang="en-US"/>
              <a:pPr>
                <a:defRPr/>
              </a:pPr>
              <a:t>5/7/13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007015-4824-8241-9435-1ED9C578149E}" type="slidenum">
              <a:rPr lang="en-US"/>
              <a:pPr>
                <a:defRPr/>
              </a:pPr>
              <a:t>‹#›</a:t>
            </a:fld>
            <a:endParaRPr lang="en-US"/>
          </a:p>
        </p:txBody>
      </p:sp>
    </p:spTree>
    <p:extLst>
      <p:ext uri="{BB962C8B-B14F-4D97-AF65-F5344CB8AC3E}">
        <p14:creationId xmlns:p14="http://schemas.microsoft.com/office/powerpoint/2010/main" val="3682095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66DA12F-E123-6042-ADDF-01386DECF507}" type="datetimeFigureOut">
              <a:rPr lang="en-US"/>
              <a:pPr>
                <a:defRPr/>
              </a:pPr>
              <a:t>5/7/13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C7D531-23CC-C44A-AF08-960CB3DDA1F5}" type="slidenum">
              <a:rPr lang="en-US"/>
              <a:pPr>
                <a:defRPr/>
              </a:pPr>
              <a:t>‹#›</a:t>
            </a:fld>
            <a:endParaRPr lang="en-US"/>
          </a:p>
        </p:txBody>
      </p:sp>
    </p:spTree>
    <p:extLst>
      <p:ext uri="{BB962C8B-B14F-4D97-AF65-F5344CB8AC3E}">
        <p14:creationId xmlns:p14="http://schemas.microsoft.com/office/powerpoint/2010/main" val="666810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8125FB9-1157-0249-91BE-1777BFA9B933}" type="datetimeFigureOut">
              <a:rPr lang="en-US"/>
              <a:pPr>
                <a:defRPr/>
              </a:pPr>
              <a:t>5/7/13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796A87-6B2D-294B-BA78-E328106055CB}" type="slidenum">
              <a:rPr lang="en-US"/>
              <a:pPr>
                <a:defRPr/>
              </a:pPr>
              <a:t>‹#›</a:t>
            </a:fld>
            <a:endParaRPr lang="en-US"/>
          </a:p>
        </p:txBody>
      </p:sp>
    </p:spTree>
    <p:extLst>
      <p:ext uri="{BB962C8B-B14F-4D97-AF65-F5344CB8AC3E}">
        <p14:creationId xmlns:p14="http://schemas.microsoft.com/office/powerpoint/2010/main" val="3162976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69F5919-D280-9749-ACF1-13D7D7201FEF}" type="datetimeFigureOut">
              <a:rPr lang="en-US"/>
              <a:pPr>
                <a:defRPr/>
              </a:pPr>
              <a:t>5/7/13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4219584-A5C5-AB47-8E35-8AF63D0925A5}" type="slidenum">
              <a:rPr lang="en-US"/>
              <a:pPr>
                <a:defRPr/>
              </a:pPr>
              <a:t>‹#›</a:t>
            </a:fld>
            <a:endParaRPr lang="en-US"/>
          </a:p>
        </p:txBody>
      </p:sp>
    </p:spTree>
    <p:extLst>
      <p:ext uri="{BB962C8B-B14F-4D97-AF65-F5344CB8AC3E}">
        <p14:creationId xmlns:p14="http://schemas.microsoft.com/office/powerpoint/2010/main" val="1594485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732DF7B-CA4A-5345-940D-6928A3A1254A}" type="datetimeFigureOut">
              <a:rPr lang="en-US"/>
              <a:pPr>
                <a:defRPr/>
              </a:pPr>
              <a:t>5/7/13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1515707-795F-A146-8C55-DF574B5F8B03}" type="slidenum">
              <a:rPr lang="en-US"/>
              <a:pPr>
                <a:defRPr/>
              </a:pPr>
              <a:t>‹#›</a:t>
            </a:fld>
            <a:endParaRPr lang="en-US"/>
          </a:p>
        </p:txBody>
      </p:sp>
    </p:spTree>
    <p:extLst>
      <p:ext uri="{BB962C8B-B14F-4D97-AF65-F5344CB8AC3E}">
        <p14:creationId xmlns:p14="http://schemas.microsoft.com/office/powerpoint/2010/main" val="3326757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A0A8F58-BE14-3243-9EDD-8C6112ECEC2F}" type="datetimeFigureOut">
              <a:rPr lang="en-US"/>
              <a:pPr>
                <a:defRPr/>
              </a:pPr>
              <a:t>5/7/13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814B157-B626-A740-AAE6-301C46525183}" type="slidenum">
              <a:rPr lang="en-US"/>
              <a:pPr>
                <a:defRPr/>
              </a:pPr>
              <a:t>‹#›</a:t>
            </a:fld>
            <a:endParaRPr lang="en-US"/>
          </a:p>
        </p:txBody>
      </p:sp>
    </p:spTree>
    <p:extLst>
      <p:ext uri="{BB962C8B-B14F-4D97-AF65-F5344CB8AC3E}">
        <p14:creationId xmlns:p14="http://schemas.microsoft.com/office/powerpoint/2010/main" val="3457605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2C9D19-81BB-BE4D-9115-814CD5F12A49}" type="datetimeFigureOut">
              <a:rPr lang="en-US"/>
              <a:pPr>
                <a:defRPr/>
              </a:pPr>
              <a:t>5/7/13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363419-405E-A143-80F1-7AF6AFC18BEE}" type="slidenum">
              <a:rPr lang="en-US"/>
              <a:pPr>
                <a:defRPr/>
              </a:pPr>
              <a:t>‹#›</a:t>
            </a:fld>
            <a:endParaRPr lang="en-US"/>
          </a:p>
        </p:txBody>
      </p:sp>
    </p:spTree>
    <p:extLst>
      <p:ext uri="{BB962C8B-B14F-4D97-AF65-F5344CB8AC3E}">
        <p14:creationId xmlns:p14="http://schemas.microsoft.com/office/powerpoint/2010/main" val="3030917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B44146-E73A-9D48-BABE-33E9FA0743EB}" type="datetimeFigureOut">
              <a:rPr lang="en-US"/>
              <a:pPr>
                <a:defRPr/>
              </a:pPr>
              <a:t>5/7/13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C67623-6CC2-E542-AF99-F5D9C285F24C}" type="slidenum">
              <a:rPr lang="en-US"/>
              <a:pPr>
                <a:defRPr/>
              </a:pPr>
              <a:t>‹#›</a:t>
            </a:fld>
            <a:endParaRPr lang="en-US"/>
          </a:p>
        </p:txBody>
      </p:sp>
    </p:spTree>
    <p:extLst>
      <p:ext uri="{BB962C8B-B14F-4D97-AF65-F5344CB8AC3E}">
        <p14:creationId xmlns:p14="http://schemas.microsoft.com/office/powerpoint/2010/main" val="39324705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F1C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4E23A7FB-007C-934D-92CF-3D79281A68CC}" type="datetimeFigureOut">
              <a:rPr lang="en-US"/>
              <a:pPr>
                <a:defRPr/>
              </a:pPr>
              <a:t>5/7/13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535119E5-0117-8942-B9DA-C48C766C8E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6.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jpeg"/><Relationship Id="rId7" Type="http://schemas.openxmlformats.org/officeDocument/2006/relationships/image" Target="../media/image52.jpeg"/><Relationship Id="rId8" Type="http://schemas.openxmlformats.org/officeDocument/2006/relationships/image" Target="../media/image53.jpeg"/><Relationship Id="rId9"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1" Type="http://schemas.openxmlformats.org/officeDocument/2006/relationships/image" Target="../media/image62.jpeg"/><Relationship Id="rId12" Type="http://schemas.openxmlformats.org/officeDocument/2006/relationships/image" Target="../media/image63.jpeg"/><Relationship Id="rId13" Type="http://schemas.openxmlformats.org/officeDocument/2006/relationships/image" Target="../media/image64.jpe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65.jpe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8" Type="http://schemas.openxmlformats.org/officeDocument/2006/relationships/image" Target="../media/image70.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74.jpeg"/><Relationship Id="rId8" Type="http://schemas.openxmlformats.org/officeDocument/2006/relationships/image" Target="../media/image75.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hyperlink" Target="mailto:kfournier@mcwane.org" TargetMode="External"/><Relationship Id="rId4" Type="http://schemas.openxmlformats.org/officeDocument/2006/relationships/hyperlink" Target="http://www.mcwane.org/" TargetMode="External"/><Relationship Id="rId5" Type="http://schemas.openxmlformats.org/officeDocument/2006/relationships/image" Target="../media/image77.jpeg"/><Relationship Id="rId6"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76.wmf"/></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jpe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hyperlink" Target="http://www.google.com/url?sa=i&amp;rct=j&amp;q=Tuskegee+logo&amp;source=images&amp;cd=&amp;cad=rja&amp;docid=EbWqLv73jIbI6M&amp;tbnid=BcTvzOKkdfV8WM:&amp;ved=0CAUQjRw&amp;url=http://tomjoynerfoundation.org/tjf-scholars/tuskegee-student-travis-armbrister-named-hercules-scholar/&amp;ei=1ZRxUeO4D4zc8ATN1YAQ&amp;bvm=bv.45373924,d.eWU&amp;psig=AFQjCNETW7mI77Zz4XSuow4JGHRRoYAEbQ&amp;ust=1366484539622464" TargetMode="External"/><Relationship Id="rId5" Type="http://schemas.openxmlformats.org/officeDocument/2006/relationships/image" Target="../media/image82.jpeg"/><Relationship Id="rId6" Type="http://schemas.openxmlformats.org/officeDocument/2006/relationships/hyperlink" Target="http://www.google.com/url?sa=i&amp;rct=j&amp;q=uab+logo&amp;source=images&amp;cd=&amp;cad=rja&amp;docid=96u86y5KXj06NM&amp;tbnid=tUCpo3Mqxf6rNM:&amp;ved=0CAUQjRw&amp;url=http://www.lubinlab.com/&amp;ei=IZNxUaziGpKk8QTgxoGoAw&amp;bvm=bv.45373924,d.eWU&amp;psig=AFQjCNHlRMxoXNmguPPQla0zio79r_C3nw&amp;ust=1366484096226838" TargetMode="External"/><Relationship Id="rId7"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7" Type="http://schemas.openxmlformats.org/officeDocument/2006/relationships/image" Target="../media/image88.jpeg"/><Relationship Id="rId8" Type="http://schemas.openxmlformats.org/officeDocument/2006/relationships/image" Target="../media/image89.jpe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43.png"/><Relationship Id="rId5"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92.jpeg"/><Relationship Id="rId5" Type="http://schemas.openxmlformats.org/officeDocument/2006/relationships/image" Target="../media/image93.jpeg"/><Relationship Id="rId6" Type="http://schemas.openxmlformats.org/officeDocument/2006/relationships/image" Target="../media/image94.jpeg"/><Relationship Id="rId7" Type="http://schemas.openxmlformats.org/officeDocument/2006/relationships/image" Target="../media/image95.jpeg"/><Relationship Id="rId8"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96.jpeg"/><Relationship Id="rId5" Type="http://schemas.openxmlformats.org/officeDocument/2006/relationships/image" Target="../media/image97.jpeg"/><Relationship Id="rId6" Type="http://schemas.openxmlformats.org/officeDocument/2006/relationships/image" Target="../media/image98.jpeg"/><Relationship Id="rId7" Type="http://schemas.openxmlformats.org/officeDocument/2006/relationships/image" Target="../media/image99.jpeg"/><Relationship Id="rId8"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00.jpeg"/><Relationship Id="rId5" Type="http://schemas.openxmlformats.org/officeDocument/2006/relationships/image" Target="../media/image101.jpeg"/><Relationship Id="rId6" Type="http://schemas.openxmlformats.org/officeDocument/2006/relationships/image" Target="../media/image102.jpeg"/><Relationship Id="rId7" Type="http://schemas.openxmlformats.org/officeDocument/2006/relationships/image" Target="../media/image103.jpeg"/><Relationship Id="rId8"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04.jpeg"/><Relationship Id="rId5" Type="http://schemas.openxmlformats.org/officeDocument/2006/relationships/image" Target="../media/image105.jpeg"/><Relationship Id="rId6" Type="http://schemas.openxmlformats.org/officeDocument/2006/relationships/image" Target="../media/image106.jpeg"/><Relationship Id="rId7" Type="http://schemas.openxmlformats.org/officeDocument/2006/relationships/image" Target="../media/image107.jpeg"/><Relationship Id="rId8"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11.jpeg"/><Relationship Id="rId5" Type="http://schemas.openxmlformats.org/officeDocument/2006/relationships/image" Target="../media/image112.jpeg"/><Relationship Id="rId6" Type="http://schemas.openxmlformats.org/officeDocument/2006/relationships/image" Target="../media/image113.jpeg"/><Relationship Id="rId7" Type="http://schemas.openxmlformats.org/officeDocument/2006/relationships/image" Target="../media/image114.png"/><Relationship Id="rId8" Type="http://schemas.openxmlformats.org/officeDocument/2006/relationships/image" Target="../media/image115.jpeg"/><Relationship Id="rId9"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17.jpe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9" Type="http://schemas.openxmlformats.org/officeDocument/2006/relationships/hyperlink" Target="http://tinyurl.com/RxnStation" TargetMode="External"/><Relationship Id="rId10" Type="http://schemas.openxmlformats.org/officeDocument/2006/relationships/image" Target="../media/image122.jpeg"/><Relationship Id="rId11" Type="http://schemas.openxmlformats.org/officeDocument/2006/relationships/image" Target="../media/image123.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24.jpeg"/><Relationship Id="rId5" Type="http://schemas.openxmlformats.org/officeDocument/2006/relationships/image" Target="../media/image125.jpe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30.png"/><Relationship Id="rId11" Type="http://schemas.openxmlformats.org/officeDocument/2006/relationships/image" Target="../media/image131.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32.png"/><Relationship Id="rId5" Type="http://schemas.openxmlformats.org/officeDocument/2006/relationships/image" Target="../media/image133.jpeg"/><Relationship Id="rId6" Type="http://schemas.openxmlformats.org/officeDocument/2006/relationships/image" Target="../media/image134.jpeg"/><Relationship Id="rId7" Type="http://schemas.openxmlformats.org/officeDocument/2006/relationships/image" Target="../media/image135.jpeg"/><Relationship Id="rId8" Type="http://schemas.openxmlformats.org/officeDocument/2006/relationships/image" Target="../media/image136.jpeg"/><Relationship Id="rId9" Type="http://schemas.openxmlformats.org/officeDocument/2006/relationships/image" Target="../media/image137.png"/><Relationship Id="rId10" Type="http://schemas.openxmlformats.org/officeDocument/2006/relationships/image" Target="../media/image138.jpe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39.jpe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40.jpeg"/><Relationship Id="rId5" Type="http://schemas.openxmlformats.org/officeDocument/2006/relationships/image" Target="../media/image141.jpeg"/><Relationship Id="rId6" Type="http://schemas.openxmlformats.org/officeDocument/2006/relationships/image" Target="../media/image142.jpe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43.jpe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44.jpeg"/><Relationship Id="rId5" Type="http://schemas.openxmlformats.org/officeDocument/2006/relationships/image" Target="../media/image145.jpeg"/><Relationship Id="rId6" Type="http://schemas.openxmlformats.org/officeDocument/2006/relationships/image" Target="../media/image146.jpeg"/><Relationship Id="rId7" Type="http://schemas.openxmlformats.org/officeDocument/2006/relationships/image" Target="../media/image147.jpeg"/><Relationship Id="rId8" Type="http://schemas.openxmlformats.org/officeDocument/2006/relationships/image" Target="../media/image148.jpeg"/><Relationship Id="rId9" Type="http://schemas.openxmlformats.org/officeDocument/2006/relationships/image" Target="../media/image149.jpe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50.jpeg"/><Relationship Id="rId5" Type="http://schemas.openxmlformats.org/officeDocument/2006/relationships/image" Target="../media/image151.jpeg"/><Relationship Id="rId6" Type="http://schemas.openxmlformats.org/officeDocument/2006/relationships/image" Target="../media/image152.jpe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53.png"/><Relationship Id="rId5" Type="http://schemas.openxmlformats.org/officeDocument/2006/relationships/image" Target="../media/image154.png"/><Relationship Id="rId6" Type="http://schemas.openxmlformats.org/officeDocument/2006/relationships/image" Target="../media/image155.png"/><Relationship Id="rId7" Type="http://schemas.openxmlformats.org/officeDocument/2006/relationships/image" Target="../media/image156.jpeg"/><Relationship Id="rId8" Type="http://schemas.openxmlformats.org/officeDocument/2006/relationships/image" Target="../media/image157.jpeg"/><Relationship Id="rId9" Type="http://schemas.openxmlformats.org/officeDocument/2006/relationships/image" Target="../media/image158.jpe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image" Target="../media/image160.jpeg"/><Relationship Id="rId4" Type="http://schemas.openxmlformats.org/officeDocument/2006/relationships/image" Target="../media/image161.png"/><Relationship Id="rId5" Type="http://schemas.openxmlformats.org/officeDocument/2006/relationships/image" Target="../media/image162.jpeg"/><Relationship Id="rId1" Type="http://schemas.openxmlformats.org/officeDocument/2006/relationships/slideLayout" Target="../slideLayouts/slideLayout7.xml"/><Relationship Id="rId2" Type="http://schemas.openxmlformats.org/officeDocument/2006/relationships/image" Target="../media/image159.jpe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63.jpeg"/><Relationship Id="rId5" Type="http://schemas.openxmlformats.org/officeDocument/2006/relationships/image" Target="../media/image164.jpeg"/><Relationship Id="rId6" Type="http://schemas.openxmlformats.org/officeDocument/2006/relationships/image" Target="../media/image165.jpe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66.jpe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67.jpe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68.png"/><Relationship Id="rId5" Type="http://schemas.openxmlformats.org/officeDocument/2006/relationships/image" Target="../media/image169.png"/><Relationship Id="rId6" Type="http://schemas.openxmlformats.org/officeDocument/2006/relationships/image" Target="../media/image170.png"/><Relationship Id="rId7" Type="http://schemas.openxmlformats.org/officeDocument/2006/relationships/image" Target="../media/image171.jpe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72.jpe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43.png"/><Relationship Id="rId5" Type="http://schemas.openxmlformats.org/officeDocument/2006/relationships/oleObject" Target="../embeddings/oleObject1.bin"/><Relationship Id="rId6" Type="http://schemas.openxmlformats.org/officeDocument/2006/relationships/image" Target="../media/image173.png"/><Relationship Id="rId7" Type="http://schemas.openxmlformats.org/officeDocument/2006/relationships/oleObject" Target="../embeddings/oleObject2.bin"/><Relationship Id="rId8" Type="http://schemas.openxmlformats.org/officeDocument/2006/relationships/image" Target="../media/image174.png"/><Relationship Id="rId9" Type="http://schemas.openxmlformats.org/officeDocument/2006/relationships/oleObject" Target="../embeddings/oleObject3.bin"/><Relationship Id="rId10" Type="http://schemas.openxmlformats.org/officeDocument/2006/relationships/image" Target="../media/image175.png"/><Relationship Id="rId11" Type="http://schemas.openxmlformats.org/officeDocument/2006/relationships/image" Target="../media/image176.jpe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77.jpeg"/><Relationship Id="rId5" Type="http://schemas.openxmlformats.org/officeDocument/2006/relationships/image" Target="../media/image178.jpeg"/><Relationship Id="rId6" Type="http://schemas.openxmlformats.org/officeDocument/2006/relationships/image" Target="../media/image179.jpeg"/><Relationship Id="rId7" Type="http://schemas.openxmlformats.org/officeDocument/2006/relationships/image" Target="../media/image180.jpe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81.jpeg"/><Relationship Id="rId5" Type="http://schemas.openxmlformats.org/officeDocument/2006/relationships/image" Target="../media/image182.jpeg"/><Relationship Id="rId6" Type="http://schemas.openxmlformats.org/officeDocument/2006/relationships/image" Target="../media/image183.jpeg"/><Relationship Id="rId7" Type="http://schemas.openxmlformats.org/officeDocument/2006/relationships/image" Target="../media/image184.jpeg"/><Relationship Id="rId8" Type="http://schemas.openxmlformats.org/officeDocument/2006/relationships/image" Target="../media/image185.jpe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86.jpeg"/><Relationship Id="rId5" Type="http://schemas.openxmlformats.org/officeDocument/2006/relationships/image" Target="../media/image187.jpeg"/><Relationship Id="rId6" Type="http://schemas.openxmlformats.org/officeDocument/2006/relationships/image" Target="../media/image188.jpe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18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190.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1.emf"/></Relationships>
</file>

<file path=ppt/slides/_rels/slide61.xml.rels><?xml version="1.0" encoding="UTF-8" standalone="yes"?>
<Relationships xmlns="http://schemas.openxmlformats.org/package/2006/relationships"><Relationship Id="rId3" Type="http://schemas.openxmlformats.org/officeDocument/2006/relationships/image" Target="../media/image192.png"/><Relationship Id="rId4" Type="http://schemas.openxmlformats.org/officeDocument/2006/relationships/image" Target="../media/image193.png"/><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3" Type="http://schemas.openxmlformats.org/officeDocument/2006/relationships/image" Target="../media/image192.png"/><Relationship Id="rId4" Type="http://schemas.openxmlformats.org/officeDocument/2006/relationships/image" Target="../media/image194.jpeg"/><Relationship Id="rId5" Type="http://schemas.openxmlformats.org/officeDocument/2006/relationships/image" Target="../media/image195.jpeg"/><Relationship Id="rId6" Type="http://schemas.openxmlformats.org/officeDocument/2006/relationships/image" Target="../media/image196.png"/><Relationship Id="rId7" Type="http://schemas.openxmlformats.org/officeDocument/2006/relationships/image" Target="../media/image197.jpeg"/><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63.xml.rels><?xml version="1.0" encoding="UTF-8" standalone="yes"?>
<Relationships xmlns="http://schemas.openxmlformats.org/package/2006/relationships"><Relationship Id="rId3" Type="http://schemas.openxmlformats.org/officeDocument/2006/relationships/image" Target="../media/image198.jpeg"/><Relationship Id="rId4" Type="http://schemas.openxmlformats.org/officeDocument/2006/relationships/image" Target="../media/image199.jpeg"/><Relationship Id="rId5" Type="http://schemas.openxmlformats.org/officeDocument/2006/relationships/image" Target="../media/image200.jpeg"/><Relationship Id="rId6" Type="http://schemas.openxmlformats.org/officeDocument/2006/relationships/image" Target="../media/image201.png"/><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202.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203.jpeg"/></Relationships>
</file>

<file path=ppt/slides/_rels/slide66.xml.rels><?xml version="1.0" encoding="UTF-8" standalone="yes"?>
<Relationships xmlns="http://schemas.openxmlformats.org/package/2006/relationships"><Relationship Id="rId3" Type="http://schemas.openxmlformats.org/officeDocument/2006/relationships/image" Target="../media/image166.jpeg"/><Relationship Id="rId4" Type="http://schemas.openxmlformats.org/officeDocument/2006/relationships/image" Target="../media/image204.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205.jpeg"/></Relationships>
</file>

<file path=ppt/slides/_rels/slide68.xml.rels><?xml version="1.0" encoding="UTF-8" standalone="yes"?>
<Relationships xmlns="http://schemas.openxmlformats.org/package/2006/relationships"><Relationship Id="rId3" Type="http://schemas.openxmlformats.org/officeDocument/2006/relationships/image" Target="../media/image206.png"/><Relationship Id="rId4" Type="http://schemas.openxmlformats.org/officeDocument/2006/relationships/image" Target="../media/image207.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9" Type="http://schemas.openxmlformats.org/officeDocument/2006/relationships/image" Target="../media/image18.jpeg"/><Relationship Id="rId10" Type="http://schemas.openxmlformats.org/officeDocument/2006/relationships/image" Target="../media/image19.jpeg"/><Relationship Id="rId11"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descr="NISE_logo.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700" y="6129338"/>
            <a:ext cx="2133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92400" y="6064250"/>
            <a:ext cx="5905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6"/>
          <p:cNvSpPr txBox="1">
            <a:spLocks noChangeArrowheads="1"/>
          </p:cNvSpPr>
          <p:nvPr/>
        </p:nvSpPr>
        <p:spPr bwMode="auto">
          <a:xfrm>
            <a:off x="0" y="215900"/>
            <a:ext cx="91440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400">
                <a:solidFill>
                  <a:srgbClr val="0C4225"/>
                </a:solidFill>
                <a:latin typeface="Georgia" charset="0"/>
              </a:rPr>
              <a:t>Engaging young children in emerging science – sharing our experiences with nanoscience</a:t>
            </a:r>
          </a:p>
          <a:p>
            <a:pPr algn="ctr" eaLnBrk="1" hangingPunct="1"/>
            <a:endParaRPr lang="en-US" sz="1800">
              <a:solidFill>
                <a:srgbClr val="0C4225"/>
              </a:solidFill>
              <a:latin typeface="Georgia" charset="0"/>
            </a:endParaRPr>
          </a:p>
        </p:txBody>
      </p:sp>
      <p:sp>
        <p:nvSpPr>
          <p:cNvPr id="10" name="Rectangle 9"/>
          <p:cNvSpPr>
            <a:spLocks noChangeArrowheads="1"/>
          </p:cNvSpPr>
          <p:nvPr/>
        </p:nvSpPr>
        <p:spPr bwMode="auto">
          <a:xfrm>
            <a:off x="0" y="5707063"/>
            <a:ext cx="9144000" cy="90487"/>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pic>
        <p:nvPicPr>
          <p:cNvPr id="14341" name="Picture 10" descr="20120723_1092_lo.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638" y="1889125"/>
            <a:ext cx="92027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0" y="1793875"/>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14343" name="Rectangle 1"/>
          <p:cNvSpPr>
            <a:spLocks noChangeArrowheads="1"/>
          </p:cNvSpPr>
          <p:nvPr/>
        </p:nvSpPr>
        <p:spPr bwMode="auto">
          <a:xfrm>
            <a:off x="5518150" y="5872163"/>
            <a:ext cx="34417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600">
                <a:solidFill>
                  <a:srgbClr val="0C4225"/>
                </a:solidFill>
                <a:latin typeface="Georgia" charset="0"/>
              </a:rPr>
              <a:t>Association of Children</a:t>
            </a:r>
            <a:r>
              <a:rPr lang="ja-JP" altLang="en-US" sz="1600">
                <a:solidFill>
                  <a:srgbClr val="0C4225"/>
                </a:solidFill>
                <a:latin typeface="Georgia" charset="0"/>
              </a:rPr>
              <a:t>’</a:t>
            </a:r>
            <a:r>
              <a:rPr lang="en-US" altLang="ja-JP" sz="1600">
                <a:solidFill>
                  <a:srgbClr val="0C4225"/>
                </a:solidFill>
                <a:latin typeface="Georgia" charset="0"/>
              </a:rPr>
              <a:t>s Museums </a:t>
            </a:r>
          </a:p>
          <a:p>
            <a:pPr algn="r"/>
            <a:r>
              <a:rPr lang="en-US" sz="1600">
                <a:solidFill>
                  <a:srgbClr val="0C4225"/>
                </a:solidFill>
                <a:latin typeface="Georgia" charset="0"/>
              </a:rPr>
              <a:t>Interactivity Conference </a:t>
            </a:r>
          </a:p>
          <a:p>
            <a:pPr algn="r"/>
            <a:r>
              <a:rPr lang="en-US" sz="1600">
                <a:solidFill>
                  <a:srgbClr val="0C4225"/>
                </a:solidFill>
                <a:latin typeface="Georgia" charset="0"/>
              </a:rPr>
              <a:t>May 2013 - Pittsburgh</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65713" y="2501900"/>
            <a:ext cx="4371975" cy="2209800"/>
          </a:xfrm>
        </p:spPr>
        <p:txBody>
          <a:bodyPr>
            <a:normAutofit fontScale="90000"/>
          </a:bodyPr>
          <a:lstStyle/>
          <a:p>
            <a:pPr algn="l" eaLnBrk="1" hangingPunct="1">
              <a:lnSpc>
                <a:spcPct val="90000"/>
              </a:lnSpc>
              <a:defRPr/>
            </a:pPr>
            <a:r>
              <a:rPr lang="en-US" sz="4500">
                <a:solidFill>
                  <a:srgbClr val="0C4225"/>
                </a:solidFill>
                <a:latin typeface="Georgia" charset="0"/>
                <a:ea typeface="MS PGothic" charset="0"/>
                <a:cs typeface="Georgia" charset="0"/>
              </a:rPr>
              <a:t>Educational</a:t>
            </a:r>
            <a:br>
              <a:rPr lang="en-US" sz="4500">
                <a:solidFill>
                  <a:srgbClr val="0C4225"/>
                </a:solidFill>
                <a:latin typeface="Georgia" charset="0"/>
                <a:ea typeface="MS PGothic" charset="0"/>
                <a:cs typeface="Georgia" charset="0"/>
              </a:rPr>
            </a:br>
            <a:r>
              <a:rPr lang="en-US" sz="4500">
                <a:solidFill>
                  <a:srgbClr val="0C4225"/>
                </a:solidFill>
                <a:latin typeface="Georgia" charset="0"/>
                <a:ea typeface="MS PGothic" charset="0"/>
                <a:cs typeface="Georgia" charset="0"/>
              </a:rPr>
              <a:t>Products</a:t>
            </a:r>
            <a:r>
              <a:rPr lang="en-US" sz="2000">
                <a:solidFill>
                  <a:srgbClr val="0C4225"/>
                </a:solidFill>
                <a:latin typeface="Georgia" charset="0"/>
                <a:ea typeface="MS PGothic" charset="0"/>
                <a:cs typeface="Georgia" charset="0"/>
              </a:rPr>
              <a:t/>
            </a:r>
            <a:br>
              <a:rPr lang="en-US" sz="2000">
                <a:solidFill>
                  <a:srgbClr val="0C4225"/>
                </a:solidFill>
                <a:latin typeface="Georgia" charset="0"/>
                <a:ea typeface="MS PGothic" charset="0"/>
                <a:cs typeface="Georgia" charset="0"/>
              </a:rPr>
            </a:br>
            <a:r>
              <a:rPr lang="en-US" sz="4500">
                <a:solidFill>
                  <a:srgbClr val="0C4225"/>
                </a:solidFill>
                <a:latin typeface="Georgia" charset="0"/>
                <a:ea typeface="MS PGothic" charset="0"/>
                <a:cs typeface="Georgia" charset="0"/>
              </a:rPr>
              <a:t/>
            </a:r>
            <a:br>
              <a:rPr lang="en-US" sz="4500">
                <a:solidFill>
                  <a:srgbClr val="0C4225"/>
                </a:solidFill>
                <a:latin typeface="Georgia" charset="0"/>
                <a:ea typeface="MS PGothic" charset="0"/>
                <a:cs typeface="Georgia" charset="0"/>
              </a:rPr>
            </a:br>
            <a:r>
              <a:rPr lang="en-US" sz="4500">
                <a:solidFill>
                  <a:srgbClr val="0C4225"/>
                </a:solidFill>
                <a:latin typeface="Georgia" charset="0"/>
                <a:ea typeface="MS PGothic" charset="0"/>
                <a:cs typeface="Georgia" charset="0"/>
              </a:rPr>
              <a:t/>
            </a:r>
            <a:br>
              <a:rPr lang="en-US" sz="4500">
                <a:solidFill>
                  <a:srgbClr val="0C4225"/>
                </a:solidFill>
                <a:latin typeface="Georgia" charset="0"/>
                <a:ea typeface="MS PGothic" charset="0"/>
                <a:cs typeface="Georgia" charset="0"/>
              </a:rPr>
            </a:br>
            <a:endParaRPr lang="en-US" sz="2000">
              <a:solidFill>
                <a:srgbClr val="0C4225"/>
              </a:solidFill>
              <a:latin typeface="Georgia" charset="0"/>
              <a:ea typeface="MS PGothic" charset="0"/>
              <a:cs typeface="Georgia" charset="0"/>
            </a:endParaRPr>
          </a:p>
        </p:txBody>
      </p:sp>
      <p:pic>
        <p:nvPicPr>
          <p:cNvPr id="31746" name="Picture 6"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567238"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48" name="Subtitle 2"/>
          <p:cNvSpPr>
            <a:spLocks noGrp="1"/>
          </p:cNvSpPr>
          <p:nvPr>
            <p:ph type="subTitle" idx="1"/>
          </p:nvPr>
        </p:nvSpPr>
        <p:spPr>
          <a:xfrm>
            <a:off x="4454525" y="4127500"/>
            <a:ext cx="4576763" cy="3403600"/>
          </a:xfrm>
        </p:spPr>
        <p:txBody>
          <a:bodyPr/>
          <a:lstStyle/>
          <a:p>
            <a:pPr marL="342900" indent="-342900" algn="l" eaLnBrk="1" hangingPunct="1">
              <a:lnSpc>
                <a:spcPct val="90000"/>
              </a:lnSpc>
              <a:spcBef>
                <a:spcPct val="35000"/>
              </a:spcBef>
              <a:buClr>
                <a:srgbClr val="0C4225"/>
              </a:buClr>
              <a:buFont typeface="Arial" charset="0"/>
              <a:buChar char="•"/>
            </a:pPr>
            <a:endParaRPr lang="en-US" sz="2000">
              <a:solidFill>
                <a:srgbClr val="0C4225"/>
              </a:solidFill>
              <a:latin typeface="Calibri" charset="0"/>
              <a:ea typeface="MS Mincho" charset="0"/>
              <a:cs typeface="MS Mincho" charset="0"/>
            </a:endParaRPr>
          </a:p>
          <a:p>
            <a:pPr marL="342900" indent="-342900" algn="l" eaLnBrk="1" hangingPunct="1">
              <a:lnSpc>
                <a:spcPct val="90000"/>
              </a:lnSpc>
              <a:spcBef>
                <a:spcPct val="35000"/>
              </a:spcBef>
              <a:buClr>
                <a:srgbClr val="0C4225"/>
              </a:buClr>
            </a:pPr>
            <a:endParaRPr lang="en-US" sz="2400">
              <a:solidFill>
                <a:srgbClr val="0C4225"/>
              </a:solidFill>
              <a:latin typeface="Calibri" charset="0"/>
              <a:ea typeface="MS Mincho" charset="0"/>
              <a:cs typeface="MS Mincho" charset="0"/>
            </a:endParaRPr>
          </a:p>
          <a:p>
            <a:pPr marL="342900" indent="-342900" algn="l" eaLnBrk="1" hangingPunct="1">
              <a:buClr>
                <a:srgbClr val="0C4225"/>
              </a:buClr>
              <a:buFont typeface="Arial" charset="0"/>
              <a:buChar char="•"/>
            </a:pPr>
            <a:endParaRPr lang="en-US" sz="2400">
              <a:solidFill>
                <a:srgbClr val="898989"/>
              </a:solidFill>
              <a:latin typeface="Calibri" charset="0"/>
              <a:ea typeface="MS PGothic" charset="0"/>
              <a:cs typeface="Arial" charset="0"/>
            </a:endParaRPr>
          </a:p>
        </p:txBody>
      </p:sp>
      <p:pic>
        <p:nvPicPr>
          <p:cNvPr id="31749" name="Picture 6" descr="20120723_107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63" y="28575"/>
            <a:ext cx="457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33795"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MS PGothic" charset="0"/>
              </a:rPr>
              <a:t>Website for educators - nisenet.org</a:t>
            </a:r>
          </a:p>
        </p:txBody>
      </p:sp>
      <p:pic>
        <p:nvPicPr>
          <p:cNvPr id="33796" name="Picture 8" descr="nisenet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1719263"/>
            <a:ext cx="5122863" cy="45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a:spLocks noChangeArrowheads="1"/>
          </p:cNvSpPr>
          <p:nvPr/>
        </p:nvSpPr>
        <p:spPr bwMode="auto">
          <a:xfrm>
            <a:off x="6086475" y="1550988"/>
            <a:ext cx="2836863" cy="4418012"/>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000000">
                <a:alpha val="34999"/>
              </a:srgbClr>
            </a:outerShdw>
          </a:effectLst>
        </p:spPr>
        <p:txBody>
          <a:bodyPr anchor="ctr"/>
          <a:lstStyle/>
          <a:p>
            <a:pPr algn="ctr">
              <a:defRPr/>
            </a:pPr>
            <a:endParaRPr lang="en-US" dirty="0">
              <a:ln>
                <a:solidFill>
                  <a:srgbClr val="000000"/>
                </a:solidFill>
              </a:ln>
              <a:solidFill>
                <a:schemeClr val="lt1"/>
              </a:solidFill>
              <a:latin typeface="+mn-lt"/>
              <a:ea typeface="+mn-ea"/>
              <a:cs typeface="+mn-cs"/>
            </a:endParaRPr>
          </a:p>
        </p:txBody>
      </p:sp>
      <p:sp>
        <p:nvSpPr>
          <p:cNvPr id="32774" name="TextBox 4"/>
          <p:cNvSpPr txBox="1">
            <a:spLocks noChangeArrowheads="1"/>
          </p:cNvSpPr>
          <p:nvPr/>
        </p:nvSpPr>
        <p:spPr bwMode="auto">
          <a:xfrm>
            <a:off x="5830888" y="1719263"/>
            <a:ext cx="309245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1" eaLnBrk="1" hangingPunct="1">
              <a:spcBef>
                <a:spcPts val="1438"/>
              </a:spcBef>
              <a:buClr>
                <a:srgbClr val="000000"/>
              </a:buClr>
              <a:buSzPct val="100000"/>
              <a:defRPr/>
            </a:pPr>
            <a:r>
              <a:rPr lang="en-US" b="1" dirty="0" smtClean="0">
                <a:cs typeface="Arial" charset="0"/>
                <a:sym typeface="Arial" charset="0"/>
              </a:rPr>
              <a:t>Catalog </a:t>
            </a:r>
            <a:endParaRPr lang="en-US" b="1" dirty="0">
              <a:cs typeface="Arial" charset="0"/>
              <a:sym typeface="Arial" charset="0"/>
            </a:endParaRPr>
          </a:p>
          <a:p>
            <a:pPr marL="800100" lvl="1" indent="-342900" eaLnBrk="1" hangingPunct="1">
              <a:spcBef>
                <a:spcPts val="1438"/>
              </a:spcBef>
              <a:buClr>
                <a:srgbClr val="000000"/>
              </a:buClr>
              <a:buSzPct val="100000"/>
              <a:buFont typeface="Arial"/>
              <a:buChar char="•"/>
              <a:defRPr/>
            </a:pPr>
            <a:r>
              <a:rPr lang="en-US" dirty="0" smtClean="0">
                <a:cs typeface="Arial" charset="0"/>
                <a:sym typeface="Arial" charset="0"/>
              </a:rPr>
              <a:t>Programs</a:t>
            </a:r>
          </a:p>
          <a:p>
            <a:pPr marL="800100" lvl="1" indent="-342900" eaLnBrk="1" hangingPunct="1">
              <a:spcBef>
                <a:spcPts val="1438"/>
              </a:spcBef>
              <a:buClr>
                <a:srgbClr val="000000"/>
              </a:buClr>
              <a:buSzPct val="100000"/>
              <a:buFont typeface="Arial"/>
              <a:buChar char="•"/>
              <a:defRPr/>
            </a:pPr>
            <a:r>
              <a:rPr lang="en-US" dirty="0" smtClean="0">
                <a:cs typeface="Arial" charset="0"/>
                <a:sym typeface="Arial" charset="0"/>
              </a:rPr>
              <a:t>Exhibits</a:t>
            </a:r>
          </a:p>
          <a:p>
            <a:pPr marL="800100" lvl="1" indent="-342900" eaLnBrk="1" hangingPunct="1">
              <a:spcBef>
                <a:spcPts val="1438"/>
              </a:spcBef>
              <a:buClr>
                <a:srgbClr val="000000"/>
              </a:buClr>
              <a:buSzPct val="100000"/>
              <a:buFont typeface="Arial"/>
              <a:buChar char="•"/>
              <a:defRPr/>
            </a:pPr>
            <a:r>
              <a:rPr lang="en-US" dirty="0" smtClean="0">
                <a:cs typeface="Arial" charset="0"/>
                <a:sym typeface="Arial" charset="0"/>
              </a:rPr>
              <a:t>Tools and guides</a:t>
            </a:r>
          </a:p>
          <a:p>
            <a:pPr marL="800100" lvl="1" indent="-342900" eaLnBrk="1" hangingPunct="1">
              <a:spcBef>
                <a:spcPts val="1438"/>
              </a:spcBef>
              <a:buClr>
                <a:srgbClr val="000000"/>
              </a:buClr>
              <a:buSzPct val="100000"/>
              <a:buFont typeface="Arial"/>
              <a:buChar char="•"/>
              <a:defRPr/>
            </a:pPr>
            <a:r>
              <a:rPr lang="en-US" dirty="0" smtClean="0">
                <a:cs typeface="Arial" charset="0"/>
                <a:sym typeface="Arial" charset="0"/>
              </a:rPr>
              <a:t>Media</a:t>
            </a:r>
          </a:p>
          <a:p>
            <a:pPr marL="800100" lvl="1" indent="-342900" eaLnBrk="1" hangingPunct="1">
              <a:spcBef>
                <a:spcPts val="1438"/>
              </a:spcBef>
              <a:buClr>
                <a:srgbClr val="000000"/>
              </a:buClr>
              <a:buSzPct val="100000"/>
              <a:buFont typeface="Arial"/>
              <a:buChar char="•"/>
              <a:defRPr/>
            </a:pPr>
            <a:r>
              <a:rPr lang="en-US" dirty="0" smtClean="0">
                <a:cs typeface="Arial" charset="0"/>
                <a:sym typeface="Arial" charset="0"/>
              </a:rPr>
              <a:t>Image Gallery</a:t>
            </a:r>
          </a:p>
          <a:p>
            <a:pPr marL="800100" lvl="1" indent="-342900" eaLnBrk="1" hangingPunct="1">
              <a:spcBef>
                <a:spcPts val="1438"/>
              </a:spcBef>
              <a:buClr>
                <a:srgbClr val="000000"/>
              </a:buClr>
              <a:buSzPct val="100000"/>
              <a:buFont typeface="Arial"/>
              <a:buChar char="•"/>
              <a:defRPr/>
            </a:pPr>
            <a:r>
              <a:rPr lang="en-US" dirty="0" smtClean="0">
                <a:cs typeface="Arial" charset="0"/>
                <a:sym typeface="Arial" charset="0"/>
              </a:rPr>
              <a:t>Evaluation &amp; Research</a:t>
            </a:r>
          </a:p>
        </p:txBody>
      </p:sp>
      <p:sp>
        <p:nvSpPr>
          <p:cNvPr id="13" name="Isosceles Triangle 12"/>
          <p:cNvSpPr/>
          <p:nvPr/>
        </p:nvSpPr>
        <p:spPr>
          <a:xfrm rot="16200000">
            <a:off x="5037932" y="1056481"/>
            <a:ext cx="254000" cy="1922463"/>
          </a:xfrm>
          <a:prstGeom prst="triangle">
            <a:avLst/>
          </a:prstGeom>
          <a:solidFill>
            <a:schemeClr val="accent2">
              <a:lumMod val="90000"/>
              <a:lumOff val="10000"/>
            </a:schemeClr>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r</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dirty="0">
                <a:solidFill>
                  <a:schemeClr val="lt1"/>
                </a:solidFill>
                <a:latin typeface="+mn-lt"/>
                <a:ea typeface="+mn-ea"/>
                <a:cs typeface="+mn-cs"/>
              </a:rPr>
              <a:t> </a:t>
            </a:r>
          </a:p>
        </p:txBody>
      </p:sp>
      <p:sp>
        <p:nvSpPr>
          <p:cNvPr id="35843" name="Title 1"/>
          <p:cNvSpPr>
            <a:spLocks noGrp="1"/>
          </p:cNvSpPr>
          <p:nvPr>
            <p:ph type="title"/>
          </p:nvPr>
        </p:nvSpPr>
        <p:spPr>
          <a:xfrm>
            <a:off x="254000" y="274638"/>
            <a:ext cx="8661400" cy="741362"/>
          </a:xfrm>
        </p:spPr>
        <p:txBody>
          <a:bodyPr/>
          <a:lstStyle/>
          <a:p>
            <a:pPr algn="l">
              <a:lnSpc>
                <a:spcPct val="90000"/>
              </a:lnSpc>
            </a:pPr>
            <a:r>
              <a:rPr lang="en-US" sz="4000">
                <a:solidFill>
                  <a:srgbClr val="0C4225"/>
                </a:solidFill>
                <a:latin typeface="Georgia" charset="0"/>
                <a:ea typeface="MS PGothic" charset="0"/>
              </a:rPr>
              <a:t>Search the Catalog</a:t>
            </a:r>
          </a:p>
        </p:txBody>
      </p:sp>
      <p:pic>
        <p:nvPicPr>
          <p:cNvPr id="35844" name="Picture 5" descr="nisenet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4038" y="1803400"/>
            <a:ext cx="5008562"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7" descr="nisenet_search.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15063" y="1549400"/>
            <a:ext cx="2144712" cy="4289425"/>
          </a:xfrm>
          <a:prstGeom prst="rect">
            <a:avLst/>
          </a:prstGeom>
          <a:solidFill>
            <a:srgbClr val="ECECEC"/>
          </a:solidFill>
          <a:ln w="50800">
            <a:solidFill>
              <a:srgbClr val="33246B"/>
            </a:solidFill>
            <a:round/>
            <a:headEnd/>
            <a:tailEnd/>
          </a:ln>
        </p:spPr>
      </p:pic>
      <p:sp>
        <p:nvSpPr>
          <p:cNvPr id="35846" name="TextBox 8"/>
          <p:cNvSpPr txBox="1">
            <a:spLocks noChangeArrowheads="1"/>
          </p:cNvSpPr>
          <p:nvPr/>
        </p:nvSpPr>
        <p:spPr bwMode="auto">
          <a:xfrm>
            <a:off x="6034088" y="6011863"/>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600" b="1"/>
              <a:t>Search the catalog by</a:t>
            </a:r>
          </a:p>
          <a:p>
            <a:pPr eaLnBrk="1" hangingPunct="1"/>
            <a:r>
              <a:rPr lang="en-US" sz="1600" b="1"/>
              <a:t>audience, topic, or season.</a:t>
            </a:r>
          </a:p>
        </p:txBody>
      </p:sp>
      <p:sp>
        <p:nvSpPr>
          <p:cNvPr id="13" name="Isosceles Triangle 12"/>
          <p:cNvSpPr/>
          <p:nvPr/>
        </p:nvSpPr>
        <p:spPr>
          <a:xfrm rot="16200000">
            <a:off x="5353051" y="4073525"/>
            <a:ext cx="254000" cy="1470025"/>
          </a:xfrm>
          <a:prstGeom prst="triangle">
            <a:avLst/>
          </a:prstGeom>
          <a:solidFill>
            <a:srgbClr val="33246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t>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36867" name="Title 1"/>
          <p:cNvSpPr>
            <a:spLocks noGrp="1"/>
          </p:cNvSpPr>
          <p:nvPr>
            <p:ph type="title"/>
          </p:nvPr>
        </p:nvSpPr>
        <p:spPr>
          <a:xfrm>
            <a:off x="268288" y="274638"/>
            <a:ext cx="8647112" cy="741362"/>
          </a:xfrm>
        </p:spPr>
        <p:txBody>
          <a:bodyPr/>
          <a:lstStyle/>
          <a:p>
            <a:pPr algn="l" eaLnBrk="1" hangingPunct="1">
              <a:lnSpc>
                <a:spcPct val="90000"/>
              </a:lnSpc>
            </a:pPr>
            <a:r>
              <a:rPr lang="en-US" sz="4000">
                <a:solidFill>
                  <a:srgbClr val="0C4225"/>
                </a:solidFill>
                <a:latin typeface="Georgia" charset="0"/>
                <a:ea typeface="MS PGothic" charset="0"/>
              </a:rPr>
              <a:t>Products in Catalog</a:t>
            </a:r>
          </a:p>
        </p:txBody>
      </p:sp>
      <p:sp>
        <p:nvSpPr>
          <p:cNvPr id="81925" name="TextBox 4"/>
          <p:cNvSpPr txBox="1">
            <a:spLocks noChangeArrowheads="1"/>
          </p:cNvSpPr>
          <p:nvPr/>
        </p:nvSpPr>
        <p:spPr bwMode="auto">
          <a:xfrm>
            <a:off x="2790825" y="1449388"/>
            <a:ext cx="6353175"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indent="-2286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2763" indent="-228600" eaLnBrk="1" hangingPunct="1">
              <a:defRPr/>
            </a:pPr>
            <a:r>
              <a:rPr lang="en-US" sz="2800" b="1" dirty="0" smtClean="0">
                <a:latin typeface="+mn-lt"/>
              </a:rPr>
              <a:t>NISE Net Products</a:t>
            </a:r>
          </a:p>
          <a:p>
            <a:pPr marL="512763" lvl="2" indent="-228600" eaLnBrk="1" hangingPunct="1">
              <a:buFont typeface="Arial"/>
              <a:buChar char="•"/>
              <a:defRPr/>
            </a:pPr>
            <a:r>
              <a:rPr lang="en-US" dirty="0" smtClean="0">
                <a:latin typeface="+mn-lt"/>
                <a:cs typeface="+mn-cs"/>
              </a:rPr>
              <a:t>Created with NISE Network funding</a:t>
            </a:r>
          </a:p>
          <a:p>
            <a:pPr marL="512763" lvl="2" indent="-228600" eaLnBrk="1" hangingPunct="1">
              <a:buFont typeface="Arial"/>
              <a:buChar char="•"/>
              <a:defRPr/>
            </a:pPr>
            <a:r>
              <a:rPr lang="en-US" dirty="0" smtClean="0">
                <a:latin typeface="+mn-lt"/>
                <a:cs typeface="+mn-cs"/>
              </a:rPr>
              <a:t>Development process:</a:t>
            </a:r>
          </a:p>
          <a:p>
            <a:pPr marL="512763" indent="-228600" eaLnBrk="1" hangingPunct="1">
              <a:defRPr/>
            </a:pPr>
            <a:r>
              <a:rPr lang="en-US" dirty="0">
                <a:latin typeface="+mn-lt"/>
              </a:rPr>
              <a:t>	</a:t>
            </a:r>
            <a:r>
              <a:rPr lang="en-US" dirty="0" smtClean="0">
                <a:latin typeface="+mn-lt"/>
              </a:rPr>
              <a:t> </a:t>
            </a:r>
            <a:r>
              <a:rPr lang="en-US" sz="2000" dirty="0" smtClean="0">
                <a:latin typeface="+mn-lt"/>
              </a:rPr>
              <a:t>scientist review, peer review, &amp; evaluation</a:t>
            </a:r>
          </a:p>
          <a:p>
            <a:pPr marL="512763" lvl="2" indent="-228600" eaLnBrk="1" hangingPunct="1">
              <a:buFont typeface="Arial"/>
              <a:buChar char="•"/>
              <a:defRPr/>
            </a:pPr>
            <a:r>
              <a:rPr lang="en-US" dirty="0" smtClean="0">
                <a:latin typeface="+mn-lt"/>
                <a:cs typeface="+mn-cs"/>
              </a:rPr>
              <a:t>Standards and templates </a:t>
            </a:r>
          </a:p>
          <a:p>
            <a:pPr marL="512763" lvl="2" indent="-228600" eaLnBrk="1" hangingPunct="1">
              <a:buFont typeface="Arial"/>
              <a:buChar char="•"/>
              <a:defRPr/>
            </a:pPr>
            <a:r>
              <a:rPr lang="en-US" dirty="0" smtClean="0">
                <a:latin typeface="+mn-lt"/>
                <a:cs typeface="+mn-cs"/>
              </a:rPr>
              <a:t>Encourage free sharing and adaption</a:t>
            </a:r>
          </a:p>
          <a:p>
            <a:pPr marL="512763" lvl="2" indent="-228600" eaLnBrk="1" hangingPunct="1">
              <a:buFont typeface="Arial"/>
              <a:buChar char="•"/>
              <a:defRPr/>
            </a:pPr>
            <a:endParaRPr lang="en-US" sz="1800" dirty="0" smtClean="0">
              <a:latin typeface="+mn-lt"/>
              <a:cs typeface="+mn-cs"/>
            </a:endParaRPr>
          </a:p>
          <a:p>
            <a:pPr marL="512763" indent="-228600" eaLnBrk="1" hangingPunct="1">
              <a:defRPr/>
            </a:pPr>
            <a:r>
              <a:rPr lang="en-US" sz="2800" b="1" dirty="0" smtClean="0">
                <a:latin typeface="+mn-lt"/>
              </a:rPr>
              <a:t>Linked resources</a:t>
            </a:r>
            <a:endParaRPr lang="en-US" sz="2800" b="1" dirty="0">
              <a:latin typeface="+mn-lt"/>
            </a:endParaRPr>
          </a:p>
          <a:p>
            <a:pPr marL="512763" lvl="2" indent="-228600" eaLnBrk="1" hangingPunct="1">
              <a:buFont typeface="Arial"/>
              <a:buChar char="•"/>
              <a:defRPr/>
            </a:pPr>
            <a:r>
              <a:rPr lang="en-US" dirty="0">
                <a:latin typeface="+mn-lt"/>
                <a:cs typeface="+mn-cs"/>
              </a:rPr>
              <a:t>Created with other funding</a:t>
            </a:r>
          </a:p>
          <a:p>
            <a:pPr marL="512763" lvl="2" indent="-228600" eaLnBrk="1" hangingPunct="1">
              <a:buFont typeface="Arial"/>
              <a:buChar char="•"/>
              <a:defRPr/>
            </a:pPr>
            <a:r>
              <a:rPr lang="en-US" dirty="0" smtClean="0">
                <a:latin typeface="+mn-lt"/>
                <a:cs typeface="+mn-cs"/>
              </a:rPr>
              <a:t>Vetting process</a:t>
            </a:r>
            <a:endParaRPr lang="en-US" dirty="0">
              <a:latin typeface="+mn-lt"/>
              <a:cs typeface="+mn-cs"/>
            </a:endParaRPr>
          </a:p>
          <a:p>
            <a:pPr marL="512763" lvl="2" indent="-228600" eaLnBrk="1" hangingPunct="1">
              <a:buFont typeface="Arial"/>
              <a:buChar char="•"/>
              <a:defRPr/>
            </a:pPr>
            <a:r>
              <a:rPr lang="en-US" dirty="0" smtClean="0">
                <a:latin typeface="+mn-lt"/>
                <a:cs typeface="+mn-cs"/>
              </a:rPr>
              <a:t>Different rights ownership/attribution</a:t>
            </a:r>
          </a:p>
          <a:p>
            <a:pPr marL="512763" indent="-228600" eaLnBrk="1" hangingPunct="1">
              <a:defRPr/>
            </a:pPr>
            <a:endParaRPr lang="en-US" sz="2000" dirty="0" smtClean="0">
              <a:latin typeface="+mn-lt"/>
            </a:endParaRPr>
          </a:p>
          <a:p>
            <a:pPr marL="512763" indent="-228600" eaLnBrk="1" hangingPunct="1">
              <a:defRPr/>
            </a:pPr>
            <a:r>
              <a:rPr lang="en-US" sz="2800" b="1" dirty="0" smtClean="0">
                <a:latin typeface="+mn-lt"/>
              </a:rPr>
              <a:t>Creative Commons license clarifies use</a:t>
            </a:r>
          </a:p>
          <a:p>
            <a:pPr marL="512763" indent="-228600" eaLnBrk="1" hangingPunct="1">
              <a:defRPr/>
            </a:pPr>
            <a:endParaRPr lang="en-US" b="1" dirty="0">
              <a:latin typeface="+mn-lt"/>
            </a:endParaRPr>
          </a:p>
          <a:p>
            <a:pPr marL="512763" indent="-228600" eaLnBrk="1" hangingPunct="1">
              <a:defRPr/>
            </a:pPr>
            <a:endParaRPr lang="en-US" dirty="0">
              <a:latin typeface="+mn-lt"/>
            </a:endParaRPr>
          </a:p>
          <a:p>
            <a:pPr marL="512763" lvl="1" eaLnBrk="1" hangingPunct="1">
              <a:buFont typeface="Arial" charset="0"/>
              <a:buChar char="•"/>
              <a:defRPr/>
            </a:pPr>
            <a:endParaRPr lang="en-US" dirty="0">
              <a:latin typeface="+mn-lt"/>
              <a:cs typeface="+mn-cs"/>
            </a:endParaRPr>
          </a:p>
          <a:p>
            <a:pPr marL="512763" lvl="1" eaLnBrk="1" hangingPunct="1">
              <a:buFont typeface="Arial" charset="0"/>
              <a:buChar char="•"/>
              <a:defRPr/>
            </a:pPr>
            <a:endParaRPr lang="en-US" dirty="0">
              <a:latin typeface="+mn-lt"/>
              <a:cs typeface="+mn-cs"/>
            </a:endParaRPr>
          </a:p>
          <a:p>
            <a:pPr marL="512763" indent="-228600" eaLnBrk="1" hangingPunct="1">
              <a:defRPr/>
            </a:pPr>
            <a:endParaRPr lang="en-US" dirty="0">
              <a:latin typeface="+mn-lt"/>
            </a:endParaRPr>
          </a:p>
        </p:txBody>
      </p:sp>
      <p:sp>
        <p:nvSpPr>
          <p:cNvPr id="36869" name="TextBox 1"/>
          <p:cNvSpPr txBox="1">
            <a:spLocks noChangeArrowheads="1"/>
          </p:cNvSpPr>
          <p:nvPr/>
        </p:nvSpPr>
        <p:spPr bwMode="auto">
          <a:xfrm>
            <a:off x="1089025" y="52133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en-US" sz="1800">
              <a:latin typeface="Arial" charset="0"/>
            </a:endParaRPr>
          </a:p>
        </p:txBody>
      </p:sp>
      <p:sp>
        <p:nvSpPr>
          <p:cNvPr id="10" name="Rectangle 9"/>
          <p:cNvSpPr>
            <a:spLocks noChangeArrowheads="1"/>
          </p:cNvSpPr>
          <p:nvPr/>
        </p:nvSpPr>
        <p:spPr bwMode="auto">
          <a:xfrm>
            <a:off x="0" y="1268413"/>
            <a:ext cx="2790825" cy="5622925"/>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cs typeface="+mn-cs"/>
            </a:endParaRPr>
          </a:p>
        </p:txBody>
      </p:sp>
      <p:pic>
        <p:nvPicPr>
          <p:cNvPr id="36871" name="Picture 7" descr="product_nis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7800" y="1639888"/>
            <a:ext cx="2413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8" descr="product_linke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7800" y="3875088"/>
            <a:ext cx="2393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5763" y="5727700"/>
            <a:ext cx="1774825"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38915"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MS PGothic" charset="0"/>
              </a:rPr>
              <a:t>Website for the Public</a:t>
            </a:r>
          </a:p>
        </p:txBody>
      </p:sp>
      <p:pic>
        <p:nvPicPr>
          <p:cNvPr id="38916" name="Picture 8" descr="whatisnano_ba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81550" y="5376863"/>
            <a:ext cx="4164013"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28788"/>
            <a:ext cx="4648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sosceles Triangle 8"/>
          <p:cNvSpPr/>
          <p:nvPr/>
        </p:nvSpPr>
        <p:spPr>
          <a:xfrm rot="16200000">
            <a:off x="3998119" y="1094582"/>
            <a:ext cx="254000" cy="1922462"/>
          </a:xfrm>
          <a:prstGeom prst="triangle">
            <a:avLst/>
          </a:prstGeom>
          <a:solidFill>
            <a:schemeClr val="accent2">
              <a:lumMod val="90000"/>
              <a:lumOff val="10000"/>
            </a:schemeClr>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r</a:t>
            </a:r>
          </a:p>
        </p:txBody>
      </p:sp>
      <p:sp>
        <p:nvSpPr>
          <p:cNvPr id="2" name="Rounded Rectangle 1"/>
          <p:cNvSpPr>
            <a:spLocks noChangeArrowheads="1"/>
          </p:cNvSpPr>
          <p:nvPr/>
        </p:nvSpPr>
        <p:spPr bwMode="auto">
          <a:xfrm>
            <a:off x="5086350" y="1476375"/>
            <a:ext cx="3573463" cy="3152775"/>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000000">
                <a:alpha val="34999"/>
              </a:srgbClr>
            </a:outerShdw>
          </a:effectLst>
        </p:spPr>
        <p:txBody>
          <a:bodyPr anchor="ctr"/>
          <a:lstStyle/>
          <a:p>
            <a:pPr algn="ctr">
              <a:defRPr/>
            </a:pPr>
            <a:endParaRPr lang="en-US" dirty="0">
              <a:ln>
                <a:solidFill>
                  <a:srgbClr val="000000"/>
                </a:solidFill>
              </a:ln>
              <a:solidFill>
                <a:schemeClr val="lt1"/>
              </a:solidFill>
              <a:latin typeface="+mn-lt"/>
              <a:ea typeface="+mn-ea"/>
              <a:cs typeface="+mn-cs"/>
            </a:endParaRPr>
          </a:p>
        </p:txBody>
      </p:sp>
      <p:sp>
        <p:nvSpPr>
          <p:cNvPr id="38920" name="TextBox 4"/>
          <p:cNvSpPr txBox="1">
            <a:spLocks noChangeArrowheads="1"/>
          </p:cNvSpPr>
          <p:nvPr/>
        </p:nvSpPr>
        <p:spPr bwMode="auto">
          <a:xfrm>
            <a:off x="4781550" y="1795463"/>
            <a:ext cx="41338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MS PGothic" charset="0"/>
                <a:cs typeface="MS PGothic" charset="0"/>
              </a:defRPr>
            </a:lvl1pPr>
            <a:lvl2pPr marL="800100" indent="-34290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lvl="1" eaLnBrk="1" hangingPunct="1">
              <a:spcBef>
                <a:spcPts val="1438"/>
              </a:spcBef>
              <a:buClr>
                <a:srgbClr val="000000"/>
              </a:buClr>
              <a:buSzPct val="100000"/>
              <a:buFont typeface="Arial" charset="0"/>
              <a:buChar char="•"/>
            </a:pPr>
            <a:r>
              <a:rPr lang="en-US">
                <a:cs typeface="Arial" charset="0"/>
                <a:sym typeface="Arial" charset="0"/>
              </a:rPr>
              <a:t>Videos, podcasts, activities, links</a:t>
            </a:r>
          </a:p>
          <a:p>
            <a:pPr lvl="1" eaLnBrk="1" hangingPunct="1">
              <a:spcBef>
                <a:spcPts val="1438"/>
              </a:spcBef>
              <a:buClr>
                <a:srgbClr val="000000"/>
              </a:buClr>
              <a:buSzPct val="100000"/>
              <a:buFont typeface="Arial" charset="0"/>
              <a:buChar char="•"/>
            </a:pPr>
            <a:r>
              <a:rPr lang="en-US">
                <a:cs typeface="Arial" charset="0"/>
                <a:sym typeface="Arial" charset="0"/>
              </a:rPr>
              <a:t>List of mini-exhibition locations</a:t>
            </a:r>
          </a:p>
          <a:p>
            <a:pPr lvl="1" eaLnBrk="1" hangingPunct="1">
              <a:spcBef>
                <a:spcPts val="1438"/>
              </a:spcBef>
              <a:buClr>
                <a:srgbClr val="000000"/>
              </a:buClr>
              <a:buSzPct val="100000"/>
              <a:buFont typeface="Arial" charset="0"/>
              <a:buChar char="•"/>
            </a:pPr>
            <a:r>
              <a:rPr lang="en-US">
                <a:cs typeface="Arial" charset="0"/>
                <a:sym typeface="Arial" charset="0"/>
              </a:rPr>
              <a:t>Audio Description in English and Spanish</a:t>
            </a:r>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40963"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MS PGothic" charset="0"/>
              </a:rPr>
              <a:t>DIY Nano App for iPhones and iPads</a:t>
            </a:r>
          </a:p>
        </p:txBody>
      </p:sp>
      <p:pic>
        <p:nvPicPr>
          <p:cNvPr id="40964"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45288" y="1041400"/>
            <a:ext cx="18891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8" descr="appstor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229475" y="5543550"/>
            <a:ext cx="17907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parents choice silver honor award.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746750" y="5103813"/>
            <a:ext cx="148272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9" descr="iPhone_DIY_nano.psd"/>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88913" y="1387475"/>
            <a:ext cx="3014663"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0" descr="iPhone_DIY_nano.psd"/>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393950" y="1382713"/>
            <a:ext cx="3013075"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Isosceles Triangle 14"/>
          <p:cNvSpPr/>
          <p:nvPr/>
        </p:nvSpPr>
        <p:spPr>
          <a:xfrm rot="16200000">
            <a:off x="4998244" y="2983707"/>
            <a:ext cx="254000" cy="1922462"/>
          </a:xfrm>
          <a:prstGeom prst="triangle">
            <a:avLst/>
          </a:prstGeom>
          <a:solidFill>
            <a:schemeClr val="accent2">
              <a:lumMod val="90000"/>
              <a:lumOff val="10000"/>
            </a:schemeClr>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r</a:t>
            </a:r>
          </a:p>
        </p:txBody>
      </p:sp>
      <p:sp>
        <p:nvSpPr>
          <p:cNvPr id="16" name="Rounded Rectangle 15"/>
          <p:cNvSpPr>
            <a:spLocks noChangeArrowheads="1"/>
          </p:cNvSpPr>
          <p:nvPr/>
        </p:nvSpPr>
        <p:spPr bwMode="auto">
          <a:xfrm>
            <a:off x="6086475" y="3313113"/>
            <a:ext cx="2590800" cy="1198562"/>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000000">
                <a:alpha val="34999"/>
              </a:srgbClr>
            </a:outerShdw>
          </a:effectLst>
        </p:spPr>
        <p:txBody>
          <a:bodyPr anchor="ctr"/>
          <a:lstStyle/>
          <a:p>
            <a:pPr algn="ctr">
              <a:defRPr/>
            </a:pPr>
            <a:endParaRPr lang="en-US" dirty="0">
              <a:ln>
                <a:solidFill>
                  <a:srgbClr val="000000"/>
                </a:solidFill>
              </a:ln>
              <a:solidFill>
                <a:schemeClr val="lt1"/>
              </a:solidFill>
              <a:latin typeface="+mn-lt"/>
              <a:ea typeface="+mn-ea"/>
              <a:cs typeface="+mn-cs"/>
            </a:endParaRPr>
          </a:p>
        </p:txBody>
      </p:sp>
      <p:sp>
        <p:nvSpPr>
          <p:cNvPr id="40971" name="TextBox 4"/>
          <p:cNvSpPr txBox="1">
            <a:spLocks noChangeArrowheads="1"/>
          </p:cNvSpPr>
          <p:nvPr/>
        </p:nvSpPr>
        <p:spPr bwMode="auto">
          <a:xfrm>
            <a:off x="6099175" y="3500438"/>
            <a:ext cx="2387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MS PGothic" charset="0"/>
                <a:cs typeface="MS PGothic" charset="0"/>
              </a:defRPr>
            </a:lvl1pPr>
            <a:lvl2pPr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lvl="1" eaLnBrk="1" hangingPunct="1">
              <a:spcBef>
                <a:spcPts val="1438"/>
              </a:spcBef>
              <a:buClr>
                <a:srgbClr val="000000"/>
              </a:buClr>
              <a:buSzPct val="100000"/>
            </a:pPr>
            <a:r>
              <a:rPr lang="en-US">
                <a:cs typeface="Arial" charset="0"/>
                <a:sym typeface="Arial" charset="0"/>
              </a:rPr>
              <a:t>Activities to try at home</a:t>
            </a:r>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94200" y="339725"/>
            <a:ext cx="4749800" cy="2209800"/>
          </a:xfrm>
        </p:spPr>
        <p:txBody>
          <a:bodyPr>
            <a:normAutofit fontScale="90000"/>
          </a:bodyPr>
          <a:lstStyle/>
          <a:p>
            <a:pPr algn="l">
              <a:lnSpc>
                <a:spcPct val="90000"/>
              </a:lnSpc>
              <a:defRPr/>
            </a:pPr>
            <a:r>
              <a:rPr lang="en-US" sz="4500">
                <a:solidFill>
                  <a:srgbClr val="0C4225"/>
                </a:solidFill>
                <a:latin typeface="Georgia" charset="0"/>
                <a:ea typeface="MS PGothic" charset="0"/>
                <a:cs typeface="Georgia" charset="0"/>
              </a:rPr>
              <a:t/>
            </a:r>
            <a:br>
              <a:rPr lang="en-US" sz="4500">
                <a:solidFill>
                  <a:srgbClr val="0C4225"/>
                </a:solidFill>
                <a:latin typeface="Georgia" charset="0"/>
                <a:ea typeface="MS PGothic" charset="0"/>
                <a:cs typeface="Georgia" charset="0"/>
              </a:rPr>
            </a:br>
            <a:r>
              <a:rPr lang="en-US" sz="4500">
                <a:solidFill>
                  <a:srgbClr val="0C4225"/>
                </a:solidFill>
                <a:latin typeface="Georgia" charset="0"/>
                <a:ea typeface="MS PGothic" charset="0"/>
                <a:cs typeface="Georgia" charset="0"/>
              </a:rPr>
              <a:t/>
            </a:r>
            <a:br>
              <a:rPr lang="en-US" sz="4500">
                <a:solidFill>
                  <a:srgbClr val="0C4225"/>
                </a:solidFill>
                <a:latin typeface="Georgia" charset="0"/>
                <a:ea typeface="MS PGothic" charset="0"/>
                <a:cs typeface="Georgia" charset="0"/>
              </a:rPr>
            </a:br>
            <a:r>
              <a:rPr lang="en-US" sz="4900">
                <a:solidFill>
                  <a:srgbClr val="0C4225"/>
                </a:solidFill>
                <a:latin typeface="Georgia" charset="0"/>
                <a:ea typeface="MS PGothic" charset="0"/>
                <a:cs typeface="Georgia" charset="0"/>
              </a:rPr>
              <a:t>Professional</a:t>
            </a:r>
            <a:br>
              <a:rPr lang="en-US" sz="4900">
                <a:solidFill>
                  <a:srgbClr val="0C4225"/>
                </a:solidFill>
                <a:latin typeface="Georgia" charset="0"/>
                <a:ea typeface="MS PGothic" charset="0"/>
                <a:cs typeface="Georgia" charset="0"/>
              </a:rPr>
            </a:br>
            <a:r>
              <a:rPr lang="en-US" sz="4900">
                <a:solidFill>
                  <a:srgbClr val="0C4225"/>
                </a:solidFill>
                <a:latin typeface="Georgia" charset="0"/>
                <a:ea typeface="MS PGothic" charset="0"/>
                <a:cs typeface="Georgia" charset="0"/>
              </a:rPr>
              <a:t>Development Tools</a:t>
            </a:r>
            <a:endParaRPr lang="en-US" sz="3200">
              <a:solidFill>
                <a:srgbClr val="0C4225"/>
              </a:solidFill>
              <a:latin typeface="Georgia" charset="0"/>
              <a:ea typeface="MS PGothic" charset="0"/>
              <a:cs typeface="Georgia" charset="0"/>
            </a:endParaRPr>
          </a:p>
        </p:txBody>
      </p:sp>
      <p:pic>
        <p:nvPicPr>
          <p:cNvPr id="43010" name="Picture 6"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6"/>
          <p:cNvSpPr>
            <a:spLocks noChangeArrowheads="1"/>
          </p:cNvSpPr>
          <p:nvPr/>
        </p:nvSpPr>
        <p:spPr bwMode="auto">
          <a:xfrm>
            <a:off x="3833813" y="3308350"/>
            <a:ext cx="50038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00100" lvl="1" indent="-342900">
              <a:lnSpc>
                <a:spcPct val="90000"/>
              </a:lnSpc>
              <a:spcBef>
                <a:spcPct val="35000"/>
              </a:spcBef>
              <a:buClr>
                <a:srgbClr val="0C4225"/>
              </a:buClr>
              <a:buFont typeface="Arial" charset="0"/>
              <a:buChar char="•"/>
            </a:pPr>
            <a:r>
              <a:rPr lang="en-US" sz="2000">
                <a:solidFill>
                  <a:srgbClr val="0C4225"/>
                </a:solidFill>
                <a:ea typeface="MS Mincho" charset="0"/>
                <a:cs typeface="MS Mincho" charset="0"/>
              </a:rPr>
              <a:t>Training materials and guides</a:t>
            </a:r>
          </a:p>
          <a:p>
            <a:pPr marL="800100" lvl="1" indent="-342900">
              <a:lnSpc>
                <a:spcPct val="90000"/>
              </a:lnSpc>
              <a:spcBef>
                <a:spcPct val="35000"/>
              </a:spcBef>
              <a:buClr>
                <a:srgbClr val="0C4225"/>
              </a:buClr>
              <a:buFont typeface="Arial" charset="0"/>
              <a:buChar char="•"/>
            </a:pPr>
            <a:r>
              <a:rPr lang="en-US" sz="2000">
                <a:solidFill>
                  <a:srgbClr val="0C4225"/>
                </a:solidFill>
                <a:ea typeface="MS Mincho" charset="0"/>
                <a:cs typeface="MS Mincho" charset="0"/>
              </a:rPr>
              <a:t>Museum-Scientist Collaborations</a:t>
            </a:r>
          </a:p>
          <a:p>
            <a:pPr marL="800100" lvl="1" indent="-342900">
              <a:lnSpc>
                <a:spcPct val="90000"/>
              </a:lnSpc>
              <a:spcBef>
                <a:spcPct val="35000"/>
              </a:spcBef>
              <a:buClr>
                <a:srgbClr val="0C4225"/>
              </a:buClr>
              <a:buFont typeface="Arial" charset="0"/>
              <a:buChar char="•"/>
            </a:pPr>
            <a:r>
              <a:rPr lang="en-US" sz="2000">
                <a:solidFill>
                  <a:srgbClr val="0C4225"/>
                </a:solidFill>
                <a:ea typeface="MS Mincho" charset="0"/>
                <a:cs typeface="MS Mincho" charset="0"/>
              </a:rPr>
              <a:t>Reaching Diverse Audiences</a:t>
            </a:r>
          </a:p>
          <a:p>
            <a:pPr marL="800100" lvl="1" indent="-342900">
              <a:lnSpc>
                <a:spcPct val="90000"/>
              </a:lnSpc>
              <a:spcBef>
                <a:spcPct val="35000"/>
              </a:spcBef>
              <a:buClr>
                <a:srgbClr val="0C4225"/>
              </a:buClr>
              <a:buFont typeface="Arial" charset="0"/>
              <a:buChar char="•"/>
            </a:pPr>
            <a:r>
              <a:rPr lang="en-US" sz="2000">
                <a:solidFill>
                  <a:srgbClr val="0C4225"/>
                </a:solidFill>
                <a:ea typeface="MS Mincho" charset="0"/>
                <a:cs typeface="MS Mincho" charset="0"/>
              </a:rPr>
              <a:t>Nano and Society</a:t>
            </a:r>
          </a:p>
          <a:p>
            <a:pPr marL="800100" lvl="1" indent="-342900">
              <a:lnSpc>
                <a:spcPct val="90000"/>
              </a:lnSpc>
              <a:spcBef>
                <a:spcPct val="35000"/>
              </a:spcBef>
              <a:buClr>
                <a:srgbClr val="0C4225"/>
              </a:buClr>
              <a:buFont typeface="Arial" charset="0"/>
              <a:buChar char="•"/>
            </a:pPr>
            <a:r>
              <a:rPr lang="en-US" sz="2000">
                <a:solidFill>
                  <a:srgbClr val="0C4225"/>
                </a:solidFill>
                <a:ea typeface="MS Mincho" charset="0"/>
                <a:cs typeface="MS Mincho" charset="0"/>
              </a:rPr>
              <a:t>Team-Based Inquiry</a:t>
            </a:r>
          </a:p>
          <a:p>
            <a:pPr marL="800100" lvl="1" indent="-342900">
              <a:lnSpc>
                <a:spcPct val="90000"/>
              </a:lnSpc>
              <a:spcBef>
                <a:spcPct val="35000"/>
              </a:spcBef>
              <a:buClr>
                <a:srgbClr val="0C4225"/>
              </a:buClr>
              <a:buFont typeface="Arial" charset="0"/>
              <a:buChar char="•"/>
            </a:pPr>
            <a:r>
              <a:rPr lang="en-US" sz="2000">
                <a:solidFill>
                  <a:srgbClr val="0C4225"/>
                </a:solidFill>
                <a:ea typeface="MS Mincho" charset="0"/>
                <a:cs typeface="MS Mincho" charset="0"/>
              </a:rPr>
              <a:t>Online Brown-Bags</a:t>
            </a:r>
          </a:p>
          <a:p>
            <a:pPr marL="800100" lvl="1" indent="-342900">
              <a:lnSpc>
                <a:spcPct val="90000"/>
              </a:lnSpc>
              <a:spcBef>
                <a:spcPct val="35000"/>
              </a:spcBef>
              <a:buClr>
                <a:srgbClr val="0C4225"/>
              </a:buClr>
              <a:buFont typeface="Arial" charset="0"/>
              <a:buChar char="•"/>
            </a:pPr>
            <a:endParaRPr lang="en-US" sz="2000">
              <a:solidFill>
                <a:srgbClr val="0C4225"/>
              </a:solidFill>
              <a:ea typeface="MS Mincho" charset="0"/>
              <a:cs typeface="MS Mincho" charset="0"/>
            </a:endParaRPr>
          </a:p>
        </p:txBody>
      </p:sp>
      <p:pic>
        <p:nvPicPr>
          <p:cNvPr id="43012"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3757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741738"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014" name="TextBox 8"/>
          <p:cNvSpPr txBox="1">
            <a:spLocks noChangeArrowheads="1"/>
          </p:cNvSpPr>
          <p:nvPr/>
        </p:nvSpPr>
        <p:spPr bwMode="auto">
          <a:xfrm>
            <a:off x="3916363" y="6096000"/>
            <a:ext cx="57927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2000" b="1">
                <a:solidFill>
                  <a:srgbClr val="0C4225"/>
                </a:solidFill>
              </a:rPr>
              <a:t>More info: </a:t>
            </a:r>
            <a:r>
              <a:rPr lang="en-US" sz="1600">
                <a:solidFill>
                  <a:srgbClr val="0C4225"/>
                </a:solidFill>
              </a:rPr>
              <a:t>nisenet.org/category/catalog/tools_guides</a:t>
            </a:r>
          </a:p>
          <a:p>
            <a:pPr eaLnBrk="1" hangingPunct="1">
              <a:buFont typeface="Arial" charset="0"/>
              <a:buChar char="•"/>
            </a:pPr>
            <a:endParaRPr lang="en-US">
              <a:solidFill>
                <a:srgbClr val="0C4225"/>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ctrTitle"/>
          </p:nvPr>
        </p:nvSpPr>
        <p:spPr>
          <a:xfrm>
            <a:off x="4514850" y="1600200"/>
            <a:ext cx="4121150" cy="2209800"/>
          </a:xfrm>
        </p:spPr>
        <p:txBody>
          <a:bodyPr/>
          <a:lstStyle/>
          <a:p>
            <a:pPr algn="l" eaLnBrk="1" hangingPunct="1">
              <a:lnSpc>
                <a:spcPct val="90000"/>
              </a:lnSpc>
            </a:pPr>
            <a:r>
              <a:rPr lang="en-US" sz="5000">
                <a:solidFill>
                  <a:srgbClr val="0C4225"/>
                </a:solidFill>
                <a:latin typeface="Georgia" charset="0"/>
                <a:ea typeface="MS PGothic" charset="0"/>
                <a:cs typeface="Georgia" charset="0"/>
              </a:rPr>
              <a:t>Upcoming Opportunities</a:t>
            </a:r>
            <a:r>
              <a:rPr lang="en-US" sz="3600">
                <a:solidFill>
                  <a:srgbClr val="0C4225"/>
                </a:solidFill>
                <a:latin typeface="Georgia" charset="0"/>
                <a:ea typeface="MS PGothic" charset="0"/>
                <a:cs typeface="Georgia" charset="0"/>
              </a:rPr>
              <a:t/>
            </a:r>
            <a:br>
              <a:rPr lang="en-US" sz="3600">
                <a:solidFill>
                  <a:srgbClr val="0C4225"/>
                </a:solidFill>
                <a:latin typeface="Georgia" charset="0"/>
                <a:ea typeface="MS PGothic" charset="0"/>
                <a:cs typeface="Georgia" charset="0"/>
              </a:rPr>
            </a:br>
            <a:endParaRPr lang="en-US" sz="3600">
              <a:solidFill>
                <a:srgbClr val="0C4225"/>
              </a:solidFill>
              <a:latin typeface="Georgia" charset="0"/>
              <a:ea typeface="MS PGothic" charset="0"/>
              <a:cs typeface="Georgia" charset="0"/>
            </a:endParaRPr>
          </a:p>
        </p:txBody>
      </p:sp>
      <p:sp>
        <p:nvSpPr>
          <p:cNvPr id="6" name="Rectangle 5"/>
          <p:cNvSpPr/>
          <p:nvPr/>
        </p:nvSpPr>
        <p:spPr>
          <a:xfrm>
            <a:off x="3994150"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5059" name="Picture 6"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Subtitle 2"/>
          <p:cNvSpPr>
            <a:spLocks noGrp="1"/>
          </p:cNvSpPr>
          <p:nvPr>
            <p:ph type="subTitle" idx="1"/>
          </p:nvPr>
        </p:nvSpPr>
        <p:spPr>
          <a:xfrm>
            <a:off x="4114800" y="3454400"/>
            <a:ext cx="5029200" cy="3403600"/>
          </a:xfrm>
        </p:spPr>
        <p:txBody>
          <a:bodyPr/>
          <a:lstStyle/>
          <a:p>
            <a:pPr marL="800100" lvl="2" indent="-342900" algn="l" eaLnBrk="1" hangingPunct="1">
              <a:lnSpc>
                <a:spcPct val="90000"/>
              </a:lnSpc>
              <a:spcBef>
                <a:spcPct val="35000"/>
              </a:spcBef>
              <a:buClr>
                <a:srgbClr val="0C4225"/>
              </a:buClr>
              <a:buFont typeface="Arial" charset="0"/>
              <a:buChar char="•"/>
            </a:pPr>
            <a:r>
              <a:rPr lang="en-US">
                <a:solidFill>
                  <a:srgbClr val="0C4225"/>
                </a:solidFill>
                <a:latin typeface="Calibri" charset="0"/>
                <a:ea typeface="MS Mincho" charset="0"/>
                <a:cs typeface="MS Mincho" charset="0"/>
              </a:rPr>
              <a:t>Online Brown-Bag </a:t>
            </a:r>
          </a:p>
          <a:p>
            <a:pPr marL="914400" lvl="3" algn="l">
              <a:lnSpc>
                <a:spcPct val="90000"/>
              </a:lnSpc>
              <a:spcBef>
                <a:spcPct val="35000"/>
              </a:spcBef>
              <a:buClr>
                <a:srgbClr val="0C4225"/>
              </a:buClr>
            </a:pPr>
            <a:r>
              <a:rPr lang="en-US">
                <a:solidFill>
                  <a:srgbClr val="0C4225"/>
                </a:solidFill>
                <a:latin typeface="Calibri" charset="0"/>
                <a:ea typeface="MS Mincho" charset="0"/>
                <a:cs typeface="MS Mincho" charset="0"/>
              </a:rPr>
              <a:t>www.nisenet.org/community/events</a:t>
            </a:r>
          </a:p>
          <a:p>
            <a:pPr marL="800100" lvl="2" indent="-342900" algn="l">
              <a:lnSpc>
                <a:spcPct val="90000"/>
              </a:lnSpc>
              <a:spcBef>
                <a:spcPct val="35000"/>
              </a:spcBef>
              <a:buClr>
                <a:srgbClr val="0C4225"/>
              </a:buClr>
              <a:buFont typeface="Arial" charset="0"/>
              <a:buChar char="•"/>
            </a:pPr>
            <a:r>
              <a:rPr lang="en-US">
                <a:solidFill>
                  <a:srgbClr val="0C4225"/>
                </a:solidFill>
                <a:latin typeface="Calibri" charset="0"/>
                <a:ea typeface="MS Mincho" charset="0"/>
                <a:cs typeface="MS Mincho" charset="0"/>
              </a:rPr>
              <a:t>NanoDays</a:t>
            </a:r>
          </a:p>
          <a:p>
            <a:pPr marL="800100" lvl="2" indent="-342900" algn="l">
              <a:lnSpc>
                <a:spcPct val="90000"/>
              </a:lnSpc>
              <a:spcBef>
                <a:spcPct val="35000"/>
              </a:spcBef>
              <a:buClr>
                <a:srgbClr val="0C4225"/>
              </a:buClr>
              <a:buFont typeface="Arial" charset="0"/>
              <a:buChar char="•"/>
            </a:pPr>
            <a:r>
              <a:rPr lang="en-US">
                <a:solidFill>
                  <a:srgbClr val="0C4225"/>
                </a:solidFill>
                <a:latin typeface="Calibri" charset="0"/>
                <a:ea typeface="MS Mincho" charset="0"/>
                <a:cs typeface="MS Mincho" charset="0"/>
              </a:rPr>
              <a:t>Mini-Grants</a:t>
            </a:r>
          </a:p>
          <a:p>
            <a:pPr marL="914400" lvl="3" algn="l">
              <a:lnSpc>
                <a:spcPct val="90000"/>
              </a:lnSpc>
              <a:spcBef>
                <a:spcPct val="35000"/>
              </a:spcBef>
              <a:buClr>
                <a:srgbClr val="0C4225"/>
              </a:buClr>
            </a:pPr>
            <a:endParaRPr lang="en-US">
              <a:solidFill>
                <a:srgbClr val="0C4225"/>
              </a:solidFill>
              <a:latin typeface="Calibri" charset="0"/>
              <a:ea typeface="MS Mincho" charset="0"/>
              <a:cs typeface="MS Mincho" charset="0"/>
            </a:endParaRPr>
          </a:p>
          <a:p>
            <a:pPr marL="342900" indent="-342900" algn="l" eaLnBrk="1" hangingPunct="1">
              <a:lnSpc>
                <a:spcPct val="90000"/>
              </a:lnSpc>
              <a:spcBef>
                <a:spcPct val="35000"/>
              </a:spcBef>
              <a:buClr>
                <a:srgbClr val="0C4225"/>
              </a:buClr>
              <a:buFont typeface="Arial" charset="0"/>
              <a:buChar char="•"/>
            </a:pPr>
            <a:endParaRPr lang="en-US" sz="2400" b="1">
              <a:solidFill>
                <a:srgbClr val="0C4225"/>
              </a:solidFill>
              <a:latin typeface="Calibri" charset="0"/>
              <a:ea typeface="MS Mincho" charset="0"/>
              <a:cs typeface="MS Mincho" charset="0"/>
            </a:endParaRPr>
          </a:p>
          <a:p>
            <a:pPr marL="800100" lvl="1" indent="-342900" algn="l" eaLnBrk="1" hangingPunct="1">
              <a:lnSpc>
                <a:spcPct val="90000"/>
              </a:lnSpc>
              <a:spcBef>
                <a:spcPct val="35000"/>
              </a:spcBef>
              <a:buClr>
                <a:srgbClr val="0C4225"/>
              </a:buClr>
              <a:buFont typeface="Arial" charset="0"/>
              <a:buChar char="•"/>
            </a:pPr>
            <a:endParaRPr lang="en-US" sz="2000">
              <a:solidFill>
                <a:srgbClr val="0C4225"/>
              </a:solidFill>
              <a:latin typeface="Calibri" charset="0"/>
              <a:ea typeface="MS Mincho" charset="0"/>
              <a:cs typeface="MS Mincho" charset="0"/>
            </a:endParaRPr>
          </a:p>
          <a:p>
            <a:pPr marL="342900" indent="-342900" algn="l" eaLnBrk="1" hangingPunct="1">
              <a:lnSpc>
                <a:spcPct val="90000"/>
              </a:lnSpc>
              <a:spcBef>
                <a:spcPct val="35000"/>
              </a:spcBef>
              <a:buClr>
                <a:srgbClr val="0C4225"/>
              </a:buClr>
              <a:buFont typeface="Arial" charset="0"/>
              <a:buChar char="•"/>
            </a:pPr>
            <a:endParaRPr lang="en-US" sz="2000">
              <a:solidFill>
                <a:srgbClr val="0C4225"/>
              </a:solidFill>
              <a:latin typeface="Calibri" charset="0"/>
              <a:ea typeface="MS Mincho" charset="0"/>
              <a:cs typeface="MS Mincho" charset="0"/>
            </a:endParaRPr>
          </a:p>
          <a:p>
            <a:pPr marL="342900" indent="-342900" algn="l" eaLnBrk="1" hangingPunct="1">
              <a:lnSpc>
                <a:spcPct val="90000"/>
              </a:lnSpc>
              <a:spcBef>
                <a:spcPct val="35000"/>
              </a:spcBef>
              <a:buClr>
                <a:srgbClr val="0C4225"/>
              </a:buClr>
            </a:pPr>
            <a:endParaRPr lang="en-US" sz="2400">
              <a:solidFill>
                <a:srgbClr val="0C4225"/>
              </a:solidFill>
              <a:latin typeface="Calibri" charset="0"/>
              <a:ea typeface="MS Mincho" charset="0"/>
              <a:cs typeface="MS Mincho" charset="0"/>
            </a:endParaRPr>
          </a:p>
          <a:p>
            <a:pPr marL="342900" indent="-342900" algn="l" eaLnBrk="1" hangingPunct="1">
              <a:buClr>
                <a:srgbClr val="0C4225"/>
              </a:buClr>
              <a:buFont typeface="Arial" charset="0"/>
              <a:buChar char="•"/>
            </a:pPr>
            <a:endParaRPr lang="en-US" sz="2400">
              <a:solidFill>
                <a:srgbClr val="898989"/>
              </a:solidFill>
              <a:latin typeface="Calibri" charset="0"/>
              <a:ea typeface="MS PGothic" charset="0"/>
              <a:cs typeface="Arial" charset="0"/>
            </a:endParaRPr>
          </a:p>
        </p:txBody>
      </p:sp>
      <p:pic>
        <p:nvPicPr>
          <p:cNvPr id="45061" name="Picture 8" descr="20110914gh_21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3525" y="0"/>
            <a:ext cx="42291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47107" name="Title 1"/>
          <p:cNvSpPr>
            <a:spLocks noGrp="1"/>
          </p:cNvSpPr>
          <p:nvPr>
            <p:ph type="title"/>
          </p:nvPr>
        </p:nvSpPr>
        <p:spPr>
          <a:xfrm>
            <a:off x="268288" y="274638"/>
            <a:ext cx="6729412" cy="741362"/>
          </a:xfrm>
        </p:spPr>
        <p:txBody>
          <a:bodyPr/>
          <a:lstStyle/>
          <a:p>
            <a:pPr algn="l" eaLnBrk="1" hangingPunct="1">
              <a:lnSpc>
                <a:spcPct val="90000"/>
              </a:lnSpc>
            </a:pPr>
            <a:r>
              <a:rPr lang="en-US" sz="4000">
                <a:solidFill>
                  <a:srgbClr val="0C4225"/>
                </a:solidFill>
                <a:latin typeface="Georgia" charset="0"/>
                <a:ea typeface="MS PGothic" charset="0"/>
              </a:rPr>
              <a:t>NanoDays</a:t>
            </a:r>
          </a:p>
        </p:txBody>
      </p:sp>
      <p:sp>
        <p:nvSpPr>
          <p:cNvPr id="74757" name="TextBox 4"/>
          <p:cNvSpPr txBox="1">
            <a:spLocks noChangeArrowheads="1"/>
          </p:cNvSpPr>
          <p:nvPr/>
        </p:nvSpPr>
        <p:spPr bwMode="auto">
          <a:xfrm>
            <a:off x="4159250" y="2347913"/>
            <a:ext cx="48863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defRPr/>
            </a:pPr>
            <a:endParaRPr lang="en-US" sz="1200" dirty="0">
              <a:latin typeface="Calibri" charset="0"/>
              <a:cs typeface="+mn-cs"/>
            </a:endParaRPr>
          </a:p>
          <a:p>
            <a:pPr marL="342900" lvl="1" indent="-342900" eaLnBrk="1" hangingPunct="1">
              <a:buFont typeface="Arial"/>
              <a:buChar char="•"/>
              <a:defRPr/>
            </a:pPr>
            <a:r>
              <a:rPr lang="en-US" dirty="0" smtClean="0">
                <a:latin typeface="Calibri" charset="0"/>
                <a:cs typeface="+mn-cs"/>
              </a:rPr>
              <a:t>New </a:t>
            </a:r>
            <a:r>
              <a:rPr lang="en-US" dirty="0">
                <a:latin typeface="Calibri" charset="0"/>
                <a:cs typeface="+mn-cs"/>
              </a:rPr>
              <a:t>Hands-on </a:t>
            </a:r>
            <a:r>
              <a:rPr lang="en-US" dirty="0" smtClean="0">
                <a:latin typeface="Calibri" charset="0"/>
                <a:cs typeface="+mn-cs"/>
              </a:rPr>
              <a:t>Activities</a:t>
            </a:r>
          </a:p>
          <a:p>
            <a:pPr marL="225425" lvl="1" indent="-225425" eaLnBrk="1" hangingPunct="1">
              <a:buFont typeface="Arial" charset="0"/>
              <a:buChar char="•"/>
              <a:defRPr/>
            </a:pPr>
            <a:endParaRPr lang="en-US" sz="1200" dirty="0">
              <a:latin typeface="Calibri" charset="0"/>
              <a:cs typeface="+mn-cs"/>
            </a:endParaRPr>
          </a:p>
          <a:p>
            <a:pPr marL="342900" lvl="1" indent="-342900" eaLnBrk="1" hangingPunct="1">
              <a:buFont typeface="Arial"/>
              <a:buChar char="•"/>
              <a:defRPr/>
            </a:pPr>
            <a:r>
              <a:rPr lang="en-US" dirty="0" smtClean="0">
                <a:latin typeface="Calibri" charset="0"/>
                <a:cs typeface="+mn-cs"/>
              </a:rPr>
              <a:t>Physical kit </a:t>
            </a:r>
            <a:r>
              <a:rPr lang="en-US" dirty="0">
                <a:latin typeface="Calibri" charset="0"/>
                <a:cs typeface="+mn-cs"/>
              </a:rPr>
              <a:t>a</a:t>
            </a:r>
            <a:r>
              <a:rPr lang="en-US" dirty="0" smtClean="0">
                <a:latin typeface="Calibri" charset="0"/>
                <a:cs typeface="+mn-cs"/>
              </a:rPr>
              <a:t>pplication deadline:  </a:t>
            </a:r>
            <a:r>
              <a:rPr lang="en-US" b="1" dirty="0" smtClean="0">
                <a:latin typeface="Calibri" charset="0"/>
                <a:cs typeface="+mn-cs"/>
              </a:rPr>
              <a:t>December 1</a:t>
            </a:r>
          </a:p>
          <a:p>
            <a:pPr marL="342900" lvl="1" indent="-342900" eaLnBrk="1" hangingPunct="1">
              <a:buFont typeface="Arial"/>
              <a:buChar char="•"/>
              <a:defRPr/>
            </a:pPr>
            <a:endParaRPr lang="en-US" sz="1200" dirty="0">
              <a:latin typeface="Calibri" charset="0"/>
              <a:cs typeface="+mn-cs"/>
            </a:endParaRPr>
          </a:p>
          <a:p>
            <a:pPr marL="342900" lvl="1" indent="-342900" eaLnBrk="1" hangingPunct="1">
              <a:buFont typeface="Arial"/>
              <a:buChar char="•"/>
              <a:defRPr/>
            </a:pPr>
            <a:r>
              <a:rPr lang="en-US" dirty="0" smtClean="0">
                <a:latin typeface="Calibri" charset="0"/>
                <a:cs typeface="+mn-cs"/>
              </a:rPr>
              <a:t>Digital </a:t>
            </a:r>
            <a:r>
              <a:rPr lang="en-US" dirty="0">
                <a:latin typeface="Calibri" charset="0"/>
                <a:cs typeface="+mn-cs"/>
              </a:rPr>
              <a:t>kit materials available </a:t>
            </a:r>
            <a:r>
              <a:rPr lang="en-US" dirty="0" smtClean="0">
                <a:latin typeface="Calibri" charset="0"/>
                <a:cs typeface="+mn-cs"/>
              </a:rPr>
              <a:t>online:  ~January 15th:</a:t>
            </a:r>
          </a:p>
          <a:p>
            <a:pPr marL="225425" lvl="1" indent="-225425" eaLnBrk="1" hangingPunct="1">
              <a:buFont typeface="Arial" charset="0"/>
              <a:buChar char="•"/>
              <a:defRPr/>
            </a:pPr>
            <a:endParaRPr lang="en-US" sz="1200" dirty="0">
              <a:latin typeface="Calibri" charset="0"/>
              <a:cs typeface="+mn-cs"/>
            </a:endParaRPr>
          </a:p>
          <a:p>
            <a:pPr marL="342900" lvl="1" indent="-342900" eaLnBrk="1" hangingPunct="1">
              <a:buFont typeface="Arial"/>
              <a:buChar char="•"/>
              <a:defRPr/>
            </a:pPr>
            <a:r>
              <a:rPr lang="en-US" dirty="0" smtClean="0">
                <a:latin typeface="Calibri" charset="0"/>
                <a:cs typeface="+mn-cs"/>
              </a:rPr>
              <a:t>Continue </a:t>
            </a:r>
            <a:r>
              <a:rPr lang="en-US" dirty="0">
                <a:latin typeface="Calibri" charset="0"/>
                <a:cs typeface="+mn-cs"/>
              </a:rPr>
              <a:t>to use your </a:t>
            </a:r>
            <a:r>
              <a:rPr lang="en-US" dirty="0" err="1" smtClean="0">
                <a:latin typeface="Calibri" charset="0"/>
                <a:cs typeface="+mn-cs"/>
              </a:rPr>
              <a:t>NanoDays</a:t>
            </a:r>
            <a:r>
              <a:rPr lang="en-US" dirty="0" smtClean="0">
                <a:latin typeface="Calibri" charset="0"/>
                <a:cs typeface="+mn-cs"/>
              </a:rPr>
              <a:t> materials </a:t>
            </a:r>
            <a:r>
              <a:rPr lang="en-US" dirty="0">
                <a:latin typeface="Calibri" charset="0"/>
                <a:cs typeface="+mn-cs"/>
              </a:rPr>
              <a:t>throughout the year!</a:t>
            </a:r>
          </a:p>
          <a:p>
            <a:pPr marL="169863" indent="-169863" eaLnBrk="1" hangingPunct="1">
              <a:defRPr/>
            </a:pPr>
            <a:endParaRPr lang="en-US" dirty="0">
              <a:latin typeface="Calibri" charset="0"/>
            </a:endParaRPr>
          </a:p>
        </p:txBody>
      </p:sp>
      <p:sp>
        <p:nvSpPr>
          <p:cNvPr id="47109" name="Rectangle 1"/>
          <p:cNvSpPr>
            <a:spLocks noChangeArrowheads="1"/>
          </p:cNvSpPr>
          <p:nvPr/>
        </p:nvSpPr>
        <p:spPr bwMode="auto">
          <a:xfrm>
            <a:off x="4346575" y="1414463"/>
            <a:ext cx="4035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1"/>
            <a:r>
              <a:rPr lang="en-US" sz="2800" b="1">
                <a:solidFill>
                  <a:srgbClr val="000000"/>
                </a:solidFill>
              </a:rPr>
              <a:t>Host a NanoDays Event:  </a:t>
            </a:r>
          </a:p>
          <a:p>
            <a:pPr marL="0" lvl="1"/>
            <a:r>
              <a:rPr lang="en-US" sz="2800" b="1">
                <a:solidFill>
                  <a:srgbClr val="000000"/>
                </a:solidFill>
              </a:rPr>
              <a:t>March 29 – April 6, 2014</a:t>
            </a:r>
            <a:r>
              <a:rPr lang="en-US">
                <a:solidFill>
                  <a:srgbClr val="000000"/>
                </a:solidFill>
              </a:rPr>
              <a:t>	</a:t>
            </a:r>
          </a:p>
        </p:txBody>
      </p:sp>
      <p:sp>
        <p:nvSpPr>
          <p:cNvPr id="47110" name="TextBox 7"/>
          <p:cNvSpPr txBox="1">
            <a:spLocks noChangeArrowheads="1"/>
          </p:cNvSpPr>
          <p:nvPr/>
        </p:nvSpPr>
        <p:spPr bwMode="auto">
          <a:xfrm>
            <a:off x="5137150" y="6254750"/>
            <a:ext cx="53117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2000" b="1">
                <a:solidFill>
                  <a:srgbClr val="0C4225"/>
                </a:solidFill>
              </a:rPr>
              <a:t>More info: </a:t>
            </a:r>
            <a:r>
              <a:rPr lang="en-US" sz="2000">
                <a:solidFill>
                  <a:srgbClr val="0C4225"/>
                </a:solidFill>
              </a:rPr>
              <a:t>nisenet.org/nanodays</a:t>
            </a:r>
          </a:p>
          <a:p>
            <a:pPr eaLnBrk="1" hangingPunct="1">
              <a:buFont typeface="Arial" charset="0"/>
              <a:buChar char="•"/>
            </a:pPr>
            <a:endParaRPr lang="en-US">
              <a:solidFill>
                <a:srgbClr val="0C4225"/>
              </a:solidFill>
            </a:endParaRPr>
          </a:p>
        </p:txBody>
      </p:sp>
      <p:pic>
        <p:nvPicPr>
          <p:cNvPr id="47111"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63650"/>
            <a:ext cx="3719513"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9154"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MS PGothic" charset="0"/>
              </a:rPr>
              <a:t>Mini-Grants</a:t>
            </a:r>
          </a:p>
        </p:txBody>
      </p:sp>
      <p:sp>
        <p:nvSpPr>
          <p:cNvPr id="49155" name="TextBox 4"/>
          <p:cNvSpPr txBox="1">
            <a:spLocks noChangeArrowheads="1"/>
          </p:cNvSpPr>
          <p:nvPr/>
        </p:nvSpPr>
        <p:spPr bwMode="auto">
          <a:xfrm>
            <a:off x="3244850" y="1422400"/>
            <a:ext cx="6110288"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MS PGothic" charset="0"/>
                <a:cs typeface="MS PGothic" charset="0"/>
              </a:defRPr>
            </a:lvl1pPr>
            <a:lvl2pPr marL="395288" indent="-169863"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spcBef>
                <a:spcPct val="50000"/>
              </a:spcBef>
              <a:buFont typeface="Arial" charset="0"/>
              <a:buChar char="•"/>
            </a:pPr>
            <a:r>
              <a:rPr lang="en-US"/>
              <a:t>Awards:</a:t>
            </a:r>
          </a:p>
          <a:p>
            <a:pPr lvl="1" eaLnBrk="1" hangingPunct="1">
              <a:lnSpc>
                <a:spcPct val="80000"/>
              </a:lnSpc>
              <a:spcBef>
                <a:spcPct val="50000"/>
              </a:spcBef>
              <a:buFont typeface="Courier New" charset="0"/>
              <a:buChar char="o"/>
            </a:pPr>
            <a:r>
              <a:rPr lang="en-US" sz="1800"/>
              <a:t>plan to award 40 in 2014</a:t>
            </a:r>
          </a:p>
          <a:p>
            <a:pPr eaLnBrk="1" hangingPunct="1">
              <a:spcBef>
                <a:spcPct val="50000"/>
              </a:spcBef>
              <a:buFontTx/>
              <a:buChar char="•"/>
            </a:pPr>
            <a:r>
              <a:rPr lang="en-US"/>
              <a:t>Application deadline:  </a:t>
            </a:r>
            <a:r>
              <a:rPr lang="en-US" b="1"/>
              <a:t>November 1</a:t>
            </a:r>
          </a:p>
          <a:p>
            <a:pPr eaLnBrk="1" hangingPunct="1">
              <a:spcBef>
                <a:spcPct val="50000"/>
              </a:spcBef>
              <a:buFontTx/>
              <a:buChar char="•"/>
            </a:pPr>
            <a:endParaRPr lang="en-US" sz="1000" b="1"/>
          </a:p>
          <a:p>
            <a:pPr eaLnBrk="1" hangingPunct="1">
              <a:spcBef>
                <a:spcPct val="50000"/>
              </a:spcBef>
              <a:buFontTx/>
              <a:buChar char="•"/>
            </a:pPr>
            <a:r>
              <a:rPr lang="en-US"/>
              <a:t>$3,000 maximum</a:t>
            </a:r>
          </a:p>
          <a:p>
            <a:pPr eaLnBrk="1" hangingPunct="1">
              <a:spcBef>
                <a:spcPct val="50000"/>
              </a:spcBef>
              <a:buFontTx/>
              <a:buChar char="•"/>
            </a:pPr>
            <a:endParaRPr lang="en-US" sz="1000"/>
          </a:p>
          <a:p>
            <a:pPr eaLnBrk="1" hangingPunct="1">
              <a:spcBef>
                <a:spcPct val="50000"/>
              </a:spcBef>
              <a:buFontTx/>
              <a:buChar char="•"/>
            </a:pPr>
            <a:r>
              <a:rPr lang="en-US"/>
              <a:t>Eligible activities:</a:t>
            </a:r>
          </a:p>
          <a:p>
            <a:pPr eaLnBrk="1" hangingPunct="1">
              <a:spcBef>
                <a:spcPct val="50000"/>
              </a:spcBef>
              <a:buFontTx/>
              <a:buChar char="•"/>
            </a:pPr>
            <a:endParaRPr lang="en-US" sz="800"/>
          </a:p>
          <a:p>
            <a:pPr lvl="1" eaLnBrk="1" hangingPunct="1">
              <a:buFont typeface="Courier New" charset="0"/>
              <a:buChar char="o"/>
            </a:pPr>
            <a:r>
              <a:rPr lang="en-US" sz="1800"/>
              <a:t>New efforts to integrate nano into existing programming</a:t>
            </a:r>
            <a:endParaRPr lang="en-US" sz="1000">
              <a:latin typeface="Arial" charset="0"/>
            </a:endParaRPr>
          </a:p>
          <a:p>
            <a:pPr lvl="1" eaLnBrk="1" hangingPunct="1">
              <a:buFont typeface="Courier New" charset="0"/>
              <a:buChar char="o"/>
            </a:pPr>
            <a:r>
              <a:rPr lang="en-US" sz="1800"/>
              <a:t>New efforts to reach new audiences</a:t>
            </a:r>
            <a:endParaRPr lang="en-US" sz="1000">
              <a:latin typeface="Arial" charset="0"/>
            </a:endParaRPr>
          </a:p>
          <a:p>
            <a:pPr lvl="1" eaLnBrk="1" hangingPunct="1">
              <a:buFont typeface="Courier New" charset="0"/>
              <a:buChar char="o"/>
            </a:pPr>
            <a:r>
              <a:rPr lang="en-US" sz="1800"/>
              <a:t>New partnerships and collaborations</a:t>
            </a:r>
          </a:p>
          <a:p>
            <a:pPr eaLnBrk="1" hangingPunct="1">
              <a:lnSpc>
                <a:spcPct val="80000"/>
              </a:lnSpc>
              <a:spcBef>
                <a:spcPct val="50000"/>
              </a:spcBef>
            </a:pPr>
            <a:endParaRPr lang="en-US" sz="1600"/>
          </a:p>
          <a:p>
            <a:pPr eaLnBrk="1" hangingPunct="1">
              <a:lnSpc>
                <a:spcPct val="80000"/>
              </a:lnSpc>
              <a:spcBef>
                <a:spcPct val="50000"/>
              </a:spcBef>
              <a:buFontTx/>
              <a:buChar char="•"/>
            </a:pPr>
            <a:endParaRPr lang="en-US" sz="1600"/>
          </a:p>
        </p:txBody>
      </p:sp>
      <p:pic>
        <p:nvPicPr>
          <p:cNvPr id="49156" name="Picture 6" descr="984691580_G58V3-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63650"/>
            <a:ext cx="3090863"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49158" name="TextBox 6"/>
          <p:cNvSpPr txBox="1">
            <a:spLocks noChangeArrowheads="1"/>
          </p:cNvSpPr>
          <p:nvPr/>
        </p:nvSpPr>
        <p:spPr bwMode="auto">
          <a:xfrm>
            <a:off x="3916363" y="6088063"/>
            <a:ext cx="57927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2000" b="1">
                <a:solidFill>
                  <a:srgbClr val="0C4225"/>
                </a:solidFill>
              </a:rPr>
              <a:t>More info: </a:t>
            </a:r>
            <a:r>
              <a:rPr lang="en-US" sz="2000">
                <a:solidFill>
                  <a:srgbClr val="0C4225"/>
                </a:solidFill>
              </a:rPr>
              <a:t>nisenet.org/community/mini-grants</a:t>
            </a:r>
          </a:p>
          <a:p>
            <a:pPr eaLnBrk="1" hangingPunct="1">
              <a:buFont typeface="Arial" charset="0"/>
              <a:buChar char="•"/>
            </a:pPr>
            <a:endParaRPr lang="en-US">
              <a:solidFill>
                <a:srgbClr val="0C4225"/>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3570288" y="574675"/>
            <a:ext cx="5573712" cy="2209800"/>
          </a:xfrm>
        </p:spPr>
        <p:txBody>
          <a:bodyPr/>
          <a:lstStyle/>
          <a:p>
            <a:pPr algn="l">
              <a:lnSpc>
                <a:spcPct val="90000"/>
              </a:lnSpc>
            </a:pPr>
            <a:r>
              <a:rPr lang="en-US" sz="5500">
                <a:solidFill>
                  <a:srgbClr val="0C4225"/>
                </a:solidFill>
                <a:latin typeface="Georgia" charset="0"/>
                <a:ea typeface="MS PGothic" charset="0"/>
                <a:cs typeface="Georgia" charset="0"/>
              </a:rPr>
              <a:t>Lightning Round Overview</a:t>
            </a:r>
            <a:r>
              <a:rPr lang="en-US" sz="4000">
                <a:solidFill>
                  <a:srgbClr val="0C4225"/>
                </a:solidFill>
                <a:latin typeface="Georgia" charset="0"/>
                <a:ea typeface="MS PGothic" charset="0"/>
                <a:cs typeface="Georgia" charset="0"/>
              </a:rPr>
              <a:t/>
            </a:r>
            <a:br>
              <a:rPr lang="en-US" sz="4000">
                <a:solidFill>
                  <a:srgbClr val="0C4225"/>
                </a:solidFill>
                <a:latin typeface="Georgia" charset="0"/>
                <a:ea typeface="MS PGothic" charset="0"/>
                <a:cs typeface="Georgia" charset="0"/>
              </a:rPr>
            </a:br>
            <a:endParaRPr lang="en-US" sz="4000">
              <a:solidFill>
                <a:srgbClr val="0C4225"/>
              </a:solidFill>
              <a:latin typeface="Georgia" charset="0"/>
              <a:ea typeface="MS PGothic" charset="0"/>
              <a:cs typeface="Georgia" charset="0"/>
            </a:endParaRPr>
          </a:p>
        </p:txBody>
      </p:sp>
      <p:sp>
        <p:nvSpPr>
          <p:cNvPr id="3" name="Subtitle 2"/>
          <p:cNvSpPr>
            <a:spLocks noGrp="1"/>
          </p:cNvSpPr>
          <p:nvPr>
            <p:ph type="subTitle" idx="1"/>
          </p:nvPr>
        </p:nvSpPr>
        <p:spPr>
          <a:xfrm>
            <a:off x="3787775" y="2163763"/>
            <a:ext cx="5159375" cy="3403600"/>
          </a:xfrm>
        </p:spPr>
        <p:txBody>
          <a:bodyPr>
            <a:noAutofit/>
          </a:bodyPr>
          <a:lstStyle/>
          <a:p>
            <a:pPr algn="l">
              <a:lnSpc>
                <a:spcPct val="90000"/>
              </a:lnSpc>
              <a:spcBef>
                <a:spcPct val="35000"/>
              </a:spcBef>
              <a:buClr>
                <a:srgbClr val="0C4225"/>
              </a:buClr>
              <a:defRPr/>
            </a:pPr>
            <a:r>
              <a:rPr lang="en-US" sz="2400" dirty="0">
                <a:solidFill>
                  <a:srgbClr val="0C4225"/>
                </a:solidFill>
                <a:latin typeface="Calibri" charset="0"/>
                <a:ea typeface="MS Mincho" charset="0"/>
                <a:cs typeface="Arial" charset="0"/>
              </a:rPr>
              <a:t>Introduction to the NISE Network</a:t>
            </a:r>
          </a:p>
          <a:p>
            <a:pPr marL="342900" indent="-342900" algn="l">
              <a:lnSpc>
                <a:spcPct val="90000"/>
              </a:lnSpc>
              <a:spcBef>
                <a:spcPct val="35000"/>
              </a:spcBef>
              <a:buClr>
                <a:srgbClr val="0C4225"/>
              </a:buClr>
              <a:buFont typeface="Arial" charset="0"/>
              <a:buChar char="•"/>
              <a:defRPr/>
            </a:pPr>
            <a:r>
              <a:rPr lang="en-US" sz="1600" dirty="0">
                <a:solidFill>
                  <a:srgbClr val="0C4225"/>
                </a:solidFill>
                <a:latin typeface="Calibri" charset="0"/>
                <a:ea typeface="MS Mincho" charset="0"/>
                <a:cs typeface="Arial" charset="0"/>
              </a:rPr>
              <a:t>Catherine McCarthy, Science Museum of Minnesota </a:t>
            </a:r>
            <a:endParaRPr lang="en-US" sz="1600" dirty="0" smtClean="0">
              <a:solidFill>
                <a:srgbClr val="0C4225"/>
              </a:solidFill>
              <a:latin typeface="Calibri" charset="0"/>
              <a:ea typeface="MS Mincho" charset="0"/>
              <a:cs typeface="Arial" charset="0"/>
            </a:endParaRPr>
          </a:p>
          <a:p>
            <a:pPr algn="l">
              <a:lnSpc>
                <a:spcPct val="90000"/>
              </a:lnSpc>
              <a:spcBef>
                <a:spcPct val="35000"/>
              </a:spcBef>
              <a:buClr>
                <a:srgbClr val="0C4225"/>
              </a:buClr>
              <a:defRPr/>
            </a:pPr>
            <a:r>
              <a:rPr lang="en-US" sz="2400" dirty="0" smtClean="0">
                <a:solidFill>
                  <a:srgbClr val="0C4225"/>
                </a:solidFill>
                <a:latin typeface="Calibri" charset="0"/>
                <a:ea typeface="MS Mincho" charset="0"/>
                <a:cs typeface="Arial" charset="0"/>
              </a:rPr>
              <a:t>Lightning </a:t>
            </a:r>
            <a:r>
              <a:rPr lang="en-US" sz="2400" dirty="0">
                <a:solidFill>
                  <a:srgbClr val="0C4225"/>
                </a:solidFill>
                <a:latin typeface="Calibri" charset="0"/>
                <a:ea typeface="MS Mincho" charset="0"/>
                <a:cs typeface="Arial" charset="0"/>
              </a:rPr>
              <a:t>Speed Sharing</a:t>
            </a:r>
          </a:p>
          <a:p>
            <a:pPr marL="342900" indent="-342900" algn="l">
              <a:lnSpc>
                <a:spcPct val="90000"/>
              </a:lnSpc>
              <a:spcBef>
                <a:spcPct val="35000"/>
              </a:spcBef>
              <a:buClr>
                <a:srgbClr val="0C4225"/>
              </a:buClr>
              <a:buFont typeface="Arial" charset="0"/>
              <a:buChar char="•"/>
              <a:defRPr/>
            </a:pPr>
            <a:r>
              <a:rPr lang="en-US" sz="1600" dirty="0">
                <a:solidFill>
                  <a:srgbClr val="0C4225"/>
                </a:solidFill>
                <a:latin typeface="Calibri" charset="0"/>
                <a:ea typeface="MS Mincho" charset="0"/>
                <a:cs typeface="Arial" charset="0"/>
              </a:rPr>
              <a:t>Children’s Museum of </a:t>
            </a:r>
            <a:r>
              <a:rPr lang="en-US" sz="1600" dirty="0" smtClean="0">
                <a:solidFill>
                  <a:srgbClr val="0C4225"/>
                </a:solidFill>
                <a:latin typeface="Calibri" charset="0"/>
                <a:ea typeface="MS Mincho" charset="0"/>
                <a:cs typeface="Arial" charset="0"/>
              </a:rPr>
              <a:t>Houston, TX- </a:t>
            </a:r>
            <a:r>
              <a:rPr lang="en-US" sz="1600" dirty="0">
                <a:solidFill>
                  <a:srgbClr val="0C4225"/>
                </a:solidFill>
                <a:latin typeface="Calibri" charset="0"/>
                <a:ea typeface="MS Mincho" charset="0"/>
                <a:cs typeface="Arial" charset="0"/>
              </a:rPr>
              <a:t>Aaron Guerrero</a:t>
            </a:r>
          </a:p>
          <a:p>
            <a:pPr marL="342900" indent="-342900" algn="l">
              <a:lnSpc>
                <a:spcPct val="90000"/>
              </a:lnSpc>
              <a:spcBef>
                <a:spcPct val="35000"/>
              </a:spcBef>
              <a:buClr>
                <a:srgbClr val="0C4225"/>
              </a:buClr>
              <a:buFont typeface="Arial" charset="0"/>
              <a:buChar char="•"/>
              <a:defRPr/>
            </a:pPr>
            <a:r>
              <a:rPr lang="en-US" sz="1600" dirty="0">
                <a:solidFill>
                  <a:srgbClr val="0C4225"/>
                </a:solidFill>
                <a:latin typeface="Calibri" charset="0"/>
                <a:ea typeface="MS Mincho" charset="0"/>
                <a:cs typeface="Arial" charset="0"/>
              </a:rPr>
              <a:t>Creative Discovery </a:t>
            </a:r>
            <a:r>
              <a:rPr lang="en-US" sz="1600" dirty="0" smtClean="0">
                <a:solidFill>
                  <a:srgbClr val="0C4225"/>
                </a:solidFill>
                <a:latin typeface="Calibri" charset="0"/>
                <a:ea typeface="MS Mincho" charset="0"/>
                <a:cs typeface="Arial" charset="0"/>
              </a:rPr>
              <a:t>Museum, TN- </a:t>
            </a:r>
            <a:r>
              <a:rPr lang="en-US" sz="1600" dirty="0">
                <a:solidFill>
                  <a:srgbClr val="0C4225"/>
                </a:solidFill>
                <a:latin typeface="Calibri" charset="0"/>
                <a:ea typeface="MS Mincho" charset="0"/>
                <a:cs typeface="Arial" charset="0"/>
              </a:rPr>
              <a:t>Shannon Johnson</a:t>
            </a:r>
          </a:p>
          <a:p>
            <a:pPr marL="342900" indent="-342900" algn="l">
              <a:lnSpc>
                <a:spcPct val="90000"/>
              </a:lnSpc>
              <a:spcBef>
                <a:spcPct val="35000"/>
              </a:spcBef>
              <a:buClr>
                <a:srgbClr val="0C4225"/>
              </a:buClr>
              <a:buFont typeface="Arial" charset="0"/>
              <a:buChar char="•"/>
              <a:defRPr/>
            </a:pPr>
            <a:r>
              <a:rPr lang="en-US" sz="1600" dirty="0" err="1">
                <a:solidFill>
                  <a:srgbClr val="0C4225"/>
                </a:solidFill>
                <a:latin typeface="Calibri" charset="0"/>
                <a:ea typeface="MS Mincho" charset="0"/>
                <a:cs typeface="Arial" charset="0"/>
              </a:rPr>
              <a:t>McWane</a:t>
            </a:r>
            <a:r>
              <a:rPr lang="en-US" sz="1600" dirty="0">
                <a:solidFill>
                  <a:srgbClr val="0C4225"/>
                </a:solidFill>
                <a:latin typeface="Calibri" charset="0"/>
                <a:ea typeface="MS Mincho" charset="0"/>
                <a:cs typeface="Arial" charset="0"/>
              </a:rPr>
              <a:t> Science </a:t>
            </a:r>
            <a:r>
              <a:rPr lang="en-US" sz="1600" dirty="0" smtClean="0">
                <a:solidFill>
                  <a:srgbClr val="0C4225"/>
                </a:solidFill>
                <a:latin typeface="Calibri" charset="0"/>
                <a:ea typeface="MS Mincho" charset="0"/>
                <a:cs typeface="Arial" charset="0"/>
              </a:rPr>
              <a:t>Center, AL- </a:t>
            </a:r>
            <a:r>
              <a:rPr lang="en-US" sz="1600" dirty="0">
                <a:solidFill>
                  <a:srgbClr val="0C4225"/>
                </a:solidFill>
                <a:latin typeface="Calibri" charset="0"/>
                <a:ea typeface="MS Mincho" charset="0"/>
                <a:cs typeface="Arial" charset="0"/>
              </a:rPr>
              <a:t>Kathy </a:t>
            </a:r>
            <a:r>
              <a:rPr lang="en-US" sz="1600" dirty="0" smtClean="0">
                <a:solidFill>
                  <a:srgbClr val="0C4225"/>
                </a:solidFill>
                <a:latin typeface="Calibri" charset="0"/>
                <a:ea typeface="MS Mincho" charset="0"/>
                <a:cs typeface="Arial" charset="0"/>
              </a:rPr>
              <a:t>Fournier</a:t>
            </a:r>
          </a:p>
          <a:p>
            <a:pPr marL="342900" indent="-342900" algn="l">
              <a:lnSpc>
                <a:spcPct val="90000"/>
              </a:lnSpc>
              <a:spcBef>
                <a:spcPct val="35000"/>
              </a:spcBef>
              <a:buClr>
                <a:srgbClr val="0C4225"/>
              </a:buClr>
              <a:buFont typeface="Arial" charset="0"/>
              <a:buChar char="•"/>
              <a:defRPr/>
            </a:pPr>
            <a:r>
              <a:rPr lang="en-US" sz="1600" dirty="0" smtClean="0">
                <a:solidFill>
                  <a:srgbClr val="0C4225"/>
                </a:solidFill>
                <a:latin typeface="Calibri" charset="0"/>
                <a:ea typeface="MS Mincho" charset="0"/>
                <a:cs typeface="Arial" charset="0"/>
              </a:rPr>
              <a:t>Children’s </a:t>
            </a:r>
            <a:r>
              <a:rPr lang="en-US" sz="1600" dirty="0">
                <a:solidFill>
                  <a:srgbClr val="0C4225"/>
                </a:solidFill>
                <a:latin typeface="Calibri" charset="0"/>
                <a:ea typeface="MS Mincho" charset="0"/>
                <a:cs typeface="Arial" charset="0"/>
              </a:rPr>
              <a:t>Museum of </a:t>
            </a:r>
            <a:r>
              <a:rPr lang="en-US" sz="1600" dirty="0" smtClean="0">
                <a:solidFill>
                  <a:srgbClr val="0C4225"/>
                </a:solidFill>
                <a:latin typeface="Calibri" charset="0"/>
                <a:ea typeface="MS Mincho" charset="0"/>
                <a:cs typeface="Arial" charset="0"/>
              </a:rPr>
              <a:t>Tucson, AZ- </a:t>
            </a:r>
            <a:r>
              <a:rPr lang="en-US" sz="1600" dirty="0" err="1">
                <a:solidFill>
                  <a:srgbClr val="0C4225"/>
                </a:solidFill>
                <a:latin typeface="Calibri" charset="0"/>
                <a:ea typeface="MS Mincho" charset="0"/>
                <a:cs typeface="Arial" charset="0"/>
              </a:rPr>
              <a:t>CoCo</a:t>
            </a:r>
            <a:r>
              <a:rPr lang="en-US" sz="1600" dirty="0">
                <a:solidFill>
                  <a:srgbClr val="0C4225"/>
                </a:solidFill>
                <a:latin typeface="Calibri" charset="0"/>
                <a:ea typeface="MS Mincho" charset="0"/>
                <a:cs typeface="Arial" charset="0"/>
              </a:rPr>
              <a:t> </a:t>
            </a:r>
            <a:r>
              <a:rPr lang="en-US" sz="1600" dirty="0" err="1" smtClean="0">
                <a:solidFill>
                  <a:srgbClr val="0C4225"/>
                </a:solidFill>
                <a:latin typeface="Calibri" charset="0"/>
                <a:ea typeface="MS Mincho" charset="0"/>
                <a:cs typeface="Arial" charset="0"/>
              </a:rPr>
              <a:t>Tarantal</a:t>
            </a:r>
            <a:endParaRPr lang="en-US" sz="1600" dirty="0" smtClean="0">
              <a:solidFill>
                <a:srgbClr val="0C4225"/>
              </a:solidFill>
              <a:latin typeface="Calibri" charset="0"/>
              <a:ea typeface="MS Mincho" charset="0"/>
              <a:cs typeface="Arial" charset="0"/>
            </a:endParaRPr>
          </a:p>
          <a:p>
            <a:pPr marL="342900" indent="-342900" algn="l">
              <a:lnSpc>
                <a:spcPct val="90000"/>
              </a:lnSpc>
              <a:spcBef>
                <a:spcPct val="35000"/>
              </a:spcBef>
              <a:buClr>
                <a:srgbClr val="0C4225"/>
              </a:buClr>
              <a:buFont typeface="Arial" charset="0"/>
              <a:buChar char="•"/>
              <a:defRPr/>
            </a:pPr>
            <a:r>
              <a:rPr lang="en-US" sz="1600" dirty="0" smtClean="0">
                <a:solidFill>
                  <a:srgbClr val="0C4225"/>
                </a:solidFill>
                <a:latin typeface="Calibri" charset="0"/>
                <a:ea typeface="MS Mincho" charset="0"/>
                <a:cs typeface="Arial" charset="0"/>
              </a:rPr>
              <a:t>The Discovery Museums, MA- </a:t>
            </a:r>
            <a:r>
              <a:rPr lang="en-US" sz="1600" dirty="0">
                <a:solidFill>
                  <a:srgbClr val="0C4225"/>
                </a:solidFill>
                <a:latin typeface="Calibri" charset="0"/>
                <a:ea typeface="MS Mincho" charset="0"/>
                <a:cs typeface="Arial" charset="0"/>
              </a:rPr>
              <a:t>Denise LeBlanc</a:t>
            </a:r>
          </a:p>
          <a:p>
            <a:pPr marL="342900" indent="-342900" algn="l">
              <a:lnSpc>
                <a:spcPct val="90000"/>
              </a:lnSpc>
              <a:spcBef>
                <a:spcPct val="35000"/>
              </a:spcBef>
              <a:buClr>
                <a:srgbClr val="0C4225"/>
              </a:buClr>
              <a:buFont typeface="Arial" charset="0"/>
              <a:buChar char="•"/>
              <a:defRPr/>
            </a:pPr>
            <a:r>
              <a:rPr lang="en-US" sz="1600" dirty="0" smtClean="0">
                <a:solidFill>
                  <a:srgbClr val="0C4225"/>
                </a:solidFill>
                <a:latin typeface="Calibri" charset="0"/>
                <a:ea typeface="MS Mincho" charset="0"/>
                <a:cs typeface="Arial" charset="0"/>
              </a:rPr>
              <a:t>Marbles </a:t>
            </a:r>
            <a:r>
              <a:rPr lang="en-US" sz="1600" dirty="0">
                <a:solidFill>
                  <a:srgbClr val="0C4225"/>
                </a:solidFill>
                <a:latin typeface="Calibri" charset="0"/>
                <a:ea typeface="MS Mincho" charset="0"/>
                <a:cs typeface="Arial" charset="0"/>
              </a:rPr>
              <a:t>Kids </a:t>
            </a:r>
            <a:r>
              <a:rPr lang="en-US" sz="1600" dirty="0" smtClean="0">
                <a:solidFill>
                  <a:srgbClr val="0C4225"/>
                </a:solidFill>
                <a:latin typeface="Calibri" charset="0"/>
                <a:ea typeface="MS Mincho" charset="0"/>
                <a:cs typeface="Arial" charset="0"/>
              </a:rPr>
              <a:t>Museum, NC- </a:t>
            </a:r>
            <a:r>
              <a:rPr lang="en-US" sz="1600" dirty="0">
                <a:solidFill>
                  <a:srgbClr val="0C4225"/>
                </a:solidFill>
                <a:latin typeface="Calibri" charset="0"/>
                <a:ea typeface="MS Mincho" charset="0"/>
                <a:cs typeface="Arial" charset="0"/>
              </a:rPr>
              <a:t>Hardin </a:t>
            </a:r>
            <a:r>
              <a:rPr lang="en-US" sz="1600" dirty="0" err="1">
                <a:solidFill>
                  <a:srgbClr val="0C4225"/>
                </a:solidFill>
                <a:latin typeface="Calibri" charset="0"/>
                <a:ea typeface="MS Mincho" charset="0"/>
                <a:cs typeface="Arial" charset="0"/>
              </a:rPr>
              <a:t>Engelhardt</a:t>
            </a:r>
            <a:endParaRPr lang="en-US" sz="1600" dirty="0">
              <a:solidFill>
                <a:srgbClr val="0C4225"/>
              </a:solidFill>
              <a:latin typeface="Calibri" charset="0"/>
              <a:ea typeface="MS Mincho" charset="0"/>
              <a:cs typeface="Arial" charset="0"/>
            </a:endParaRPr>
          </a:p>
          <a:p>
            <a:pPr marL="342900" indent="-342900" algn="l">
              <a:lnSpc>
                <a:spcPct val="90000"/>
              </a:lnSpc>
              <a:spcBef>
                <a:spcPct val="35000"/>
              </a:spcBef>
              <a:buClr>
                <a:srgbClr val="0C4225"/>
              </a:buClr>
              <a:buFont typeface="Arial" charset="0"/>
              <a:buChar char="•"/>
              <a:defRPr/>
            </a:pPr>
            <a:r>
              <a:rPr lang="en-US" sz="1600" dirty="0" err="1" smtClean="0">
                <a:solidFill>
                  <a:srgbClr val="0C4225"/>
                </a:solidFill>
                <a:latin typeface="Calibri" charset="0"/>
                <a:ea typeface="MS Mincho" charset="0"/>
                <a:cs typeface="Arial" charset="0"/>
              </a:rPr>
              <a:t>Sciencenter</a:t>
            </a:r>
            <a:r>
              <a:rPr lang="en-US" sz="1600" dirty="0" smtClean="0">
                <a:solidFill>
                  <a:srgbClr val="0C4225"/>
                </a:solidFill>
                <a:latin typeface="Calibri" charset="0"/>
                <a:ea typeface="MS Mincho" charset="0"/>
                <a:cs typeface="Arial" charset="0"/>
              </a:rPr>
              <a:t>, NY- </a:t>
            </a:r>
            <a:r>
              <a:rPr lang="en-US" sz="1600" dirty="0">
                <a:solidFill>
                  <a:srgbClr val="0C4225"/>
                </a:solidFill>
                <a:latin typeface="Calibri" charset="0"/>
                <a:ea typeface="MS Mincho" charset="0"/>
                <a:cs typeface="Arial" charset="0"/>
              </a:rPr>
              <a:t>Ali Jackson</a:t>
            </a:r>
          </a:p>
          <a:p>
            <a:pPr marL="342900" indent="-342900" algn="l">
              <a:lnSpc>
                <a:spcPct val="90000"/>
              </a:lnSpc>
              <a:spcBef>
                <a:spcPct val="35000"/>
              </a:spcBef>
              <a:buClr>
                <a:srgbClr val="0C4225"/>
              </a:buClr>
              <a:buFont typeface="Arial" charset="0"/>
              <a:buChar char="•"/>
              <a:defRPr/>
            </a:pPr>
            <a:r>
              <a:rPr lang="en-US" sz="1600" dirty="0">
                <a:solidFill>
                  <a:srgbClr val="0C4225"/>
                </a:solidFill>
                <a:latin typeface="Calibri" charset="0"/>
                <a:ea typeface="MS Mincho" charset="0"/>
                <a:cs typeface="Arial" charset="0"/>
              </a:rPr>
              <a:t>Port Discovery Children’s Museum, MD- Nora Moynihan</a:t>
            </a:r>
          </a:p>
          <a:p>
            <a:pPr marL="342900" indent="-342900" algn="l">
              <a:lnSpc>
                <a:spcPct val="90000"/>
              </a:lnSpc>
              <a:spcBef>
                <a:spcPct val="35000"/>
              </a:spcBef>
              <a:buClr>
                <a:srgbClr val="0C4225"/>
              </a:buClr>
              <a:buFont typeface="Arial" charset="0"/>
              <a:buChar char="•"/>
              <a:defRPr/>
            </a:pPr>
            <a:r>
              <a:rPr lang="en-US" sz="1600" dirty="0" smtClean="0">
                <a:solidFill>
                  <a:srgbClr val="0C4225"/>
                </a:solidFill>
                <a:latin typeface="Calibri" charset="0"/>
                <a:ea typeface="MS Mincho" charset="0"/>
                <a:cs typeface="Arial" charset="0"/>
              </a:rPr>
              <a:t>Science </a:t>
            </a:r>
            <a:r>
              <a:rPr lang="en-US" sz="1600" dirty="0">
                <a:solidFill>
                  <a:srgbClr val="0C4225"/>
                </a:solidFill>
                <a:latin typeface="Calibri" charset="0"/>
                <a:ea typeface="MS Mincho" charset="0"/>
                <a:cs typeface="Arial" charset="0"/>
              </a:rPr>
              <a:t>Museum of </a:t>
            </a:r>
            <a:r>
              <a:rPr lang="en-US" sz="1600" dirty="0" smtClean="0">
                <a:solidFill>
                  <a:srgbClr val="0C4225"/>
                </a:solidFill>
                <a:latin typeface="Calibri" charset="0"/>
                <a:ea typeface="MS Mincho" charset="0"/>
                <a:cs typeface="Arial" charset="0"/>
              </a:rPr>
              <a:t>Minnesota, MN- </a:t>
            </a:r>
            <a:r>
              <a:rPr lang="en-US" sz="1600" dirty="0">
                <a:solidFill>
                  <a:srgbClr val="0C4225"/>
                </a:solidFill>
                <a:latin typeface="Calibri" charset="0"/>
                <a:ea typeface="MS Mincho" charset="0"/>
                <a:cs typeface="Arial" charset="0"/>
              </a:rPr>
              <a:t>Paul Martin</a:t>
            </a:r>
          </a:p>
          <a:p>
            <a:pPr algn="l">
              <a:lnSpc>
                <a:spcPct val="90000"/>
              </a:lnSpc>
              <a:spcBef>
                <a:spcPct val="35000"/>
              </a:spcBef>
              <a:buClr>
                <a:srgbClr val="0C4225"/>
              </a:buClr>
              <a:defRPr/>
            </a:pPr>
            <a:r>
              <a:rPr lang="en-US" sz="2400" dirty="0" smtClean="0">
                <a:solidFill>
                  <a:srgbClr val="0C4225"/>
                </a:solidFill>
                <a:latin typeface="Calibri" charset="0"/>
                <a:ea typeface="MS Mincho" charset="0"/>
                <a:cs typeface="Arial" charset="0"/>
              </a:rPr>
              <a:t>Discussion</a:t>
            </a:r>
            <a:endParaRPr lang="en-US" sz="2400" dirty="0">
              <a:solidFill>
                <a:srgbClr val="0C4225"/>
              </a:solidFill>
              <a:latin typeface="Calibri" charset="0"/>
              <a:ea typeface="MS Mincho" charset="0"/>
              <a:cs typeface="Arial" charset="0"/>
            </a:endParaRPr>
          </a:p>
        </p:txBody>
      </p:sp>
      <p:sp>
        <p:nvSpPr>
          <p:cNvPr id="6" name="Rectangle 5"/>
          <p:cNvSpPr/>
          <p:nvPr/>
        </p:nvSpPr>
        <p:spPr>
          <a:xfrm>
            <a:off x="3302000"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6388" name="Picture 6"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20111219-09191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763"/>
            <a:ext cx="3302000" cy="692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51203" name="Title 1"/>
          <p:cNvSpPr>
            <a:spLocks noGrp="1"/>
          </p:cNvSpPr>
          <p:nvPr>
            <p:ph type="title"/>
          </p:nvPr>
        </p:nvSpPr>
        <p:spPr>
          <a:xfrm>
            <a:off x="268288" y="274638"/>
            <a:ext cx="6272212" cy="741362"/>
          </a:xfrm>
        </p:spPr>
        <p:txBody>
          <a:bodyPr/>
          <a:lstStyle/>
          <a:p>
            <a:pPr algn="l" eaLnBrk="1" hangingPunct="1">
              <a:lnSpc>
                <a:spcPct val="90000"/>
              </a:lnSpc>
            </a:pPr>
            <a:r>
              <a:rPr lang="en-US" sz="4000">
                <a:solidFill>
                  <a:srgbClr val="0C4225"/>
                </a:solidFill>
                <a:latin typeface="Georgia" charset="0"/>
                <a:ea typeface="MS PGothic" charset="0"/>
              </a:rPr>
              <a:t>Stay in Touch</a:t>
            </a:r>
          </a:p>
        </p:txBody>
      </p:sp>
      <p:sp>
        <p:nvSpPr>
          <p:cNvPr id="81925" name="TextBox 4"/>
          <p:cNvSpPr txBox="1">
            <a:spLocks noChangeArrowheads="1"/>
          </p:cNvSpPr>
          <p:nvPr/>
        </p:nvSpPr>
        <p:spPr bwMode="auto">
          <a:xfrm>
            <a:off x="280988" y="1841500"/>
            <a:ext cx="58293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indent="-2286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dirty="0">
                <a:latin typeface="Calibri" charset="0"/>
              </a:rPr>
              <a:t>Website </a:t>
            </a:r>
          </a:p>
          <a:p>
            <a:pPr eaLnBrk="1" hangingPunct="1">
              <a:defRPr/>
            </a:pPr>
            <a:r>
              <a:rPr lang="en-US" sz="2800" b="1" dirty="0">
                <a:latin typeface="Calibri" charset="0"/>
              </a:rPr>
              <a:t>networking tools</a:t>
            </a:r>
          </a:p>
          <a:p>
            <a:pPr eaLnBrk="1" hangingPunct="1">
              <a:defRPr/>
            </a:pPr>
            <a:endParaRPr lang="en-US" dirty="0">
              <a:latin typeface="Calibri" charset="0"/>
            </a:endParaRPr>
          </a:p>
          <a:p>
            <a:pPr lvl="1" eaLnBrk="1" hangingPunct="1">
              <a:buFont typeface="Arial" charset="0"/>
              <a:buChar char="•"/>
              <a:defRPr/>
            </a:pPr>
            <a:r>
              <a:rPr lang="en-US" dirty="0">
                <a:latin typeface="Calibri" charset="0"/>
                <a:cs typeface="+mn-cs"/>
              </a:rPr>
              <a:t>Update your profile on the </a:t>
            </a:r>
            <a:r>
              <a:rPr lang="en-US" dirty="0" smtClean="0">
                <a:latin typeface="Calibri" charset="0"/>
                <a:cs typeface="+mn-cs"/>
              </a:rPr>
              <a:t>website </a:t>
            </a:r>
            <a:r>
              <a:rPr lang="en-US" sz="2000" dirty="0" err="1" smtClean="0">
                <a:solidFill>
                  <a:srgbClr val="0C4225"/>
                </a:solidFill>
                <a:latin typeface="Calibri" charset="0"/>
                <a:cs typeface="+mn-cs"/>
              </a:rPr>
              <a:t>nisenet.org</a:t>
            </a:r>
            <a:r>
              <a:rPr lang="en-US" sz="2000" dirty="0">
                <a:solidFill>
                  <a:srgbClr val="0C4225"/>
                </a:solidFill>
                <a:latin typeface="Calibri" charset="0"/>
                <a:cs typeface="+mn-cs"/>
              </a:rPr>
              <a:t>/</a:t>
            </a:r>
            <a:r>
              <a:rPr lang="en-US" sz="2000" dirty="0" err="1">
                <a:solidFill>
                  <a:srgbClr val="0C4225"/>
                </a:solidFill>
                <a:latin typeface="Calibri" charset="0"/>
                <a:cs typeface="+mn-cs"/>
              </a:rPr>
              <a:t>faq</a:t>
            </a:r>
            <a:endParaRPr lang="en-US" sz="2000" dirty="0">
              <a:solidFill>
                <a:srgbClr val="0C4225"/>
              </a:solidFill>
              <a:latin typeface="Calibri" charset="0"/>
              <a:cs typeface="+mn-cs"/>
            </a:endParaRPr>
          </a:p>
          <a:p>
            <a:pPr lvl="1" eaLnBrk="1" hangingPunct="1">
              <a:buFont typeface="Arial" charset="0"/>
              <a:buChar char="•"/>
              <a:defRPr/>
            </a:pPr>
            <a:endParaRPr lang="en-US" dirty="0">
              <a:latin typeface="Calibri" charset="0"/>
              <a:cs typeface="+mn-cs"/>
            </a:endParaRPr>
          </a:p>
          <a:p>
            <a:pPr lvl="1" eaLnBrk="1" hangingPunct="1">
              <a:buFont typeface="Arial" charset="0"/>
              <a:buChar char="•"/>
              <a:defRPr/>
            </a:pPr>
            <a:r>
              <a:rPr lang="en-US" dirty="0">
                <a:latin typeface="Calibri" charset="0"/>
                <a:cs typeface="+mn-cs"/>
              </a:rPr>
              <a:t>Sign up for the monthly </a:t>
            </a:r>
          </a:p>
          <a:p>
            <a:pPr lvl="1" eaLnBrk="1" hangingPunct="1">
              <a:defRPr/>
            </a:pPr>
            <a:r>
              <a:rPr lang="en-US" i="1" dirty="0">
                <a:latin typeface="Calibri" charset="0"/>
                <a:cs typeface="+mn-cs"/>
              </a:rPr>
              <a:t>	</a:t>
            </a:r>
            <a:r>
              <a:rPr lang="en-US" i="1" dirty="0" err="1">
                <a:latin typeface="Calibri" charset="0"/>
                <a:cs typeface="+mn-cs"/>
              </a:rPr>
              <a:t>NanoBite</a:t>
            </a:r>
            <a:r>
              <a:rPr lang="en-US" dirty="0">
                <a:latin typeface="Calibri" charset="0"/>
                <a:cs typeface="+mn-cs"/>
              </a:rPr>
              <a:t> </a:t>
            </a:r>
            <a:r>
              <a:rPr lang="en-US" dirty="0" smtClean="0">
                <a:latin typeface="Calibri" charset="0"/>
                <a:cs typeface="+mn-cs"/>
              </a:rPr>
              <a:t>newsletter</a:t>
            </a:r>
          </a:p>
          <a:p>
            <a:pPr lvl="1" eaLnBrk="1" hangingPunct="1">
              <a:defRPr/>
            </a:pPr>
            <a:r>
              <a:rPr lang="en-US" dirty="0" smtClean="0">
                <a:solidFill>
                  <a:srgbClr val="0C4225"/>
                </a:solidFill>
                <a:latin typeface="Calibri" charset="0"/>
                <a:cs typeface="+mn-cs"/>
              </a:rPr>
              <a:t>   </a:t>
            </a:r>
            <a:r>
              <a:rPr lang="en-US" sz="2000" dirty="0" err="1" smtClean="0">
                <a:solidFill>
                  <a:srgbClr val="0C4225"/>
                </a:solidFill>
                <a:latin typeface="Calibri" charset="0"/>
                <a:cs typeface="+mn-cs"/>
              </a:rPr>
              <a:t>nisenet.org</a:t>
            </a:r>
            <a:r>
              <a:rPr lang="en-US" sz="2000" dirty="0" smtClean="0">
                <a:solidFill>
                  <a:srgbClr val="0C4225"/>
                </a:solidFill>
                <a:latin typeface="Calibri" charset="0"/>
                <a:cs typeface="+mn-cs"/>
              </a:rPr>
              <a:t>/community/</a:t>
            </a:r>
            <a:r>
              <a:rPr lang="en-US" sz="2000" dirty="0" err="1" smtClean="0">
                <a:solidFill>
                  <a:srgbClr val="0C4225"/>
                </a:solidFill>
                <a:latin typeface="Calibri" charset="0"/>
                <a:cs typeface="+mn-cs"/>
              </a:rPr>
              <a:t>nanobite</a:t>
            </a:r>
            <a:endParaRPr lang="en-US" sz="2000" dirty="0">
              <a:latin typeface="Calibri" charset="0"/>
              <a:cs typeface="+mn-cs"/>
            </a:endParaRPr>
          </a:p>
          <a:p>
            <a:pPr lvl="1" eaLnBrk="1" hangingPunct="1">
              <a:defRPr/>
            </a:pPr>
            <a:endParaRPr lang="en-US" dirty="0">
              <a:latin typeface="Calibri" charset="0"/>
              <a:cs typeface="+mn-cs"/>
            </a:endParaRPr>
          </a:p>
          <a:p>
            <a:pPr lvl="1" eaLnBrk="1" hangingPunct="1">
              <a:buFont typeface="Arial" charset="0"/>
              <a:buChar char="•"/>
              <a:defRPr/>
            </a:pPr>
            <a:r>
              <a:rPr lang="en-US" dirty="0">
                <a:latin typeface="Calibri" charset="0"/>
                <a:cs typeface="+mn-cs"/>
              </a:rPr>
              <a:t>Join our social networking </a:t>
            </a:r>
            <a:r>
              <a:rPr lang="en-US" dirty="0" smtClean="0">
                <a:latin typeface="Calibri" charset="0"/>
                <a:cs typeface="+mn-cs"/>
              </a:rPr>
              <a:t>sites</a:t>
            </a:r>
          </a:p>
          <a:p>
            <a:pPr marL="228600" lvl="1" indent="0" eaLnBrk="1" hangingPunct="1">
              <a:defRPr/>
            </a:pPr>
            <a:r>
              <a:rPr lang="en-US" dirty="0" smtClean="0">
                <a:solidFill>
                  <a:srgbClr val="0C4225"/>
                </a:solidFill>
                <a:latin typeface="Calibri" charset="0"/>
                <a:cs typeface="+mn-cs"/>
              </a:rPr>
              <a:t>    </a:t>
            </a:r>
            <a:r>
              <a:rPr lang="en-US" sz="2000" dirty="0" err="1" smtClean="0">
                <a:solidFill>
                  <a:srgbClr val="0C4225"/>
                </a:solidFill>
                <a:latin typeface="Calibri" charset="0"/>
                <a:cs typeface="+mn-cs"/>
              </a:rPr>
              <a:t>nisenet.org</a:t>
            </a:r>
            <a:r>
              <a:rPr lang="en-US" sz="2000" dirty="0">
                <a:solidFill>
                  <a:srgbClr val="0C4225"/>
                </a:solidFill>
                <a:latin typeface="Calibri" charset="0"/>
                <a:cs typeface="+mn-cs"/>
              </a:rPr>
              <a:t>/</a:t>
            </a:r>
            <a:r>
              <a:rPr lang="en-US" sz="2000" dirty="0" smtClean="0">
                <a:solidFill>
                  <a:srgbClr val="0C4225"/>
                </a:solidFill>
                <a:latin typeface="Calibri" charset="0"/>
                <a:cs typeface="+mn-cs"/>
              </a:rPr>
              <a:t>community</a:t>
            </a:r>
            <a:endParaRPr lang="en-US" sz="2000" dirty="0">
              <a:latin typeface="Calibri" charset="0"/>
              <a:cs typeface="+mn-cs"/>
            </a:endParaRPr>
          </a:p>
          <a:p>
            <a:pPr eaLnBrk="1" hangingPunct="1">
              <a:buFont typeface="Arial" charset="0"/>
              <a:buChar char="•"/>
              <a:defRPr/>
            </a:pPr>
            <a:endParaRPr lang="en-US" dirty="0">
              <a:latin typeface="Calibri" charset="0"/>
            </a:endParaRPr>
          </a:p>
        </p:txBody>
      </p:sp>
      <p:pic>
        <p:nvPicPr>
          <p:cNvPr id="51205"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0288" y="4743450"/>
            <a:ext cx="24765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0288" y="3778250"/>
            <a:ext cx="24765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10288" y="5829300"/>
            <a:ext cx="24765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1" descr="nisenet_bar.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54488" y="1577975"/>
            <a:ext cx="44323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ctrTitle"/>
          </p:nvPr>
        </p:nvSpPr>
        <p:spPr>
          <a:xfrm>
            <a:off x="3175" y="339725"/>
            <a:ext cx="3673475" cy="2786063"/>
          </a:xfrm>
        </p:spPr>
        <p:txBody>
          <a:bodyPr/>
          <a:lstStyle/>
          <a:p>
            <a:pPr algn="l" eaLnBrk="1" hangingPunct="1">
              <a:lnSpc>
                <a:spcPct val="90000"/>
              </a:lnSpc>
            </a:pPr>
            <a:r>
              <a:rPr lang="en-US">
                <a:solidFill>
                  <a:srgbClr val="0C4225"/>
                </a:solidFill>
                <a:latin typeface="Georgia" charset="0"/>
                <a:ea typeface="MS PGothic" charset="0"/>
              </a:rPr>
              <a:t>Children</a:t>
            </a:r>
            <a:r>
              <a:rPr lang="ja-JP" altLang="en-US">
                <a:solidFill>
                  <a:srgbClr val="0C4225"/>
                </a:solidFill>
                <a:latin typeface="Georgia" charset="0"/>
                <a:ea typeface="MS PGothic" charset="0"/>
              </a:rPr>
              <a:t>’</a:t>
            </a:r>
            <a:r>
              <a:rPr lang="en-US" altLang="ja-JP">
                <a:solidFill>
                  <a:srgbClr val="0C4225"/>
                </a:solidFill>
                <a:latin typeface="Georgia" charset="0"/>
                <a:ea typeface="MS PGothic" charset="0"/>
              </a:rPr>
              <a:t>s Museum of Houston</a:t>
            </a:r>
            <a:r>
              <a:rPr lang="en-US" altLang="ja-JP" sz="4000">
                <a:solidFill>
                  <a:srgbClr val="0C4225"/>
                </a:solidFill>
                <a:latin typeface="Georgia" charset="0"/>
                <a:ea typeface="MS PGothic" charset="0"/>
              </a:rPr>
              <a:t/>
            </a:r>
            <a:br>
              <a:rPr lang="en-US" altLang="ja-JP" sz="4000">
                <a:solidFill>
                  <a:srgbClr val="0C4225"/>
                </a:solidFill>
                <a:latin typeface="Georgia" charset="0"/>
                <a:ea typeface="MS PGothic" charset="0"/>
              </a:rPr>
            </a:br>
            <a:endParaRPr lang="en-US" sz="4000">
              <a:solidFill>
                <a:srgbClr val="0C4225"/>
              </a:solidFill>
              <a:latin typeface="Georgia" charset="0"/>
              <a:ea typeface="MS PGothic" charset="0"/>
            </a:endParaRPr>
          </a:p>
        </p:txBody>
      </p:sp>
      <p:sp>
        <p:nvSpPr>
          <p:cNvPr id="53250" name="Subtitle 2"/>
          <p:cNvSpPr>
            <a:spLocks noGrp="1"/>
          </p:cNvSpPr>
          <p:nvPr>
            <p:ph type="subTitle" idx="1"/>
          </p:nvPr>
        </p:nvSpPr>
        <p:spPr>
          <a:xfrm>
            <a:off x="55563" y="2927350"/>
            <a:ext cx="3621087" cy="3403600"/>
          </a:xfrm>
        </p:spPr>
        <p:txBody>
          <a:bodyPr/>
          <a:lstStyle/>
          <a:p>
            <a:pPr algn="l" eaLnBrk="1" hangingPunct="1">
              <a:lnSpc>
                <a:spcPct val="90000"/>
              </a:lnSpc>
              <a:spcBef>
                <a:spcPct val="35000"/>
              </a:spcBef>
              <a:buClr>
                <a:srgbClr val="0C4225"/>
              </a:buClr>
            </a:pPr>
            <a:r>
              <a:rPr lang="en-US" sz="2400" dirty="0">
                <a:solidFill>
                  <a:srgbClr val="0C4225"/>
                </a:solidFill>
                <a:latin typeface="Calibri" charset="0"/>
                <a:ea typeface="MS Mincho" charset="0"/>
              </a:rPr>
              <a:t>Aaron Guerrero </a:t>
            </a:r>
            <a:endParaRPr lang="en-US" sz="2400" dirty="0">
              <a:solidFill>
                <a:srgbClr val="898989"/>
              </a:solidFill>
              <a:latin typeface="Calibri" charset="0"/>
              <a:ea typeface="MS Mincho" charset="0"/>
            </a:endParaRPr>
          </a:p>
          <a:p>
            <a:pPr algn="l" eaLnBrk="1" hangingPunct="1">
              <a:lnSpc>
                <a:spcPct val="90000"/>
              </a:lnSpc>
              <a:spcBef>
                <a:spcPct val="35000"/>
              </a:spcBef>
              <a:buClr>
                <a:srgbClr val="0C4225"/>
              </a:buClr>
            </a:pPr>
            <a:endParaRPr lang="en-US" sz="2400" dirty="0">
              <a:solidFill>
                <a:srgbClr val="0C4225"/>
              </a:solidFill>
              <a:latin typeface="Calibri" charset="0"/>
              <a:ea typeface="MS Mincho" charset="0"/>
            </a:endParaRPr>
          </a:p>
          <a:p>
            <a:pPr algn="l" eaLnBrk="1" hangingPunct="1">
              <a:lnSpc>
                <a:spcPct val="90000"/>
              </a:lnSpc>
              <a:spcBef>
                <a:spcPct val="35000"/>
              </a:spcBef>
              <a:buClr>
                <a:srgbClr val="0C4225"/>
              </a:buClr>
            </a:pPr>
            <a:r>
              <a:rPr lang="en-US" sz="2400" dirty="0">
                <a:solidFill>
                  <a:srgbClr val="0C4225"/>
                </a:solidFill>
                <a:latin typeface="Calibri" charset="0"/>
                <a:ea typeface="MS Mincho" charset="0"/>
              </a:rPr>
              <a:t>NISE Net South Hub/ </a:t>
            </a:r>
            <a:r>
              <a:rPr lang="en-US" sz="2400" dirty="0" smtClean="0">
                <a:solidFill>
                  <a:srgbClr val="0C4225"/>
                </a:solidFill>
                <a:latin typeface="Calibri" charset="0"/>
                <a:ea typeface="MS Mincho" charset="0"/>
              </a:rPr>
              <a:t>Children’</a:t>
            </a:r>
            <a:r>
              <a:rPr lang="en-US" altLang="ja-JP" sz="2400" dirty="0" smtClean="0">
                <a:solidFill>
                  <a:srgbClr val="0C4225"/>
                </a:solidFill>
                <a:latin typeface="Calibri" charset="0"/>
                <a:ea typeface="Arial" charset="0"/>
                <a:cs typeface="Arial" charset="0"/>
              </a:rPr>
              <a:t>s </a:t>
            </a:r>
            <a:r>
              <a:rPr lang="en-US" altLang="ja-JP" sz="2400" dirty="0">
                <a:solidFill>
                  <a:srgbClr val="0C4225"/>
                </a:solidFill>
                <a:latin typeface="Calibri" charset="0"/>
                <a:ea typeface="Arial" charset="0"/>
                <a:cs typeface="Arial" charset="0"/>
              </a:rPr>
              <a:t>Museum Hub Leader</a:t>
            </a:r>
          </a:p>
          <a:p>
            <a:pPr algn="l" eaLnBrk="1" hangingPunct="1">
              <a:lnSpc>
                <a:spcPct val="90000"/>
              </a:lnSpc>
              <a:spcBef>
                <a:spcPct val="35000"/>
              </a:spcBef>
              <a:buClr>
                <a:srgbClr val="0C4225"/>
              </a:buClr>
            </a:pPr>
            <a:endParaRPr lang="en-US" sz="2400" dirty="0">
              <a:solidFill>
                <a:srgbClr val="0C4225"/>
              </a:solidFill>
              <a:latin typeface="Calibri" charset="0"/>
              <a:ea typeface="Arial" charset="0"/>
              <a:cs typeface="Arial" charset="0"/>
            </a:endParaRPr>
          </a:p>
          <a:p>
            <a:pPr algn="l" eaLnBrk="1" hangingPunct="1">
              <a:lnSpc>
                <a:spcPct val="90000"/>
              </a:lnSpc>
              <a:spcBef>
                <a:spcPct val="35000"/>
              </a:spcBef>
              <a:buClr>
                <a:srgbClr val="0C4225"/>
              </a:buClr>
            </a:pPr>
            <a:r>
              <a:rPr lang="en-US" sz="2400" dirty="0" err="1">
                <a:solidFill>
                  <a:srgbClr val="0C4225"/>
                </a:solidFill>
                <a:latin typeface="Calibri" charset="0"/>
                <a:ea typeface="Arial" charset="0"/>
                <a:cs typeface="Arial" charset="0"/>
              </a:rPr>
              <a:t>aguerrero@cmhouston.org</a:t>
            </a:r>
            <a:endParaRPr lang="en-US" sz="2400" dirty="0">
              <a:solidFill>
                <a:srgbClr val="0C4225"/>
              </a:solidFill>
              <a:latin typeface="Calibri" charset="0"/>
              <a:ea typeface="Arial" charset="0"/>
              <a:cs typeface="Arial" charset="0"/>
            </a:endParaRPr>
          </a:p>
        </p:txBody>
      </p:sp>
      <p:sp>
        <p:nvSpPr>
          <p:cNvPr id="6" name="Rectangle 5"/>
          <p:cNvSpPr/>
          <p:nvPr/>
        </p:nvSpPr>
        <p:spPr>
          <a:xfrm>
            <a:off x="3584575"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3252" name="Picture 6"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84600" y="1346200"/>
            <a:ext cx="5260975" cy="355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Subtitle 2"/>
          <p:cNvSpPr txBox="1">
            <a:spLocks/>
          </p:cNvSpPr>
          <p:nvPr/>
        </p:nvSpPr>
        <p:spPr bwMode="auto">
          <a:xfrm>
            <a:off x="4965700" y="5410200"/>
            <a:ext cx="362108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fontAlgn="auto" hangingPunct="1">
              <a:lnSpc>
                <a:spcPct val="90000"/>
              </a:lnSpc>
              <a:spcBef>
                <a:spcPct val="35000"/>
              </a:spcBef>
              <a:spcAft>
                <a:spcPts val="0"/>
              </a:spcAft>
              <a:buClr>
                <a:srgbClr val="0C4225"/>
              </a:buClr>
              <a:defRPr/>
            </a:pPr>
            <a:r>
              <a:rPr lang="en-US" sz="2400" dirty="0" smtClean="0">
                <a:solidFill>
                  <a:srgbClr val="0C4225"/>
                </a:solidFill>
                <a:ea typeface="MS Mincho" charset="-128"/>
                <a:cs typeface="Arial"/>
              </a:rPr>
              <a:t>www.cmhouston.org</a:t>
            </a:r>
            <a:endParaRPr lang="en-US" sz="2400" dirty="0" smtClean="0">
              <a:ea typeface="+mn-ea"/>
              <a:cs typeface="Arial"/>
            </a:endParaRPr>
          </a:p>
          <a:p>
            <a:pPr algn="l" eaLnBrk="1" fontAlgn="auto" hangingPunct="1">
              <a:lnSpc>
                <a:spcPct val="90000"/>
              </a:lnSpc>
              <a:spcBef>
                <a:spcPct val="35000"/>
              </a:spcBef>
              <a:spcAft>
                <a:spcPts val="0"/>
              </a:spcAft>
              <a:buClr>
                <a:srgbClr val="0C4225"/>
              </a:buClr>
              <a:defRPr/>
            </a:pPr>
            <a:endParaRPr lang="en-US" sz="2400" dirty="0" smtClean="0">
              <a:solidFill>
                <a:srgbClr val="0C4225"/>
              </a:solidFill>
              <a:ea typeface="+mn-ea"/>
              <a:cs typeface="Arial"/>
            </a:endParaRPr>
          </a:p>
          <a:p>
            <a:pPr algn="l" eaLnBrk="1" fontAlgn="auto" hangingPunct="1">
              <a:lnSpc>
                <a:spcPct val="90000"/>
              </a:lnSpc>
              <a:spcBef>
                <a:spcPct val="35000"/>
              </a:spcBef>
              <a:spcAft>
                <a:spcPts val="0"/>
              </a:spcAft>
              <a:buClr>
                <a:srgbClr val="0C4225"/>
              </a:buClr>
              <a:defRPr/>
            </a:pPr>
            <a:endParaRPr lang="en-US" sz="2400" dirty="0" smtClean="0">
              <a:solidFill>
                <a:srgbClr val="0C4225"/>
              </a:solidFill>
              <a:ea typeface="MS Mincho" charset="-128"/>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89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5298"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a:spLocks noGrp="1"/>
          </p:cNvSpPr>
          <p:nvPr>
            <p:ph type="subTitle" idx="1"/>
          </p:nvPr>
        </p:nvSpPr>
        <p:spPr>
          <a:xfrm>
            <a:off x="265113" y="1036638"/>
            <a:ext cx="3621087" cy="4765675"/>
          </a:xfrm>
        </p:spPr>
        <p:txBody>
          <a:bodyPr rtlCol="0">
            <a:noAutofit/>
          </a:bodyPr>
          <a:lstStyle/>
          <a:p>
            <a:pPr algn="l" eaLnBrk="1" fontAlgn="auto" hangingPunct="1">
              <a:lnSpc>
                <a:spcPct val="90000"/>
              </a:lnSpc>
              <a:spcBef>
                <a:spcPct val="35000"/>
              </a:spcBef>
              <a:spcAft>
                <a:spcPts val="0"/>
              </a:spcAft>
              <a:buClr>
                <a:srgbClr val="0C4225"/>
              </a:buClr>
              <a:defRPr/>
            </a:pPr>
            <a:r>
              <a:rPr lang="en-US" sz="2400" dirty="0" smtClean="0">
                <a:solidFill>
                  <a:schemeClr val="tx1"/>
                </a:solidFill>
                <a:ea typeface="MS Mincho" charset="-128"/>
                <a:cs typeface="Arial"/>
              </a:rPr>
              <a:t>Matter Factory</a:t>
            </a:r>
          </a:p>
          <a:p>
            <a:pPr marL="342900" indent="-342900" algn="l" eaLnBrk="1" fontAlgn="auto" hangingPunct="1">
              <a:lnSpc>
                <a:spcPct val="90000"/>
              </a:lnSpc>
              <a:spcBef>
                <a:spcPct val="35000"/>
              </a:spcBef>
              <a:spcAft>
                <a:spcPts val="0"/>
              </a:spcAft>
              <a:buClr>
                <a:srgbClr val="0C4225"/>
              </a:buClr>
              <a:buFont typeface="Arial" pitchFamily="34" charset="0"/>
              <a:buChar char="•"/>
              <a:defRPr/>
            </a:pPr>
            <a:r>
              <a:rPr lang="en-US" sz="2400" dirty="0" smtClean="0">
                <a:solidFill>
                  <a:schemeClr val="tx1"/>
                </a:solidFill>
                <a:ea typeface="MS Mincho" charset="-128"/>
                <a:cs typeface="Arial"/>
              </a:rPr>
              <a:t>Permanent 1,350 square-foot exhibit</a:t>
            </a:r>
          </a:p>
          <a:p>
            <a:pPr algn="l" eaLnBrk="1" fontAlgn="auto" hangingPunct="1">
              <a:lnSpc>
                <a:spcPct val="90000"/>
              </a:lnSpc>
              <a:spcBef>
                <a:spcPct val="35000"/>
              </a:spcBef>
              <a:spcAft>
                <a:spcPts val="0"/>
              </a:spcAft>
              <a:buClr>
                <a:srgbClr val="0C4225"/>
              </a:buClr>
              <a:defRPr/>
            </a:pPr>
            <a:r>
              <a:rPr lang="en-US" sz="2400" dirty="0" smtClean="0">
                <a:solidFill>
                  <a:schemeClr val="tx1"/>
                </a:solidFill>
                <a:ea typeface="MS Mincho" charset="-128"/>
                <a:cs typeface="Arial"/>
              </a:rPr>
              <a:t>Nano Mini-Exhibit</a:t>
            </a:r>
          </a:p>
          <a:p>
            <a:pPr marL="342900" indent="-342900" algn="l" eaLnBrk="1" fontAlgn="auto" hangingPunct="1">
              <a:lnSpc>
                <a:spcPct val="90000"/>
              </a:lnSpc>
              <a:spcBef>
                <a:spcPct val="35000"/>
              </a:spcBef>
              <a:spcAft>
                <a:spcPts val="0"/>
              </a:spcAft>
              <a:buClr>
                <a:srgbClr val="0C4225"/>
              </a:buClr>
              <a:buFont typeface="Arial" pitchFamily="34" charset="0"/>
              <a:buChar char="•"/>
              <a:defRPr/>
            </a:pPr>
            <a:r>
              <a:rPr lang="en-US" sz="2400" dirty="0" smtClean="0">
                <a:solidFill>
                  <a:schemeClr val="tx1"/>
                </a:solidFill>
                <a:ea typeface="MS Mincho" charset="-128"/>
                <a:cs typeface="Arial"/>
              </a:rPr>
              <a:t>Incorporated into Matter Factory exhibit </a:t>
            </a:r>
          </a:p>
          <a:p>
            <a:pPr algn="l" eaLnBrk="1" fontAlgn="auto" hangingPunct="1">
              <a:lnSpc>
                <a:spcPct val="90000"/>
              </a:lnSpc>
              <a:spcBef>
                <a:spcPct val="35000"/>
              </a:spcBef>
              <a:spcAft>
                <a:spcPts val="0"/>
              </a:spcAft>
              <a:buClr>
                <a:srgbClr val="0C4225"/>
              </a:buClr>
              <a:defRPr/>
            </a:pPr>
            <a:r>
              <a:rPr lang="en-US" sz="2400" dirty="0" smtClean="0">
                <a:solidFill>
                  <a:schemeClr val="tx1"/>
                </a:solidFill>
                <a:ea typeface="MS Mincho" charset="-128"/>
                <a:cs typeface="Arial"/>
              </a:rPr>
              <a:t>Science Station</a:t>
            </a:r>
          </a:p>
          <a:p>
            <a:pPr marL="342900" indent="-342900" algn="l" eaLnBrk="1" fontAlgn="auto" hangingPunct="1">
              <a:lnSpc>
                <a:spcPct val="90000"/>
              </a:lnSpc>
              <a:spcBef>
                <a:spcPct val="35000"/>
              </a:spcBef>
              <a:spcAft>
                <a:spcPts val="0"/>
              </a:spcAft>
              <a:buClr>
                <a:srgbClr val="0C4225"/>
              </a:buClr>
              <a:buFont typeface="Arial" pitchFamily="34" charset="0"/>
              <a:buChar char="•"/>
              <a:defRPr/>
            </a:pPr>
            <a:r>
              <a:rPr lang="en-US" sz="2400" dirty="0" smtClean="0">
                <a:solidFill>
                  <a:schemeClr val="tx1"/>
                </a:solidFill>
                <a:ea typeface="MS Mincho" charset="-128"/>
                <a:cs typeface="Arial"/>
              </a:rPr>
              <a:t>Facilitated area focused on a variety of different science topics throughout the year</a:t>
            </a:r>
          </a:p>
        </p:txBody>
      </p:sp>
      <p:sp>
        <p:nvSpPr>
          <p:cNvPr id="55300" name="TextBox 4"/>
          <p:cNvSpPr txBox="1">
            <a:spLocks noChangeArrowheads="1"/>
          </p:cNvSpPr>
          <p:nvPr/>
        </p:nvSpPr>
        <p:spPr bwMode="auto">
          <a:xfrm>
            <a:off x="55563" y="11113"/>
            <a:ext cx="38306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en-US" b="1"/>
          </a:p>
          <a:p>
            <a:pPr eaLnBrk="1" hangingPunct="1"/>
            <a:r>
              <a:rPr lang="en-US" b="1"/>
              <a:t>Nano in Exhibit Spaces</a:t>
            </a:r>
          </a:p>
        </p:txBody>
      </p:sp>
      <p:pic>
        <p:nvPicPr>
          <p:cNvPr id="55301"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24450" y="185738"/>
            <a:ext cx="3211513"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942013" y="2452688"/>
            <a:ext cx="2914650"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4"/>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032375" y="4849813"/>
            <a:ext cx="3395663"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6"/>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273550" y="2590800"/>
            <a:ext cx="1398588"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89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7346"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Subtitle 2"/>
          <p:cNvSpPr>
            <a:spLocks noGrp="1"/>
          </p:cNvSpPr>
          <p:nvPr>
            <p:ph type="subTitle" idx="1"/>
          </p:nvPr>
        </p:nvSpPr>
        <p:spPr>
          <a:xfrm>
            <a:off x="185738" y="1066800"/>
            <a:ext cx="3621087" cy="3441700"/>
          </a:xfrm>
        </p:spPr>
        <p:txBody>
          <a:bodyPr/>
          <a:lstStyle/>
          <a:p>
            <a:pPr algn="l" eaLnBrk="1" hangingPunct="1">
              <a:lnSpc>
                <a:spcPct val="90000"/>
              </a:lnSpc>
              <a:spcBef>
                <a:spcPct val="35000"/>
              </a:spcBef>
              <a:buClr>
                <a:srgbClr val="0C4225"/>
              </a:buClr>
              <a:defRPr/>
            </a:pPr>
            <a:r>
              <a:rPr lang="en-US" sz="2400" dirty="0" smtClean="0">
                <a:solidFill>
                  <a:schemeClr val="tx1"/>
                </a:solidFill>
                <a:ea typeface="MS Mincho" pitchFamily="49" charset="-128"/>
                <a:cs typeface="Arial" charset="0"/>
              </a:rPr>
              <a:t>Incorporate </a:t>
            </a:r>
            <a:r>
              <a:rPr lang="en-US" sz="2400" dirty="0" err="1" smtClean="0">
                <a:solidFill>
                  <a:schemeClr val="tx1"/>
                </a:solidFill>
                <a:ea typeface="MS Mincho" pitchFamily="49" charset="-128"/>
                <a:cs typeface="Arial" charset="0"/>
              </a:rPr>
              <a:t>nano</a:t>
            </a:r>
            <a:r>
              <a:rPr lang="en-US" sz="2400" dirty="0" smtClean="0">
                <a:solidFill>
                  <a:schemeClr val="tx1"/>
                </a:solidFill>
                <a:ea typeface="MS Mincho" pitchFamily="49" charset="-128"/>
                <a:cs typeface="Arial" charset="0"/>
              </a:rPr>
              <a:t> programming into:</a:t>
            </a:r>
          </a:p>
          <a:p>
            <a:pPr marL="342900" indent="-342900" algn="l" eaLnBrk="1" hangingPunct="1">
              <a:lnSpc>
                <a:spcPct val="90000"/>
              </a:lnSpc>
              <a:spcBef>
                <a:spcPct val="35000"/>
              </a:spcBef>
              <a:buClr>
                <a:srgbClr val="0C4225"/>
              </a:buClr>
              <a:buFont typeface="Arial" charset="0"/>
              <a:buChar char="•"/>
              <a:defRPr/>
            </a:pPr>
            <a:r>
              <a:rPr lang="en-US" sz="2400" dirty="0" smtClean="0">
                <a:solidFill>
                  <a:schemeClr val="tx1"/>
                </a:solidFill>
                <a:ea typeface="MS Mincho" pitchFamily="49" charset="-128"/>
                <a:cs typeface="Arial" charset="0"/>
              </a:rPr>
              <a:t>After-school Family Adventures program</a:t>
            </a:r>
          </a:p>
          <a:p>
            <a:pPr marL="342900" indent="-342900" algn="l" eaLnBrk="1" hangingPunct="1">
              <a:lnSpc>
                <a:spcPct val="90000"/>
              </a:lnSpc>
              <a:spcBef>
                <a:spcPct val="35000"/>
              </a:spcBef>
              <a:buClr>
                <a:srgbClr val="0C4225"/>
              </a:buClr>
              <a:buFont typeface="Arial" charset="0"/>
              <a:buChar char="•"/>
              <a:defRPr/>
            </a:pPr>
            <a:r>
              <a:rPr lang="en-US" sz="2400" dirty="0" smtClean="0">
                <a:solidFill>
                  <a:schemeClr val="tx1"/>
                </a:solidFill>
                <a:ea typeface="MS Mincho" pitchFamily="49" charset="-128"/>
                <a:cs typeface="Arial" charset="0"/>
              </a:rPr>
              <a:t>Mr. O video episodes</a:t>
            </a:r>
          </a:p>
          <a:p>
            <a:pPr marL="342900" indent="-342900" algn="l" eaLnBrk="1" hangingPunct="1">
              <a:lnSpc>
                <a:spcPct val="90000"/>
              </a:lnSpc>
              <a:spcBef>
                <a:spcPct val="35000"/>
              </a:spcBef>
              <a:buClr>
                <a:srgbClr val="0C4225"/>
              </a:buClr>
              <a:buFont typeface="Arial" charset="0"/>
              <a:buChar char="•"/>
              <a:defRPr/>
            </a:pPr>
            <a:r>
              <a:rPr lang="en-US" sz="2400" dirty="0" smtClean="0">
                <a:solidFill>
                  <a:schemeClr val="tx1"/>
                </a:solidFill>
                <a:ea typeface="MS Mincho" pitchFamily="49" charset="-128"/>
                <a:cs typeface="Arial" charset="0"/>
              </a:rPr>
              <a:t>21-tech facilitation</a:t>
            </a:r>
          </a:p>
          <a:p>
            <a:pPr marL="342900" indent="-342900" algn="l" eaLnBrk="1" hangingPunct="1">
              <a:lnSpc>
                <a:spcPct val="90000"/>
              </a:lnSpc>
              <a:spcBef>
                <a:spcPct val="35000"/>
              </a:spcBef>
              <a:buClr>
                <a:srgbClr val="0C4225"/>
              </a:buClr>
              <a:buFont typeface="Arial" charset="0"/>
              <a:buChar char="•"/>
              <a:defRPr/>
            </a:pPr>
            <a:r>
              <a:rPr lang="en-US" sz="2400" dirty="0" smtClean="0">
                <a:solidFill>
                  <a:schemeClr val="tx1"/>
                </a:solidFill>
                <a:ea typeface="MS Mincho" pitchFamily="49" charset="-128"/>
                <a:cs typeface="Arial" charset="0"/>
              </a:rPr>
              <a:t>Annual </a:t>
            </a:r>
            <a:r>
              <a:rPr lang="en-US" sz="2400" dirty="0" err="1" smtClean="0">
                <a:solidFill>
                  <a:schemeClr val="tx1"/>
                </a:solidFill>
                <a:ea typeface="MS Mincho" pitchFamily="49" charset="-128"/>
                <a:cs typeface="Arial" charset="0"/>
              </a:rPr>
              <a:t>NanoDays</a:t>
            </a:r>
            <a:r>
              <a:rPr lang="en-US" sz="2400" dirty="0" smtClean="0">
                <a:solidFill>
                  <a:schemeClr val="tx1"/>
                </a:solidFill>
                <a:ea typeface="MS Mincho" pitchFamily="49" charset="-128"/>
                <a:cs typeface="Arial" charset="0"/>
              </a:rPr>
              <a:t> week-long event</a:t>
            </a:r>
          </a:p>
          <a:p>
            <a:pPr marL="342900" indent="-342900" algn="l" eaLnBrk="1" hangingPunct="1">
              <a:lnSpc>
                <a:spcPct val="90000"/>
              </a:lnSpc>
              <a:spcBef>
                <a:spcPct val="35000"/>
              </a:spcBef>
              <a:buClr>
                <a:srgbClr val="0C4225"/>
              </a:buClr>
              <a:buFont typeface="Arial" charset="0"/>
              <a:buChar char="•"/>
              <a:defRPr/>
            </a:pPr>
            <a:endParaRPr lang="en-US" sz="2400" dirty="0" smtClean="0">
              <a:solidFill>
                <a:schemeClr val="tx1"/>
              </a:solidFill>
              <a:ea typeface="MS Mincho" pitchFamily="49" charset="-128"/>
              <a:cs typeface="Arial" charset="0"/>
            </a:endParaRPr>
          </a:p>
          <a:p>
            <a:pPr marL="342900" indent="-342900" algn="l" eaLnBrk="1" hangingPunct="1">
              <a:lnSpc>
                <a:spcPct val="90000"/>
              </a:lnSpc>
              <a:spcBef>
                <a:spcPct val="35000"/>
              </a:spcBef>
              <a:buClr>
                <a:srgbClr val="0C4225"/>
              </a:buClr>
              <a:buFont typeface="Arial" charset="0"/>
              <a:buChar char="•"/>
              <a:defRPr/>
            </a:pPr>
            <a:endParaRPr lang="en-US" sz="2400" dirty="0" smtClean="0">
              <a:solidFill>
                <a:schemeClr val="tx1"/>
              </a:solidFill>
              <a:ea typeface="MS Mincho" pitchFamily="49" charset="-128"/>
              <a:cs typeface="Arial" charset="0"/>
            </a:endParaRPr>
          </a:p>
        </p:txBody>
      </p:sp>
      <p:sp>
        <p:nvSpPr>
          <p:cNvPr id="57348" name="TextBox 4"/>
          <p:cNvSpPr txBox="1">
            <a:spLocks noChangeArrowheads="1"/>
          </p:cNvSpPr>
          <p:nvPr/>
        </p:nvSpPr>
        <p:spPr bwMode="auto">
          <a:xfrm>
            <a:off x="168275" y="265113"/>
            <a:ext cx="38306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b="1">
                <a:solidFill>
                  <a:srgbClr val="000000"/>
                </a:solidFill>
              </a:rPr>
              <a:t>Nano in Programming </a:t>
            </a:r>
          </a:p>
        </p:txBody>
      </p:sp>
      <p:pic>
        <p:nvPicPr>
          <p:cNvPr id="57349" name="Picture 5" descr="H:\Family Adventures\'10-'11 School Year\Photos\01-13-11\01-13-11 028.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22763" y="4291013"/>
            <a:ext cx="2630487" cy="1349375"/>
          </a:xfrm>
          <a:prstGeom prst="rect">
            <a:avLst/>
          </a:prstGeom>
          <a:noFill/>
          <a:ln w="158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4583"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62813" y="3813175"/>
            <a:ext cx="1441450" cy="216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7351" name="Picture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227513" y="265113"/>
            <a:ext cx="2143125"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2"/>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442075" y="265113"/>
            <a:ext cx="2538413"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3"/>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630988" y="2125663"/>
            <a:ext cx="21732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205288" y="6081713"/>
            <a:ext cx="485140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89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9394"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4"/>
          <p:cNvSpPr txBox="1">
            <a:spLocks noChangeArrowheads="1"/>
          </p:cNvSpPr>
          <p:nvPr/>
        </p:nvSpPr>
        <p:spPr bwMode="auto">
          <a:xfrm>
            <a:off x="0" y="117475"/>
            <a:ext cx="38306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b="1">
                <a:solidFill>
                  <a:srgbClr val="000000"/>
                </a:solidFill>
              </a:rPr>
              <a:t>Nano Partnerships</a:t>
            </a:r>
          </a:p>
        </p:txBody>
      </p:sp>
      <p:pic>
        <p:nvPicPr>
          <p:cNvPr id="59396"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4663" y="2317750"/>
            <a:ext cx="2879725" cy="1728788"/>
          </a:xfrm>
          <a:prstGeom prst="rect">
            <a:avLst/>
          </a:prstGeom>
          <a:noFill/>
          <a:ln w="127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59397" name="Picture 1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416800" y="347663"/>
            <a:ext cx="1603375" cy="2482850"/>
          </a:xfrm>
          <a:prstGeom prst="rect">
            <a:avLst/>
          </a:prstGeom>
          <a:noFill/>
          <a:ln w="127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59398" name="Picture 1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11925" y="5075238"/>
            <a:ext cx="2411413" cy="1606550"/>
          </a:xfrm>
          <a:prstGeom prst="rect">
            <a:avLst/>
          </a:prstGeom>
          <a:noFill/>
          <a:ln w="127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59399"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84288" y="5153025"/>
            <a:ext cx="1500187"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00" name="Picture 1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22338" y="646113"/>
            <a:ext cx="2130425" cy="83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01" name="Picture 1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5600" y="1590675"/>
            <a:ext cx="3262313" cy="145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02" name="Picture 1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22338" y="3182938"/>
            <a:ext cx="22225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12" name="Picture 15"/>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96163" y="2949575"/>
            <a:ext cx="1527175" cy="203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9404" name="Picture 16" descr="H:\NISE Net\Nano Days\NanoDays 2013\CMH\Photos\349.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370388" y="117475"/>
            <a:ext cx="2713037"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17" descr="H:\NISE Net\Nano Days\NanoDays 2013\CMH\Photos\339.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284663" y="4181475"/>
            <a:ext cx="2084387"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ctrTitle"/>
          </p:nvPr>
        </p:nvSpPr>
        <p:spPr>
          <a:xfrm>
            <a:off x="3175" y="339725"/>
            <a:ext cx="3673475" cy="4073525"/>
          </a:xfrm>
        </p:spPr>
        <p:txBody>
          <a:bodyPr/>
          <a:lstStyle/>
          <a:p>
            <a:pPr algn="l" eaLnBrk="1" hangingPunct="1">
              <a:lnSpc>
                <a:spcPct val="90000"/>
              </a:lnSpc>
            </a:pPr>
            <a:r>
              <a:rPr lang="en-US">
                <a:solidFill>
                  <a:srgbClr val="0C4225"/>
                </a:solidFill>
                <a:latin typeface="Georgia" charset="0"/>
                <a:ea typeface="MS PGothic" charset="0"/>
              </a:rPr>
              <a:t>Creative Discovery Museum</a:t>
            </a:r>
            <a:br>
              <a:rPr lang="en-US">
                <a:solidFill>
                  <a:srgbClr val="0C4225"/>
                </a:solidFill>
                <a:latin typeface="Georgia" charset="0"/>
                <a:ea typeface="MS PGothic" charset="0"/>
              </a:rPr>
            </a:br>
            <a:r>
              <a:rPr lang="en-US">
                <a:solidFill>
                  <a:srgbClr val="0C4225"/>
                </a:solidFill>
                <a:latin typeface="Georgia" charset="0"/>
                <a:ea typeface="MS PGothic" charset="0"/>
              </a:rPr>
              <a:t/>
            </a:r>
            <a:br>
              <a:rPr lang="en-US">
                <a:solidFill>
                  <a:srgbClr val="0C4225"/>
                </a:solidFill>
                <a:latin typeface="Georgia" charset="0"/>
                <a:ea typeface="MS PGothic" charset="0"/>
              </a:rPr>
            </a:br>
            <a:r>
              <a:rPr lang="en-US">
                <a:solidFill>
                  <a:srgbClr val="0C4225"/>
                </a:solidFill>
                <a:latin typeface="Georgia" charset="0"/>
                <a:ea typeface="MS PGothic" charset="0"/>
              </a:rPr>
              <a:t>Chattanooga, Tennessee</a:t>
            </a:r>
            <a:r>
              <a:rPr lang="en-US" sz="4000">
                <a:solidFill>
                  <a:srgbClr val="0C4225"/>
                </a:solidFill>
                <a:latin typeface="Georgia" charset="0"/>
                <a:ea typeface="MS PGothic" charset="0"/>
              </a:rPr>
              <a:t/>
            </a:r>
            <a:br>
              <a:rPr lang="en-US" sz="4000">
                <a:solidFill>
                  <a:srgbClr val="0C4225"/>
                </a:solidFill>
                <a:latin typeface="Georgia" charset="0"/>
                <a:ea typeface="MS PGothic" charset="0"/>
              </a:rPr>
            </a:br>
            <a:endParaRPr lang="en-US" sz="4000">
              <a:solidFill>
                <a:srgbClr val="0C4225"/>
              </a:solidFill>
              <a:latin typeface="Georgia" charset="0"/>
              <a:ea typeface="MS PGothic" charset="0"/>
            </a:endParaRPr>
          </a:p>
        </p:txBody>
      </p:sp>
      <p:sp>
        <p:nvSpPr>
          <p:cNvPr id="3" name="Subtitle 2"/>
          <p:cNvSpPr>
            <a:spLocks noGrp="1"/>
          </p:cNvSpPr>
          <p:nvPr>
            <p:ph type="subTitle" idx="1"/>
          </p:nvPr>
        </p:nvSpPr>
        <p:spPr>
          <a:xfrm>
            <a:off x="55563" y="4592638"/>
            <a:ext cx="3621087" cy="1738312"/>
          </a:xfrm>
        </p:spPr>
        <p:txBody>
          <a:bodyPr rtlCol="0">
            <a:noAutofit/>
          </a:bodyPr>
          <a:lstStyle/>
          <a:p>
            <a:pPr algn="l" eaLnBrk="1" fontAlgn="auto" hangingPunct="1">
              <a:lnSpc>
                <a:spcPct val="90000"/>
              </a:lnSpc>
              <a:spcBef>
                <a:spcPct val="35000"/>
              </a:spcBef>
              <a:spcAft>
                <a:spcPts val="0"/>
              </a:spcAft>
              <a:buClr>
                <a:srgbClr val="0C4225"/>
              </a:buClr>
              <a:defRPr/>
            </a:pPr>
            <a:r>
              <a:rPr lang="en-US" sz="2400" dirty="0" smtClean="0">
                <a:solidFill>
                  <a:srgbClr val="0C4225"/>
                </a:solidFill>
                <a:ea typeface="MS Mincho" charset="-128"/>
                <a:cs typeface="Arial"/>
              </a:rPr>
              <a:t>Shannon Johnson, Exhibit Development Manager</a:t>
            </a:r>
          </a:p>
          <a:p>
            <a:pPr algn="l" eaLnBrk="1" fontAlgn="auto" hangingPunct="1">
              <a:lnSpc>
                <a:spcPct val="90000"/>
              </a:lnSpc>
              <a:spcBef>
                <a:spcPct val="35000"/>
              </a:spcBef>
              <a:spcAft>
                <a:spcPts val="0"/>
              </a:spcAft>
              <a:buClr>
                <a:srgbClr val="0C4225"/>
              </a:buClr>
              <a:defRPr/>
            </a:pPr>
            <a:r>
              <a:rPr lang="en-US" sz="2400" dirty="0" smtClean="0">
                <a:solidFill>
                  <a:srgbClr val="0C4225"/>
                </a:solidFill>
                <a:ea typeface="+mn-ea"/>
                <a:cs typeface="Arial"/>
              </a:rPr>
              <a:t>srj@cdmfun.org</a:t>
            </a:r>
            <a:endParaRPr lang="en-US" sz="2400" dirty="0" smtClean="0">
              <a:solidFill>
                <a:srgbClr val="0C4225"/>
              </a:solidFill>
              <a:ea typeface="MS Mincho" charset="-128"/>
              <a:cs typeface="Arial"/>
            </a:endParaRPr>
          </a:p>
        </p:txBody>
      </p:sp>
      <p:sp>
        <p:nvSpPr>
          <p:cNvPr id="6" name="Rectangle 5"/>
          <p:cNvSpPr/>
          <p:nvPr/>
        </p:nvSpPr>
        <p:spPr>
          <a:xfrm>
            <a:off x="3584575"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1444" name="Picture 6"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4965700" y="5410200"/>
            <a:ext cx="3621088" cy="428625"/>
          </a:xfrm>
          <a:prstGeom prst="rect">
            <a:avLst/>
          </a:prstGeom>
          <a:noFill/>
          <a:ln>
            <a:noFill/>
          </a:ln>
          <a:extLst/>
        </p:spPr>
        <p:txBody>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fontAlgn="auto" hangingPunct="1">
              <a:lnSpc>
                <a:spcPct val="90000"/>
              </a:lnSpc>
              <a:spcBef>
                <a:spcPct val="35000"/>
              </a:spcBef>
              <a:spcAft>
                <a:spcPts val="0"/>
              </a:spcAft>
              <a:buClr>
                <a:srgbClr val="0C4225"/>
              </a:buClr>
              <a:defRPr/>
            </a:pPr>
            <a:r>
              <a:rPr lang="en-US" sz="2400" dirty="0" smtClean="0">
                <a:solidFill>
                  <a:srgbClr val="0C4225"/>
                </a:solidFill>
                <a:ea typeface="MS Mincho" charset="-128"/>
                <a:cs typeface="Arial"/>
              </a:rPr>
              <a:t>www.cdmfun.org</a:t>
            </a:r>
            <a:endParaRPr lang="en-US" sz="2400" dirty="0" smtClean="0">
              <a:ea typeface="+mn-ea"/>
              <a:cs typeface="Arial"/>
            </a:endParaRPr>
          </a:p>
          <a:p>
            <a:pPr algn="l" eaLnBrk="1" fontAlgn="auto" hangingPunct="1">
              <a:lnSpc>
                <a:spcPct val="90000"/>
              </a:lnSpc>
              <a:spcBef>
                <a:spcPct val="35000"/>
              </a:spcBef>
              <a:spcAft>
                <a:spcPts val="0"/>
              </a:spcAft>
              <a:buClr>
                <a:srgbClr val="0C4225"/>
              </a:buClr>
              <a:defRPr/>
            </a:pPr>
            <a:endParaRPr lang="en-US" sz="2400" dirty="0" smtClean="0">
              <a:solidFill>
                <a:srgbClr val="0C4225"/>
              </a:solidFill>
              <a:ea typeface="+mn-ea"/>
              <a:cs typeface="Arial"/>
            </a:endParaRPr>
          </a:p>
          <a:p>
            <a:pPr algn="l" eaLnBrk="1" fontAlgn="auto" hangingPunct="1">
              <a:lnSpc>
                <a:spcPct val="90000"/>
              </a:lnSpc>
              <a:spcBef>
                <a:spcPct val="35000"/>
              </a:spcBef>
              <a:spcAft>
                <a:spcPts val="0"/>
              </a:spcAft>
              <a:buClr>
                <a:srgbClr val="0C4225"/>
              </a:buClr>
              <a:defRPr/>
            </a:pPr>
            <a:endParaRPr lang="en-US" sz="2400" dirty="0" smtClean="0">
              <a:solidFill>
                <a:srgbClr val="0C4225"/>
              </a:solidFill>
              <a:ea typeface="MS Mincho" charset="-128"/>
              <a:cs typeface="Arial"/>
            </a:endParaRPr>
          </a:p>
        </p:txBody>
      </p:sp>
      <p:pic>
        <p:nvPicPr>
          <p:cNvPr id="61446" name="Picture 8" descr="CDM post card for plaque (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06925" y="504825"/>
            <a:ext cx="3057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89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3490"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Subtitle 2"/>
          <p:cNvSpPr>
            <a:spLocks noGrp="1"/>
          </p:cNvSpPr>
          <p:nvPr>
            <p:ph type="subTitle" idx="1"/>
          </p:nvPr>
        </p:nvSpPr>
        <p:spPr>
          <a:xfrm>
            <a:off x="265113" y="1211263"/>
            <a:ext cx="3621087" cy="5119687"/>
          </a:xfrm>
        </p:spPr>
        <p:txBody>
          <a:bodyPr/>
          <a:lstStyle/>
          <a:p>
            <a:pPr algn="l" eaLnBrk="1" hangingPunct="1">
              <a:lnSpc>
                <a:spcPct val="90000"/>
              </a:lnSpc>
              <a:spcBef>
                <a:spcPct val="35000"/>
              </a:spcBef>
              <a:buClr>
                <a:srgbClr val="0C4225"/>
              </a:buClr>
              <a:buFont typeface="Arial" charset="0"/>
              <a:buChar char="•"/>
            </a:pPr>
            <a:r>
              <a:rPr lang="en-US" sz="2000" dirty="0">
                <a:solidFill>
                  <a:schemeClr val="tx1"/>
                </a:solidFill>
                <a:latin typeface="Calibri" charset="0"/>
                <a:ea typeface="MS Mincho" charset="0"/>
              </a:rPr>
              <a:t>Nano mini-exhibition within the </a:t>
            </a:r>
            <a:r>
              <a:rPr lang="en-US" sz="2000" dirty="0" smtClean="0">
                <a:solidFill>
                  <a:schemeClr val="tx1"/>
                </a:solidFill>
                <a:latin typeface="Calibri" charset="0"/>
                <a:ea typeface="MS Mincho" charset="0"/>
              </a:rPr>
              <a:t>Inventor’</a:t>
            </a:r>
            <a:r>
              <a:rPr lang="en-US" altLang="ja-JP" sz="2000" dirty="0" smtClean="0">
                <a:solidFill>
                  <a:schemeClr val="tx1"/>
                </a:solidFill>
                <a:latin typeface="Calibri" charset="0"/>
                <a:ea typeface="Arial" charset="0"/>
                <a:cs typeface="Arial" charset="0"/>
              </a:rPr>
              <a:t>s </a:t>
            </a:r>
            <a:r>
              <a:rPr lang="en-US" altLang="ja-JP" sz="2000" dirty="0">
                <a:solidFill>
                  <a:schemeClr val="tx1"/>
                </a:solidFill>
                <a:latin typeface="Calibri" charset="0"/>
                <a:ea typeface="Arial" charset="0"/>
                <a:cs typeface="Arial" charset="0"/>
              </a:rPr>
              <a:t>Clubhouse gallery</a:t>
            </a:r>
          </a:p>
          <a:p>
            <a:pPr algn="l" eaLnBrk="1" hangingPunct="1">
              <a:lnSpc>
                <a:spcPct val="90000"/>
              </a:lnSpc>
              <a:spcBef>
                <a:spcPct val="35000"/>
              </a:spcBef>
              <a:buClr>
                <a:srgbClr val="0C4225"/>
              </a:buClr>
              <a:buFont typeface="Arial" charset="0"/>
              <a:buChar char="•"/>
            </a:pPr>
            <a:r>
              <a:rPr lang="en-US" sz="2000" dirty="0">
                <a:solidFill>
                  <a:schemeClr val="tx1"/>
                </a:solidFill>
                <a:latin typeface="Calibri" charset="0"/>
                <a:ea typeface="Arial" charset="0"/>
                <a:cs typeface="Arial" charset="0"/>
              </a:rPr>
              <a:t>Nano Night free night</a:t>
            </a:r>
          </a:p>
          <a:p>
            <a:pPr algn="l" eaLnBrk="1" hangingPunct="1">
              <a:lnSpc>
                <a:spcPct val="90000"/>
              </a:lnSpc>
              <a:spcBef>
                <a:spcPct val="35000"/>
              </a:spcBef>
              <a:buClr>
                <a:srgbClr val="0C4225"/>
              </a:buClr>
              <a:buFont typeface="Arial" charset="0"/>
              <a:buChar char="•"/>
            </a:pPr>
            <a:r>
              <a:rPr lang="en-US" sz="2000" dirty="0">
                <a:solidFill>
                  <a:schemeClr val="tx1"/>
                </a:solidFill>
                <a:latin typeface="Calibri" charset="0"/>
                <a:ea typeface="Arial" charset="0"/>
                <a:cs typeface="Arial" charset="0"/>
              </a:rPr>
              <a:t>Chemistry Day with </a:t>
            </a:r>
            <a:r>
              <a:rPr lang="en-US" sz="2000" dirty="0" err="1">
                <a:solidFill>
                  <a:schemeClr val="tx1"/>
                </a:solidFill>
                <a:latin typeface="Calibri" charset="0"/>
                <a:ea typeface="Arial" charset="0"/>
                <a:cs typeface="Arial" charset="0"/>
              </a:rPr>
              <a:t>nano</a:t>
            </a:r>
            <a:r>
              <a:rPr lang="en-US" sz="2000" dirty="0">
                <a:solidFill>
                  <a:schemeClr val="tx1"/>
                </a:solidFill>
                <a:latin typeface="Calibri" charset="0"/>
                <a:ea typeface="Arial" charset="0"/>
                <a:cs typeface="Arial" charset="0"/>
              </a:rPr>
              <a:t> focus and collaboration with local high school and college students</a:t>
            </a:r>
          </a:p>
          <a:p>
            <a:pPr algn="l" eaLnBrk="1" hangingPunct="1">
              <a:lnSpc>
                <a:spcPct val="90000"/>
              </a:lnSpc>
              <a:spcBef>
                <a:spcPct val="35000"/>
              </a:spcBef>
              <a:buClr>
                <a:srgbClr val="0C4225"/>
              </a:buClr>
              <a:buFont typeface="Arial" charset="0"/>
              <a:buChar char="•"/>
            </a:pPr>
            <a:r>
              <a:rPr lang="en-US" sz="2000" dirty="0" smtClean="0">
                <a:solidFill>
                  <a:schemeClr val="tx1"/>
                </a:solidFill>
                <a:latin typeface="Calibri" charset="0"/>
                <a:ea typeface="Arial" charset="0"/>
                <a:cs typeface="Arial" charset="0"/>
              </a:rPr>
              <a:t>Inventor</a:t>
            </a:r>
            <a:r>
              <a:rPr lang="en-US" sz="2000" dirty="0" smtClean="0">
                <a:solidFill>
                  <a:schemeClr val="tx1"/>
                </a:solidFill>
                <a:latin typeface="Calibri" charset="0"/>
                <a:ea typeface="MS Mincho" charset="0"/>
              </a:rPr>
              <a:t>’</a:t>
            </a:r>
            <a:r>
              <a:rPr lang="en-US" altLang="ja-JP" sz="2000" dirty="0" smtClean="0">
                <a:solidFill>
                  <a:schemeClr val="tx1"/>
                </a:solidFill>
                <a:latin typeface="Calibri" charset="0"/>
                <a:ea typeface="Arial" charset="0"/>
                <a:cs typeface="Arial" charset="0"/>
              </a:rPr>
              <a:t>s </a:t>
            </a:r>
            <a:r>
              <a:rPr lang="en-US" altLang="ja-JP" sz="2000" dirty="0">
                <a:solidFill>
                  <a:schemeClr val="tx1"/>
                </a:solidFill>
                <a:latin typeface="Calibri" charset="0"/>
                <a:ea typeface="Arial" charset="0"/>
                <a:cs typeface="Arial" charset="0"/>
              </a:rPr>
              <a:t>window highlighting </a:t>
            </a:r>
            <a:r>
              <a:rPr lang="en-US" altLang="ja-JP" sz="2000" dirty="0" err="1">
                <a:solidFill>
                  <a:schemeClr val="tx1"/>
                </a:solidFill>
                <a:latin typeface="Calibri" charset="0"/>
                <a:ea typeface="Arial" charset="0"/>
                <a:cs typeface="Arial" charset="0"/>
              </a:rPr>
              <a:t>eSpin</a:t>
            </a:r>
            <a:r>
              <a:rPr lang="en-US" altLang="ja-JP" sz="2000" dirty="0">
                <a:solidFill>
                  <a:schemeClr val="tx1"/>
                </a:solidFill>
                <a:latin typeface="Calibri" charset="0"/>
                <a:ea typeface="Arial" charset="0"/>
                <a:cs typeface="Arial" charset="0"/>
              </a:rPr>
              <a:t> Technologies</a:t>
            </a:r>
          </a:p>
          <a:p>
            <a:pPr algn="l" eaLnBrk="1" hangingPunct="1">
              <a:lnSpc>
                <a:spcPct val="90000"/>
              </a:lnSpc>
              <a:spcBef>
                <a:spcPct val="35000"/>
              </a:spcBef>
              <a:buClr>
                <a:srgbClr val="0C4225"/>
              </a:buClr>
              <a:buFont typeface="Arial" charset="0"/>
              <a:buChar char="•"/>
            </a:pPr>
            <a:r>
              <a:rPr lang="en-US" sz="2000" dirty="0">
                <a:solidFill>
                  <a:schemeClr val="tx1"/>
                </a:solidFill>
                <a:latin typeface="Calibri" charset="0"/>
                <a:ea typeface="Arial" charset="0"/>
                <a:cs typeface="Arial" charset="0"/>
              </a:rPr>
              <a:t>Walk-ups using Nano Days kits</a:t>
            </a:r>
          </a:p>
          <a:p>
            <a:pPr algn="l" eaLnBrk="1" hangingPunct="1">
              <a:lnSpc>
                <a:spcPct val="90000"/>
              </a:lnSpc>
              <a:spcBef>
                <a:spcPct val="35000"/>
              </a:spcBef>
              <a:buClr>
                <a:srgbClr val="0C4225"/>
              </a:buClr>
              <a:buFont typeface="Arial" charset="0"/>
              <a:buChar char="•"/>
            </a:pPr>
            <a:r>
              <a:rPr lang="en-US" sz="2000" dirty="0">
                <a:solidFill>
                  <a:schemeClr val="tx1"/>
                </a:solidFill>
                <a:latin typeface="Calibri" charset="0"/>
                <a:ea typeface="Arial" charset="0"/>
                <a:cs typeface="Arial" charset="0"/>
              </a:rPr>
              <a:t>Science demonstration for general admission guests– surface area</a:t>
            </a:r>
          </a:p>
          <a:p>
            <a:pPr algn="l" eaLnBrk="1" hangingPunct="1">
              <a:lnSpc>
                <a:spcPct val="90000"/>
              </a:lnSpc>
              <a:spcBef>
                <a:spcPct val="35000"/>
              </a:spcBef>
              <a:buClr>
                <a:srgbClr val="0C4225"/>
              </a:buClr>
              <a:buFont typeface="Arial" charset="0"/>
              <a:buChar char="•"/>
            </a:pPr>
            <a:r>
              <a:rPr lang="en-US" sz="2000" dirty="0">
                <a:solidFill>
                  <a:schemeClr val="tx1"/>
                </a:solidFill>
                <a:latin typeface="Calibri" charset="0"/>
                <a:ea typeface="Arial" charset="0"/>
                <a:cs typeface="Arial" charset="0"/>
              </a:rPr>
              <a:t>Science Theater experience – 1 hour show + 1 hour hands-on workshop</a:t>
            </a:r>
          </a:p>
        </p:txBody>
      </p:sp>
      <p:sp>
        <p:nvSpPr>
          <p:cNvPr id="63492" name="TextBox 4"/>
          <p:cNvSpPr txBox="1">
            <a:spLocks noChangeArrowheads="1"/>
          </p:cNvSpPr>
          <p:nvPr/>
        </p:nvSpPr>
        <p:spPr bwMode="auto">
          <a:xfrm>
            <a:off x="55563" y="11113"/>
            <a:ext cx="38306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en-US" b="1"/>
          </a:p>
          <a:p>
            <a:pPr eaLnBrk="1" hangingPunct="1"/>
            <a:r>
              <a:rPr lang="en-US" b="1"/>
              <a:t>Nano within the Museum expands target audience</a:t>
            </a:r>
          </a:p>
        </p:txBody>
      </p:sp>
      <p:pic>
        <p:nvPicPr>
          <p:cNvPr id="63493" name="Picture 9" descr="DSC09716.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03938" y="127000"/>
            <a:ext cx="2890837"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10" descr="nano demo.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40313" y="4459288"/>
            <a:ext cx="2890837"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11" descr="nano man.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11638" y="1189038"/>
            <a:ext cx="165735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8" descr="espin window.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03938" y="2566988"/>
            <a:ext cx="1258887"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9" descr="espin window inside.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26338" y="2566988"/>
            <a:ext cx="1258887"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89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65538"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Subtitle 2"/>
          <p:cNvSpPr>
            <a:spLocks noGrp="1"/>
          </p:cNvSpPr>
          <p:nvPr>
            <p:ph type="subTitle" idx="1"/>
          </p:nvPr>
        </p:nvSpPr>
        <p:spPr>
          <a:xfrm>
            <a:off x="185738" y="1066800"/>
            <a:ext cx="3621087" cy="5132388"/>
          </a:xfrm>
        </p:spPr>
        <p:txBody>
          <a:bodyPr/>
          <a:lstStyle/>
          <a:p>
            <a:pPr marL="342900" indent="-342900" algn="l" eaLnBrk="1" hangingPunct="1">
              <a:lnSpc>
                <a:spcPct val="90000"/>
              </a:lnSpc>
              <a:spcBef>
                <a:spcPct val="35000"/>
              </a:spcBef>
              <a:buClr>
                <a:srgbClr val="0C4225"/>
              </a:buClr>
              <a:buFont typeface="Arial" charset="0"/>
              <a:buChar char="•"/>
            </a:pPr>
            <a:r>
              <a:rPr lang="en-US" sz="2400" dirty="0">
                <a:solidFill>
                  <a:schemeClr val="tx1"/>
                </a:solidFill>
                <a:latin typeface="Calibri" charset="0"/>
                <a:ea typeface="MS Mincho" charset="0"/>
              </a:rPr>
              <a:t>After-school education enriches elementary and middle school students</a:t>
            </a:r>
          </a:p>
          <a:p>
            <a:pPr marL="342900" indent="-342900" algn="l" eaLnBrk="1" hangingPunct="1">
              <a:lnSpc>
                <a:spcPct val="90000"/>
              </a:lnSpc>
              <a:spcBef>
                <a:spcPct val="35000"/>
              </a:spcBef>
              <a:buClr>
                <a:srgbClr val="0C4225"/>
              </a:buClr>
              <a:buFont typeface="Arial" charset="0"/>
              <a:buChar char="•"/>
            </a:pPr>
            <a:r>
              <a:rPr lang="en-US" sz="2400" dirty="0">
                <a:solidFill>
                  <a:schemeClr val="tx1"/>
                </a:solidFill>
                <a:latin typeface="Calibri" charset="0"/>
                <a:ea typeface="MS Mincho" charset="0"/>
              </a:rPr>
              <a:t>Science &amp; Math Family nights brings cutting edge science to adults and children</a:t>
            </a:r>
          </a:p>
          <a:p>
            <a:pPr marL="342900" indent="-342900" algn="l" eaLnBrk="1" hangingPunct="1">
              <a:lnSpc>
                <a:spcPct val="90000"/>
              </a:lnSpc>
              <a:spcBef>
                <a:spcPct val="35000"/>
              </a:spcBef>
              <a:buClr>
                <a:srgbClr val="0C4225"/>
              </a:buClr>
              <a:buFont typeface="Arial" charset="0"/>
              <a:buChar char="•"/>
            </a:pPr>
            <a:r>
              <a:rPr lang="en-US" sz="2400" dirty="0">
                <a:solidFill>
                  <a:schemeClr val="tx1"/>
                </a:solidFill>
                <a:latin typeface="Calibri" charset="0"/>
                <a:ea typeface="MS Mincho" charset="0"/>
              </a:rPr>
              <a:t>Distance </a:t>
            </a:r>
            <a:r>
              <a:rPr lang="en-US" sz="2400" dirty="0" smtClean="0">
                <a:solidFill>
                  <a:schemeClr val="tx1"/>
                </a:solidFill>
                <a:latin typeface="Calibri" charset="0"/>
                <a:ea typeface="MS Mincho" charset="0"/>
              </a:rPr>
              <a:t>learning “</a:t>
            </a:r>
            <a:r>
              <a:rPr lang="en-US" altLang="ja-JP" sz="2400" dirty="0" smtClean="0">
                <a:solidFill>
                  <a:schemeClr val="tx1"/>
                </a:solidFill>
                <a:latin typeface="Calibri" charset="0"/>
                <a:ea typeface="Arial" charset="0"/>
                <a:cs typeface="Arial" charset="0"/>
              </a:rPr>
              <a:t>Would </a:t>
            </a:r>
            <a:r>
              <a:rPr lang="en-US" altLang="ja-JP" sz="2400" dirty="0">
                <a:solidFill>
                  <a:schemeClr val="tx1"/>
                </a:solidFill>
                <a:latin typeface="Calibri" charset="0"/>
                <a:ea typeface="Arial" charset="0"/>
                <a:cs typeface="Arial" charset="0"/>
              </a:rPr>
              <a:t>You Buy </a:t>
            </a:r>
            <a:r>
              <a:rPr lang="en-US" altLang="ja-JP" sz="2400" dirty="0" smtClean="0">
                <a:solidFill>
                  <a:schemeClr val="tx1"/>
                </a:solidFill>
                <a:latin typeface="Calibri" charset="0"/>
                <a:ea typeface="Arial" charset="0"/>
                <a:cs typeface="Arial" charset="0"/>
              </a:rPr>
              <a:t>That</a:t>
            </a:r>
            <a:r>
              <a:rPr lang="en-US" altLang="ja-JP" sz="2400" dirty="0" smtClean="0">
                <a:solidFill>
                  <a:schemeClr val="tx1"/>
                </a:solidFill>
                <a:latin typeface="Calibri" charset="0"/>
                <a:ea typeface="MS Mincho" charset="0"/>
              </a:rPr>
              <a:t>”</a:t>
            </a:r>
            <a:r>
              <a:rPr lang="en-US" altLang="ja-JP" sz="2400" dirty="0" smtClean="0">
                <a:solidFill>
                  <a:schemeClr val="tx1"/>
                </a:solidFill>
                <a:latin typeface="Calibri" charset="0"/>
                <a:ea typeface="Arial" charset="0"/>
                <a:cs typeface="Arial" charset="0"/>
              </a:rPr>
              <a:t> </a:t>
            </a:r>
            <a:r>
              <a:rPr lang="en-US" altLang="ja-JP" sz="2400" dirty="0">
                <a:solidFill>
                  <a:schemeClr val="tx1"/>
                </a:solidFill>
                <a:latin typeface="Calibri" charset="0"/>
                <a:ea typeface="Arial" charset="0"/>
                <a:cs typeface="Arial" charset="0"/>
              </a:rPr>
              <a:t>and hands-on activities reaches rural TN communities and middle school audience</a:t>
            </a:r>
          </a:p>
          <a:p>
            <a:pPr marL="342900" indent="-342900" algn="l" eaLnBrk="1" hangingPunct="1">
              <a:lnSpc>
                <a:spcPct val="90000"/>
              </a:lnSpc>
              <a:spcBef>
                <a:spcPct val="35000"/>
              </a:spcBef>
              <a:buClr>
                <a:srgbClr val="0C4225"/>
              </a:buClr>
              <a:buFont typeface="Arial" charset="0"/>
              <a:buChar char="•"/>
            </a:pPr>
            <a:endParaRPr lang="en-US" sz="2400" dirty="0">
              <a:solidFill>
                <a:schemeClr val="tx1"/>
              </a:solidFill>
              <a:latin typeface="Calibri" charset="0"/>
              <a:ea typeface="Arial" charset="0"/>
              <a:cs typeface="Arial" charset="0"/>
            </a:endParaRPr>
          </a:p>
        </p:txBody>
      </p:sp>
      <p:sp>
        <p:nvSpPr>
          <p:cNvPr id="65540" name="TextBox 4"/>
          <p:cNvSpPr txBox="1">
            <a:spLocks noChangeArrowheads="1"/>
          </p:cNvSpPr>
          <p:nvPr/>
        </p:nvSpPr>
        <p:spPr bwMode="auto">
          <a:xfrm>
            <a:off x="168275" y="265113"/>
            <a:ext cx="38306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b="1">
                <a:solidFill>
                  <a:srgbClr val="000000"/>
                </a:solidFill>
              </a:rPr>
              <a:t>Nano in the Community</a:t>
            </a:r>
          </a:p>
        </p:txBody>
      </p:sp>
      <p:pic>
        <p:nvPicPr>
          <p:cNvPr id="65541" name="Picture 6" descr="glow worms.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00538" y="4454525"/>
            <a:ext cx="2095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7" descr="nano sand.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67350" y="3028950"/>
            <a:ext cx="1855788"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8" descr="image001.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00875" y="725488"/>
            <a:ext cx="1592263"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9" descr="image001.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00875" y="4394200"/>
            <a:ext cx="1709738"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10" descr="image001.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346575" y="563563"/>
            <a:ext cx="1608138"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8" descr="McWaneLogo_vertical.eps"/>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0075" y="615950"/>
            <a:ext cx="23145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Box 12"/>
          <p:cNvSpPr txBox="1">
            <a:spLocks noChangeArrowheads="1"/>
          </p:cNvSpPr>
          <p:nvPr/>
        </p:nvSpPr>
        <p:spPr bwMode="auto">
          <a:xfrm>
            <a:off x="5572125" y="862013"/>
            <a:ext cx="32321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800" b="1"/>
              <a:t>Kathy Fournier</a:t>
            </a:r>
          </a:p>
          <a:p>
            <a:pPr eaLnBrk="1" hangingPunct="1"/>
            <a:r>
              <a:rPr lang="en-US" sz="1800" b="1"/>
              <a:t>Vice President of Education</a:t>
            </a:r>
          </a:p>
          <a:p>
            <a:pPr eaLnBrk="1" hangingPunct="1"/>
            <a:r>
              <a:rPr lang="en-US" sz="1800" b="1"/>
              <a:t>Birmingham, Alabama</a:t>
            </a:r>
          </a:p>
          <a:p>
            <a:pPr eaLnBrk="1" hangingPunct="1"/>
            <a:r>
              <a:rPr lang="en-US" sz="1800" b="1"/>
              <a:t>205-714-8254</a:t>
            </a:r>
          </a:p>
          <a:p>
            <a:pPr eaLnBrk="1" hangingPunct="1"/>
            <a:r>
              <a:rPr lang="en-US" sz="1800" b="1">
                <a:solidFill>
                  <a:srgbClr val="0000FF"/>
                </a:solidFill>
                <a:hlinkClick r:id="rId3"/>
              </a:rPr>
              <a:t>kfournier@mcwane.org</a:t>
            </a:r>
            <a:endParaRPr lang="en-US" sz="1800" b="1">
              <a:solidFill>
                <a:srgbClr val="0000FF"/>
              </a:solidFill>
            </a:endParaRPr>
          </a:p>
          <a:p>
            <a:pPr eaLnBrk="1" hangingPunct="1"/>
            <a:r>
              <a:rPr lang="en-US" sz="1800" b="1">
                <a:solidFill>
                  <a:srgbClr val="0000FF"/>
                </a:solidFill>
                <a:hlinkClick r:id="rId4"/>
              </a:rPr>
              <a:t>www.mcwane.org</a:t>
            </a:r>
            <a:endParaRPr lang="en-US" sz="1800" b="1">
              <a:solidFill>
                <a:srgbClr val="0000FF"/>
              </a:solidFill>
            </a:endParaRPr>
          </a:p>
          <a:p>
            <a:pPr eaLnBrk="1" hangingPunct="1"/>
            <a:endParaRPr lang="en-US" sz="1800"/>
          </a:p>
          <a:p>
            <a:pPr eaLnBrk="1" hangingPunct="1"/>
            <a:endParaRPr lang="en-US" sz="1800"/>
          </a:p>
        </p:txBody>
      </p:sp>
      <p:pic>
        <p:nvPicPr>
          <p:cNvPr id="67587" name="Picture 5" descr="Y:\Marketing-Public\McWane Images &amp; Video\General\Building Photos\building.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74800" y="3170238"/>
            <a:ext cx="5586413"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6" descr="NISE_tag_white.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3"/>
          <p:cNvSpPr txBox="1">
            <a:spLocks noChangeArrowheads="1"/>
          </p:cNvSpPr>
          <p:nvPr/>
        </p:nvSpPr>
        <p:spPr bwMode="auto">
          <a:xfrm>
            <a:off x="414338" y="793750"/>
            <a:ext cx="8283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3600" b="1"/>
              <a:t>NANO at McWane</a:t>
            </a:r>
          </a:p>
        </p:txBody>
      </p:sp>
      <p:pic>
        <p:nvPicPr>
          <p:cNvPr id="68610" name="Picture 4" descr="Y:\Marketing-Public\McWane Images &amp; Video\Education\NANO DAYS 2013\DSC_231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57738" y="1116013"/>
            <a:ext cx="3940175"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5" descr="Y:\Marketing-Public\McWane Images &amp; Video\Education\NANO DAYS 2013\DSC_235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92600" y="4487863"/>
            <a:ext cx="2773363"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8" descr="Y:\Marketing-Public\McWane Images &amp; Video\Education\NANO DAYS 2013\DSC_230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5738" y="2511425"/>
            <a:ext cx="3684587"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6" descr="NISE_tag_white.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6200" y="663220"/>
            <a:ext cx="4749800" cy="4995334"/>
          </a:xfrm>
        </p:spPr>
        <p:txBody>
          <a:bodyPr>
            <a:normAutofit fontScale="90000"/>
          </a:bodyPr>
          <a:lstStyle/>
          <a:p>
            <a:pPr algn="l">
              <a:lnSpc>
                <a:spcPct val="90000"/>
              </a:lnSpc>
              <a:defRPr/>
            </a:pPr>
            <a:r>
              <a:rPr lang="en-US" sz="5500" dirty="0">
                <a:solidFill>
                  <a:srgbClr val="0C4225"/>
                </a:solidFill>
                <a:latin typeface="Georgia" charset="0"/>
                <a:ea typeface="MS PGothic" charset="0"/>
                <a:cs typeface="Georgia" charset="0"/>
              </a:rPr>
              <a:t>NISE</a:t>
            </a:r>
            <a:br>
              <a:rPr lang="en-US" sz="5500" dirty="0">
                <a:solidFill>
                  <a:srgbClr val="0C4225"/>
                </a:solidFill>
                <a:latin typeface="Georgia" charset="0"/>
                <a:ea typeface="MS PGothic" charset="0"/>
                <a:cs typeface="Georgia" charset="0"/>
              </a:rPr>
            </a:br>
            <a:r>
              <a:rPr lang="en-US" sz="5500" dirty="0">
                <a:solidFill>
                  <a:srgbClr val="0C4225"/>
                </a:solidFill>
                <a:latin typeface="Georgia" charset="0"/>
                <a:ea typeface="MS PGothic" charset="0"/>
                <a:cs typeface="Georgia" charset="0"/>
              </a:rPr>
              <a:t>Network</a:t>
            </a:r>
            <a:br>
              <a:rPr lang="en-US" sz="5500" dirty="0">
                <a:solidFill>
                  <a:srgbClr val="0C4225"/>
                </a:solidFill>
                <a:latin typeface="Georgia" charset="0"/>
                <a:ea typeface="MS PGothic" charset="0"/>
                <a:cs typeface="Georgia" charset="0"/>
              </a:rPr>
            </a:br>
            <a:r>
              <a:rPr lang="en-US" sz="5500" dirty="0">
                <a:solidFill>
                  <a:srgbClr val="0C4225"/>
                </a:solidFill>
                <a:latin typeface="Georgia" charset="0"/>
                <a:ea typeface="MS PGothic" charset="0"/>
                <a:cs typeface="Georgia" charset="0"/>
              </a:rPr>
              <a:t/>
            </a:r>
            <a:br>
              <a:rPr lang="en-US" sz="5500" dirty="0">
                <a:solidFill>
                  <a:srgbClr val="0C4225"/>
                </a:solidFill>
                <a:latin typeface="Georgia" charset="0"/>
                <a:ea typeface="MS PGothic" charset="0"/>
                <a:cs typeface="Georgia" charset="0"/>
              </a:rPr>
            </a:br>
            <a:r>
              <a:rPr lang="en-US" sz="3200" dirty="0" err="1">
                <a:solidFill>
                  <a:srgbClr val="0C4225"/>
                </a:solidFill>
                <a:latin typeface="Georgia" charset="0"/>
                <a:ea typeface="MS PGothic" charset="0"/>
                <a:cs typeface="Georgia" charset="0"/>
              </a:rPr>
              <a:t>Nanoscale</a:t>
            </a:r>
            <a:r>
              <a:rPr lang="en-US" sz="3200" dirty="0">
                <a:solidFill>
                  <a:srgbClr val="0C4225"/>
                </a:solidFill>
                <a:latin typeface="Georgia" charset="0"/>
                <a:ea typeface="MS PGothic" charset="0"/>
                <a:cs typeface="Georgia" charset="0"/>
              </a:rPr>
              <a:t> Informal Science Education Network</a:t>
            </a:r>
            <a:br>
              <a:rPr lang="en-US" sz="3200" dirty="0">
                <a:solidFill>
                  <a:srgbClr val="0C4225"/>
                </a:solidFill>
                <a:latin typeface="Georgia" charset="0"/>
                <a:ea typeface="MS PGothic" charset="0"/>
                <a:cs typeface="Georgia" charset="0"/>
              </a:rPr>
            </a:br>
            <a:r>
              <a:rPr lang="en-US" sz="1800" dirty="0">
                <a:solidFill>
                  <a:srgbClr val="0C4225"/>
                </a:solidFill>
                <a:latin typeface="Georgia" charset="0"/>
                <a:ea typeface="MS PGothic" charset="0"/>
                <a:cs typeface="Georgia" charset="0"/>
              </a:rPr>
              <a:t/>
            </a:r>
            <a:br>
              <a:rPr lang="en-US" sz="1800" dirty="0">
                <a:solidFill>
                  <a:srgbClr val="0C4225"/>
                </a:solidFill>
                <a:latin typeface="Georgia" charset="0"/>
                <a:ea typeface="MS PGothic" charset="0"/>
                <a:cs typeface="Georgia" charset="0"/>
              </a:rPr>
            </a:br>
            <a:r>
              <a:rPr lang="en-US" sz="1800" dirty="0">
                <a:solidFill>
                  <a:srgbClr val="0C4225"/>
                </a:solidFill>
                <a:latin typeface="Georgia" charset="0"/>
                <a:ea typeface="MS PGothic" charset="0"/>
                <a:cs typeface="Georgia" charset="0"/>
              </a:rPr>
              <a:t/>
            </a:r>
            <a:br>
              <a:rPr lang="en-US" sz="1800" dirty="0">
                <a:solidFill>
                  <a:srgbClr val="0C4225"/>
                </a:solidFill>
                <a:latin typeface="Georgia" charset="0"/>
                <a:ea typeface="MS PGothic" charset="0"/>
                <a:cs typeface="Georgia" charset="0"/>
              </a:rPr>
            </a:br>
            <a:r>
              <a:rPr lang="en-US" sz="2000" dirty="0">
                <a:latin typeface="+mn-lt"/>
                <a:ea typeface="MS PGothic" charset="0"/>
              </a:rPr>
              <a:t>The NISE Network is a national community of researchers and informal science educators dedicated to fostering public awareness, engagement, and understanding of </a:t>
            </a:r>
            <a:r>
              <a:rPr lang="en-US" sz="2000" dirty="0" err="1">
                <a:latin typeface="+mn-lt"/>
                <a:ea typeface="MS PGothic" charset="0"/>
              </a:rPr>
              <a:t>nanoscale</a:t>
            </a:r>
            <a:r>
              <a:rPr lang="en-US" sz="2000" dirty="0">
                <a:latin typeface="+mn-lt"/>
                <a:ea typeface="MS PGothic" charset="0"/>
              </a:rPr>
              <a:t> science, engineering, </a:t>
            </a:r>
            <a:r>
              <a:rPr lang="en-US" sz="2000" dirty="0" smtClean="0">
                <a:latin typeface="+mn-lt"/>
                <a:ea typeface="MS PGothic" charset="0"/>
              </a:rPr>
              <a:t>and technology</a:t>
            </a:r>
            <a:r>
              <a:rPr lang="en-US" sz="2000" dirty="0">
                <a:latin typeface="+mn-lt"/>
                <a:ea typeface="MS PGothic" charset="0"/>
              </a:rPr>
              <a:t>.</a:t>
            </a:r>
            <a:r>
              <a:rPr lang="en-US" sz="2000" dirty="0">
                <a:solidFill>
                  <a:srgbClr val="0C4225"/>
                </a:solidFill>
                <a:latin typeface="+mn-lt"/>
                <a:ea typeface="MS PGothic" charset="0"/>
                <a:cs typeface="Georgia" charset="0"/>
              </a:rPr>
              <a:t/>
            </a:r>
            <a:br>
              <a:rPr lang="en-US" sz="2000" dirty="0">
                <a:solidFill>
                  <a:srgbClr val="0C4225"/>
                </a:solidFill>
                <a:latin typeface="+mn-lt"/>
                <a:ea typeface="MS PGothic" charset="0"/>
                <a:cs typeface="Georgia" charset="0"/>
              </a:rPr>
            </a:br>
            <a:r>
              <a:rPr lang="en-US" sz="2000" dirty="0" smtClean="0">
                <a:solidFill>
                  <a:srgbClr val="0C4225"/>
                </a:solidFill>
                <a:latin typeface="+mn-lt"/>
                <a:ea typeface="MS PGothic" charset="0"/>
                <a:cs typeface="Georgia" charset="0"/>
              </a:rPr>
              <a:t/>
            </a:r>
            <a:br>
              <a:rPr lang="en-US" sz="2000" dirty="0" smtClean="0">
                <a:solidFill>
                  <a:srgbClr val="0C4225"/>
                </a:solidFill>
                <a:latin typeface="+mn-lt"/>
                <a:ea typeface="MS PGothic" charset="0"/>
                <a:cs typeface="Georgia" charset="0"/>
              </a:rPr>
            </a:br>
            <a:endParaRPr lang="en-US" sz="2000" dirty="0">
              <a:solidFill>
                <a:srgbClr val="0C4225"/>
              </a:solidFill>
              <a:latin typeface="+mn-lt"/>
              <a:ea typeface="MS PGothic" charset="0"/>
              <a:cs typeface="Georgia" charset="0"/>
            </a:endParaRPr>
          </a:p>
        </p:txBody>
      </p:sp>
      <p:sp>
        <p:nvSpPr>
          <p:cNvPr id="6" name="Rectangle 5"/>
          <p:cNvSpPr/>
          <p:nvPr/>
        </p:nvSpPr>
        <p:spPr>
          <a:xfrm>
            <a:off x="3429000"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8435" name="Picture 7"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 descr="isaac.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3416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94650" y="5832475"/>
            <a:ext cx="992188"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Box 4"/>
          <p:cNvSpPr txBox="1">
            <a:spLocks noChangeArrowheads="1"/>
          </p:cNvSpPr>
          <p:nvPr/>
        </p:nvSpPr>
        <p:spPr bwMode="auto">
          <a:xfrm>
            <a:off x="4954588" y="673100"/>
            <a:ext cx="398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b="1" u="sng"/>
              <a:t>GRANTS AND PARTNERSHIPS</a:t>
            </a:r>
          </a:p>
        </p:txBody>
      </p:sp>
      <p:pic>
        <p:nvPicPr>
          <p:cNvPr id="69634" name="Picture 6" descr="NISE_tag_whit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flipH="1">
            <a:off x="4435475" y="369888"/>
            <a:ext cx="46038" cy="6116637"/>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9636" name="TextBox 10"/>
          <p:cNvSpPr txBox="1">
            <a:spLocks noChangeArrowheads="1"/>
          </p:cNvSpPr>
          <p:nvPr/>
        </p:nvSpPr>
        <p:spPr bwMode="auto">
          <a:xfrm>
            <a:off x="5156200" y="1339850"/>
            <a:ext cx="37861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800"/>
              <a:t>NSF/MSP with Tuskegee University</a:t>
            </a:r>
          </a:p>
          <a:p>
            <a:pPr eaLnBrk="1" hangingPunct="1"/>
            <a:endParaRPr lang="en-US" sz="1000"/>
          </a:p>
          <a:p>
            <a:pPr eaLnBrk="1" hangingPunct="1"/>
            <a:r>
              <a:rPr lang="en-US" sz="1800"/>
              <a:t>NISEnet Mini Grant with UAB</a:t>
            </a:r>
          </a:p>
        </p:txBody>
      </p:sp>
      <p:pic>
        <p:nvPicPr>
          <p:cNvPr id="69637" name="Picture 3" descr="Y:\Marketing-Public\McWane Images &amp; Video\Education\NANO DAYS 2013\DSC_229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4263" y="4122738"/>
            <a:ext cx="3114675"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2" descr="http://t3.gstatic.com/images?q=tbn:ANd9GcRURYNKe-Wee86IahGEf1Fmsbgkv7uAsS1iEnAqsencBWN6d5ik">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54588" y="2981325"/>
            <a:ext cx="2497137"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2" descr="http://www.lubinlab.com/wp-content/uploads/2009/08/uab_logo3-1.jpg">
            <a:hlinkClick r:id="rId6"/>
          </p:cNvPr>
          <p:cNvPicPr>
            <a:picLocks noGrp="1" noChangeAspect="1" noChangeArrowheads="1"/>
          </p:cNvPicPr>
          <p:nvPr>
            <p:ph idx="1"/>
          </p:nvPr>
        </p:nvPicPr>
        <p:blipFill>
          <a:blip r:embed="rId7" cstate="email">
            <a:extLst>
              <a:ext uri="{28A0092B-C50C-407E-A947-70E740481C1C}">
                <a14:useLocalDpi xmlns:a14="http://schemas.microsoft.com/office/drawing/2010/main"/>
              </a:ext>
            </a:extLst>
          </a:blip>
          <a:srcRect/>
          <a:stretch>
            <a:fillRect/>
          </a:stretch>
        </p:blipFill>
        <p:spPr>
          <a:xfrm>
            <a:off x="6419850" y="4367213"/>
            <a:ext cx="2208213" cy="663575"/>
          </a:xfrm>
        </p:spPr>
      </p:pic>
      <p:sp>
        <p:nvSpPr>
          <p:cNvPr id="69640" name="TextBox 14"/>
          <p:cNvSpPr txBox="1">
            <a:spLocks noChangeArrowheads="1"/>
          </p:cNvSpPr>
          <p:nvPr/>
        </p:nvSpPr>
        <p:spPr bwMode="auto">
          <a:xfrm>
            <a:off x="355600" y="688975"/>
            <a:ext cx="4079875"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b="1" u="sng"/>
              <a:t>NANO PROGRAMMING</a:t>
            </a:r>
          </a:p>
          <a:p>
            <a:pPr eaLnBrk="1" hangingPunct="1"/>
            <a:endParaRPr lang="en-US" sz="1200" b="1"/>
          </a:p>
          <a:p>
            <a:pPr eaLnBrk="1" hangingPunct="1"/>
            <a:r>
              <a:rPr lang="en-US" sz="1800"/>
              <a:t>Nano Days 2008-2013 and going….</a:t>
            </a:r>
          </a:p>
          <a:p>
            <a:pPr eaLnBrk="1" hangingPunct="1"/>
            <a:endParaRPr lang="en-US" sz="1000"/>
          </a:p>
          <a:p>
            <a:pPr eaLnBrk="1" hangingPunct="1"/>
            <a:r>
              <a:rPr lang="en-US" sz="1800"/>
              <a:t>2 Reserved School Programs </a:t>
            </a:r>
          </a:p>
          <a:p>
            <a:pPr eaLnBrk="1" hangingPunct="1"/>
            <a:r>
              <a:rPr lang="en-US" sz="1200"/>
              <a:t>6</a:t>
            </a:r>
            <a:r>
              <a:rPr lang="en-US" sz="1200" baseline="30000"/>
              <a:t>th</a:t>
            </a:r>
            <a:r>
              <a:rPr lang="en-US" sz="1200"/>
              <a:t> -8</a:t>
            </a:r>
            <a:r>
              <a:rPr lang="en-US" sz="1200" baseline="30000"/>
              <a:t>th</a:t>
            </a:r>
            <a:r>
              <a:rPr lang="en-US" sz="1200"/>
              <a:t> Weighing In on Scale: The Science of Nanotechnology 9</a:t>
            </a:r>
            <a:r>
              <a:rPr lang="en-US" sz="1200" baseline="30000"/>
              <a:t>th</a:t>
            </a:r>
            <a:r>
              <a:rPr lang="en-US" sz="1200"/>
              <a:t> -12</a:t>
            </a:r>
            <a:r>
              <a:rPr lang="en-US" sz="1200" baseline="30000"/>
              <a:t>th</a:t>
            </a:r>
            <a:r>
              <a:rPr lang="en-US" sz="1200"/>
              <a:t> Nanotechnology: BIG Science…Small Scale</a:t>
            </a:r>
          </a:p>
          <a:p>
            <a:pPr eaLnBrk="1" hangingPunct="1"/>
            <a:endParaRPr lang="en-US" sz="1000"/>
          </a:p>
          <a:p>
            <a:pPr eaLnBrk="1" hangingPunct="1"/>
            <a:r>
              <a:rPr lang="en-US" sz="1800"/>
              <a:t>Home School Curriculum</a:t>
            </a:r>
          </a:p>
          <a:p>
            <a:pPr eaLnBrk="1" hangingPunct="1"/>
            <a:endParaRPr lang="en-US" sz="1000"/>
          </a:p>
          <a:p>
            <a:pPr eaLnBrk="1" hangingPunct="1"/>
            <a:r>
              <a:rPr lang="en-US" sz="1800"/>
              <a:t>Camps</a:t>
            </a:r>
          </a:p>
          <a:p>
            <a:pPr eaLnBrk="1" hangingPunct="1"/>
            <a:endParaRPr lang="en-US" sz="1000"/>
          </a:p>
          <a:p>
            <a:pPr eaLnBrk="1" hangingPunct="1"/>
            <a:r>
              <a:rPr lang="en-US" sz="1800"/>
              <a:t>Family Science Nights</a:t>
            </a:r>
          </a:p>
          <a:p>
            <a:pPr eaLnBrk="1" hangingPunct="1"/>
            <a:endParaRPr lang="en-US" sz="1800"/>
          </a:p>
          <a:p>
            <a:pPr eaLnBrk="1" hangingPunct="1"/>
            <a:endParaRPr lang="en-US" sz="1800"/>
          </a:p>
          <a:p>
            <a:pPr eaLnBrk="1" hangingPunct="1"/>
            <a:endParaRPr lang="en-US" sz="180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6" descr="NISE_tag_whit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938213" y="3806825"/>
            <a:ext cx="238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en-US" b="1" u="sng"/>
              <a:t>MEDIA</a:t>
            </a:r>
          </a:p>
        </p:txBody>
      </p:sp>
      <p:pic>
        <p:nvPicPr>
          <p:cNvPr id="8" name="Picture 7" descr="Y:\Marketing-Public\McWane Images &amp; Video\Education\NANO DAYS 2013\DSC_236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6738" y="4292600"/>
            <a:ext cx="275907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Box 10"/>
          <p:cNvSpPr txBox="1">
            <a:spLocks noChangeArrowheads="1"/>
          </p:cNvSpPr>
          <p:nvPr/>
        </p:nvSpPr>
        <p:spPr bwMode="auto">
          <a:xfrm>
            <a:off x="401638" y="534988"/>
            <a:ext cx="2432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b="1" u="sng"/>
              <a:t>EXHIBIT</a:t>
            </a:r>
          </a:p>
        </p:txBody>
      </p:sp>
      <p:sp>
        <p:nvSpPr>
          <p:cNvPr id="13" name="TextBox 12"/>
          <p:cNvSpPr txBox="1">
            <a:spLocks noChangeArrowheads="1"/>
          </p:cNvSpPr>
          <p:nvPr/>
        </p:nvSpPr>
        <p:spPr bwMode="auto">
          <a:xfrm>
            <a:off x="4827588" y="839788"/>
            <a:ext cx="3846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b="1"/>
              <a:t>INTERNAL PROMOTION</a:t>
            </a:r>
          </a:p>
        </p:txBody>
      </p:sp>
      <p:pic>
        <p:nvPicPr>
          <p:cNvPr id="70662" name="Picture 2" descr="C:\Users\kfournier\Desktop\DSCN127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1638" y="1174750"/>
            <a:ext cx="243363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kfournier\Desktop\DSCN127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13588" y="1958975"/>
            <a:ext cx="1560512"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kfournier\Desktop\DSCN1277.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35500" y="3924300"/>
            <a:ext cx="1957388"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kfournier\Desktop\DSCN1286.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84975" y="4656138"/>
            <a:ext cx="1962150"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C:\Users\kfournier\Desktop\DSCN1281.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95800" y="1419225"/>
            <a:ext cx="228917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4635500" y="5402263"/>
            <a:ext cx="1766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a:t>Nano at the elevator</a:t>
            </a:r>
          </a:p>
        </p:txBody>
      </p:sp>
      <p:sp>
        <p:nvSpPr>
          <p:cNvPr id="16" name="TextBox 15"/>
          <p:cNvSpPr txBox="1">
            <a:spLocks noChangeArrowheads="1"/>
          </p:cNvSpPr>
          <p:nvPr/>
        </p:nvSpPr>
        <p:spPr bwMode="auto">
          <a:xfrm>
            <a:off x="6784975" y="6127750"/>
            <a:ext cx="2222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a:t>Nano in the Cafe</a:t>
            </a:r>
          </a:p>
        </p:txBody>
      </p:sp>
      <p:sp>
        <p:nvSpPr>
          <p:cNvPr id="17" name="TextBox 16"/>
          <p:cNvSpPr txBox="1">
            <a:spLocks noChangeArrowheads="1"/>
          </p:cNvSpPr>
          <p:nvPr/>
        </p:nvSpPr>
        <p:spPr bwMode="auto">
          <a:xfrm>
            <a:off x="7113588" y="1419225"/>
            <a:ext cx="1560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a:t>Nano in the bathrooms</a:t>
            </a:r>
          </a:p>
        </p:txBody>
      </p:sp>
      <p:sp>
        <p:nvSpPr>
          <p:cNvPr id="18" name="TextBox 17"/>
          <p:cNvSpPr txBox="1">
            <a:spLocks noChangeArrowheads="1"/>
          </p:cNvSpPr>
          <p:nvPr/>
        </p:nvSpPr>
        <p:spPr bwMode="auto">
          <a:xfrm>
            <a:off x="4495800" y="3141663"/>
            <a:ext cx="2149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a:t>Nano on our digital signs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3" presetClass="entr" presetSubtype="10"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blinds(horizontal)">
                                      <p:cBhvr>
                                        <p:cTn id="18" dur="500"/>
                                        <p:tgtEl>
                                          <p:spTgt spid="103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linds(horizontal)">
                                      <p:cBhvr>
                                        <p:cTn id="21" dur="500"/>
                                        <p:tgtEl>
                                          <p:spTgt spid="1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blinds(horizontal)">
                                      <p:cBhvr>
                                        <p:cTn id="26" dur="500"/>
                                        <p:tgtEl>
                                          <p:spTgt spid="1028"/>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horizontal)">
                                      <p:cBhvr>
                                        <p:cTn id="29" dur="500"/>
                                        <p:tgtEl>
                                          <p:spTgt spid="15"/>
                                        </p:tgtEl>
                                      </p:cBhvr>
                                    </p:animEffect>
                                  </p:childTnLst>
                                </p:cTn>
                              </p:par>
                              <p:par>
                                <p:cTn id="30" presetID="3" presetClass="entr" presetSubtype="10" fill="hold" nodeType="withEffect">
                                  <p:stCondLst>
                                    <p:cond delay="0"/>
                                  </p:stCondLst>
                                  <p:childTnLst>
                                    <p:set>
                                      <p:cBhvr>
                                        <p:cTn id="31" dur="1" fill="hold">
                                          <p:stCondLst>
                                            <p:cond delay="0"/>
                                          </p:stCondLst>
                                        </p:cTn>
                                        <p:tgtEl>
                                          <p:spTgt spid="1029"/>
                                        </p:tgtEl>
                                        <p:attrNameLst>
                                          <p:attrName>style.visibility</p:attrName>
                                        </p:attrNameLst>
                                      </p:cBhvr>
                                      <p:to>
                                        <p:strVal val="visible"/>
                                      </p:to>
                                    </p:set>
                                    <p:animEffect transition="in" filter="blinds(horizontal)">
                                      <p:cBhvr>
                                        <p:cTn id="32" dur="500"/>
                                        <p:tgtEl>
                                          <p:spTgt spid="102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linds(horizontal)">
                                      <p:cBhvr>
                                        <p:cTn id="35" dur="500"/>
                                        <p:tgtEl>
                                          <p:spTgt spid="1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1027"/>
                                        </p:tgtEl>
                                        <p:attrNameLst>
                                          <p:attrName>style.visibility</p:attrName>
                                        </p:attrNameLst>
                                      </p:cBhvr>
                                      <p:to>
                                        <p:strVal val="visible"/>
                                      </p:to>
                                    </p:set>
                                    <p:animEffect transition="in" filter="blinds(horizontal)">
                                      <p:cBhvr>
                                        <p:cTn id="40" dur="500"/>
                                        <p:tgtEl>
                                          <p:spTgt spid="102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6" grpId="0"/>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SC_012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90988" y="1334386"/>
            <a:ext cx="4495800" cy="28364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1682" name="Title 1"/>
          <p:cNvSpPr>
            <a:spLocks noGrp="1"/>
          </p:cNvSpPr>
          <p:nvPr>
            <p:ph type="ctrTitle"/>
          </p:nvPr>
        </p:nvSpPr>
        <p:spPr>
          <a:xfrm>
            <a:off x="185738" y="339725"/>
            <a:ext cx="3490912" cy="2786063"/>
          </a:xfrm>
        </p:spPr>
        <p:txBody>
          <a:bodyPr/>
          <a:lstStyle/>
          <a:p>
            <a:pPr algn="l" eaLnBrk="1" hangingPunct="1">
              <a:lnSpc>
                <a:spcPct val="90000"/>
              </a:lnSpc>
            </a:pPr>
            <a:r>
              <a:rPr lang="en-US" dirty="0" smtClean="0">
                <a:solidFill>
                  <a:srgbClr val="0C4225"/>
                </a:solidFill>
                <a:latin typeface="Georgia" charset="0"/>
                <a:ea typeface="MS PGothic" charset="0"/>
              </a:rPr>
              <a:t>Children’</a:t>
            </a:r>
            <a:r>
              <a:rPr lang="en-US" altLang="ja-JP" dirty="0" smtClean="0">
                <a:solidFill>
                  <a:srgbClr val="0C4225"/>
                </a:solidFill>
                <a:latin typeface="Georgia" charset="0"/>
                <a:ea typeface="MS PGothic" charset="0"/>
              </a:rPr>
              <a:t>s </a:t>
            </a:r>
            <a:r>
              <a:rPr lang="en-US" altLang="ja-JP" dirty="0">
                <a:solidFill>
                  <a:srgbClr val="0C4225"/>
                </a:solidFill>
                <a:latin typeface="Georgia" charset="0"/>
                <a:ea typeface="MS PGothic" charset="0"/>
              </a:rPr>
              <a:t>Museum Tucson </a:t>
            </a:r>
            <a:r>
              <a:rPr lang="en-US" altLang="ja-JP" sz="4000" dirty="0">
                <a:solidFill>
                  <a:srgbClr val="0C4225"/>
                </a:solidFill>
                <a:latin typeface="Georgia" charset="0"/>
                <a:ea typeface="MS PGothic" charset="0"/>
              </a:rPr>
              <a:t/>
            </a:r>
            <a:br>
              <a:rPr lang="en-US" altLang="ja-JP" sz="4000" dirty="0">
                <a:solidFill>
                  <a:srgbClr val="0C4225"/>
                </a:solidFill>
                <a:latin typeface="Georgia" charset="0"/>
                <a:ea typeface="MS PGothic" charset="0"/>
              </a:rPr>
            </a:br>
            <a:endParaRPr lang="en-US" sz="4000" dirty="0">
              <a:solidFill>
                <a:srgbClr val="0C4225"/>
              </a:solidFill>
              <a:latin typeface="Georgia" charset="0"/>
              <a:ea typeface="MS PGothic" charset="0"/>
            </a:endParaRPr>
          </a:p>
        </p:txBody>
      </p:sp>
      <p:sp>
        <p:nvSpPr>
          <p:cNvPr id="71683" name="Subtitle 2"/>
          <p:cNvSpPr>
            <a:spLocks noGrp="1"/>
          </p:cNvSpPr>
          <p:nvPr>
            <p:ph type="subTitle" idx="1"/>
          </p:nvPr>
        </p:nvSpPr>
        <p:spPr>
          <a:xfrm>
            <a:off x="55563" y="2927350"/>
            <a:ext cx="3621087" cy="3403600"/>
          </a:xfrm>
        </p:spPr>
        <p:txBody>
          <a:bodyPr/>
          <a:lstStyle/>
          <a:p>
            <a:pPr algn="l" eaLnBrk="1" hangingPunct="1">
              <a:lnSpc>
                <a:spcPct val="90000"/>
              </a:lnSpc>
              <a:spcBef>
                <a:spcPct val="35000"/>
              </a:spcBef>
              <a:buClr>
                <a:srgbClr val="0C4225"/>
              </a:buClr>
            </a:pPr>
            <a:r>
              <a:rPr lang="en-US" sz="2400">
                <a:solidFill>
                  <a:srgbClr val="0C4225"/>
                </a:solidFill>
                <a:latin typeface="Calibri" charset="0"/>
                <a:ea typeface="MS Mincho" charset="0"/>
              </a:rPr>
              <a:t>Coppelia </a:t>
            </a:r>
            <a:r>
              <a:rPr lang="ja-JP" altLang="en-US" sz="2400">
                <a:solidFill>
                  <a:srgbClr val="0C4225"/>
                </a:solidFill>
                <a:latin typeface="Calibri" charset="0"/>
                <a:ea typeface="MS Mincho" charset="0"/>
              </a:rPr>
              <a:t>“</a:t>
            </a:r>
            <a:r>
              <a:rPr lang="en-US" altLang="ja-JP" sz="2400">
                <a:solidFill>
                  <a:srgbClr val="0C4225"/>
                </a:solidFill>
                <a:latin typeface="Calibri" charset="0"/>
                <a:ea typeface="Arial" charset="0"/>
                <a:cs typeface="Arial" charset="0"/>
              </a:rPr>
              <a:t>Coco</a:t>
            </a:r>
            <a:r>
              <a:rPr lang="ja-JP" altLang="en-US" sz="2400">
                <a:solidFill>
                  <a:srgbClr val="0C4225"/>
                </a:solidFill>
                <a:latin typeface="Calibri" charset="0"/>
                <a:ea typeface="MS Mincho" charset="0"/>
              </a:rPr>
              <a:t>”</a:t>
            </a:r>
            <a:r>
              <a:rPr lang="en-US" altLang="ja-JP" sz="2400">
                <a:solidFill>
                  <a:srgbClr val="0C4225"/>
                </a:solidFill>
                <a:latin typeface="Calibri" charset="0"/>
                <a:ea typeface="Arial" charset="0"/>
                <a:cs typeface="Arial" charset="0"/>
              </a:rPr>
              <a:t> Tarantal</a:t>
            </a:r>
            <a:endParaRPr lang="en-US" altLang="ja-JP" sz="2400">
              <a:solidFill>
                <a:srgbClr val="898989"/>
              </a:solidFill>
              <a:latin typeface="Calibri" charset="0"/>
              <a:ea typeface="Arial" charset="0"/>
              <a:cs typeface="Arial" charset="0"/>
            </a:endParaRPr>
          </a:p>
          <a:p>
            <a:pPr algn="l" eaLnBrk="1" hangingPunct="1">
              <a:lnSpc>
                <a:spcPct val="90000"/>
              </a:lnSpc>
              <a:spcBef>
                <a:spcPct val="35000"/>
              </a:spcBef>
              <a:buClr>
                <a:srgbClr val="0C4225"/>
              </a:buClr>
            </a:pPr>
            <a:endParaRPr lang="en-US" sz="2400">
              <a:solidFill>
                <a:srgbClr val="0C4225"/>
              </a:solidFill>
              <a:latin typeface="Calibri" charset="0"/>
              <a:ea typeface="Arial" charset="0"/>
              <a:cs typeface="Arial" charset="0"/>
            </a:endParaRPr>
          </a:p>
          <a:p>
            <a:pPr algn="l" eaLnBrk="1" hangingPunct="1">
              <a:lnSpc>
                <a:spcPct val="90000"/>
              </a:lnSpc>
              <a:spcBef>
                <a:spcPct val="35000"/>
              </a:spcBef>
              <a:buClr>
                <a:srgbClr val="0C4225"/>
              </a:buClr>
            </a:pPr>
            <a:r>
              <a:rPr lang="en-US" sz="2400">
                <a:solidFill>
                  <a:srgbClr val="0C4225"/>
                </a:solidFill>
                <a:latin typeface="Calibri" charset="0"/>
                <a:ea typeface="Arial" charset="0"/>
                <a:cs typeface="Arial" charset="0"/>
              </a:rPr>
              <a:t>Early Childhood Education </a:t>
            </a:r>
          </a:p>
          <a:p>
            <a:pPr algn="l" eaLnBrk="1" hangingPunct="1">
              <a:lnSpc>
                <a:spcPct val="90000"/>
              </a:lnSpc>
              <a:spcBef>
                <a:spcPct val="35000"/>
              </a:spcBef>
              <a:buClr>
                <a:srgbClr val="0C4225"/>
              </a:buClr>
            </a:pPr>
            <a:r>
              <a:rPr lang="en-US" sz="2400">
                <a:solidFill>
                  <a:srgbClr val="0C4225"/>
                </a:solidFill>
                <a:latin typeface="Calibri" charset="0"/>
                <a:ea typeface="Arial" charset="0"/>
                <a:cs typeface="Arial" charset="0"/>
              </a:rPr>
              <a:t>Specialist</a:t>
            </a:r>
          </a:p>
          <a:p>
            <a:pPr algn="l" eaLnBrk="1" hangingPunct="1">
              <a:lnSpc>
                <a:spcPct val="90000"/>
              </a:lnSpc>
              <a:spcBef>
                <a:spcPct val="35000"/>
              </a:spcBef>
              <a:buClr>
                <a:srgbClr val="0C4225"/>
              </a:buClr>
            </a:pPr>
            <a:endParaRPr lang="en-US" sz="2400">
              <a:solidFill>
                <a:srgbClr val="0C4225"/>
              </a:solidFill>
              <a:latin typeface="Calibri" charset="0"/>
              <a:ea typeface="Arial" charset="0"/>
              <a:cs typeface="Arial" charset="0"/>
            </a:endParaRPr>
          </a:p>
          <a:p>
            <a:pPr algn="l" eaLnBrk="1" hangingPunct="1">
              <a:lnSpc>
                <a:spcPct val="90000"/>
              </a:lnSpc>
              <a:spcBef>
                <a:spcPct val="35000"/>
              </a:spcBef>
              <a:buClr>
                <a:srgbClr val="0C4225"/>
              </a:buClr>
            </a:pPr>
            <a:r>
              <a:rPr lang="en-US" sz="1600">
                <a:solidFill>
                  <a:srgbClr val="0C4225"/>
                </a:solidFill>
                <a:latin typeface="Calibri" charset="0"/>
                <a:ea typeface="Arial" charset="0"/>
                <a:cs typeface="Arial" charset="0"/>
              </a:rPr>
              <a:t>CoCo@ChildrensMuseumTucson.org</a:t>
            </a:r>
          </a:p>
        </p:txBody>
      </p:sp>
      <p:sp>
        <p:nvSpPr>
          <p:cNvPr id="6" name="Rectangle 5"/>
          <p:cNvSpPr/>
          <p:nvPr/>
        </p:nvSpPr>
        <p:spPr>
          <a:xfrm>
            <a:off x="3584575"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1685" name="Picture 6" descr="NISE_tag_whit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3937000" y="5410200"/>
            <a:ext cx="464978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fontAlgn="auto" hangingPunct="1">
              <a:lnSpc>
                <a:spcPct val="90000"/>
              </a:lnSpc>
              <a:spcBef>
                <a:spcPct val="35000"/>
              </a:spcBef>
              <a:spcAft>
                <a:spcPts val="0"/>
              </a:spcAft>
              <a:buClr>
                <a:srgbClr val="0C4225"/>
              </a:buClr>
              <a:defRPr/>
            </a:pPr>
            <a:r>
              <a:rPr lang="en-US" sz="2400" dirty="0" smtClean="0">
                <a:solidFill>
                  <a:srgbClr val="0C4225"/>
                </a:solidFill>
                <a:ea typeface="MS Mincho" charset="-128"/>
                <a:cs typeface="Arial"/>
              </a:rPr>
              <a:t>www.ChildrensMuseumTucson.org</a:t>
            </a:r>
            <a:endParaRPr lang="en-US" sz="2400" dirty="0" smtClean="0">
              <a:ea typeface="+mn-ea"/>
              <a:cs typeface="Arial"/>
            </a:endParaRPr>
          </a:p>
          <a:p>
            <a:pPr algn="l" eaLnBrk="1" fontAlgn="auto" hangingPunct="1">
              <a:lnSpc>
                <a:spcPct val="90000"/>
              </a:lnSpc>
              <a:spcBef>
                <a:spcPct val="35000"/>
              </a:spcBef>
              <a:spcAft>
                <a:spcPts val="0"/>
              </a:spcAft>
              <a:buClr>
                <a:srgbClr val="0C4225"/>
              </a:buClr>
              <a:defRPr/>
            </a:pPr>
            <a:endParaRPr lang="en-US" sz="2400" dirty="0" smtClean="0">
              <a:solidFill>
                <a:srgbClr val="0C4225"/>
              </a:solidFill>
              <a:ea typeface="+mn-ea"/>
              <a:cs typeface="Arial"/>
            </a:endParaRPr>
          </a:p>
          <a:p>
            <a:pPr algn="l" eaLnBrk="1" fontAlgn="auto" hangingPunct="1">
              <a:lnSpc>
                <a:spcPct val="90000"/>
              </a:lnSpc>
              <a:spcBef>
                <a:spcPct val="35000"/>
              </a:spcBef>
              <a:spcAft>
                <a:spcPts val="0"/>
              </a:spcAft>
              <a:buClr>
                <a:srgbClr val="0C4225"/>
              </a:buClr>
              <a:defRPr/>
            </a:pPr>
            <a:endParaRPr lang="en-US" sz="2400" dirty="0" smtClean="0">
              <a:solidFill>
                <a:srgbClr val="0C4225"/>
              </a:solidFill>
              <a:ea typeface="MS Mincho" charset="-128"/>
              <a:cs typeface="Arial"/>
            </a:endParaRPr>
          </a:p>
        </p:txBody>
      </p:sp>
      <p:pic>
        <p:nvPicPr>
          <p:cNvPr id="3380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68463" y="6246813"/>
            <a:ext cx="1393825"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89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3730"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Subtitle 2"/>
          <p:cNvSpPr>
            <a:spLocks noGrp="1"/>
          </p:cNvSpPr>
          <p:nvPr>
            <p:ph type="subTitle" idx="1"/>
          </p:nvPr>
        </p:nvSpPr>
        <p:spPr>
          <a:xfrm>
            <a:off x="265113" y="1036638"/>
            <a:ext cx="3621087" cy="4765675"/>
          </a:xfrm>
        </p:spPr>
        <p:txBody>
          <a:bodyPr/>
          <a:lstStyle/>
          <a:p>
            <a:pPr marL="342900" indent="-342900" algn="l" eaLnBrk="1" hangingPunct="1">
              <a:lnSpc>
                <a:spcPct val="90000"/>
              </a:lnSpc>
              <a:spcBef>
                <a:spcPct val="35000"/>
              </a:spcBef>
              <a:buClr>
                <a:srgbClr val="0C4225"/>
              </a:buClr>
              <a:buFont typeface="Arial" charset="0"/>
              <a:buChar char="•"/>
            </a:pPr>
            <a:r>
              <a:rPr lang="en-US" sz="2800">
                <a:solidFill>
                  <a:schemeClr val="tx1"/>
                </a:solidFill>
                <a:latin typeface="Calibri" charset="0"/>
                <a:ea typeface="MS Mincho" charset="0"/>
              </a:rPr>
              <a:t>Installed in September 2012</a:t>
            </a:r>
          </a:p>
          <a:p>
            <a:pPr marL="342900" indent="-342900" algn="l" eaLnBrk="1" hangingPunct="1">
              <a:lnSpc>
                <a:spcPct val="90000"/>
              </a:lnSpc>
              <a:spcBef>
                <a:spcPct val="35000"/>
              </a:spcBef>
              <a:buClr>
                <a:srgbClr val="0C4225"/>
              </a:buClr>
              <a:buFont typeface="Arial" charset="0"/>
              <a:buChar char="•"/>
            </a:pPr>
            <a:r>
              <a:rPr lang="en-US" sz="2800">
                <a:solidFill>
                  <a:schemeClr val="tx1"/>
                </a:solidFill>
                <a:latin typeface="Calibri" charset="0"/>
                <a:ea typeface="MS Mincho" charset="0"/>
              </a:rPr>
              <a:t>Over 85,000 visitors have interacted with the exhibit since it was installed</a:t>
            </a:r>
          </a:p>
          <a:p>
            <a:pPr marL="342900" indent="-342900" algn="l" eaLnBrk="1" hangingPunct="1">
              <a:lnSpc>
                <a:spcPct val="90000"/>
              </a:lnSpc>
              <a:spcBef>
                <a:spcPct val="35000"/>
              </a:spcBef>
              <a:buClr>
                <a:srgbClr val="0C4225"/>
              </a:buClr>
              <a:buFont typeface="Arial" charset="0"/>
              <a:buChar char="•"/>
            </a:pPr>
            <a:r>
              <a:rPr lang="en-US" sz="2800">
                <a:solidFill>
                  <a:schemeClr val="tx1"/>
                </a:solidFill>
                <a:latin typeface="Calibri" charset="0"/>
                <a:ea typeface="MS Mincho" charset="0"/>
              </a:rPr>
              <a:t>Versatility of the Exhibit</a:t>
            </a:r>
          </a:p>
          <a:p>
            <a:pPr marL="342900" indent="-342900" algn="l" eaLnBrk="1" hangingPunct="1">
              <a:lnSpc>
                <a:spcPct val="90000"/>
              </a:lnSpc>
              <a:spcBef>
                <a:spcPct val="35000"/>
              </a:spcBef>
              <a:buClr>
                <a:srgbClr val="0C4225"/>
              </a:buClr>
              <a:buFont typeface="Arial" charset="0"/>
              <a:buChar char="•"/>
            </a:pPr>
            <a:r>
              <a:rPr lang="en-US" sz="2800">
                <a:solidFill>
                  <a:schemeClr val="tx1"/>
                </a:solidFill>
                <a:latin typeface="Calibri" charset="0"/>
                <a:ea typeface="MS Mincho" charset="0"/>
              </a:rPr>
              <a:t>Most popular NANO component</a:t>
            </a:r>
          </a:p>
        </p:txBody>
      </p:sp>
      <p:sp>
        <p:nvSpPr>
          <p:cNvPr id="73732" name="TextBox 4"/>
          <p:cNvSpPr txBox="1">
            <a:spLocks noChangeArrowheads="1"/>
          </p:cNvSpPr>
          <p:nvPr/>
        </p:nvSpPr>
        <p:spPr bwMode="auto">
          <a:xfrm>
            <a:off x="55563" y="11113"/>
            <a:ext cx="38306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en-US" b="1"/>
          </a:p>
          <a:p>
            <a:pPr eaLnBrk="1" hangingPunct="1"/>
            <a:r>
              <a:rPr lang="en-US" b="1"/>
              <a:t>Nano Exhibit</a:t>
            </a:r>
          </a:p>
        </p:txBody>
      </p:sp>
      <p:pic>
        <p:nvPicPr>
          <p:cNvPr id="73733" name="Picture 9" descr="DSC_0148.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98950" y="3943350"/>
            <a:ext cx="46482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10" descr="DSC_2461.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98950" y="1581150"/>
            <a:ext cx="32067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11" descr="DSC_2468.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80350" y="1581150"/>
            <a:ext cx="1066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12" descr="C4_Nano_CMYK.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98950" y="236538"/>
            <a:ext cx="3200400"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668463" y="6246813"/>
            <a:ext cx="1393825"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89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5778"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Subtitle 2"/>
          <p:cNvSpPr>
            <a:spLocks noGrp="1"/>
          </p:cNvSpPr>
          <p:nvPr>
            <p:ph type="subTitle" idx="1"/>
          </p:nvPr>
        </p:nvSpPr>
        <p:spPr>
          <a:xfrm>
            <a:off x="185738" y="1066800"/>
            <a:ext cx="3621087" cy="3441700"/>
          </a:xfrm>
        </p:spPr>
        <p:txBody>
          <a:bodyPr/>
          <a:lstStyle/>
          <a:p>
            <a:pPr marL="342900" indent="-342900" algn="l" eaLnBrk="1" hangingPunct="1">
              <a:lnSpc>
                <a:spcPct val="90000"/>
              </a:lnSpc>
              <a:spcBef>
                <a:spcPct val="35000"/>
              </a:spcBef>
              <a:buClr>
                <a:srgbClr val="0C4225"/>
              </a:buClr>
              <a:buFont typeface="Arial" charset="0"/>
              <a:buChar char="•"/>
            </a:pPr>
            <a:r>
              <a:rPr lang="en-US" sz="2800">
                <a:solidFill>
                  <a:schemeClr val="tx1"/>
                </a:solidFill>
                <a:latin typeface="Calibri" charset="0"/>
                <a:ea typeface="MS Mincho" charset="0"/>
              </a:rPr>
              <a:t>Nano Activity Bins</a:t>
            </a:r>
          </a:p>
          <a:p>
            <a:pPr marL="342900" indent="-342900" algn="l" eaLnBrk="1" hangingPunct="1">
              <a:lnSpc>
                <a:spcPct val="90000"/>
              </a:lnSpc>
              <a:spcBef>
                <a:spcPct val="35000"/>
              </a:spcBef>
              <a:buClr>
                <a:srgbClr val="0C4225"/>
              </a:buClr>
              <a:buFont typeface="Arial" charset="0"/>
              <a:buChar char="•"/>
            </a:pPr>
            <a:r>
              <a:rPr lang="en-US" sz="2800">
                <a:solidFill>
                  <a:schemeClr val="tx1"/>
                </a:solidFill>
                <a:latin typeface="Calibri" charset="0"/>
                <a:ea typeface="MS Mincho" charset="0"/>
              </a:rPr>
              <a:t>Science Cart </a:t>
            </a:r>
          </a:p>
          <a:p>
            <a:pPr marL="342900" indent="-342900" algn="l" eaLnBrk="1" hangingPunct="1">
              <a:lnSpc>
                <a:spcPct val="90000"/>
              </a:lnSpc>
              <a:spcBef>
                <a:spcPct val="35000"/>
              </a:spcBef>
              <a:buClr>
                <a:srgbClr val="0C4225"/>
              </a:buClr>
              <a:buFont typeface="Arial" charset="0"/>
              <a:buChar char="•"/>
            </a:pPr>
            <a:r>
              <a:rPr lang="en-US" sz="2800">
                <a:solidFill>
                  <a:schemeClr val="tx1"/>
                </a:solidFill>
                <a:latin typeface="Calibri" charset="0"/>
                <a:ea typeface="MS Mincho" charset="0"/>
              </a:rPr>
              <a:t>Nano Days</a:t>
            </a:r>
          </a:p>
          <a:p>
            <a:pPr marL="342900" indent="-342900" algn="l" eaLnBrk="1" hangingPunct="1">
              <a:lnSpc>
                <a:spcPct val="90000"/>
              </a:lnSpc>
              <a:spcBef>
                <a:spcPct val="35000"/>
              </a:spcBef>
              <a:buClr>
                <a:srgbClr val="0C4225"/>
              </a:buClr>
              <a:buFont typeface="Arial" charset="0"/>
              <a:buChar char="•"/>
            </a:pPr>
            <a:r>
              <a:rPr lang="en-US" sz="2800">
                <a:solidFill>
                  <a:schemeClr val="tx1"/>
                </a:solidFill>
                <a:latin typeface="Calibri" charset="0"/>
                <a:ea typeface="MS Mincho" charset="0"/>
              </a:rPr>
              <a:t>Staff Trainings</a:t>
            </a:r>
          </a:p>
        </p:txBody>
      </p:sp>
      <p:sp>
        <p:nvSpPr>
          <p:cNvPr id="75780" name="TextBox 4"/>
          <p:cNvSpPr txBox="1">
            <a:spLocks noChangeArrowheads="1"/>
          </p:cNvSpPr>
          <p:nvPr/>
        </p:nvSpPr>
        <p:spPr bwMode="auto">
          <a:xfrm>
            <a:off x="168275" y="265113"/>
            <a:ext cx="38306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b="1">
                <a:solidFill>
                  <a:srgbClr val="000000"/>
                </a:solidFill>
              </a:rPr>
              <a:t>Roll Out Science </a:t>
            </a:r>
          </a:p>
        </p:txBody>
      </p:sp>
      <p:pic>
        <p:nvPicPr>
          <p:cNvPr id="75781" name="Picture 11" descr="Nano Days.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1950" y="5043488"/>
            <a:ext cx="4865688"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82" name="Group 14"/>
          <p:cNvGrpSpPr>
            <a:grpSpLocks/>
          </p:cNvGrpSpPr>
          <p:nvPr/>
        </p:nvGrpSpPr>
        <p:grpSpPr bwMode="auto">
          <a:xfrm>
            <a:off x="4206875" y="265113"/>
            <a:ext cx="4778375" cy="1574800"/>
            <a:chOff x="2596702" y="2722125"/>
            <a:chExt cx="5032209" cy="1658489"/>
          </a:xfrm>
        </p:grpSpPr>
        <p:pic>
          <p:nvPicPr>
            <p:cNvPr id="75785" name="Picture 12" descr="IMG_3715.JPG"/>
            <p:cNvPicPr>
              <a:picLocks noChangeAspect="1"/>
            </p:cNvPicPr>
            <p:nvPr/>
          </p:nvPicPr>
          <p:blipFill>
            <a:blip r:embed="rId5" cstate="email">
              <a:lum contrast="40000"/>
              <a:extLst>
                <a:ext uri="{28A0092B-C50C-407E-A947-70E740481C1C}">
                  <a14:useLocalDpi xmlns:a14="http://schemas.microsoft.com/office/drawing/2010/main"/>
                </a:ext>
              </a:extLst>
            </a:blip>
            <a:srcRect/>
            <a:stretch>
              <a:fillRect/>
            </a:stretch>
          </p:blipFill>
          <p:spPr bwMode="auto">
            <a:xfrm>
              <a:off x="2596702" y="2722125"/>
              <a:ext cx="2484205" cy="165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13" descr="IMG_3716.JPG"/>
            <p:cNvPicPr>
              <a:picLocks noChangeAspect="1"/>
            </p:cNvPicPr>
            <p:nvPr/>
          </p:nvPicPr>
          <p:blipFill>
            <a:blip r:embed="rId6" cstate="email">
              <a:lum contrast="40000"/>
              <a:extLst>
                <a:ext uri="{28A0092B-C50C-407E-A947-70E740481C1C}">
                  <a14:useLocalDpi xmlns:a14="http://schemas.microsoft.com/office/drawing/2010/main"/>
                </a:ext>
              </a:extLst>
            </a:blip>
            <a:srcRect/>
            <a:stretch>
              <a:fillRect/>
            </a:stretch>
          </p:blipFill>
          <p:spPr bwMode="auto">
            <a:xfrm>
              <a:off x="5144706" y="2722125"/>
              <a:ext cx="2484205" cy="165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5783" name="Picture 15" descr="IMG_3702.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76750" y="2009775"/>
            <a:ext cx="4264025"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668463" y="6246813"/>
            <a:ext cx="1393825"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89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7826"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Subtitle 2"/>
          <p:cNvSpPr>
            <a:spLocks noGrp="1"/>
          </p:cNvSpPr>
          <p:nvPr>
            <p:ph type="subTitle" idx="1"/>
          </p:nvPr>
        </p:nvSpPr>
        <p:spPr>
          <a:xfrm>
            <a:off x="185738" y="1066800"/>
            <a:ext cx="3621087" cy="3441700"/>
          </a:xfrm>
        </p:spPr>
        <p:txBody>
          <a:bodyPr/>
          <a:lstStyle/>
          <a:p>
            <a:pPr algn="l">
              <a:defRPr/>
            </a:pPr>
            <a:r>
              <a:rPr lang="en-US" sz="2400" dirty="0" smtClean="0">
                <a:solidFill>
                  <a:schemeClr val="tx1"/>
                </a:solidFill>
                <a:cs typeface="+mn-cs"/>
              </a:rPr>
              <a:t>Museum Events:</a:t>
            </a:r>
          </a:p>
          <a:p>
            <a:pPr marL="457200" indent="-457200" algn="l">
              <a:buFont typeface="Arial" pitchFamily="34" charset="0"/>
              <a:buChar char="•"/>
              <a:defRPr/>
            </a:pPr>
            <a:r>
              <a:rPr lang="en-US" sz="2400" dirty="0" smtClean="0">
                <a:solidFill>
                  <a:schemeClr val="tx1"/>
                </a:solidFill>
                <a:cs typeface="+mn-cs"/>
              </a:rPr>
              <a:t>Science in the City:  Annual Family </a:t>
            </a:r>
            <a:r>
              <a:rPr lang="en-US" sz="2400" dirty="0" err="1" smtClean="0">
                <a:solidFill>
                  <a:schemeClr val="tx1"/>
                </a:solidFill>
                <a:cs typeface="+mn-cs"/>
              </a:rPr>
              <a:t>SciFest</a:t>
            </a:r>
            <a:endParaRPr lang="en-US" sz="2400" dirty="0" smtClean="0">
              <a:solidFill>
                <a:schemeClr val="tx1"/>
              </a:solidFill>
              <a:cs typeface="+mn-cs"/>
            </a:endParaRPr>
          </a:p>
          <a:p>
            <a:pPr marL="457200" indent="-457200" algn="l">
              <a:buFont typeface="Arial" pitchFamily="34" charset="0"/>
              <a:buChar char="•"/>
              <a:defRPr/>
            </a:pPr>
            <a:r>
              <a:rPr lang="en-US" sz="2400" dirty="0" smtClean="0">
                <a:solidFill>
                  <a:schemeClr val="tx1"/>
                </a:solidFill>
                <a:cs typeface="+mn-cs"/>
              </a:rPr>
              <a:t>Science Sundays</a:t>
            </a:r>
          </a:p>
          <a:p>
            <a:pPr algn="l">
              <a:defRPr/>
            </a:pPr>
            <a:endParaRPr lang="en-US" sz="2400" dirty="0" smtClean="0">
              <a:solidFill>
                <a:schemeClr val="tx1"/>
              </a:solidFill>
              <a:cs typeface="+mn-cs"/>
            </a:endParaRPr>
          </a:p>
          <a:p>
            <a:pPr algn="l">
              <a:defRPr/>
            </a:pPr>
            <a:r>
              <a:rPr lang="en-US" sz="2400" dirty="0" smtClean="0">
                <a:solidFill>
                  <a:schemeClr val="tx1"/>
                </a:solidFill>
                <a:cs typeface="+mn-cs"/>
              </a:rPr>
              <a:t>Community Outreaches:</a:t>
            </a:r>
          </a:p>
          <a:p>
            <a:pPr marL="457200" indent="-457200" algn="l">
              <a:buFont typeface="Arial" pitchFamily="34" charset="0"/>
              <a:buChar char="•"/>
              <a:defRPr/>
            </a:pPr>
            <a:r>
              <a:rPr lang="en-US" sz="2400" dirty="0" smtClean="0">
                <a:solidFill>
                  <a:schemeClr val="tx1"/>
                </a:solidFill>
                <a:cs typeface="+mn-cs"/>
              </a:rPr>
              <a:t>Festival of Books</a:t>
            </a:r>
          </a:p>
          <a:p>
            <a:pPr marL="457200" indent="-457200" algn="l">
              <a:buFont typeface="Arial" pitchFamily="34" charset="0"/>
              <a:buChar char="•"/>
              <a:defRPr/>
            </a:pPr>
            <a:r>
              <a:rPr lang="en-US" sz="2400" dirty="0" smtClean="0">
                <a:solidFill>
                  <a:schemeClr val="tx1"/>
                </a:solidFill>
                <a:cs typeface="+mn-cs"/>
              </a:rPr>
              <a:t>Future Innovators Night</a:t>
            </a:r>
          </a:p>
          <a:p>
            <a:pPr marL="457200" indent="-457200" algn="l">
              <a:buFont typeface="Arial" pitchFamily="34" charset="0"/>
              <a:buChar char="•"/>
              <a:defRPr/>
            </a:pPr>
            <a:r>
              <a:rPr lang="en-US" sz="2400" dirty="0" smtClean="0">
                <a:solidFill>
                  <a:schemeClr val="tx1"/>
                </a:solidFill>
                <a:cs typeface="+mn-cs"/>
              </a:rPr>
              <a:t>Be Safe Saturday</a:t>
            </a:r>
            <a:endParaRPr lang="en-US" sz="2400" dirty="0">
              <a:solidFill>
                <a:schemeClr val="tx1"/>
              </a:solidFill>
              <a:cs typeface="+mn-cs"/>
            </a:endParaRPr>
          </a:p>
        </p:txBody>
      </p:sp>
      <p:sp>
        <p:nvSpPr>
          <p:cNvPr id="77828" name="TextBox 4"/>
          <p:cNvSpPr txBox="1">
            <a:spLocks noChangeArrowheads="1"/>
          </p:cNvSpPr>
          <p:nvPr/>
        </p:nvSpPr>
        <p:spPr bwMode="auto">
          <a:xfrm>
            <a:off x="168275" y="265113"/>
            <a:ext cx="38306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b="1">
                <a:solidFill>
                  <a:srgbClr val="000000"/>
                </a:solidFill>
              </a:rPr>
              <a:t>Events &amp; Outreaches</a:t>
            </a:r>
          </a:p>
        </p:txBody>
      </p:sp>
      <p:grpSp>
        <p:nvGrpSpPr>
          <p:cNvPr id="77829" name="Group 18"/>
          <p:cNvGrpSpPr>
            <a:grpSpLocks/>
          </p:cNvGrpSpPr>
          <p:nvPr/>
        </p:nvGrpSpPr>
        <p:grpSpPr bwMode="auto">
          <a:xfrm>
            <a:off x="4176713" y="317500"/>
            <a:ext cx="4895850" cy="6307138"/>
            <a:chOff x="4150150" y="228600"/>
            <a:chExt cx="5029306" cy="6477000"/>
          </a:xfrm>
        </p:grpSpPr>
        <p:pic>
          <p:nvPicPr>
            <p:cNvPr id="77831" name="Picture 10" descr="Feb 2013 Museum Photos and Events 266.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50256" y="1600200"/>
              <a:ext cx="5029200" cy="334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14" descr="Science in the city 2013 2.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50256" y="228600"/>
              <a:ext cx="5029200" cy="122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16" descr="Feb 2013 Museum Photos and Events 291.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50150" y="5105400"/>
              <a:ext cx="1066906" cy="159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17" descr="Feb 2013 Museum Photos and Events 231.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45656" y="5105400"/>
              <a:ext cx="3733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871"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668463" y="6246813"/>
            <a:ext cx="1393825"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89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9874"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Subtitle 2"/>
          <p:cNvSpPr>
            <a:spLocks noGrp="1"/>
          </p:cNvSpPr>
          <p:nvPr>
            <p:ph type="subTitle" idx="1"/>
          </p:nvPr>
        </p:nvSpPr>
        <p:spPr>
          <a:xfrm>
            <a:off x="185738" y="1066800"/>
            <a:ext cx="3621087" cy="4344988"/>
          </a:xfrm>
        </p:spPr>
        <p:txBody>
          <a:bodyPr/>
          <a:lstStyle/>
          <a:p>
            <a:pPr marL="457200" indent="-457200" algn="l">
              <a:buFont typeface="Arial" charset="0"/>
              <a:buChar char="•"/>
            </a:pPr>
            <a:r>
              <a:rPr lang="en-US" sz="2800">
                <a:solidFill>
                  <a:schemeClr val="tx1"/>
                </a:solidFill>
                <a:latin typeface="Calibri" charset="0"/>
                <a:ea typeface="MS PGothic" charset="0"/>
              </a:rPr>
              <a:t>Importance of STEM in ECE</a:t>
            </a:r>
          </a:p>
          <a:p>
            <a:pPr marL="457200" indent="-457200" algn="l">
              <a:buFont typeface="Arial" charset="0"/>
              <a:buChar char="•"/>
            </a:pPr>
            <a:r>
              <a:rPr lang="en-US" sz="2800">
                <a:solidFill>
                  <a:schemeClr val="tx1"/>
                </a:solidFill>
                <a:latin typeface="Calibri" charset="0"/>
                <a:ea typeface="MS PGothic" charset="0"/>
              </a:rPr>
              <a:t>Wee Play</a:t>
            </a:r>
          </a:p>
          <a:p>
            <a:pPr marL="457200" indent="-457200" algn="l">
              <a:buFont typeface="Arial" charset="0"/>
              <a:buChar char="•"/>
            </a:pPr>
            <a:r>
              <a:rPr lang="en-US" sz="2800">
                <a:solidFill>
                  <a:schemeClr val="tx1"/>
                </a:solidFill>
                <a:latin typeface="Calibri" charset="0"/>
                <a:ea typeface="MS PGothic" charset="0"/>
              </a:rPr>
              <a:t>Wee Science</a:t>
            </a:r>
          </a:p>
          <a:p>
            <a:pPr marL="457200" indent="-457200" algn="l">
              <a:buFont typeface="Arial" charset="0"/>
              <a:buChar char="•"/>
            </a:pPr>
            <a:r>
              <a:rPr lang="en-US" sz="2800">
                <a:solidFill>
                  <a:schemeClr val="tx1"/>
                </a:solidFill>
                <a:latin typeface="Calibri" charset="0"/>
                <a:ea typeface="MS PGothic" charset="0"/>
              </a:rPr>
              <a:t>Adventure Learning Programs</a:t>
            </a:r>
          </a:p>
          <a:p>
            <a:pPr marL="457200" indent="-457200" algn="l">
              <a:buFont typeface="Arial" charset="0"/>
              <a:buChar char="•"/>
            </a:pPr>
            <a:r>
              <a:rPr lang="en-US" sz="2800">
                <a:solidFill>
                  <a:schemeClr val="tx1"/>
                </a:solidFill>
                <a:latin typeface="Calibri" charset="0"/>
                <a:ea typeface="MS PGothic" charset="0"/>
              </a:rPr>
              <a:t>Professional Development</a:t>
            </a:r>
          </a:p>
        </p:txBody>
      </p:sp>
      <p:sp>
        <p:nvSpPr>
          <p:cNvPr id="79876" name="TextBox 4"/>
          <p:cNvSpPr txBox="1">
            <a:spLocks noChangeArrowheads="1"/>
          </p:cNvSpPr>
          <p:nvPr/>
        </p:nvSpPr>
        <p:spPr bwMode="auto">
          <a:xfrm>
            <a:off x="168275" y="265113"/>
            <a:ext cx="38306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b="1">
                <a:solidFill>
                  <a:srgbClr val="000000"/>
                </a:solidFill>
              </a:rPr>
              <a:t>Nano in ECE</a:t>
            </a:r>
          </a:p>
        </p:txBody>
      </p:sp>
      <p:pic>
        <p:nvPicPr>
          <p:cNvPr id="79877" name="Picture 10" descr="200px-HortonHearsAWhoBookCover.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25925" y="77788"/>
            <a:ext cx="15240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14" descr="IMG_3732.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06875" y="2273300"/>
            <a:ext cx="4713288"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16" descr="IMG_3764.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06875" y="4340225"/>
            <a:ext cx="4713288"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17" descr="IMG_3739.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49938" y="77788"/>
            <a:ext cx="3017837"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668463" y="6246813"/>
            <a:ext cx="1393825"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988" y="2927350"/>
            <a:ext cx="4283075" cy="2736850"/>
          </a:xfrm>
        </p:spPr>
        <p:txBody>
          <a:bodyPr rtlCol="0">
            <a:noAutofit/>
          </a:bodyPr>
          <a:lstStyle/>
          <a:p>
            <a:pPr algn="l" eaLnBrk="1" fontAlgn="auto" hangingPunct="1">
              <a:lnSpc>
                <a:spcPct val="90000"/>
              </a:lnSpc>
              <a:spcBef>
                <a:spcPct val="35000"/>
              </a:spcBef>
              <a:spcAft>
                <a:spcPts val="0"/>
              </a:spcAft>
              <a:buClr>
                <a:srgbClr val="0C4225"/>
              </a:buClr>
              <a:defRPr/>
            </a:pPr>
            <a:endParaRPr lang="en-US" sz="2400" dirty="0" smtClean="0">
              <a:solidFill>
                <a:srgbClr val="0C4225"/>
              </a:solidFill>
              <a:ea typeface="MS Mincho" charset="-128"/>
              <a:cs typeface="Arial"/>
            </a:endParaRPr>
          </a:p>
          <a:p>
            <a:pPr algn="l" eaLnBrk="1" fontAlgn="auto" hangingPunct="1">
              <a:lnSpc>
                <a:spcPct val="90000"/>
              </a:lnSpc>
              <a:spcBef>
                <a:spcPct val="35000"/>
              </a:spcBef>
              <a:spcAft>
                <a:spcPts val="0"/>
              </a:spcAft>
              <a:buClr>
                <a:srgbClr val="0C4225"/>
              </a:buClr>
              <a:defRPr/>
            </a:pPr>
            <a:endParaRPr lang="en-US" sz="2400" dirty="0" smtClean="0">
              <a:solidFill>
                <a:srgbClr val="0C4225"/>
              </a:solidFill>
              <a:ea typeface="MS Mincho" charset="-128"/>
              <a:cs typeface="Arial"/>
            </a:endParaRPr>
          </a:p>
          <a:p>
            <a:pPr algn="l" eaLnBrk="1" fontAlgn="auto" hangingPunct="1">
              <a:lnSpc>
                <a:spcPct val="90000"/>
              </a:lnSpc>
              <a:spcBef>
                <a:spcPct val="35000"/>
              </a:spcBef>
              <a:spcAft>
                <a:spcPts val="0"/>
              </a:spcAft>
              <a:buClr>
                <a:srgbClr val="0C4225"/>
              </a:buClr>
              <a:defRPr/>
            </a:pPr>
            <a:r>
              <a:rPr lang="en-US" sz="2400" dirty="0" smtClean="0">
                <a:solidFill>
                  <a:schemeClr val="tx1"/>
                </a:solidFill>
                <a:ea typeface="MS Mincho" charset="-128"/>
                <a:cs typeface="Arial"/>
              </a:rPr>
              <a:t>Denise LeBlanc </a:t>
            </a:r>
          </a:p>
          <a:p>
            <a:pPr algn="l" eaLnBrk="1" fontAlgn="auto" hangingPunct="1">
              <a:lnSpc>
                <a:spcPct val="90000"/>
              </a:lnSpc>
              <a:spcBef>
                <a:spcPct val="35000"/>
              </a:spcBef>
              <a:spcAft>
                <a:spcPts val="0"/>
              </a:spcAft>
              <a:buClr>
                <a:srgbClr val="0C4225"/>
              </a:buClr>
              <a:defRPr/>
            </a:pPr>
            <a:r>
              <a:rPr lang="en-US" sz="2400" dirty="0" smtClean="0">
                <a:solidFill>
                  <a:schemeClr val="tx1"/>
                </a:solidFill>
                <a:ea typeface="MS Mincho" charset="-128"/>
                <a:cs typeface="Arial"/>
              </a:rPr>
              <a:t>Director of Learning Experiences</a:t>
            </a:r>
          </a:p>
          <a:p>
            <a:pPr algn="l" eaLnBrk="1" fontAlgn="auto" hangingPunct="1">
              <a:lnSpc>
                <a:spcPct val="90000"/>
              </a:lnSpc>
              <a:spcBef>
                <a:spcPct val="35000"/>
              </a:spcBef>
              <a:spcAft>
                <a:spcPts val="0"/>
              </a:spcAft>
              <a:buClr>
                <a:srgbClr val="0C4225"/>
              </a:buClr>
              <a:defRPr/>
            </a:pPr>
            <a:endParaRPr lang="en-US" sz="1100" dirty="0" smtClean="0">
              <a:solidFill>
                <a:schemeClr val="tx1"/>
              </a:solidFill>
              <a:ea typeface="+mn-ea"/>
              <a:cs typeface="Arial"/>
            </a:endParaRPr>
          </a:p>
          <a:p>
            <a:pPr algn="l" eaLnBrk="1" fontAlgn="auto" hangingPunct="1">
              <a:lnSpc>
                <a:spcPct val="90000"/>
              </a:lnSpc>
              <a:spcBef>
                <a:spcPct val="35000"/>
              </a:spcBef>
              <a:spcAft>
                <a:spcPts val="0"/>
              </a:spcAft>
              <a:buClr>
                <a:srgbClr val="0C4225"/>
              </a:buClr>
              <a:defRPr/>
            </a:pPr>
            <a:r>
              <a:rPr lang="en-US" sz="2000" dirty="0" smtClean="0">
                <a:solidFill>
                  <a:schemeClr val="tx1"/>
                </a:solidFill>
                <a:ea typeface="+mn-ea"/>
                <a:cs typeface="Arial"/>
              </a:rPr>
              <a:t>dleblanc@discoverymuseums.org</a:t>
            </a:r>
            <a:endParaRPr lang="en-US" sz="2000" dirty="0" smtClean="0">
              <a:solidFill>
                <a:schemeClr val="tx1"/>
              </a:solidFill>
              <a:ea typeface="MS Mincho" charset="-128"/>
              <a:cs typeface="Arial"/>
            </a:endParaRPr>
          </a:p>
        </p:txBody>
      </p:sp>
      <p:sp>
        <p:nvSpPr>
          <p:cNvPr id="6" name="Rectangle 5"/>
          <p:cNvSpPr/>
          <p:nvPr/>
        </p:nvSpPr>
        <p:spPr>
          <a:xfrm>
            <a:off x="44307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1923" name="Picture 6"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5167313" y="6238875"/>
            <a:ext cx="37909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fontAlgn="auto" hangingPunct="1">
              <a:lnSpc>
                <a:spcPct val="90000"/>
              </a:lnSpc>
              <a:spcBef>
                <a:spcPct val="35000"/>
              </a:spcBef>
              <a:spcAft>
                <a:spcPts val="0"/>
              </a:spcAft>
              <a:buClr>
                <a:srgbClr val="0C4225"/>
              </a:buClr>
              <a:defRPr/>
            </a:pPr>
            <a:r>
              <a:rPr lang="en-US" sz="2000" dirty="0" smtClean="0">
                <a:solidFill>
                  <a:srgbClr val="0C4225"/>
                </a:solidFill>
                <a:ea typeface="MS Mincho" charset="-128"/>
                <a:cs typeface="Arial"/>
              </a:rPr>
              <a:t>www.discoverymuseums.org</a:t>
            </a:r>
            <a:endParaRPr lang="en-US" sz="2000" dirty="0" smtClean="0">
              <a:ea typeface="+mn-ea"/>
              <a:cs typeface="Arial"/>
            </a:endParaRPr>
          </a:p>
          <a:p>
            <a:pPr algn="l" eaLnBrk="1" fontAlgn="auto" hangingPunct="1">
              <a:lnSpc>
                <a:spcPct val="90000"/>
              </a:lnSpc>
              <a:spcBef>
                <a:spcPct val="35000"/>
              </a:spcBef>
              <a:spcAft>
                <a:spcPts val="0"/>
              </a:spcAft>
              <a:buClr>
                <a:srgbClr val="0C4225"/>
              </a:buClr>
              <a:defRPr/>
            </a:pPr>
            <a:endParaRPr lang="en-US" sz="2400" dirty="0" smtClean="0">
              <a:solidFill>
                <a:srgbClr val="0C4225"/>
              </a:solidFill>
              <a:ea typeface="+mn-ea"/>
              <a:cs typeface="Arial"/>
            </a:endParaRPr>
          </a:p>
          <a:p>
            <a:pPr algn="l" eaLnBrk="1" fontAlgn="auto" hangingPunct="1">
              <a:lnSpc>
                <a:spcPct val="90000"/>
              </a:lnSpc>
              <a:spcBef>
                <a:spcPct val="35000"/>
              </a:spcBef>
              <a:spcAft>
                <a:spcPts val="0"/>
              </a:spcAft>
              <a:buClr>
                <a:srgbClr val="0C4225"/>
              </a:buClr>
              <a:defRPr/>
            </a:pPr>
            <a:endParaRPr lang="en-US" sz="2400" dirty="0" smtClean="0">
              <a:solidFill>
                <a:srgbClr val="0C4225"/>
              </a:solidFill>
              <a:ea typeface="MS Mincho" charset="-128"/>
              <a:cs typeface="Arial"/>
            </a:endParaRPr>
          </a:p>
        </p:txBody>
      </p:sp>
      <p:pic>
        <p:nvPicPr>
          <p:cNvPr id="38918"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57725" y="342900"/>
            <a:ext cx="4351338" cy="274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8919"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35575" y="3355975"/>
            <a:ext cx="2949575" cy="274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27" name="Title 1"/>
          <p:cNvSpPr>
            <a:spLocks noGrp="1"/>
          </p:cNvSpPr>
          <p:nvPr>
            <p:ph type="ctrTitle"/>
          </p:nvPr>
        </p:nvSpPr>
        <p:spPr>
          <a:xfrm>
            <a:off x="0" y="2116138"/>
            <a:ext cx="4697413" cy="638175"/>
          </a:xfrm>
        </p:spPr>
        <p:txBody>
          <a:bodyPr/>
          <a:lstStyle/>
          <a:p>
            <a:r>
              <a:rPr lang="en-US" sz="2400" b="1">
                <a:latin typeface="Calibri" charset="0"/>
                <a:ea typeface="MS PGothic" charset="0"/>
              </a:rPr>
              <a:t>Acton, Massachusetts</a:t>
            </a:r>
          </a:p>
        </p:txBody>
      </p:sp>
      <p:pic>
        <p:nvPicPr>
          <p:cNvPr id="38921"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7475" y="1109663"/>
            <a:ext cx="41925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38563" y="22225"/>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83970"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Box 4"/>
          <p:cNvSpPr txBox="1">
            <a:spLocks noChangeArrowheads="1"/>
          </p:cNvSpPr>
          <p:nvPr/>
        </p:nvSpPr>
        <p:spPr bwMode="auto">
          <a:xfrm>
            <a:off x="95250" y="263525"/>
            <a:ext cx="38306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b="1">
                <a:solidFill>
                  <a:srgbClr val="000000"/>
                </a:solidFill>
              </a:rPr>
              <a:t>Nano@Night Family Nights led by Youth Volunteers</a:t>
            </a:r>
          </a:p>
        </p:txBody>
      </p:sp>
      <p:pic>
        <p:nvPicPr>
          <p:cNvPr id="3994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84613" y="4811713"/>
            <a:ext cx="2471737" cy="1646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994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97638" y="4778375"/>
            <a:ext cx="2471737" cy="164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994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89375" y="287338"/>
            <a:ext cx="2365375" cy="182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9944"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350000" y="269875"/>
            <a:ext cx="2647950" cy="182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3976" name="TextBox 1"/>
          <p:cNvSpPr txBox="1">
            <a:spLocks noChangeArrowheads="1"/>
          </p:cNvSpPr>
          <p:nvPr/>
        </p:nvSpPr>
        <p:spPr bwMode="auto">
          <a:xfrm>
            <a:off x="333375" y="1638300"/>
            <a:ext cx="32988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800"/>
              <a:t>NISE Network mini-grant </a:t>
            </a:r>
          </a:p>
          <a:p>
            <a:pPr eaLnBrk="1" hangingPunct="1"/>
            <a:endParaRPr lang="en-US" sz="1800"/>
          </a:p>
          <a:p>
            <a:pPr eaLnBrk="1" hangingPunct="1"/>
            <a:r>
              <a:rPr lang="en-US" sz="1800"/>
              <a:t>Trainings for teen volunteers</a:t>
            </a:r>
          </a:p>
          <a:p>
            <a:pPr eaLnBrk="1" hangingPunct="1"/>
            <a:endParaRPr lang="en-US" sz="1800"/>
          </a:p>
          <a:p>
            <a:pPr eaLnBrk="1" hangingPunct="1"/>
            <a:r>
              <a:rPr lang="en-US" sz="1800"/>
              <a:t>Teens planned and led two Nano@Night Free Family Nights</a:t>
            </a:r>
          </a:p>
          <a:p>
            <a:pPr eaLnBrk="1" hangingPunct="1"/>
            <a:endParaRPr lang="en-US" sz="1800"/>
          </a:p>
          <a:p>
            <a:pPr eaLnBrk="1" hangingPunct="1"/>
            <a:r>
              <a:rPr lang="en-US" sz="1800"/>
              <a:t>Free admission was funded by community organizations</a:t>
            </a:r>
          </a:p>
          <a:p>
            <a:pPr eaLnBrk="1" hangingPunct="1"/>
            <a:endParaRPr lang="en-US" sz="1800"/>
          </a:p>
          <a:p>
            <a:pPr eaLnBrk="1" hangingPunct="1"/>
            <a:r>
              <a:rPr lang="en-US" sz="1800"/>
              <a:t>Teens continue to lead monthly Nano programs</a:t>
            </a:r>
          </a:p>
        </p:txBody>
      </p:sp>
      <p:pic>
        <p:nvPicPr>
          <p:cNvPr id="39946"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832475" y="2341563"/>
            <a:ext cx="3079750" cy="2195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9947" name="Picture 1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040188" y="2349500"/>
            <a:ext cx="1644650" cy="2193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44938" y="7938"/>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86018"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2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2488" y="2339975"/>
            <a:ext cx="1697037" cy="182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0965" name="Picture 3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75350" y="185738"/>
            <a:ext cx="2881313" cy="192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0966"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75125" y="2333625"/>
            <a:ext cx="28971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6022" name="Rectangle 1"/>
          <p:cNvSpPr>
            <a:spLocks noChangeArrowheads="1"/>
          </p:cNvSpPr>
          <p:nvPr/>
        </p:nvSpPr>
        <p:spPr bwMode="auto">
          <a:xfrm>
            <a:off x="185738" y="331788"/>
            <a:ext cx="325278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solidFill>
                  <a:srgbClr val="000000"/>
                </a:solidFill>
              </a:rPr>
              <a:t>Programming</a:t>
            </a:r>
          </a:p>
          <a:p>
            <a:r>
              <a:rPr lang="en-US">
                <a:solidFill>
                  <a:srgbClr val="000000"/>
                </a:solidFill>
              </a:rPr>
              <a:t>Nano integrated into existing programs</a:t>
            </a:r>
          </a:p>
          <a:p>
            <a:endParaRPr lang="en-US">
              <a:solidFill>
                <a:srgbClr val="000000"/>
              </a:solidFill>
            </a:endParaRPr>
          </a:p>
        </p:txBody>
      </p:sp>
      <p:pic>
        <p:nvPicPr>
          <p:cNvPr id="40968"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137025" y="577850"/>
            <a:ext cx="1730375" cy="1279525"/>
          </a:xfrm>
          <a:prstGeom prst="rect">
            <a:avLst/>
          </a:prstGeom>
          <a:noFill/>
          <a:ln w="9525">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0969" name="Picture 1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173538" y="4389438"/>
            <a:ext cx="1851025" cy="210343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296863" y="1774825"/>
            <a:ext cx="3648075" cy="3602038"/>
          </a:xfrm>
          <a:prstGeom prst="rect">
            <a:avLst/>
          </a:prstGeom>
          <a:noFill/>
        </p:spPr>
        <p:txBody>
          <a:bodyPr>
            <a:spAutoFit/>
          </a:bodyPr>
          <a:lstStyle/>
          <a:p>
            <a:pPr marL="285750" indent="-285750">
              <a:buFont typeface="Arial" pitchFamily="34" charset="0"/>
              <a:buChar char="•"/>
              <a:defRPr/>
            </a:pPr>
            <a:r>
              <a:rPr lang="en-US" b="1" i="1" dirty="0">
                <a:solidFill>
                  <a:srgbClr val="000000"/>
                </a:solidFill>
                <a:latin typeface="Calibri" pitchFamily="34" charset="0"/>
                <a:ea typeface="MS PGothic" pitchFamily="34" charset="-128"/>
                <a:cs typeface="+mn-cs"/>
              </a:rPr>
              <a:t>Reaction Station: </a:t>
            </a:r>
          </a:p>
          <a:p>
            <a:pPr>
              <a:defRPr/>
            </a:pPr>
            <a:r>
              <a:rPr lang="en-US" b="1" i="1" dirty="0">
                <a:solidFill>
                  <a:srgbClr val="000000"/>
                </a:solidFill>
                <a:latin typeface="Calibri" pitchFamily="34" charset="0"/>
                <a:ea typeface="MS PGothic" pitchFamily="34" charset="-128"/>
                <a:cs typeface="+mn-cs"/>
              </a:rPr>
              <a:t>        Adventures for Young Chemists </a:t>
            </a:r>
          </a:p>
          <a:p>
            <a:pPr marL="742950" lvl="1" indent="-285750">
              <a:buFont typeface="Arial" pitchFamily="34" charset="0"/>
              <a:buChar char="•"/>
              <a:defRPr/>
            </a:pPr>
            <a:endParaRPr lang="en-US" sz="800" dirty="0">
              <a:latin typeface="Calibri" pitchFamily="34" charset="0"/>
              <a:ea typeface="MS PGothic" pitchFamily="34" charset="-128"/>
              <a:cs typeface="+mn-cs"/>
            </a:endParaRPr>
          </a:p>
          <a:p>
            <a:pPr marL="742950" lvl="1" indent="-285750">
              <a:buFont typeface="Arial" pitchFamily="34" charset="0"/>
              <a:buChar char="•"/>
              <a:defRPr/>
            </a:pPr>
            <a:r>
              <a:rPr lang="en-US" sz="1600" dirty="0">
                <a:latin typeface="Calibri" pitchFamily="34" charset="0"/>
                <a:ea typeface="MS PGothic" pitchFamily="34" charset="-128"/>
                <a:cs typeface="+mn-cs"/>
              </a:rPr>
              <a:t>Funded by The Camille &amp; Henry Dreyfus Foundation</a:t>
            </a:r>
          </a:p>
          <a:p>
            <a:pPr marL="742950" lvl="1" indent="-285750">
              <a:buFont typeface="Arial" pitchFamily="34" charset="0"/>
              <a:buChar char="•"/>
              <a:defRPr/>
            </a:pPr>
            <a:endParaRPr lang="en-US" sz="800" dirty="0">
              <a:latin typeface="Calibri" pitchFamily="34" charset="0"/>
              <a:ea typeface="MS PGothic" pitchFamily="34" charset="-128"/>
              <a:cs typeface="+mn-cs"/>
            </a:endParaRPr>
          </a:p>
          <a:p>
            <a:pPr marL="742950" lvl="1" indent="-285750">
              <a:buFont typeface="Arial" pitchFamily="34" charset="0"/>
              <a:buChar char="•"/>
              <a:defRPr/>
            </a:pPr>
            <a:r>
              <a:rPr lang="en-US" sz="1600" dirty="0">
                <a:latin typeface="Calibri" pitchFamily="34" charset="0"/>
                <a:ea typeface="MS PGothic" pitchFamily="34" charset="-128"/>
                <a:cs typeface="+mn-cs"/>
              </a:rPr>
              <a:t>Collaboration with Brandeis University Chemistry professor Dr. Christine Thomas</a:t>
            </a:r>
          </a:p>
          <a:p>
            <a:pPr marL="742950" lvl="1" indent="-285750">
              <a:buFont typeface="Arial" pitchFamily="34" charset="0"/>
              <a:buChar char="•"/>
              <a:defRPr/>
            </a:pPr>
            <a:endParaRPr lang="en-US" sz="800" u="sng" dirty="0">
              <a:latin typeface="Calibri" pitchFamily="34" charset="0"/>
              <a:ea typeface="MS PGothic" pitchFamily="34" charset="-128"/>
              <a:cs typeface="+mn-cs"/>
              <a:hlinkClick r:id="rId9"/>
            </a:endParaRPr>
          </a:p>
          <a:p>
            <a:pPr marL="742950" lvl="1" indent="-285750">
              <a:buFont typeface="Arial" pitchFamily="34" charset="0"/>
              <a:buChar char="•"/>
              <a:defRPr/>
            </a:pPr>
            <a:r>
              <a:rPr lang="en-US" sz="1600" dirty="0">
                <a:latin typeface="Calibri" pitchFamily="34" charset="0"/>
                <a:ea typeface="MS PGothic" pitchFamily="34" charset="-128"/>
                <a:cs typeface="+mn-cs"/>
                <a:hlinkClick r:id="rId9"/>
              </a:rPr>
              <a:t>http://tinyurl.com/RxnStation</a:t>
            </a:r>
            <a:endParaRPr lang="en-US" sz="1600" dirty="0">
              <a:latin typeface="Calibri" pitchFamily="34" charset="0"/>
              <a:ea typeface="MS PGothic" pitchFamily="34" charset="-128"/>
              <a:cs typeface="+mn-cs"/>
            </a:endParaRPr>
          </a:p>
          <a:p>
            <a:pPr marL="285750" indent="-285750">
              <a:buFont typeface="Arial" pitchFamily="34" charset="0"/>
              <a:buChar char="•"/>
              <a:defRPr/>
            </a:pPr>
            <a:endParaRPr lang="en-US" u="sng" dirty="0">
              <a:latin typeface="Calibri" pitchFamily="34" charset="0"/>
              <a:ea typeface="MS PGothic" pitchFamily="34" charset="-128"/>
              <a:cs typeface="+mn-cs"/>
            </a:endParaRPr>
          </a:p>
          <a:p>
            <a:pPr marL="285750" indent="-285750">
              <a:buFont typeface="Arial" pitchFamily="34" charset="0"/>
              <a:buChar char="•"/>
              <a:defRPr/>
            </a:pPr>
            <a:r>
              <a:rPr lang="en-US" b="1" i="1" dirty="0">
                <a:latin typeface="Calibri" pitchFamily="34" charset="0"/>
                <a:ea typeface="MS PGothic" pitchFamily="34" charset="-128"/>
                <a:cs typeface="+mn-cs"/>
              </a:rPr>
              <a:t>Geodesic Domes, Buckyballs</a:t>
            </a:r>
          </a:p>
          <a:p>
            <a:pPr marL="285750" indent="-285750">
              <a:buFont typeface="Arial" pitchFamily="34" charset="0"/>
              <a:buChar char="•"/>
              <a:defRPr/>
            </a:pPr>
            <a:endParaRPr lang="en-US" b="1" i="1" dirty="0">
              <a:latin typeface="Calibri" pitchFamily="34" charset="0"/>
              <a:ea typeface="MS PGothic" pitchFamily="34" charset="-128"/>
              <a:cs typeface="+mn-cs"/>
            </a:endParaRPr>
          </a:p>
          <a:p>
            <a:pPr marL="285750" indent="-285750">
              <a:buFont typeface="Arial" pitchFamily="34" charset="0"/>
              <a:buChar char="•"/>
              <a:defRPr/>
            </a:pPr>
            <a:r>
              <a:rPr lang="en-US" b="1" i="1" dirty="0">
                <a:latin typeface="Calibri" pitchFamily="34" charset="0"/>
                <a:ea typeface="MS PGothic" pitchFamily="34" charset="-128"/>
                <a:cs typeface="+mn-cs"/>
              </a:rPr>
              <a:t>Offsite STEM Career Fairs</a:t>
            </a:r>
          </a:p>
        </p:txBody>
      </p:sp>
      <p:pic>
        <p:nvPicPr>
          <p:cNvPr id="40971" name="Picture 1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146800" y="4475163"/>
            <a:ext cx="1439863" cy="191928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0972" name="Picture 1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699375" y="4475163"/>
            <a:ext cx="1214438" cy="191928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dirty="0">
                <a:solidFill>
                  <a:schemeClr val="lt1"/>
                </a:solidFill>
                <a:latin typeface="+mn-lt"/>
                <a:ea typeface="+mn-ea"/>
                <a:cs typeface="+mn-cs"/>
              </a:rPr>
              <a:t> </a:t>
            </a:r>
          </a:p>
        </p:txBody>
      </p:sp>
      <p:sp>
        <p:nvSpPr>
          <p:cNvPr id="20483" name="Title 1"/>
          <p:cNvSpPr>
            <a:spLocks noGrp="1"/>
          </p:cNvSpPr>
          <p:nvPr>
            <p:ph type="title"/>
          </p:nvPr>
        </p:nvSpPr>
        <p:spPr>
          <a:xfrm>
            <a:off x="254000" y="274638"/>
            <a:ext cx="8407400" cy="741362"/>
          </a:xfrm>
        </p:spPr>
        <p:txBody>
          <a:bodyPr/>
          <a:lstStyle/>
          <a:p>
            <a:pPr algn="l">
              <a:lnSpc>
                <a:spcPct val="90000"/>
              </a:lnSpc>
            </a:pPr>
            <a:r>
              <a:rPr lang="en-US" sz="4000">
                <a:solidFill>
                  <a:srgbClr val="0C4225"/>
                </a:solidFill>
                <a:latin typeface="Georgia" charset="0"/>
                <a:ea typeface="MS PGothic" charset="0"/>
              </a:rPr>
              <a:t>What is Nano?</a:t>
            </a:r>
          </a:p>
        </p:txBody>
      </p:sp>
      <p:sp>
        <p:nvSpPr>
          <p:cNvPr id="5" name="TextBox 4"/>
          <p:cNvSpPr txBox="1"/>
          <p:nvPr/>
        </p:nvSpPr>
        <p:spPr>
          <a:xfrm>
            <a:off x="4483100" y="1304925"/>
            <a:ext cx="4660900" cy="5512278"/>
          </a:xfrm>
          <a:prstGeom prst="rect">
            <a:avLst/>
          </a:prstGeom>
          <a:noFill/>
        </p:spPr>
        <p:txBody>
          <a:bodyPr>
            <a:spAutoFit/>
          </a:bodyPr>
          <a:lstStyle/>
          <a:p>
            <a:pPr marL="342900" indent="-342900">
              <a:spcBef>
                <a:spcPct val="35000"/>
              </a:spcBef>
              <a:buClr>
                <a:srgbClr val="000000"/>
              </a:buClr>
              <a:defRPr/>
            </a:pPr>
            <a:r>
              <a:rPr lang="en-US" sz="2400" b="1" dirty="0">
                <a:solidFill>
                  <a:srgbClr val="000000"/>
                </a:solidFill>
                <a:latin typeface="Calibri" pitchFamily="34" charset="0"/>
                <a:ea typeface="MS Mincho" charset="-128"/>
                <a:cs typeface="Arial"/>
              </a:rPr>
              <a:t>Nano:</a:t>
            </a:r>
            <a:endParaRPr lang="en-US" sz="2400" dirty="0">
              <a:solidFill>
                <a:srgbClr val="000000"/>
              </a:solidFill>
              <a:latin typeface="Calibri" pitchFamily="34" charset="0"/>
              <a:ea typeface="MS Mincho" charset="-128"/>
              <a:cs typeface="Arial"/>
            </a:endParaRPr>
          </a:p>
          <a:p>
            <a:pPr marL="227013" lvl="1" indent="-227013">
              <a:spcBef>
                <a:spcPct val="35000"/>
              </a:spcBef>
              <a:buClr>
                <a:srgbClr val="000000"/>
              </a:buClr>
              <a:buFont typeface="Times" charset="0"/>
              <a:buChar char="•"/>
              <a:defRPr/>
            </a:pPr>
            <a:r>
              <a:rPr lang="en-US" sz="2400" dirty="0">
                <a:solidFill>
                  <a:srgbClr val="000000"/>
                </a:solidFill>
                <a:latin typeface="Calibri" pitchFamily="34" charset="0"/>
                <a:ea typeface="MS Mincho" charset="-128"/>
                <a:cs typeface="Arial"/>
              </a:rPr>
              <a:t>Small: </a:t>
            </a:r>
            <a:r>
              <a:rPr lang="en-US" sz="2000" dirty="0">
                <a:solidFill>
                  <a:srgbClr val="000000"/>
                </a:solidFill>
                <a:latin typeface="Calibri" pitchFamily="34" charset="0"/>
                <a:ea typeface="MS Mincho" charset="-128"/>
                <a:cs typeface="Arial"/>
              </a:rPr>
              <a:t>1 billion nanometers in a meter</a:t>
            </a:r>
          </a:p>
          <a:p>
            <a:pPr marL="227013" lvl="1" indent="-227013">
              <a:spcBef>
                <a:spcPct val="35000"/>
              </a:spcBef>
              <a:buClr>
                <a:srgbClr val="000000"/>
              </a:buClr>
              <a:buFont typeface="Times" charset="0"/>
              <a:buChar char="•"/>
              <a:defRPr/>
            </a:pPr>
            <a:r>
              <a:rPr lang="en-US" sz="2000" dirty="0" smtClean="0">
                <a:solidFill>
                  <a:srgbClr val="000000"/>
                </a:solidFill>
                <a:latin typeface="Calibri" pitchFamily="34" charset="0"/>
                <a:ea typeface="MS Mincho" charset="-128"/>
                <a:cs typeface="Arial"/>
              </a:rPr>
              <a:t>Matter behaves differentl</a:t>
            </a:r>
            <a:r>
              <a:rPr lang="en-US" sz="2000" dirty="0">
                <a:solidFill>
                  <a:srgbClr val="000000"/>
                </a:solidFill>
                <a:latin typeface="Calibri" pitchFamily="34" charset="0"/>
                <a:ea typeface="MS Mincho" charset="-128"/>
                <a:cs typeface="Arial"/>
              </a:rPr>
              <a:t>y</a:t>
            </a:r>
            <a:r>
              <a:rPr lang="en-US" sz="2000" dirty="0" smtClean="0">
                <a:solidFill>
                  <a:srgbClr val="000000"/>
                </a:solidFill>
                <a:latin typeface="Calibri" pitchFamily="34" charset="0"/>
                <a:ea typeface="MS Mincho" charset="-128"/>
                <a:cs typeface="Arial"/>
              </a:rPr>
              <a:t> at </a:t>
            </a:r>
            <a:r>
              <a:rPr lang="en-US" sz="2000" dirty="0">
                <a:solidFill>
                  <a:srgbClr val="000000"/>
                </a:solidFill>
                <a:latin typeface="Calibri" pitchFamily="34" charset="0"/>
                <a:ea typeface="MS Mincho" charset="-128"/>
                <a:cs typeface="Arial"/>
              </a:rPr>
              <a:t>this scale</a:t>
            </a:r>
          </a:p>
          <a:p>
            <a:pPr marL="800100" lvl="1" indent="-342900">
              <a:spcBef>
                <a:spcPct val="35000"/>
              </a:spcBef>
              <a:buClr>
                <a:srgbClr val="000000"/>
              </a:buClr>
              <a:buFont typeface="Times" charset="0"/>
              <a:buChar char="•"/>
              <a:defRPr/>
            </a:pPr>
            <a:endParaRPr lang="en-US" sz="2400" dirty="0">
              <a:solidFill>
                <a:srgbClr val="000000"/>
              </a:solidFill>
              <a:latin typeface="Calibri" pitchFamily="34" charset="0"/>
              <a:ea typeface="MS Mincho" charset="-128"/>
              <a:cs typeface="Arial"/>
            </a:endParaRPr>
          </a:p>
          <a:p>
            <a:pPr>
              <a:spcBef>
                <a:spcPct val="35000"/>
              </a:spcBef>
              <a:buClr>
                <a:srgbClr val="000000"/>
              </a:buClr>
              <a:defRPr/>
            </a:pPr>
            <a:r>
              <a:rPr lang="en-US" sz="2400" b="1" dirty="0">
                <a:solidFill>
                  <a:srgbClr val="000000"/>
                </a:solidFill>
                <a:latin typeface="Calibri" pitchFamily="34" charset="0"/>
                <a:ea typeface="MS Mincho" charset="-128"/>
                <a:cs typeface="Arial"/>
              </a:rPr>
              <a:t>Nanotechnology:  </a:t>
            </a:r>
            <a:r>
              <a:rPr lang="en-US" sz="2400" dirty="0">
                <a:solidFill>
                  <a:srgbClr val="000000"/>
                </a:solidFill>
                <a:latin typeface="Calibri" pitchFamily="34" charset="0"/>
                <a:ea typeface="MS Mincho" charset="-128"/>
                <a:cs typeface="Arial"/>
              </a:rPr>
              <a:t>manipulating matter in different ways at this scale can lead to exciting breakthroughs in</a:t>
            </a:r>
          </a:p>
          <a:p>
            <a:pPr marL="800100" lvl="1" indent="-342900">
              <a:spcBef>
                <a:spcPct val="35000"/>
              </a:spcBef>
              <a:buClr>
                <a:srgbClr val="000000"/>
              </a:buClr>
              <a:buFont typeface="Times" charset="0"/>
              <a:buChar char="•"/>
              <a:defRPr/>
            </a:pPr>
            <a:r>
              <a:rPr lang="en-US" sz="2000" dirty="0">
                <a:solidFill>
                  <a:srgbClr val="000000"/>
                </a:solidFill>
                <a:latin typeface="Calibri" pitchFamily="34" charset="0"/>
                <a:ea typeface="MS Mincho" charset="-128"/>
                <a:cs typeface="Arial"/>
              </a:rPr>
              <a:t>Medicine</a:t>
            </a:r>
          </a:p>
          <a:p>
            <a:pPr marL="800100" lvl="1" indent="-342900">
              <a:spcBef>
                <a:spcPct val="35000"/>
              </a:spcBef>
              <a:buClr>
                <a:srgbClr val="000000"/>
              </a:buClr>
              <a:buFont typeface="Times" charset="0"/>
              <a:buChar char="•"/>
              <a:defRPr/>
            </a:pPr>
            <a:r>
              <a:rPr lang="en-US" sz="2000" dirty="0">
                <a:solidFill>
                  <a:srgbClr val="000000"/>
                </a:solidFill>
                <a:latin typeface="Calibri" pitchFamily="34" charset="0"/>
                <a:ea typeface="MS Mincho" charset="-128"/>
                <a:cs typeface="Arial"/>
              </a:rPr>
              <a:t>Computing</a:t>
            </a:r>
          </a:p>
          <a:p>
            <a:pPr marL="800100" lvl="1" indent="-342900">
              <a:spcBef>
                <a:spcPct val="35000"/>
              </a:spcBef>
              <a:buClr>
                <a:srgbClr val="000000"/>
              </a:buClr>
              <a:buFont typeface="Times" charset="0"/>
              <a:buChar char="•"/>
              <a:defRPr/>
            </a:pPr>
            <a:r>
              <a:rPr lang="en-US" sz="2000" dirty="0">
                <a:solidFill>
                  <a:srgbClr val="000000"/>
                </a:solidFill>
                <a:latin typeface="Calibri" pitchFamily="34" charset="0"/>
                <a:ea typeface="MS Mincho" charset="-128"/>
                <a:cs typeface="Arial"/>
              </a:rPr>
              <a:t>Energy</a:t>
            </a:r>
          </a:p>
          <a:p>
            <a:pPr marL="800100" lvl="1" indent="-342900">
              <a:spcBef>
                <a:spcPct val="35000"/>
              </a:spcBef>
              <a:buClr>
                <a:srgbClr val="000000"/>
              </a:buClr>
              <a:buFont typeface="Times" charset="0"/>
              <a:buChar char="•"/>
              <a:defRPr/>
            </a:pPr>
            <a:r>
              <a:rPr lang="en-US" sz="2000" dirty="0">
                <a:solidFill>
                  <a:srgbClr val="000000"/>
                </a:solidFill>
                <a:latin typeface="Calibri" pitchFamily="34" charset="0"/>
                <a:ea typeface="MS Mincho" charset="-128"/>
                <a:cs typeface="Arial"/>
              </a:rPr>
              <a:t>Materials technologies</a:t>
            </a:r>
          </a:p>
          <a:p>
            <a:pPr>
              <a:defRPr/>
            </a:pPr>
            <a:endParaRPr lang="en-US" sz="2400" dirty="0">
              <a:latin typeface="Calibri" pitchFamily="34" charset="0"/>
              <a:ea typeface="MS PGothic" pitchFamily="34" charset="-128"/>
              <a:cs typeface="Arial"/>
            </a:endParaRPr>
          </a:p>
        </p:txBody>
      </p:sp>
      <p:pic>
        <p:nvPicPr>
          <p:cNvPr id="20485" name="Picture 5" descr="912434083_HwWk6-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3175"/>
            <a:ext cx="43053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89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88066"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Box 4"/>
          <p:cNvSpPr txBox="1">
            <a:spLocks noChangeArrowheads="1"/>
          </p:cNvSpPr>
          <p:nvPr/>
        </p:nvSpPr>
        <p:spPr bwMode="auto">
          <a:xfrm>
            <a:off x="146050" y="206375"/>
            <a:ext cx="3832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b="1">
                <a:solidFill>
                  <a:srgbClr val="000000"/>
                </a:solidFill>
              </a:rPr>
              <a:t>Nano Partnerships</a:t>
            </a:r>
          </a:p>
        </p:txBody>
      </p:sp>
      <p:pic>
        <p:nvPicPr>
          <p:cNvPr id="41989" name="Picture 2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10313" y="247650"/>
            <a:ext cx="2682875" cy="2011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1990"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78313" y="2463800"/>
            <a:ext cx="1846262" cy="2011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8070" name="Picture 2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30263" y="1549400"/>
            <a:ext cx="2009775" cy="36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71" name="Picture 2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6375" y="912813"/>
            <a:ext cx="3498850" cy="54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072" name="TextBox 2"/>
          <p:cNvSpPr txBox="1">
            <a:spLocks noChangeArrowheads="1"/>
          </p:cNvSpPr>
          <p:nvPr/>
        </p:nvSpPr>
        <p:spPr bwMode="auto">
          <a:xfrm>
            <a:off x="506413" y="2641600"/>
            <a:ext cx="319881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800"/>
              <a:t>Partnership begun in 2010</a:t>
            </a:r>
          </a:p>
          <a:p>
            <a:pPr eaLnBrk="1" hangingPunct="1"/>
            <a:endParaRPr lang="en-US" sz="1000"/>
          </a:p>
          <a:p>
            <a:pPr eaLnBrk="1" hangingPunct="1"/>
            <a:r>
              <a:rPr lang="en-US" sz="1800"/>
              <a:t>Faculty and researchers from MRSEC and Biology Department lead activities that highlight their interdisciplinary research at the interface of biology and nanoscale materials science. </a:t>
            </a:r>
          </a:p>
        </p:txBody>
      </p:sp>
      <p:pic>
        <p:nvPicPr>
          <p:cNvPr id="41994" name="Picture 1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18000" y="4643438"/>
            <a:ext cx="2085975" cy="2011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1995" name="Picture 1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241800" y="252413"/>
            <a:ext cx="1882775" cy="2011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1996" name="Picture 1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296025" y="2460625"/>
            <a:ext cx="2682875" cy="2012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1997" name="Picture 1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588125" y="4645025"/>
            <a:ext cx="2263775" cy="2012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89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90114"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Box 4"/>
          <p:cNvSpPr txBox="1">
            <a:spLocks noChangeArrowheads="1"/>
          </p:cNvSpPr>
          <p:nvPr/>
        </p:nvSpPr>
        <p:spPr bwMode="auto">
          <a:xfrm>
            <a:off x="122238" y="144463"/>
            <a:ext cx="38306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b="1">
                <a:solidFill>
                  <a:srgbClr val="000000"/>
                </a:solidFill>
              </a:rPr>
              <a:t>Nano Partnerships</a:t>
            </a:r>
          </a:p>
        </p:txBody>
      </p:sp>
      <p:pic>
        <p:nvPicPr>
          <p:cNvPr id="90116" name="Picture 15" descr="C:\Users\owner\Desktop\Nano 2013 McKinley\Droid 10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8500" y="2255838"/>
            <a:ext cx="3157538" cy="2101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1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65713" y="182563"/>
            <a:ext cx="3054350" cy="1939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015" name="Picture 1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78313" y="4502150"/>
            <a:ext cx="2260600" cy="21034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016" name="Picture 1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0550" y="2354263"/>
            <a:ext cx="1279525" cy="192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0120" name="Picture 20" descr="C:\Users\owner\Desktop\Nano 2013 McKinley\IMG_7529.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686550" y="4654550"/>
            <a:ext cx="2297113" cy="182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0121" name="Picture 3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6550" y="823913"/>
            <a:ext cx="2911475" cy="89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22" name="Picture 31"/>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27113" y="1806575"/>
            <a:ext cx="1528762"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6" name="TextBox 1"/>
          <p:cNvSpPr txBox="1">
            <a:spLocks noChangeArrowheads="1"/>
          </p:cNvSpPr>
          <p:nvPr/>
        </p:nvSpPr>
        <p:spPr bwMode="auto">
          <a:xfrm>
            <a:off x="285750" y="3078163"/>
            <a:ext cx="360997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en-US" dirty="0" err="1" smtClean="0">
                <a:cs typeface="+mn-cs"/>
              </a:rPr>
              <a:t>NanoDays</a:t>
            </a:r>
            <a:r>
              <a:rPr lang="en-US" dirty="0" smtClean="0">
                <a:cs typeface="+mn-cs"/>
              </a:rPr>
              <a:t> 2013</a:t>
            </a:r>
          </a:p>
          <a:p>
            <a:pPr eaLnBrk="1" hangingPunct="1">
              <a:defRPr/>
            </a:pPr>
            <a:endParaRPr lang="en-US" sz="900" dirty="0" smtClean="0">
              <a:cs typeface="+mn-cs"/>
            </a:endParaRPr>
          </a:p>
          <a:p>
            <a:pPr eaLnBrk="1" hangingPunct="1">
              <a:defRPr/>
            </a:pPr>
            <a:r>
              <a:rPr lang="en-US" dirty="0" smtClean="0">
                <a:cs typeface="+mn-cs"/>
              </a:rPr>
              <a:t>Dr. Gareth McKinley shared </a:t>
            </a:r>
          </a:p>
          <a:p>
            <a:pPr eaLnBrk="1" hangingPunct="1">
              <a:defRPr/>
            </a:pPr>
            <a:r>
              <a:rPr lang="en-US" dirty="0" smtClean="0">
                <a:cs typeface="+mn-cs"/>
              </a:rPr>
              <a:t>activities related to </a:t>
            </a:r>
            <a:r>
              <a:rPr lang="en-US" dirty="0" err="1" smtClean="0">
                <a:cs typeface="+mn-cs"/>
              </a:rPr>
              <a:t>nanocomposite</a:t>
            </a:r>
            <a:r>
              <a:rPr lang="en-US" dirty="0" smtClean="0">
                <a:cs typeface="+mn-cs"/>
              </a:rPr>
              <a:t> technology:</a:t>
            </a:r>
            <a:endParaRPr lang="en-US" sz="900" dirty="0" smtClean="0">
              <a:cs typeface="+mn-cs"/>
            </a:endParaRPr>
          </a:p>
          <a:p>
            <a:pPr eaLnBrk="1" hangingPunct="1">
              <a:defRPr/>
            </a:pPr>
            <a:endParaRPr lang="en-US" sz="800" dirty="0" smtClean="0">
              <a:cs typeface="+mn-cs"/>
            </a:endParaRPr>
          </a:p>
          <a:p>
            <a:pPr marL="285750" indent="-285750" eaLnBrk="1" hangingPunct="1">
              <a:buFont typeface="Arial" pitchFamily="34" charset="0"/>
              <a:buChar char="•"/>
              <a:defRPr/>
            </a:pPr>
            <a:r>
              <a:rPr lang="en-US" dirty="0" smtClean="0">
                <a:cs typeface="+mn-cs"/>
              </a:rPr>
              <a:t>water repellant coatings</a:t>
            </a:r>
          </a:p>
          <a:p>
            <a:pPr marL="285750" indent="-285750" eaLnBrk="1" hangingPunct="1">
              <a:buFont typeface="Arial" pitchFamily="34" charset="0"/>
              <a:buChar char="•"/>
              <a:defRPr/>
            </a:pPr>
            <a:r>
              <a:rPr lang="en-US" dirty="0" smtClean="0">
                <a:cs typeface="+mn-cs"/>
              </a:rPr>
              <a:t>moisturizing polymers on razors</a:t>
            </a:r>
          </a:p>
          <a:p>
            <a:pPr marL="285750" indent="-285750" eaLnBrk="1" hangingPunct="1">
              <a:buFont typeface="Arial" pitchFamily="34" charset="0"/>
              <a:buChar char="•"/>
              <a:defRPr/>
            </a:pPr>
            <a:r>
              <a:rPr lang="en-US" dirty="0" err="1" smtClean="0">
                <a:cs typeface="+mn-cs"/>
              </a:rPr>
              <a:t>ferrofluid</a:t>
            </a:r>
            <a:r>
              <a:rPr lang="en-US" dirty="0" smtClean="0">
                <a:cs typeface="+mn-cs"/>
              </a:rPr>
              <a:t> suspension systems for high performance cars.</a:t>
            </a:r>
          </a:p>
          <a:p>
            <a:pPr eaLnBrk="1" hangingPunct="1">
              <a:defRPr/>
            </a:pPr>
            <a:endParaRPr lang="en-US" dirty="0" smtClean="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ctrTitle"/>
          </p:nvPr>
        </p:nvSpPr>
        <p:spPr>
          <a:xfrm>
            <a:off x="3175" y="339725"/>
            <a:ext cx="3673475" cy="2786063"/>
          </a:xfrm>
        </p:spPr>
        <p:txBody>
          <a:bodyPr/>
          <a:lstStyle/>
          <a:p>
            <a:pPr algn="l" eaLnBrk="1" hangingPunct="1">
              <a:lnSpc>
                <a:spcPct val="90000"/>
              </a:lnSpc>
            </a:pPr>
            <a:r>
              <a:rPr lang="en-US">
                <a:solidFill>
                  <a:srgbClr val="0C4225"/>
                </a:solidFill>
                <a:latin typeface="Georgia" charset="0"/>
                <a:ea typeface="MS PGothic" charset="0"/>
              </a:rPr>
              <a:t>Marbles Kids Museum</a:t>
            </a:r>
            <a:endParaRPr lang="en-US" sz="4000">
              <a:solidFill>
                <a:srgbClr val="0C4225"/>
              </a:solidFill>
              <a:latin typeface="Georgia" charset="0"/>
              <a:ea typeface="MS PGothic" charset="0"/>
            </a:endParaRPr>
          </a:p>
        </p:txBody>
      </p:sp>
      <p:sp>
        <p:nvSpPr>
          <p:cNvPr id="3" name="Subtitle 2"/>
          <p:cNvSpPr>
            <a:spLocks noGrp="1"/>
          </p:cNvSpPr>
          <p:nvPr>
            <p:ph type="subTitle" idx="1"/>
          </p:nvPr>
        </p:nvSpPr>
        <p:spPr>
          <a:xfrm>
            <a:off x="55563" y="2927350"/>
            <a:ext cx="3621087" cy="3403600"/>
          </a:xfrm>
        </p:spPr>
        <p:txBody>
          <a:bodyPr rtlCol="0">
            <a:noAutofit/>
          </a:bodyPr>
          <a:lstStyle/>
          <a:p>
            <a:pPr algn="l" eaLnBrk="1" fontAlgn="auto" hangingPunct="1">
              <a:lnSpc>
                <a:spcPct val="90000"/>
              </a:lnSpc>
              <a:spcBef>
                <a:spcPct val="35000"/>
              </a:spcBef>
              <a:spcAft>
                <a:spcPts val="0"/>
              </a:spcAft>
              <a:buClr>
                <a:srgbClr val="0C4225"/>
              </a:buClr>
              <a:defRPr/>
            </a:pPr>
            <a:r>
              <a:rPr lang="en-US" sz="2400" dirty="0" smtClean="0">
                <a:solidFill>
                  <a:srgbClr val="0C4225"/>
                </a:solidFill>
                <a:ea typeface="MS Mincho" charset="-128"/>
                <a:cs typeface="Arial"/>
              </a:rPr>
              <a:t>Hardin Engelhardt</a:t>
            </a:r>
            <a:endParaRPr lang="en-US" sz="2400" dirty="0" smtClean="0">
              <a:ea typeface="+mn-ea"/>
              <a:cs typeface="Arial"/>
            </a:endParaRPr>
          </a:p>
          <a:p>
            <a:pPr algn="l" eaLnBrk="1" fontAlgn="auto" hangingPunct="1">
              <a:lnSpc>
                <a:spcPct val="90000"/>
              </a:lnSpc>
              <a:spcBef>
                <a:spcPct val="35000"/>
              </a:spcBef>
              <a:spcAft>
                <a:spcPts val="0"/>
              </a:spcAft>
              <a:buClr>
                <a:srgbClr val="0C4225"/>
              </a:buClr>
              <a:defRPr/>
            </a:pPr>
            <a:endParaRPr lang="en-US" sz="2400" dirty="0" smtClean="0">
              <a:solidFill>
                <a:srgbClr val="0C4225"/>
              </a:solidFill>
              <a:ea typeface="+mn-ea"/>
              <a:cs typeface="Arial"/>
            </a:endParaRPr>
          </a:p>
          <a:p>
            <a:pPr algn="l" eaLnBrk="1" fontAlgn="auto" hangingPunct="1">
              <a:lnSpc>
                <a:spcPct val="90000"/>
              </a:lnSpc>
              <a:spcBef>
                <a:spcPct val="35000"/>
              </a:spcBef>
              <a:spcAft>
                <a:spcPts val="0"/>
              </a:spcAft>
              <a:buClr>
                <a:srgbClr val="0C4225"/>
              </a:buClr>
              <a:defRPr/>
            </a:pPr>
            <a:r>
              <a:rPr lang="en-US" sz="1800" dirty="0" smtClean="0">
                <a:solidFill>
                  <a:srgbClr val="0C4225"/>
                </a:solidFill>
                <a:ea typeface="+mn-ea"/>
                <a:cs typeface="Arial"/>
              </a:rPr>
              <a:t>Education and Evaluation Specialist</a:t>
            </a:r>
          </a:p>
          <a:p>
            <a:pPr algn="l" eaLnBrk="1" fontAlgn="auto" hangingPunct="1">
              <a:lnSpc>
                <a:spcPct val="90000"/>
              </a:lnSpc>
              <a:spcBef>
                <a:spcPct val="35000"/>
              </a:spcBef>
              <a:spcAft>
                <a:spcPts val="0"/>
              </a:spcAft>
              <a:buClr>
                <a:srgbClr val="0C4225"/>
              </a:buClr>
              <a:defRPr/>
            </a:pPr>
            <a:endParaRPr lang="en-US" sz="2400" dirty="0">
              <a:solidFill>
                <a:srgbClr val="0C4225"/>
              </a:solidFill>
              <a:ea typeface="+mn-ea"/>
              <a:cs typeface="Arial"/>
            </a:endParaRPr>
          </a:p>
          <a:p>
            <a:pPr algn="l" eaLnBrk="1" fontAlgn="auto" hangingPunct="1">
              <a:lnSpc>
                <a:spcPct val="90000"/>
              </a:lnSpc>
              <a:spcBef>
                <a:spcPct val="35000"/>
              </a:spcBef>
              <a:spcAft>
                <a:spcPts val="0"/>
              </a:spcAft>
              <a:buClr>
                <a:srgbClr val="0C4225"/>
              </a:buClr>
              <a:defRPr/>
            </a:pPr>
            <a:r>
              <a:rPr lang="en-US" sz="1600" dirty="0" smtClean="0">
                <a:solidFill>
                  <a:srgbClr val="0C4225"/>
                </a:solidFill>
                <a:ea typeface="+mn-ea"/>
                <a:cs typeface="Arial"/>
              </a:rPr>
              <a:t>hengelhardt@marbleskidsmuseum.org</a:t>
            </a:r>
            <a:endParaRPr lang="en-US" sz="1600" dirty="0" smtClean="0">
              <a:solidFill>
                <a:srgbClr val="0C4225"/>
              </a:solidFill>
              <a:ea typeface="MS Mincho" charset="-128"/>
              <a:cs typeface="Arial"/>
            </a:endParaRPr>
          </a:p>
        </p:txBody>
      </p:sp>
      <p:sp>
        <p:nvSpPr>
          <p:cNvPr id="6" name="Rectangle 5"/>
          <p:cNvSpPr/>
          <p:nvPr/>
        </p:nvSpPr>
        <p:spPr>
          <a:xfrm>
            <a:off x="3584575"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2164" name="Picture 6"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4284663" y="5410200"/>
            <a:ext cx="43021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fontAlgn="auto" hangingPunct="1">
              <a:lnSpc>
                <a:spcPct val="90000"/>
              </a:lnSpc>
              <a:spcBef>
                <a:spcPct val="35000"/>
              </a:spcBef>
              <a:spcAft>
                <a:spcPts val="0"/>
              </a:spcAft>
              <a:buClr>
                <a:srgbClr val="0C4225"/>
              </a:buClr>
              <a:defRPr/>
            </a:pPr>
            <a:r>
              <a:rPr lang="en-US" sz="2400" dirty="0" smtClean="0">
                <a:solidFill>
                  <a:srgbClr val="0C4225"/>
                </a:solidFill>
                <a:ea typeface="MS Mincho" charset="-128"/>
                <a:cs typeface="Arial"/>
              </a:rPr>
              <a:t>www.marbleskidsmuseum.org</a:t>
            </a:r>
            <a:endParaRPr lang="en-US" sz="2400" dirty="0" smtClean="0">
              <a:ea typeface="+mn-ea"/>
              <a:cs typeface="Arial"/>
            </a:endParaRPr>
          </a:p>
          <a:p>
            <a:pPr algn="l" eaLnBrk="1" fontAlgn="auto" hangingPunct="1">
              <a:lnSpc>
                <a:spcPct val="90000"/>
              </a:lnSpc>
              <a:spcBef>
                <a:spcPct val="35000"/>
              </a:spcBef>
              <a:spcAft>
                <a:spcPts val="0"/>
              </a:spcAft>
              <a:buClr>
                <a:srgbClr val="0C4225"/>
              </a:buClr>
              <a:defRPr/>
            </a:pPr>
            <a:endParaRPr lang="en-US" sz="2400" dirty="0" smtClean="0">
              <a:solidFill>
                <a:srgbClr val="0C4225"/>
              </a:solidFill>
              <a:ea typeface="+mn-ea"/>
              <a:cs typeface="Arial"/>
            </a:endParaRPr>
          </a:p>
          <a:p>
            <a:pPr algn="l" eaLnBrk="1" fontAlgn="auto" hangingPunct="1">
              <a:lnSpc>
                <a:spcPct val="90000"/>
              </a:lnSpc>
              <a:spcBef>
                <a:spcPct val="35000"/>
              </a:spcBef>
              <a:spcAft>
                <a:spcPts val="0"/>
              </a:spcAft>
              <a:buClr>
                <a:srgbClr val="0C4225"/>
              </a:buClr>
              <a:defRPr/>
            </a:pPr>
            <a:endParaRPr lang="en-US" sz="2400" dirty="0" smtClean="0">
              <a:solidFill>
                <a:srgbClr val="0C4225"/>
              </a:solidFill>
              <a:ea typeface="MS Mincho" charset="-128"/>
              <a:cs typeface="Arial"/>
            </a:endParaRPr>
          </a:p>
        </p:txBody>
      </p:sp>
      <p:pic>
        <p:nvPicPr>
          <p:cNvPr id="2056" name="Picture 8" descr="L:\Resources\Media\Photos\Marketing Photos\Wayfinding Images\completed exterior\DSCN231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09999" y="972767"/>
            <a:ext cx="5212221" cy="39091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89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4210"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Subtitle 2"/>
          <p:cNvSpPr>
            <a:spLocks noGrp="1"/>
          </p:cNvSpPr>
          <p:nvPr>
            <p:ph type="subTitle" idx="1"/>
          </p:nvPr>
        </p:nvSpPr>
        <p:spPr>
          <a:xfrm>
            <a:off x="265113" y="1036638"/>
            <a:ext cx="3621087" cy="4765675"/>
          </a:xfrm>
        </p:spPr>
        <p:txBody>
          <a:bodyPr/>
          <a:lstStyle/>
          <a:p>
            <a:pPr marL="342900" indent="-342900" algn="l" eaLnBrk="1" hangingPunct="1">
              <a:lnSpc>
                <a:spcPct val="90000"/>
              </a:lnSpc>
              <a:spcBef>
                <a:spcPct val="35000"/>
              </a:spcBef>
              <a:buClr>
                <a:srgbClr val="0C4225"/>
              </a:buClr>
              <a:buFont typeface="Arial" charset="0"/>
              <a:buChar char="•"/>
            </a:pPr>
            <a:r>
              <a:rPr lang="en-US" sz="2400">
                <a:solidFill>
                  <a:srgbClr val="0C4225"/>
                </a:solidFill>
                <a:latin typeface="Calibri" charset="0"/>
                <a:ea typeface="MS Mincho" charset="0"/>
              </a:rPr>
              <a:t>Annual event</a:t>
            </a:r>
          </a:p>
          <a:p>
            <a:pPr marL="342900" indent="-342900" algn="l" eaLnBrk="1" hangingPunct="1">
              <a:lnSpc>
                <a:spcPct val="90000"/>
              </a:lnSpc>
              <a:spcBef>
                <a:spcPct val="35000"/>
              </a:spcBef>
              <a:buClr>
                <a:srgbClr val="0C4225"/>
              </a:buClr>
              <a:buFont typeface="Arial" charset="0"/>
              <a:buChar char="•"/>
            </a:pPr>
            <a:r>
              <a:rPr lang="en-US" sz="2400">
                <a:solidFill>
                  <a:srgbClr val="0C4225"/>
                </a:solidFill>
                <a:latin typeface="Calibri" charset="0"/>
                <a:ea typeface="MS Mincho" charset="0"/>
              </a:rPr>
              <a:t>An introduction to nanoscience and technology</a:t>
            </a:r>
          </a:p>
          <a:p>
            <a:pPr marL="342900" indent="-342900" algn="l" eaLnBrk="1" hangingPunct="1">
              <a:lnSpc>
                <a:spcPct val="90000"/>
              </a:lnSpc>
              <a:spcBef>
                <a:spcPct val="35000"/>
              </a:spcBef>
              <a:buClr>
                <a:srgbClr val="0C4225"/>
              </a:buClr>
              <a:buFont typeface="Arial" charset="0"/>
              <a:buChar char="•"/>
            </a:pPr>
            <a:r>
              <a:rPr lang="en-US" sz="2400">
                <a:solidFill>
                  <a:srgbClr val="0C4225"/>
                </a:solidFill>
                <a:latin typeface="Calibri" charset="0"/>
                <a:ea typeface="MS Mincho" charset="0"/>
              </a:rPr>
              <a:t>Draws 300 guests</a:t>
            </a:r>
          </a:p>
          <a:p>
            <a:pPr marL="342900" indent="-342900" algn="l" eaLnBrk="1" hangingPunct="1">
              <a:lnSpc>
                <a:spcPct val="90000"/>
              </a:lnSpc>
              <a:spcBef>
                <a:spcPct val="35000"/>
              </a:spcBef>
              <a:buClr>
                <a:srgbClr val="0C4225"/>
              </a:buClr>
              <a:buFont typeface="Arial" charset="0"/>
              <a:buChar char="•"/>
            </a:pPr>
            <a:r>
              <a:rPr lang="en-US" sz="2400">
                <a:solidFill>
                  <a:srgbClr val="0C4225"/>
                </a:solidFill>
                <a:latin typeface="Calibri" charset="0"/>
                <a:ea typeface="MS Mincho" charset="0"/>
              </a:rPr>
              <a:t>Partners facilitate activities from the Nano Days physical kits or their own activities</a:t>
            </a:r>
          </a:p>
          <a:p>
            <a:pPr marL="342900" indent="-342900" algn="l" eaLnBrk="1" hangingPunct="1">
              <a:lnSpc>
                <a:spcPct val="90000"/>
              </a:lnSpc>
              <a:spcBef>
                <a:spcPct val="35000"/>
              </a:spcBef>
              <a:buClr>
                <a:srgbClr val="0C4225"/>
              </a:buClr>
              <a:buFont typeface="Arial" charset="0"/>
              <a:buChar char="•"/>
            </a:pPr>
            <a:r>
              <a:rPr lang="en-US" sz="2400">
                <a:solidFill>
                  <a:srgbClr val="0C4225"/>
                </a:solidFill>
                <a:latin typeface="Calibri" charset="0"/>
                <a:ea typeface="MS Mincho" charset="0"/>
              </a:rPr>
              <a:t>Marbles staff and volunteers facilitate additional activities</a:t>
            </a:r>
          </a:p>
          <a:p>
            <a:pPr marL="342900" indent="-342900" algn="l" eaLnBrk="1" hangingPunct="1">
              <a:lnSpc>
                <a:spcPct val="90000"/>
              </a:lnSpc>
              <a:spcBef>
                <a:spcPct val="35000"/>
              </a:spcBef>
              <a:buClr>
                <a:srgbClr val="0C4225"/>
              </a:buClr>
              <a:buFont typeface="Arial" charset="0"/>
              <a:buChar char="•"/>
            </a:pPr>
            <a:endParaRPr lang="en-US" sz="2400">
              <a:solidFill>
                <a:srgbClr val="0C4225"/>
              </a:solidFill>
              <a:latin typeface="Calibri" charset="0"/>
              <a:ea typeface="MS Mincho" charset="0"/>
            </a:endParaRPr>
          </a:p>
          <a:p>
            <a:pPr marL="342900" indent="-342900" algn="l" eaLnBrk="1" hangingPunct="1">
              <a:lnSpc>
                <a:spcPct val="90000"/>
              </a:lnSpc>
              <a:spcBef>
                <a:spcPct val="35000"/>
              </a:spcBef>
              <a:buClr>
                <a:srgbClr val="0C4225"/>
              </a:buClr>
              <a:buFont typeface="Arial" charset="0"/>
              <a:buChar char="•"/>
            </a:pPr>
            <a:endParaRPr lang="en-US" sz="2400">
              <a:solidFill>
                <a:srgbClr val="0C4225"/>
              </a:solidFill>
              <a:latin typeface="Calibri" charset="0"/>
              <a:ea typeface="MS Mincho" charset="0"/>
            </a:endParaRPr>
          </a:p>
        </p:txBody>
      </p:sp>
      <p:sp>
        <p:nvSpPr>
          <p:cNvPr id="94212" name="TextBox 4"/>
          <p:cNvSpPr txBox="1">
            <a:spLocks noChangeArrowheads="1"/>
          </p:cNvSpPr>
          <p:nvPr/>
        </p:nvSpPr>
        <p:spPr bwMode="auto">
          <a:xfrm>
            <a:off x="55563" y="11113"/>
            <a:ext cx="38306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en-US" b="1"/>
          </a:p>
          <a:p>
            <a:pPr eaLnBrk="1" hangingPunct="1"/>
            <a:r>
              <a:rPr lang="en-US" sz="3200" b="1">
                <a:solidFill>
                  <a:srgbClr val="0C4225"/>
                </a:solidFill>
                <a:latin typeface="Georgia" charset="0"/>
              </a:rPr>
              <a:t>Nano Days</a:t>
            </a:r>
          </a:p>
        </p:txBody>
      </p:sp>
      <p:pic>
        <p:nvPicPr>
          <p:cNvPr id="3082" name="Picture 10" descr="L:\Resources\Media\Photos\Science Festival Photos\Nano Days\Nano Days (5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35300" y="138222"/>
            <a:ext cx="4759844" cy="35698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3" name="Picture 11" descr="L:\Resources\Media\Photos\Science Festival Photos\Nano Days\Nano Days (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35300" y="3708105"/>
            <a:ext cx="2169042" cy="28920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4" name="Picture 12" descr="L:\Resources\Media\Photos\Science Festival Photos\Nano Days\Nano Days (25).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04341" y="4013124"/>
            <a:ext cx="2715735" cy="20368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89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96258"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Subtitle 2"/>
          <p:cNvSpPr>
            <a:spLocks noGrp="1"/>
          </p:cNvSpPr>
          <p:nvPr>
            <p:ph type="subTitle" idx="1"/>
          </p:nvPr>
        </p:nvSpPr>
        <p:spPr>
          <a:xfrm>
            <a:off x="185738" y="1066800"/>
            <a:ext cx="3621087" cy="4913313"/>
          </a:xfrm>
        </p:spPr>
        <p:txBody>
          <a:bodyPr/>
          <a:lstStyle/>
          <a:p>
            <a:pPr marL="342900" indent="-342900" algn="l" eaLnBrk="1" hangingPunct="1">
              <a:lnSpc>
                <a:spcPct val="90000"/>
              </a:lnSpc>
              <a:spcBef>
                <a:spcPct val="35000"/>
              </a:spcBef>
              <a:buClr>
                <a:srgbClr val="0C4225"/>
              </a:buClr>
              <a:buFont typeface="Arial" charset="0"/>
              <a:buChar char="•"/>
            </a:pPr>
            <a:r>
              <a:rPr lang="en-US" sz="2400">
                <a:solidFill>
                  <a:srgbClr val="0C4225"/>
                </a:solidFill>
                <a:latin typeface="Calibri" charset="0"/>
                <a:ea typeface="MS Mincho" charset="0"/>
              </a:rPr>
              <a:t>Deliver activities and materials from Nano Days physical kits and NISENet resources as part of ongoing facilitated science programming</a:t>
            </a:r>
          </a:p>
          <a:p>
            <a:pPr marL="342900" indent="-342900" algn="l" eaLnBrk="1" hangingPunct="1">
              <a:lnSpc>
                <a:spcPct val="90000"/>
              </a:lnSpc>
              <a:spcBef>
                <a:spcPct val="35000"/>
              </a:spcBef>
              <a:buClr>
                <a:srgbClr val="0C4225"/>
              </a:buClr>
              <a:buFont typeface="Arial" charset="0"/>
              <a:buChar char="•"/>
            </a:pPr>
            <a:r>
              <a:rPr lang="en-US" sz="2400">
                <a:solidFill>
                  <a:srgbClr val="0C4225"/>
                </a:solidFill>
                <a:latin typeface="Calibri" charset="0"/>
                <a:ea typeface="MS Mincho" charset="0"/>
              </a:rPr>
              <a:t>Kit activities and NISENet resources serve as a model for development of other content and for partner content development</a:t>
            </a:r>
          </a:p>
          <a:p>
            <a:pPr marL="342900" indent="-342900" algn="l" eaLnBrk="1" hangingPunct="1">
              <a:lnSpc>
                <a:spcPct val="90000"/>
              </a:lnSpc>
              <a:spcBef>
                <a:spcPct val="35000"/>
              </a:spcBef>
              <a:buClr>
                <a:srgbClr val="0C4225"/>
              </a:buClr>
              <a:buFont typeface="Arial" charset="0"/>
              <a:buChar char="•"/>
            </a:pPr>
            <a:endParaRPr lang="en-US" sz="2400">
              <a:solidFill>
                <a:schemeClr val="tx1"/>
              </a:solidFill>
              <a:latin typeface="Calibri" charset="0"/>
              <a:ea typeface="MS Mincho" charset="0"/>
            </a:endParaRPr>
          </a:p>
          <a:p>
            <a:pPr marL="342900" indent="-342900" algn="l" eaLnBrk="1" hangingPunct="1">
              <a:lnSpc>
                <a:spcPct val="90000"/>
              </a:lnSpc>
              <a:spcBef>
                <a:spcPct val="35000"/>
              </a:spcBef>
              <a:buClr>
                <a:srgbClr val="0C4225"/>
              </a:buClr>
              <a:buFont typeface="Arial" charset="0"/>
              <a:buChar char="•"/>
            </a:pPr>
            <a:endParaRPr lang="en-US" sz="2400">
              <a:solidFill>
                <a:schemeClr val="tx1"/>
              </a:solidFill>
              <a:latin typeface="Calibri" charset="0"/>
              <a:ea typeface="MS Mincho" charset="0"/>
            </a:endParaRPr>
          </a:p>
        </p:txBody>
      </p:sp>
      <p:sp>
        <p:nvSpPr>
          <p:cNvPr id="96260" name="TextBox 4"/>
          <p:cNvSpPr txBox="1">
            <a:spLocks noChangeArrowheads="1"/>
          </p:cNvSpPr>
          <p:nvPr/>
        </p:nvSpPr>
        <p:spPr bwMode="auto">
          <a:xfrm>
            <a:off x="168275" y="265113"/>
            <a:ext cx="3830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3200" b="1">
                <a:solidFill>
                  <a:srgbClr val="0C4225"/>
                </a:solidFill>
                <a:latin typeface="Georgia" charset="0"/>
              </a:rPr>
              <a:t>Nano Dailies</a:t>
            </a:r>
          </a:p>
        </p:txBody>
      </p:sp>
      <p:pic>
        <p:nvPicPr>
          <p:cNvPr id="4108" name="Picture 12" descr="L:\Resources\Media\Photos\Science Festival Photos\Nano Days\Nano Days (5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4479" y="188911"/>
            <a:ext cx="4869658" cy="64928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89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98306"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Subtitle 2"/>
          <p:cNvSpPr>
            <a:spLocks noGrp="1"/>
          </p:cNvSpPr>
          <p:nvPr>
            <p:ph type="subTitle" idx="1"/>
          </p:nvPr>
        </p:nvSpPr>
        <p:spPr>
          <a:xfrm>
            <a:off x="168275" y="1128713"/>
            <a:ext cx="3621088" cy="5048250"/>
          </a:xfrm>
        </p:spPr>
        <p:txBody>
          <a:bodyPr/>
          <a:lstStyle/>
          <a:p>
            <a:pPr marL="285750" indent="-285750" algn="l">
              <a:buFont typeface="Arial" pitchFamily="34" charset="0"/>
              <a:buChar char="•"/>
              <a:defRPr/>
            </a:pPr>
            <a:r>
              <a:rPr lang="en-US" sz="2400" dirty="0" err="1" smtClean="0">
                <a:solidFill>
                  <a:srgbClr val="0C4225"/>
                </a:solidFill>
                <a:latin typeface="+mj-lt"/>
                <a:cs typeface="ＭＳ Ｐゴシック" charset="0"/>
              </a:rPr>
              <a:t>NISENet</a:t>
            </a:r>
            <a:r>
              <a:rPr lang="en-US" sz="2400" dirty="0" smtClean="0">
                <a:solidFill>
                  <a:srgbClr val="0C4225"/>
                </a:solidFill>
                <a:latin typeface="+mj-lt"/>
                <a:cs typeface="ＭＳ Ｐゴシック" charset="0"/>
              </a:rPr>
              <a:t> Mini-Grant funded initiative</a:t>
            </a:r>
          </a:p>
          <a:p>
            <a:pPr marL="285750" indent="-285750" algn="l">
              <a:buFont typeface="Arial" pitchFamily="34" charset="0"/>
              <a:buChar char="•"/>
              <a:defRPr/>
            </a:pPr>
            <a:r>
              <a:rPr lang="en-US" sz="2400" dirty="0" smtClean="0">
                <a:solidFill>
                  <a:srgbClr val="0C4225"/>
                </a:solidFill>
                <a:latin typeface="+mj-lt"/>
                <a:cs typeface="ＭＳ Ｐゴシック" charset="0"/>
              </a:rPr>
              <a:t>Lunch </a:t>
            </a:r>
            <a:r>
              <a:rPr lang="en-US" sz="2400" dirty="0">
                <a:solidFill>
                  <a:srgbClr val="0C4225"/>
                </a:solidFill>
                <a:latin typeface="+mj-lt"/>
                <a:cs typeface="ＭＳ Ｐゴシック" charset="0"/>
              </a:rPr>
              <a:t>time </a:t>
            </a:r>
            <a:r>
              <a:rPr lang="en-US" sz="2400" dirty="0" err="1">
                <a:solidFill>
                  <a:srgbClr val="0C4225"/>
                </a:solidFill>
                <a:latin typeface="+mj-lt"/>
                <a:cs typeface="ＭＳ Ｐゴシック" charset="0"/>
              </a:rPr>
              <a:t>nano</a:t>
            </a:r>
            <a:r>
              <a:rPr lang="en-US" sz="2400" dirty="0">
                <a:solidFill>
                  <a:srgbClr val="0C4225"/>
                </a:solidFill>
                <a:latin typeface="+mj-lt"/>
                <a:cs typeface="ＭＳ Ｐゴシック" charset="0"/>
              </a:rPr>
              <a:t> exploration sessions integrated into regular summer camp </a:t>
            </a:r>
            <a:r>
              <a:rPr lang="en-US" sz="2400" dirty="0" smtClean="0">
                <a:solidFill>
                  <a:srgbClr val="0C4225"/>
                </a:solidFill>
                <a:latin typeface="+mj-lt"/>
                <a:cs typeface="ＭＳ Ｐゴシック" charset="0"/>
              </a:rPr>
              <a:t>program</a:t>
            </a:r>
            <a:endParaRPr lang="en-US" sz="2400" dirty="0">
              <a:solidFill>
                <a:srgbClr val="0C4225"/>
              </a:solidFill>
              <a:latin typeface="+mj-lt"/>
              <a:cs typeface="ＭＳ Ｐゴシック" charset="0"/>
            </a:endParaRPr>
          </a:p>
          <a:p>
            <a:pPr marL="285750" indent="-285750" algn="l">
              <a:buFont typeface="Arial" pitchFamily="34" charset="0"/>
              <a:buChar char="•"/>
              <a:defRPr/>
            </a:pPr>
            <a:r>
              <a:rPr lang="en-US" sz="2400" dirty="0">
                <a:solidFill>
                  <a:srgbClr val="0C4225"/>
                </a:solidFill>
                <a:latin typeface="+mj-lt"/>
                <a:cs typeface="ＭＳ Ｐゴシック" charset="0"/>
              </a:rPr>
              <a:t>One 45 minute session per </a:t>
            </a:r>
            <a:r>
              <a:rPr lang="en-US" sz="2400" dirty="0" smtClean="0">
                <a:solidFill>
                  <a:srgbClr val="0C4225"/>
                </a:solidFill>
                <a:latin typeface="+mj-lt"/>
                <a:cs typeface="ＭＳ Ｐゴシック" charset="0"/>
              </a:rPr>
              <a:t>week</a:t>
            </a:r>
            <a:endParaRPr lang="en-US" sz="2400" dirty="0">
              <a:solidFill>
                <a:srgbClr val="0C4225"/>
              </a:solidFill>
              <a:latin typeface="+mj-lt"/>
              <a:cs typeface="ＭＳ Ｐゴシック" charset="0"/>
            </a:endParaRPr>
          </a:p>
          <a:p>
            <a:pPr marL="285750" indent="-285750" algn="l">
              <a:buFont typeface="Arial" pitchFamily="34" charset="0"/>
              <a:buChar char="•"/>
              <a:defRPr/>
            </a:pPr>
            <a:r>
              <a:rPr lang="en-US" sz="2400" dirty="0">
                <a:solidFill>
                  <a:srgbClr val="0C4225"/>
                </a:solidFill>
                <a:latin typeface="+mj-lt"/>
                <a:cs typeface="ＭＳ Ｐゴシック" charset="0"/>
              </a:rPr>
              <a:t>~75 </a:t>
            </a:r>
            <a:r>
              <a:rPr lang="en-US" sz="2400" dirty="0" smtClean="0">
                <a:solidFill>
                  <a:srgbClr val="0C4225"/>
                </a:solidFill>
                <a:latin typeface="+mj-lt"/>
                <a:cs typeface="ＭＳ Ｐゴシック" charset="0"/>
              </a:rPr>
              <a:t>campers, 10-15 </a:t>
            </a:r>
            <a:r>
              <a:rPr lang="en-US" sz="2400" dirty="0">
                <a:solidFill>
                  <a:srgbClr val="0C4225"/>
                </a:solidFill>
                <a:latin typeface="+mj-lt"/>
                <a:cs typeface="ＭＳ Ｐゴシック" charset="0"/>
              </a:rPr>
              <a:t>staff and volunteer </a:t>
            </a:r>
            <a:r>
              <a:rPr lang="en-US" sz="2400" dirty="0" smtClean="0">
                <a:solidFill>
                  <a:srgbClr val="0C4225"/>
                </a:solidFill>
                <a:latin typeface="+mj-lt"/>
                <a:cs typeface="ＭＳ Ｐゴシック" charset="0"/>
              </a:rPr>
              <a:t>participants, and 6-8 partners </a:t>
            </a:r>
            <a:r>
              <a:rPr lang="en-US" sz="2400" dirty="0">
                <a:solidFill>
                  <a:srgbClr val="0C4225"/>
                </a:solidFill>
                <a:latin typeface="+mj-lt"/>
                <a:cs typeface="ＭＳ Ｐゴシック" charset="0"/>
              </a:rPr>
              <a:t>each week</a:t>
            </a:r>
          </a:p>
          <a:p>
            <a:pPr marL="342900" indent="-342900" algn="l" eaLnBrk="1" hangingPunct="1">
              <a:lnSpc>
                <a:spcPct val="90000"/>
              </a:lnSpc>
              <a:spcBef>
                <a:spcPct val="35000"/>
              </a:spcBef>
              <a:buClr>
                <a:srgbClr val="0C4225"/>
              </a:buClr>
              <a:buFont typeface="Arial" charset="0"/>
              <a:buChar char="•"/>
              <a:defRPr/>
            </a:pPr>
            <a:endParaRPr lang="en-US" sz="2400" dirty="0" smtClean="0">
              <a:solidFill>
                <a:srgbClr val="0C4225"/>
              </a:solidFill>
              <a:latin typeface="+mj-lt"/>
              <a:ea typeface="MS Mincho" pitchFamily="49" charset="-128"/>
              <a:cs typeface="Arial" charset="0"/>
            </a:endParaRPr>
          </a:p>
          <a:p>
            <a:pPr marL="342900" indent="-342900" algn="l" eaLnBrk="1" hangingPunct="1">
              <a:lnSpc>
                <a:spcPct val="90000"/>
              </a:lnSpc>
              <a:spcBef>
                <a:spcPct val="35000"/>
              </a:spcBef>
              <a:buClr>
                <a:srgbClr val="0C4225"/>
              </a:buClr>
              <a:buFont typeface="Arial" charset="0"/>
              <a:buChar char="•"/>
              <a:defRPr/>
            </a:pPr>
            <a:endParaRPr lang="en-US" sz="2400" dirty="0" smtClean="0">
              <a:solidFill>
                <a:schemeClr val="tx1"/>
              </a:solidFill>
              <a:ea typeface="MS Mincho" pitchFamily="49" charset="-128"/>
              <a:cs typeface="Arial" charset="0"/>
            </a:endParaRPr>
          </a:p>
        </p:txBody>
      </p:sp>
      <p:sp>
        <p:nvSpPr>
          <p:cNvPr id="98308" name="TextBox 4"/>
          <p:cNvSpPr txBox="1">
            <a:spLocks noChangeArrowheads="1"/>
          </p:cNvSpPr>
          <p:nvPr/>
        </p:nvSpPr>
        <p:spPr bwMode="auto">
          <a:xfrm>
            <a:off x="168275" y="265113"/>
            <a:ext cx="3830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3200" b="1">
                <a:solidFill>
                  <a:srgbClr val="0C4225"/>
                </a:solidFill>
                <a:latin typeface="Georgia" charset="0"/>
              </a:rPr>
              <a:t>Nano Play</a:t>
            </a:r>
          </a:p>
        </p:txBody>
      </p:sp>
      <p:pic>
        <p:nvPicPr>
          <p:cNvPr id="14" name="Picture 3" descr="L:\Exhibits\Events &amp; Special Programs\Nano\Nano Play Videos\IMAG045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13181" y="3517634"/>
            <a:ext cx="1890528" cy="31606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L:\Exhibits\Events &amp; Special Programs\Nano\Nano Play Videos\Nano Play 7_10_12 00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69197" y="2245127"/>
            <a:ext cx="1578496" cy="1183872"/>
          </a:xfrm>
          <a:prstGeom prst="rect">
            <a:avLst/>
          </a:prstGeom>
          <a:ln>
            <a:noFill/>
          </a:ln>
          <a:effectLst>
            <a:softEdge rad="112500"/>
          </a:effectLst>
          <a:extLst/>
        </p:spPr>
      </p:pic>
      <p:pic>
        <p:nvPicPr>
          <p:cNvPr id="17" name="Picture 2" descr="L:\Exhibits\Events &amp; Special Programs\Nano\Nano Play Videos\Nano Play 7_10_12 008.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31757" y="4411387"/>
            <a:ext cx="2893553" cy="2170165"/>
          </a:xfrm>
          <a:prstGeom prst="rect">
            <a:avLst/>
          </a:prstGeom>
          <a:ln>
            <a:noFill/>
          </a:ln>
          <a:effectLst>
            <a:softEdge rad="112500"/>
          </a:effectLst>
          <a:extLst/>
        </p:spPr>
      </p:pic>
      <p:pic>
        <p:nvPicPr>
          <p:cNvPr id="18" name="Picture 2" descr="L:\Exhibits\Events &amp; Special Programs\Nano\Nano Play Videos\IMAG0458.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95140" y="2541872"/>
            <a:ext cx="2966786" cy="1774255"/>
          </a:xfrm>
          <a:prstGeom prst="rect">
            <a:avLst/>
          </a:prstGeom>
          <a:ln>
            <a:noFill/>
          </a:ln>
          <a:effectLst>
            <a:softEdge rad="112500"/>
          </a:effectLst>
          <a:extLst/>
        </p:spPr>
      </p:pic>
      <p:pic>
        <p:nvPicPr>
          <p:cNvPr id="19" name="Picture 2" descr="L:\Exhibits\Events &amp; Special Programs\Nano\Nano Play Videos\IMAG0596.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04877" y="104579"/>
            <a:ext cx="1307136" cy="2185703"/>
          </a:xfrm>
          <a:prstGeom prst="rect">
            <a:avLst/>
          </a:prstGeom>
          <a:ln>
            <a:noFill/>
          </a:ln>
          <a:effectLst>
            <a:softEdge rad="112500"/>
          </a:effectLst>
          <a:extLst/>
        </p:spPr>
      </p:pic>
      <p:pic>
        <p:nvPicPr>
          <p:cNvPr id="20" name="Picture 3" descr="L:\Exhibits\Events &amp; Special Programs\Nano\Nano Play Videos\Nano Play 7_10_12 004.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090988" y="104579"/>
            <a:ext cx="3178209" cy="2383656"/>
          </a:xfrm>
          <a:prstGeom prst="rect">
            <a:avLst/>
          </a:prstGeom>
          <a:ln>
            <a:noFill/>
          </a:ln>
          <a:effectLst>
            <a:softEdge rad="112500"/>
          </a:effectLs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89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00354"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Subtitle 2"/>
          <p:cNvSpPr>
            <a:spLocks noGrp="1"/>
          </p:cNvSpPr>
          <p:nvPr>
            <p:ph type="subTitle" idx="1"/>
          </p:nvPr>
        </p:nvSpPr>
        <p:spPr>
          <a:xfrm>
            <a:off x="185738" y="1066800"/>
            <a:ext cx="3621087" cy="4573588"/>
          </a:xfrm>
        </p:spPr>
        <p:txBody>
          <a:bodyPr/>
          <a:lstStyle/>
          <a:p>
            <a:pPr marL="342900" indent="-342900" algn="l" eaLnBrk="1" hangingPunct="1">
              <a:lnSpc>
                <a:spcPct val="90000"/>
              </a:lnSpc>
              <a:spcBef>
                <a:spcPct val="35000"/>
              </a:spcBef>
              <a:buClr>
                <a:srgbClr val="0C4225"/>
              </a:buClr>
              <a:buFont typeface="Arial" charset="0"/>
              <a:buChar char="•"/>
            </a:pPr>
            <a:r>
              <a:rPr lang="en-US" sz="2400">
                <a:solidFill>
                  <a:srgbClr val="0C4225"/>
                </a:solidFill>
                <a:latin typeface="Calibri" charset="0"/>
                <a:ea typeface="MS Mincho" charset="0"/>
              </a:rPr>
              <a:t>Nano-focused learning lab for students in grades 4-8 in conjunction with the documentary </a:t>
            </a:r>
            <a:r>
              <a:rPr lang="en-US" sz="2400" i="1">
                <a:solidFill>
                  <a:srgbClr val="0C4225"/>
                </a:solidFill>
                <a:latin typeface="Calibri" charset="0"/>
                <a:ea typeface="MS Mincho" charset="0"/>
              </a:rPr>
              <a:t>Mysteries of the Unseen World</a:t>
            </a:r>
            <a:r>
              <a:rPr lang="en-US" sz="2400">
                <a:solidFill>
                  <a:srgbClr val="0C4225"/>
                </a:solidFill>
                <a:latin typeface="Calibri" charset="0"/>
                <a:ea typeface="MS Mincho" charset="0"/>
              </a:rPr>
              <a:t>.</a:t>
            </a:r>
          </a:p>
          <a:p>
            <a:pPr marL="342900" indent="-342900" algn="l" eaLnBrk="1" hangingPunct="1">
              <a:lnSpc>
                <a:spcPct val="90000"/>
              </a:lnSpc>
              <a:spcBef>
                <a:spcPct val="35000"/>
              </a:spcBef>
              <a:buClr>
                <a:srgbClr val="0C4225"/>
              </a:buClr>
              <a:buFont typeface="Arial" charset="0"/>
              <a:buChar char="•"/>
            </a:pPr>
            <a:r>
              <a:rPr lang="en-US" sz="2400">
                <a:solidFill>
                  <a:srgbClr val="0C4225"/>
                </a:solidFill>
                <a:latin typeface="Calibri" charset="0"/>
                <a:ea typeface="MS Mincho" charset="0"/>
              </a:rPr>
              <a:t>Creation of a STEM Corps  of middle school students to deliver STEM Play at Marbles and outreach events</a:t>
            </a:r>
          </a:p>
          <a:p>
            <a:pPr marL="342900" indent="-342900" algn="l" eaLnBrk="1" hangingPunct="1">
              <a:lnSpc>
                <a:spcPct val="90000"/>
              </a:lnSpc>
              <a:spcBef>
                <a:spcPct val="35000"/>
              </a:spcBef>
              <a:buClr>
                <a:srgbClr val="0C4225"/>
              </a:buClr>
              <a:buFont typeface="Arial" charset="0"/>
              <a:buChar char="•"/>
            </a:pPr>
            <a:endParaRPr lang="en-US" sz="2400">
              <a:solidFill>
                <a:schemeClr val="tx1"/>
              </a:solidFill>
              <a:latin typeface="Calibri" charset="0"/>
              <a:ea typeface="MS Mincho" charset="0"/>
            </a:endParaRPr>
          </a:p>
          <a:p>
            <a:pPr marL="342900" indent="-342900" algn="l" eaLnBrk="1" hangingPunct="1">
              <a:lnSpc>
                <a:spcPct val="90000"/>
              </a:lnSpc>
              <a:spcBef>
                <a:spcPct val="35000"/>
              </a:spcBef>
              <a:buClr>
                <a:srgbClr val="0C4225"/>
              </a:buClr>
              <a:buFont typeface="Arial" charset="0"/>
              <a:buChar char="•"/>
            </a:pPr>
            <a:endParaRPr lang="en-US" sz="2400">
              <a:solidFill>
                <a:schemeClr val="tx1"/>
              </a:solidFill>
              <a:latin typeface="Calibri" charset="0"/>
              <a:ea typeface="MS Mincho" charset="0"/>
            </a:endParaRPr>
          </a:p>
        </p:txBody>
      </p:sp>
      <p:sp>
        <p:nvSpPr>
          <p:cNvPr id="100356" name="TextBox 4"/>
          <p:cNvSpPr txBox="1">
            <a:spLocks noChangeArrowheads="1"/>
          </p:cNvSpPr>
          <p:nvPr/>
        </p:nvSpPr>
        <p:spPr bwMode="auto">
          <a:xfrm>
            <a:off x="168275" y="265113"/>
            <a:ext cx="3830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3200" b="1" dirty="0" smtClean="0">
                <a:solidFill>
                  <a:srgbClr val="0C4225"/>
                </a:solidFill>
                <a:latin typeface="Georgia" charset="0"/>
              </a:rPr>
              <a:t>What’</a:t>
            </a:r>
            <a:r>
              <a:rPr lang="en-US" altLang="ja-JP" sz="3200" b="1" dirty="0" smtClean="0">
                <a:solidFill>
                  <a:srgbClr val="0C4225"/>
                </a:solidFill>
                <a:latin typeface="Georgia" charset="0"/>
              </a:rPr>
              <a:t>s </a:t>
            </a:r>
            <a:r>
              <a:rPr lang="en-US" altLang="ja-JP" sz="3200" b="1" dirty="0">
                <a:solidFill>
                  <a:srgbClr val="0C4225"/>
                </a:solidFill>
                <a:latin typeface="Georgia" charset="0"/>
              </a:rPr>
              <a:t>next?</a:t>
            </a:r>
            <a:endParaRPr lang="en-US" sz="3200" b="1" dirty="0">
              <a:solidFill>
                <a:srgbClr val="0C4225"/>
              </a:solidFill>
              <a:latin typeface="Georgia" charset="0"/>
            </a:endParaRPr>
          </a:p>
        </p:txBody>
      </p:sp>
      <p:pic>
        <p:nvPicPr>
          <p:cNvPr id="6156" name="Picture 12" descr="C:\Users\HEngelhardt\Pictures\TTA LL\IMAG0268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3655" y="265112"/>
            <a:ext cx="2202243" cy="36824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7" name="Picture 13" descr="C:\Users\HEngelhardt\Pictures\TTA LL\IMAG027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63655" y="3947552"/>
            <a:ext cx="4572000" cy="27342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8" name="Picture 14" descr="L:\Resources\Media\Photos\Science Festival Photos\Green Energy Wksp\Green Energy Wksp (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70516" y="265113"/>
            <a:ext cx="1977968" cy="35087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89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02402"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Box 4"/>
          <p:cNvSpPr txBox="1">
            <a:spLocks noChangeArrowheads="1"/>
          </p:cNvSpPr>
          <p:nvPr/>
        </p:nvSpPr>
        <p:spPr bwMode="auto">
          <a:xfrm>
            <a:off x="0" y="117475"/>
            <a:ext cx="3849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3200" b="1">
                <a:solidFill>
                  <a:srgbClr val="0C4225"/>
                </a:solidFill>
                <a:latin typeface="Georgia" charset="0"/>
              </a:rPr>
              <a:t>Partnerships</a:t>
            </a:r>
          </a:p>
        </p:txBody>
      </p:sp>
      <p:pic>
        <p:nvPicPr>
          <p:cNvPr id="102404" name="Picture 16" descr="http://www.ceint.duke.edu/sites/ceint.duke.edu/themes/ceint2/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4013" y="1303338"/>
            <a:ext cx="34210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1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4013" y="2544763"/>
            <a:ext cx="33147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6" name="Picture 1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9738" y="3671888"/>
            <a:ext cx="31432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9" name="Picture 19" descr="L:\Resources\Media\Photos\Science Festival Photos\Nano Days\Nano Days (7).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84662" y="117475"/>
            <a:ext cx="2369731" cy="31596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40" name="Picture 20" descr="L:\Resources\Media\Photos\Science Festival Photos\Nano Days\Nano Days (11).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90538" y="3429000"/>
            <a:ext cx="4327710" cy="32457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41" name="Picture 21" descr="L:\Resources\Media\Photos\Science Festival Photos\Nano Days\Nano Days (36).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15021" y="428477"/>
            <a:ext cx="1903227" cy="25376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1" descr="20100815GH_0796_pp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92213"/>
            <a:ext cx="9144000"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0" name="Picture 3" descr="NISE_logo.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700" y="6129338"/>
            <a:ext cx="2133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92400" y="6064250"/>
            <a:ext cx="5905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0" y="1085850"/>
            <a:ext cx="9144000" cy="92075"/>
          </a:xfrm>
          <a:prstGeom prst="rect">
            <a:avLst/>
          </a:prstGeom>
          <a:solidFill>
            <a:srgbClr val="ABCB45"/>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10" name="Rectangle 9"/>
          <p:cNvSpPr>
            <a:spLocks noChangeArrowheads="1"/>
          </p:cNvSpPr>
          <p:nvPr/>
        </p:nvSpPr>
        <p:spPr bwMode="auto">
          <a:xfrm>
            <a:off x="0" y="5334000"/>
            <a:ext cx="9144000" cy="90488"/>
          </a:xfrm>
          <a:prstGeom prst="rect">
            <a:avLst/>
          </a:prstGeom>
          <a:solidFill>
            <a:srgbClr val="ABCB45"/>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104454" name="TextBox 10"/>
          <p:cNvSpPr txBox="1">
            <a:spLocks noChangeArrowheads="1"/>
          </p:cNvSpPr>
          <p:nvPr/>
        </p:nvSpPr>
        <p:spPr bwMode="auto">
          <a:xfrm>
            <a:off x="5051425" y="5443538"/>
            <a:ext cx="40925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en-US" sz="2000"/>
              <a:t>Ali Jackson</a:t>
            </a:r>
          </a:p>
          <a:p>
            <a:pPr algn="r" eaLnBrk="1" hangingPunct="1"/>
            <a:r>
              <a:rPr lang="en-US" sz="2000"/>
              <a:t>Manager of National Collaborations</a:t>
            </a:r>
          </a:p>
          <a:p>
            <a:pPr algn="r" eaLnBrk="1" hangingPunct="1"/>
            <a:r>
              <a:rPr lang="en-US" sz="2000"/>
              <a:t>ajackson@sciencenter.org</a:t>
            </a:r>
          </a:p>
          <a:p>
            <a:pPr algn="r" eaLnBrk="1" hangingPunct="1"/>
            <a:r>
              <a:rPr lang="en-US" sz="2000"/>
              <a:t>www.sciencenter.org</a:t>
            </a:r>
          </a:p>
        </p:txBody>
      </p:sp>
      <p:pic>
        <p:nvPicPr>
          <p:cNvPr id="104455" name="Picture 10" descr="SCI_logo_blu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14513" y="200025"/>
            <a:ext cx="551497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105475" name="TextBox 6"/>
          <p:cNvSpPr txBox="1">
            <a:spLocks noChangeArrowheads="1"/>
          </p:cNvSpPr>
          <p:nvPr/>
        </p:nvSpPr>
        <p:spPr bwMode="auto">
          <a:xfrm>
            <a:off x="749300" y="292100"/>
            <a:ext cx="764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600">
                <a:solidFill>
                  <a:srgbClr val="0C4225"/>
                </a:solidFill>
                <a:latin typeface="Georgia" charset="0"/>
              </a:rPr>
              <a:t>NanoDays with Cornell University</a:t>
            </a:r>
          </a:p>
        </p:txBody>
      </p:sp>
      <p:pic>
        <p:nvPicPr>
          <p:cNvPr id="105476" name="Picture 1" descr="20110402gh_30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5913" y="1581150"/>
            <a:ext cx="2916237"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2" descr="20110402gh_33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37000" y="2144713"/>
            <a:ext cx="488315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3" descr="NanoButton.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049952">
            <a:off x="25400" y="1419225"/>
            <a:ext cx="14478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dirty="0">
                <a:solidFill>
                  <a:schemeClr val="lt1"/>
                </a:solidFill>
                <a:latin typeface="+mn-lt"/>
                <a:ea typeface="+mn-ea"/>
                <a:cs typeface="+mn-cs"/>
              </a:rPr>
              <a:t> </a:t>
            </a:r>
          </a:p>
        </p:txBody>
      </p:sp>
      <p:sp>
        <p:nvSpPr>
          <p:cNvPr id="22531" name="Title 1"/>
          <p:cNvSpPr>
            <a:spLocks noGrp="1"/>
          </p:cNvSpPr>
          <p:nvPr>
            <p:ph type="title"/>
          </p:nvPr>
        </p:nvSpPr>
        <p:spPr>
          <a:xfrm>
            <a:off x="254000" y="274638"/>
            <a:ext cx="8661400" cy="741362"/>
          </a:xfrm>
        </p:spPr>
        <p:txBody>
          <a:bodyPr/>
          <a:lstStyle/>
          <a:p>
            <a:pPr algn="l">
              <a:lnSpc>
                <a:spcPct val="90000"/>
              </a:lnSpc>
            </a:pPr>
            <a:r>
              <a:rPr lang="en-US" sz="4000">
                <a:solidFill>
                  <a:srgbClr val="0C4225"/>
                </a:solidFill>
                <a:latin typeface="Georgia" charset="0"/>
                <a:ea typeface="MS PGothic" charset="0"/>
              </a:rPr>
              <a:t>NISE Network: Strategy</a:t>
            </a:r>
          </a:p>
        </p:txBody>
      </p:sp>
      <p:grpSp>
        <p:nvGrpSpPr>
          <p:cNvPr id="22532" name="Group 18"/>
          <p:cNvGrpSpPr>
            <a:grpSpLocks/>
          </p:cNvGrpSpPr>
          <p:nvPr/>
        </p:nvGrpSpPr>
        <p:grpSpPr bwMode="auto">
          <a:xfrm>
            <a:off x="254000" y="1841500"/>
            <a:ext cx="8686800" cy="4127500"/>
            <a:chOff x="254000" y="1841500"/>
            <a:chExt cx="8686800" cy="4127500"/>
          </a:xfrm>
        </p:grpSpPr>
        <p:sp>
          <p:nvSpPr>
            <p:cNvPr id="6" name="Rounded Rectangle 11"/>
            <p:cNvSpPr>
              <a:spLocks noChangeArrowheads="1"/>
            </p:cNvSpPr>
            <p:nvPr/>
          </p:nvSpPr>
          <p:spPr bwMode="auto">
            <a:xfrm>
              <a:off x="254000" y="2362200"/>
              <a:ext cx="1892300" cy="3606800"/>
            </a:xfrm>
            <a:prstGeom prst="roundRect">
              <a:avLst>
                <a:gd name="adj" fmla="val 16667"/>
              </a:avLst>
            </a:prstGeom>
            <a:solidFill>
              <a:srgbClr val="93C600">
                <a:alpha val="49019"/>
              </a:srgbClr>
            </a:solidFill>
            <a:ln w="9525">
              <a:noFill/>
              <a:round/>
              <a:headEnd/>
              <a:tailEnd/>
            </a:ln>
          </p:spPr>
          <p:txBody>
            <a:bodyPr/>
            <a:lstStyle/>
            <a:p>
              <a:pPr>
                <a:spcBef>
                  <a:spcPct val="50000"/>
                </a:spcBef>
                <a:defRPr/>
              </a:pPr>
              <a:r>
                <a:rPr lang="en-US" sz="2000" b="1" dirty="0">
                  <a:latin typeface="Calibri" pitchFamily="34" charset="0"/>
                  <a:ea typeface="MS PGothic" pitchFamily="34" charset="-128"/>
                  <a:cs typeface="+mn-cs"/>
                </a:rPr>
                <a:t>NISE Network</a:t>
              </a:r>
            </a:p>
            <a:p>
              <a:pPr marL="114300" indent="-114300">
                <a:spcBef>
                  <a:spcPct val="50000"/>
                </a:spcBef>
                <a:buFont typeface="Arial"/>
                <a:buChar char="•"/>
                <a:defRPr/>
              </a:pPr>
              <a:r>
                <a:rPr lang="en-US" dirty="0">
                  <a:latin typeface="Calibri" pitchFamily="34" charset="0"/>
                  <a:ea typeface="MS PGothic" pitchFamily="34" charset="-128"/>
                  <a:cs typeface="+mn-cs"/>
                </a:rPr>
                <a:t>ISE organizations</a:t>
              </a:r>
            </a:p>
            <a:p>
              <a:pPr marL="114300" indent="-114300">
                <a:spcBef>
                  <a:spcPct val="50000"/>
                </a:spcBef>
                <a:buFont typeface="Arial"/>
                <a:buChar char="•"/>
                <a:defRPr/>
              </a:pPr>
              <a:r>
                <a:rPr lang="en-US" dirty="0">
                  <a:latin typeface="Calibri" pitchFamily="34" charset="0"/>
                  <a:ea typeface="MS PGothic" pitchFamily="34" charset="-128"/>
                  <a:cs typeface="+mn-cs"/>
                </a:rPr>
                <a:t>Research centers</a:t>
              </a:r>
            </a:p>
          </p:txBody>
        </p:sp>
        <p:sp>
          <p:nvSpPr>
            <p:cNvPr id="22535" name="Rounded Rectangle 12"/>
            <p:cNvSpPr>
              <a:spLocks noChangeArrowheads="1"/>
            </p:cNvSpPr>
            <p:nvPr/>
          </p:nvSpPr>
          <p:spPr bwMode="auto">
            <a:xfrm>
              <a:off x="2501900" y="2387600"/>
              <a:ext cx="3022600" cy="1600200"/>
            </a:xfrm>
            <a:prstGeom prst="roundRect">
              <a:avLst>
                <a:gd name="adj" fmla="val 16667"/>
              </a:avLst>
            </a:prstGeom>
            <a:solidFill>
              <a:srgbClr val="FFC960">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50000"/>
                </a:spcBef>
              </a:pPr>
              <a:r>
                <a:rPr lang="en-US" sz="2000" b="1"/>
                <a:t>Network community</a:t>
              </a:r>
            </a:p>
            <a:p>
              <a:pPr>
                <a:buFont typeface="Arial" charset="0"/>
                <a:buChar char="•"/>
              </a:pPr>
              <a:r>
                <a:rPr lang="en-US"/>
                <a:t> partnerships</a:t>
              </a:r>
            </a:p>
            <a:p>
              <a:pPr>
                <a:buFont typeface="Arial" charset="0"/>
                <a:buChar char="•"/>
              </a:pPr>
              <a:r>
                <a:rPr lang="en-US"/>
                <a:t> practices and knowledge </a:t>
              </a:r>
            </a:p>
            <a:p>
              <a:pPr>
                <a:buFont typeface="Arial" charset="0"/>
                <a:buChar char="•"/>
              </a:pPr>
              <a:r>
                <a:rPr lang="en-US"/>
                <a:t> resources and materials</a:t>
              </a:r>
            </a:p>
            <a:p>
              <a:pPr>
                <a:buFont typeface="Arial" charset="0"/>
                <a:buChar char="•"/>
              </a:pPr>
              <a:r>
                <a:rPr lang="en-US"/>
                <a:t> workshops and training</a:t>
              </a:r>
            </a:p>
          </p:txBody>
        </p:sp>
        <p:sp>
          <p:nvSpPr>
            <p:cNvPr id="22536" name="Rounded Rectangle 12"/>
            <p:cNvSpPr>
              <a:spLocks noChangeArrowheads="1"/>
            </p:cNvSpPr>
            <p:nvPr/>
          </p:nvSpPr>
          <p:spPr bwMode="auto">
            <a:xfrm>
              <a:off x="2527300" y="4381500"/>
              <a:ext cx="3022600" cy="1587500"/>
            </a:xfrm>
            <a:prstGeom prst="roundRect">
              <a:avLst>
                <a:gd name="adj" fmla="val 16667"/>
              </a:avLst>
            </a:prstGeom>
            <a:solidFill>
              <a:srgbClr val="FFC960">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r>
                <a:rPr lang="en-US" sz="2000" b="1"/>
                <a:t>Educational products</a:t>
              </a:r>
            </a:p>
            <a:p>
              <a:pPr>
                <a:buFont typeface="Arial" charset="0"/>
                <a:buChar char="•"/>
              </a:pPr>
              <a:r>
                <a:rPr lang="en-US"/>
                <a:t> programs</a:t>
              </a:r>
            </a:p>
            <a:p>
              <a:pPr>
                <a:buFont typeface="Arial" charset="0"/>
                <a:buChar char="•"/>
              </a:pPr>
              <a:r>
                <a:rPr lang="en-US"/>
                <a:t> exhibits</a:t>
              </a:r>
            </a:p>
            <a:p>
              <a:pPr>
                <a:buFont typeface="Arial" charset="0"/>
                <a:buChar char="•"/>
              </a:pPr>
              <a:r>
                <a:rPr lang="en-US"/>
                <a:t> media</a:t>
              </a:r>
            </a:p>
            <a:p>
              <a:pPr>
                <a:buFont typeface="Arial" charset="0"/>
                <a:buChar char="•"/>
              </a:pPr>
              <a:r>
                <a:rPr lang="en-US"/>
                <a:t> tools and guides</a:t>
              </a:r>
            </a:p>
          </p:txBody>
        </p:sp>
        <p:sp>
          <p:nvSpPr>
            <p:cNvPr id="22537" name="TextBox 8"/>
            <p:cNvSpPr txBox="1">
              <a:spLocks noChangeArrowheads="1"/>
            </p:cNvSpPr>
            <p:nvPr/>
          </p:nvSpPr>
          <p:spPr bwMode="auto">
            <a:xfrm>
              <a:off x="673100" y="1841501"/>
              <a:ext cx="105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a:t>Inputs</a:t>
              </a:r>
            </a:p>
          </p:txBody>
        </p:sp>
        <p:sp>
          <p:nvSpPr>
            <p:cNvPr id="22538" name="TextBox 9"/>
            <p:cNvSpPr txBox="1">
              <a:spLocks noChangeArrowheads="1"/>
            </p:cNvSpPr>
            <p:nvPr/>
          </p:nvSpPr>
          <p:spPr bwMode="auto">
            <a:xfrm>
              <a:off x="3327400" y="1841501"/>
              <a:ext cx="1308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a:t>Outputs</a:t>
              </a:r>
            </a:p>
          </p:txBody>
        </p:sp>
        <p:sp>
          <p:nvSpPr>
            <p:cNvPr id="22539" name="TextBox 10"/>
            <p:cNvSpPr txBox="1">
              <a:spLocks noChangeArrowheads="1"/>
            </p:cNvSpPr>
            <p:nvPr/>
          </p:nvSpPr>
          <p:spPr bwMode="auto">
            <a:xfrm>
              <a:off x="6756400" y="1841500"/>
              <a:ext cx="165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a:t>Outcomes</a:t>
              </a:r>
            </a:p>
          </p:txBody>
        </p:sp>
        <p:sp>
          <p:nvSpPr>
            <p:cNvPr id="22540" name="Rounded Rectangle 12"/>
            <p:cNvSpPr>
              <a:spLocks noChangeArrowheads="1"/>
            </p:cNvSpPr>
            <p:nvPr/>
          </p:nvSpPr>
          <p:spPr bwMode="auto">
            <a:xfrm>
              <a:off x="5880100" y="2362200"/>
              <a:ext cx="3060700" cy="1600200"/>
            </a:xfrm>
            <a:prstGeom prst="roundRect">
              <a:avLst>
                <a:gd name="adj" fmla="val 16667"/>
              </a:avLst>
            </a:prstGeom>
            <a:solidFill>
              <a:srgbClr val="9E6EBB">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50000"/>
                </a:spcBef>
              </a:pPr>
              <a:r>
                <a:rPr lang="en-US" sz="2000" b="1"/>
                <a:t>Increase capacity </a:t>
              </a:r>
              <a:br>
                <a:rPr lang="en-US" sz="2000" b="1"/>
              </a:br>
              <a:r>
                <a:rPr lang="en-US" sz="2000" b="1"/>
                <a:t>in the field </a:t>
              </a:r>
              <a:r>
                <a:rPr lang="en-US" sz="2000"/>
                <a:t>to engage </a:t>
              </a:r>
              <a:br>
                <a:rPr lang="en-US" sz="2000"/>
              </a:br>
              <a:r>
                <a:rPr lang="en-US" sz="2000"/>
                <a:t>the public in nano</a:t>
              </a:r>
            </a:p>
          </p:txBody>
        </p:sp>
        <p:sp>
          <p:nvSpPr>
            <p:cNvPr id="22541" name="Rounded Rectangle 12"/>
            <p:cNvSpPr>
              <a:spLocks noChangeArrowheads="1"/>
            </p:cNvSpPr>
            <p:nvPr/>
          </p:nvSpPr>
          <p:spPr bwMode="auto">
            <a:xfrm>
              <a:off x="5880100" y="4381500"/>
              <a:ext cx="3060700" cy="1587500"/>
            </a:xfrm>
            <a:prstGeom prst="roundRect">
              <a:avLst>
                <a:gd name="adj" fmla="val 16667"/>
              </a:avLst>
            </a:prstGeom>
            <a:solidFill>
              <a:srgbClr val="9E6EBB">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50000"/>
                </a:spcBef>
              </a:pPr>
              <a:r>
                <a:rPr lang="en-US" sz="2000" b="1"/>
                <a:t>Engage the public</a:t>
              </a:r>
              <a:r>
                <a:rPr lang="en-US" sz="2000"/>
                <a:t>, </a:t>
              </a:r>
              <a:br>
                <a:rPr lang="en-US" sz="2000"/>
              </a:br>
              <a:r>
                <a:rPr lang="en-US" sz="2000"/>
                <a:t>increasing awareness and  understanding of nano</a:t>
              </a:r>
              <a:endParaRPr lang="en-US" sz="2000" b="1"/>
            </a:p>
          </p:txBody>
        </p:sp>
        <p:sp>
          <p:nvSpPr>
            <p:cNvPr id="22542" name="Right Arrow 13"/>
            <p:cNvSpPr>
              <a:spLocks noChangeArrowheads="1"/>
            </p:cNvSpPr>
            <p:nvPr/>
          </p:nvSpPr>
          <p:spPr bwMode="auto">
            <a:xfrm>
              <a:off x="2184400" y="3124200"/>
              <a:ext cx="266700" cy="203200"/>
            </a:xfrm>
            <a:prstGeom prst="rightArrow">
              <a:avLst>
                <a:gd name="adj1" fmla="val 50000"/>
                <a:gd name="adj2" fmla="val 50003"/>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800">
                <a:latin typeface="Arial" charset="0"/>
              </a:endParaRPr>
            </a:p>
          </p:txBody>
        </p:sp>
        <p:sp>
          <p:nvSpPr>
            <p:cNvPr id="22543" name="Right Arrow 14"/>
            <p:cNvSpPr>
              <a:spLocks noChangeArrowheads="1"/>
            </p:cNvSpPr>
            <p:nvPr/>
          </p:nvSpPr>
          <p:spPr bwMode="auto">
            <a:xfrm>
              <a:off x="5575300" y="3124200"/>
              <a:ext cx="266700" cy="203200"/>
            </a:xfrm>
            <a:prstGeom prst="rightArrow">
              <a:avLst>
                <a:gd name="adj1" fmla="val 50000"/>
                <a:gd name="adj2" fmla="val 50003"/>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800">
                <a:latin typeface="Arial" charset="0"/>
              </a:endParaRPr>
            </a:p>
          </p:txBody>
        </p:sp>
        <p:sp>
          <p:nvSpPr>
            <p:cNvPr id="22544" name="Right Arrow 15"/>
            <p:cNvSpPr>
              <a:spLocks noChangeArrowheads="1"/>
            </p:cNvSpPr>
            <p:nvPr/>
          </p:nvSpPr>
          <p:spPr bwMode="auto">
            <a:xfrm>
              <a:off x="5588000" y="5067300"/>
              <a:ext cx="266700" cy="203200"/>
            </a:xfrm>
            <a:prstGeom prst="rightArrow">
              <a:avLst>
                <a:gd name="adj1" fmla="val 50000"/>
                <a:gd name="adj2" fmla="val 50003"/>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800">
                <a:latin typeface="Arial" charset="0"/>
              </a:endParaRPr>
            </a:p>
          </p:txBody>
        </p:sp>
        <p:sp>
          <p:nvSpPr>
            <p:cNvPr id="22545" name="Up-Down Arrow 16"/>
            <p:cNvSpPr>
              <a:spLocks noChangeArrowheads="1"/>
            </p:cNvSpPr>
            <p:nvPr/>
          </p:nvSpPr>
          <p:spPr bwMode="auto">
            <a:xfrm>
              <a:off x="3898900" y="4025900"/>
              <a:ext cx="203200" cy="317500"/>
            </a:xfrm>
            <a:prstGeom prst="upDownArrow">
              <a:avLst>
                <a:gd name="adj1" fmla="val 50000"/>
                <a:gd name="adj2"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800">
                <a:latin typeface="Arial" charset="0"/>
              </a:endParaRPr>
            </a:p>
          </p:txBody>
        </p:sp>
        <p:sp>
          <p:nvSpPr>
            <p:cNvPr id="18" name="Right Arrow 17"/>
            <p:cNvSpPr/>
            <p:nvPr/>
          </p:nvSpPr>
          <p:spPr bwMode="auto">
            <a:xfrm>
              <a:off x="7454900" y="4038600"/>
              <a:ext cx="266700" cy="203200"/>
            </a:xfrm>
            <a:prstGeom prst="rightArrow">
              <a:avLst/>
            </a:prstGeom>
            <a:solidFill>
              <a:schemeClr val="tx1"/>
            </a:solidFill>
            <a:ln w="9525" cap="flat" cmpd="sng" algn="ctr">
              <a:noFill/>
              <a:prstDash val="solid"/>
              <a:round/>
              <a:headEnd type="none" w="med" len="med"/>
              <a:tailEnd type="none" w="med" len="med"/>
            </a:ln>
            <a:effectLst/>
            <a:scene3d>
              <a:camera prst="orthographicFront">
                <a:rot lat="0" lon="0" rev="16200000"/>
              </a:camera>
              <a:lightRig rig="threePt" dir="t"/>
            </a:scene3d>
          </p:spPr>
          <p:txBody>
            <a:bodyPr/>
            <a:lstStyle/>
            <a:p>
              <a:pPr defTabSz="914400" eaLnBrk="0" hangingPunct="0">
                <a:defRPr/>
              </a:pPr>
              <a:endParaRPr lang="en-US" sz="2800">
                <a:latin typeface="Arial" charset="0"/>
                <a:ea typeface="ＭＳ Ｐゴシック" charset="-128"/>
                <a:cs typeface="ＭＳ Ｐゴシック" charset="-128"/>
              </a:endParaRPr>
            </a:p>
          </p:txBody>
        </p:sp>
      </p:grpSp>
      <p:sp>
        <p:nvSpPr>
          <p:cNvPr id="22533" name="Right Arrow 19"/>
          <p:cNvSpPr>
            <a:spLocks noChangeArrowheads="1"/>
          </p:cNvSpPr>
          <p:nvPr/>
        </p:nvSpPr>
        <p:spPr bwMode="auto">
          <a:xfrm>
            <a:off x="5575300" y="5067300"/>
            <a:ext cx="266700" cy="203200"/>
          </a:xfrm>
          <a:prstGeom prst="rightArrow">
            <a:avLst>
              <a:gd name="adj1" fmla="val 50000"/>
              <a:gd name="adj2" fmla="val 50003"/>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8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107523" name="TextBox 6"/>
          <p:cNvSpPr txBox="1">
            <a:spLocks noChangeArrowheads="1"/>
          </p:cNvSpPr>
          <p:nvPr/>
        </p:nvSpPr>
        <p:spPr bwMode="auto">
          <a:xfrm>
            <a:off x="749300" y="292100"/>
            <a:ext cx="764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600">
                <a:solidFill>
                  <a:srgbClr val="0C4225"/>
                </a:solidFill>
                <a:latin typeface="Georgia" charset="0"/>
              </a:rPr>
              <a:t>Nano at Camp</a:t>
            </a:r>
          </a:p>
        </p:txBody>
      </p:sp>
      <p:pic>
        <p:nvPicPr>
          <p:cNvPr id="107524" name="Picture 21" descr="20100815GH_1502_ppt.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235075"/>
            <a:ext cx="91440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a:spLocks noChangeArrowheads="1"/>
          </p:cNvSpPr>
          <p:nvPr/>
        </p:nvSpPr>
        <p:spPr bwMode="auto">
          <a:xfrm>
            <a:off x="0" y="6029325"/>
            <a:ext cx="9144000" cy="92075"/>
          </a:xfrm>
          <a:prstGeom prst="rect">
            <a:avLst/>
          </a:prstGeom>
          <a:solidFill>
            <a:srgbClr val="ABCB45"/>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0" y="1492250"/>
            <a:ext cx="9144000" cy="92075"/>
          </a:xfrm>
          <a:prstGeom prst="rect">
            <a:avLst/>
          </a:prstGeom>
          <a:solidFill>
            <a:srgbClr val="ABCB45"/>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109571" name="TextBox 6"/>
          <p:cNvSpPr txBox="1">
            <a:spLocks noChangeArrowheads="1"/>
          </p:cNvSpPr>
          <p:nvPr/>
        </p:nvSpPr>
        <p:spPr bwMode="auto">
          <a:xfrm>
            <a:off x="749300" y="292100"/>
            <a:ext cx="764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600">
                <a:solidFill>
                  <a:srgbClr val="0C4225"/>
                </a:solidFill>
                <a:latin typeface="Georgia" charset="0"/>
              </a:rPr>
              <a:t>NISE Net Content Map</a:t>
            </a:r>
          </a:p>
          <a:p>
            <a:pPr algn="ctr" eaLnBrk="1" hangingPunct="1"/>
            <a:r>
              <a:rPr lang="en-US" sz="3600" i="1">
                <a:solidFill>
                  <a:srgbClr val="0C4225"/>
                </a:solidFill>
                <a:latin typeface="Georgia" charset="0"/>
              </a:rPr>
              <a:t>Engaging the Public in Nano</a:t>
            </a:r>
          </a:p>
        </p:txBody>
      </p:sp>
      <p:pic>
        <p:nvPicPr>
          <p:cNvPr id="109572" name="Picture 4" descr="NISEnet_keyconcepts_09nov2011_lores 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18138" y="1881188"/>
            <a:ext cx="3133725" cy="4054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4000" y="1708150"/>
            <a:ext cx="5738813" cy="1784350"/>
          </a:xfrm>
          <a:prstGeom prst="rect">
            <a:avLst/>
          </a:prstGeom>
          <a:noFill/>
        </p:spPr>
        <p:txBody>
          <a:bodyPr>
            <a:spAutoFit/>
          </a:bodyPr>
          <a:lstStyle/>
          <a:p>
            <a:pPr marL="457200" indent="-457200">
              <a:defRPr/>
            </a:pPr>
            <a:r>
              <a:rPr lang="en-US" sz="2000" dirty="0">
                <a:latin typeface="+mn-lt"/>
                <a:ea typeface="ＭＳ Ｐゴシック" charset="-128"/>
                <a:cs typeface="ＭＳ Ｐゴシック" charset="-128"/>
              </a:rPr>
              <a:t>1. Nano is small and different.</a:t>
            </a:r>
          </a:p>
          <a:p>
            <a:pPr marL="457200" indent="-457200">
              <a:defRPr/>
            </a:pPr>
            <a:endParaRPr lang="en-US" sz="1000" dirty="0">
              <a:latin typeface="+mn-lt"/>
              <a:ea typeface="ＭＳ Ｐゴシック" charset="-128"/>
              <a:cs typeface="ＭＳ Ｐゴシック" charset="-128"/>
            </a:endParaRPr>
          </a:p>
          <a:p>
            <a:pPr marL="457200" indent="-457200">
              <a:defRPr/>
            </a:pPr>
            <a:r>
              <a:rPr lang="en-US" sz="2000" dirty="0">
                <a:latin typeface="+mn-lt"/>
                <a:ea typeface="ＭＳ Ｐゴシック" charset="-128"/>
                <a:cs typeface="ＭＳ Ｐゴシック" charset="-128"/>
              </a:rPr>
              <a:t>2. Nano is studying and making tiny things.</a:t>
            </a:r>
          </a:p>
          <a:p>
            <a:pPr marL="457200" indent="-457200">
              <a:defRPr/>
            </a:pPr>
            <a:endParaRPr lang="en-US" sz="1000" dirty="0">
              <a:latin typeface="+mn-lt"/>
              <a:ea typeface="ＭＳ Ｐゴシック" charset="-128"/>
              <a:cs typeface="ＭＳ Ｐゴシック" charset="-128"/>
            </a:endParaRPr>
          </a:p>
          <a:p>
            <a:pPr marL="457200" indent="-457200">
              <a:defRPr/>
            </a:pPr>
            <a:r>
              <a:rPr lang="en-US" sz="2000" dirty="0">
                <a:latin typeface="+mn-lt"/>
                <a:ea typeface="ＭＳ Ｐゴシック" charset="-128"/>
                <a:cs typeface="ＭＳ Ｐゴシック" charset="-128"/>
              </a:rPr>
              <a:t>3. Nano is new technologies.</a:t>
            </a:r>
          </a:p>
          <a:p>
            <a:pPr marL="457200" indent="-457200">
              <a:defRPr/>
            </a:pPr>
            <a:endParaRPr lang="en-US" sz="1000" dirty="0">
              <a:latin typeface="+mn-lt"/>
              <a:ea typeface="ＭＳ Ｐゴシック" charset="-128"/>
              <a:cs typeface="ＭＳ Ｐゴシック" charset="-128"/>
            </a:endParaRPr>
          </a:p>
          <a:p>
            <a:pPr marL="457200" indent="-457200">
              <a:defRPr/>
            </a:pPr>
            <a:r>
              <a:rPr lang="en-US" sz="2000" dirty="0">
                <a:latin typeface="+mn-lt"/>
                <a:ea typeface="ＭＳ Ｐゴシック" charset="-128"/>
                <a:cs typeface="ＭＳ Ｐゴシック" charset="-128"/>
              </a:rPr>
              <a:t>4. Nano is part of our society and our future.</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111619" name="TextBox 6"/>
          <p:cNvSpPr txBox="1">
            <a:spLocks noChangeArrowheads="1"/>
          </p:cNvSpPr>
          <p:nvPr/>
        </p:nvSpPr>
        <p:spPr bwMode="auto">
          <a:xfrm>
            <a:off x="749300" y="292100"/>
            <a:ext cx="764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600" i="1">
                <a:solidFill>
                  <a:srgbClr val="0C4225"/>
                </a:solidFill>
                <a:latin typeface="Georgia" charset="0"/>
              </a:rPr>
              <a:t>Nano</a:t>
            </a:r>
            <a:r>
              <a:rPr lang="en-US" sz="3600">
                <a:solidFill>
                  <a:srgbClr val="0C4225"/>
                </a:solidFill>
                <a:latin typeface="Georgia" charset="0"/>
              </a:rPr>
              <a:t> mini-exhibition</a:t>
            </a:r>
          </a:p>
        </p:txBody>
      </p:sp>
      <p:pic>
        <p:nvPicPr>
          <p:cNvPr id="111620"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99000" y="4052888"/>
            <a:ext cx="202247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extBox 4"/>
          <p:cNvSpPr txBox="1">
            <a:spLocks noChangeArrowheads="1"/>
          </p:cNvSpPr>
          <p:nvPr/>
        </p:nvSpPr>
        <p:spPr bwMode="auto">
          <a:xfrm>
            <a:off x="6878638" y="1465263"/>
            <a:ext cx="2282825"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MS PGothic" charset="0"/>
                <a:cs typeface="MS PGothic" charset="0"/>
              </a:defRPr>
            </a:lvl1pPr>
            <a:lvl2pPr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lvl="1" eaLnBrk="1" hangingPunct="1"/>
            <a:r>
              <a:rPr lang="en-US" sz="2000" b="1"/>
              <a:t>Invisibility Cloak</a:t>
            </a:r>
          </a:p>
          <a:p>
            <a:pPr marL="0" lvl="1" eaLnBrk="1" hangingPunct="1"/>
            <a:r>
              <a:rPr lang="en-US" sz="2000"/>
              <a:t>Public program</a:t>
            </a:r>
          </a:p>
          <a:p>
            <a:pPr marL="0" lvl="1" eaLnBrk="1" hangingPunct="1"/>
            <a:endParaRPr lang="en-US" sz="2000">
              <a:solidFill>
                <a:srgbClr val="FF0000"/>
              </a:solidFill>
            </a:endParaRPr>
          </a:p>
          <a:p>
            <a:pPr marL="0" lvl="1" eaLnBrk="1" hangingPunct="1"/>
            <a:endParaRPr lang="en-US" sz="2000">
              <a:solidFill>
                <a:srgbClr val="FF0000"/>
              </a:solidFill>
            </a:endParaRPr>
          </a:p>
          <a:p>
            <a:pPr marL="0" lvl="1" eaLnBrk="1" hangingPunct="1"/>
            <a:endParaRPr lang="en-US" sz="2000">
              <a:solidFill>
                <a:srgbClr val="FF0000"/>
              </a:solidFill>
            </a:endParaRPr>
          </a:p>
          <a:p>
            <a:pPr marL="0" lvl="1" eaLnBrk="1" hangingPunct="1"/>
            <a:endParaRPr lang="en-US" sz="2000">
              <a:solidFill>
                <a:srgbClr val="FF0000"/>
              </a:solidFill>
            </a:endParaRPr>
          </a:p>
          <a:p>
            <a:pPr marL="0" lvl="1" eaLnBrk="1" hangingPunct="1"/>
            <a:endParaRPr lang="en-US" sz="2000">
              <a:solidFill>
                <a:srgbClr val="FF0000"/>
              </a:solidFill>
            </a:endParaRPr>
          </a:p>
          <a:p>
            <a:pPr marL="0" lvl="1" eaLnBrk="1" hangingPunct="1"/>
            <a:endParaRPr lang="en-US" sz="2000">
              <a:solidFill>
                <a:srgbClr val="FF0000"/>
              </a:solidFill>
            </a:endParaRPr>
          </a:p>
          <a:p>
            <a:pPr marL="0" lvl="1" eaLnBrk="1" hangingPunct="1"/>
            <a:r>
              <a:rPr lang="en-US" sz="2000" b="1"/>
              <a:t>You Decide</a:t>
            </a:r>
          </a:p>
          <a:p>
            <a:pPr marL="0" lvl="1" eaLnBrk="1" hangingPunct="1"/>
            <a:r>
              <a:rPr lang="en-US" sz="2000"/>
              <a:t>Public program</a:t>
            </a:r>
          </a:p>
          <a:p>
            <a:pPr marL="0" lvl="1" eaLnBrk="1" hangingPunct="1"/>
            <a:endParaRPr lang="en-US" sz="2000"/>
          </a:p>
          <a:p>
            <a:pPr marL="0" lvl="1" eaLnBrk="1" hangingPunct="1"/>
            <a:endParaRPr lang="en-US" sz="2000"/>
          </a:p>
          <a:p>
            <a:pPr marL="0" lvl="1" eaLnBrk="1" hangingPunct="1"/>
            <a:endParaRPr lang="en-US" sz="2000"/>
          </a:p>
        </p:txBody>
      </p:sp>
      <p:pic>
        <p:nvPicPr>
          <p:cNvPr id="111622" name="Picture 1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699000" y="4044950"/>
            <a:ext cx="1397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13288" y="1436688"/>
            <a:ext cx="2008187"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Picture 1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03763" y="1446213"/>
            <a:ext cx="1397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5" name="Picture 2" descr="photo (4) (1).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3875" y="1465263"/>
            <a:ext cx="345757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185738" y="339725"/>
            <a:ext cx="3490912" cy="2786063"/>
          </a:xfrm>
        </p:spPr>
        <p:txBody>
          <a:bodyPr/>
          <a:lstStyle/>
          <a:p>
            <a:pPr algn="l" eaLnBrk="1" hangingPunct="1">
              <a:lnSpc>
                <a:spcPct val="90000"/>
              </a:lnSpc>
            </a:pPr>
            <a:r>
              <a:rPr lang="en-US" dirty="0">
                <a:solidFill>
                  <a:srgbClr val="0C4225"/>
                </a:solidFill>
                <a:latin typeface="Georgia" charset="0"/>
                <a:ea typeface="MS PGothic" charset="0"/>
              </a:rPr>
              <a:t>Port Discovery </a:t>
            </a:r>
            <a:r>
              <a:rPr lang="en-US" dirty="0" smtClean="0">
                <a:solidFill>
                  <a:srgbClr val="0C4225"/>
                </a:solidFill>
                <a:latin typeface="Georgia" charset="0"/>
                <a:ea typeface="MS PGothic" charset="0"/>
              </a:rPr>
              <a:t>Children’s </a:t>
            </a:r>
            <a:r>
              <a:rPr lang="en-US" dirty="0">
                <a:solidFill>
                  <a:srgbClr val="0C4225"/>
                </a:solidFill>
                <a:latin typeface="Georgia" charset="0"/>
                <a:ea typeface="MS PGothic" charset="0"/>
              </a:rPr>
              <a:t>Museum</a:t>
            </a:r>
            <a:r>
              <a:rPr lang="en-US" sz="4000" dirty="0">
                <a:solidFill>
                  <a:srgbClr val="0C4225"/>
                </a:solidFill>
                <a:latin typeface="Georgia" charset="0"/>
                <a:ea typeface="MS PGothic" charset="0"/>
              </a:rPr>
              <a:t/>
            </a:r>
            <a:br>
              <a:rPr lang="en-US" sz="4000" dirty="0">
                <a:solidFill>
                  <a:srgbClr val="0C4225"/>
                </a:solidFill>
                <a:latin typeface="Georgia" charset="0"/>
                <a:ea typeface="MS PGothic" charset="0"/>
              </a:rPr>
            </a:br>
            <a:endParaRPr lang="en-US" sz="4000" dirty="0">
              <a:solidFill>
                <a:srgbClr val="0C4225"/>
              </a:solidFill>
              <a:latin typeface="Georgia" charset="0"/>
              <a:ea typeface="MS PGothic" charset="0"/>
            </a:endParaRPr>
          </a:p>
        </p:txBody>
      </p:sp>
      <p:sp>
        <p:nvSpPr>
          <p:cNvPr id="3" name="Subtitle 2"/>
          <p:cNvSpPr>
            <a:spLocks noGrp="1"/>
          </p:cNvSpPr>
          <p:nvPr>
            <p:ph type="subTitle" idx="1"/>
          </p:nvPr>
        </p:nvSpPr>
        <p:spPr>
          <a:xfrm>
            <a:off x="55563" y="2927350"/>
            <a:ext cx="3621087" cy="3403600"/>
          </a:xfrm>
        </p:spPr>
        <p:txBody>
          <a:bodyPr rtlCol="0">
            <a:noAutofit/>
          </a:bodyPr>
          <a:lstStyle/>
          <a:p>
            <a:pPr algn="l" eaLnBrk="1" fontAlgn="auto" hangingPunct="1">
              <a:lnSpc>
                <a:spcPct val="90000"/>
              </a:lnSpc>
              <a:spcBef>
                <a:spcPct val="35000"/>
              </a:spcBef>
              <a:spcAft>
                <a:spcPts val="0"/>
              </a:spcAft>
              <a:buClr>
                <a:srgbClr val="0C4225"/>
              </a:buClr>
              <a:defRPr/>
            </a:pPr>
            <a:endParaRPr lang="en-US" sz="2400" dirty="0" smtClean="0">
              <a:solidFill>
                <a:srgbClr val="0C4225"/>
              </a:solidFill>
              <a:ea typeface="MS Mincho" charset="-128"/>
              <a:cs typeface="Arial"/>
            </a:endParaRPr>
          </a:p>
          <a:p>
            <a:pPr algn="l" eaLnBrk="1" fontAlgn="auto" hangingPunct="1">
              <a:lnSpc>
                <a:spcPct val="90000"/>
              </a:lnSpc>
              <a:spcBef>
                <a:spcPct val="35000"/>
              </a:spcBef>
              <a:spcAft>
                <a:spcPts val="0"/>
              </a:spcAft>
              <a:buClr>
                <a:srgbClr val="0C4225"/>
              </a:buClr>
              <a:defRPr/>
            </a:pPr>
            <a:endParaRPr lang="en-US" sz="2400" dirty="0">
              <a:solidFill>
                <a:srgbClr val="0C4225"/>
              </a:solidFill>
              <a:ea typeface="MS Mincho" charset="-128"/>
              <a:cs typeface="Arial"/>
            </a:endParaRPr>
          </a:p>
          <a:p>
            <a:pPr algn="l" eaLnBrk="1" fontAlgn="auto" hangingPunct="1">
              <a:lnSpc>
                <a:spcPct val="90000"/>
              </a:lnSpc>
              <a:spcBef>
                <a:spcPct val="35000"/>
              </a:spcBef>
              <a:spcAft>
                <a:spcPts val="0"/>
              </a:spcAft>
              <a:buClr>
                <a:srgbClr val="0C4225"/>
              </a:buClr>
              <a:defRPr/>
            </a:pPr>
            <a:r>
              <a:rPr lang="en-US" sz="2400" dirty="0" smtClean="0">
                <a:solidFill>
                  <a:srgbClr val="0C4225"/>
                </a:solidFill>
                <a:ea typeface="MS Mincho" charset="-128"/>
                <a:cs typeface="Arial"/>
              </a:rPr>
              <a:t>Nora Moynihan</a:t>
            </a:r>
            <a:endParaRPr lang="en-US" sz="2400" dirty="0" smtClean="0">
              <a:ea typeface="+mn-ea"/>
              <a:cs typeface="Arial"/>
            </a:endParaRPr>
          </a:p>
          <a:p>
            <a:pPr algn="l" eaLnBrk="1" fontAlgn="auto" hangingPunct="1">
              <a:lnSpc>
                <a:spcPct val="90000"/>
              </a:lnSpc>
              <a:spcBef>
                <a:spcPct val="35000"/>
              </a:spcBef>
              <a:spcAft>
                <a:spcPts val="0"/>
              </a:spcAft>
              <a:buClr>
                <a:srgbClr val="0C4225"/>
              </a:buClr>
              <a:defRPr/>
            </a:pPr>
            <a:r>
              <a:rPr lang="en-US" sz="2000" dirty="0" err="1" smtClean="0">
                <a:solidFill>
                  <a:srgbClr val="0C4225"/>
                </a:solidFill>
                <a:ea typeface="MS Mincho" charset="-128"/>
                <a:cs typeface="Arial"/>
              </a:rPr>
              <a:t>nmoynihan@portdiscovery.org</a:t>
            </a:r>
            <a:endParaRPr lang="en-US" sz="2000" dirty="0" smtClean="0">
              <a:solidFill>
                <a:srgbClr val="0C4225"/>
              </a:solidFill>
              <a:ea typeface="MS Mincho" charset="-128"/>
              <a:cs typeface="Arial"/>
            </a:endParaRPr>
          </a:p>
        </p:txBody>
      </p:sp>
      <p:sp>
        <p:nvSpPr>
          <p:cNvPr id="6" name="Rectangle 5"/>
          <p:cNvSpPr/>
          <p:nvPr/>
        </p:nvSpPr>
        <p:spPr>
          <a:xfrm>
            <a:off x="3584575"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53" name="Picture 6"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4965700" y="5410200"/>
            <a:ext cx="362108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fontAlgn="auto" hangingPunct="1">
              <a:lnSpc>
                <a:spcPct val="90000"/>
              </a:lnSpc>
              <a:spcBef>
                <a:spcPct val="35000"/>
              </a:spcBef>
              <a:spcAft>
                <a:spcPts val="0"/>
              </a:spcAft>
              <a:buClr>
                <a:srgbClr val="0C4225"/>
              </a:buClr>
              <a:defRPr/>
            </a:pPr>
            <a:r>
              <a:rPr lang="en-US" sz="2400" dirty="0" smtClean="0">
                <a:solidFill>
                  <a:srgbClr val="0C4225"/>
                </a:solidFill>
                <a:ea typeface="MS Mincho" charset="-128"/>
                <a:cs typeface="Arial"/>
              </a:rPr>
              <a:t>www.portdiscovery.org</a:t>
            </a:r>
            <a:endParaRPr lang="en-US" sz="2400" dirty="0" smtClean="0">
              <a:ea typeface="+mn-ea"/>
              <a:cs typeface="Arial"/>
            </a:endParaRPr>
          </a:p>
          <a:p>
            <a:pPr algn="l" eaLnBrk="1" fontAlgn="auto" hangingPunct="1">
              <a:lnSpc>
                <a:spcPct val="90000"/>
              </a:lnSpc>
              <a:spcBef>
                <a:spcPct val="35000"/>
              </a:spcBef>
              <a:spcAft>
                <a:spcPts val="0"/>
              </a:spcAft>
              <a:buClr>
                <a:srgbClr val="0C4225"/>
              </a:buClr>
              <a:defRPr/>
            </a:pPr>
            <a:endParaRPr lang="en-US" sz="2400" dirty="0" smtClean="0">
              <a:solidFill>
                <a:srgbClr val="0C4225"/>
              </a:solidFill>
              <a:ea typeface="+mn-ea"/>
              <a:cs typeface="Arial"/>
            </a:endParaRPr>
          </a:p>
          <a:p>
            <a:pPr algn="l" eaLnBrk="1" fontAlgn="auto" hangingPunct="1">
              <a:lnSpc>
                <a:spcPct val="90000"/>
              </a:lnSpc>
              <a:spcBef>
                <a:spcPct val="35000"/>
              </a:spcBef>
              <a:spcAft>
                <a:spcPts val="0"/>
              </a:spcAft>
              <a:buClr>
                <a:srgbClr val="0C4225"/>
              </a:buClr>
              <a:defRPr/>
            </a:pPr>
            <a:endParaRPr lang="en-US" sz="2400" dirty="0" smtClean="0">
              <a:solidFill>
                <a:srgbClr val="0C4225"/>
              </a:solidFill>
              <a:ea typeface="MS Mincho" charset="-128"/>
              <a:cs typeface="Arial"/>
            </a:endParaRPr>
          </a:p>
        </p:txBody>
      </p:sp>
      <p:pic>
        <p:nvPicPr>
          <p:cNvPr id="2055"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9225" y="855663"/>
            <a:ext cx="5002213"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Box 4"/>
          <p:cNvSpPr txBox="1">
            <a:spLocks noChangeArrowheads="1"/>
          </p:cNvSpPr>
          <p:nvPr/>
        </p:nvSpPr>
        <p:spPr bwMode="auto">
          <a:xfrm>
            <a:off x="5391150" y="4537075"/>
            <a:ext cx="2138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n-US"/>
              <a:t>Baltimore, Maryland</a:t>
            </a:r>
          </a:p>
        </p:txBody>
      </p:sp>
    </p:spTree>
    <p:extLst>
      <p:ext uri="{BB962C8B-B14F-4D97-AF65-F5344CB8AC3E}">
        <p14:creationId xmlns:p14="http://schemas.microsoft.com/office/powerpoint/2010/main" val="168539399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8913"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075" name="Picture 7" descr="NISE_tag_whit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Subtitle 2"/>
          <p:cNvSpPr>
            <a:spLocks noGrp="1"/>
          </p:cNvSpPr>
          <p:nvPr>
            <p:ph type="subTitle" idx="1"/>
          </p:nvPr>
        </p:nvSpPr>
        <p:spPr>
          <a:xfrm>
            <a:off x="85725" y="1036638"/>
            <a:ext cx="3913188" cy="4765675"/>
          </a:xfrm>
        </p:spPr>
        <p:txBody>
          <a:bodyPr/>
          <a:lstStyle/>
          <a:p>
            <a:pPr marL="342900" indent="-342900" algn="l" eaLnBrk="1" hangingPunct="1">
              <a:lnSpc>
                <a:spcPct val="90000"/>
              </a:lnSpc>
              <a:spcBef>
                <a:spcPct val="35000"/>
              </a:spcBef>
              <a:buClr>
                <a:srgbClr val="0C4225"/>
              </a:buClr>
              <a:buFont typeface="Arial" charset="0"/>
              <a:buChar char="•"/>
            </a:pPr>
            <a:r>
              <a:rPr lang="en-US" sz="2000" dirty="0">
                <a:solidFill>
                  <a:schemeClr val="tx1"/>
                </a:solidFill>
                <a:latin typeface="Calibri" charset="0"/>
                <a:ea typeface="MS Mincho" charset="0"/>
                <a:cs typeface="Arial" charset="0"/>
              </a:rPr>
              <a:t>Utilizes the </a:t>
            </a:r>
            <a:r>
              <a:rPr lang="en-US" sz="2000" dirty="0" smtClean="0">
                <a:solidFill>
                  <a:schemeClr val="tx1"/>
                </a:solidFill>
                <a:latin typeface="Calibri" charset="0"/>
                <a:ea typeface="MS Mincho" charset="0"/>
                <a:cs typeface="Arial" charset="0"/>
              </a:rPr>
              <a:t>book “Alice </a:t>
            </a:r>
            <a:r>
              <a:rPr lang="en-US" sz="2000" dirty="0">
                <a:solidFill>
                  <a:schemeClr val="tx1"/>
                </a:solidFill>
                <a:latin typeface="Calibri" charset="0"/>
                <a:ea typeface="MS Mincho" charset="0"/>
                <a:cs typeface="Arial" charset="0"/>
              </a:rPr>
              <a:t>in </a:t>
            </a:r>
            <a:r>
              <a:rPr lang="en-US" sz="2000" dirty="0" err="1" smtClean="0">
                <a:solidFill>
                  <a:schemeClr val="tx1"/>
                </a:solidFill>
                <a:latin typeface="Calibri" charset="0"/>
                <a:ea typeface="MS Mincho" charset="0"/>
                <a:cs typeface="Arial" charset="0"/>
              </a:rPr>
              <a:t>Nanoland</a:t>
            </a:r>
            <a:r>
              <a:rPr lang="en-US" sz="2000" dirty="0" smtClean="0">
                <a:solidFill>
                  <a:schemeClr val="tx1"/>
                </a:solidFill>
                <a:latin typeface="Calibri" charset="0"/>
                <a:ea typeface="MS Mincho" charset="0"/>
                <a:cs typeface="Arial" charset="0"/>
              </a:rPr>
              <a:t>” by </a:t>
            </a:r>
            <a:r>
              <a:rPr lang="en-US" sz="2000" dirty="0">
                <a:solidFill>
                  <a:schemeClr val="tx1"/>
                </a:solidFill>
                <a:latin typeface="Calibri" charset="0"/>
                <a:ea typeface="MS Mincho" charset="0"/>
                <a:cs typeface="Arial" charset="0"/>
              </a:rPr>
              <a:t>Horton and Long </a:t>
            </a:r>
          </a:p>
          <a:p>
            <a:pPr marL="342900" indent="-342900" algn="l" eaLnBrk="1" hangingPunct="1">
              <a:lnSpc>
                <a:spcPct val="90000"/>
              </a:lnSpc>
              <a:spcBef>
                <a:spcPct val="35000"/>
              </a:spcBef>
              <a:buClr>
                <a:srgbClr val="0C4225"/>
              </a:buClr>
              <a:buFont typeface="Arial" charset="0"/>
              <a:buChar char="•"/>
            </a:pPr>
            <a:r>
              <a:rPr lang="en-US" sz="2000" dirty="0">
                <a:solidFill>
                  <a:schemeClr val="tx1"/>
                </a:solidFill>
                <a:latin typeface="Calibri" charset="0"/>
                <a:ea typeface="MS Mincho" charset="0"/>
                <a:cs typeface="Arial" charset="0"/>
              </a:rPr>
              <a:t>Immerses children in the world of </a:t>
            </a:r>
            <a:r>
              <a:rPr lang="en-US" sz="2000" dirty="0" err="1">
                <a:solidFill>
                  <a:schemeClr val="tx1"/>
                </a:solidFill>
                <a:latin typeface="Calibri" charset="0"/>
                <a:ea typeface="MS Mincho" charset="0"/>
                <a:cs typeface="Arial" charset="0"/>
              </a:rPr>
              <a:t>nano</a:t>
            </a:r>
            <a:r>
              <a:rPr lang="en-US" sz="2000" dirty="0">
                <a:solidFill>
                  <a:schemeClr val="tx1"/>
                </a:solidFill>
                <a:latin typeface="Calibri" charset="0"/>
                <a:ea typeface="MS Mincho" charset="0"/>
                <a:cs typeface="Arial" charset="0"/>
              </a:rPr>
              <a:t> by building of a story they already know</a:t>
            </a:r>
          </a:p>
          <a:p>
            <a:pPr marL="342900" indent="-342900" algn="l" eaLnBrk="1" hangingPunct="1">
              <a:lnSpc>
                <a:spcPct val="90000"/>
              </a:lnSpc>
              <a:spcBef>
                <a:spcPct val="35000"/>
              </a:spcBef>
              <a:buClr>
                <a:srgbClr val="0C4225"/>
              </a:buClr>
              <a:buFont typeface="Arial" charset="0"/>
              <a:buChar char="•"/>
            </a:pPr>
            <a:r>
              <a:rPr lang="en-US" sz="2000" dirty="0">
                <a:solidFill>
                  <a:schemeClr val="tx1"/>
                </a:solidFill>
                <a:latin typeface="Calibri" charset="0"/>
                <a:ea typeface="MS Mincho" charset="0"/>
                <a:cs typeface="Arial" charset="0"/>
              </a:rPr>
              <a:t>Allows for simplification and categorization of topics and sessions to provide programs perfect for young audiences</a:t>
            </a:r>
          </a:p>
          <a:p>
            <a:pPr marL="342900" indent="-342900" algn="l" eaLnBrk="1" hangingPunct="1">
              <a:lnSpc>
                <a:spcPct val="90000"/>
              </a:lnSpc>
              <a:spcBef>
                <a:spcPct val="35000"/>
              </a:spcBef>
              <a:buClr>
                <a:srgbClr val="0C4225"/>
              </a:buClr>
              <a:buFont typeface="Arial" charset="0"/>
              <a:buChar char="•"/>
            </a:pPr>
            <a:r>
              <a:rPr lang="en-US" sz="2000" dirty="0">
                <a:solidFill>
                  <a:schemeClr val="tx1"/>
                </a:solidFill>
                <a:latin typeface="Calibri" charset="0"/>
                <a:ea typeface="MS Mincho" charset="0"/>
                <a:cs typeface="Arial" charset="0"/>
              </a:rPr>
              <a:t>Used to enrich the </a:t>
            </a:r>
            <a:r>
              <a:rPr lang="en-US" sz="2000" dirty="0" err="1">
                <a:solidFill>
                  <a:schemeClr val="tx1"/>
                </a:solidFill>
                <a:latin typeface="Calibri" charset="0"/>
                <a:ea typeface="MS Mincho" charset="0"/>
                <a:cs typeface="Arial" charset="0"/>
              </a:rPr>
              <a:t>nano</a:t>
            </a:r>
            <a:r>
              <a:rPr lang="en-US" sz="2000" dirty="0">
                <a:solidFill>
                  <a:schemeClr val="tx1"/>
                </a:solidFill>
                <a:latin typeface="Calibri" charset="0"/>
                <a:ea typeface="MS Mincho" charset="0"/>
                <a:cs typeface="Arial" charset="0"/>
              </a:rPr>
              <a:t> experience of Port </a:t>
            </a:r>
            <a:r>
              <a:rPr lang="en-US" sz="2000" dirty="0" smtClean="0">
                <a:solidFill>
                  <a:schemeClr val="tx1"/>
                </a:solidFill>
                <a:latin typeface="Calibri" charset="0"/>
                <a:ea typeface="MS Mincho" charset="0"/>
                <a:cs typeface="Arial" charset="0"/>
              </a:rPr>
              <a:t>Discovery’s</a:t>
            </a:r>
            <a:r>
              <a:rPr lang="en-US" sz="2000" dirty="0">
                <a:solidFill>
                  <a:schemeClr val="tx1"/>
                </a:solidFill>
                <a:latin typeface="Calibri" charset="0"/>
                <a:ea typeface="MS Mincho" charset="0"/>
                <a:cs typeface="Arial" charset="0"/>
              </a:rPr>
              <a:t>:</a:t>
            </a:r>
          </a:p>
          <a:p>
            <a:pPr marL="800100" lvl="1" indent="-342900" algn="l" eaLnBrk="1" hangingPunct="1">
              <a:lnSpc>
                <a:spcPct val="90000"/>
              </a:lnSpc>
              <a:spcBef>
                <a:spcPct val="35000"/>
              </a:spcBef>
              <a:buClr>
                <a:srgbClr val="0C4225"/>
              </a:buClr>
              <a:buFont typeface="Arial" charset="0"/>
              <a:buChar char="•"/>
            </a:pPr>
            <a:r>
              <a:rPr lang="en-US" sz="1800" dirty="0">
                <a:solidFill>
                  <a:schemeClr val="tx1"/>
                </a:solidFill>
                <a:latin typeface="Calibri" charset="0"/>
                <a:ea typeface="MS Mincho" charset="0"/>
                <a:cs typeface="Arial" charset="0"/>
              </a:rPr>
              <a:t>After school program</a:t>
            </a:r>
          </a:p>
          <a:p>
            <a:pPr marL="800100" lvl="1" indent="-342900" algn="l" eaLnBrk="1" hangingPunct="1">
              <a:lnSpc>
                <a:spcPct val="90000"/>
              </a:lnSpc>
              <a:spcBef>
                <a:spcPct val="35000"/>
              </a:spcBef>
              <a:buClr>
                <a:srgbClr val="0C4225"/>
              </a:buClr>
              <a:buFont typeface="Arial" charset="0"/>
              <a:buChar char="•"/>
            </a:pPr>
            <a:r>
              <a:rPr lang="en-US" sz="1800" dirty="0">
                <a:solidFill>
                  <a:schemeClr val="tx1"/>
                </a:solidFill>
                <a:latin typeface="Calibri" charset="0"/>
                <a:ea typeface="MS Mincho" charset="0"/>
                <a:cs typeface="Arial" charset="0"/>
              </a:rPr>
              <a:t>Summer Camp</a:t>
            </a:r>
          </a:p>
          <a:p>
            <a:pPr marL="800100" lvl="1" indent="-342900" algn="l" eaLnBrk="1" hangingPunct="1">
              <a:lnSpc>
                <a:spcPct val="90000"/>
              </a:lnSpc>
              <a:spcBef>
                <a:spcPct val="35000"/>
              </a:spcBef>
              <a:buClr>
                <a:srgbClr val="0C4225"/>
              </a:buClr>
              <a:buFont typeface="Arial" charset="0"/>
              <a:buChar char="•"/>
            </a:pPr>
            <a:r>
              <a:rPr lang="en-US" sz="1800" dirty="0">
                <a:solidFill>
                  <a:schemeClr val="tx1"/>
                </a:solidFill>
                <a:latin typeface="Calibri" charset="0"/>
                <a:ea typeface="MS Mincho" charset="0"/>
                <a:cs typeface="Arial" charset="0"/>
              </a:rPr>
              <a:t>Family programs</a:t>
            </a:r>
          </a:p>
          <a:p>
            <a:pPr marL="800100" lvl="1" indent="-342900" algn="l" eaLnBrk="1" hangingPunct="1">
              <a:lnSpc>
                <a:spcPct val="90000"/>
              </a:lnSpc>
              <a:spcBef>
                <a:spcPct val="35000"/>
              </a:spcBef>
              <a:buClr>
                <a:srgbClr val="0C4225"/>
              </a:buClr>
              <a:buFont typeface="Arial" charset="0"/>
              <a:buChar char="•"/>
            </a:pPr>
            <a:r>
              <a:rPr lang="en-US" sz="1800" dirty="0">
                <a:solidFill>
                  <a:schemeClr val="tx1"/>
                </a:solidFill>
                <a:latin typeface="Calibri" charset="0"/>
                <a:ea typeface="MS Mincho" charset="0"/>
                <a:cs typeface="Arial" charset="0"/>
              </a:rPr>
              <a:t>General visitor experience</a:t>
            </a:r>
          </a:p>
        </p:txBody>
      </p:sp>
      <p:sp>
        <p:nvSpPr>
          <p:cNvPr id="3077" name="TextBox 3"/>
          <p:cNvSpPr txBox="1">
            <a:spLocks noChangeArrowheads="1"/>
          </p:cNvSpPr>
          <p:nvPr/>
        </p:nvSpPr>
        <p:spPr bwMode="auto">
          <a:xfrm>
            <a:off x="265113" y="233363"/>
            <a:ext cx="34353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n-US" sz="3200"/>
              <a:t>Alice in Nanoland</a:t>
            </a:r>
          </a:p>
        </p:txBody>
      </p:sp>
      <p:graphicFrame>
        <p:nvGraphicFramePr>
          <p:cNvPr id="3078" name="Object 6"/>
          <p:cNvGraphicFramePr>
            <a:graphicFrameLocks noChangeAspect="1"/>
          </p:cNvGraphicFramePr>
          <p:nvPr/>
        </p:nvGraphicFramePr>
        <p:xfrm>
          <a:off x="6961188" y="395288"/>
          <a:ext cx="1895475" cy="2497137"/>
        </p:xfrm>
        <a:graphic>
          <a:graphicData uri="http://schemas.openxmlformats.org/presentationml/2006/ole">
            <mc:AlternateContent xmlns:mc="http://schemas.openxmlformats.org/markup-compatibility/2006">
              <mc:Choice xmlns:v="urn:schemas-microsoft-com:vml" Requires="v">
                <p:oleObj spid="_x0000_s132129" name="Bitmap Image" r:id="rId5" imgW="4323810" imgH="5695238" progId="PBrush">
                  <p:embed/>
                </p:oleObj>
              </mc:Choice>
              <mc:Fallback>
                <p:oleObj name="Bitmap Image" r:id="rId5" imgW="4323810" imgH="5695238"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1188" y="395288"/>
                        <a:ext cx="1895475"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9" name="Object 8"/>
          <p:cNvGraphicFramePr>
            <a:graphicFrameLocks noChangeAspect="1"/>
          </p:cNvGraphicFramePr>
          <p:nvPr/>
        </p:nvGraphicFramePr>
        <p:xfrm>
          <a:off x="6288088" y="3097213"/>
          <a:ext cx="2659062" cy="3233737"/>
        </p:xfrm>
        <a:graphic>
          <a:graphicData uri="http://schemas.openxmlformats.org/presentationml/2006/ole">
            <mc:AlternateContent xmlns:mc="http://schemas.openxmlformats.org/markup-compatibility/2006">
              <mc:Choice xmlns:v="urn:schemas-microsoft-com:vml" Requires="v">
                <p:oleObj spid="_x0000_s132130" name="Bitmap Image" r:id="rId7" imgW="4219048" imgH="5133333" progId="PBrush">
                  <p:embed/>
                </p:oleObj>
              </mc:Choice>
              <mc:Fallback>
                <p:oleObj name="Bitmap Image" r:id="rId7" imgW="4219048" imgH="5133333"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8088" y="3097213"/>
                        <a:ext cx="2659062"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80" name="Object 4"/>
          <p:cNvGraphicFramePr>
            <a:graphicFrameLocks noChangeAspect="1"/>
          </p:cNvGraphicFramePr>
          <p:nvPr/>
        </p:nvGraphicFramePr>
        <p:xfrm>
          <a:off x="4429125" y="3343275"/>
          <a:ext cx="1960563" cy="2757488"/>
        </p:xfrm>
        <a:graphic>
          <a:graphicData uri="http://schemas.openxmlformats.org/presentationml/2006/ole">
            <mc:AlternateContent xmlns:mc="http://schemas.openxmlformats.org/markup-compatibility/2006">
              <mc:Choice xmlns:v="urn:schemas-microsoft-com:vml" Requires="v">
                <p:oleObj spid="_x0000_s132131" name="Bitmap Image" r:id="rId9" imgW="3780952" imgH="5315692" progId="PBrush">
                  <p:embed/>
                </p:oleObj>
              </mc:Choice>
              <mc:Fallback>
                <p:oleObj name="Bitmap Image" r:id="rId9" imgW="3780952" imgH="5315692"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9125" y="3343275"/>
                        <a:ext cx="1960563"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81" name="Picture 11" descr="http://static.lulu.com/browse/product_thumbnail.php?productId=14252616&amp;resolution=32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429125" y="153988"/>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847958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14825"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099"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2"/>
          <p:cNvSpPr txBox="1">
            <a:spLocks noChangeArrowheads="1"/>
          </p:cNvSpPr>
          <p:nvPr/>
        </p:nvSpPr>
        <p:spPr bwMode="auto">
          <a:xfrm>
            <a:off x="0" y="158750"/>
            <a:ext cx="4314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US" sz="2400"/>
              <a:t>Rule #1:  </a:t>
            </a:r>
          </a:p>
          <a:p>
            <a:pPr algn="ctr" eaLnBrk="1" hangingPunct="1"/>
            <a:r>
              <a:rPr lang="en-US" sz="2400"/>
              <a:t>Nano is very, very, small</a:t>
            </a:r>
          </a:p>
        </p:txBody>
      </p:sp>
      <p:sp>
        <p:nvSpPr>
          <p:cNvPr id="4101" name="TextBox 4"/>
          <p:cNvSpPr txBox="1">
            <a:spLocks noChangeArrowheads="1"/>
          </p:cNvSpPr>
          <p:nvPr/>
        </p:nvSpPr>
        <p:spPr bwMode="auto">
          <a:xfrm>
            <a:off x="4471988" y="5929313"/>
            <a:ext cx="4660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US" sz="2400"/>
              <a:t>Rule #2: </a:t>
            </a:r>
          </a:p>
          <a:p>
            <a:pPr algn="ctr" eaLnBrk="1" hangingPunct="1"/>
            <a:r>
              <a:rPr lang="en-US" sz="2400"/>
              <a:t>Unexpected things can happen</a:t>
            </a:r>
          </a:p>
        </p:txBody>
      </p:sp>
      <p:pic>
        <p:nvPicPr>
          <p:cNvPr id="4102"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414338"/>
            <a:ext cx="349885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80038" y="3141663"/>
            <a:ext cx="353060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7338" y="1336675"/>
            <a:ext cx="29448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743075" y="3625850"/>
            <a:ext cx="2352675"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59853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00538"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123"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1"/>
          <p:cNvSpPr txBox="1">
            <a:spLocks noChangeArrowheads="1"/>
          </p:cNvSpPr>
          <p:nvPr/>
        </p:nvSpPr>
        <p:spPr bwMode="auto">
          <a:xfrm>
            <a:off x="42863" y="42863"/>
            <a:ext cx="3879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US" sz="2400"/>
              <a:t>Rule #3:</a:t>
            </a:r>
          </a:p>
          <a:p>
            <a:pPr algn="ctr" eaLnBrk="1" hangingPunct="1"/>
            <a:r>
              <a:rPr lang="en-US" sz="2400"/>
              <a:t>Scientists can make and study tiny things</a:t>
            </a:r>
          </a:p>
        </p:txBody>
      </p:sp>
      <p:sp>
        <p:nvSpPr>
          <p:cNvPr id="5125" name="TextBox 2"/>
          <p:cNvSpPr txBox="1">
            <a:spLocks noChangeArrowheads="1"/>
          </p:cNvSpPr>
          <p:nvPr/>
        </p:nvSpPr>
        <p:spPr bwMode="auto">
          <a:xfrm>
            <a:off x="4208463" y="42863"/>
            <a:ext cx="4741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US" sz="2400"/>
              <a:t>Rule #4:</a:t>
            </a:r>
          </a:p>
          <a:p>
            <a:pPr algn="ctr" eaLnBrk="1" hangingPunct="1"/>
            <a:r>
              <a:rPr lang="en-US" sz="2400"/>
              <a:t>Nano is found in nature</a:t>
            </a:r>
          </a:p>
          <a:p>
            <a:pPr eaLnBrk="1" hangingPunct="1"/>
            <a:endParaRPr lang="en-US" sz="2400"/>
          </a:p>
        </p:txBody>
      </p:sp>
      <p:sp>
        <p:nvSpPr>
          <p:cNvPr id="5126" name="TextBox 6"/>
          <p:cNvSpPr txBox="1">
            <a:spLocks noChangeArrowheads="1"/>
          </p:cNvSpPr>
          <p:nvPr/>
        </p:nvSpPr>
        <p:spPr bwMode="auto">
          <a:xfrm>
            <a:off x="4178300" y="5937250"/>
            <a:ext cx="4859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US" sz="2400"/>
              <a:t>Rule #5:</a:t>
            </a:r>
          </a:p>
          <a:p>
            <a:pPr algn="ctr" eaLnBrk="1" hangingPunct="1"/>
            <a:r>
              <a:rPr lang="en-US" sz="2400"/>
              <a:t>Nano inspires new technologies</a:t>
            </a:r>
          </a:p>
        </p:txBody>
      </p:sp>
      <p:pic>
        <p:nvPicPr>
          <p:cNvPr id="5127"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63" y="1270000"/>
            <a:ext cx="36639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82788" y="3800475"/>
            <a:ext cx="2225675"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08713" y="3768725"/>
            <a:ext cx="2828925"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89675" y="976313"/>
            <a:ext cx="2747963"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62463" y="1787525"/>
            <a:ext cx="2146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42913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57525"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6147" name="Picture 7" descr="NISE_tag_whit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2"/>
          <p:cNvSpPr txBox="1">
            <a:spLocks noChangeArrowheads="1"/>
          </p:cNvSpPr>
          <p:nvPr/>
        </p:nvSpPr>
        <p:spPr bwMode="auto">
          <a:xfrm>
            <a:off x="46038" y="393700"/>
            <a:ext cx="3057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n-US" sz="2400"/>
              <a:t>Interactive Storytelling</a:t>
            </a:r>
          </a:p>
        </p:txBody>
      </p:sp>
      <p:sp>
        <p:nvSpPr>
          <p:cNvPr id="6149" name="TextBox 4"/>
          <p:cNvSpPr txBox="1">
            <a:spLocks noChangeArrowheads="1"/>
          </p:cNvSpPr>
          <p:nvPr/>
        </p:nvSpPr>
        <p:spPr bwMode="auto">
          <a:xfrm>
            <a:off x="185738" y="1120775"/>
            <a:ext cx="26955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buFont typeface="Arial" charset="0"/>
              <a:buChar char="•"/>
            </a:pPr>
            <a:r>
              <a:rPr lang="en-US" sz="2400"/>
              <a:t>Children act out the story of Alice in Nanoland</a:t>
            </a:r>
          </a:p>
          <a:p>
            <a:pPr eaLnBrk="1" hangingPunct="1">
              <a:buFont typeface="Arial" charset="0"/>
              <a:buChar char="•"/>
            </a:pPr>
            <a:r>
              <a:rPr lang="en-US" sz="2400"/>
              <a:t>Reiterates the Rules of Nanoland</a:t>
            </a:r>
          </a:p>
        </p:txBody>
      </p:sp>
      <p:pic>
        <p:nvPicPr>
          <p:cNvPr id="6150"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51363" y="298450"/>
            <a:ext cx="3798887"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84850" y="4049713"/>
            <a:ext cx="327342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92475" y="2573338"/>
            <a:ext cx="2817813"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42355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14339"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ＭＳ Ｐゴシック" charset="0"/>
                <a:cs typeface="Georgia" charset="0"/>
              </a:rPr>
              <a:t>In the beginning</a:t>
            </a:r>
          </a:p>
        </p:txBody>
      </p:sp>
      <p:sp>
        <p:nvSpPr>
          <p:cNvPr id="14340" name="TextBox 4"/>
          <p:cNvSpPr txBox="1">
            <a:spLocks noChangeArrowheads="1"/>
          </p:cNvSpPr>
          <p:nvPr/>
        </p:nvSpPr>
        <p:spPr bwMode="auto">
          <a:xfrm>
            <a:off x="3021013" y="1290638"/>
            <a:ext cx="3806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atin typeface="Calibri" charset="0"/>
              </a:rPr>
              <a:t> </a:t>
            </a:r>
            <a:endParaRPr lang="en-US" b="1">
              <a:latin typeface="Calibri" charset="0"/>
            </a:endParaRPr>
          </a:p>
        </p:txBody>
      </p:sp>
      <p:pic>
        <p:nvPicPr>
          <p:cNvPr id="14341" name="Picture 5" descr="v2.0 nano exhibits (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9825" y="1449388"/>
            <a:ext cx="6999288"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1693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5603" name="Title 1"/>
          <p:cNvSpPr>
            <a:spLocks noGrp="1"/>
          </p:cNvSpPr>
          <p:nvPr>
            <p:ph type="title"/>
          </p:nvPr>
        </p:nvSpPr>
        <p:spPr>
          <a:xfrm>
            <a:off x="254000" y="274638"/>
            <a:ext cx="8661400" cy="741362"/>
          </a:xfrm>
        </p:spPr>
        <p:txBody>
          <a:bodyPr/>
          <a:lstStyle/>
          <a:p>
            <a:pPr algn="l" eaLnBrk="1" hangingPunct="1">
              <a:lnSpc>
                <a:spcPct val="90000"/>
              </a:lnSpc>
            </a:pPr>
            <a:r>
              <a:rPr lang="en-US" sz="4000" i="1">
                <a:solidFill>
                  <a:srgbClr val="0C4225"/>
                </a:solidFill>
                <a:latin typeface="Georgia" charset="0"/>
                <a:ea typeface="ＭＳ Ｐゴシック" charset="0"/>
                <a:cs typeface="Georgia" charset="0"/>
              </a:rPr>
              <a:t>Nano</a:t>
            </a:r>
            <a:r>
              <a:rPr lang="en-US" sz="4000">
                <a:solidFill>
                  <a:srgbClr val="0C4225"/>
                </a:solidFill>
                <a:latin typeface="Georgia" charset="0"/>
                <a:ea typeface="ＭＳ Ｐゴシック" charset="0"/>
                <a:cs typeface="Georgia" charset="0"/>
              </a:rPr>
              <a:t> Mini-exhibition</a:t>
            </a:r>
          </a:p>
        </p:txBody>
      </p:sp>
      <p:sp>
        <p:nvSpPr>
          <p:cNvPr id="19461" name="TextBox 4"/>
          <p:cNvSpPr txBox="1">
            <a:spLocks noChangeArrowheads="1"/>
          </p:cNvSpPr>
          <p:nvPr/>
        </p:nvSpPr>
        <p:spPr bwMode="auto">
          <a:xfrm>
            <a:off x="6180138" y="1479550"/>
            <a:ext cx="2963862"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35000"/>
              </a:spcBef>
              <a:buClr>
                <a:srgbClr val="000000"/>
              </a:buClr>
              <a:defRPr/>
            </a:pPr>
            <a:r>
              <a:rPr lang="en-US" dirty="0" smtClean="0">
                <a:solidFill>
                  <a:srgbClr val="000000"/>
                </a:solidFill>
                <a:latin typeface="Calibri" charset="0"/>
                <a:ea typeface="MS Mincho" charset="0"/>
                <a:cs typeface="MS Mincho" charset="0"/>
              </a:rPr>
              <a:t>400 sq. </a:t>
            </a:r>
            <a:r>
              <a:rPr lang="en-US" dirty="0" err="1" smtClean="0">
                <a:solidFill>
                  <a:srgbClr val="000000"/>
                </a:solidFill>
                <a:latin typeface="Calibri" charset="0"/>
                <a:ea typeface="MS Mincho" charset="0"/>
                <a:cs typeface="MS Mincho" charset="0"/>
              </a:rPr>
              <a:t>ft</a:t>
            </a:r>
            <a:endParaRPr lang="en-US" dirty="0" smtClean="0">
              <a:solidFill>
                <a:srgbClr val="000000"/>
              </a:solidFill>
              <a:latin typeface="Calibri" charset="0"/>
              <a:ea typeface="MS Mincho" charset="0"/>
              <a:cs typeface="MS Mincho" charset="0"/>
            </a:endParaRPr>
          </a:p>
          <a:p>
            <a:pPr marL="0" indent="0" eaLnBrk="1" hangingPunct="1">
              <a:spcBef>
                <a:spcPct val="35000"/>
              </a:spcBef>
              <a:buClr>
                <a:srgbClr val="000000"/>
              </a:buClr>
              <a:defRPr/>
            </a:pPr>
            <a:r>
              <a:rPr lang="en-US" dirty="0" smtClean="0">
                <a:solidFill>
                  <a:srgbClr val="000000"/>
                </a:solidFill>
                <a:latin typeface="Calibri" charset="0"/>
                <a:ea typeface="MS Mincho" charset="0"/>
                <a:cs typeface="MS Mincho" charset="0"/>
              </a:rPr>
              <a:t>Modular</a:t>
            </a:r>
          </a:p>
          <a:p>
            <a:pPr marL="0" indent="0" eaLnBrk="1" hangingPunct="1">
              <a:spcBef>
                <a:spcPct val="35000"/>
              </a:spcBef>
              <a:buClr>
                <a:srgbClr val="000000"/>
              </a:buClr>
              <a:defRPr/>
            </a:pPr>
            <a:r>
              <a:rPr lang="en-US" dirty="0" smtClean="0">
                <a:solidFill>
                  <a:srgbClr val="000000"/>
                </a:solidFill>
                <a:latin typeface="Calibri" charset="0"/>
                <a:ea typeface="MS Mincho" charset="0"/>
                <a:cs typeface="MS Mincho" charset="0"/>
              </a:rPr>
              <a:t>Neutral look</a:t>
            </a:r>
          </a:p>
          <a:p>
            <a:pPr marL="0" indent="0" eaLnBrk="1" hangingPunct="1">
              <a:spcBef>
                <a:spcPct val="35000"/>
              </a:spcBef>
              <a:buClr>
                <a:srgbClr val="000000"/>
              </a:buClr>
              <a:defRPr/>
            </a:pPr>
            <a:r>
              <a:rPr lang="en-US" dirty="0" smtClean="0">
                <a:solidFill>
                  <a:srgbClr val="000000"/>
                </a:solidFill>
                <a:latin typeface="Calibri" charset="0"/>
                <a:ea typeface="MS Mincho" charset="0"/>
                <a:cs typeface="Arial" charset="0"/>
              </a:rPr>
              <a:t>Low maintenance</a:t>
            </a:r>
          </a:p>
          <a:p>
            <a:pPr marL="0" indent="0" eaLnBrk="1" hangingPunct="1">
              <a:spcBef>
                <a:spcPct val="35000"/>
              </a:spcBef>
              <a:buClr>
                <a:srgbClr val="000000"/>
              </a:buClr>
              <a:defRPr/>
            </a:pPr>
            <a:r>
              <a:rPr lang="en-US" dirty="0" smtClean="0">
                <a:solidFill>
                  <a:srgbClr val="000000"/>
                </a:solidFill>
                <a:latin typeface="Calibri" charset="0"/>
                <a:ea typeface="MS Mincho" charset="0"/>
                <a:cs typeface="Arial" charset="0"/>
              </a:rPr>
              <a:t>Replicable</a:t>
            </a:r>
          </a:p>
          <a:p>
            <a:pPr marL="0" indent="0" eaLnBrk="1" hangingPunct="1">
              <a:spcBef>
                <a:spcPct val="35000"/>
              </a:spcBef>
              <a:buClr>
                <a:srgbClr val="000000"/>
              </a:buClr>
              <a:defRPr/>
            </a:pPr>
            <a:endParaRPr lang="en-US" dirty="0" smtClean="0">
              <a:solidFill>
                <a:srgbClr val="000000"/>
              </a:solidFill>
              <a:latin typeface="Calibri" charset="0"/>
              <a:ea typeface="MS Mincho" charset="0"/>
              <a:cs typeface="Arial" charset="0"/>
            </a:endParaRPr>
          </a:p>
          <a:p>
            <a:pPr marL="0" indent="0" eaLnBrk="1" hangingPunct="1">
              <a:spcBef>
                <a:spcPct val="35000"/>
              </a:spcBef>
              <a:buClr>
                <a:srgbClr val="000000"/>
              </a:buClr>
              <a:defRPr/>
            </a:pPr>
            <a:r>
              <a:rPr lang="en-US" i="1" dirty="0" smtClean="0">
                <a:solidFill>
                  <a:srgbClr val="000000"/>
                </a:solidFill>
                <a:latin typeface="Calibri" charset="0"/>
                <a:ea typeface="MS Mincho" charset="0"/>
                <a:cs typeface="Arial" charset="0"/>
              </a:rPr>
              <a:t>Interactive </a:t>
            </a:r>
          </a:p>
          <a:p>
            <a:pPr marL="0" indent="0" eaLnBrk="1" hangingPunct="1">
              <a:spcBef>
                <a:spcPct val="35000"/>
              </a:spcBef>
              <a:buClr>
                <a:srgbClr val="000000"/>
              </a:buClr>
              <a:defRPr/>
            </a:pPr>
            <a:r>
              <a:rPr lang="en-US" i="1" dirty="0" smtClean="0">
                <a:solidFill>
                  <a:srgbClr val="000000"/>
                </a:solidFill>
                <a:latin typeface="Calibri" charset="0"/>
                <a:ea typeface="MS Mincho" charset="0"/>
                <a:cs typeface="Arial" charset="0"/>
              </a:rPr>
              <a:t>Informative</a:t>
            </a:r>
          </a:p>
          <a:p>
            <a:pPr marL="338138" indent="-338138" eaLnBrk="1" hangingPunct="1">
              <a:spcBef>
                <a:spcPct val="35000"/>
              </a:spcBef>
              <a:buClr>
                <a:srgbClr val="000000"/>
              </a:buClr>
              <a:defRPr/>
            </a:pPr>
            <a:r>
              <a:rPr lang="en-US" i="1" dirty="0" smtClean="0">
                <a:solidFill>
                  <a:srgbClr val="000000"/>
                </a:solidFill>
                <a:latin typeface="Calibri" charset="0"/>
                <a:ea typeface="MS Mincho" charset="0"/>
                <a:cs typeface="Arial" charset="0"/>
              </a:rPr>
              <a:t>Welcoming and inclusive</a:t>
            </a:r>
            <a:endParaRPr lang="en-US" i="1" dirty="0" smtClean="0">
              <a:solidFill>
                <a:srgbClr val="000000"/>
              </a:solidFill>
              <a:latin typeface="Calibri" charset="0"/>
              <a:ea typeface="MS Mincho" charset="0"/>
              <a:cs typeface="MS Mincho" charset="0"/>
            </a:endParaRPr>
          </a:p>
        </p:txBody>
      </p:sp>
      <p:pic>
        <p:nvPicPr>
          <p:cNvPr id="25605" name="Picture 1" descr="mini ex smm.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54125"/>
            <a:ext cx="5910263"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1336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3886200" y="2501900"/>
            <a:ext cx="4749800" cy="2209800"/>
          </a:xfrm>
        </p:spPr>
        <p:txBody>
          <a:bodyPr/>
          <a:lstStyle/>
          <a:p>
            <a:pPr algn="l">
              <a:lnSpc>
                <a:spcPct val="90000"/>
              </a:lnSpc>
            </a:pPr>
            <a:r>
              <a:rPr lang="en-US" sz="5500">
                <a:solidFill>
                  <a:srgbClr val="0C4225"/>
                </a:solidFill>
                <a:latin typeface="Georgia" charset="0"/>
                <a:ea typeface="MS PGothic" charset="0"/>
                <a:cs typeface="Georgia" charset="0"/>
              </a:rPr>
              <a:t>Network</a:t>
            </a:r>
            <a:br>
              <a:rPr lang="en-US" sz="5500">
                <a:solidFill>
                  <a:srgbClr val="0C4225"/>
                </a:solidFill>
                <a:latin typeface="Georgia" charset="0"/>
                <a:ea typeface="MS PGothic" charset="0"/>
                <a:cs typeface="Georgia" charset="0"/>
              </a:rPr>
            </a:br>
            <a:r>
              <a:rPr lang="en-US" sz="5500">
                <a:solidFill>
                  <a:srgbClr val="0C4225"/>
                </a:solidFill>
                <a:latin typeface="Georgia" charset="0"/>
                <a:ea typeface="MS PGothic" charset="0"/>
                <a:cs typeface="Georgia" charset="0"/>
              </a:rPr>
              <a:t>Community</a:t>
            </a:r>
            <a:r>
              <a:rPr lang="en-US" sz="4000">
                <a:solidFill>
                  <a:srgbClr val="0C4225"/>
                </a:solidFill>
                <a:latin typeface="Georgia" charset="0"/>
                <a:ea typeface="MS PGothic" charset="0"/>
                <a:cs typeface="Georgia" charset="0"/>
              </a:rPr>
              <a:t/>
            </a:r>
            <a:br>
              <a:rPr lang="en-US" sz="4000">
                <a:solidFill>
                  <a:srgbClr val="0C4225"/>
                </a:solidFill>
                <a:latin typeface="Georgia" charset="0"/>
                <a:ea typeface="MS PGothic" charset="0"/>
                <a:cs typeface="Georgia" charset="0"/>
              </a:rPr>
            </a:br>
            <a:endParaRPr lang="en-US" sz="4000">
              <a:solidFill>
                <a:srgbClr val="0C4225"/>
              </a:solidFill>
              <a:latin typeface="Georgia" charset="0"/>
              <a:ea typeface="MS PGothic" charset="0"/>
              <a:cs typeface="Georgia" charset="0"/>
            </a:endParaRPr>
          </a:p>
        </p:txBody>
      </p:sp>
      <p:sp>
        <p:nvSpPr>
          <p:cNvPr id="6" name="Rectangle 5"/>
          <p:cNvSpPr/>
          <p:nvPr/>
        </p:nvSpPr>
        <p:spPr>
          <a:xfrm>
            <a:off x="3238500"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3555" name="Picture 6"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20110913gh_01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3235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NISE_content_map_PPT_11_11.pd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99145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17411" name="Title 1"/>
          <p:cNvSpPr>
            <a:spLocks noGrp="1"/>
          </p:cNvSpPr>
          <p:nvPr>
            <p:ph type="title"/>
          </p:nvPr>
        </p:nvSpPr>
        <p:spPr>
          <a:xfrm>
            <a:off x="254000" y="274638"/>
            <a:ext cx="8661400" cy="741362"/>
          </a:xfrm>
        </p:spPr>
        <p:txBody>
          <a:bodyPr/>
          <a:lstStyle/>
          <a:p>
            <a:pPr algn="l" eaLnBrk="1" hangingPunct="1">
              <a:lnSpc>
                <a:spcPct val="90000"/>
              </a:lnSpc>
            </a:pPr>
            <a:r>
              <a:rPr lang="en-US" sz="4000" i="1">
                <a:solidFill>
                  <a:srgbClr val="0C4225"/>
                </a:solidFill>
                <a:latin typeface="Georgia" charset="0"/>
                <a:ea typeface="ＭＳ Ｐゴシック" charset="0"/>
                <a:cs typeface="Georgia" charset="0"/>
              </a:rPr>
              <a:t>Nano</a:t>
            </a:r>
            <a:r>
              <a:rPr lang="en-US" sz="4000">
                <a:solidFill>
                  <a:srgbClr val="0C4225"/>
                </a:solidFill>
                <a:latin typeface="Georgia" charset="0"/>
                <a:ea typeface="ＭＳ Ｐゴシック" charset="0"/>
                <a:cs typeface="Georgia" charset="0"/>
              </a:rPr>
              <a:t> Mini-exhibition</a:t>
            </a:r>
          </a:p>
        </p:txBody>
      </p:sp>
      <p:pic>
        <p:nvPicPr>
          <p:cNvPr id="17412"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3463" y="64325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
          <p:cNvPicPr>
            <a:picLocks noChangeAspect="1"/>
          </p:cNvPicPr>
          <p:nvPr/>
        </p:nvPicPr>
        <p:blipFill>
          <a:blip r:embed="rId4" cstate="email">
            <a:extLst>
              <a:ext uri="{28A0092B-C50C-407E-A947-70E740481C1C}">
                <a14:useLocalDpi xmlns:a14="http://schemas.microsoft.com/office/drawing/2010/main"/>
              </a:ext>
            </a:extLst>
          </a:blip>
          <a:srcRect t="-10141"/>
          <a:stretch>
            <a:fillRect/>
          </a:stretch>
        </p:blipFill>
        <p:spPr bwMode="auto">
          <a:xfrm>
            <a:off x="622300" y="708025"/>
            <a:ext cx="8199438"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22085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19459"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ＭＳ Ｐゴシック" charset="0"/>
                <a:cs typeface="Georgia" charset="0"/>
              </a:rPr>
              <a:t>Small, Smaller, Nano</a:t>
            </a:r>
          </a:p>
        </p:txBody>
      </p:sp>
      <p:pic>
        <p:nvPicPr>
          <p:cNvPr id="19460"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3463" y="64325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950" y="1963738"/>
            <a:ext cx="256540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nanoexh-public_022812-021.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73413" y="1643063"/>
            <a:ext cx="2908300"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45238" y="1963738"/>
            <a:ext cx="246380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9" descr="Static vs Gravity.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73413" y="4392613"/>
            <a:ext cx="2908300"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86661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21507"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ＭＳ Ｐゴシック" charset="0"/>
                <a:cs typeface="Georgia" charset="0"/>
              </a:rPr>
              <a:t>Nano and us</a:t>
            </a:r>
          </a:p>
        </p:txBody>
      </p:sp>
      <p:sp>
        <p:nvSpPr>
          <p:cNvPr id="21508" name="TextBox 4"/>
          <p:cNvSpPr txBox="1">
            <a:spLocks noChangeArrowheads="1"/>
          </p:cNvSpPr>
          <p:nvPr/>
        </p:nvSpPr>
        <p:spPr bwMode="auto">
          <a:xfrm>
            <a:off x="3021013" y="1290638"/>
            <a:ext cx="3806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atin typeface="Calibri" charset="0"/>
              </a:rPr>
              <a:t> </a:t>
            </a:r>
            <a:endParaRPr lang="en-US" b="1">
              <a:latin typeface="Calibri" charset="0"/>
            </a:endParaRPr>
          </a:p>
        </p:txBody>
      </p:sp>
      <p:pic>
        <p:nvPicPr>
          <p:cNvPr id="21509"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2270125"/>
            <a:ext cx="2435225"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descr="I Spy.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06700" y="1747838"/>
            <a:ext cx="31559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2" descr="Tippy Tabl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06700" y="4097338"/>
            <a:ext cx="3167063"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5"/>
          <p:cNvPicPr>
            <a:picLocks noChangeAspect="1"/>
          </p:cNvPicPr>
          <p:nvPr/>
        </p:nvPicPr>
        <p:blipFill>
          <a:blip r:embed="rId6" cstate="email">
            <a:extLst>
              <a:ext uri="{28A0092B-C50C-407E-A947-70E740481C1C}">
                <a14:useLocalDpi xmlns:a14="http://schemas.microsoft.com/office/drawing/2010/main"/>
              </a:ext>
            </a:extLst>
          </a:blip>
          <a:srcRect t="-703"/>
          <a:stretch>
            <a:fillRect/>
          </a:stretch>
        </p:blipFill>
        <p:spPr bwMode="auto">
          <a:xfrm>
            <a:off x="6118225" y="2332038"/>
            <a:ext cx="2689225"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49302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6627"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ＭＳ Ｐゴシック" charset="0"/>
                <a:cs typeface="Georgia" charset="0"/>
              </a:rPr>
              <a:t>Indicators of Success</a:t>
            </a:r>
          </a:p>
        </p:txBody>
      </p:sp>
      <p:pic>
        <p:nvPicPr>
          <p:cNvPr id="26628" name="Picture 4"/>
          <p:cNvPicPr>
            <a:picLocks noChangeAspect="1"/>
          </p:cNvPicPr>
          <p:nvPr/>
        </p:nvPicPr>
        <p:blipFill>
          <a:blip r:embed="rId3" cstate="email">
            <a:extLst>
              <a:ext uri="{28A0092B-C50C-407E-A947-70E740481C1C}">
                <a14:useLocalDpi xmlns:a14="http://schemas.microsoft.com/office/drawing/2010/main"/>
              </a:ext>
            </a:extLst>
          </a:blip>
          <a:srcRect r="7242" b="10106"/>
          <a:stretch>
            <a:fillRect/>
          </a:stretch>
        </p:blipFill>
        <p:spPr bwMode="auto">
          <a:xfrm>
            <a:off x="182563" y="1985963"/>
            <a:ext cx="8785225" cy="377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44449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23555"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ＭＳ Ｐゴシック" charset="0"/>
                <a:cs typeface="Georgia" charset="0"/>
              </a:rPr>
              <a:t>Everybody loves to sit</a:t>
            </a:r>
          </a:p>
        </p:txBody>
      </p:sp>
      <p:sp>
        <p:nvSpPr>
          <p:cNvPr id="23556" name="TextBox 4"/>
          <p:cNvSpPr txBox="1">
            <a:spLocks noChangeArrowheads="1"/>
          </p:cNvSpPr>
          <p:nvPr/>
        </p:nvSpPr>
        <p:spPr bwMode="auto">
          <a:xfrm>
            <a:off x="3021013" y="1290638"/>
            <a:ext cx="3806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atin typeface="Calibri" charset="0"/>
              </a:rPr>
              <a:t> </a:t>
            </a:r>
            <a:endParaRPr lang="en-US" b="1">
              <a:latin typeface="Calibri" charset="0"/>
            </a:endParaRPr>
          </a:p>
        </p:txBody>
      </p:sp>
      <p:pic>
        <p:nvPicPr>
          <p:cNvPr id="2355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2850" y="1628775"/>
            <a:ext cx="6573838"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084100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5" descr="20100815GH_1502_pp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063750"/>
            <a:ext cx="91440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1973263"/>
            <a:ext cx="9144000" cy="90487"/>
          </a:xfrm>
          <a:prstGeom prst="rect">
            <a:avLst/>
          </a:prstGeom>
          <a:solidFill>
            <a:srgbClr val="ABCB45"/>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pic>
        <p:nvPicPr>
          <p:cNvPr id="113667" name="Picture 8" descr="NISE_tag_whit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3350" y="6380163"/>
            <a:ext cx="8985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2586038" y="490538"/>
            <a:ext cx="5295900" cy="1155700"/>
          </a:xfrm>
          <a:prstGeom prst="rect">
            <a:avLst/>
          </a:prstGeom>
          <a:noFill/>
          <a:ln w="9525">
            <a:noFill/>
            <a:miter lim="800000"/>
            <a:headEnd/>
            <a:tailEnd/>
          </a:ln>
        </p:spPr>
        <p:txBody>
          <a:bodyPr/>
          <a:lstStyle/>
          <a:p>
            <a:pPr defTabSz="914400">
              <a:lnSpc>
                <a:spcPct val="90000"/>
              </a:lnSpc>
              <a:spcBef>
                <a:spcPct val="20000"/>
              </a:spcBef>
              <a:defRPr/>
            </a:pPr>
            <a:r>
              <a:rPr lang="en-US" sz="1200" kern="0" dirty="0">
                <a:latin typeface="+mn-lt"/>
                <a:ea typeface="+mn-ea"/>
                <a:cs typeface="+mn-cs"/>
              </a:rPr>
              <a:t>This presentation is based on work supported by the National Science Foundation under Grant No. </a:t>
            </a:r>
            <a:r>
              <a:rPr lang="en-US" sz="1200" dirty="0">
                <a:latin typeface="+mn-lt"/>
                <a:ea typeface="+mn-ea"/>
                <a:cs typeface="+mn-cs"/>
              </a:rPr>
              <a:t>0940143</a:t>
            </a:r>
            <a:r>
              <a:rPr lang="en-US" sz="1200" kern="0" dirty="0">
                <a:latin typeface="+mn-lt"/>
                <a:ea typeface="+mn-ea"/>
                <a:cs typeface="+mn-cs"/>
              </a:rPr>
              <a:t>.</a:t>
            </a:r>
          </a:p>
          <a:p>
            <a:pPr defTabSz="914400">
              <a:lnSpc>
                <a:spcPct val="90000"/>
              </a:lnSpc>
              <a:spcBef>
                <a:spcPct val="20000"/>
              </a:spcBef>
              <a:defRPr/>
            </a:pPr>
            <a:r>
              <a:rPr lang="en-US" sz="1200" kern="0" dirty="0">
                <a:latin typeface="+mn-lt"/>
                <a:ea typeface="+mn-ea"/>
                <a:cs typeface="+mn-cs"/>
              </a:rPr>
              <a:t>Any opinions, findings, and conclusions or recommendations expressed in this presentation are those of the </a:t>
            </a:r>
            <a:r>
              <a:rPr lang="en-US" sz="1200" kern="0" dirty="0" err="1">
                <a:latin typeface="+mn-lt"/>
                <a:ea typeface="+mn-ea"/>
                <a:cs typeface="+mn-cs"/>
              </a:rPr>
              <a:t>author(s</a:t>
            </a:r>
            <a:r>
              <a:rPr lang="en-US" sz="1200" kern="0" dirty="0">
                <a:latin typeface="+mn-lt"/>
                <a:ea typeface="+mn-ea"/>
                <a:cs typeface="+mn-cs"/>
              </a:rPr>
              <a:t>) and do not necessarily reflect the views of the Foundation. </a:t>
            </a:r>
          </a:p>
        </p:txBody>
      </p:sp>
      <p:pic>
        <p:nvPicPr>
          <p:cNvPr id="113669" name="Picture 1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20800" y="465138"/>
            <a:ext cx="99218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973263"/>
            <a:ext cx="9144000" cy="90487"/>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dirty="0">
                <a:solidFill>
                  <a:schemeClr val="lt1"/>
                </a:solidFill>
                <a:latin typeface="+mn-lt"/>
                <a:ea typeface="+mn-ea"/>
                <a:cs typeface="+mn-cs"/>
              </a:rPr>
              <a:t> </a:t>
            </a:r>
          </a:p>
        </p:txBody>
      </p:sp>
      <p:pic>
        <p:nvPicPr>
          <p:cNvPr id="115714" name="Picture 8" descr="NISE_tag_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6"/>
          <p:cNvSpPr>
            <a:spLocks noChangeArrowheads="1"/>
          </p:cNvSpPr>
          <p:nvPr/>
        </p:nvSpPr>
        <p:spPr bwMode="auto">
          <a:xfrm>
            <a:off x="965200" y="266700"/>
            <a:ext cx="6915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6000">
                <a:solidFill>
                  <a:srgbClr val="0C4225"/>
                </a:solidFill>
                <a:latin typeface="Georgia" charset="0"/>
              </a:rPr>
              <a:t>THANK YOU!</a:t>
            </a:r>
          </a:p>
          <a:p>
            <a:pPr algn="ctr"/>
            <a:r>
              <a:rPr lang="en-US" sz="2000">
                <a:solidFill>
                  <a:srgbClr val="0C4225"/>
                </a:solidFill>
                <a:latin typeface="Georgia" charset="0"/>
              </a:rPr>
              <a:t>To all our partners - we could not do this work without you!</a:t>
            </a:r>
            <a:endParaRPr lang="en-US" sz="2000"/>
          </a:p>
        </p:txBody>
      </p:sp>
      <p:pic>
        <p:nvPicPr>
          <p:cNvPr id="115716" name="Picture 1" descr="Nanotubes parad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55850"/>
            <a:ext cx="91186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973263"/>
            <a:ext cx="9144000" cy="90487"/>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pic>
        <p:nvPicPr>
          <p:cNvPr id="116738"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6"/>
          <p:cNvSpPr>
            <a:spLocks noChangeArrowheads="1"/>
          </p:cNvSpPr>
          <p:nvPr/>
        </p:nvSpPr>
        <p:spPr bwMode="auto">
          <a:xfrm>
            <a:off x="3113088" y="127000"/>
            <a:ext cx="31321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en-US" sz="1600">
              <a:solidFill>
                <a:srgbClr val="0C4225"/>
              </a:solidFill>
              <a:latin typeface="Georgia" charset="0"/>
            </a:endParaRPr>
          </a:p>
          <a:p>
            <a:pPr algn="ctr"/>
            <a:r>
              <a:rPr lang="en-US" sz="4800">
                <a:solidFill>
                  <a:srgbClr val="0C4225"/>
                </a:solidFill>
                <a:latin typeface="Georgia" charset="0"/>
              </a:rPr>
              <a:t>Discussion</a:t>
            </a:r>
          </a:p>
          <a:p>
            <a:pPr algn="ctr"/>
            <a:endParaRPr lang="en-US" sz="2000">
              <a:solidFill>
                <a:srgbClr val="0C4225"/>
              </a:solidFill>
              <a:latin typeface="Georgia" charset="0"/>
            </a:endParaRPr>
          </a:p>
        </p:txBody>
      </p:sp>
      <p:pic>
        <p:nvPicPr>
          <p:cNvPr id="116740"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88" y="2079625"/>
            <a:ext cx="9144001"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938" y="64325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25603"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MS PGothic" charset="0"/>
              </a:rPr>
              <a:t>NISE Net Regional Hub Structure</a:t>
            </a:r>
          </a:p>
        </p:txBody>
      </p:sp>
      <p:pic>
        <p:nvPicPr>
          <p:cNvPr id="25604" name="Picture 32" descr="map_hubs_2012 without DCand without label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1282700"/>
            <a:ext cx="9167813"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5" name="Group 4"/>
          <p:cNvGrpSpPr>
            <a:grpSpLocks/>
          </p:cNvGrpSpPr>
          <p:nvPr/>
        </p:nvGrpSpPr>
        <p:grpSpPr bwMode="auto">
          <a:xfrm>
            <a:off x="1206500" y="2438400"/>
            <a:ext cx="8648700" cy="2947988"/>
            <a:chOff x="1206500" y="2438103"/>
            <a:chExt cx="8648700" cy="2948264"/>
          </a:xfrm>
        </p:grpSpPr>
        <p:sp>
          <p:nvSpPr>
            <p:cNvPr id="2" name="TextBox 1"/>
            <p:cNvSpPr txBox="1"/>
            <p:nvPr/>
          </p:nvSpPr>
          <p:spPr>
            <a:xfrm>
              <a:off x="4275138" y="4924361"/>
              <a:ext cx="1752600" cy="462006"/>
            </a:xfrm>
            <a:prstGeom prst="rect">
              <a:avLst/>
            </a:prstGeom>
            <a:noFill/>
          </p:spPr>
          <p:txBody>
            <a:bodyPr>
              <a:spAutoFit/>
            </a:bodyPr>
            <a:lstStyle/>
            <a:p>
              <a:pPr>
                <a:defRPr/>
              </a:pPr>
              <a:r>
                <a:rPr lang="en-US" b="1" dirty="0">
                  <a:latin typeface="+mn-lt"/>
                  <a:ea typeface="MS PGothic" pitchFamily="34" charset="-128"/>
                  <a:cs typeface="+mn-cs"/>
                </a:rPr>
                <a:t>South</a:t>
              </a:r>
            </a:p>
          </p:txBody>
        </p:sp>
        <p:sp>
          <p:nvSpPr>
            <p:cNvPr id="8" name="TextBox 7"/>
            <p:cNvSpPr txBox="1"/>
            <p:nvPr/>
          </p:nvSpPr>
          <p:spPr>
            <a:xfrm>
              <a:off x="1206500" y="3998762"/>
              <a:ext cx="1752600" cy="460418"/>
            </a:xfrm>
            <a:prstGeom prst="rect">
              <a:avLst/>
            </a:prstGeom>
            <a:noFill/>
          </p:spPr>
          <p:txBody>
            <a:bodyPr>
              <a:spAutoFit/>
            </a:bodyPr>
            <a:lstStyle/>
            <a:p>
              <a:pPr>
                <a:defRPr/>
              </a:pPr>
              <a:r>
                <a:rPr lang="en-US" b="1" dirty="0">
                  <a:latin typeface="+mn-lt"/>
                  <a:ea typeface="MS PGothic" pitchFamily="34" charset="-128"/>
                  <a:cs typeface="+mn-cs"/>
                </a:rPr>
                <a:t>Southwest</a:t>
              </a:r>
            </a:p>
          </p:txBody>
        </p:sp>
        <p:sp>
          <p:nvSpPr>
            <p:cNvPr id="9" name="TextBox 8"/>
            <p:cNvSpPr txBox="1"/>
            <p:nvPr/>
          </p:nvSpPr>
          <p:spPr>
            <a:xfrm>
              <a:off x="2344738" y="2438103"/>
              <a:ext cx="1752600" cy="462006"/>
            </a:xfrm>
            <a:prstGeom prst="rect">
              <a:avLst/>
            </a:prstGeom>
            <a:noFill/>
          </p:spPr>
          <p:txBody>
            <a:bodyPr>
              <a:spAutoFit/>
            </a:bodyPr>
            <a:lstStyle/>
            <a:p>
              <a:pPr>
                <a:defRPr/>
              </a:pPr>
              <a:r>
                <a:rPr lang="en-US" b="1" dirty="0">
                  <a:latin typeface="+mn-lt"/>
                  <a:ea typeface="MS PGothic" pitchFamily="34" charset="-128"/>
                  <a:cs typeface="+mn-cs"/>
                </a:rPr>
                <a:t>West</a:t>
              </a:r>
            </a:p>
          </p:txBody>
        </p:sp>
        <p:sp>
          <p:nvSpPr>
            <p:cNvPr id="10" name="TextBox 9"/>
            <p:cNvSpPr txBox="1"/>
            <p:nvPr/>
          </p:nvSpPr>
          <p:spPr>
            <a:xfrm>
              <a:off x="4565650" y="3295433"/>
              <a:ext cx="1752600" cy="462006"/>
            </a:xfrm>
            <a:prstGeom prst="rect">
              <a:avLst/>
            </a:prstGeom>
            <a:noFill/>
          </p:spPr>
          <p:txBody>
            <a:bodyPr>
              <a:spAutoFit/>
            </a:bodyPr>
            <a:lstStyle/>
            <a:p>
              <a:pPr>
                <a:defRPr/>
              </a:pPr>
              <a:r>
                <a:rPr lang="en-US" b="1" dirty="0">
                  <a:latin typeface="+mn-lt"/>
                  <a:ea typeface="MS PGothic" pitchFamily="34" charset="-128"/>
                  <a:cs typeface="+mn-cs"/>
                </a:rPr>
                <a:t>Midwest</a:t>
              </a:r>
            </a:p>
          </p:txBody>
        </p:sp>
        <p:sp>
          <p:nvSpPr>
            <p:cNvPr id="11" name="TextBox 10"/>
            <p:cNvSpPr txBox="1"/>
            <p:nvPr/>
          </p:nvSpPr>
          <p:spPr>
            <a:xfrm>
              <a:off x="6845300" y="2552414"/>
              <a:ext cx="1752600" cy="462006"/>
            </a:xfrm>
            <a:prstGeom prst="rect">
              <a:avLst/>
            </a:prstGeom>
            <a:noFill/>
          </p:spPr>
          <p:txBody>
            <a:bodyPr>
              <a:spAutoFit/>
            </a:bodyPr>
            <a:lstStyle/>
            <a:p>
              <a:pPr>
                <a:defRPr/>
              </a:pPr>
              <a:r>
                <a:rPr lang="en-US" b="1" dirty="0">
                  <a:latin typeface="+mn-lt"/>
                  <a:ea typeface="MS PGothic" pitchFamily="34" charset="-128"/>
                  <a:cs typeface="+mn-cs"/>
                </a:rPr>
                <a:t>Northeast</a:t>
              </a:r>
            </a:p>
          </p:txBody>
        </p:sp>
        <p:sp>
          <p:nvSpPr>
            <p:cNvPr id="12" name="TextBox 11"/>
            <p:cNvSpPr txBox="1"/>
            <p:nvPr/>
          </p:nvSpPr>
          <p:spPr>
            <a:xfrm>
              <a:off x="6959600" y="3198587"/>
              <a:ext cx="2895600" cy="462005"/>
            </a:xfrm>
            <a:prstGeom prst="rect">
              <a:avLst/>
            </a:prstGeom>
            <a:noFill/>
          </p:spPr>
          <p:txBody>
            <a:bodyPr>
              <a:spAutoFit/>
            </a:bodyPr>
            <a:lstStyle/>
            <a:p>
              <a:pPr>
                <a:defRPr/>
              </a:pPr>
              <a:r>
                <a:rPr lang="en-US" b="1" dirty="0">
                  <a:latin typeface="+mn-lt"/>
                  <a:ea typeface="MS PGothic" pitchFamily="34" charset="-128"/>
                  <a:cs typeface="+mn-cs"/>
                </a:rPr>
                <a:t>Mid-Atlantic</a:t>
              </a:r>
            </a:p>
          </p:txBody>
        </p:sp>
        <p:sp>
          <p:nvSpPr>
            <p:cNvPr id="13" name="TextBox 12"/>
            <p:cNvSpPr txBox="1"/>
            <p:nvPr/>
          </p:nvSpPr>
          <p:spPr>
            <a:xfrm>
              <a:off x="7289800" y="4924361"/>
              <a:ext cx="1752600" cy="462006"/>
            </a:xfrm>
            <a:prstGeom prst="rect">
              <a:avLst/>
            </a:prstGeom>
            <a:noFill/>
          </p:spPr>
          <p:txBody>
            <a:bodyPr>
              <a:spAutoFit/>
            </a:bodyPr>
            <a:lstStyle/>
            <a:p>
              <a:pPr>
                <a:defRPr/>
              </a:pPr>
              <a:r>
                <a:rPr lang="en-US" b="1" dirty="0">
                  <a:latin typeface="+mn-lt"/>
                  <a:ea typeface="MS PGothic" pitchFamily="34" charset="-128"/>
                  <a:cs typeface="+mn-cs"/>
                </a:rPr>
                <a:t>Southeast</a:t>
              </a:r>
            </a:p>
          </p:txBody>
        </p:sp>
      </p:gr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27650"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MS PGothic" charset="0"/>
              </a:rPr>
              <a:t>NanoDays Participants</a:t>
            </a:r>
          </a:p>
        </p:txBody>
      </p:sp>
      <p:sp>
        <p:nvSpPr>
          <p:cNvPr id="8" name="Rectangle 7"/>
          <p:cNvSpPr>
            <a:spLocks noChangeArrowheads="1"/>
          </p:cNvSpPr>
          <p:nvPr/>
        </p:nvSpPr>
        <p:spPr bwMode="auto">
          <a:xfrm>
            <a:off x="0" y="1235075"/>
            <a:ext cx="9144000" cy="5622925"/>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pic>
        <p:nvPicPr>
          <p:cNvPr id="27652" name="Picture 8" descr="2013_NanoDays_maps_03_07_13 - 2008-20013.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2738" y="1143000"/>
            <a:ext cx="8602662"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29699"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MS PGothic" charset="0"/>
              </a:rPr>
              <a:t>NanoDays Volunteers</a:t>
            </a:r>
          </a:p>
        </p:txBody>
      </p:sp>
      <p:pic>
        <p:nvPicPr>
          <p:cNvPr id="29700" name="Picture 5" descr="ND 2012 Davinci.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 y="4926013"/>
            <a:ext cx="34512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descr="ND 2012 galaxy explorers2 training.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02300" y="1273175"/>
            <a:ext cx="34417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9" descr="ND 2012 NASA galaxy explorers2.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96188" y="3451225"/>
            <a:ext cx="1547812"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0" descr="ND2011 Cornell.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1397000"/>
            <a:ext cx="338772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3" descr="ND2012 SMM training.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3146425"/>
            <a:ext cx="326072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4" descr="ND2012 UVermont.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94363" y="3381375"/>
            <a:ext cx="2079625"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6" descr="ND2012 Scienceter NY Alow res.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702300" y="4999038"/>
            <a:ext cx="35433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21" descr="ND 2012 Montanna State.jp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3184525" y="1362075"/>
            <a:ext cx="2586038"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23" descr="ND2012 Franklin.jp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184525" y="4760913"/>
            <a:ext cx="2509838"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3167</TotalTime>
  <Words>3831</Words>
  <Application>Microsoft Macintosh PowerPoint</Application>
  <PresentationFormat>On-screen Show (4:3)</PresentationFormat>
  <Paragraphs>703</Paragraphs>
  <Slides>68</Slides>
  <Notes>60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0" baseType="lpstr">
      <vt:lpstr>Office Theme</vt:lpstr>
      <vt:lpstr>Bitmap Image</vt:lpstr>
      <vt:lpstr>PowerPoint Presentation</vt:lpstr>
      <vt:lpstr>Lightning Round Overview </vt:lpstr>
      <vt:lpstr>NISE Network  Nanoscale Informal Science Education Network   The NISE Network is a national community of researchers and informal science educators dedicated to fostering public awareness, engagement, and understanding of nanoscale science, engineering, and technology.  </vt:lpstr>
      <vt:lpstr>What is Nano?</vt:lpstr>
      <vt:lpstr>NISE Network: Strategy</vt:lpstr>
      <vt:lpstr>Network Community </vt:lpstr>
      <vt:lpstr>NISE Net Regional Hub Structure</vt:lpstr>
      <vt:lpstr>NanoDays Participants</vt:lpstr>
      <vt:lpstr>NanoDays Volunteers</vt:lpstr>
      <vt:lpstr>Educational Products   </vt:lpstr>
      <vt:lpstr>Website for educators - nisenet.org</vt:lpstr>
      <vt:lpstr>Search the Catalog</vt:lpstr>
      <vt:lpstr>Products in Catalog</vt:lpstr>
      <vt:lpstr>Website for the Public</vt:lpstr>
      <vt:lpstr>DIY Nano App for iPhones and iPads</vt:lpstr>
      <vt:lpstr>  Professional Development Tools</vt:lpstr>
      <vt:lpstr>Upcoming Opportunities </vt:lpstr>
      <vt:lpstr>NanoDays</vt:lpstr>
      <vt:lpstr>Mini-Grants</vt:lpstr>
      <vt:lpstr>Stay in Touch</vt:lpstr>
      <vt:lpstr>Children’s Museum of Houston </vt:lpstr>
      <vt:lpstr>PowerPoint Presentation</vt:lpstr>
      <vt:lpstr>PowerPoint Presentation</vt:lpstr>
      <vt:lpstr>PowerPoint Presentation</vt:lpstr>
      <vt:lpstr>Creative Discovery Museum  Chattanooga, Tennessee </vt:lpstr>
      <vt:lpstr>PowerPoint Presentation</vt:lpstr>
      <vt:lpstr>PowerPoint Presentation</vt:lpstr>
      <vt:lpstr>PowerPoint Presentation</vt:lpstr>
      <vt:lpstr>PowerPoint Presentation</vt:lpstr>
      <vt:lpstr>PowerPoint Presentation</vt:lpstr>
      <vt:lpstr>PowerPoint Presentation</vt:lpstr>
      <vt:lpstr>Children’s Museum Tucson  </vt:lpstr>
      <vt:lpstr>PowerPoint Presentation</vt:lpstr>
      <vt:lpstr>PowerPoint Presentation</vt:lpstr>
      <vt:lpstr>PowerPoint Presentation</vt:lpstr>
      <vt:lpstr>PowerPoint Presentation</vt:lpstr>
      <vt:lpstr>Acton, Massachusetts</vt:lpstr>
      <vt:lpstr>PowerPoint Presentation</vt:lpstr>
      <vt:lpstr>PowerPoint Presentation</vt:lpstr>
      <vt:lpstr>PowerPoint Presentation</vt:lpstr>
      <vt:lpstr>PowerPoint Presentation</vt:lpstr>
      <vt:lpstr>Marbles Kids Museum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Port Discovery Children’s Museum </vt:lpstr>
      <vt:lpstr>PowerPoint Presentation</vt:lpstr>
      <vt:lpstr>PowerPoint Presentation</vt:lpstr>
      <vt:lpstr>PowerPoint Presentation</vt:lpstr>
      <vt:lpstr>PowerPoint Presentation</vt:lpstr>
      <vt:lpstr>In the beginning</vt:lpstr>
      <vt:lpstr>Nano Mini-exhibition</vt:lpstr>
      <vt:lpstr>PowerPoint Presentation</vt:lpstr>
      <vt:lpstr>Nano Mini-exhibition</vt:lpstr>
      <vt:lpstr>Small, Smaller, Nano</vt:lpstr>
      <vt:lpstr>Nano and us</vt:lpstr>
      <vt:lpstr>Indicators of Success</vt:lpstr>
      <vt:lpstr>Everybody loves to sit</vt:lpstr>
      <vt:lpstr>PowerPoint Presentation</vt:lpstr>
      <vt:lpstr>PowerPoint Presentation</vt:lpstr>
      <vt:lpstr>PowerPoint Presentation</vt:lpstr>
    </vt:vector>
  </TitlesOfParts>
  <Company>Emily Maletz Graphic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Catherine McCarthy</cp:lastModifiedBy>
  <cp:revision>220</cp:revision>
  <dcterms:created xsi:type="dcterms:W3CDTF">2010-10-02T00:55:54Z</dcterms:created>
  <dcterms:modified xsi:type="dcterms:W3CDTF">2013-05-07T19:34:51Z</dcterms:modified>
</cp:coreProperties>
</file>