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7"/>
  </p:notesMasterIdLst>
  <p:sldIdLst>
    <p:sldId id="660" r:id="rId3"/>
    <p:sldId id="658" r:id="rId4"/>
    <p:sldId id="662" r:id="rId5"/>
    <p:sldId id="665" r:id="rId6"/>
    <p:sldId id="666" r:id="rId7"/>
    <p:sldId id="663" r:id="rId8"/>
    <p:sldId id="690" r:id="rId9"/>
    <p:sldId id="696" r:id="rId10"/>
    <p:sldId id="697" r:id="rId11"/>
    <p:sldId id="698" r:id="rId12"/>
    <p:sldId id="699" r:id="rId13"/>
    <p:sldId id="700" r:id="rId14"/>
    <p:sldId id="701" r:id="rId15"/>
    <p:sldId id="702" r:id="rId16"/>
    <p:sldId id="703" r:id="rId17"/>
    <p:sldId id="704" r:id="rId18"/>
    <p:sldId id="705" r:id="rId19"/>
    <p:sldId id="706" r:id="rId20"/>
    <p:sldId id="707" r:id="rId21"/>
    <p:sldId id="712" r:id="rId22"/>
    <p:sldId id="681" r:id="rId23"/>
    <p:sldId id="682" r:id="rId24"/>
    <p:sldId id="683" r:id="rId25"/>
    <p:sldId id="684" r:id="rId26"/>
    <p:sldId id="685" r:id="rId27"/>
    <p:sldId id="686" r:id="rId28"/>
    <p:sldId id="687" r:id="rId29"/>
    <p:sldId id="688" r:id="rId30"/>
    <p:sldId id="689" r:id="rId31"/>
    <p:sldId id="709" r:id="rId32"/>
    <p:sldId id="710" r:id="rId33"/>
    <p:sldId id="711" r:id="rId34"/>
    <p:sldId id="691" r:id="rId35"/>
    <p:sldId id="69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A5183"/>
    <a:srgbClr val="00858B"/>
    <a:srgbClr val="000005"/>
    <a:srgbClr val="57C9EA"/>
    <a:srgbClr val="25858B"/>
    <a:srgbClr val="5CBEEC"/>
    <a:srgbClr val="64A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93" autoAdjust="0"/>
    <p:restoredTop sz="95549" autoAdjust="0"/>
  </p:normalViewPr>
  <p:slideViewPr>
    <p:cSldViewPr snapToGrid="0" snapToObjects="1">
      <p:cViewPr>
        <p:scale>
          <a:sx n="100" d="100"/>
          <a:sy n="100" d="100"/>
        </p:scale>
        <p:origin x="-296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AD738-4824-7144-BCB9-158208FB2D52}" type="datetimeFigureOut">
              <a:rPr lang="en-US" smtClean="0"/>
              <a:t>5/18/18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D94B6-39A1-0D44-B772-2E43CAE0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0696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08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908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08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908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08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908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08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08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63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069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AA90-308D-8648-A94F-9D97AA24DE6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318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0696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08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06962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AA90-308D-8648-A94F-9D97AA24DE6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318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E37F-6F67-6248-AB2A-FEDF52C198C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01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AA90-308D-8648-A94F-9D97AA24DE6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31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E37F-6F67-6248-AB2A-FEDF52C198C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7928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0696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908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08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908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0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2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16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5/18/18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250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5/18/18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608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5/18/18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5148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5/18/18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315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5/18/18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6882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5/18/18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3637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5/18/18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8312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5/18/18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01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08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5/18/18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6423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5/18/18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727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5/18/18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521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4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3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1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1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2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3362A-19CE-BB41-A2E9-74C103F018F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0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5/18/18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120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9017" y="235010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US" sz="720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  <a:t>WELCOME</a:t>
            </a:r>
            <a:br>
              <a:rPr lang="en-US" sz="720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en-US" cap="none" dirty="0">
                <a:solidFill>
                  <a:srgbClr val="FFFFFF"/>
                </a:solidFill>
                <a:latin typeface="Century Gothic"/>
                <a:cs typeface="Century Gothic"/>
              </a:rPr>
              <a:t>NISE Network Partner Breakfast</a:t>
            </a:r>
            <a:br>
              <a:rPr lang="en-US" cap="none" dirty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en-US" b="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  <a:t>ACM 2018 </a:t>
            </a:r>
            <a:r>
              <a:rPr lang="en-US" sz="7200" b="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  <a:t/>
            </a:r>
            <a:br>
              <a:rPr lang="en-US" sz="7200" b="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</a:br>
            <a:endParaRPr lang="en-US" sz="7200" b="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934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3600" y="0"/>
            <a:ext cx="4470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Century Gothic"/>
                <a:cs typeface="Century Gothic"/>
              </a:rPr>
              <a:t>NanoDays</a:t>
            </a:r>
            <a:endParaRPr lang="en-US" sz="3200" b="1" dirty="0" smtClean="0">
              <a:latin typeface="Century Gothic"/>
              <a:cs typeface="Century Gothic"/>
            </a:endParaRPr>
          </a:p>
          <a:p>
            <a:endParaRPr lang="en-US" sz="3200" i="1" dirty="0" smtClean="0">
              <a:solidFill>
                <a:srgbClr val="00858B"/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“Buy it—or better not?”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New </a:t>
            </a:r>
            <a:r>
              <a:rPr lang="en-US" sz="24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NanoDays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 program available on </a:t>
            </a:r>
            <a:r>
              <a:rPr lang="en-US" sz="24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nisenet.org</a:t>
            </a:r>
            <a:endParaRPr lang="en-US" sz="2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2400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endParaRPr lang="en-US" sz="3200" dirty="0">
              <a:solidFill>
                <a:srgbClr val="00858B"/>
              </a:solidFill>
              <a:latin typeface="Avenir Book"/>
              <a:cs typeface="Avenir Book"/>
            </a:endParaRPr>
          </a:p>
          <a:p>
            <a:endParaRPr lang="en-US" sz="3200" dirty="0" smtClean="0">
              <a:solidFill>
                <a:srgbClr val="00858B"/>
              </a:solidFill>
              <a:latin typeface="Avenir Book"/>
              <a:cs typeface="Avenir Book"/>
            </a:endParaRPr>
          </a:p>
          <a:p>
            <a:endParaRPr lang="en-US" sz="3200" dirty="0">
              <a:solidFill>
                <a:srgbClr val="00858B"/>
              </a:solidFill>
              <a:latin typeface="Avenir Heavy"/>
              <a:cs typeface="Avenir Heavy"/>
            </a:endParaRPr>
          </a:p>
          <a:p>
            <a:endParaRPr lang="en-US" sz="3200" dirty="0">
              <a:solidFill>
                <a:srgbClr val="00858B"/>
              </a:solidFill>
              <a:latin typeface="Avenir Heavy"/>
              <a:cs typeface="Avenir Heavy"/>
            </a:endParaRPr>
          </a:p>
          <a:p>
            <a:endParaRPr lang="en-US" sz="3200" i="1" dirty="0" smtClean="0">
              <a:solidFill>
                <a:srgbClr val="00858B"/>
              </a:solidFill>
              <a:latin typeface="Avenir Book"/>
              <a:cs typeface="Avenir Book"/>
            </a:endParaRPr>
          </a:p>
        </p:txBody>
      </p:sp>
      <p:pic>
        <p:nvPicPr>
          <p:cNvPr id="3" name="Picture 2" descr="Screen Shot 2018-05-04 at 7.32.5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153" t="5111" r="34708" b="19329"/>
          <a:stretch/>
        </p:blipFill>
        <p:spPr>
          <a:xfrm>
            <a:off x="0" y="-9596"/>
            <a:ext cx="4673600" cy="686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5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321_1121_edi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8"/>
          <a:stretch/>
        </p:blipFill>
        <p:spPr>
          <a:xfrm>
            <a:off x="0" y="961000"/>
            <a:ext cx="9144000" cy="5909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300" y="229381"/>
            <a:ext cx="89011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Building with Biology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96330" y="1531796"/>
            <a:ext cx="3246120" cy="2560320"/>
            <a:chOff x="5896330" y="1315896"/>
            <a:chExt cx="3246120" cy="2560320"/>
          </a:xfrm>
        </p:grpSpPr>
        <p:sp>
          <p:nvSpPr>
            <p:cNvPr id="5" name="Rectangle 4"/>
            <p:cNvSpPr/>
            <p:nvPr/>
          </p:nvSpPr>
          <p:spPr>
            <a:xfrm>
              <a:off x="5896330" y="1315896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21400" y="1493696"/>
              <a:ext cx="302105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Creating dialogue</a:t>
              </a:r>
              <a:r>
                <a:rPr lang="en-US" sz="3000" b="1" dirty="0">
                  <a:solidFill>
                    <a:prstClr val="black"/>
                  </a:solidFill>
                  <a:latin typeface="Century Gothic"/>
                  <a:cs typeface="Century Gothic"/>
                </a:rPr>
                <a:t> </a:t>
              </a:r>
              <a:endParaRPr lang="en-US" sz="3000" b="1" dirty="0" smtClean="0">
                <a:solidFill>
                  <a:prstClr val="black"/>
                </a:solidFill>
                <a:latin typeface="Century Gothic"/>
                <a:cs typeface="Century Gothic"/>
              </a:endParaRPr>
            </a:p>
            <a:p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among researchers, educators, and public audiences about STEM and society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87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156" y="0"/>
            <a:ext cx="4563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entury Gothic"/>
                <a:cs typeface="Century Gothic"/>
              </a:rPr>
              <a:t>Building with Biology</a:t>
            </a:r>
          </a:p>
          <a:p>
            <a:endParaRPr lang="en-US" sz="3200" i="1" dirty="0" smtClean="0">
              <a:solidFill>
                <a:srgbClr val="00858B"/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“Editing Our Evolution: Rewriting the Human Genome” public forum available on </a:t>
            </a:r>
            <a:r>
              <a:rPr lang="en-US" sz="2400" dirty="0" err="1">
                <a:solidFill>
                  <a:srgbClr val="000000"/>
                </a:solidFill>
                <a:latin typeface="Century Gothic"/>
                <a:cs typeface="Century Gothic"/>
              </a:rPr>
              <a:t>nisenet.org</a:t>
            </a:r>
            <a:endParaRPr lang="en-US" sz="2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3200" dirty="0" smtClean="0">
              <a:solidFill>
                <a:srgbClr val="00858B"/>
              </a:solidFill>
              <a:latin typeface="Avenir Heavy"/>
              <a:cs typeface="Avenir Heavy"/>
            </a:endParaRPr>
          </a:p>
          <a:p>
            <a:endParaRPr lang="en-US" sz="3200" dirty="0" smtClean="0">
              <a:solidFill>
                <a:srgbClr val="00858B"/>
              </a:solidFill>
              <a:latin typeface="Avenir Heavy"/>
              <a:cs typeface="Avenir Heavy"/>
            </a:endParaRPr>
          </a:p>
          <a:p>
            <a:endParaRPr lang="en-US" sz="3200" dirty="0">
              <a:solidFill>
                <a:srgbClr val="00858B"/>
              </a:solidFill>
              <a:latin typeface="Avenir Heavy"/>
              <a:cs typeface="Avenir Heavy"/>
            </a:endParaRPr>
          </a:p>
          <a:p>
            <a:endParaRPr lang="en-US" sz="3200" i="1" dirty="0" smtClean="0">
              <a:solidFill>
                <a:srgbClr val="00858B"/>
              </a:solidFill>
              <a:latin typeface="Avenir Book"/>
              <a:cs typeface="Avenir Book"/>
            </a:endParaRPr>
          </a:p>
        </p:txBody>
      </p:sp>
      <p:pic>
        <p:nvPicPr>
          <p:cNvPr id="2" name="Picture 1" descr="20121003_135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50" r="16889"/>
          <a:stretch/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4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X5C424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27100"/>
            <a:ext cx="9144000" cy="5930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599" y="203200"/>
            <a:ext cx="89154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Frankenstein200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2032710"/>
            <a:ext cx="3246120" cy="2560320"/>
            <a:chOff x="0" y="2032710"/>
            <a:chExt cx="3246120" cy="2560320"/>
          </a:xfrm>
        </p:grpSpPr>
        <p:sp>
          <p:nvSpPr>
            <p:cNvPr id="4" name="Rectangle 3"/>
            <p:cNvSpPr/>
            <p:nvPr/>
          </p:nvSpPr>
          <p:spPr>
            <a:xfrm>
              <a:off x="0" y="2032710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2235492"/>
              <a:ext cx="3009900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Exploring creativity </a:t>
              </a:r>
            </a:p>
            <a:p>
              <a:pPr algn="r"/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and responsible innovation in a </a:t>
              </a:r>
              <a:r>
                <a:rPr lang="en-US" sz="2000" dirty="0" err="1" smtClean="0">
                  <a:solidFill>
                    <a:prstClr val="black"/>
                  </a:solidFill>
                  <a:latin typeface="Century Gothic"/>
                  <a:cs typeface="Century Gothic"/>
                </a:rPr>
                <a:t>transmedia</a:t>
              </a:r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 environment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171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62500" y="0"/>
            <a:ext cx="43815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entury Gothic"/>
                <a:cs typeface="Century Gothic"/>
              </a:rPr>
              <a:t>Frankenstein200</a:t>
            </a:r>
          </a:p>
          <a:p>
            <a:endParaRPr lang="en-US" sz="3200" i="1" dirty="0" smtClean="0">
              <a:solidFill>
                <a:srgbClr val="00858B"/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Digital kit available on </a:t>
            </a:r>
            <a:r>
              <a:rPr lang="en-US" sz="24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nisenet.org</a:t>
            </a:r>
            <a:endParaRPr lang="en-US" sz="2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Alternate reality game available at frankenstein200.org</a:t>
            </a:r>
          </a:p>
          <a:p>
            <a:endParaRPr lang="en-US" sz="3200" dirty="0" smtClean="0">
              <a:solidFill>
                <a:srgbClr val="00858B"/>
              </a:solidFill>
              <a:latin typeface="Avenir Heavy"/>
              <a:cs typeface="Avenir Heavy"/>
            </a:endParaRPr>
          </a:p>
          <a:p>
            <a:endParaRPr lang="en-US" sz="3200" dirty="0" smtClean="0">
              <a:solidFill>
                <a:srgbClr val="00858B"/>
              </a:solidFill>
              <a:latin typeface="Avenir Heavy"/>
              <a:cs typeface="Avenir Heavy"/>
            </a:endParaRPr>
          </a:p>
          <a:p>
            <a:endParaRPr lang="en-US" sz="3200" dirty="0">
              <a:solidFill>
                <a:srgbClr val="00858B"/>
              </a:solidFill>
              <a:latin typeface="Avenir Heavy"/>
              <a:cs typeface="Avenir Heavy"/>
            </a:endParaRPr>
          </a:p>
          <a:p>
            <a:endParaRPr lang="en-US" sz="3200" i="1" dirty="0" smtClean="0">
              <a:solidFill>
                <a:srgbClr val="00858B"/>
              </a:solidFill>
              <a:latin typeface="Avenir Book"/>
              <a:cs typeface="Avenir Book"/>
            </a:endParaRPr>
          </a:p>
        </p:txBody>
      </p:sp>
      <p:pic>
        <p:nvPicPr>
          <p:cNvPr id="4" name="Shape 245"/>
          <p:cNvPicPr preferRelativeResize="0"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19" r="15485"/>
          <a:stretch/>
        </p:blipFill>
        <p:spPr>
          <a:xfrm>
            <a:off x="0" y="0"/>
            <a:ext cx="476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07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iSci_Chem_20180219_171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04"/>
          <a:stretch/>
        </p:blipFill>
        <p:spPr>
          <a:xfrm>
            <a:off x="0" y="976659"/>
            <a:ext cx="9144000" cy="58774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300" y="191281"/>
            <a:ext cx="8902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Explore Science: Let’s Do Chemistry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4090588"/>
            <a:ext cx="3246120" cy="2560320"/>
            <a:chOff x="0" y="4090588"/>
            <a:chExt cx="3246120" cy="2560320"/>
          </a:xfrm>
        </p:grpSpPr>
        <p:sp>
          <p:nvSpPr>
            <p:cNvPr id="5" name="Rectangle 4"/>
            <p:cNvSpPr/>
            <p:nvPr/>
          </p:nvSpPr>
          <p:spPr>
            <a:xfrm>
              <a:off x="0" y="4090588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4382270"/>
              <a:ext cx="3009900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Promoting positive attitudes </a:t>
              </a:r>
            </a:p>
            <a:p>
              <a:pPr algn="r"/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toward learning chemistry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28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156" y="13481"/>
            <a:ext cx="456378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entury Gothic"/>
                <a:cs typeface="Century Gothic"/>
              </a:rPr>
              <a:t>Explore Science:</a:t>
            </a:r>
          </a:p>
          <a:p>
            <a:r>
              <a:rPr lang="en-US" sz="3200" b="1" dirty="0" smtClean="0">
                <a:latin typeface="Century Gothic"/>
                <a:cs typeface="Century Gothic"/>
              </a:rPr>
              <a:t>Let’s Do Chemistry</a:t>
            </a:r>
          </a:p>
          <a:p>
            <a:endParaRPr lang="en-US" sz="3200" i="1" dirty="0" smtClean="0">
              <a:solidFill>
                <a:srgbClr val="00858B"/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Applications due June 1 for a free physical kit of hands-on activities</a:t>
            </a:r>
          </a:p>
          <a:p>
            <a:endParaRPr lang="en-US" sz="3200" dirty="0" smtClean="0">
              <a:solidFill>
                <a:srgbClr val="00858B"/>
              </a:solidFill>
              <a:latin typeface="Avenir Heavy"/>
              <a:cs typeface="Avenir Heavy"/>
            </a:endParaRPr>
          </a:p>
          <a:p>
            <a:endParaRPr lang="en-US" sz="3200" dirty="0" smtClean="0">
              <a:solidFill>
                <a:srgbClr val="00858B"/>
              </a:solidFill>
              <a:latin typeface="Avenir Heavy"/>
              <a:cs typeface="Avenir Heavy"/>
            </a:endParaRPr>
          </a:p>
          <a:p>
            <a:endParaRPr lang="en-US" sz="3200" dirty="0">
              <a:solidFill>
                <a:srgbClr val="00858B"/>
              </a:solidFill>
              <a:latin typeface="Avenir Heavy"/>
              <a:cs typeface="Avenir Heavy"/>
            </a:endParaRPr>
          </a:p>
          <a:p>
            <a:endParaRPr lang="en-US" sz="3200" i="1" dirty="0" smtClean="0">
              <a:solidFill>
                <a:srgbClr val="00858B"/>
              </a:solidFill>
              <a:latin typeface="Avenir Book"/>
              <a:cs typeface="Avenir Book"/>
            </a:endParaRPr>
          </a:p>
        </p:txBody>
      </p:sp>
      <p:pic>
        <p:nvPicPr>
          <p:cNvPr id="3" name="Picture 2" descr="ExiSci_Chem_20180219_177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594" y="0"/>
            <a:ext cx="4563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2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Sci_Space_Promo_20160717_160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22765"/>
            <a:ext cx="9144000" cy="59352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300" y="177800"/>
            <a:ext cx="8902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Space &amp; Earth Informal STEM Education</a:t>
            </a:r>
            <a:endParaRPr lang="en-US" sz="3000" b="1" i="1" dirty="0" smtClean="0">
              <a:solidFill>
                <a:srgbClr val="00858B"/>
              </a:solidFill>
              <a:latin typeface="Century Gothic"/>
              <a:cs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3630373"/>
            <a:ext cx="3246120" cy="2560320"/>
            <a:chOff x="0" y="3630373"/>
            <a:chExt cx="3246120" cy="2560320"/>
          </a:xfrm>
        </p:grpSpPr>
        <p:sp>
          <p:nvSpPr>
            <p:cNvPr id="5" name="Rectangle 4"/>
            <p:cNvSpPr/>
            <p:nvPr/>
          </p:nvSpPr>
          <p:spPr>
            <a:xfrm>
              <a:off x="0" y="3630373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4065902"/>
              <a:ext cx="30099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Connecting learners </a:t>
              </a:r>
            </a:p>
            <a:p>
              <a:pPr algn="r"/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to Earth and space </a:t>
              </a:r>
            </a:p>
            <a:p>
              <a:pPr algn="r"/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science and experts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83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97404" y="0"/>
            <a:ext cx="4546596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venir Heavy"/>
                <a:cs typeface="Avenir Heavy"/>
              </a:rPr>
              <a:t>Explore Science: </a:t>
            </a:r>
          </a:p>
          <a:p>
            <a:r>
              <a:rPr lang="en-US" sz="3200" dirty="0" smtClean="0">
                <a:latin typeface="Avenir Heavy"/>
                <a:cs typeface="Avenir Heavy"/>
              </a:rPr>
              <a:t>Earth &amp; Space</a:t>
            </a:r>
          </a:p>
          <a:p>
            <a:endParaRPr lang="en-US" sz="3200" i="1" dirty="0" smtClean="0">
              <a:solidFill>
                <a:srgbClr val="00858B"/>
              </a:solidFill>
              <a:latin typeface="Avenir Heavy"/>
              <a:cs typeface="Avenir Heavy"/>
            </a:endParaRPr>
          </a:p>
          <a:p>
            <a:r>
              <a:rPr lang="en-US" sz="2400" dirty="0">
                <a:solidFill>
                  <a:srgbClr val="000000"/>
                </a:solidFill>
                <a:latin typeface="Avenir Book"/>
                <a:cs typeface="Avenir Book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50 toolkits with hands-on activities and professional resources in 2019 and 2020</a:t>
            </a:r>
          </a:p>
          <a:p>
            <a:endParaRPr lang="en-US" sz="2400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2019 toolkit applications due November 1, 2018</a:t>
            </a:r>
          </a:p>
          <a:p>
            <a:endParaRPr lang="en-US" sz="2400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2017 and 2018 digital toolkits available on </a:t>
            </a:r>
            <a:r>
              <a:rPr lang="en-US" sz="2400" dirty="0" err="1" smtClean="0">
                <a:solidFill>
                  <a:srgbClr val="000000"/>
                </a:solidFill>
                <a:latin typeface="Avenir Book"/>
                <a:cs typeface="Avenir Book"/>
              </a:rPr>
              <a:t>nisenet.org</a:t>
            </a:r>
            <a:endParaRPr lang="en-US" sz="2400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endParaRPr lang="en-US" sz="2400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endParaRPr lang="en-US" sz="3200" dirty="0">
              <a:solidFill>
                <a:srgbClr val="00858B"/>
              </a:solidFill>
              <a:latin typeface="Avenir Book"/>
              <a:cs typeface="Avenir Book"/>
            </a:endParaRPr>
          </a:p>
          <a:p>
            <a:endParaRPr lang="en-US" sz="3200" dirty="0" smtClean="0">
              <a:solidFill>
                <a:srgbClr val="00858B"/>
              </a:solidFill>
              <a:latin typeface="Avenir Book"/>
              <a:cs typeface="Avenir Book"/>
            </a:endParaRPr>
          </a:p>
          <a:p>
            <a:endParaRPr lang="en-US" sz="3200" dirty="0">
              <a:solidFill>
                <a:srgbClr val="00858B"/>
              </a:solidFill>
              <a:latin typeface="Avenir Heavy"/>
              <a:cs typeface="Avenir Heavy"/>
            </a:endParaRPr>
          </a:p>
          <a:p>
            <a:endParaRPr lang="en-US" sz="3200" dirty="0">
              <a:solidFill>
                <a:srgbClr val="00858B"/>
              </a:solidFill>
              <a:latin typeface="Avenir Heavy"/>
              <a:cs typeface="Avenir Heavy"/>
            </a:endParaRPr>
          </a:p>
          <a:p>
            <a:endParaRPr lang="en-US" sz="3200" i="1" dirty="0" smtClean="0">
              <a:solidFill>
                <a:srgbClr val="00858B"/>
              </a:solidFill>
              <a:latin typeface="Avenir Book"/>
              <a:cs typeface="Avenir Book"/>
            </a:endParaRPr>
          </a:p>
        </p:txBody>
      </p:sp>
      <p:pic>
        <p:nvPicPr>
          <p:cNvPr id="7" name="Picture 6" descr="ExSci_space_20160718_1414-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67" t="6972" r="16948"/>
          <a:stretch/>
        </p:blipFill>
        <p:spPr>
          <a:xfrm>
            <a:off x="0" y="-14014"/>
            <a:ext cx="4572000" cy="687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1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0" y="0"/>
            <a:ext cx="457199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venir Heavy"/>
                <a:cs typeface="Avenir Heavy"/>
              </a:rPr>
              <a:t>Sun, Earth, Universe</a:t>
            </a:r>
          </a:p>
          <a:p>
            <a:endParaRPr lang="en-US" sz="3200" i="1" dirty="0" smtClean="0">
              <a:solidFill>
                <a:srgbClr val="00858B"/>
              </a:solidFill>
              <a:latin typeface="Avenir Heavy"/>
              <a:cs typeface="Avenir Heavy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50 small-footprint exhibitions</a:t>
            </a:r>
            <a:endParaRPr lang="en-US" sz="2400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endParaRPr lang="en-US" sz="2400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r>
              <a:rPr lang="en-US" sz="2400" dirty="0">
                <a:solidFill>
                  <a:srgbClr val="000000"/>
                </a:solidFill>
                <a:latin typeface="Avenir Book"/>
                <a:cs typeface="Avenir Book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pplications were due May 1, 2018. Applications completed after this date will be added to the wait list. </a:t>
            </a:r>
            <a:endParaRPr lang="en-US" sz="2400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endParaRPr lang="en-US" sz="2400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endParaRPr lang="en-US" sz="3200" dirty="0">
              <a:solidFill>
                <a:srgbClr val="00858B"/>
              </a:solidFill>
              <a:latin typeface="Avenir Book"/>
              <a:cs typeface="Avenir Book"/>
            </a:endParaRPr>
          </a:p>
          <a:p>
            <a:endParaRPr lang="en-US" sz="3200" dirty="0" smtClean="0">
              <a:solidFill>
                <a:srgbClr val="00858B"/>
              </a:solidFill>
              <a:latin typeface="Avenir Book"/>
              <a:cs typeface="Avenir Book"/>
            </a:endParaRPr>
          </a:p>
          <a:p>
            <a:endParaRPr lang="en-US" sz="3200" dirty="0">
              <a:solidFill>
                <a:srgbClr val="00858B"/>
              </a:solidFill>
              <a:latin typeface="Avenir Heavy"/>
              <a:cs typeface="Avenir Heavy"/>
            </a:endParaRPr>
          </a:p>
          <a:p>
            <a:endParaRPr lang="en-US" sz="3200" dirty="0">
              <a:solidFill>
                <a:srgbClr val="00858B"/>
              </a:solidFill>
              <a:latin typeface="Avenir Heavy"/>
              <a:cs typeface="Avenir Heavy"/>
            </a:endParaRPr>
          </a:p>
          <a:p>
            <a:endParaRPr lang="en-US" sz="3200" i="1" dirty="0" smtClean="0">
              <a:solidFill>
                <a:srgbClr val="00858B"/>
              </a:solidFill>
              <a:latin typeface="Avenir Book"/>
              <a:cs typeface="Avenir Book"/>
            </a:endParaRPr>
          </a:p>
        </p:txBody>
      </p:sp>
      <p:pic>
        <p:nvPicPr>
          <p:cNvPr id="3" name="Picture 2" descr="pixelpuzzl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23" r="2942"/>
          <a:stretch/>
        </p:blipFill>
        <p:spPr>
          <a:xfrm>
            <a:off x="1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3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32933" cy="6858000"/>
          </a:xfrm>
          <a:prstGeom prst="rect">
            <a:avLst/>
          </a:prstGeom>
          <a:solidFill>
            <a:srgbClr val="00858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251420" y="166267"/>
            <a:ext cx="1892580" cy="656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www.nisenet.org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ExSci_Space_Promo_20160718_110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940550"/>
          </a:xfrm>
          <a:prstGeom prst="rect">
            <a:avLst/>
          </a:prstGeom>
        </p:spPr>
      </p:pic>
      <p:pic>
        <p:nvPicPr>
          <p:cNvPr id="9" name="Picture 8" descr="New_NISENET_logo_V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333" y="378578"/>
            <a:ext cx="3246832" cy="25925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0"/>
            <a:ext cx="364525" cy="6915150"/>
          </a:xfrm>
          <a:prstGeom prst="rect">
            <a:avLst/>
          </a:prstGeom>
          <a:solidFill>
            <a:srgbClr val="00858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68545" y="6483334"/>
            <a:ext cx="14671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nisenet.org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17033" y="3373308"/>
            <a:ext cx="3246120" cy="2666550"/>
            <a:chOff x="817033" y="3373308"/>
            <a:chExt cx="3246120" cy="2666550"/>
          </a:xfrm>
        </p:grpSpPr>
        <p:sp>
          <p:nvSpPr>
            <p:cNvPr id="14" name="Rectangle 13"/>
            <p:cNvSpPr/>
            <p:nvPr/>
          </p:nvSpPr>
          <p:spPr>
            <a:xfrm>
              <a:off x="817033" y="3373308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46345" y="3392980"/>
              <a:ext cx="2971087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entury Gothic"/>
                  <a:cs typeface="Century Gothic"/>
                </a:rPr>
                <a:t>Presentation</a:t>
              </a:r>
            </a:p>
            <a:p>
              <a:r>
                <a:rPr lang="en-US" sz="2000" dirty="0">
                  <a:latin typeface="Century Gothic"/>
                  <a:cs typeface="Century Gothic"/>
                </a:rPr>
                <a:t>Overview </a:t>
              </a:r>
            </a:p>
            <a:p>
              <a:r>
                <a:rPr lang="en-US" sz="2000" dirty="0">
                  <a:latin typeface="Century Gothic"/>
                  <a:cs typeface="Century Gothic"/>
                </a:rPr>
                <a:t>Projects</a:t>
              </a:r>
            </a:p>
            <a:p>
              <a:r>
                <a:rPr lang="en-US" sz="2000" dirty="0">
                  <a:latin typeface="Century Gothic"/>
                  <a:cs typeface="Century Gothic"/>
                </a:rPr>
                <a:t>Impact </a:t>
              </a:r>
              <a:endParaRPr lang="en-US" sz="2000" dirty="0" smtClean="0">
                <a:latin typeface="Century Gothic"/>
                <a:cs typeface="Century Gothic"/>
              </a:endParaRPr>
            </a:p>
            <a:p>
              <a:endParaRPr lang="en-US" sz="1000" dirty="0">
                <a:latin typeface="Century Gothic"/>
                <a:cs typeface="Century Gothic"/>
              </a:endParaRPr>
            </a:p>
            <a:p>
              <a:r>
                <a:rPr lang="en-US" sz="2800" b="1" dirty="0">
                  <a:latin typeface="Century Gothic"/>
                  <a:cs typeface="Century Gothic"/>
                </a:rPr>
                <a:t>Discussion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Century Gothic"/>
                  <a:cs typeface="Century Gothic"/>
                </a:rPr>
                <a:t>Future directions</a:t>
              </a:r>
            </a:p>
            <a:p>
              <a:pPr algn="r"/>
              <a:endParaRPr lang="en-US" sz="2000" dirty="0" smtClean="0">
                <a:solidFill>
                  <a:prstClr val="black"/>
                </a:solidFill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3977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300" y="63500"/>
            <a:ext cx="863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atin typeface="Century Gothic"/>
                <a:cs typeface="Century Gothic"/>
              </a:rPr>
              <a:t/>
            </a:r>
            <a:br>
              <a:rPr lang="en-US" sz="3000" b="1" dirty="0">
                <a:latin typeface="Century Gothic"/>
                <a:cs typeface="Century Gothic"/>
              </a:rPr>
            </a:br>
            <a:endParaRPr lang="en-US" sz="3000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 descr="20120613_138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4306" b="10236"/>
          <a:stretch/>
        </p:blipFill>
        <p:spPr>
          <a:xfrm>
            <a:off x="0" y="1175988"/>
            <a:ext cx="9144000" cy="570741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3839348"/>
            <a:ext cx="3246120" cy="2567245"/>
            <a:chOff x="0" y="3833573"/>
            <a:chExt cx="3246120" cy="2567245"/>
          </a:xfrm>
        </p:grpSpPr>
        <p:sp>
          <p:nvSpPr>
            <p:cNvPr id="9" name="Rectangle 8"/>
            <p:cNvSpPr/>
            <p:nvPr/>
          </p:nvSpPr>
          <p:spPr>
            <a:xfrm>
              <a:off x="0" y="3833573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3846273"/>
              <a:ext cx="30099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 smtClean="0">
                  <a:latin typeface="Century Gothic"/>
                  <a:cs typeface="Century Gothic"/>
                </a:rPr>
                <a:t>Keep in touch! </a:t>
              </a:r>
              <a:endParaRPr lang="en-US" sz="1000" b="1" dirty="0" smtClean="0">
                <a:latin typeface="Century Gothic"/>
                <a:cs typeface="Century Gothic"/>
              </a:endParaRPr>
            </a:p>
            <a:p>
              <a:pPr algn="r"/>
              <a:r>
                <a:rPr lang="en-US" sz="2000" b="1" dirty="0" smtClean="0">
                  <a:latin typeface="Century Gothic"/>
                  <a:cs typeface="Century Gothic"/>
                </a:rPr>
                <a:t>Hub leaders: </a:t>
              </a:r>
              <a:r>
                <a:rPr lang="en-US" sz="2000" dirty="0" err="1">
                  <a:latin typeface="Century Gothic"/>
                  <a:cs typeface="Century Gothic"/>
                </a:rPr>
                <a:t>nisenet.org</a:t>
              </a:r>
              <a:r>
                <a:rPr lang="en-US" sz="2000" dirty="0" smtClean="0">
                  <a:latin typeface="Century Gothic"/>
                  <a:cs typeface="Century Gothic"/>
                </a:rPr>
                <a:t>/contact</a:t>
              </a:r>
              <a:endParaRPr lang="en-US" sz="2000" dirty="0">
                <a:latin typeface="Century Gothic"/>
                <a:cs typeface="Century Gothic"/>
              </a:endParaRPr>
            </a:p>
            <a:p>
              <a:pPr algn="r"/>
              <a:endParaRPr lang="en-US" sz="600" b="1" dirty="0" smtClean="0">
                <a:latin typeface="Century Gothic"/>
                <a:cs typeface="Century Gothic"/>
              </a:endParaRPr>
            </a:p>
            <a:p>
              <a:pPr algn="r"/>
              <a:r>
                <a:rPr lang="en-US" sz="2000" b="1" dirty="0" smtClean="0">
                  <a:latin typeface="Century Gothic"/>
                  <a:cs typeface="Century Gothic"/>
                </a:rPr>
                <a:t>Newsletter</a:t>
              </a:r>
              <a:r>
                <a:rPr lang="en-US" sz="2000" b="1" dirty="0">
                  <a:latin typeface="Century Gothic"/>
                  <a:cs typeface="Century Gothic"/>
                </a:rPr>
                <a:t>: </a:t>
              </a:r>
              <a:r>
                <a:rPr lang="en-US" sz="2000" dirty="0" err="1">
                  <a:latin typeface="Century Gothic"/>
                  <a:cs typeface="Century Gothic"/>
                </a:rPr>
                <a:t>nisenet.org</a:t>
              </a:r>
              <a:r>
                <a:rPr lang="en-US" sz="2000" dirty="0">
                  <a:latin typeface="Century Gothic"/>
                  <a:cs typeface="Century Gothic"/>
                </a:rPr>
                <a:t>/</a:t>
              </a:r>
              <a:r>
                <a:rPr lang="en-US" sz="2000" dirty="0" smtClean="0">
                  <a:latin typeface="Century Gothic"/>
                  <a:cs typeface="Century Gothic"/>
                </a:rPr>
                <a:t>newsletter</a:t>
              </a:r>
              <a:endParaRPr lang="en-US" sz="600" dirty="0" smtClean="0">
                <a:latin typeface="Century Gothic"/>
                <a:cs typeface="Century Gothic"/>
              </a:endParaRPr>
            </a:p>
            <a:p>
              <a:pPr algn="r"/>
              <a:r>
                <a:rPr lang="en-US" sz="600" dirty="0" smtClean="0">
                  <a:latin typeface="Century Gothic"/>
                  <a:cs typeface="Century Gothic"/>
                </a:rPr>
                <a:t> </a:t>
              </a:r>
              <a:r>
                <a:rPr lang="en-US" sz="2000" dirty="0">
                  <a:latin typeface="Century Gothic"/>
                  <a:cs typeface="Century Gothic"/>
                </a:rPr>
                <a:t/>
              </a:r>
              <a:br>
                <a:rPr lang="en-US" sz="2000" dirty="0">
                  <a:latin typeface="Century Gothic"/>
                  <a:cs typeface="Century Gothic"/>
                </a:rPr>
              </a:br>
              <a:r>
                <a:rPr lang="en-US" sz="2000" b="1" dirty="0">
                  <a:latin typeface="Century Gothic"/>
                  <a:cs typeface="Century Gothic"/>
                </a:rPr>
                <a:t>Social </a:t>
              </a:r>
              <a:r>
                <a:rPr lang="en-US" sz="2000" b="1" dirty="0" smtClean="0">
                  <a:latin typeface="Century Gothic"/>
                  <a:cs typeface="Century Gothic"/>
                </a:rPr>
                <a:t>networking: </a:t>
              </a:r>
              <a:r>
                <a:rPr lang="en-US" sz="2000" dirty="0" err="1">
                  <a:latin typeface="Century Gothic"/>
                  <a:cs typeface="Century Gothic"/>
                </a:rPr>
                <a:t>nisenet.org</a:t>
              </a:r>
              <a:r>
                <a:rPr lang="en-US" sz="2000" dirty="0">
                  <a:latin typeface="Century Gothic"/>
                  <a:cs typeface="Century Gothic"/>
                </a:rPr>
                <a:t>/social 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41300" y="63500"/>
            <a:ext cx="8902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For these and other opportunities, </a:t>
            </a:r>
            <a:r>
              <a:rPr lang="en-US" sz="3000" b="1" dirty="0" smtClean="0">
                <a:solidFill>
                  <a:srgbClr val="00858B"/>
                </a:solidFill>
                <a:latin typeface="Century Gothic"/>
                <a:cs typeface="Century Gothic"/>
              </a:rPr>
              <a:t>regional hub leaders </a:t>
            </a:r>
            <a:r>
              <a:rPr lang="en-US" sz="3000" dirty="0" smtClean="0">
                <a:latin typeface="Century Gothic"/>
                <a:cs typeface="Century Gothic"/>
              </a:rPr>
              <a:t>are your connection to the Network!</a:t>
            </a:r>
          </a:p>
        </p:txBody>
      </p:sp>
    </p:spTree>
    <p:extLst>
      <p:ext uri="{BB962C8B-B14F-4D97-AF65-F5344CB8AC3E}">
        <p14:creationId xmlns:p14="http://schemas.microsoft.com/office/powerpoint/2010/main" val="399775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9017" y="275650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US" sz="720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  <a:t>IMPACT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394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anoDays-0403-X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0"/>
            <a:ext cx="7772400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3598598"/>
            <a:ext cx="3260370" cy="2560320"/>
            <a:chOff x="0" y="3598598"/>
            <a:chExt cx="3260370" cy="2560320"/>
          </a:xfrm>
        </p:grpSpPr>
        <p:sp>
          <p:nvSpPr>
            <p:cNvPr id="3" name="Rectangle 2"/>
            <p:cNvSpPr/>
            <p:nvPr/>
          </p:nvSpPr>
          <p:spPr>
            <a:xfrm>
              <a:off x="14250" y="3598598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4118880"/>
              <a:ext cx="300990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8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50,000,000+</a:t>
              </a:r>
            </a:p>
            <a:p>
              <a:pPr algn="r"/>
              <a:r>
                <a:rPr lang="en-US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people have been reached through Network projects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47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20723_1120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0700" y="0"/>
            <a:ext cx="7772400" cy="68579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63500" y="3568536"/>
            <a:ext cx="3298470" cy="2560320"/>
            <a:chOff x="-63500" y="3568536"/>
            <a:chExt cx="3298470" cy="2560320"/>
          </a:xfrm>
        </p:grpSpPr>
        <p:sp>
          <p:nvSpPr>
            <p:cNvPr id="3" name="Rectangle 2"/>
            <p:cNvSpPr/>
            <p:nvPr/>
          </p:nvSpPr>
          <p:spPr>
            <a:xfrm>
              <a:off x="-11150" y="3568536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63500" y="4101518"/>
              <a:ext cx="3009900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95%</a:t>
              </a:r>
            </a:p>
            <a:p>
              <a:pPr algn="r"/>
              <a:r>
                <a:rPr lang="en-US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of visitors reported high levels of enjoyment at the Nano mini-exhibition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393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ISE_Toolkit_OMSI_20170313_0175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764504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75666" y="3786216"/>
            <a:ext cx="3246120" cy="2560320"/>
            <a:chOff x="5775666" y="3920440"/>
            <a:chExt cx="3246120" cy="2560320"/>
          </a:xfrm>
        </p:grpSpPr>
        <p:sp>
          <p:nvSpPr>
            <p:cNvPr id="4" name="Rectangle 3"/>
            <p:cNvSpPr/>
            <p:nvPr/>
          </p:nvSpPr>
          <p:spPr>
            <a:xfrm>
              <a:off x="5775666" y="3920440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94400" y="4301022"/>
              <a:ext cx="302738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85%</a:t>
              </a:r>
            </a:p>
            <a:p>
              <a:r>
                <a:rPr lang="en-US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of Network partners reached underserved audiences through </a:t>
              </a:r>
              <a:r>
                <a:rPr lang="en-US" dirty="0">
                  <a:solidFill>
                    <a:prstClr val="black"/>
                  </a:solidFill>
                  <a:latin typeface="Century Gothic"/>
                  <a:cs typeface="Century Gothic"/>
                </a:rPr>
                <a:t>Space &amp; Earth </a:t>
              </a:r>
              <a:r>
                <a:rPr lang="en-US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events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112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1003_101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7724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97880" y="3828112"/>
            <a:ext cx="3246120" cy="2560320"/>
            <a:chOff x="5897880" y="3828112"/>
            <a:chExt cx="3246120" cy="2560320"/>
          </a:xfrm>
        </p:grpSpPr>
        <p:sp>
          <p:nvSpPr>
            <p:cNvPr id="4" name="Rectangle 3"/>
            <p:cNvSpPr/>
            <p:nvPr/>
          </p:nvSpPr>
          <p:spPr>
            <a:xfrm>
              <a:off x="5897880" y="3828112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21400" y="4310294"/>
              <a:ext cx="3022600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2,700+</a:t>
              </a:r>
            </a:p>
            <a:p>
              <a:r>
                <a:rPr lang="en-US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professionals have participated in Network projects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368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1004_1409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8962"/>
            <a:ext cx="7772400" cy="684903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7620" y="3701112"/>
            <a:ext cx="3246120" cy="2560320"/>
            <a:chOff x="-7620" y="3701112"/>
            <a:chExt cx="3246120" cy="2560320"/>
          </a:xfrm>
        </p:grpSpPr>
        <p:sp>
          <p:nvSpPr>
            <p:cNvPr id="4" name="Rectangle 3"/>
            <p:cNvSpPr/>
            <p:nvPr/>
          </p:nvSpPr>
          <p:spPr>
            <a:xfrm>
              <a:off x="-7620" y="3701112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4094394"/>
              <a:ext cx="30099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97%</a:t>
              </a:r>
            </a:p>
            <a:p>
              <a:pPr algn="r"/>
              <a:r>
                <a:rPr lang="en-US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of professionals applied things they learned from the </a:t>
              </a:r>
              <a:r>
                <a:rPr lang="en-US" dirty="0">
                  <a:solidFill>
                    <a:prstClr val="black"/>
                  </a:solidFill>
                  <a:latin typeface="Century Gothic"/>
                  <a:cs typeface="Century Gothic"/>
                </a:rPr>
                <a:t>N</a:t>
              </a:r>
              <a:r>
                <a:rPr lang="en-US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ano project </a:t>
              </a:r>
            </a:p>
            <a:p>
              <a:pPr algn="r"/>
              <a:r>
                <a:rPr lang="en-US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to other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3936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341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307970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890260" y="1453126"/>
            <a:ext cx="3253740" cy="2560320"/>
            <a:chOff x="5890260" y="1453126"/>
            <a:chExt cx="3253740" cy="2560320"/>
          </a:xfrm>
        </p:grpSpPr>
        <p:sp>
          <p:nvSpPr>
            <p:cNvPr id="4" name="Rectangle 3"/>
            <p:cNvSpPr/>
            <p:nvPr/>
          </p:nvSpPr>
          <p:spPr>
            <a:xfrm>
              <a:off x="5890260" y="1453126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34100" y="1833708"/>
              <a:ext cx="30099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92%</a:t>
              </a:r>
            </a:p>
            <a:p>
              <a:r>
                <a:rPr lang="en-US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of scientists increased their public engagement skills by participating in</a:t>
              </a:r>
            </a:p>
            <a:p>
              <a:r>
                <a:rPr lang="en-US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 </a:t>
              </a:r>
              <a:r>
                <a:rPr lang="en-US" dirty="0">
                  <a:solidFill>
                    <a:prstClr val="black"/>
                  </a:solidFill>
                  <a:latin typeface="Century Gothic"/>
                  <a:cs typeface="Century Gothic"/>
                </a:rPr>
                <a:t>Building with Biology   </a:t>
              </a:r>
              <a:endParaRPr lang="en-US" dirty="0" smtClean="0">
                <a:solidFill>
                  <a:prstClr val="black"/>
                </a:solidFill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19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10914GH_13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77240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821680" y="3701112"/>
            <a:ext cx="3246120" cy="2560320"/>
            <a:chOff x="-1501954" y="2420952"/>
            <a:chExt cx="3246120" cy="2560320"/>
          </a:xfrm>
        </p:grpSpPr>
        <p:sp>
          <p:nvSpPr>
            <p:cNvPr id="4" name="Rectangle 3"/>
            <p:cNvSpPr/>
            <p:nvPr/>
          </p:nvSpPr>
          <p:spPr>
            <a:xfrm>
              <a:off x="-1501954" y="2420952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1265734" y="2928534"/>
              <a:ext cx="3009900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600+</a:t>
              </a:r>
            </a:p>
            <a:p>
              <a:r>
                <a:rPr lang="en-US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organizations have participated in Network projects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615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ty_lights_namerica_8k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8281" y="0"/>
            <a:ext cx="7655719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3522693"/>
            <a:ext cx="3246120" cy="2560320"/>
            <a:chOff x="0" y="3522693"/>
            <a:chExt cx="3246120" cy="2560320"/>
          </a:xfrm>
        </p:grpSpPr>
        <p:sp>
          <p:nvSpPr>
            <p:cNvPr id="3" name="Rectangle 2"/>
            <p:cNvSpPr/>
            <p:nvPr/>
          </p:nvSpPr>
          <p:spPr>
            <a:xfrm>
              <a:off x="0" y="3522693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4169975"/>
              <a:ext cx="30099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50</a:t>
              </a:r>
            </a:p>
            <a:p>
              <a:pPr algn="r"/>
              <a:r>
                <a:rPr lang="en-US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states have active</a:t>
              </a:r>
            </a:p>
            <a:p>
              <a:pPr algn="r"/>
              <a:r>
                <a:rPr lang="en-US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Network partners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223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4116" y="432581"/>
            <a:ext cx="86785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prstClr val="black"/>
                </a:solidFill>
                <a:latin typeface="Century Gothic"/>
                <a:cs typeface="Century Gothic"/>
              </a:rPr>
              <a:t>NISE Net supports </a:t>
            </a:r>
            <a:r>
              <a:rPr lang="en-US" sz="30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informal learning about STEM </a:t>
            </a:r>
            <a:r>
              <a:rPr lang="en-US" sz="3000" dirty="0" smtClean="0">
                <a:solidFill>
                  <a:prstClr val="black"/>
                </a:solidFill>
                <a:latin typeface="Century Gothic"/>
                <a:cs typeface="Century Gothic"/>
              </a:rPr>
              <a:t>in communities across the United States.</a:t>
            </a:r>
            <a:endParaRPr lang="en-US" sz="30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48748"/>
            <a:ext cx="9144000" cy="50146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65050" y="3373308"/>
            <a:ext cx="3298470" cy="2560320"/>
            <a:chOff x="-65050" y="3373308"/>
            <a:chExt cx="3298470" cy="2560320"/>
          </a:xfrm>
        </p:grpSpPr>
        <p:sp>
          <p:nvSpPr>
            <p:cNvPr id="9" name="Rectangle 8"/>
            <p:cNvSpPr/>
            <p:nvPr/>
          </p:nvSpPr>
          <p:spPr>
            <a:xfrm>
              <a:off x="-12700" y="3373308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65050" y="3842790"/>
              <a:ext cx="301145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prstClr val="black"/>
                  </a:solidFill>
                  <a:latin typeface="Century Gothic"/>
                  <a:cs typeface="Century Gothic"/>
                </a:rPr>
                <a:t>O</a:t>
              </a:r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ur activities are</a:t>
              </a:r>
            </a:p>
            <a:p>
              <a:pPr algn="r"/>
              <a:r>
                <a:rPr lang="en-US" sz="30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fun and accessible</a:t>
              </a:r>
            </a:p>
            <a:p>
              <a:pPr algn="r"/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for everyone.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64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9017" y="275650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US" sz="720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  <a:t>DISCUSSION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1739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07181"/>
            <a:ext cx="4762500" cy="6186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entury Gothic"/>
                <a:cs typeface="Century Gothic"/>
              </a:rPr>
              <a:t>Possible </a:t>
            </a:r>
          </a:p>
          <a:p>
            <a:r>
              <a:rPr lang="en-US" sz="3200" b="1" dirty="0" smtClean="0">
                <a:latin typeface="Century Gothic"/>
                <a:cs typeface="Century Gothic"/>
              </a:rPr>
              <a:t>future projects</a:t>
            </a:r>
            <a:endParaRPr lang="en-US" sz="1200" dirty="0" smtClean="0">
              <a:latin typeface="Century Gothic"/>
              <a:cs typeface="Century Gothic"/>
            </a:endParaRPr>
          </a:p>
          <a:p>
            <a:r>
              <a:rPr lang="en-US" sz="2400" dirty="0" smtClean="0">
                <a:latin typeface="Century Gothic"/>
                <a:cs typeface="Century Gothic"/>
              </a:rPr>
              <a:t>Brain and neuroscience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Human 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origins</a:t>
            </a:r>
          </a:p>
          <a:p>
            <a:endParaRPr lang="en-US" sz="1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Families and early learners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Rural audiences</a:t>
            </a:r>
            <a:endParaRPr lang="en-US" sz="2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1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2400" dirty="0">
                <a:latin typeface="Century Gothic"/>
                <a:cs typeface="Century Gothic"/>
              </a:rPr>
              <a:t>Facilitation techniques</a:t>
            </a:r>
          </a:p>
          <a:p>
            <a:endParaRPr lang="en-US" sz="2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What else can the Network do?</a:t>
            </a:r>
            <a:endParaRPr lang="en-US" sz="1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Discuss at your table!</a:t>
            </a:r>
          </a:p>
          <a:p>
            <a:endParaRPr lang="en-US" sz="2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1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2400" b="1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Please jot notes on the cards and leave them for us.</a:t>
            </a:r>
            <a:endParaRPr lang="en-US" sz="2400" b="1" i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20121003_114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851" t="5833"/>
          <a:stretch/>
        </p:blipFill>
        <p:spPr>
          <a:xfrm>
            <a:off x="4762500" y="0"/>
            <a:ext cx="4394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9017" y="275650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US" sz="720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  <a:t>THANK </a:t>
            </a:r>
            <a:r>
              <a:rPr lang="en-US" sz="720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  <a:t>YOU!</a:t>
            </a:r>
            <a:r>
              <a:rPr lang="en-US" sz="720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  <a:t/>
            </a:r>
            <a:br>
              <a:rPr lang="en-US" sz="720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</a:b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912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4472" y="2210937"/>
            <a:ext cx="2103120" cy="34024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t" anchorCtr="0"/>
          <a:lstStyle/>
          <a:p>
            <a:pPr algn="ctr"/>
            <a:endParaRPr lang="en-US" sz="13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8000" y="203200"/>
            <a:ext cx="7092718" cy="6986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Leadership</a:t>
            </a:r>
            <a:endParaRPr lang="en-US" sz="2800" b="1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endParaRPr lang="en-US" sz="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Arizona </a:t>
            </a:r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State University 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Children’s Creativity Museum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Children’s Museum of Houston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Museum of Life and Science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Museum of Science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Oregon Museum of Science &amp; Industry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Science Museum of Minnesota</a:t>
            </a:r>
          </a:p>
          <a:p>
            <a:r>
              <a:rPr lang="en-US" sz="2000" dirty="0" err="1">
                <a:solidFill>
                  <a:srgbClr val="000000"/>
                </a:solidFill>
                <a:latin typeface="Century Gothic"/>
                <a:cs typeface="Century Gothic"/>
              </a:rPr>
              <a:t>Sciencenter</a:t>
            </a:r>
            <a:endParaRPr lang="en-US" sz="2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The Franklin Institute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Tulsa Children’s Museum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University of California 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Berkeley</a:t>
            </a:r>
          </a:p>
          <a:p>
            <a:endParaRPr lang="en-US" sz="2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Century Gothic"/>
                <a:cs typeface="Century Gothic"/>
              </a:rPr>
              <a:t>Advisors</a:t>
            </a:r>
          </a:p>
          <a:p>
            <a:endParaRPr lang="en-US" sz="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Afterschool Alliance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Association of Children’s Museums</a:t>
            </a:r>
          </a:p>
          <a:p>
            <a:pPr marL="228600" indent="-228600"/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Center for the Advancement of Informal STEM Learning, Association of Science-Technology centers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National Girls Collaborative Project</a:t>
            </a:r>
          </a:p>
          <a:p>
            <a:endParaRPr lang="en-US" sz="2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21" name="Picture 20" descr="NISE_Network_national_logo_V_notag_tint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718" y="5879535"/>
            <a:ext cx="1238481" cy="6858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1" y="0"/>
            <a:ext cx="364525" cy="6915150"/>
          </a:xfrm>
          <a:prstGeom prst="rect">
            <a:avLst/>
          </a:prstGeom>
          <a:solidFill>
            <a:srgbClr val="00858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23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3500" y="1005150"/>
            <a:ext cx="90858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6124" y="852750"/>
            <a:ext cx="7191976" cy="134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defTabSz="914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200" dirty="0" smtClean="0">
                <a:solidFill>
                  <a:prstClr val="black"/>
                </a:solidFill>
                <a:latin typeface="Century Gothic"/>
                <a:cs typeface="Century Gothic"/>
              </a:rPr>
              <a:t>The </a:t>
            </a:r>
            <a:r>
              <a:rPr lang="en-US" sz="1200" b="1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Nanoscale</a:t>
            </a:r>
            <a:r>
              <a:rPr lang="en-US" sz="1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 Informal Science Education Network </a:t>
            </a:r>
            <a:r>
              <a:rPr lang="en-US" sz="1200" dirty="0" smtClean="0">
                <a:solidFill>
                  <a:prstClr val="black"/>
                </a:solidFill>
                <a:latin typeface="Century Gothic"/>
                <a:cs typeface="Century Gothic"/>
              </a:rPr>
              <a:t>was supported </a:t>
            </a:r>
            <a:r>
              <a:rPr lang="en-US" sz="1200" dirty="0">
                <a:solidFill>
                  <a:prstClr val="black"/>
                </a:solidFill>
                <a:latin typeface="Century Gothic"/>
                <a:cs typeface="Century Gothic"/>
              </a:rPr>
              <a:t>by the National Science Foundation under </a:t>
            </a:r>
            <a:r>
              <a:rPr lang="en-US" sz="1200" dirty="0" smtClean="0">
                <a:solidFill>
                  <a:prstClr val="black"/>
                </a:solidFill>
                <a:latin typeface="Century Gothic"/>
                <a:cs typeface="Century Gothic"/>
              </a:rPr>
              <a:t>award numbers 0532536 and 0940143. </a:t>
            </a:r>
            <a:r>
              <a:rPr lang="en-US" sz="1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Multi-Site Public Engagement in Science </a:t>
            </a:r>
            <a:r>
              <a:rPr lang="en-US" sz="1200" dirty="0" smtClean="0">
                <a:solidFill>
                  <a:prstClr val="black"/>
                </a:solidFill>
                <a:latin typeface="Century Gothic"/>
                <a:cs typeface="Century Gothic"/>
              </a:rPr>
              <a:t>is supported by the National Science Foundation under award number 1421179. </a:t>
            </a:r>
            <a:r>
              <a:rPr lang="en-US" sz="1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Increasing Learning and Efficacy </a:t>
            </a:r>
            <a:r>
              <a:rPr lang="en-US" sz="1200" dirty="0" smtClean="0">
                <a:solidFill>
                  <a:prstClr val="black"/>
                </a:solidFill>
                <a:latin typeface="Century Gothic"/>
                <a:cs typeface="Century Gothic"/>
              </a:rPr>
              <a:t>is supported by the National Science Foundation under award number </a:t>
            </a:r>
            <a:r>
              <a:rPr lang="is-IS" sz="1200" dirty="0">
                <a:solidFill>
                  <a:prstClr val="black"/>
                </a:solidFill>
                <a:latin typeface="Century Gothic"/>
                <a:cs typeface="Century Gothic"/>
              </a:rPr>
              <a:t>1516684</a:t>
            </a:r>
            <a:r>
              <a:rPr lang="en-US" sz="1200" dirty="0" smtClean="0">
                <a:solidFill>
                  <a:prstClr val="black"/>
                </a:solidFill>
                <a:latin typeface="Century Gothic"/>
                <a:cs typeface="Century Gothic"/>
              </a:rPr>
              <a:t>. </a:t>
            </a:r>
            <a:r>
              <a:rPr lang="en-US" sz="1200" b="1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ChemAttitudes</a:t>
            </a:r>
            <a:r>
              <a:rPr lang="en-US" sz="1200" dirty="0" smtClean="0">
                <a:solidFill>
                  <a:prstClr val="black"/>
                </a:solidFill>
                <a:latin typeface="Century Gothic"/>
                <a:cs typeface="Century Gothic"/>
              </a:rPr>
              <a:t> is supported by the National Science Foundation under award number 1612482. Any </a:t>
            </a:r>
            <a:r>
              <a:rPr lang="en-US" sz="1200" dirty="0">
                <a:solidFill>
                  <a:prstClr val="black"/>
                </a:solidFill>
                <a:latin typeface="Century Gothic"/>
                <a:cs typeface="Century Gothic"/>
              </a:rPr>
              <a:t>opinions, findings, and conclusions or recommendations expressed in this presentation are those of the authors and do not necessarily reflect the views of the Foundation.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6124" y="2383568"/>
            <a:ext cx="7191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Space and Earth Informal STEM Education </a:t>
            </a:r>
            <a:r>
              <a:rPr lang="en-US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is supported </a:t>
            </a:r>
            <a:r>
              <a:rPr lang="en-US" sz="1200" dirty="0">
                <a:solidFill>
                  <a:srgbClr val="000000"/>
                </a:solidFill>
                <a:latin typeface="Century Gothic"/>
                <a:cs typeface="Century Gothic"/>
              </a:rPr>
              <a:t>by NASA under </a:t>
            </a:r>
            <a:r>
              <a:rPr lang="en-US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cooperative agreement number NNX16AC67A. Any </a:t>
            </a:r>
            <a:r>
              <a:rPr lang="en-US" sz="1200" dirty="0">
                <a:solidFill>
                  <a:srgbClr val="000000"/>
                </a:solidFill>
                <a:latin typeface="Century Gothic"/>
                <a:cs typeface="Century Gothic"/>
              </a:rPr>
              <a:t>opinions, findings, and conclusions or recommendations expressed in this material are those of the author(s) and do not necessarily reflect the view of the National Aeronautics and Space Administration (NASA</a:t>
            </a:r>
            <a:r>
              <a:rPr lang="en-US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).</a:t>
            </a:r>
          </a:p>
        </p:txBody>
      </p:sp>
      <p:pic>
        <p:nvPicPr>
          <p:cNvPr id="9" name="Picture 8" descr="New_NISENET_logo_V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3157" y="2315361"/>
            <a:ext cx="1077877" cy="914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0"/>
            <a:ext cx="364525" cy="6915150"/>
          </a:xfrm>
          <a:prstGeom prst="rect">
            <a:avLst/>
          </a:prstGeom>
          <a:solidFill>
            <a:srgbClr val="00858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6124" y="203200"/>
            <a:ext cx="846571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Acknowledgements</a:t>
            </a:r>
          </a:p>
          <a:p>
            <a:endParaRPr lang="en-US" sz="600" dirty="0">
              <a:solidFill>
                <a:srgbClr val="000000"/>
              </a:solidFill>
              <a:latin typeface="Avenir Heavy"/>
              <a:cs typeface="Avenir Heavy"/>
            </a:endParaRPr>
          </a:p>
          <a:p>
            <a:endParaRPr lang="en-US" sz="2000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endParaRPr lang="en-US" sz="2000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11857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1300" y="127337"/>
            <a:ext cx="89766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Hundreds of organizations </a:t>
            </a:r>
            <a:r>
              <a:rPr lang="en-US" sz="3000" dirty="0" smtClean="0">
                <a:solidFill>
                  <a:prstClr val="black"/>
                </a:solidFill>
                <a:latin typeface="Century Gothic"/>
                <a:cs typeface="Century Gothic"/>
              </a:rPr>
              <a:t>participate in NISE Net.</a:t>
            </a:r>
          </a:p>
        </p:txBody>
      </p:sp>
      <p:pic>
        <p:nvPicPr>
          <p:cNvPr id="2" name="Picture 1" descr="regional hub map 2016_dots_B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42" y="1257300"/>
            <a:ext cx="9144000" cy="5601368"/>
          </a:xfrm>
          <a:prstGeom prst="rect">
            <a:avLst/>
          </a:prstGeom>
        </p:spPr>
      </p:pic>
      <p:sp>
        <p:nvSpPr>
          <p:cNvPr id="3" name="5-Point Star 2"/>
          <p:cNvSpPr>
            <a:spLocks noChangeAspect="1"/>
          </p:cNvSpPr>
          <p:nvPr/>
        </p:nvSpPr>
        <p:spPr>
          <a:xfrm>
            <a:off x="469900" y="64135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500" y="6413500"/>
            <a:ext cx="147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entury Gothic"/>
                <a:cs typeface="Century Gothic"/>
              </a:rPr>
              <a:t>Regional hubs</a:t>
            </a:r>
            <a:endParaRPr lang="en-US" sz="12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4942" y="3446780"/>
            <a:ext cx="3246120" cy="2560320"/>
            <a:chOff x="-14942" y="3446780"/>
            <a:chExt cx="3246120" cy="2560320"/>
          </a:xfrm>
        </p:grpSpPr>
        <p:sp>
          <p:nvSpPr>
            <p:cNvPr id="6" name="Rectangle 5"/>
            <p:cNvSpPr/>
            <p:nvPr/>
          </p:nvSpPr>
          <p:spPr>
            <a:xfrm>
              <a:off x="-14942" y="3446780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4942" y="3890862"/>
              <a:ext cx="301214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Network partners</a:t>
              </a:r>
            </a:p>
            <a:p>
              <a:pPr algn="r"/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include museums </a:t>
              </a:r>
            </a:p>
            <a:p>
              <a:pPr algn="r"/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and universities</a:t>
              </a:r>
              <a:r>
                <a:rPr lang="en-US" sz="2000" dirty="0">
                  <a:solidFill>
                    <a:prstClr val="black"/>
                  </a:solidFill>
                  <a:latin typeface="Century Gothic"/>
                  <a:cs typeface="Century Gothic"/>
                </a:rPr>
                <a:t>.</a:t>
              </a:r>
              <a:endParaRPr lang="en-US" sz="2000" dirty="0" smtClean="0">
                <a:solidFill>
                  <a:prstClr val="black"/>
                </a:solidFill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850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4117" y="330981"/>
            <a:ext cx="86658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Partner organizations </a:t>
            </a:r>
            <a:r>
              <a:rPr lang="en-US" sz="3000" dirty="0" smtClean="0">
                <a:solidFill>
                  <a:srgbClr val="000000"/>
                </a:solidFill>
                <a:latin typeface="Century Gothic"/>
                <a:cs typeface="Century Gothic"/>
              </a:rPr>
              <a:t>use Network resources to engage audiences in their communities.</a:t>
            </a:r>
          </a:p>
        </p:txBody>
      </p:sp>
      <p:pic>
        <p:nvPicPr>
          <p:cNvPr id="3" name="Picture 2" descr="IMG_1486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83" y="1727200"/>
            <a:ext cx="9144000" cy="51435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950230" y="3903980"/>
            <a:ext cx="3246120" cy="2560320"/>
            <a:chOff x="5950230" y="3903980"/>
            <a:chExt cx="3246120" cy="2560320"/>
          </a:xfrm>
        </p:grpSpPr>
        <p:sp>
          <p:nvSpPr>
            <p:cNvPr id="6" name="Rectangle 5"/>
            <p:cNvSpPr/>
            <p:nvPr/>
          </p:nvSpPr>
          <p:spPr>
            <a:xfrm>
              <a:off x="5950230" y="3903980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84900" y="4398862"/>
              <a:ext cx="30099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Local collaborations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increase our reach 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and impact.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32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9060" y="305802"/>
            <a:ext cx="89049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Together we reach </a:t>
            </a:r>
            <a:r>
              <a:rPr lang="en-US" sz="3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millions of people </a:t>
            </a:r>
            <a:r>
              <a:rPr lang="en-US" sz="3000" dirty="0" smtClean="0">
                <a:solidFill>
                  <a:srgbClr val="000000"/>
                </a:solidFill>
                <a:latin typeface="Century Gothic"/>
                <a:cs typeface="Century Gothic"/>
              </a:rPr>
              <a:t>each year!</a:t>
            </a:r>
          </a:p>
        </p:txBody>
      </p:sp>
      <p:pic>
        <p:nvPicPr>
          <p:cNvPr id="3" name="Picture 2" descr="NanoDays-0436-X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57337"/>
            <a:ext cx="9144000" cy="530066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897880" y="3650586"/>
            <a:ext cx="3246120" cy="2560320"/>
            <a:chOff x="5897880" y="3650586"/>
            <a:chExt cx="3246120" cy="2560320"/>
          </a:xfrm>
        </p:grpSpPr>
        <p:sp>
          <p:nvSpPr>
            <p:cNvPr id="6" name="Rectangle 5"/>
            <p:cNvSpPr/>
            <p:nvPr/>
          </p:nvSpPr>
          <p:spPr>
            <a:xfrm>
              <a:off x="5897880" y="3650586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34100" y="4259768"/>
              <a:ext cx="30099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prstClr val="black"/>
                  </a:solidFill>
                  <a:latin typeface="Century Gothic"/>
                  <a:cs typeface="Century Gothic"/>
                </a:rPr>
                <a:t>NISE Net</a:t>
              </a:r>
            </a:p>
            <a:p>
              <a:r>
                <a:rPr lang="en-US" sz="2000" dirty="0">
                  <a:solidFill>
                    <a:prstClr val="black"/>
                  </a:solidFill>
                  <a:latin typeface="Century Gothic"/>
                  <a:cs typeface="Century Gothic"/>
                </a:rPr>
                <a:t>brings together diverse people to share and learn from each other.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928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9017" y="275650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US" sz="720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  <a:t>PROJECTS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431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>
            <a:endCxn id="27" idx="0"/>
          </p:cNvCxnSpPr>
          <p:nvPr/>
        </p:nvCxnSpPr>
        <p:spPr>
          <a:xfrm>
            <a:off x="6504186" y="3492500"/>
            <a:ext cx="0" cy="215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54000" y="26181"/>
            <a:ext cx="88518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NISE Net </a:t>
            </a:r>
            <a:r>
              <a:rPr lang="en-US" sz="3000" dirty="0" smtClean="0">
                <a:solidFill>
                  <a:srgbClr val="000000"/>
                </a:solidFill>
                <a:latin typeface="Century Gothic"/>
                <a:cs typeface="Century Gothic"/>
              </a:rPr>
              <a:t>has projects in many areas of STEM.</a:t>
            </a:r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3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3200" i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cxnSp>
        <p:nvCxnSpPr>
          <p:cNvPr id="39" name="Straight Connector 38"/>
          <p:cNvCxnSpPr>
            <a:stCxn id="8" idx="0"/>
            <a:endCxn id="26" idx="6"/>
          </p:cNvCxnSpPr>
          <p:nvPr/>
        </p:nvCxnSpPr>
        <p:spPr>
          <a:xfrm flipV="1">
            <a:off x="5294662" y="3771900"/>
            <a:ext cx="767895" cy="20909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7" idx="2"/>
            <a:endCxn id="25" idx="6"/>
          </p:cNvCxnSpPr>
          <p:nvPr/>
        </p:nvCxnSpPr>
        <p:spPr>
          <a:xfrm>
            <a:off x="4584701" y="3581400"/>
            <a:ext cx="960966" cy="1905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664634" y="3791466"/>
            <a:ext cx="579966" cy="2286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56166" y="3759200"/>
            <a:ext cx="7900416" cy="1956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-38100" y="3561834"/>
            <a:ext cx="77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2005</a:t>
            </a:r>
            <a:endParaRPr lang="en-US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6886" y="3587234"/>
            <a:ext cx="77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2020</a:t>
            </a:r>
          </a:p>
        </p:txBody>
      </p:sp>
      <p:pic>
        <p:nvPicPr>
          <p:cNvPr id="6" name="Picture 5" descr="20111219-09191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00" y="4020066"/>
            <a:ext cx="1524000" cy="2286000"/>
          </a:xfrm>
          <a:prstGeom prst="rect">
            <a:avLst/>
          </a:prstGeom>
        </p:spPr>
      </p:pic>
      <p:pic>
        <p:nvPicPr>
          <p:cNvPr id="7" name="Picture 6" descr="20160321_1121_edit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5767" y="1295400"/>
            <a:ext cx="1557867" cy="2286000"/>
          </a:xfrm>
          <a:prstGeom prst="rect">
            <a:avLst/>
          </a:prstGeom>
        </p:spPr>
      </p:pic>
      <p:pic>
        <p:nvPicPr>
          <p:cNvPr id="8" name="Picture 7" descr="3X5C4243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0805" y="3980998"/>
            <a:ext cx="1487714" cy="228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000" y="6306066"/>
            <a:ext cx="2184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Nanotechnology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latin typeface="Century Gothic"/>
                <a:cs typeface="Century Gothic"/>
              </a:rPr>
              <a:t>2005-2017</a:t>
            </a:r>
            <a:endParaRPr lang="en-US" sz="16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1" y="674469"/>
            <a:ext cx="23706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Synthetic biology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latin typeface="Century Gothic"/>
                <a:cs typeface="Century Gothic"/>
              </a:rPr>
              <a:t>2014-2018</a:t>
            </a:r>
            <a:endParaRPr lang="en-US" sz="16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7634" y="6286500"/>
            <a:ext cx="1866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Frankenstein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latin typeface="Century Gothic"/>
                <a:cs typeface="Century Gothic"/>
              </a:rPr>
              <a:t>2015-2019</a:t>
            </a:r>
            <a:endParaRPr lang="en-US" sz="16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1536" y="6286500"/>
            <a:ext cx="1866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Earth &amp; Space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latin typeface="Century Gothic"/>
                <a:cs typeface="Century Gothic"/>
              </a:rPr>
              <a:t>2016-2020</a:t>
            </a:r>
            <a:endParaRPr lang="en-US" sz="16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9656" y="674469"/>
            <a:ext cx="1866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Chemistry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latin typeface="Century Gothic"/>
                <a:cs typeface="Century Gothic"/>
              </a:rPr>
              <a:t>2016-2019</a:t>
            </a:r>
            <a:endParaRPr lang="en-US" sz="16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2" name="Oval 1"/>
          <p:cNvSpPr/>
          <p:nvPr/>
        </p:nvSpPr>
        <p:spPr>
          <a:xfrm>
            <a:off x="592666" y="36957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30300" y="36957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946905" y="37084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701800" y="36957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302000" y="36957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831167" y="36957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326467" y="36957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855634" y="37084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418667" y="37084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935557" y="37084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440686" y="37084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247900" y="36957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781300" y="36957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6" name="Straight Connector 45"/>
          <p:cNvCxnSpPr>
            <a:stCxn id="27" idx="5"/>
            <a:endCxn id="38" idx="0"/>
          </p:cNvCxnSpPr>
          <p:nvPr/>
        </p:nvCxnSpPr>
        <p:spPr>
          <a:xfrm>
            <a:off x="6549087" y="3816801"/>
            <a:ext cx="666632" cy="127065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ExSci_Space_Promo_20160717_1608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6852" y="3943866"/>
            <a:ext cx="1337734" cy="2286000"/>
          </a:xfrm>
          <a:prstGeom prst="rect">
            <a:avLst/>
          </a:prstGeom>
        </p:spPr>
      </p:pic>
      <p:sp>
        <p:nvSpPr>
          <p:cNvPr id="65" name="Oval 64"/>
          <p:cNvSpPr/>
          <p:nvPr/>
        </p:nvSpPr>
        <p:spPr>
          <a:xfrm>
            <a:off x="7948086" y="3715266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7459556" y="37084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8443386" y="3715266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7" name="Picture 36" descr="ExiSci_Chem_20180219_1718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12" r="25972" b="13053"/>
          <a:stretch/>
        </p:blipFill>
        <p:spPr>
          <a:xfrm>
            <a:off x="5935557" y="1301234"/>
            <a:ext cx="143883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3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11219-091917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39" y="728513"/>
            <a:ext cx="9170877" cy="61421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300" y="60106"/>
            <a:ext cx="8916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Nanoscale</a:t>
            </a:r>
            <a:r>
              <a:rPr lang="en-US" sz="28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 Informal Science Education Network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3988570"/>
            <a:ext cx="3246120" cy="2560320"/>
            <a:chOff x="-13439" y="3861988"/>
            <a:chExt cx="3246120" cy="2560320"/>
          </a:xfrm>
        </p:grpSpPr>
        <p:sp>
          <p:nvSpPr>
            <p:cNvPr id="5" name="Rectangle 4"/>
            <p:cNvSpPr/>
            <p:nvPr/>
          </p:nvSpPr>
          <p:spPr>
            <a:xfrm>
              <a:off x="-13439" y="3861988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5161" y="3988570"/>
              <a:ext cx="301063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Building a national Network</a:t>
              </a:r>
            </a:p>
            <a:p>
              <a:pPr algn="r"/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to engage audiences </a:t>
              </a:r>
            </a:p>
            <a:p>
              <a:pPr algn="r"/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in learning about current STEM research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89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10395</TotalTime>
  <Words>745</Words>
  <Application>Microsoft Macintosh PowerPoint</Application>
  <PresentationFormat>On-screen Show (4:3)</PresentationFormat>
  <Paragraphs>197</Paragraphs>
  <Slides>34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1_Office Theme</vt:lpstr>
      <vt:lpstr>WELCOME NISE Network Partner Breakfast ACM 2018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PowerPoint Presentation</vt:lpstr>
      <vt:lpstr>THANK YOU! </vt:lpstr>
      <vt:lpstr>PowerPoint Presentation</vt:lpstr>
      <vt:lpstr>PowerPoint Presentation</vt:lpstr>
    </vt:vector>
  </TitlesOfParts>
  <Company>The Science Museum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</dc:title>
  <dc:creator>Catherine McCarthy</dc:creator>
  <cp:lastModifiedBy>Rae Ostman</cp:lastModifiedBy>
  <cp:revision>411</cp:revision>
  <cp:lastPrinted>2016-05-17T17:05:07Z</cp:lastPrinted>
  <dcterms:created xsi:type="dcterms:W3CDTF">2016-02-24T18:23:28Z</dcterms:created>
  <dcterms:modified xsi:type="dcterms:W3CDTF">2018-05-18T10:57:22Z</dcterms:modified>
</cp:coreProperties>
</file>