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809" r:id="rId4"/>
    <p:sldId id="808" r:id="rId5"/>
    <p:sldId id="858" r:id="rId6"/>
    <p:sldId id="791" r:id="rId7"/>
    <p:sldId id="505" r:id="rId8"/>
    <p:sldId id="833" r:id="rId9"/>
    <p:sldId id="798" r:id="rId10"/>
    <p:sldId id="498" r:id="rId11"/>
    <p:sldId id="811" r:id="rId12"/>
    <p:sldId id="741" r:id="rId13"/>
    <p:sldId id="729" r:id="rId14"/>
    <p:sldId id="834" r:id="rId15"/>
    <p:sldId id="835" r:id="rId16"/>
    <p:sldId id="836" r:id="rId17"/>
    <p:sldId id="818" r:id="rId18"/>
    <p:sldId id="837" r:id="rId19"/>
    <p:sldId id="819" r:id="rId20"/>
    <p:sldId id="841" r:id="rId21"/>
    <p:sldId id="840" r:id="rId22"/>
    <p:sldId id="843" r:id="rId23"/>
    <p:sldId id="844" r:id="rId24"/>
    <p:sldId id="842" r:id="rId25"/>
    <p:sldId id="814" r:id="rId26"/>
    <p:sldId id="824" r:id="rId27"/>
    <p:sldId id="646" r:id="rId28"/>
    <p:sldId id="845" r:id="rId29"/>
    <p:sldId id="823" r:id="rId30"/>
    <p:sldId id="846" r:id="rId31"/>
    <p:sldId id="827" r:id="rId32"/>
    <p:sldId id="832" r:id="rId33"/>
    <p:sldId id="829" r:id="rId34"/>
    <p:sldId id="849" r:id="rId35"/>
    <p:sldId id="828" r:id="rId36"/>
    <p:sldId id="857" r:id="rId37"/>
    <p:sldId id="813" r:id="rId38"/>
    <p:sldId id="750" r:id="rId39"/>
    <p:sldId id="53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5183"/>
    <a:srgbClr val="00858B"/>
    <a:srgbClr val="000005"/>
    <a:srgbClr val="57C9EA"/>
    <a:srgbClr val="25858B"/>
    <a:srgbClr val="5CBEEC"/>
    <a:srgbClr val="64A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2" autoAdjust="0"/>
    <p:restoredTop sz="84311" autoAdjust="0"/>
  </p:normalViewPr>
  <p:slideViewPr>
    <p:cSldViewPr snapToGrid="0" snapToObjects="1">
      <p:cViewPr>
        <p:scale>
          <a:sx n="100" d="100"/>
          <a:sy n="100" d="100"/>
        </p:scale>
        <p:origin x="-102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AD738-4824-7144-BCB9-158208FB2D52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D94B6-39A1-0D44-B772-2E43CAE02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2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6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6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6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64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33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Preliminary</a:t>
            </a:r>
            <a:r>
              <a:rPr lang="en-US" baseline="0" smtClean="0"/>
              <a:t> finding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9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facilitator 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22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</a:t>
            </a:r>
            <a:r>
              <a:rPr lang="en-US" baseline="0" dirty="0" smtClean="0"/>
              <a:t> to facilitator 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40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6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0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2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9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0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16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50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60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14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3315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882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63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31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01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08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423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727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216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07A01-13BF-8742-A204-B1B996444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16D6A7-A07C-2A43-846D-9AEFB64E4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FB6642-C0BC-BA4A-8991-0EB5283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5BE91D-2628-BA4A-A7CA-631C9FDB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744BA8-A4FD-4F4F-87AF-295A1FD6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988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707C50-7A89-C140-93AE-BBAB66E4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2ACB0D-E6AB-E54F-BF15-29D14D8C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8D2246-08E4-4249-8195-C4122697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291CA7-0E8E-0B4F-9040-536F2B74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625345-469B-F54C-B666-58397831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738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4BBC85-54D2-F848-BE3A-27B0E508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742578-2E0B-B748-BA7F-D91637D9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DDF83F-3BE1-7949-A161-309A40C6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D176CE-943F-084F-A971-BF2A0079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88676C-2A56-8746-91EF-A032DED6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559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577B6-C6B0-C44B-9219-9866F5A2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3032AE-51C9-3348-B1A2-13B6A4FF6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BCC0C5-41AA-404A-92BA-DDABE64C8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5125BD-6E9F-2D44-A6F8-07DDCA20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E03766-B448-4246-A22F-37CFBF67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E02C92-0AC6-7742-8F22-7A742CDC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014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9E9CC-7DBA-3242-A191-ED482C81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8CAF4F-3483-934E-BB6C-D993DC0BE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BC3020-E186-5246-8B4C-9906BD436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511B6-64B3-CA4D-BA96-00381E33A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CBDD90-38D2-A840-A8FE-0DD861948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9D7FEA-6F64-D647-B04F-26ACB7FB2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4F5C3D-8F41-0D4E-9301-0A373B18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62368E-82BF-314E-8FB0-0AD78D31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991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9C7E5-77E8-DC4A-BAE1-45293650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734D9C-11AE-474D-B802-EB445D14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0C8F5B-0AFB-B74B-AC9C-7A38B476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C68318-E7B2-8345-A0F6-D174C98D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229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7BA1F4-2DD3-7844-A68D-629D49444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51E523A-DC90-9648-BDB6-941DE007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DCBE95-A914-1440-B6AD-0CD2C77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09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8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93CC1C-30A1-5B49-A587-FE9EA3F62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D969AF-59A1-F84F-A71C-6577A282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DEE67C-A185-5946-A984-8F3701342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4E71E5-4A57-FE4B-A5EC-45A717306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25F263-DA7D-E54D-93F1-E987C1ED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8DD8EC-88CC-7046-A19C-1F196B5E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078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084CAE-9BE9-8A40-B2A3-B6576ED1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6CD0F6-6E35-0F4E-994D-C26B54428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F70E7D-69F9-1145-9420-A537E4E1E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9248FC-5CA2-BA4F-920D-1C652601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D8A3E7-9055-B04B-9C3B-FD421C4B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9E740A-678B-E64C-87DE-B71071F20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85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77849-B075-7F4B-A889-9DDEDBA9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106A4D-ECFA-0C45-A4C9-13338C2F8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0F4821-B718-7345-B074-420B8601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4A281E-EE2D-9545-85E7-C421B672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3EBECA-E6B9-A54C-9B00-4C332F07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252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FC197D-EED7-4146-94F2-40BE71B18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C143C7-7228-CC4F-A709-DDD9450DA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F60CA-A36D-5041-BCFF-4018E2ECF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736EB8-9668-9042-9D25-3FE13D1C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E22DDB-2A7B-C549-8C84-B1BAF80B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17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3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1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1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2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362A-19CE-BB41-A2E9-74C103F018F4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20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74FAC4-6A72-5A4B-A681-04696936E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127649-FE1D-2C40-BAC2-9C801E0E1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BCB2B-4904-994D-A061-E68CE612E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A3389EE-CEB6-D143-ACFF-F3CFABA4D3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63B70F-B8C3-0748-AADC-2E4AEE7E1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84C211-47F2-A146-8F61-A04246055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855688-E95F-044A-8821-8F4C552A1F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1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97702"/>
            <a:ext cx="9143999" cy="1362075"/>
          </a:xfrm>
        </p:spPr>
        <p:txBody>
          <a:bodyPr>
            <a:noAutofit/>
          </a:bodyPr>
          <a:lstStyle/>
          <a:p>
            <a:pPr algn="ctr">
              <a:spcAft>
                <a:spcPts val="1400"/>
              </a:spcAft>
            </a:pPr>
            <a: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WELCOME!</a:t>
            </a:r>
            <a:b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48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NISE NETWORK </a:t>
            </a:r>
            <a:r>
              <a:rPr lang="en-US" sz="36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36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36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PARTNER BREAKFAST | ASTC 2018 </a:t>
            </a:r>
            <a:r>
              <a:rPr lang="en-US" sz="72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72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endParaRPr lang="en-US" sz="7200" b="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934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Sci_Chem_20180530_209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0" t="3787" r="7519" b="20150"/>
          <a:stretch/>
        </p:blipFill>
        <p:spPr>
          <a:xfrm>
            <a:off x="-2" y="1516208"/>
            <a:ext cx="9144000" cy="53417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0" y="38881"/>
            <a:ext cx="89026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NISE Net projects </a:t>
            </a:r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tackle </a:t>
            </a:r>
            <a:r>
              <a:rPr lang="en-US" sz="3000" dirty="0">
                <a:solidFill>
                  <a:srgbClr val="000000"/>
                </a:solidFill>
                <a:latin typeface="Century Gothic"/>
                <a:cs typeface="Century Gothic"/>
              </a:rPr>
              <a:t>challenging </a:t>
            </a:r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problems and develop relevant knowledge</a:t>
            </a:r>
            <a:r>
              <a:rPr lang="en-US" sz="3000" dirty="0">
                <a:solidFill>
                  <a:srgbClr val="000000"/>
                </a:solidFill>
                <a:latin typeface="Century Gothic"/>
                <a:cs typeface="Century Gothic"/>
              </a:rPr>
              <a:t>, tools, and </a:t>
            </a:r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practices.</a:t>
            </a:r>
            <a:endParaRPr lang="en-US" sz="3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3968086"/>
            <a:ext cx="3246120" cy="2560320"/>
            <a:chOff x="0" y="3968086"/>
            <a:chExt cx="3246120" cy="2560320"/>
          </a:xfrm>
        </p:grpSpPr>
        <p:sp>
          <p:nvSpPr>
            <p:cNvPr id="5" name="Rectangle 4"/>
            <p:cNvSpPr/>
            <p:nvPr/>
          </p:nvSpPr>
          <p:spPr>
            <a:xfrm>
              <a:off x="0" y="3968086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420" y="4361368"/>
              <a:ext cx="302768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000" b="1" dirty="0" smtClean="0">
                  <a:latin typeface="Century Gothic"/>
                  <a:cs typeface="Century Gothic"/>
                </a:rPr>
                <a:t>Our Network</a:t>
              </a:r>
            </a:p>
            <a:p>
              <a:pPr algn="r"/>
              <a:r>
                <a:rPr lang="en-US" sz="2000" dirty="0" smtClean="0">
                  <a:latin typeface="Century Gothic"/>
                  <a:cs typeface="Century Gothic"/>
                </a:rPr>
                <a:t>relationships, knowledge, and infrastructure support a variety of projects.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31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>
            <a:endCxn id="27" idx="0"/>
          </p:cNvCxnSpPr>
          <p:nvPr/>
        </p:nvCxnSpPr>
        <p:spPr>
          <a:xfrm flipH="1">
            <a:off x="6504186" y="3492500"/>
            <a:ext cx="226814" cy="21590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54000" y="26181"/>
            <a:ext cx="88518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NISE Net </a:t>
            </a:r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has projects in many areas of STEM.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3200" i="1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cxnSp>
        <p:nvCxnSpPr>
          <p:cNvPr id="39" name="Straight Connector 38"/>
          <p:cNvCxnSpPr>
            <a:stCxn id="8" idx="0"/>
            <a:endCxn id="26" idx="6"/>
          </p:cNvCxnSpPr>
          <p:nvPr/>
        </p:nvCxnSpPr>
        <p:spPr>
          <a:xfrm flipV="1">
            <a:off x="5294662" y="3771900"/>
            <a:ext cx="767895" cy="20909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2"/>
            <a:endCxn id="25" idx="6"/>
          </p:cNvCxnSpPr>
          <p:nvPr/>
        </p:nvCxnSpPr>
        <p:spPr>
          <a:xfrm>
            <a:off x="4584701" y="3581400"/>
            <a:ext cx="960966" cy="19050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664634" y="3791466"/>
            <a:ext cx="579966" cy="22860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56166" y="3759200"/>
            <a:ext cx="7900416" cy="19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38100" y="3561834"/>
            <a:ext cx="7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2005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06886" y="3587234"/>
            <a:ext cx="7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2021</a:t>
            </a:r>
          </a:p>
        </p:txBody>
      </p:sp>
      <p:pic>
        <p:nvPicPr>
          <p:cNvPr id="6" name="Picture 5" descr="20111219-09191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4020066"/>
            <a:ext cx="1524000" cy="2286000"/>
          </a:xfrm>
          <a:prstGeom prst="rect">
            <a:avLst/>
          </a:prstGeom>
        </p:spPr>
      </p:pic>
      <p:pic>
        <p:nvPicPr>
          <p:cNvPr id="7" name="Picture 6" descr="20160321_1121_edit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767" y="1295400"/>
            <a:ext cx="1557867" cy="2286000"/>
          </a:xfrm>
          <a:prstGeom prst="rect">
            <a:avLst/>
          </a:prstGeom>
        </p:spPr>
      </p:pic>
      <p:pic>
        <p:nvPicPr>
          <p:cNvPr id="8" name="Picture 7" descr="3X5C424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805" y="3980998"/>
            <a:ext cx="1487714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000" y="6306066"/>
            <a:ext cx="218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Nanotechnology</a:t>
            </a:r>
          </a:p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2005-2017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1" y="674469"/>
            <a:ext cx="23706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Synthetic biology</a:t>
            </a:r>
          </a:p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2014-2018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7634" y="6286500"/>
            <a:ext cx="1866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Frankenstein</a:t>
            </a:r>
          </a:p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2015-2019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1536" y="6286500"/>
            <a:ext cx="1866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Earth &amp; Space</a:t>
            </a:r>
          </a:p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2016-2021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3636" y="674469"/>
            <a:ext cx="15367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Chemistry</a:t>
            </a:r>
          </a:p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2016-2019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2666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130300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46905" y="37084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701800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02000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31167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26467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855634" y="37084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18667" y="37084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35557" y="37084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440686" y="37084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247900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81300" y="36957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27" idx="5"/>
            <a:endCxn id="38" idx="0"/>
          </p:cNvCxnSpPr>
          <p:nvPr/>
        </p:nvCxnSpPr>
        <p:spPr>
          <a:xfrm>
            <a:off x="6549087" y="3816801"/>
            <a:ext cx="666632" cy="12706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ExSci_Space_Promo_20160717_1608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852" y="3943866"/>
            <a:ext cx="1337734" cy="228600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948086" y="3715266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459556" y="3708400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443386" y="3715266"/>
            <a:ext cx="127000" cy="127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ExiSci_Chem_20180219_171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50" r="10727" b="3404"/>
          <a:stretch/>
        </p:blipFill>
        <p:spPr>
          <a:xfrm>
            <a:off x="5960962" y="1301234"/>
            <a:ext cx="1562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3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1219-09191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39" y="728513"/>
            <a:ext cx="9170877" cy="61421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300" y="60106"/>
            <a:ext cx="8916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Century Gothic"/>
                <a:cs typeface="Century Gothic"/>
              </a:rPr>
              <a:t>Nanoscale</a:t>
            </a:r>
            <a:r>
              <a:rPr lang="en-US" sz="28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 Informal Science Education Network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988570"/>
            <a:ext cx="3246120" cy="2560320"/>
            <a:chOff x="-13439" y="3861988"/>
            <a:chExt cx="3246120" cy="2560320"/>
          </a:xfrm>
        </p:grpSpPr>
        <p:sp>
          <p:nvSpPr>
            <p:cNvPr id="5" name="Rectangle 4"/>
            <p:cNvSpPr/>
            <p:nvPr/>
          </p:nvSpPr>
          <p:spPr>
            <a:xfrm>
              <a:off x="-13439" y="3861988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61" y="3988570"/>
              <a:ext cx="30106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Building a national Network</a:t>
              </a:r>
            </a:p>
            <a:p>
              <a:pPr algn="r"/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to engage audiences </a:t>
              </a:r>
            </a:p>
            <a:p>
              <a:pPr algn="r"/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in learning about current STEM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40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3600" y="0"/>
            <a:ext cx="4470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Century Gothic"/>
                <a:cs typeface="Century Gothic"/>
              </a:rPr>
              <a:t>NanoDays</a:t>
            </a:r>
            <a:endParaRPr lang="en-US" sz="3200" b="1" dirty="0" smtClean="0">
              <a:latin typeface="Century Gothic"/>
              <a:cs typeface="Century Gothic"/>
            </a:endParaRPr>
          </a:p>
          <a:p>
            <a:endParaRPr lang="en-US" sz="3200" i="1" dirty="0" smtClean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“Buy it—or better not?”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New 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NanoDays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program available on 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nisenet.org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Screen Shot 2018-05-04 at 7.32.5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53" t="5111" r="34708" b="19329"/>
          <a:stretch/>
        </p:blipFill>
        <p:spPr>
          <a:xfrm>
            <a:off x="0" y="-9596"/>
            <a:ext cx="4673600" cy="68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1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321_1121_edi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"/>
          <a:stretch/>
        </p:blipFill>
        <p:spPr>
          <a:xfrm>
            <a:off x="0" y="961000"/>
            <a:ext cx="9144000" cy="5909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300" y="229381"/>
            <a:ext cx="89011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Building with Biology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96330" y="1531796"/>
            <a:ext cx="3246120" cy="2560320"/>
            <a:chOff x="5896330" y="1315896"/>
            <a:chExt cx="3246120" cy="2560320"/>
          </a:xfrm>
        </p:grpSpPr>
        <p:sp>
          <p:nvSpPr>
            <p:cNvPr id="5" name="Rectangle 4"/>
            <p:cNvSpPr/>
            <p:nvPr/>
          </p:nvSpPr>
          <p:spPr>
            <a:xfrm>
              <a:off x="5896330" y="1315896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1400" y="1493696"/>
              <a:ext cx="302105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Creating dialogue</a:t>
              </a:r>
              <a:r>
                <a:rPr lang="en-US" sz="300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endParaRPr lang="en-US" sz="3000" b="1" dirty="0" smtClean="0">
                <a:solidFill>
                  <a:prstClr val="black"/>
                </a:solidFill>
                <a:latin typeface="Century Gothic"/>
                <a:cs typeface="Century Gothic"/>
              </a:endParaRPr>
            </a:p>
            <a:p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among researchers, educators, and public audiences about STEM and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91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3600" y="13481"/>
            <a:ext cx="4462183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Building with Biology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Hands-on activity kits and NEW public forum available on 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nisenet.org</a:t>
            </a: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New guide on public engagement with science on </a:t>
            </a:r>
            <a:r>
              <a:rPr lang="en-US" sz="2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nisenet.org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 descr="20121003_135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50" r="16889"/>
          <a:stretch/>
        </p:blipFill>
        <p:spPr>
          <a:xfrm>
            <a:off x="0" y="78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3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X5C424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7100"/>
            <a:ext cx="9144000" cy="5930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599" y="203200"/>
            <a:ext cx="89154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Frankenstein200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032710"/>
            <a:ext cx="3246120" cy="2560320"/>
            <a:chOff x="0" y="2032710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0" y="2032710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2235492"/>
              <a:ext cx="30099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Exploring creativity </a:t>
              </a:r>
            </a:p>
            <a:p>
              <a:pPr algn="r"/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and responsible innovation in a </a:t>
              </a:r>
              <a:r>
                <a:rPr lang="en-US" sz="2000" dirty="0" err="1" smtClean="0">
                  <a:solidFill>
                    <a:prstClr val="black"/>
                  </a:solidFill>
                  <a:latin typeface="Century Gothic"/>
                  <a:cs typeface="Century Gothic"/>
                </a:rPr>
                <a:t>transmedia</a:t>
              </a:r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12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700" y="0"/>
            <a:ext cx="45593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Frankenstein200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Digital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kit available at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nisenet.org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frankensteinkit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Alternate reality game available at frankenstein200.org</a:t>
            </a:r>
            <a:endParaRPr lang="en-US" sz="2400" i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i="1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3200" dirty="0" smtClean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dirty="0" smtClean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i="1" dirty="0" smtClean="0">
              <a:solidFill>
                <a:srgbClr val="00858B"/>
              </a:solidFill>
              <a:latin typeface="Century Gothic"/>
              <a:cs typeface="Century Gothic"/>
            </a:endParaRPr>
          </a:p>
        </p:txBody>
      </p:sp>
      <p:pic>
        <p:nvPicPr>
          <p:cNvPr id="4" name="Shape 245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71" r="15485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82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U_7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7" r="7283" b="14259"/>
          <a:stretch/>
        </p:blipFill>
        <p:spPr>
          <a:xfrm>
            <a:off x="0" y="977900"/>
            <a:ext cx="9144000" cy="5880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300" y="177800"/>
            <a:ext cx="89027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Space &amp; Earth Informal STEM Education</a:t>
            </a:r>
            <a:endParaRPr lang="en-US" sz="3000" b="1" i="1" dirty="0" smtClean="0">
              <a:solidFill>
                <a:srgbClr val="00858B"/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97880" y="2207973"/>
            <a:ext cx="3246120" cy="2560320"/>
            <a:chOff x="5897880" y="2207973"/>
            <a:chExt cx="3246120" cy="2560320"/>
          </a:xfrm>
        </p:grpSpPr>
        <p:sp>
          <p:nvSpPr>
            <p:cNvPr id="5" name="Rectangle 4"/>
            <p:cNvSpPr/>
            <p:nvPr/>
          </p:nvSpPr>
          <p:spPr>
            <a:xfrm>
              <a:off x="5897880" y="2207973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34100" y="2541902"/>
              <a:ext cx="300990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Connecting learners 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to authentic </a:t>
              </a:r>
            </a:p>
            <a:p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Earth and space science and experts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44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88396" y="0"/>
            <a:ext cx="4982604" cy="6986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Space &amp; Earth</a:t>
            </a:r>
          </a:p>
          <a:p>
            <a:endParaRPr lang="en-US" sz="32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350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Earth &amp; Space toolkits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– applications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due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Nov.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1,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2018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52 copies of the </a:t>
            </a:r>
            <a:r>
              <a:rPr lang="en-US" sz="2400" i="1" dirty="0">
                <a:solidFill>
                  <a:srgbClr val="000000"/>
                </a:solidFill>
                <a:latin typeface="Century Gothic"/>
                <a:cs typeface="Century Gothic"/>
              </a:rPr>
              <a:t>Sun, Earth, Universe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exhibition distributed 2018–2019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Earth &amp; Space toolkit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(2020) and </a:t>
            </a:r>
            <a:r>
              <a:rPr lang="en-US" sz="2400" i="1" dirty="0">
                <a:solidFill>
                  <a:srgbClr val="000000"/>
                </a:solidFill>
                <a:latin typeface="Century Gothic"/>
                <a:cs typeface="Century Gothic"/>
              </a:rPr>
              <a:t>Moon &amp; Beyond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game (2021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Previous digital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toolkits available at http://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www.nisenet.org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earthspacekit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_T3B5028EarthSpace201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117"/>
          <a:stretch/>
        </p:blipFill>
        <p:spPr>
          <a:xfrm rot="16200000">
            <a:off x="-1281649" y="1287955"/>
            <a:ext cx="6851694" cy="428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6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xSci_Chem_20180530_190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7" r="37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New_NISENET_logo_V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24" y="3693278"/>
            <a:ext cx="3246832" cy="2592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364525" cy="6915150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4524" y="63500"/>
            <a:ext cx="14671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err="1" smtClean="0">
                <a:latin typeface="Century Gothic"/>
                <a:cs typeface="Century Gothic"/>
              </a:rPr>
              <a:t>nisenet.org</a:t>
            </a:r>
            <a:endParaRPr lang="en-US" dirty="0">
              <a:latin typeface="Century Gothic"/>
              <a:cs typeface="Cent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4524" y="3693278"/>
            <a:ext cx="3258820" cy="2591845"/>
            <a:chOff x="805045" y="3427955"/>
            <a:chExt cx="3258820" cy="2591845"/>
          </a:xfrm>
        </p:grpSpPr>
        <p:sp>
          <p:nvSpPr>
            <p:cNvPr id="8" name="Rectangle 7"/>
            <p:cNvSpPr/>
            <p:nvPr/>
          </p:nvSpPr>
          <p:spPr>
            <a:xfrm>
              <a:off x="805045" y="3427955"/>
              <a:ext cx="3246120" cy="2591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2933" y="3643855"/>
              <a:ext cx="303093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Century Gothic"/>
                  <a:cs typeface="Century Gothic"/>
                </a:rPr>
                <a:t>Contents</a:t>
              </a:r>
            </a:p>
            <a:p>
              <a:r>
                <a:rPr lang="en-US" sz="2000" dirty="0" smtClean="0">
                  <a:latin typeface="Century Gothic"/>
                  <a:cs typeface="Century Gothic"/>
                </a:rPr>
                <a:t>Overview</a:t>
              </a:r>
            </a:p>
            <a:p>
              <a:r>
                <a:rPr lang="en-US" sz="2000" dirty="0" smtClean="0">
                  <a:latin typeface="Century Gothic"/>
                  <a:cs typeface="Century Gothic"/>
                </a:rPr>
                <a:t>Projects</a:t>
              </a:r>
            </a:p>
            <a:p>
              <a:r>
                <a:rPr lang="en-US" sz="2000" dirty="0">
                  <a:latin typeface="Century Gothic"/>
                  <a:cs typeface="Century Gothic"/>
                </a:rPr>
                <a:t>H</a:t>
              </a:r>
              <a:r>
                <a:rPr lang="en-US" sz="2000" dirty="0" smtClean="0">
                  <a:latin typeface="Century Gothic"/>
                  <a:cs typeface="Century Gothic"/>
                </a:rPr>
                <a:t>ighlights from 2018</a:t>
              </a:r>
            </a:p>
            <a:p>
              <a:r>
                <a:rPr lang="en-US" sz="2000" dirty="0" smtClean="0">
                  <a:latin typeface="Century Gothic"/>
                  <a:cs typeface="Century Gothic"/>
                </a:rPr>
                <a:t>Discussion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24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iSci_Chem_20180219_171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4"/>
          <a:stretch/>
        </p:blipFill>
        <p:spPr>
          <a:xfrm>
            <a:off x="0" y="976659"/>
            <a:ext cx="9144000" cy="58774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300" y="191281"/>
            <a:ext cx="89027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Explore Science: Let’s Do Chemistry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3836588"/>
            <a:ext cx="3246120" cy="2560320"/>
            <a:chOff x="0" y="3836588"/>
            <a:chExt cx="3246120" cy="2560320"/>
          </a:xfrm>
        </p:grpSpPr>
        <p:sp>
          <p:nvSpPr>
            <p:cNvPr id="5" name="Rectangle 4"/>
            <p:cNvSpPr/>
            <p:nvPr/>
          </p:nvSpPr>
          <p:spPr>
            <a:xfrm>
              <a:off x="0" y="3836588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4128270"/>
              <a:ext cx="300990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Promoting positive attitudes </a:t>
              </a:r>
            </a:p>
            <a:p>
              <a:pPr algn="r"/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toward learning chemistry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8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81"/>
            <a:ext cx="4533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entury Gothic"/>
                <a:cs typeface="Century Gothic"/>
              </a:rPr>
              <a:t>ChemAttitudes</a:t>
            </a:r>
            <a:r>
              <a:rPr lang="en-US" sz="3200" b="1" dirty="0">
                <a:latin typeface="Century Gothic"/>
                <a:cs typeface="Century Gothic"/>
              </a:rPr>
              <a:t> </a:t>
            </a:r>
            <a:endParaRPr lang="en-US" sz="3200" b="1" dirty="0" smtClean="0"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National Chemistry Week events October 21-27</a:t>
            </a: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Digital kit available at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nisenet.org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/chemistry-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kit</a:t>
            </a:r>
          </a:p>
          <a:p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dirty="0" smtClean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dirty="0">
              <a:solidFill>
                <a:srgbClr val="00858B"/>
              </a:solidFill>
              <a:latin typeface="Century Gothic"/>
              <a:cs typeface="Century Gothic"/>
            </a:endParaRPr>
          </a:p>
          <a:p>
            <a:endParaRPr lang="en-US" sz="3200" i="1" dirty="0" smtClean="0">
              <a:solidFill>
                <a:srgbClr val="00858B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 descr="ExSci_Chem_20180530_1778_edi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9" r="33901"/>
          <a:stretch/>
        </p:blipFill>
        <p:spPr>
          <a:xfrm>
            <a:off x="4483100" y="-1"/>
            <a:ext cx="466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300" y="63500"/>
            <a:ext cx="863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Century Gothic"/>
                <a:cs typeface="Century Gothic"/>
              </a:rPr>
              <a:t/>
            </a:r>
            <a:br>
              <a:rPr lang="en-US" sz="3000" b="1" dirty="0">
                <a:latin typeface="Century Gothic"/>
                <a:cs typeface="Century Gothic"/>
              </a:rPr>
            </a:br>
            <a:endParaRPr lang="en-US" sz="3000" dirty="0" smtClean="0">
              <a:latin typeface="Century Gothic"/>
              <a:cs typeface="Century Gothic"/>
            </a:endParaRPr>
          </a:p>
        </p:txBody>
      </p:sp>
      <p:pic>
        <p:nvPicPr>
          <p:cNvPr id="6" name="Picture 5" descr="20120613_138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306" b="10236"/>
          <a:stretch/>
        </p:blipFill>
        <p:spPr>
          <a:xfrm>
            <a:off x="0" y="1175988"/>
            <a:ext cx="9144000" cy="57074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3483748"/>
            <a:ext cx="3246120" cy="2567245"/>
            <a:chOff x="0" y="3477973"/>
            <a:chExt cx="3246120" cy="2567245"/>
          </a:xfrm>
        </p:grpSpPr>
        <p:sp>
          <p:nvSpPr>
            <p:cNvPr id="9" name="Rectangle 8"/>
            <p:cNvSpPr/>
            <p:nvPr/>
          </p:nvSpPr>
          <p:spPr>
            <a:xfrm>
              <a:off x="0" y="3477973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3490673"/>
              <a:ext cx="30099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>
                  <a:latin typeface="Century Gothic"/>
                  <a:cs typeface="Century Gothic"/>
                </a:rPr>
                <a:t>Keep in touch! </a:t>
              </a:r>
              <a:endParaRPr lang="en-US" sz="1000" b="1" dirty="0" smtClean="0">
                <a:latin typeface="Century Gothic"/>
                <a:cs typeface="Century Gothic"/>
              </a:endParaRPr>
            </a:p>
            <a:p>
              <a:pPr algn="r"/>
              <a:r>
                <a:rPr lang="en-US" sz="2000" b="1" dirty="0" smtClean="0">
                  <a:latin typeface="Century Gothic"/>
                  <a:cs typeface="Century Gothic"/>
                </a:rPr>
                <a:t>Hub leaders: </a:t>
              </a:r>
              <a:r>
                <a:rPr lang="en-US" sz="2000" dirty="0" err="1">
                  <a:latin typeface="Century Gothic"/>
                  <a:cs typeface="Century Gothic"/>
                </a:rPr>
                <a:t>nisenet.org</a:t>
              </a:r>
              <a:r>
                <a:rPr lang="en-US" sz="2000" dirty="0" smtClean="0">
                  <a:latin typeface="Century Gothic"/>
                  <a:cs typeface="Century Gothic"/>
                </a:rPr>
                <a:t>/contact</a:t>
              </a:r>
              <a:endParaRPr lang="en-US" sz="2000" dirty="0">
                <a:latin typeface="Century Gothic"/>
                <a:cs typeface="Century Gothic"/>
              </a:endParaRPr>
            </a:p>
            <a:p>
              <a:pPr algn="r"/>
              <a:endParaRPr lang="en-US" sz="600" b="1" dirty="0" smtClean="0">
                <a:latin typeface="Century Gothic"/>
                <a:cs typeface="Century Gothic"/>
              </a:endParaRPr>
            </a:p>
            <a:p>
              <a:pPr algn="r"/>
              <a:r>
                <a:rPr lang="en-US" sz="2000" b="1" dirty="0" smtClean="0">
                  <a:latin typeface="Century Gothic"/>
                  <a:cs typeface="Century Gothic"/>
                </a:rPr>
                <a:t>Newsletter</a:t>
              </a:r>
              <a:r>
                <a:rPr lang="en-US" sz="2000" b="1" dirty="0">
                  <a:latin typeface="Century Gothic"/>
                  <a:cs typeface="Century Gothic"/>
                </a:rPr>
                <a:t>: </a:t>
              </a:r>
              <a:r>
                <a:rPr lang="en-US" sz="2000" dirty="0" err="1">
                  <a:latin typeface="Century Gothic"/>
                  <a:cs typeface="Century Gothic"/>
                </a:rPr>
                <a:t>nisenet.org</a:t>
              </a:r>
              <a:r>
                <a:rPr lang="en-US" sz="2000" dirty="0">
                  <a:latin typeface="Century Gothic"/>
                  <a:cs typeface="Century Gothic"/>
                </a:rPr>
                <a:t>/</a:t>
              </a:r>
              <a:r>
                <a:rPr lang="en-US" sz="2000" dirty="0" smtClean="0">
                  <a:latin typeface="Century Gothic"/>
                  <a:cs typeface="Century Gothic"/>
                </a:rPr>
                <a:t>newsletter</a:t>
              </a:r>
              <a:endParaRPr lang="en-US" sz="600" dirty="0" smtClean="0">
                <a:latin typeface="Century Gothic"/>
                <a:cs typeface="Century Gothic"/>
              </a:endParaRPr>
            </a:p>
            <a:p>
              <a:pPr algn="r"/>
              <a:r>
                <a:rPr lang="en-US" sz="600" dirty="0" smtClean="0">
                  <a:latin typeface="Century Gothic"/>
                  <a:cs typeface="Century Gothic"/>
                </a:rPr>
                <a:t> </a:t>
              </a:r>
              <a:r>
                <a:rPr lang="en-US" sz="2000" dirty="0">
                  <a:latin typeface="Century Gothic"/>
                  <a:cs typeface="Century Gothic"/>
                </a:rPr>
                <a:t/>
              </a:r>
              <a:br>
                <a:rPr lang="en-US" sz="2000" dirty="0">
                  <a:latin typeface="Century Gothic"/>
                  <a:cs typeface="Century Gothic"/>
                </a:rPr>
              </a:br>
              <a:r>
                <a:rPr lang="en-US" sz="2000" b="1" dirty="0">
                  <a:latin typeface="Century Gothic"/>
                  <a:cs typeface="Century Gothic"/>
                </a:rPr>
                <a:t>Social </a:t>
              </a:r>
              <a:r>
                <a:rPr lang="en-US" sz="2000" b="1" dirty="0" smtClean="0">
                  <a:latin typeface="Century Gothic"/>
                  <a:cs typeface="Century Gothic"/>
                </a:rPr>
                <a:t>networking: </a:t>
              </a:r>
              <a:r>
                <a:rPr lang="en-US" sz="2000" dirty="0" err="1">
                  <a:latin typeface="Century Gothic"/>
                  <a:cs typeface="Century Gothic"/>
                </a:rPr>
                <a:t>nisenet.org</a:t>
              </a:r>
              <a:r>
                <a:rPr lang="en-US" sz="2000" dirty="0">
                  <a:latin typeface="Century Gothic"/>
                  <a:cs typeface="Century Gothic"/>
                </a:rPr>
                <a:t>/social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41300" y="63500"/>
            <a:ext cx="8902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For these and other opportunities, </a:t>
            </a:r>
            <a:r>
              <a:rPr lang="en-US" sz="3000" b="1" dirty="0" smtClean="0">
                <a:latin typeface="Century Gothic"/>
                <a:cs typeface="Century Gothic"/>
              </a:rPr>
              <a:t>regional hub leaders </a:t>
            </a:r>
            <a:r>
              <a:rPr lang="en-US" sz="3000" dirty="0" smtClean="0">
                <a:latin typeface="Century Gothic"/>
                <a:cs typeface="Century Gothic"/>
              </a:rPr>
              <a:t>are your connection to the Network!</a:t>
            </a:r>
          </a:p>
        </p:txBody>
      </p:sp>
    </p:spTree>
    <p:extLst>
      <p:ext uri="{BB962C8B-B14F-4D97-AF65-F5344CB8AC3E}">
        <p14:creationId xmlns:p14="http://schemas.microsoft.com/office/powerpoint/2010/main" val="86089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9017" y="2756502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2018 HIGHLIGHTS</a:t>
            </a:r>
            <a:endParaRPr lang="en-US" sz="7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394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21004_140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b="8154"/>
          <a:stretch/>
        </p:blipFill>
        <p:spPr>
          <a:xfrm>
            <a:off x="1371600" y="8962"/>
            <a:ext cx="7772400" cy="68490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7620" y="3701112"/>
            <a:ext cx="3246120" cy="2560320"/>
            <a:chOff x="-1501954" y="2420952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-1501954" y="2420952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1501954" y="2852334"/>
              <a:ext cx="3081020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 smtClean="0">
                  <a:latin typeface="Century Gothic"/>
                  <a:cs typeface="Century Gothic"/>
                </a:rPr>
                <a:t>400+</a:t>
              </a:r>
            </a:p>
            <a:p>
              <a:pPr algn="r"/>
              <a:r>
                <a:rPr lang="en-US" dirty="0" smtClean="0">
                  <a:latin typeface="Century Gothic"/>
                  <a:cs typeface="Century Gothic"/>
                </a:rPr>
                <a:t>organizations </a:t>
              </a:r>
            </a:p>
            <a:p>
              <a:pPr algn="r"/>
              <a:r>
                <a:rPr lang="en-US" dirty="0" smtClean="0">
                  <a:latin typeface="Century Gothic"/>
                  <a:cs typeface="Century Gothic"/>
                </a:rPr>
                <a:t>participating in </a:t>
              </a:r>
            </a:p>
            <a:p>
              <a:pPr algn="r"/>
              <a:r>
                <a:rPr lang="en-US" dirty="0" smtClean="0">
                  <a:latin typeface="Century Gothic"/>
                  <a:cs typeface="Century Gothic"/>
                </a:rPr>
                <a:t>Network projects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99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_lights_namerica_8k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281" y="0"/>
            <a:ext cx="7655719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700" y="1681193"/>
            <a:ext cx="3246120" cy="2560320"/>
            <a:chOff x="12700" y="1681193"/>
            <a:chExt cx="3246120" cy="2560320"/>
          </a:xfrm>
        </p:grpSpPr>
        <p:sp>
          <p:nvSpPr>
            <p:cNvPr id="3" name="Rectangle 2"/>
            <p:cNvSpPr/>
            <p:nvPr/>
          </p:nvSpPr>
          <p:spPr>
            <a:xfrm>
              <a:off x="12700" y="1681193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100" y="2328475"/>
              <a:ext cx="30099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 smtClean="0">
                  <a:latin typeface="Century Gothic"/>
                  <a:cs typeface="Century Gothic"/>
                </a:rPr>
                <a:t>50</a:t>
              </a:r>
            </a:p>
            <a:p>
              <a:pPr algn="r"/>
              <a:r>
                <a:rPr lang="en-US" dirty="0" smtClean="0">
                  <a:latin typeface="Century Gothic"/>
                  <a:cs typeface="Century Gothic"/>
                </a:rPr>
                <a:t>states with active</a:t>
              </a:r>
            </a:p>
            <a:p>
              <a:pPr algn="r"/>
              <a:r>
                <a:rPr lang="en-US" dirty="0" smtClean="0">
                  <a:latin typeface="Century Gothic"/>
                  <a:cs typeface="Century Gothic"/>
                </a:rPr>
                <a:t>Network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23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0723_11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98" r="3685" b="10206"/>
          <a:stretch/>
        </p:blipFill>
        <p:spPr>
          <a:xfrm>
            <a:off x="1790700" y="0"/>
            <a:ext cx="77724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150" y="3568536"/>
            <a:ext cx="32461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28600" y="3949118"/>
            <a:ext cx="32969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Avenir Heavy"/>
                <a:cs typeface="Avenir Heavy"/>
              </a:rPr>
              <a:t>10,000,000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people reached through the Nano project</a:t>
            </a:r>
          </a:p>
        </p:txBody>
      </p:sp>
    </p:spTree>
    <p:extLst>
      <p:ext uri="{BB962C8B-B14F-4D97-AF65-F5344CB8AC3E}">
        <p14:creationId xmlns:p14="http://schemas.microsoft.com/office/powerpoint/2010/main" val="348176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T3B4952EarthSpace201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9" r="16297"/>
          <a:stretch/>
        </p:blipFill>
        <p:spPr>
          <a:xfrm>
            <a:off x="0" y="0"/>
            <a:ext cx="7772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7880" y="3479636"/>
            <a:ext cx="32461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1400" y="3999918"/>
            <a:ext cx="29260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entury Gothic"/>
                <a:cs typeface="Century Gothic"/>
              </a:rPr>
              <a:t>1,300,000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people reached through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smtClean="0">
                <a:latin typeface="Century Gothic"/>
                <a:cs typeface="Century Gothic"/>
              </a:rPr>
              <a:t>the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Earth &amp; Space project</a:t>
            </a:r>
          </a:p>
        </p:txBody>
      </p:sp>
    </p:spTree>
    <p:extLst>
      <p:ext uri="{BB962C8B-B14F-4D97-AF65-F5344CB8AC3E}">
        <p14:creationId xmlns:p14="http://schemas.microsoft.com/office/powerpoint/2010/main" val="196105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ISE_Toolkit_OMSI_20170313_017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2" t="9073" r="24776"/>
          <a:stretch/>
        </p:blipFill>
        <p:spPr>
          <a:xfrm>
            <a:off x="0" y="0"/>
            <a:ext cx="7764504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5666" y="3786216"/>
            <a:ext cx="3296920" cy="2560320"/>
            <a:chOff x="5775666" y="3920440"/>
            <a:chExt cx="3296920" cy="2560320"/>
          </a:xfrm>
        </p:grpSpPr>
        <p:sp>
          <p:nvSpPr>
            <p:cNvPr id="4" name="Rectangle 3"/>
            <p:cNvSpPr/>
            <p:nvPr/>
          </p:nvSpPr>
          <p:spPr>
            <a:xfrm>
              <a:off x="5775666" y="3920440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9800" y="4313722"/>
              <a:ext cx="305278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venir Heavy"/>
                  <a:cs typeface="Avenir Heavy"/>
                </a:rPr>
                <a:t>86%</a:t>
              </a:r>
            </a:p>
            <a:p>
              <a:r>
                <a:rPr lang="en-US" dirty="0" smtClean="0">
                  <a:latin typeface="Avenir Book"/>
                  <a:cs typeface="Avenir Book"/>
                </a:rPr>
                <a:t>of partners reached underserved audiences through Earth &amp; Space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14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T3B06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t="6852" r="17121"/>
          <a:stretch/>
        </p:blipFill>
        <p:spPr>
          <a:xfrm>
            <a:off x="1" y="0"/>
            <a:ext cx="77724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5666" y="4002116"/>
            <a:ext cx="3246120" cy="2560320"/>
            <a:chOff x="5775666" y="4136340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5775666" y="4136340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18200" y="4643922"/>
              <a:ext cx="3103586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Century Gothic"/>
                  <a:cs typeface="Century Gothic"/>
                </a:rPr>
                <a:t>91%</a:t>
              </a:r>
            </a:p>
            <a:p>
              <a:r>
                <a:rPr lang="en-US" dirty="0" smtClean="0">
                  <a:latin typeface="Century Gothic"/>
                  <a:cs typeface="Century Gothic"/>
                </a:rPr>
                <a:t>of families learned something new at </a:t>
              </a:r>
            </a:p>
            <a:p>
              <a:r>
                <a:rPr lang="en-US" dirty="0" smtClean="0">
                  <a:latin typeface="Century Gothic"/>
                  <a:cs typeface="Century Gothic"/>
                </a:rPr>
                <a:t>Earth &amp; Space activities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12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9017" y="2756502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NISE NETWORK </a:t>
            </a:r>
            <a:r>
              <a:rPr lang="en-US" sz="72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7200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endParaRPr lang="en-US" sz="7200" b="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9954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T3B4925EarthSpace201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3" t="-137" r="20143" b="5367"/>
          <a:stretch/>
        </p:blipFill>
        <p:spPr>
          <a:xfrm>
            <a:off x="1371600" y="0"/>
            <a:ext cx="77724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700" y="3856453"/>
            <a:ext cx="32461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320" y="4059235"/>
            <a:ext cx="27124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Century Gothic"/>
                <a:cs typeface="Century Gothic"/>
              </a:rPr>
              <a:t>85%</a:t>
            </a:r>
          </a:p>
          <a:p>
            <a:pPr algn="r"/>
            <a:r>
              <a:rPr lang="en-US" dirty="0" smtClean="0">
                <a:latin typeface="Century Gothic"/>
                <a:cs typeface="Century Gothic"/>
              </a:rPr>
              <a:t>of Earth </a:t>
            </a:r>
            <a:r>
              <a:rPr lang="en-US" dirty="0">
                <a:latin typeface="Century Gothic"/>
                <a:cs typeface="Century Gothic"/>
              </a:rPr>
              <a:t>&amp; Space </a:t>
            </a:r>
            <a:r>
              <a:rPr lang="en-US" dirty="0" smtClean="0">
                <a:latin typeface="Century Gothic"/>
                <a:cs typeface="Century Gothic"/>
              </a:rPr>
              <a:t>events featured partnerships with scientists and other organizations 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8774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341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r="1276" b="2222"/>
          <a:stretch/>
        </p:blipFill>
        <p:spPr>
          <a:xfrm>
            <a:off x="0" y="0"/>
            <a:ext cx="72898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90260" y="1453126"/>
            <a:ext cx="3253740" cy="2560320"/>
            <a:chOff x="5890260" y="1453126"/>
            <a:chExt cx="3253740" cy="2560320"/>
          </a:xfrm>
        </p:grpSpPr>
        <p:sp>
          <p:nvSpPr>
            <p:cNvPr id="4" name="Rectangle 3"/>
            <p:cNvSpPr/>
            <p:nvPr/>
          </p:nvSpPr>
          <p:spPr>
            <a:xfrm>
              <a:off x="5890260" y="1453126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34100" y="1833708"/>
              <a:ext cx="3009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90%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of scientists increased their public engagement skills by participating in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>
                  <a:solidFill>
                    <a:prstClr val="black"/>
                  </a:solidFill>
                  <a:latin typeface="Century Gothic"/>
                  <a:cs typeface="Century Gothic"/>
                </a:rPr>
                <a:t>Building with Biology   </a:t>
              </a:r>
              <a:endParaRPr lang="en-US" dirty="0" smtClean="0">
                <a:solidFill>
                  <a:prstClr val="black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3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332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8" r="4009"/>
          <a:stretch/>
        </p:blipFill>
        <p:spPr>
          <a:xfrm>
            <a:off x="1371599" y="0"/>
            <a:ext cx="777240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2532626"/>
            <a:ext cx="3253740" cy="2560320"/>
            <a:chOff x="5890260" y="2177026"/>
            <a:chExt cx="3253740" cy="2560320"/>
          </a:xfrm>
        </p:grpSpPr>
        <p:sp>
          <p:nvSpPr>
            <p:cNvPr id="4" name="Rectangle 3"/>
            <p:cNvSpPr/>
            <p:nvPr/>
          </p:nvSpPr>
          <p:spPr>
            <a:xfrm>
              <a:off x="5890260" y="2177026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34100" y="2557608"/>
              <a:ext cx="3009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91%</a:t>
              </a:r>
            </a:p>
            <a:p>
              <a:pPr algn="r"/>
              <a:r>
                <a:rPr lang="en-US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Building </a:t>
              </a:r>
              <a:r>
                <a:rPr lang="en-US" dirty="0">
                  <a:solidFill>
                    <a:prstClr val="black"/>
                  </a:solidFill>
                  <a:latin typeface="Century Gothic"/>
                  <a:cs typeface="Century Gothic"/>
                </a:rPr>
                <a:t>with </a:t>
              </a:r>
              <a:r>
                <a:rPr lang="en-US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Biology events addressed societal and/or ethical implications of science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90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9017" y="2265964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DISCUSSION</a:t>
            </a:r>
            <a:b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PUBLIC ENGAGEMENT WITH </a:t>
            </a:r>
            <a:r>
              <a:rPr lang="en-US" b="0" cap="none" dirty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b="0" cap="none" dirty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b="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NEUROSCIENCE &amp; SOCIETY</a:t>
            </a:r>
            <a:endParaRPr lang="en-US" sz="36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484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C01E12-42A6-8E44-8BF3-34D263B072A4}"/>
              </a:ext>
            </a:extLst>
          </p:cNvPr>
          <p:cNvSpPr txBox="1"/>
          <p:nvPr/>
        </p:nvSpPr>
        <p:spPr>
          <a:xfrm>
            <a:off x="241300" y="1161734"/>
            <a:ext cx="867409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entury Gothic"/>
                <a:cs typeface="Century Gothic"/>
              </a:rPr>
              <a:t>What types of programs are you already doing around brain science?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entury Gothic"/>
                <a:cs typeface="Century Gothic"/>
              </a:rPr>
              <a:t>Who are you partnering with?</a:t>
            </a:r>
          </a:p>
          <a:p>
            <a:pPr defTabSz="914400"/>
            <a:endParaRPr lang="en-US" sz="2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entury Gothic"/>
                <a:cs typeface="Century Gothic"/>
              </a:rPr>
              <a:t>What types of activities or products would you want from a </a:t>
            </a:r>
            <a:r>
              <a:rPr lang="en-US" sz="2600" dirty="0" smtClean="0">
                <a:solidFill>
                  <a:prstClr val="black"/>
                </a:solidFill>
                <a:latin typeface="Century Gothic"/>
                <a:cs typeface="Century Gothic"/>
              </a:rPr>
              <a:t>NISE Net project related to brain science?</a:t>
            </a:r>
            <a:endParaRPr lang="en-US" sz="2600" dirty="0" smtClean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defTabSz="914400"/>
            <a:endParaRPr lang="en-US" sz="2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defTabSz="914400"/>
            <a:r>
              <a:rPr lang="en-US" sz="2600" i="1" dirty="0" smtClean="0">
                <a:solidFill>
                  <a:prstClr val="black"/>
                </a:solidFill>
                <a:latin typeface="Century Gothic"/>
                <a:cs typeface="Century Gothic"/>
              </a:rPr>
              <a:t>Please write your responses on a card, and include your name and org</a:t>
            </a:r>
            <a:r>
              <a:rPr lang="en-US" sz="2800" i="1" dirty="0" smtClean="0">
                <a:solidFill>
                  <a:prstClr val="black"/>
                </a:solidFill>
                <a:latin typeface="Century Gothic"/>
                <a:cs typeface="Century Gothic"/>
              </a:rPr>
              <a:t>anization. Thanks!</a:t>
            </a:r>
            <a:endParaRPr lang="en-US" sz="28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6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300" y="191281"/>
            <a:ext cx="89027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We’d like to know</a:t>
            </a:r>
            <a:r>
              <a:rPr lang="is-IS" sz="30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…</a:t>
            </a:r>
            <a:endParaRPr lang="en-US" sz="3000" b="1" dirty="0" smtClean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895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9017" y="2756502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THANK YOU</a:t>
            </a:r>
            <a:endParaRPr lang="en-US" sz="7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431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472" y="2210937"/>
            <a:ext cx="2103120" cy="3402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91440" rtlCol="0" anchor="t" anchorCtr="0"/>
          <a:lstStyle/>
          <a:p>
            <a:pPr algn="ctr"/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000" y="203200"/>
            <a:ext cx="709271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Leadership</a:t>
            </a:r>
          </a:p>
          <a:p>
            <a:endParaRPr lang="en-US" sz="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Arizona </a:t>
            </a:r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State University 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Children’s Creativity Museum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Children’s Museum of Houston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Museum of Life and Science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Museum of Science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Oregon Museum of Science &amp; Industry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Science Museum of Minnesota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Century Gothic"/>
                <a:cs typeface="Century Gothic"/>
              </a:rPr>
              <a:t>Sciencenter</a:t>
            </a:r>
            <a:endParaRPr 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The Franklin Institute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Tulsa Children’s Museum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University of California </a:t>
            </a:r>
            <a:r>
              <a:rPr lang="en-US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Berkeley</a:t>
            </a:r>
          </a:p>
          <a:p>
            <a:endParaRPr 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800" b="1" dirty="0">
                <a:latin typeface="Century Gothic"/>
                <a:cs typeface="Century Gothic"/>
              </a:rPr>
              <a:t>Advisors</a:t>
            </a:r>
          </a:p>
          <a:p>
            <a:endParaRPr lang="en-US" sz="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Association </a:t>
            </a:r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of Children’s Museums</a:t>
            </a:r>
          </a:p>
          <a:p>
            <a:pPr marL="228600" indent="-228600"/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Center for the Advancement of Informal STEM Learning, Association of Science-Technology centers</a:t>
            </a: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National Girls Collaborative Project</a:t>
            </a:r>
          </a:p>
          <a:p>
            <a:endParaRPr lang="en-US" sz="20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NISE_Network_national_logo_V_notag_tin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718" y="5879535"/>
            <a:ext cx="1238481" cy="685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" y="0"/>
            <a:ext cx="364525" cy="6915150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3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500" y="1005150"/>
            <a:ext cx="90858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6124" y="852750"/>
            <a:ext cx="7191976" cy="13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200" dirty="0" smtClean="0">
                <a:latin typeface="Century Gothic"/>
                <a:cs typeface="Century Gothic"/>
              </a:rPr>
              <a:t>The </a:t>
            </a:r>
            <a:r>
              <a:rPr lang="en-US" sz="1200" b="1" dirty="0" err="1" smtClean="0">
                <a:latin typeface="Century Gothic"/>
                <a:cs typeface="Century Gothic"/>
              </a:rPr>
              <a:t>Nanoscale</a:t>
            </a:r>
            <a:r>
              <a:rPr lang="en-US" sz="1200" b="1" dirty="0" smtClean="0">
                <a:latin typeface="Century Gothic"/>
                <a:cs typeface="Century Gothic"/>
              </a:rPr>
              <a:t> Informal Science Education Network </a:t>
            </a:r>
            <a:r>
              <a:rPr lang="en-US" sz="1200" dirty="0" smtClean="0">
                <a:latin typeface="Century Gothic"/>
                <a:cs typeface="Century Gothic"/>
              </a:rPr>
              <a:t>was supported </a:t>
            </a:r>
            <a:r>
              <a:rPr lang="en-US" sz="1200" dirty="0">
                <a:latin typeface="Century Gothic"/>
                <a:cs typeface="Century Gothic"/>
              </a:rPr>
              <a:t>by the National Science Foundation under </a:t>
            </a:r>
            <a:r>
              <a:rPr lang="en-US" sz="1200" dirty="0" smtClean="0">
                <a:latin typeface="Century Gothic"/>
                <a:cs typeface="Century Gothic"/>
              </a:rPr>
              <a:t>award numbers 0532536 and 0940143. </a:t>
            </a:r>
            <a:r>
              <a:rPr lang="en-US" sz="1200" b="1" dirty="0" smtClean="0">
                <a:latin typeface="Century Gothic"/>
                <a:cs typeface="Century Gothic"/>
              </a:rPr>
              <a:t>Multi-Site Public Engagement in Science </a:t>
            </a:r>
            <a:r>
              <a:rPr lang="en-US" sz="1200" dirty="0" smtClean="0">
                <a:latin typeface="Century Gothic"/>
                <a:cs typeface="Century Gothic"/>
              </a:rPr>
              <a:t>is supported by the National Science Foundation under award number 1421179. </a:t>
            </a:r>
            <a:r>
              <a:rPr lang="en-US" sz="1200" b="1" dirty="0" smtClean="0">
                <a:latin typeface="Century Gothic"/>
                <a:cs typeface="Century Gothic"/>
              </a:rPr>
              <a:t>Increasing Learning and Efficacy </a:t>
            </a:r>
            <a:r>
              <a:rPr lang="en-US" sz="1200" dirty="0" smtClean="0">
                <a:latin typeface="Century Gothic"/>
                <a:cs typeface="Century Gothic"/>
              </a:rPr>
              <a:t>is supported by the National Science Foundation under award number </a:t>
            </a:r>
            <a:r>
              <a:rPr lang="is-IS" sz="1200" dirty="0">
                <a:latin typeface="Century Gothic"/>
                <a:cs typeface="Century Gothic"/>
              </a:rPr>
              <a:t>1516684</a:t>
            </a:r>
            <a:r>
              <a:rPr lang="en-US" sz="1200" dirty="0" smtClean="0">
                <a:latin typeface="Century Gothic"/>
                <a:cs typeface="Century Gothic"/>
              </a:rPr>
              <a:t>. </a:t>
            </a:r>
            <a:r>
              <a:rPr lang="en-US" sz="1200" b="1" dirty="0" err="1" smtClean="0">
                <a:latin typeface="Century Gothic"/>
                <a:cs typeface="Century Gothic"/>
              </a:rPr>
              <a:t>ChemAttitudes</a:t>
            </a:r>
            <a:r>
              <a:rPr lang="en-US" sz="1200" dirty="0" smtClean="0">
                <a:latin typeface="Century Gothic"/>
                <a:cs typeface="Century Gothic"/>
              </a:rPr>
              <a:t> is supported by the National Science Foundation under award number 1612482. Any </a:t>
            </a:r>
            <a:r>
              <a:rPr lang="en-US" sz="1200" dirty="0">
                <a:latin typeface="Century Gothic"/>
                <a:cs typeface="Century Gothic"/>
              </a:rPr>
              <a:t>opinions, findings, and conclusions or recommendations expressed in this presentation are those of the authors and do not necessarily reflect the views of the Foundation.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124" y="2383568"/>
            <a:ext cx="7191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Space and Earth Informal STEM Education </a:t>
            </a:r>
            <a:r>
              <a:rPr lang="en-US" sz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 supported </a:t>
            </a:r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by NASA under </a:t>
            </a:r>
            <a:r>
              <a:rPr lang="en-US" sz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cooperative agreement number NNX16AC67A and </a:t>
            </a:r>
            <a:r>
              <a:rPr lang="is-IS" sz="1200" dirty="0">
                <a:solidFill>
                  <a:srgbClr val="000000"/>
                </a:solidFill>
                <a:latin typeface="Century Gothic"/>
                <a:cs typeface="Century Gothic"/>
              </a:rPr>
              <a:t>80NSSC18M0061</a:t>
            </a:r>
            <a:r>
              <a:rPr lang="en-US" sz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Any </a:t>
            </a:r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opinions, findings, and conclusions or recommendations expressed in this material are those of the author(s) and do not necessarily reflect the view of the National Aeronautics and Space Administration (NASA</a:t>
            </a:r>
            <a:r>
              <a:rPr lang="en-US" sz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).</a:t>
            </a:r>
          </a:p>
        </p:txBody>
      </p:sp>
      <p:pic>
        <p:nvPicPr>
          <p:cNvPr id="9" name="Picture 8" descr="New_NISENET_logo_V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157" y="2315361"/>
            <a:ext cx="1077877" cy="914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364525" cy="6915150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6124" y="203200"/>
            <a:ext cx="84657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Acknowledgements</a:t>
            </a:r>
          </a:p>
          <a:p>
            <a:endParaRPr lang="en-US" sz="600" dirty="0">
              <a:solidFill>
                <a:srgbClr val="000000"/>
              </a:solidFill>
              <a:latin typeface="Avenir Heavy"/>
              <a:cs typeface="Avenir Heavy"/>
            </a:endParaRPr>
          </a:p>
          <a:p>
            <a:endParaRPr lang="en-US" sz="20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86F275-2D81-A34E-86E1-D5CD5B884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15" y="4383075"/>
            <a:ext cx="914400" cy="3422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705" y="3341565"/>
            <a:ext cx="7191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 smtClean="0">
                <a:latin typeface="Century Gothic"/>
                <a:cs typeface="Century Gothic"/>
              </a:rPr>
              <a:t>LCnano</a:t>
            </a:r>
            <a:r>
              <a:rPr lang="en-US" sz="1200" b="1" dirty="0">
                <a:latin typeface="Century Gothic"/>
                <a:cs typeface="Century Gothic"/>
              </a:rPr>
              <a:t> </a:t>
            </a:r>
            <a:r>
              <a:rPr lang="en-US" sz="1200" dirty="0" smtClean="0">
                <a:latin typeface="Century Gothic"/>
                <a:cs typeface="Century Gothic"/>
              </a:rPr>
              <a:t>received partial funding from </a:t>
            </a:r>
            <a:r>
              <a:rPr lang="en-US" sz="1200" dirty="0">
                <a:latin typeface="Century Gothic"/>
                <a:cs typeface="Century Gothic"/>
              </a:rPr>
              <a:t>the US Environmental Protection Agency through the STAR </a:t>
            </a:r>
            <a:r>
              <a:rPr lang="en-US" sz="1200" dirty="0" smtClean="0">
                <a:latin typeface="Century Gothic"/>
                <a:cs typeface="Century Gothic"/>
              </a:rPr>
              <a:t>program (</a:t>
            </a:r>
            <a:r>
              <a:rPr lang="en-US" sz="1200" dirty="0">
                <a:latin typeface="Century Gothic"/>
                <a:cs typeface="Century Gothic"/>
              </a:rPr>
              <a:t>RD83558001)</a:t>
            </a:r>
            <a:r>
              <a:rPr lang="en-US" sz="1200" dirty="0" smtClean="0">
                <a:latin typeface="Century Gothic"/>
                <a:cs typeface="Century Gothic"/>
              </a:rPr>
              <a:t>. Any </a:t>
            </a:r>
            <a:r>
              <a:rPr lang="en-US" sz="1200" dirty="0">
                <a:latin typeface="Century Gothic"/>
                <a:cs typeface="Century Gothic"/>
              </a:rPr>
              <a:t>opinions, findings, conclusions, or recommendations expressed in this </a:t>
            </a:r>
            <a:r>
              <a:rPr lang="en-US" sz="1200" dirty="0" smtClean="0">
                <a:latin typeface="Century Gothic"/>
                <a:cs typeface="Century Gothic"/>
              </a:rPr>
              <a:t>presentation are </a:t>
            </a:r>
            <a:r>
              <a:rPr lang="en-US" sz="1200" dirty="0">
                <a:latin typeface="Century Gothic"/>
                <a:cs typeface="Century Gothic"/>
              </a:rPr>
              <a:t>those of the authors and do not necessarily reflect the views of </a:t>
            </a:r>
            <a:r>
              <a:rPr lang="en-US" sz="1200" dirty="0" smtClean="0">
                <a:latin typeface="Century Gothic"/>
                <a:cs typeface="Century Gothic"/>
              </a:rPr>
              <a:t>the </a:t>
            </a:r>
            <a:r>
              <a:rPr lang="en-US" sz="1200" dirty="0" err="1" smtClean="0">
                <a:latin typeface="Century Gothic"/>
                <a:cs typeface="Century Gothic"/>
              </a:rPr>
              <a:t>LCnano</a:t>
            </a:r>
            <a:r>
              <a:rPr lang="en-US" sz="1200" dirty="0" smtClean="0">
                <a:latin typeface="Century Gothic"/>
                <a:cs typeface="Century Gothic"/>
              </a:rPr>
              <a:t> project. </a:t>
            </a:r>
            <a:endParaRPr lang="en-US" sz="1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14" name="Picture 13" descr="https://engineering.asu.edu/lcnano/wp-content/uploads/sites/71/2014/09/cropped-LCnano-logo-LG1-e14068462663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34" y="3605847"/>
            <a:ext cx="914400" cy="356553"/>
          </a:xfrm>
          <a:prstGeom prst="rect">
            <a:avLst/>
          </a:prstGeom>
          <a:noFill/>
          <a:extLst/>
        </p:spPr>
      </p:pic>
      <p:sp>
        <p:nvSpPr>
          <p:cNvPr id="15" name="Rectangle 14"/>
          <p:cNvSpPr/>
          <p:nvPr/>
        </p:nvSpPr>
        <p:spPr>
          <a:xfrm>
            <a:off x="467705" y="4342295"/>
            <a:ext cx="7191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Century Gothic"/>
                <a:cs typeface="Century Gothic"/>
              </a:rPr>
              <a:t>The</a:t>
            </a:r>
            <a:r>
              <a:rPr lang="en-US" sz="1200" b="1" dirty="0" smtClean="0">
                <a:latin typeface="Century Gothic"/>
                <a:cs typeface="Century Gothic"/>
              </a:rPr>
              <a:t> Public Engagement with Neuroscience and Society </a:t>
            </a:r>
            <a:r>
              <a:rPr lang="en-US" sz="1200" dirty="0" smtClean="0">
                <a:latin typeface="Century Gothic"/>
                <a:cs typeface="Century Gothic"/>
              </a:rPr>
              <a:t>conference was funded by The </a:t>
            </a:r>
            <a:r>
              <a:rPr lang="en-US" sz="1200" dirty="0" err="1" smtClean="0">
                <a:latin typeface="Century Gothic"/>
                <a:cs typeface="Century Gothic"/>
              </a:rPr>
              <a:t>Kavli</a:t>
            </a:r>
            <a:r>
              <a:rPr lang="en-US" sz="1200" dirty="0" smtClean="0">
                <a:latin typeface="Century Gothic"/>
                <a:cs typeface="Century Gothic"/>
              </a:rPr>
              <a:t> Foundation. </a:t>
            </a:r>
            <a:endParaRPr lang="en-US" sz="1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1857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80303GH_66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" t="25251" r="9776" b="1"/>
          <a:stretch/>
        </p:blipFill>
        <p:spPr>
          <a:xfrm>
            <a:off x="0" y="1765301"/>
            <a:ext cx="9144000" cy="5118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700" y="266700"/>
            <a:ext cx="90043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latin typeface="Century Gothic"/>
                <a:cs typeface="Century Gothic"/>
              </a:rPr>
              <a:t>The National Informal STEM Education Network </a:t>
            </a:r>
            <a:r>
              <a:rPr lang="en-US" sz="2800" dirty="0">
                <a:latin typeface="Century Gothic"/>
                <a:cs typeface="Century Gothic"/>
              </a:rPr>
              <a:t>is </a:t>
            </a:r>
            <a:r>
              <a:rPr lang="en-US" sz="2800" dirty="0" smtClean="0">
                <a:latin typeface="Century Gothic"/>
                <a:cs typeface="Century Gothic"/>
              </a:rPr>
              <a:t>dedicated </a:t>
            </a:r>
            <a:r>
              <a:rPr lang="en-US" sz="2800" dirty="0">
                <a:latin typeface="Century Gothic"/>
                <a:cs typeface="Century Gothic"/>
              </a:rPr>
              <a:t>to supporting learning about science, technology, engineering, and math (STEM</a:t>
            </a:r>
            <a:r>
              <a:rPr lang="en-US" sz="2800" dirty="0" smtClean="0">
                <a:latin typeface="Century Gothic"/>
                <a:cs typeface="Century Gothic"/>
              </a:rPr>
              <a:t>).</a:t>
            </a:r>
            <a:endParaRPr 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97880" y="3982908"/>
            <a:ext cx="3246120" cy="2560320"/>
            <a:chOff x="5897880" y="3982908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5897880" y="3982908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62980" y="4535980"/>
              <a:ext cx="30810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Century Gothic"/>
                  <a:cs typeface="Century Gothic"/>
                </a:rPr>
                <a:t>Our community</a:t>
              </a:r>
            </a:p>
            <a:p>
              <a:r>
                <a:rPr lang="en-US" sz="2000" dirty="0" smtClean="0">
                  <a:latin typeface="Century Gothic"/>
                  <a:cs typeface="Century Gothic"/>
                </a:rPr>
                <a:t>includes educators, researcher/evaluators, and scientists.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16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anoDays-0436-X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7337"/>
            <a:ext cx="9144000" cy="53006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4116" y="432581"/>
            <a:ext cx="8678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Century Gothic"/>
                <a:cs typeface="Century Gothic"/>
              </a:rPr>
              <a:t>NISE Net supports </a:t>
            </a:r>
            <a:r>
              <a:rPr lang="en-US" sz="3000" b="1" dirty="0" smtClean="0">
                <a:latin typeface="Century Gothic"/>
                <a:cs typeface="Century Gothic"/>
              </a:rPr>
              <a:t>informal learning about STEM </a:t>
            </a:r>
            <a:r>
              <a:rPr lang="en-US" sz="3000" dirty="0" smtClean="0">
                <a:latin typeface="Century Gothic"/>
                <a:cs typeface="Century Gothic"/>
              </a:rPr>
              <a:t>in communities across the United States.</a:t>
            </a:r>
            <a:endParaRPr lang="en-US" sz="3000" dirty="0">
              <a:latin typeface="Century Gothic"/>
              <a:cs typeface="Cent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2700" y="3640008"/>
            <a:ext cx="3246120" cy="2560320"/>
            <a:chOff x="-12700" y="3640008"/>
            <a:chExt cx="3246120" cy="2560320"/>
          </a:xfrm>
        </p:grpSpPr>
        <p:sp>
          <p:nvSpPr>
            <p:cNvPr id="9" name="Rectangle 8"/>
            <p:cNvSpPr/>
            <p:nvPr/>
          </p:nvSpPr>
          <p:spPr>
            <a:xfrm>
              <a:off x="-12700" y="3640008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4350790"/>
              <a:ext cx="30861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000" b="1" dirty="0" smtClean="0">
                  <a:latin typeface="Century Gothic"/>
                  <a:cs typeface="Century Gothic"/>
                </a:rPr>
                <a:t>Our activities</a:t>
              </a:r>
            </a:p>
            <a:p>
              <a:pPr algn="r"/>
              <a:r>
                <a:rPr lang="en-US" sz="2000" dirty="0" smtClean="0">
                  <a:latin typeface="Century Gothic"/>
                  <a:cs typeface="Century Gothic"/>
                </a:rPr>
                <a:t>are</a:t>
              </a:r>
              <a:r>
                <a:rPr lang="en-US" sz="2000" dirty="0">
                  <a:latin typeface="Century Gothic"/>
                  <a:cs typeface="Century Gothic"/>
                </a:rPr>
                <a:t> </a:t>
              </a:r>
              <a:r>
                <a:rPr lang="en-US" sz="2000" dirty="0" smtClean="0">
                  <a:latin typeface="Century Gothic"/>
                  <a:cs typeface="Century Gothic"/>
                </a:rPr>
                <a:t>fun and accessible</a:t>
              </a:r>
            </a:p>
            <a:p>
              <a:pPr algn="r"/>
              <a:r>
                <a:rPr lang="en-US" sz="2000" dirty="0" smtClean="0">
                  <a:latin typeface="Century Gothic"/>
                  <a:cs typeface="Century Gothic"/>
                </a:rPr>
                <a:t>for everyone.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64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300" y="127337"/>
            <a:ext cx="8976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Hundreds of organizations </a:t>
            </a:r>
            <a:r>
              <a:rPr lang="en-US" sz="3000" dirty="0" smtClean="0">
                <a:solidFill>
                  <a:prstClr val="black"/>
                </a:solidFill>
                <a:latin typeface="Century Gothic"/>
                <a:cs typeface="Century Gothic"/>
              </a:rPr>
              <a:t>participate in the NISE Network.</a:t>
            </a:r>
          </a:p>
        </p:txBody>
      </p:sp>
      <p:pic>
        <p:nvPicPr>
          <p:cNvPr id="2" name="Picture 1" descr="regional hub map 2016_dots_B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2" y="1257300"/>
            <a:ext cx="9144000" cy="5601368"/>
          </a:xfrm>
          <a:prstGeom prst="rect">
            <a:avLst/>
          </a:prstGeom>
        </p:spPr>
      </p:pic>
      <p:sp>
        <p:nvSpPr>
          <p:cNvPr id="3" name="5-Point Star 2"/>
          <p:cNvSpPr>
            <a:spLocks noChangeAspect="1"/>
          </p:cNvSpPr>
          <p:nvPr/>
        </p:nvSpPr>
        <p:spPr>
          <a:xfrm>
            <a:off x="469900" y="64135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500" y="6413500"/>
            <a:ext cx="147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entury Gothic"/>
                <a:cs typeface="Century Gothic"/>
              </a:rPr>
              <a:t>Regional hubs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4942" y="3446780"/>
            <a:ext cx="3246120" cy="2560320"/>
            <a:chOff x="-14942" y="3446780"/>
            <a:chExt cx="3246120" cy="2560320"/>
          </a:xfrm>
        </p:grpSpPr>
        <p:sp>
          <p:nvSpPr>
            <p:cNvPr id="6" name="Rectangle 5"/>
            <p:cNvSpPr/>
            <p:nvPr/>
          </p:nvSpPr>
          <p:spPr>
            <a:xfrm>
              <a:off x="-14942" y="3446780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4942" y="3890862"/>
              <a:ext cx="301214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000" b="1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Network partners</a:t>
              </a:r>
            </a:p>
            <a:p>
              <a:pPr algn="r"/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include museums </a:t>
              </a:r>
            </a:p>
            <a:p>
              <a:pPr algn="r"/>
              <a:r>
                <a:rPr lang="en-US" sz="20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and universities</a:t>
              </a:r>
              <a:r>
                <a:rPr lang="en-US" sz="2000" dirty="0">
                  <a:solidFill>
                    <a:prstClr val="black"/>
                  </a:solidFill>
                  <a:latin typeface="Century Gothic"/>
                  <a:cs typeface="Century Gothic"/>
                </a:rPr>
                <a:t>.</a:t>
              </a:r>
              <a:endParaRPr lang="en-US" sz="2000" dirty="0" smtClean="0">
                <a:solidFill>
                  <a:prstClr val="black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66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49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91"/>
          <a:stretch/>
        </p:blipFill>
        <p:spPr>
          <a:xfrm>
            <a:off x="0" y="1816100"/>
            <a:ext cx="9144000" cy="5041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4117" y="330981"/>
            <a:ext cx="8665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Partner organizations </a:t>
            </a:r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use Network resources to engage audiences in their communities.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50230" y="4030980"/>
            <a:ext cx="3246120" cy="2560320"/>
            <a:chOff x="5950230" y="3903980"/>
            <a:chExt cx="3246120" cy="2560320"/>
          </a:xfrm>
        </p:grpSpPr>
        <p:sp>
          <p:nvSpPr>
            <p:cNvPr id="6" name="Rectangle 5"/>
            <p:cNvSpPr/>
            <p:nvPr/>
          </p:nvSpPr>
          <p:spPr>
            <a:xfrm>
              <a:off x="5950230" y="3903980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08700" y="4449662"/>
              <a:ext cx="30353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Century Gothic"/>
                  <a:cs typeface="Century Gothic"/>
                </a:rPr>
                <a:t>Our projects</a:t>
              </a:r>
              <a:endParaRPr lang="en-US" sz="3000" b="1" dirty="0">
                <a:latin typeface="Century Gothic"/>
                <a:cs typeface="Century Gothic"/>
              </a:endParaRPr>
            </a:p>
            <a:p>
              <a:r>
                <a:rPr lang="en-US" sz="2000" dirty="0">
                  <a:latin typeface="Century Gothic"/>
                  <a:cs typeface="Century Gothic"/>
                </a:rPr>
                <a:t>bring together diverse people to share and learn from each other.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32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0328GH_027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48" b="2291"/>
          <a:stretch/>
        </p:blipFill>
        <p:spPr>
          <a:xfrm>
            <a:off x="0" y="1765300"/>
            <a:ext cx="9144000" cy="5118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9060" y="305802"/>
            <a:ext cx="8904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Together we reach </a:t>
            </a:r>
            <a:r>
              <a:rPr lang="en-US" sz="3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millions of people </a:t>
            </a:r>
            <a:r>
              <a:rPr lang="en-US" sz="3000" dirty="0" smtClean="0">
                <a:solidFill>
                  <a:srgbClr val="000000"/>
                </a:solidFill>
                <a:latin typeface="Century Gothic"/>
                <a:cs typeface="Century Gothic"/>
              </a:rPr>
              <a:t>each year!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97880" y="3675986"/>
            <a:ext cx="3246120" cy="2560320"/>
            <a:chOff x="5897880" y="3675986"/>
            <a:chExt cx="3246120" cy="2560320"/>
          </a:xfrm>
        </p:grpSpPr>
        <p:sp>
          <p:nvSpPr>
            <p:cNvPr id="6" name="Rectangle 5"/>
            <p:cNvSpPr/>
            <p:nvPr/>
          </p:nvSpPr>
          <p:spPr>
            <a:xfrm>
              <a:off x="5897880" y="3675986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6000" y="4196268"/>
              <a:ext cx="30479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Century Gothic"/>
                  <a:cs typeface="Century Gothic"/>
                </a:rPr>
                <a:t>Our impact</a:t>
              </a:r>
              <a:endParaRPr lang="en-US" sz="3000" b="1" dirty="0">
                <a:latin typeface="Century Gothic"/>
                <a:cs typeface="Century Gothic"/>
              </a:endParaRPr>
            </a:p>
            <a:p>
              <a:r>
                <a:rPr lang="en-US" sz="2000" dirty="0" smtClean="0">
                  <a:latin typeface="Century Gothic"/>
                  <a:cs typeface="Century Gothic"/>
                </a:rPr>
                <a:t>extends across the country and grows each year.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28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9017" y="2756502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en-US" sz="7200" cap="none" dirty="0" smtClean="0">
                <a:solidFill>
                  <a:srgbClr val="FFFFFF"/>
                </a:solidFill>
                <a:latin typeface="Century Gothic"/>
                <a:cs typeface="Century Gothic"/>
              </a:rPr>
              <a:t>PROJECTS</a:t>
            </a:r>
            <a:endParaRPr lang="en-US" sz="7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122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15074</TotalTime>
  <Words>921</Words>
  <Application>Microsoft Macintosh PowerPoint</Application>
  <PresentationFormat>On-screen Show (4:3)</PresentationFormat>
  <Paragraphs>207</Paragraphs>
  <Slides>37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1_Office Theme</vt:lpstr>
      <vt:lpstr>2_Office Theme</vt:lpstr>
      <vt:lpstr>WELCOME! NISE NETWORK  PARTNER BREAKFAST | ASTC 2018  </vt:lpstr>
      <vt:lpstr>PowerPoint Presentation</vt:lpstr>
      <vt:lpstr>NISE NETWORK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PUBLIC ENGAGEMENT WITH  NEUROSCIENCE &amp; SOCIETY</vt:lpstr>
      <vt:lpstr>PowerPoint Presentation</vt:lpstr>
      <vt:lpstr>THANK YOU</vt:lpstr>
      <vt:lpstr>PowerPoint Presentation</vt:lpstr>
      <vt:lpstr>PowerPoint Presentation</vt:lpstr>
    </vt:vector>
  </TitlesOfParts>
  <Company>The Science Museum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</dc:title>
  <dc:creator>Catherine McCarthy</dc:creator>
  <cp:lastModifiedBy>Rae Ostman</cp:lastModifiedBy>
  <cp:revision>556</cp:revision>
  <cp:lastPrinted>2018-01-19T21:43:57Z</cp:lastPrinted>
  <dcterms:created xsi:type="dcterms:W3CDTF">2016-02-24T18:23:28Z</dcterms:created>
  <dcterms:modified xsi:type="dcterms:W3CDTF">2018-10-04T15:33:16Z</dcterms:modified>
</cp:coreProperties>
</file>