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5"/>
  </p:notesMasterIdLst>
  <p:sldIdLst>
    <p:sldId id="539" r:id="rId3"/>
    <p:sldId id="538" r:id="rId4"/>
    <p:sldId id="591" r:id="rId5"/>
    <p:sldId id="598" r:id="rId6"/>
    <p:sldId id="626" r:id="rId7"/>
    <p:sldId id="505" r:id="rId8"/>
    <p:sldId id="499" r:id="rId9"/>
    <p:sldId id="515" r:id="rId10"/>
    <p:sldId id="627" r:id="rId11"/>
    <p:sldId id="498" r:id="rId12"/>
    <p:sldId id="613" r:id="rId13"/>
    <p:sldId id="544" r:id="rId14"/>
    <p:sldId id="545" r:id="rId15"/>
    <p:sldId id="590" r:id="rId16"/>
    <p:sldId id="618" r:id="rId17"/>
    <p:sldId id="546" r:id="rId18"/>
    <p:sldId id="508" r:id="rId19"/>
    <p:sldId id="477" r:id="rId20"/>
    <p:sldId id="589" r:id="rId21"/>
    <p:sldId id="652" r:id="rId22"/>
    <p:sldId id="653" r:id="rId23"/>
    <p:sldId id="603" r:id="rId24"/>
    <p:sldId id="654" r:id="rId25"/>
    <p:sldId id="594" r:id="rId26"/>
    <p:sldId id="655" r:id="rId27"/>
    <p:sldId id="585" r:id="rId28"/>
    <p:sldId id="622" r:id="rId29"/>
    <p:sldId id="617" r:id="rId30"/>
    <p:sldId id="651" r:id="rId31"/>
    <p:sldId id="656" r:id="rId32"/>
    <p:sldId id="643" r:id="rId33"/>
    <p:sldId id="657" r:id="rId34"/>
    <p:sldId id="645" r:id="rId35"/>
    <p:sldId id="646" r:id="rId36"/>
    <p:sldId id="647" r:id="rId37"/>
    <p:sldId id="648" r:id="rId38"/>
    <p:sldId id="649" r:id="rId39"/>
    <p:sldId id="650" r:id="rId40"/>
    <p:sldId id="531" r:id="rId41"/>
    <p:sldId id="625" r:id="rId42"/>
    <p:sldId id="533" r:id="rId43"/>
    <p:sldId id="63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A5183"/>
    <a:srgbClr val="00858B"/>
    <a:srgbClr val="000005"/>
    <a:srgbClr val="57C9EA"/>
    <a:srgbClr val="25858B"/>
    <a:srgbClr val="5CBEEC"/>
    <a:srgbClr val="64A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3" autoAdjust="0"/>
    <p:restoredTop sz="87351" autoAdjust="0"/>
  </p:normalViewPr>
  <p:slideViewPr>
    <p:cSldViewPr snapToGrid="0" snapToObjects="1">
      <p:cViewPr>
        <p:scale>
          <a:sx n="100" d="100"/>
          <a:sy n="100" d="100"/>
        </p:scale>
        <p:origin x="-44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AD738-4824-7144-BCB9-158208FB2D52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D94B6-39A1-0D44-B772-2E43CAE02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2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0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22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0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3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0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0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8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8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23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17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94B6-39A1-0D44-B772-2E43CAE02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2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0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7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16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503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60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14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3315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882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637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312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01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08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423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727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21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4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3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1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1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2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362A-19CE-BB41-A2E9-74C103F018F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0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362A-19CE-BB41-A2E9-74C103F018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1DCC6-2AEE-D94B-A221-5E53ED7956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120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032933" cy="6858000"/>
          </a:xfrm>
          <a:prstGeom prst="rect">
            <a:avLst/>
          </a:prstGeom>
          <a:solidFill>
            <a:srgbClr val="00858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251420" y="166267"/>
            <a:ext cx="1892580" cy="65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www.nisenet.org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ExSci_Space_Promo_20160718_11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26" t="9048" r="10141"/>
          <a:stretch/>
        </p:blipFill>
        <p:spPr>
          <a:xfrm>
            <a:off x="-1" y="0"/>
            <a:ext cx="9144001" cy="6940550"/>
          </a:xfrm>
          <a:prstGeom prst="rect">
            <a:avLst/>
          </a:prstGeom>
        </p:spPr>
      </p:pic>
      <p:pic>
        <p:nvPicPr>
          <p:cNvPr id="9" name="Picture 8" descr="New_NISENET_logo_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33" y="378578"/>
            <a:ext cx="3246832" cy="25925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0"/>
            <a:ext cx="364525" cy="6915150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04333" y="6483334"/>
            <a:ext cx="14671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Avenir Next Regular"/>
                <a:cs typeface="Avenir Next Regular"/>
              </a:rPr>
              <a:t>nisenet.org</a:t>
            </a:r>
            <a:endParaRPr lang="en-US" dirty="0">
              <a:solidFill>
                <a:schemeClr val="bg1"/>
              </a:solidFill>
              <a:latin typeface="Avenir Next Regular"/>
              <a:cs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2494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9061" y="547102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Avenir Book"/>
                <a:cs typeface="Avenir Book"/>
              </a:rPr>
              <a:t>Together we reach </a:t>
            </a:r>
            <a:r>
              <a:rPr lang="en-US" sz="3000" b="1" dirty="0" smtClean="0">
                <a:solidFill>
                  <a:srgbClr val="00858B"/>
                </a:solidFill>
                <a:latin typeface="Avenir Book"/>
                <a:cs typeface="Avenir Book"/>
              </a:rPr>
              <a:t>millions of people</a:t>
            </a:r>
            <a:r>
              <a:rPr lang="en-US" sz="3000" dirty="0" smtClean="0">
                <a:solidFill>
                  <a:srgbClr val="00858B"/>
                </a:solidFill>
                <a:latin typeface="Avenir Book"/>
                <a:cs typeface="Avenir Book"/>
              </a:rPr>
              <a:t> </a:t>
            </a:r>
            <a:r>
              <a:rPr lang="en-US" sz="3000" dirty="0" smtClean="0">
                <a:latin typeface="Avenir Book"/>
                <a:cs typeface="Avenir Book"/>
              </a:rPr>
              <a:t>each year!</a:t>
            </a:r>
          </a:p>
        </p:txBody>
      </p:sp>
      <p:pic>
        <p:nvPicPr>
          <p:cNvPr id="3" name="Picture 2" descr="NanoDays-0436-X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115"/>
          <a:stretch/>
        </p:blipFill>
        <p:spPr>
          <a:xfrm>
            <a:off x="0" y="1557337"/>
            <a:ext cx="9144000" cy="53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8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4117" y="323671"/>
            <a:ext cx="8546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Network </a:t>
            </a:r>
            <a:r>
              <a:rPr lang="en-US" sz="3200" b="1" dirty="0" smtClean="0">
                <a:solidFill>
                  <a:srgbClr val="00858B"/>
                </a:solidFill>
                <a:latin typeface="Avenir Book"/>
                <a:cs typeface="Avenir Book"/>
              </a:rPr>
              <a:t>projects</a:t>
            </a:r>
            <a:r>
              <a:rPr lang="en-US" sz="3200" dirty="0" smtClean="0">
                <a:latin typeface="Avenir Book"/>
                <a:cs typeface="Avenir Book"/>
              </a:rPr>
              <a:t> leverage the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relationships and infrastructure we have built.</a:t>
            </a:r>
          </a:p>
        </p:txBody>
      </p:sp>
      <p:pic>
        <p:nvPicPr>
          <p:cNvPr id="5" name="Picture 4" descr="20121003_11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81"/>
          <a:stretch/>
        </p:blipFill>
        <p:spPr>
          <a:xfrm>
            <a:off x="0" y="1625600"/>
            <a:ext cx="9144000" cy="52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6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254781"/>
            <a:ext cx="8915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Avenir Book"/>
                <a:cs typeface="Avenir Book"/>
              </a:rPr>
              <a:t>Our projects</a:t>
            </a:r>
            <a:r>
              <a:rPr lang="en-US" sz="3000" dirty="0">
                <a:latin typeface="Avenir Book"/>
                <a:cs typeface="Avenir Book"/>
              </a:rPr>
              <a:t> </a:t>
            </a:r>
            <a:r>
              <a:rPr lang="en-US" sz="3000" dirty="0" smtClean="0">
                <a:latin typeface="Avenir Book"/>
                <a:cs typeface="Avenir Book"/>
              </a:rPr>
              <a:t>tackle </a:t>
            </a:r>
            <a:r>
              <a:rPr lang="en-US" sz="3000" b="1" dirty="0">
                <a:solidFill>
                  <a:srgbClr val="00858B"/>
                </a:solidFill>
                <a:latin typeface="Avenir Book"/>
                <a:cs typeface="Avenir Book"/>
              </a:rPr>
              <a:t>challenging </a:t>
            </a:r>
            <a:r>
              <a:rPr lang="en-US" sz="3000" b="1" dirty="0" smtClean="0">
                <a:solidFill>
                  <a:srgbClr val="00858B"/>
                </a:solidFill>
                <a:latin typeface="Avenir Book"/>
                <a:cs typeface="Avenir Book"/>
              </a:rPr>
              <a:t>problems </a:t>
            </a:r>
            <a:r>
              <a:rPr lang="en-US" sz="3000" dirty="0" smtClean="0">
                <a:latin typeface="Avenir Book"/>
                <a:cs typeface="Avenir Book"/>
              </a:rPr>
              <a:t>and develop relevant knowledge</a:t>
            </a:r>
            <a:r>
              <a:rPr lang="en-US" sz="3000" dirty="0">
                <a:latin typeface="Avenir Book"/>
                <a:cs typeface="Avenir Book"/>
              </a:rPr>
              <a:t>, tools, and </a:t>
            </a:r>
            <a:r>
              <a:rPr lang="en-US" sz="3000" dirty="0" smtClean="0">
                <a:latin typeface="Avenir Book"/>
                <a:cs typeface="Avenir Book"/>
              </a:rPr>
              <a:t>practices.</a:t>
            </a:r>
            <a:endParaRPr lang="en-US" sz="3000" dirty="0">
              <a:latin typeface="Avenir Book"/>
              <a:cs typeface="Avenir Book"/>
            </a:endParaRPr>
          </a:p>
        </p:txBody>
      </p:sp>
      <p:pic>
        <p:nvPicPr>
          <p:cNvPr id="4" name="Picture 3" descr="IMG_1578-X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3872" r="179" b="9981"/>
          <a:stretch/>
        </p:blipFill>
        <p:spPr>
          <a:xfrm>
            <a:off x="-4484" y="1587501"/>
            <a:ext cx="9153144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4117" y="330981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Avenir Book"/>
                <a:cs typeface="Avenir Book"/>
              </a:rPr>
              <a:t>Network partners use project resources to </a:t>
            </a:r>
            <a:r>
              <a:rPr lang="en-US" sz="3000" b="1" dirty="0" smtClean="0">
                <a:solidFill>
                  <a:srgbClr val="00858B"/>
                </a:solidFill>
                <a:latin typeface="Avenir Book"/>
                <a:cs typeface="Avenir Book"/>
              </a:rPr>
              <a:t>engage local audiences</a:t>
            </a:r>
            <a:r>
              <a:rPr lang="en-US" sz="30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Avenir Book"/>
                <a:cs typeface="Avenir Book"/>
              </a:rPr>
              <a:t>in many different ways.</a:t>
            </a:r>
          </a:p>
        </p:txBody>
      </p:sp>
      <p:pic>
        <p:nvPicPr>
          <p:cNvPr id="3" name="Picture 2" descr="IMG_148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25"/>
          <a:stretch/>
        </p:blipFill>
        <p:spPr>
          <a:xfrm>
            <a:off x="-4483" y="1727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4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4117" y="496081"/>
            <a:ext cx="8589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Avenir Book"/>
                <a:cs typeface="Avenir Book"/>
              </a:rPr>
              <a:t>Partners </a:t>
            </a:r>
            <a:r>
              <a:rPr lang="en-US" sz="3000" b="1" dirty="0" smtClean="0">
                <a:solidFill>
                  <a:srgbClr val="00858B"/>
                </a:solidFill>
                <a:latin typeface="Avenir Book"/>
                <a:cs typeface="Avenir Book"/>
              </a:rPr>
              <a:t>adapt and improve </a:t>
            </a:r>
            <a:r>
              <a:rPr lang="en-US" sz="3000" dirty="0" smtClean="0">
                <a:solidFill>
                  <a:srgbClr val="000000"/>
                </a:solidFill>
                <a:latin typeface="Avenir Book"/>
                <a:cs typeface="Avenir Book"/>
              </a:rPr>
              <a:t>our</a:t>
            </a:r>
            <a:r>
              <a:rPr lang="en-US" sz="3000" b="1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3000" dirty="0" smtClean="0">
                <a:latin typeface="Avenir Book"/>
                <a:cs typeface="Avenir Book"/>
              </a:rPr>
              <a:t>resources, creating new </a:t>
            </a:r>
            <a:r>
              <a:rPr lang="en-US" sz="3000" dirty="0" smtClean="0">
                <a:solidFill>
                  <a:srgbClr val="000000"/>
                </a:solidFill>
                <a:latin typeface="Avenir Book"/>
                <a:cs typeface="Avenir Book"/>
              </a:rPr>
              <a:t>ideas, learning, and models.</a:t>
            </a:r>
            <a:endParaRPr lang="en-US" sz="3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20150328GH_0497-X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" t="5854" b="13886"/>
          <a:stretch/>
        </p:blipFill>
        <p:spPr>
          <a:xfrm>
            <a:off x="0" y="1973409"/>
            <a:ext cx="9144000" cy="48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4116" y="470681"/>
            <a:ext cx="89198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Avenir Book"/>
                <a:cs typeface="Avenir Book"/>
              </a:rPr>
              <a:t>Partners </a:t>
            </a:r>
            <a:r>
              <a:rPr lang="en-US" sz="3000" dirty="0" smtClean="0">
                <a:solidFill>
                  <a:srgbClr val="000000"/>
                </a:solidFill>
                <a:latin typeface="Avenir Book"/>
                <a:cs typeface="Avenir Book"/>
              </a:rPr>
              <a:t>share their</a:t>
            </a:r>
            <a:r>
              <a:rPr lang="en-US" sz="3000" b="1" dirty="0" smtClean="0">
                <a:solidFill>
                  <a:srgbClr val="00858B"/>
                </a:solidFill>
                <a:latin typeface="Avenir Book"/>
                <a:cs typeface="Avenir Book"/>
              </a:rPr>
              <a:t> innovations across the Network </a:t>
            </a:r>
            <a:r>
              <a:rPr lang="en-US" sz="3000" dirty="0" smtClean="0">
                <a:latin typeface="Avenir Book"/>
                <a:cs typeface="Avenir Book"/>
              </a:rPr>
              <a:t>through in-person and online gatherings.</a:t>
            </a:r>
            <a:endParaRPr lang="en-US" sz="3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20110602-03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1" b="18268"/>
          <a:stretch/>
        </p:blipFill>
        <p:spPr>
          <a:xfrm>
            <a:off x="0" y="2100409"/>
            <a:ext cx="9144000" cy="47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7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_graphic_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0" t="20389" r="3934" b="7815"/>
          <a:stretch/>
        </p:blipFill>
        <p:spPr>
          <a:xfrm>
            <a:off x="236817" y="1473200"/>
            <a:ext cx="8686800" cy="5165141"/>
          </a:xfrm>
          <a:prstGeom prst="rect">
            <a:avLst/>
          </a:prstGeom>
          <a:ln>
            <a:solidFill>
              <a:srgbClr val="1A5183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24116" y="229381"/>
            <a:ext cx="89198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NISE Net </a:t>
            </a:r>
            <a:r>
              <a:rPr lang="en-US" sz="3200" b="1" dirty="0" smtClean="0">
                <a:solidFill>
                  <a:srgbClr val="00858B"/>
                </a:solidFill>
                <a:latin typeface="Avenir Book"/>
                <a:cs typeface="Avenir Book"/>
              </a:rPr>
              <a:t>advances the field </a:t>
            </a:r>
            <a:r>
              <a:rPr lang="en-US" sz="3200" dirty="0" smtClean="0">
                <a:latin typeface="Avenir Book"/>
                <a:cs typeface="Avenir Book"/>
              </a:rPr>
              <a:t>of informal learning and </a:t>
            </a:r>
            <a:r>
              <a:rPr lang="en-US" sz="3200" b="1" dirty="0" smtClean="0">
                <a:solidFill>
                  <a:srgbClr val="00858B"/>
                </a:solidFill>
                <a:latin typeface="Avenir Book"/>
                <a:cs typeface="Avenir Book"/>
              </a:rPr>
              <a:t>empowers communities </a:t>
            </a:r>
            <a:r>
              <a:rPr lang="en-US" sz="3200" dirty="0" smtClean="0">
                <a:latin typeface="Avenir Book"/>
                <a:cs typeface="Avenir Book"/>
              </a:rPr>
              <a:t>across the country.</a:t>
            </a:r>
            <a:endParaRPr lang="en-US" sz="3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9194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4117" y="229381"/>
            <a:ext cx="8546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Professionals from </a:t>
            </a:r>
            <a:r>
              <a:rPr lang="en-US" sz="3200" b="1" dirty="0" smtClean="0">
                <a:solidFill>
                  <a:srgbClr val="00858B"/>
                </a:solidFill>
                <a:latin typeface="Avenir Book"/>
                <a:cs typeface="Avenir Book"/>
              </a:rPr>
              <a:t>diverse organizations 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lead</a:t>
            </a:r>
            <a:r>
              <a:rPr lang="en-US" sz="3200" dirty="0" smtClean="0">
                <a:solidFill>
                  <a:srgbClr val="00858B"/>
                </a:solidFill>
                <a:latin typeface="Avenir Book"/>
                <a:cs typeface="Avenir Book"/>
              </a:rPr>
              <a:t> </a:t>
            </a:r>
            <a:r>
              <a:rPr lang="en-US" sz="3200" dirty="0" smtClean="0">
                <a:latin typeface="Avenir Book"/>
                <a:cs typeface="Avenir Book"/>
              </a:rPr>
              <a:t>the Network.</a:t>
            </a:r>
            <a:endParaRPr lang="en-US" sz="3200" dirty="0">
              <a:latin typeface="Avenir Book"/>
              <a:cs typeface="Avenir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472" y="2210937"/>
            <a:ext cx="2103120" cy="3402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91440" rtlCol="0" anchor="t" anchorCtr="0"/>
          <a:lstStyle/>
          <a:p>
            <a:pPr algn="ctr"/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778" y="2104187"/>
            <a:ext cx="3858422" cy="35600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r>
              <a:rPr lang="en-US" sz="1300" dirty="0" smtClean="0">
                <a:solidFill>
                  <a:srgbClr val="64A8EC"/>
                </a:solidFill>
                <a:latin typeface="Avenir Medium"/>
                <a:cs typeface="Avenir Medium"/>
              </a:rPr>
              <a:t>R. </a:t>
            </a:r>
            <a:r>
              <a:rPr lang="en-US" sz="1300" dirty="0">
                <a:solidFill>
                  <a:srgbClr val="64A8EC"/>
                </a:solidFill>
                <a:latin typeface="Avenir Medium"/>
                <a:cs typeface="Avenir Medium"/>
              </a:rPr>
              <a:t>Ostman, Arizona State </a:t>
            </a:r>
            <a:r>
              <a:rPr lang="en-US" sz="1300" dirty="0" smtClean="0">
                <a:solidFill>
                  <a:srgbClr val="64A8EC"/>
                </a:solidFill>
                <a:latin typeface="Avenir Medium"/>
                <a:cs typeface="Avenir Medium"/>
              </a:rPr>
              <a:t>University (Director)</a:t>
            </a:r>
          </a:p>
          <a:p>
            <a:r>
              <a:rPr lang="en-US" sz="1300" dirty="0">
                <a:solidFill>
                  <a:srgbClr val="64A8EC"/>
                </a:solidFill>
                <a:latin typeface="Avenir Medium"/>
                <a:cs typeface="Avenir Medium"/>
              </a:rPr>
              <a:t>L. Bell, Museum of Science</a:t>
            </a:r>
          </a:p>
          <a:p>
            <a:r>
              <a:rPr lang="en-US" sz="1300" dirty="0">
                <a:solidFill>
                  <a:srgbClr val="64A8EC"/>
                </a:solidFill>
                <a:latin typeface="Avenir Medium"/>
                <a:cs typeface="Avenir Medium"/>
              </a:rPr>
              <a:t>P. Martin, Arizona State University</a:t>
            </a: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M. Benne, Oregon Museum of Science &amp; Industry</a:t>
            </a: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I. Bennett,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Arizona State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University</a:t>
            </a: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M.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Dahlager,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Science Museum of Minnesota</a:t>
            </a: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J.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Das,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The Franklin Institute</a:t>
            </a:r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E. </a:t>
            </a:r>
            <a:r>
              <a:rPr lang="en-US" sz="1300" dirty="0" err="1" smtClean="0">
                <a:solidFill>
                  <a:schemeClr val="tx1"/>
                </a:solidFill>
                <a:latin typeface="Avenir Book"/>
                <a:cs typeface="Avenir Book"/>
              </a:rPr>
              <a:t>Kollmann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, Museum of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Science</a:t>
            </a: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M.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Kortenaar, </a:t>
            </a:r>
            <a:r>
              <a:rPr lang="en-US" sz="1300" dirty="0" err="1">
                <a:solidFill>
                  <a:srgbClr val="000000"/>
                </a:solidFill>
                <a:latin typeface="Avenir Book"/>
                <a:cs typeface="Avenir Book"/>
              </a:rPr>
              <a:t>Sciencenter</a:t>
            </a:r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C.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McCarthy, Science Museum of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Minnesota</a:t>
            </a:r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K. Ostfeld, Children’s Museum of Houston</a:t>
            </a:r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C.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McCallum, Children’s Museum of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Houston</a:t>
            </a:r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D.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Porcello,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University of California Berkeley</a:t>
            </a:r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D. Sittenfeld,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Museum of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Science</a:t>
            </a: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R. Vandiver, Tulsa Children’s Museum</a:t>
            </a:r>
          </a:p>
          <a:p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J.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Wetmore, Arizona State University</a:t>
            </a:r>
          </a:p>
          <a:p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  <a:p>
            <a:pPr algn="ctr"/>
            <a:endParaRPr lang="en-US" sz="1300" dirty="0" smtClean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7522" y="2058537"/>
            <a:ext cx="4699378" cy="33822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91440" rtlCol="0" anchor="t" anchorCtr="0"/>
          <a:lstStyle/>
          <a:p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B. </a:t>
            </a:r>
            <a:r>
              <a:rPr lang="en-US" sz="1300" dirty="0">
                <a:solidFill>
                  <a:srgbClr val="000000"/>
                </a:solidFill>
                <a:latin typeface="Avenir Book"/>
                <a:cs typeface="Avenir Book"/>
              </a:rPr>
              <a:t>Herring,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Museum of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Life + Science</a:t>
            </a:r>
            <a:endParaRPr lang="en-US" sz="1300" dirty="0">
              <a:solidFill>
                <a:schemeClr val="tx1"/>
              </a:solidFill>
              <a:latin typeface="Avenir Book"/>
              <a:cs typeface="Avenir Book"/>
            </a:endParaRPr>
          </a:p>
          <a:p>
            <a:pPr lvl="0"/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A. Jackson, </a:t>
            </a:r>
            <a:r>
              <a:rPr lang="en-US" sz="13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Sciencenter</a:t>
            </a:r>
            <a:endParaRPr lang="en-US" sz="13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F. Kusiak,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University of California </a:t>
            </a:r>
            <a:r>
              <a:rPr lang="en-US" sz="1300" dirty="0" smtClean="0">
                <a:solidFill>
                  <a:schemeClr val="tx1"/>
                </a:solidFill>
                <a:latin typeface="Avenir Book"/>
                <a:cs typeface="Avenir Book"/>
              </a:rPr>
              <a:t>Berkeley</a:t>
            </a:r>
            <a:endParaRPr lang="en-US" sz="1300" b="1" dirty="0" smtClean="0">
              <a:solidFill>
                <a:schemeClr val="tx1"/>
              </a:solidFill>
              <a:latin typeface="Avenir Book"/>
              <a:cs typeface="Avenir Book"/>
            </a:endParaRPr>
          </a:p>
          <a:p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C. </a:t>
            </a:r>
            <a:r>
              <a:rPr lang="en-US" sz="1300" dirty="0">
                <a:solidFill>
                  <a:srgbClr val="000000"/>
                </a:solidFill>
                <a:latin typeface="Avenir Book"/>
                <a:cs typeface="Avenir Book"/>
              </a:rPr>
              <a:t>Leavell, </a:t>
            </a:r>
            <a:r>
              <a:rPr lang="en-US" sz="1300" dirty="0">
                <a:solidFill>
                  <a:schemeClr val="tx1"/>
                </a:solidFill>
                <a:latin typeface="Avenir Book"/>
                <a:cs typeface="Avenir Book"/>
              </a:rPr>
              <a:t>Science Museum of Minnesota</a:t>
            </a:r>
          </a:p>
          <a:p>
            <a:endParaRPr lang="en-US" sz="13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49044" y="3670544"/>
            <a:ext cx="4013202" cy="12927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M. Ballard, Afterschool Alliance</a:t>
            </a:r>
          </a:p>
          <a:p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J. </a:t>
            </a:r>
            <a:r>
              <a:rPr lang="en-US" sz="1300" dirty="0">
                <a:solidFill>
                  <a:srgbClr val="000000"/>
                </a:solidFill>
                <a:latin typeface="Avenir Book"/>
                <a:cs typeface="Avenir Book"/>
              </a:rPr>
              <a:t>Bell, </a:t>
            </a:r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CAISE</a:t>
            </a:r>
            <a:endParaRPr lang="en-US" sz="13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0"/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L. </a:t>
            </a:r>
            <a:r>
              <a:rPr lang="en-US" sz="1300" dirty="0">
                <a:solidFill>
                  <a:srgbClr val="000000"/>
                </a:solidFill>
                <a:latin typeface="Avenir Book"/>
                <a:cs typeface="Avenir Book"/>
              </a:rPr>
              <a:t>Huerta </a:t>
            </a:r>
            <a:r>
              <a:rPr lang="en-US" sz="13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Migus</a:t>
            </a:r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, Association of Children’s Museums</a:t>
            </a:r>
            <a:endParaRPr lang="en-US" sz="13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0"/>
            <a:r>
              <a:rPr lang="en-US" sz="1300" dirty="0" smtClean="0">
                <a:solidFill>
                  <a:srgbClr val="000000"/>
                </a:solidFill>
                <a:latin typeface="Avenir Book"/>
                <a:cs typeface="Avenir Book"/>
              </a:rPr>
              <a:t>K. Peterson, National Girls Collaborative Project</a:t>
            </a:r>
            <a:endParaRPr lang="en-US" sz="13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0" algn="ctr"/>
            <a:endParaRPr lang="en-US" sz="1300" b="1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0" algn="ctr"/>
            <a:endParaRPr lang="en-US" sz="1300" b="1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0" algn="ctr"/>
            <a:endParaRPr lang="en-US" sz="1300" b="1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0" algn="ctr"/>
            <a:endParaRPr lang="en-US" sz="1300" b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7678" y="1567285"/>
            <a:ext cx="268619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endParaRPr lang="en-US" b="1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r>
              <a:rPr lang="en-US" dirty="0" smtClean="0">
                <a:solidFill>
                  <a:srgbClr val="00858B"/>
                </a:solidFill>
                <a:latin typeface="Avenir Medium"/>
                <a:cs typeface="Avenir Medium"/>
              </a:rPr>
              <a:t>LEADERSHIP</a:t>
            </a:r>
            <a:endParaRPr lang="en-US" dirty="0">
              <a:solidFill>
                <a:srgbClr val="00858B"/>
              </a:solidFill>
              <a:latin typeface="Avenir Medium"/>
              <a:cs typeface="Avenir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38700" y="1781538"/>
            <a:ext cx="26234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 smtClean="0">
                <a:solidFill>
                  <a:srgbClr val="00858B"/>
                </a:solidFill>
                <a:latin typeface="Avenir Medium"/>
                <a:cs typeface="Avenir Medium"/>
              </a:rPr>
              <a:t>REGIONAL HUBS</a:t>
            </a:r>
            <a:endParaRPr lang="en-US" dirty="0">
              <a:solidFill>
                <a:srgbClr val="00858B"/>
              </a:solidFill>
              <a:latin typeface="Avenir Medium"/>
              <a:cs typeface="Avenir Medium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38699" y="3393545"/>
            <a:ext cx="20962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 smtClean="0">
                <a:solidFill>
                  <a:srgbClr val="00858B"/>
                </a:solidFill>
                <a:latin typeface="Avenir Medium"/>
                <a:cs typeface="Avenir Medium"/>
              </a:rPr>
              <a:t>ADVISORS</a:t>
            </a:r>
            <a:endParaRPr lang="en-US" dirty="0">
              <a:solidFill>
                <a:srgbClr val="00858B"/>
              </a:solidFill>
              <a:latin typeface="Avenir Medium"/>
              <a:cs typeface="Avenir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791" y="1567284"/>
            <a:ext cx="8686800" cy="5087515"/>
          </a:xfrm>
          <a:prstGeom prst="rect">
            <a:avLst/>
          </a:prstGeom>
          <a:noFill/>
          <a:ln>
            <a:solidFill>
              <a:srgbClr val="1A518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9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671109"/>
            <a:ext cx="9143999" cy="1236379"/>
          </a:xfrm>
        </p:spPr>
        <p:txBody>
          <a:bodyPr>
            <a:normAutofit/>
          </a:bodyPr>
          <a:lstStyle/>
          <a:p>
            <a:pPr algn="ctr"/>
            <a: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  <a:t>PROJECTS</a:t>
            </a:r>
            <a:endParaRPr lang="en-US" sz="70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61645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40300" y="0"/>
            <a:ext cx="42037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Space &amp; Earth Informal STEM Education (SEISE)</a:t>
            </a: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Creating authentic STEM learning experiences that connect </a:t>
            </a: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learners to NASA content and experts</a:t>
            </a: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ExSci_Space_Promo_20160717_137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21" r="17846"/>
          <a:stretch/>
        </p:blipFill>
        <p:spPr>
          <a:xfrm>
            <a:off x="0" y="0"/>
            <a:ext cx="4940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226979"/>
            <a:ext cx="7772400" cy="1240121"/>
          </a:xfrm>
        </p:spPr>
        <p:txBody>
          <a:bodyPr>
            <a:normAutofit/>
          </a:bodyPr>
          <a:lstStyle/>
          <a:p>
            <a:pPr algn="ctr">
              <a:spcAft>
                <a:spcPts val="2000"/>
              </a:spcAft>
            </a:pPr>
            <a: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  <a:t>WELCOME</a:t>
            </a:r>
            <a:r>
              <a:rPr lang="en-US" sz="7000" dirty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7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cap="none" dirty="0">
                <a:solidFill>
                  <a:srgbClr val="FFFFFF"/>
                </a:solidFill>
                <a:latin typeface="Avenir Book"/>
                <a:cs typeface="Avenir Book"/>
              </a:rPr>
              <a:t>NISE Network Partner Breakfast</a:t>
            </a:r>
            <a:br>
              <a:rPr lang="en-US" cap="none" dirty="0">
                <a:solidFill>
                  <a:srgbClr val="FFFFFF"/>
                </a:solidFill>
                <a:latin typeface="Avenir Book"/>
                <a:cs typeface="Avenir Book"/>
              </a:rPr>
            </a:br>
            <a:r>
              <a:rPr lang="en-US" cap="none" dirty="0" smtClean="0">
                <a:solidFill>
                  <a:srgbClr val="FFFFFF"/>
                </a:solidFill>
                <a:latin typeface="Avenir Book"/>
                <a:cs typeface="Avenir Book"/>
              </a:rPr>
              <a:t>ASTC </a:t>
            </a:r>
            <a:r>
              <a:rPr lang="en-US" cap="none" dirty="0">
                <a:solidFill>
                  <a:srgbClr val="FFFFFF"/>
                </a:solidFill>
                <a:latin typeface="Avenir Book"/>
                <a:cs typeface="Avenir Book"/>
              </a:rPr>
              <a:t>2017</a:t>
            </a:r>
            <a:r>
              <a:rPr lang="en-US" sz="7000" cap="none" dirty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7000" cap="none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</a:br>
            <a:endParaRPr lang="en-US" sz="70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64614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35504" y="406400"/>
            <a:ext cx="4546596" cy="7109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Space &amp; Earth Informal STEM Education (SEISE)</a:t>
            </a: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250 toolkits with hands-on activities and professional resources </a:t>
            </a:r>
          </a:p>
          <a:p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oolkit applications due on November 1, 2017</a:t>
            </a: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7" name="Picture 6" descr="ExSci_space_20160718_1414-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7" t="6972" r="16948"/>
          <a:stretch/>
        </p:blipFill>
        <p:spPr>
          <a:xfrm>
            <a:off x="0" y="-14014"/>
            <a:ext cx="4572000" cy="687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33900" y="0"/>
            <a:ext cx="46101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Space &amp; Earth </a:t>
            </a:r>
          </a:p>
          <a:p>
            <a:r>
              <a:rPr lang="en-US" sz="3200" dirty="0" smtClean="0">
                <a:latin typeface="Avenir Heavy"/>
                <a:cs typeface="Avenir Heavy"/>
              </a:rPr>
              <a:t>Informal STEM Education (SEISE)</a:t>
            </a: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50 small-footprint exhibitions</a:t>
            </a: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More information and applications in early 2018</a:t>
            </a: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SEISE Exhibition signage packet 09-19-2017-lowr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1087" r="51346" b="15258"/>
          <a:stretch/>
        </p:blipFill>
        <p:spPr>
          <a:xfrm>
            <a:off x="-50800" y="-3374"/>
            <a:ext cx="4598677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7" y="407181"/>
            <a:ext cx="446218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Building with Biology</a:t>
            </a: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Bringing researchers and public audiences together to talk about synthetic 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biology through hands-on activities and public forums</a:t>
            </a:r>
          </a:p>
          <a:p>
            <a:endParaRPr lang="en-US" sz="3200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20160321_1121_edi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06" r="32752"/>
          <a:stretch/>
        </p:blipFill>
        <p:spPr>
          <a:xfrm>
            <a:off x="4470400" y="0"/>
            <a:ext cx="467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5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156" y="407181"/>
            <a:ext cx="4563784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Building with Biology</a:t>
            </a: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Public forum on editing the human </a:t>
            </a: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genome available fall 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2018 on </a:t>
            </a:r>
            <a:r>
              <a:rPr lang="en-US" sz="2400" dirty="0" err="1">
                <a:solidFill>
                  <a:srgbClr val="000000"/>
                </a:solidFill>
                <a:latin typeface="Avenir Book"/>
                <a:cs typeface="Avenir Book"/>
              </a:rPr>
              <a:t>nisenet.org</a:t>
            </a:r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20121003_135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r="16889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8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96117" y="407181"/>
            <a:ext cx="434788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Frankenstein200</a:t>
            </a: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Studying </a:t>
            </a:r>
            <a:r>
              <a:rPr lang="en-US" sz="2400" dirty="0" err="1">
                <a:solidFill>
                  <a:srgbClr val="000000"/>
                </a:solidFill>
                <a:latin typeface="Avenir Book"/>
                <a:cs typeface="Avenir Book"/>
              </a:rPr>
              <a:t>transmedia</a:t>
            </a: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 learning that occurs across hands-on activities, immersive digital games, and online 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challenges</a:t>
            </a: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2400" i="1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3X5C424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90" r="2836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8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59300" y="407181"/>
            <a:ext cx="458470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Frankenstein200</a:t>
            </a: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Digital kit available at </a:t>
            </a:r>
            <a:r>
              <a:rPr lang="en-US" sz="2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nisenet.org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frankensteinkit</a:t>
            </a:r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lternate reality game and more activities January, 2018 at frankenstein200.org</a:t>
            </a:r>
          </a:p>
          <a:p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Instructables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 contest May, 2018 at </a:t>
            </a:r>
            <a:r>
              <a:rPr lang="en-US" sz="2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instructables.com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/contest</a:t>
            </a: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2400" i="1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AutomataCov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r="49259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8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7181"/>
            <a:ext cx="45339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venir Heavy"/>
                <a:cs typeface="Avenir Heavy"/>
              </a:rPr>
              <a:t>ChemAttitudes</a:t>
            </a:r>
            <a:r>
              <a:rPr lang="en-US" sz="3200" dirty="0">
                <a:latin typeface="Avenir Heavy"/>
                <a:cs typeface="Avenir Heavy"/>
              </a:rPr>
              <a:t> </a:t>
            </a:r>
            <a:endParaRPr lang="en-US" sz="3200" dirty="0" smtClean="0"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dirty="0">
                <a:latin typeface="Avenir Book"/>
                <a:cs typeface="Avenir Book"/>
              </a:rPr>
              <a:t>I</a:t>
            </a:r>
            <a:r>
              <a:rPr lang="en-US" sz="2400" dirty="0" smtClean="0">
                <a:latin typeface="Avenir Book"/>
                <a:cs typeface="Avenir Book"/>
              </a:rPr>
              <a:t>nvestigating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design principles and facilitation techniques that support learners’ 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interest</a:t>
            </a: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, relevance, and self-efficacy 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in chemistry</a:t>
            </a: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20120216GH_077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12" t="11694" r="3679" b="25"/>
          <a:stretch/>
        </p:blipFill>
        <p:spPr>
          <a:xfrm>
            <a:off x="4533900" y="0"/>
            <a:ext cx="463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8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7181"/>
            <a:ext cx="46355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venir Heavy"/>
                <a:cs typeface="Avenir Heavy"/>
              </a:rPr>
              <a:t>ChemAttitudes</a:t>
            </a:r>
            <a:r>
              <a:rPr lang="en-US" sz="3200" dirty="0">
                <a:latin typeface="Avenir Heavy"/>
                <a:cs typeface="Avenir Heavy"/>
              </a:rPr>
              <a:t> </a:t>
            </a:r>
            <a:endParaRPr lang="en-US" sz="3200" dirty="0" smtClean="0"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dirty="0" smtClean="0">
                <a:latin typeface="Avenir Book"/>
                <a:cs typeface="Avenir Book"/>
              </a:rPr>
              <a:t>250 kits with hands</a:t>
            </a:r>
            <a:r>
              <a:rPr lang="en-US" sz="2400" dirty="0">
                <a:latin typeface="Avenir Book"/>
                <a:cs typeface="Avenir Book"/>
              </a:rPr>
              <a:t>-on </a:t>
            </a:r>
            <a:r>
              <a:rPr lang="en-US" sz="2400" dirty="0" smtClean="0">
                <a:latin typeface="Avenir Book"/>
                <a:cs typeface="Avenir Book"/>
              </a:rPr>
              <a:t>activities and professional resources</a:t>
            </a:r>
            <a:endParaRPr lang="en-US" sz="2400" dirty="0">
              <a:latin typeface="Avenir Book"/>
              <a:cs typeface="Avenir Book"/>
            </a:endParaRP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pplications due around June 1</a:t>
            </a: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2018</a:t>
            </a: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sz="2400" dirty="0" smtClean="0"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NISE_Net_press_photo_006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9492" b="3238"/>
          <a:stretch/>
        </p:blipFill>
        <p:spPr>
          <a:xfrm>
            <a:off x="45847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5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gional hub map 2016_dots_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5" t="13557" r="5720" b="8853"/>
          <a:stretch/>
        </p:blipFill>
        <p:spPr>
          <a:xfrm>
            <a:off x="-44824" y="1143965"/>
            <a:ext cx="9235440" cy="5825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36035"/>
            <a:ext cx="366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venir Light"/>
                <a:cs typeface="Avenir Light"/>
              </a:rPr>
              <a:t>nisenet.org</a:t>
            </a:r>
            <a:r>
              <a:rPr lang="en-US" dirty="0">
                <a:latin typeface="Avenir Light"/>
                <a:cs typeface="Avenir Light"/>
              </a:rPr>
              <a:t>/</a:t>
            </a:r>
            <a:r>
              <a:rPr lang="en-US" dirty="0" smtClean="0">
                <a:latin typeface="Avenir Light"/>
                <a:cs typeface="Avenir Light"/>
              </a:rPr>
              <a:t>contact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300" y="63500"/>
            <a:ext cx="863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  <a:latin typeface="Avenir Book"/>
                <a:cs typeface="Avenir Book"/>
              </a:rPr>
              <a:t>For these and other opportunities, </a:t>
            </a:r>
            <a:r>
              <a:rPr lang="en-US" sz="3000" b="1" dirty="0" smtClean="0">
                <a:solidFill>
                  <a:srgbClr val="00858B"/>
                </a:solidFill>
                <a:latin typeface="Avenir Book"/>
                <a:cs typeface="Avenir Book"/>
              </a:rPr>
              <a:t>regional hub leaders </a:t>
            </a:r>
            <a:r>
              <a:rPr lang="en-US" sz="3000" dirty="0" smtClean="0">
                <a:latin typeface="Avenir Book"/>
                <a:cs typeface="Avenir Book"/>
              </a:rPr>
              <a:t>are your connection to the Network!</a:t>
            </a:r>
          </a:p>
        </p:txBody>
      </p:sp>
    </p:spTree>
    <p:extLst>
      <p:ext uri="{BB962C8B-B14F-4D97-AF65-F5344CB8AC3E}">
        <p14:creationId xmlns:p14="http://schemas.microsoft.com/office/powerpoint/2010/main" val="21352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696879"/>
            <a:ext cx="7772400" cy="1240121"/>
          </a:xfrm>
        </p:spPr>
        <p:txBody>
          <a:bodyPr>
            <a:normAutofit/>
          </a:bodyPr>
          <a:lstStyle/>
          <a:p>
            <a:pPr algn="ctr"/>
            <a: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  <a:t>YEAR</a:t>
            </a:r>
            <a:b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  <a:t>IN REVIEW</a:t>
            </a:r>
            <a:endParaRPr lang="en-US" sz="70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06532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ISE_Net_press_photo_0043_HiR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45" t="199" r="28048" b="-169"/>
          <a:stretch/>
        </p:blipFill>
        <p:spPr>
          <a:xfrm>
            <a:off x="4572001" y="0"/>
            <a:ext cx="4559301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07181"/>
            <a:ext cx="457200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Agenda</a:t>
            </a:r>
          </a:p>
          <a:p>
            <a:endParaRPr lang="en-US" sz="3200" i="1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r>
              <a:rPr lang="en-US" sz="2400" b="1" dirty="0" smtClean="0">
                <a:solidFill>
                  <a:srgbClr val="00858B"/>
                </a:solidFill>
                <a:latin typeface="Avenir Book"/>
                <a:cs typeface="Avenir Book"/>
              </a:rPr>
              <a:t>Presentation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Network overview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Current projects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Year </a:t>
            </a: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in review</a:t>
            </a:r>
          </a:p>
          <a:p>
            <a:endParaRPr lang="en-US" sz="2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400" b="1" dirty="0" smtClean="0">
                <a:solidFill>
                  <a:srgbClr val="00858B"/>
                </a:solidFill>
                <a:latin typeface="Avenir Book"/>
                <a:cs typeface="Avenir Book"/>
              </a:rPr>
              <a:t>Discussion</a:t>
            </a:r>
          </a:p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F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uture directions</a:t>
            </a: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 smtClean="0">
              <a:solidFill>
                <a:srgbClr val="00858B"/>
              </a:solidFill>
              <a:latin typeface="Avenir Book"/>
              <a:cs typeface="Avenir Book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dirty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3200" i="1" dirty="0" smtClean="0">
              <a:solidFill>
                <a:srgbClr val="00858B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0122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X5C25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5" r="22469"/>
          <a:stretch/>
        </p:blipFill>
        <p:spPr>
          <a:xfrm>
            <a:off x="1371600" y="0"/>
            <a:ext cx="7772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716770"/>
            <a:ext cx="32461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097352"/>
            <a:ext cx="32461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venir Heavy"/>
                <a:cs typeface="Avenir Heavy"/>
              </a:rPr>
              <a:t>5</a:t>
            </a:r>
            <a:endParaRPr lang="en-US" sz="4000" dirty="0" smtClean="0">
              <a:latin typeface="Avenir Heavy"/>
              <a:cs typeface="Avenir Heavy"/>
            </a:endParaRP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active Network projects and dissemination partnerships</a:t>
            </a:r>
          </a:p>
        </p:txBody>
      </p:sp>
    </p:spTree>
    <p:extLst>
      <p:ext uri="{BB962C8B-B14F-4D97-AF65-F5344CB8AC3E}">
        <p14:creationId xmlns:p14="http://schemas.microsoft.com/office/powerpoint/2010/main" val="368583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0723_11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8" r="3685" b="10206"/>
          <a:stretch/>
        </p:blipFill>
        <p:spPr>
          <a:xfrm>
            <a:off x="1790700" y="0"/>
            <a:ext cx="77724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150" y="3568536"/>
            <a:ext cx="32461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63500" y="3949118"/>
            <a:ext cx="32969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Avenir Heavy"/>
                <a:cs typeface="Avenir Heavy"/>
              </a:rPr>
              <a:t>50,000,000+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people reached through the Nano project</a:t>
            </a:r>
          </a:p>
        </p:txBody>
      </p:sp>
    </p:spTree>
    <p:extLst>
      <p:ext uri="{BB962C8B-B14F-4D97-AF65-F5344CB8AC3E}">
        <p14:creationId xmlns:p14="http://schemas.microsoft.com/office/powerpoint/2010/main" val="23441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1003_10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6" r="18370" b="11561"/>
          <a:stretch/>
        </p:blipFill>
        <p:spPr>
          <a:xfrm>
            <a:off x="0" y="0"/>
            <a:ext cx="77724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897880" y="3840812"/>
            <a:ext cx="3246120" cy="2560320"/>
            <a:chOff x="4403546" y="2560652"/>
            <a:chExt cx="3246120" cy="2560320"/>
          </a:xfrm>
        </p:grpSpPr>
        <p:sp>
          <p:nvSpPr>
            <p:cNvPr id="4" name="Rectangle 3"/>
            <p:cNvSpPr/>
            <p:nvPr/>
          </p:nvSpPr>
          <p:spPr>
            <a:xfrm>
              <a:off x="4403546" y="2560652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03546" y="2941234"/>
              <a:ext cx="324612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venir Heavy"/>
                  <a:cs typeface="Avenir Heavy"/>
                </a:rPr>
                <a:t>2,700+</a:t>
              </a:r>
            </a:p>
            <a:p>
              <a:r>
                <a:rPr lang="en-US" dirty="0" smtClean="0">
                  <a:latin typeface="Avenir Book"/>
                  <a:cs typeface="Avenir Book"/>
                </a:rPr>
                <a:t>professionals participated</a:t>
              </a:r>
              <a:r>
                <a:rPr lang="en-US" dirty="0">
                  <a:latin typeface="Avenir Book"/>
                  <a:cs typeface="Avenir Book"/>
                </a:rPr>
                <a:t> </a:t>
              </a:r>
              <a:r>
                <a:rPr lang="en-US" dirty="0" smtClean="0">
                  <a:latin typeface="Avenir Book"/>
                  <a:cs typeface="Avenir Book"/>
                </a:rPr>
                <a:t>in the Nano project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688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1004_14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b="8154"/>
          <a:stretch/>
        </p:blipFill>
        <p:spPr>
          <a:xfrm>
            <a:off x="1371600" y="8962"/>
            <a:ext cx="7772400" cy="68490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7620" y="3701112"/>
            <a:ext cx="3246120" cy="2560320"/>
            <a:chOff x="-1501954" y="2420952"/>
            <a:chExt cx="3246120" cy="2560320"/>
          </a:xfrm>
        </p:grpSpPr>
        <p:sp>
          <p:nvSpPr>
            <p:cNvPr id="4" name="Rectangle 3"/>
            <p:cNvSpPr/>
            <p:nvPr/>
          </p:nvSpPr>
          <p:spPr>
            <a:xfrm>
              <a:off x="-1501954" y="2420952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1501954" y="2852334"/>
              <a:ext cx="324612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 smtClean="0">
                  <a:latin typeface="Avenir Heavy"/>
                  <a:cs typeface="Avenir Heavy"/>
                </a:rPr>
                <a:t>350</a:t>
              </a:r>
            </a:p>
            <a:p>
              <a:pPr algn="r"/>
              <a:r>
                <a:rPr lang="en-US" dirty="0" smtClean="0">
                  <a:latin typeface="Avenir Book"/>
                  <a:cs typeface="Avenir Book"/>
                </a:rPr>
                <a:t>organizations participated in  new Network projects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615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_lights_namerica_8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98" t="198" r="10514" b="39902"/>
          <a:stretch/>
        </p:blipFill>
        <p:spPr>
          <a:xfrm>
            <a:off x="0" y="-12700"/>
            <a:ext cx="7764030" cy="68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7880" y="3852893"/>
            <a:ext cx="32461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97880" y="4233475"/>
            <a:ext cx="32461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Avenir Heavy"/>
                <a:cs typeface="Avenir Heavy"/>
              </a:rPr>
              <a:t>50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states with active</a:t>
            </a:r>
          </a:p>
          <a:p>
            <a:pPr algn="r"/>
            <a:r>
              <a:rPr lang="en-US" dirty="0" smtClean="0">
                <a:latin typeface="Avenir Book"/>
                <a:cs typeface="Avenir Book"/>
              </a:rPr>
              <a:t>Network partners</a:t>
            </a:r>
          </a:p>
        </p:txBody>
      </p:sp>
    </p:spTree>
    <p:extLst>
      <p:ext uri="{BB962C8B-B14F-4D97-AF65-F5344CB8AC3E}">
        <p14:creationId xmlns:p14="http://schemas.microsoft.com/office/powerpoint/2010/main" val="83223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tomataCov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32" r="3827"/>
          <a:stretch/>
        </p:blipFill>
        <p:spPr>
          <a:xfrm>
            <a:off x="1383384" y="0"/>
            <a:ext cx="7760616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3885346"/>
            <a:ext cx="3246120" cy="2560320"/>
            <a:chOff x="0" y="3885346"/>
            <a:chExt cx="3246120" cy="2560320"/>
          </a:xfrm>
        </p:grpSpPr>
        <p:sp>
          <p:nvSpPr>
            <p:cNvPr id="4" name="Rectangle 3"/>
            <p:cNvSpPr/>
            <p:nvPr/>
          </p:nvSpPr>
          <p:spPr>
            <a:xfrm>
              <a:off x="0" y="3885346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4265928"/>
              <a:ext cx="324612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>
                  <a:latin typeface="Avenir Heavy"/>
                  <a:cs typeface="Avenir Heavy"/>
                </a:rPr>
                <a:t>2</a:t>
              </a:r>
              <a:endParaRPr lang="en-US" sz="4000" dirty="0" smtClean="0">
                <a:latin typeface="Avenir Heavy"/>
                <a:cs typeface="Avenir Heavy"/>
              </a:endParaRPr>
            </a:p>
            <a:p>
              <a:pPr algn="r"/>
              <a:r>
                <a:rPr lang="en-US" dirty="0" smtClean="0">
                  <a:latin typeface="Avenir Book"/>
                  <a:cs typeface="Avenir Book"/>
                </a:rPr>
                <a:t>new kits produced</a:t>
              </a:r>
            </a:p>
            <a:p>
              <a:pPr algn="r"/>
              <a:r>
                <a:rPr lang="en-US" dirty="0" smtClean="0">
                  <a:latin typeface="Avenir Book"/>
                  <a:cs typeface="Avenir Book"/>
                </a:rPr>
                <a:t>containing</a:t>
              </a:r>
              <a:r>
                <a:rPr lang="en-US" dirty="0">
                  <a:latin typeface="Avenir Book"/>
                  <a:cs typeface="Avenir Book"/>
                </a:rPr>
                <a:t> </a:t>
              </a:r>
              <a:r>
                <a:rPr lang="en-US" dirty="0" smtClean="0">
                  <a:latin typeface="Avenir Book"/>
                  <a:cs typeface="Avenir Book"/>
                </a:rPr>
                <a:t>16 activities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493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T3B19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r="15103"/>
          <a:stretch/>
        </p:blipFill>
        <p:spPr>
          <a:xfrm>
            <a:off x="1" y="0"/>
            <a:ext cx="7772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7880" y="575998"/>
            <a:ext cx="32461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97880" y="956580"/>
            <a:ext cx="32461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 smtClean="0">
                <a:latin typeface="Avenir Heavy"/>
                <a:cs typeface="Avenir Heavy"/>
              </a:rPr>
              <a:t>54,602,768</a:t>
            </a:r>
            <a:endParaRPr lang="en-US" sz="4000" dirty="0" smtClean="0">
              <a:latin typeface="Avenir Heavy"/>
              <a:cs typeface="Avenir Heavy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people visited Space &amp; Earth partner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31750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ISE_Toolkit_OMSI_20170313_017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9073" r="24776"/>
          <a:stretch/>
        </p:blipFill>
        <p:spPr>
          <a:xfrm>
            <a:off x="0" y="0"/>
            <a:ext cx="7764504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75666" y="3786216"/>
            <a:ext cx="3246120" cy="2560320"/>
            <a:chOff x="5775666" y="3920440"/>
            <a:chExt cx="3246120" cy="2560320"/>
          </a:xfrm>
        </p:grpSpPr>
        <p:sp>
          <p:nvSpPr>
            <p:cNvPr id="4" name="Rectangle 3"/>
            <p:cNvSpPr/>
            <p:nvPr/>
          </p:nvSpPr>
          <p:spPr>
            <a:xfrm>
              <a:off x="5775666" y="3920440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75666" y="4301022"/>
              <a:ext cx="3246120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venir Heavy"/>
                  <a:cs typeface="Avenir Heavy"/>
                </a:rPr>
                <a:t>85%</a:t>
              </a:r>
            </a:p>
            <a:p>
              <a:r>
                <a:rPr lang="en-US" dirty="0" smtClean="0">
                  <a:latin typeface="Avenir Book"/>
                  <a:cs typeface="Avenir Book"/>
                </a:rPr>
                <a:t>of partners reached underserved audiences through </a:t>
              </a:r>
              <a:r>
                <a:rPr lang="en-US" dirty="0">
                  <a:latin typeface="Avenir Book"/>
                  <a:cs typeface="Avenir Book"/>
                </a:rPr>
                <a:t>Space &amp; Earth </a:t>
              </a:r>
              <a:r>
                <a:rPr lang="en-US" dirty="0" smtClean="0">
                  <a:latin typeface="Avenir Book"/>
                  <a:cs typeface="Avenir Book"/>
                </a:rPr>
                <a:t>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12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-16066"/>
            <a:ext cx="7772400" cy="68740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niEBE5ULG8xDYtBWCgiYpP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8800" y="787908"/>
            <a:ext cx="6864351" cy="51482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3731750"/>
            <a:ext cx="3246120" cy="2560320"/>
            <a:chOff x="5775666" y="3865974"/>
            <a:chExt cx="3246120" cy="2560320"/>
          </a:xfrm>
        </p:grpSpPr>
        <p:sp>
          <p:nvSpPr>
            <p:cNvPr id="6" name="Rectangle 5"/>
            <p:cNvSpPr/>
            <p:nvPr/>
          </p:nvSpPr>
          <p:spPr>
            <a:xfrm>
              <a:off x="5775666" y="3865974"/>
              <a:ext cx="3246120" cy="256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75666" y="4246556"/>
              <a:ext cx="324612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Avenir Heavy"/>
                  <a:cs typeface="Avenir Heavy"/>
                </a:rPr>
                <a:t>5+</a:t>
              </a:r>
            </a:p>
            <a:p>
              <a:r>
                <a:rPr lang="en-US" dirty="0" smtClean="0">
                  <a:latin typeface="Avenir Book"/>
                  <a:cs typeface="Avenir Book"/>
                </a:rPr>
                <a:t>new project ideas</a:t>
              </a:r>
            </a:p>
            <a:p>
              <a:r>
                <a:rPr lang="en-US" dirty="0" smtClean="0">
                  <a:latin typeface="Avenir Book"/>
                  <a:cs typeface="Avenir Book"/>
                </a:rPr>
                <a:t>under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219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553879"/>
            <a:ext cx="7772400" cy="3119721"/>
          </a:xfrm>
        </p:spPr>
        <p:txBody>
          <a:bodyPr>
            <a:normAutofit/>
          </a:bodyPr>
          <a:lstStyle/>
          <a:p>
            <a:pPr algn="ctr"/>
            <a: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  <a:t>DISCUSSION</a:t>
            </a:r>
            <a:endParaRPr lang="en-US" sz="70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95001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696879"/>
            <a:ext cx="7772400" cy="1240121"/>
          </a:xfrm>
        </p:spPr>
        <p:txBody>
          <a:bodyPr>
            <a:normAutofit/>
          </a:bodyPr>
          <a:lstStyle/>
          <a:p>
            <a:pPr algn="ctr"/>
            <a:r>
              <a:rPr lang="en-US" sz="7000" dirty="0" smtClean="0">
                <a:solidFill>
                  <a:srgbClr val="FFFFFF"/>
                </a:solidFill>
                <a:latin typeface="Avenir Heavy"/>
                <a:cs typeface="Avenir Heavy"/>
              </a:rPr>
              <a:t>NISE NETWORK</a:t>
            </a:r>
            <a:endParaRPr lang="en-US" sz="70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39712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7181"/>
            <a:ext cx="46609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Possible </a:t>
            </a:r>
          </a:p>
          <a:p>
            <a:r>
              <a:rPr lang="en-US" sz="3200" dirty="0" smtClean="0">
                <a:latin typeface="Avenir Heavy"/>
                <a:cs typeface="Avenir Heavy"/>
              </a:rPr>
              <a:t>future directions</a:t>
            </a:r>
            <a:endParaRPr lang="en-US" sz="3200" dirty="0" smtClean="0">
              <a:solidFill>
                <a:srgbClr val="00858B"/>
              </a:solidFill>
              <a:latin typeface="Avenir Heavy"/>
              <a:cs typeface="Avenir Heavy"/>
            </a:endParaRPr>
          </a:p>
          <a:p>
            <a:endParaRPr lang="en-US" sz="1200" dirty="0" smtClean="0">
              <a:latin typeface="Avenir Book"/>
              <a:cs typeface="Avenir Book"/>
            </a:endParaRPr>
          </a:p>
          <a:p>
            <a:r>
              <a:rPr lang="en-US" sz="2400" dirty="0" smtClean="0">
                <a:latin typeface="Avenir Book"/>
                <a:cs typeface="Avenir Book"/>
              </a:rPr>
              <a:t>Brain and neuroscience</a:t>
            </a:r>
          </a:p>
          <a:p>
            <a:r>
              <a:rPr lang="en-US" sz="2400" dirty="0" smtClean="0">
                <a:latin typeface="Avenir Book"/>
                <a:cs typeface="Avenir Book"/>
              </a:rPr>
              <a:t>Civic engagement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Climate resilience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Engaging rural audiences</a:t>
            </a:r>
          </a:p>
          <a:p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venir Heavy"/>
                <a:cs typeface="Avenir Heavy"/>
              </a:rPr>
              <a:t>What else are you interested in doing through the Network?</a:t>
            </a:r>
          </a:p>
          <a:p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Discuss at your table!</a:t>
            </a:r>
          </a:p>
          <a:p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400" i="1" dirty="0" smtClean="0">
                <a:solidFill>
                  <a:srgbClr val="000000"/>
                </a:solidFill>
                <a:latin typeface="Avenir Book"/>
                <a:cs typeface="Avenir Book"/>
              </a:rPr>
              <a:t>Please jot notes on the cards and leave them for us.</a:t>
            </a:r>
            <a:endParaRPr lang="en-US" sz="2400" i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 descr="20121003_114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5833"/>
          <a:stretch/>
        </p:blipFill>
        <p:spPr>
          <a:xfrm>
            <a:off x="45847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4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4117" y="343681"/>
            <a:ext cx="8546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Avenir Book"/>
                <a:cs typeface="Avenir Book"/>
              </a:rPr>
              <a:t>Thank</a:t>
            </a:r>
            <a:r>
              <a:rPr lang="en-US" sz="40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6000" dirty="0" smtClean="0">
                <a:solidFill>
                  <a:srgbClr val="000000"/>
                </a:solidFill>
                <a:latin typeface="Avenir Book"/>
                <a:cs typeface="Avenir Book"/>
              </a:rPr>
              <a:t>you</a:t>
            </a:r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95" y="3926896"/>
            <a:ext cx="90858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4788" y="3697550"/>
            <a:ext cx="7035446" cy="13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200" b="1" dirty="0" smtClean="0">
                <a:latin typeface="Avenir Book"/>
                <a:cs typeface="Avenir Book"/>
              </a:rPr>
              <a:t>The </a:t>
            </a:r>
            <a:r>
              <a:rPr lang="en-US" sz="1200" dirty="0" err="1" smtClean="0">
                <a:latin typeface="Avenir Heavy"/>
                <a:cs typeface="Avenir Heavy"/>
              </a:rPr>
              <a:t>Nanoscale</a:t>
            </a:r>
            <a:r>
              <a:rPr lang="en-US" sz="1200" dirty="0" smtClean="0">
                <a:latin typeface="Avenir Heavy"/>
                <a:cs typeface="Avenir Heavy"/>
              </a:rPr>
              <a:t> Informal Science Education Network </a:t>
            </a:r>
            <a:r>
              <a:rPr lang="en-US" sz="1200" dirty="0">
                <a:latin typeface="Avenir Book"/>
                <a:cs typeface="Avenir Book"/>
              </a:rPr>
              <a:t>i</a:t>
            </a:r>
            <a:r>
              <a:rPr lang="en-US" sz="1200" dirty="0" smtClean="0">
                <a:latin typeface="Avenir Book"/>
                <a:cs typeface="Avenir Book"/>
              </a:rPr>
              <a:t>s supported </a:t>
            </a:r>
            <a:r>
              <a:rPr lang="en-US" sz="1200" dirty="0">
                <a:latin typeface="Avenir Book"/>
                <a:cs typeface="Avenir Book"/>
              </a:rPr>
              <a:t>by the National Science Foundation under </a:t>
            </a:r>
            <a:r>
              <a:rPr lang="en-US" sz="1200" dirty="0" smtClean="0">
                <a:latin typeface="Avenir Book"/>
                <a:cs typeface="Avenir Book"/>
              </a:rPr>
              <a:t>award numbers 0532536 and 0940143. </a:t>
            </a:r>
            <a:r>
              <a:rPr lang="en-US" sz="1200" dirty="0" smtClean="0">
                <a:latin typeface="Avenir Heavy"/>
                <a:cs typeface="Avenir Heavy"/>
              </a:rPr>
              <a:t>Multi-Site Public Engagement in Science </a:t>
            </a:r>
            <a:r>
              <a:rPr lang="en-US" sz="1200" dirty="0" smtClean="0">
                <a:latin typeface="Avenir Book"/>
                <a:cs typeface="Avenir Book"/>
              </a:rPr>
              <a:t>is supported by the National Science Foundation under award number 1421179. </a:t>
            </a:r>
            <a:r>
              <a:rPr lang="en-US" sz="1200" dirty="0" smtClean="0">
                <a:latin typeface="Avenir Heavy"/>
                <a:cs typeface="Avenir Heavy"/>
              </a:rPr>
              <a:t>Increasing Learning and Efficacy </a:t>
            </a:r>
            <a:r>
              <a:rPr lang="en-US" sz="1200" dirty="0" smtClean="0">
                <a:latin typeface="Avenir Book"/>
                <a:cs typeface="Avenir Book"/>
              </a:rPr>
              <a:t>is supported by the National Science Foundation under award number </a:t>
            </a:r>
            <a:r>
              <a:rPr lang="is-IS" sz="1200" dirty="0">
                <a:latin typeface="Avenir Book"/>
                <a:cs typeface="Avenir Book"/>
              </a:rPr>
              <a:t>1516684</a:t>
            </a:r>
            <a:r>
              <a:rPr lang="en-US" sz="1200" dirty="0" smtClean="0">
                <a:latin typeface="Avenir Book"/>
                <a:cs typeface="Avenir Book"/>
              </a:rPr>
              <a:t>. </a:t>
            </a:r>
            <a:r>
              <a:rPr lang="en-US" sz="1200" dirty="0" err="1" smtClean="0">
                <a:latin typeface="Avenir Heavy"/>
                <a:cs typeface="Avenir Heavy"/>
              </a:rPr>
              <a:t>ChemAttitudes</a:t>
            </a:r>
            <a:r>
              <a:rPr lang="en-US" sz="1200" dirty="0" smtClean="0">
                <a:latin typeface="Avenir Book"/>
                <a:cs typeface="Avenir Book"/>
              </a:rPr>
              <a:t> is supported by the National Science Foundation under award number 1612482. Any </a:t>
            </a:r>
            <a:r>
              <a:rPr lang="en-US" sz="1200" dirty="0">
                <a:latin typeface="Avenir Book"/>
                <a:cs typeface="Avenir Book"/>
              </a:rPr>
              <a:t>opinions, findings, and conclusions or recommendations expressed in this presentation are those of the authors and do not necessarily reflect the views of the Foundation.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4788" y="5376807"/>
            <a:ext cx="7035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venir Heavy"/>
                <a:cs typeface="Avenir Heavy"/>
              </a:rPr>
              <a:t>Space and Earth Informal STEM Education </a:t>
            </a:r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is supported </a:t>
            </a:r>
            <a:r>
              <a:rPr lang="en-US" sz="1200" dirty="0">
                <a:solidFill>
                  <a:srgbClr val="000000"/>
                </a:solidFill>
                <a:latin typeface="Avenir Book"/>
                <a:cs typeface="Avenir Book"/>
              </a:rPr>
              <a:t>by NASA under </a:t>
            </a:r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cooperative agreement number NNX16AC67A. Any </a:t>
            </a:r>
            <a:r>
              <a:rPr lang="en-US" sz="1200" dirty="0">
                <a:solidFill>
                  <a:srgbClr val="000000"/>
                </a:solidFill>
                <a:latin typeface="Avenir Book"/>
                <a:cs typeface="Avenir Book"/>
              </a:rPr>
              <a:t>opinions, findings, and conclusions or recommendations expressed in this material are those of the author(s) and do not necessarily reflect the view of the National Aeronautics and Space Administration (NASA</a:t>
            </a:r>
            <a:r>
              <a:rPr lang="en-US" sz="1200" dirty="0" smtClean="0">
                <a:solidFill>
                  <a:srgbClr val="000000"/>
                </a:solidFill>
                <a:latin typeface="Avenir Book"/>
                <a:cs typeface="Avenir Book"/>
              </a:rPr>
              <a:t>).</a:t>
            </a:r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9" name="Picture 8" descr="New_NISENET_logo_V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74"/>
          <a:stretch/>
        </p:blipFill>
        <p:spPr>
          <a:xfrm>
            <a:off x="340252" y="5351407"/>
            <a:ext cx="107787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7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14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4116" y="369081"/>
            <a:ext cx="89198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rgbClr val="00858B"/>
                </a:solidFill>
                <a:latin typeface="Avenir Book"/>
                <a:cs typeface="Avenir Book"/>
              </a:rPr>
              <a:t>NISE Net </a:t>
            </a:r>
            <a:r>
              <a:rPr lang="en-US" sz="3000" dirty="0" smtClean="0">
                <a:latin typeface="Avenir Book"/>
                <a:cs typeface="Avenir Book"/>
              </a:rPr>
              <a:t>is the National Informal STEM Education Network</a:t>
            </a:r>
            <a:r>
              <a:rPr lang="en-US" sz="3000" dirty="0">
                <a:latin typeface="Avenir Book"/>
                <a:cs typeface="Avenir Book"/>
              </a:rPr>
              <a:t>.</a:t>
            </a:r>
          </a:p>
        </p:txBody>
      </p:sp>
      <p:pic>
        <p:nvPicPr>
          <p:cNvPr id="7" name="Picture 6" descr="20121004_129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66"/>
          <a:stretch/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4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4117" y="470681"/>
            <a:ext cx="8546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Avenir Book"/>
                <a:cs typeface="Avenir Book"/>
              </a:rPr>
              <a:t>NISE Net supports </a:t>
            </a:r>
            <a:r>
              <a:rPr lang="en-US" sz="3000" b="1" dirty="0" smtClean="0">
                <a:solidFill>
                  <a:srgbClr val="00858B"/>
                </a:solidFill>
                <a:latin typeface="Avenir Book"/>
                <a:cs typeface="Avenir Book"/>
              </a:rPr>
              <a:t>informal learning about STEM </a:t>
            </a:r>
            <a:r>
              <a:rPr lang="en-US" sz="3000" dirty="0" smtClean="0">
                <a:latin typeface="Avenir Book"/>
                <a:cs typeface="Avenir Book"/>
              </a:rPr>
              <a:t>in communities across the United States.</a:t>
            </a:r>
            <a:endParaRPr lang="en-US" sz="3000" dirty="0">
              <a:latin typeface="Avenir Book"/>
              <a:cs typeface="Avenir Book"/>
            </a:endParaRPr>
          </a:p>
        </p:txBody>
      </p:sp>
      <p:pic>
        <p:nvPicPr>
          <p:cNvPr id="6" name="Picture 5" descr="20150403_2060-X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13" t="-118" r="-70" b="27335"/>
          <a:stretch/>
        </p:blipFill>
        <p:spPr>
          <a:xfrm>
            <a:off x="0" y="1882588"/>
            <a:ext cx="9144000" cy="49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4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9059" y="611621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Avenir Book"/>
                <a:cs typeface="Avenir Book"/>
              </a:rPr>
              <a:t>The Network engages </a:t>
            </a:r>
            <a:r>
              <a:rPr lang="en-US" sz="3000" b="1" dirty="0" smtClean="0">
                <a:solidFill>
                  <a:srgbClr val="00858B"/>
                </a:solidFill>
                <a:latin typeface="Avenir Book"/>
                <a:cs typeface="Avenir Book"/>
              </a:rPr>
              <a:t>all audiences </a:t>
            </a:r>
            <a:r>
              <a:rPr lang="en-US" sz="3000" dirty="0" smtClean="0">
                <a:latin typeface="Avenir Book"/>
                <a:cs typeface="Avenir Book"/>
              </a:rPr>
              <a:t>in learning about STEM</a:t>
            </a:r>
            <a:r>
              <a:rPr lang="en-US" sz="3000" dirty="0">
                <a:latin typeface="Avenir Book"/>
                <a:cs typeface="Avenir Book"/>
              </a:rPr>
              <a:t> </a:t>
            </a:r>
            <a:r>
              <a:rPr lang="en-US" sz="3000" dirty="0" smtClean="0">
                <a:latin typeface="Avenir Book"/>
                <a:cs typeface="Avenir Book"/>
              </a:rPr>
              <a:t>in ways that are fun and accessible.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4"/>
          <a:stretch/>
        </p:blipFill>
        <p:spPr>
          <a:xfrm>
            <a:off x="0" y="2224844"/>
            <a:ext cx="9144000" cy="463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719" y="479711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NISE Net improves the </a:t>
            </a:r>
            <a:r>
              <a:rPr lang="en-US" sz="3200" b="1" dirty="0" smtClean="0">
                <a:solidFill>
                  <a:srgbClr val="00858B"/>
                </a:solidFill>
                <a:latin typeface="Avenir Book"/>
                <a:cs typeface="Avenir Book"/>
              </a:rPr>
              <a:t>practices and skills </a:t>
            </a:r>
            <a:r>
              <a:rPr lang="en-US" sz="3200" dirty="0" smtClean="0">
                <a:latin typeface="Avenir Book"/>
                <a:cs typeface="Avenir Book"/>
              </a:rPr>
              <a:t>of educators and scientists.</a:t>
            </a:r>
          </a:p>
        </p:txBody>
      </p:sp>
      <p:pic>
        <p:nvPicPr>
          <p:cNvPr id="3" name="Picture 2" descr="IMGP2865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02" b="3265"/>
          <a:stretch/>
        </p:blipFill>
        <p:spPr>
          <a:xfrm>
            <a:off x="0" y="1912466"/>
            <a:ext cx="9144000" cy="496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0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719" y="293832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venir Book"/>
                <a:cs typeface="Avenir Book"/>
              </a:rPr>
              <a:t>NISE Net seeks to </a:t>
            </a:r>
            <a:r>
              <a:rPr lang="en-US" sz="2800" b="1" dirty="0" smtClean="0">
                <a:solidFill>
                  <a:srgbClr val="00858B"/>
                </a:solidFill>
                <a:latin typeface="Avenir Book"/>
                <a:cs typeface="Avenir Book"/>
              </a:rPr>
              <a:t>broaden participation </a:t>
            </a:r>
            <a:r>
              <a:rPr lang="en-US" sz="2800" dirty="0" smtClean="0">
                <a:latin typeface="Avenir Book"/>
                <a:cs typeface="Avenir Book"/>
              </a:rPr>
              <a:t>in STEM learning—at home, </a:t>
            </a:r>
            <a:r>
              <a:rPr lang="en-US" sz="2800" dirty="0">
                <a:latin typeface="Avenir Book"/>
                <a:cs typeface="Avenir Book"/>
              </a:rPr>
              <a:t>at school, and </a:t>
            </a:r>
            <a:r>
              <a:rPr lang="en-US" sz="2800" dirty="0" smtClean="0">
                <a:latin typeface="Avenir Book"/>
                <a:cs typeface="Avenir Book"/>
              </a:rPr>
              <a:t>in the community.</a:t>
            </a:r>
          </a:p>
        </p:txBody>
      </p:sp>
      <p:pic>
        <p:nvPicPr>
          <p:cNvPr id="5" name="Picture 4" descr="SEISE_Toolkit_OMSI_20170313_025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55" t="11307" b="24908"/>
          <a:stretch/>
        </p:blipFill>
        <p:spPr>
          <a:xfrm>
            <a:off x="-581" y="1676400"/>
            <a:ext cx="9144000" cy="52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5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9329</TotalTime>
  <Words>888</Words>
  <Application>Microsoft Macintosh PowerPoint</Application>
  <PresentationFormat>On-screen Show (4:3)</PresentationFormat>
  <Paragraphs>201</Paragraphs>
  <Slides>42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1_Office Theme</vt:lpstr>
      <vt:lpstr>PowerPoint Presentation</vt:lpstr>
      <vt:lpstr>WELCOME NISE Network Partner Breakfast ASTC 2017  </vt:lpstr>
      <vt:lpstr>PowerPoint Presentation</vt:lpstr>
      <vt:lpstr>NISE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DISCUSSION</vt:lpstr>
      <vt:lpstr>PowerPoint Presentation</vt:lpstr>
      <vt:lpstr>PowerPoint Presentation</vt:lpstr>
      <vt:lpstr>PowerPoint Presentation</vt:lpstr>
    </vt:vector>
  </TitlesOfParts>
  <Company>The Science Museum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</dc:title>
  <dc:creator>Catherine McCarthy</dc:creator>
  <cp:lastModifiedBy>Rae Ostman</cp:lastModifiedBy>
  <cp:revision>386</cp:revision>
  <cp:lastPrinted>2016-05-17T17:05:07Z</cp:lastPrinted>
  <dcterms:created xsi:type="dcterms:W3CDTF">2016-02-24T18:23:28Z</dcterms:created>
  <dcterms:modified xsi:type="dcterms:W3CDTF">2017-11-01T21:00:09Z</dcterms:modified>
</cp:coreProperties>
</file>