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808" r:id="rId3"/>
    <p:sldId id="809" r:id="rId4"/>
    <p:sldId id="791" r:id="rId5"/>
    <p:sldId id="505" r:id="rId6"/>
    <p:sldId id="498" r:id="rId7"/>
    <p:sldId id="810" r:id="rId8"/>
    <p:sldId id="772" r:id="rId9"/>
    <p:sldId id="798" r:id="rId10"/>
    <p:sldId id="788" r:id="rId11"/>
    <p:sldId id="811" r:id="rId12"/>
    <p:sldId id="741" r:id="rId13"/>
    <p:sldId id="729" r:id="rId14"/>
    <p:sldId id="681" r:id="rId15"/>
    <p:sldId id="807" r:id="rId16"/>
    <p:sldId id="683" r:id="rId17"/>
    <p:sldId id="684" r:id="rId18"/>
    <p:sldId id="685" r:id="rId19"/>
    <p:sldId id="815" r:id="rId20"/>
    <p:sldId id="712" r:id="rId21"/>
    <p:sldId id="759" r:id="rId22"/>
    <p:sldId id="796" r:id="rId23"/>
    <p:sldId id="765" r:id="rId24"/>
    <p:sldId id="814" r:id="rId25"/>
    <p:sldId id="753" r:id="rId26"/>
    <p:sldId id="748" r:id="rId27"/>
    <p:sldId id="675" r:id="rId28"/>
    <p:sldId id="657" r:id="rId29"/>
    <p:sldId id="677" r:id="rId30"/>
    <p:sldId id="733" r:id="rId31"/>
    <p:sldId id="645" r:id="rId32"/>
    <p:sldId id="646" r:id="rId33"/>
    <p:sldId id="813" r:id="rId34"/>
    <p:sldId id="750" r:id="rId35"/>
    <p:sldId id="53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A5183"/>
    <a:srgbClr val="00858B"/>
    <a:srgbClr val="000005"/>
    <a:srgbClr val="57C9EA"/>
    <a:srgbClr val="25858B"/>
    <a:srgbClr val="5CBEEC"/>
    <a:srgbClr val="64A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2" autoAdjust="0"/>
    <p:restoredTop sz="94485" autoAdjust="0"/>
  </p:normalViewPr>
  <p:slideViewPr>
    <p:cSldViewPr snapToGrid="0" snapToObjects="1">
      <p:cViewPr>
        <p:scale>
          <a:sx n="100" d="100"/>
          <a:sy n="100" d="100"/>
        </p:scale>
        <p:origin x="-157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AD738-4824-7144-BCB9-158208FB2D5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94B6-39A1-0D44-B772-2E43CAE0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22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22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3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22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2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50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0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14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31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88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63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31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01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08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423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727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21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362A-19CE-BB41-A2E9-74C103F018F4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2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2933" cy="6858000"/>
          </a:xfrm>
          <a:prstGeom prst="rect">
            <a:avLst/>
          </a:prstGeom>
          <a:solidFill>
            <a:srgbClr val="0085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51420" y="166267"/>
            <a:ext cx="1892580" cy="65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www.nisenet.org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ExSci_Space_Promo_20160718_11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940550"/>
          </a:xfrm>
          <a:prstGeom prst="rect">
            <a:avLst/>
          </a:prstGeom>
        </p:spPr>
      </p:pic>
      <p:pic>
        <p:nvPicPr>
          <p:cNvPr id="9" name="Picture 8" descr="New_NISENET_logo_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33" y="378578"/>
            <a:ext cx="3246832" cy="25925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364525" cy="6915150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8545" y="6483334"/>
            <a:ext cx="14671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nisenet.org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5045" y="3427955"/>
            <a:ext cx="3258820" cy="2591845"/>
            <a:chOff x="805045" y="3427955"/>
            <a:chExt cx="3258820" cy="2591845"/>
          </a:xfrm>
        </p:grpSpPr>
        <p:sp>
          <p:nvSpPr>
            <p:cNvPr id="8" name="Rectangle 7"/>
            <p:cNvSpPr/>
            <p:nvPr/>
          </p:nvSpPr>
          <p:spPr>
            <a:xfrm>
              <a:off x="805045" y="3427955"/>
              <a:ext cx="3246120" cy="2591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32933" y="3643855"/>
              <a:ext cx="303093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Century Gothic"/>
                  <a:cs typeface="Century Gothic"/>
                </a:rPr>
                <a:t>Contents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Overview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Partners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Projects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Products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Impact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24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PROJECTS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122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10602-035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4"/>
          <a:stretch/>
        </p:blipFill>
        <p:spPr>
          <a:xfrm>
            <a:off x="0" y="1536700"/>
            <a:ext cx="9144000" cy="5333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300" y="38881"/>
            <a:ext cx="8902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NISE Net projects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tackle </a:t>
            </a:r>
            <a:r>
              <a:rPr lang="en-US" sz="3000" dirty="0">
                <a:solidFill>
                  <a:srgbClr val="000000"/>
                </a:solidFill>
                <a:latin typeface="Century Gothic"/>
                <a:cs typeface="Century Gothic"/>
              </a:rPr>
              <a:t>challenging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problems and develop relevant knowledge</a:t>
            </a:r>
            <a:r>
              <a:rPr lang="en-US" sz="3000" dirty="0">
                <a:solidFill>
                  <a:srgbClr val="000000"/>
                </a:solidFill>
                <a:latin typeface="Century Gothic"/>
                <a:cs typeface="Century Gothic"/>
              </a:rPr>
              <a:t>, tools, and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practices.</a:t>
            </a:r>
            <a:endParaRPr lang="en-US" sz="3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7879" y="3891886"/>
            <a:ext cx="3246120" cy="2560320"/>
            <a:chOff x="5897879" y="3891886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5897879" y="389188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34099" y="4297868"/>
              <a:ext cx="30098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entury Gothic"/>
                  <a:cs typeface="Century Gothic"/>
                </a:rPr>
                <a:t>Our projects </a:t>
              </a:r>
            </a:p>
            <a:p>
              <a:r>
                <a:rPr lang="en-US" sz="3000" b="1" dirty="0" smtClean="0">
                  <a:latin typeface="Century Gothic"/>
                  <a:cs typeface="Century Gothic"/>
                </a:rPr>
                <a:t>leverage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Network relationships, knowledge, and infrastructure.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31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endCxn id="27" idx="0"/>
          </p:cNvCxnSpPr>
          <p:nvPr/>
        </p:nvCxnSpPr>
        <p:spPr>
          <a:xfrm>
            <a:off x="6504186" y="3492500"/>
            <a:ext cx="0" cy="215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54000" y="26181"/>
            <a:ext cx="8851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NISE Net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has projects in many areas of STEM.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i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39" name="Straight Connector 38"/>
          <p:cNvCxnSpPr>
            <a:stCxn id="8" idx="0"/>
            <a:endCxn id="26" idx="6"/>
          </p:cNvCxnSpPr>
          <p:nvPr/>
        </p:nvCxnSpPr>
        <p:spPr>
          <a:xfrm flipV="1">
            <a:off x="5294662" y="3771900"/>
            <a:ext cx="767895" cy="20909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2"/>
            <a:endCxn id="25" idx="6"/>
          </p:cNvCxnSpPr>
          <p:nvPr/>
        </p:nvCxnSpPr>
        <p:spPr>
          <a:xfrm>
            <a:off x="4584701" y="3581400"/>
            <a:ext cx="960966" cy="1905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64634" y="3791466"/>
            <a:ext cx="579966" cy="2286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56166" y="3759200"/>
            <a:ext cx="7900416" cy="195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38100" y="3561834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2005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6886" y="3587234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2020</a:t>
            </a:r>
          </a:p>
        </p:txBody>
      </p:sp>
      <p:pic>
        <p:nvPicPr>
          <p:cNvPr id="6" name="Picture 5" descr="20111219-09191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4020066"/>
            <a:ext cx="1524000" cy="2286000"/>
          </a:xfrm>
          <a:prstGeom prst="rect">
            <a:avLst/>
          </a:prstGeom>
        </p:spPr>
      </p:pic>
      <p:pic>
        <p:nvPicPr>
          <p:cNvPr id="7" name="Picture 6" descr="20160321_1121_edi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767" y="1295400"/>
            <a:ext cx="1557867" cy="2286000"/>
          </a:xfrm>
          <a:prstGeom prst="rect">
            <a:avLst/>
          </a:prstGeom>
        </p:spPr>
      </p:pic>
      <p:pic>
        <p:nvPicPr>
          <p:cNvPr id="8" name="Picture 7" descr="3X5C424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805" y="3980998"/>
            <a:ext cx="1487714" cy="2286000"/>
          </a:xfrm>
          <a:prstGeom prst="rect">
            <a:avLst/>
          </a:prstGeom>
        </p:spPr>
      </p:pic>
      <p:pic>
        <p:nvPicPr>
          <p:cNvPr id="9" name="Picture 8" descr="20120216GH_0774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957" y="1295400"/>
            <a:ext cx="1545167" cy="228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00" y="6306066"/>
            <a:ext cx="218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Nanotechnology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2005-2017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1" y="674469"/>
            <a:ext cx="23706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Synthetic biology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2014-2018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7634" y="6286500"/>
            <a:ext cx="1866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Frankenstein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2015-2019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536" y="6286500"/>
            <a:ext cx="1866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Earth &amp; Space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2016-2020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9656" y="674469"/>
            <a:ext cx="1866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Chemistry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2016-2019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2666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303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46905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018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020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31167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26467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55634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18667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35557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40686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479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813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27" idx="5"/>
            <a:endCxn id="38" idx="0"/>
          </p:cNvCxnSpPr>
          <p:nvPr/>
        </p:nvCxnSpPr>
        <p:spPr>
          <a:xfrm>
            <a:off x="6549087" y="3816801"/>
            <a:ext cx="666632" cy="12706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ExSci_Space_Promo_20160717_1608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852" y="3943866"/>
            <a:ext cx="1337734" cy="2286000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7948086" y="3715266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459556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443386" y="3715266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3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1219-09191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39" y="728513"/>
            <a:ext cx="9170877" cy="6142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60106"/>
            <a:ext cx="891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Century Gothic"/>
                <a:cs typeface="Century Gothic"/>
              </a:rPr>
              <a:t>Nanoscale</a:t>
            </a:r>
            <a:r>
              <a:rPr lang="en-US" sz="2800" b="1" dirty="0" smtClean="0">
                <a:latin typeface="Century Gothic"/>
                <a:cs typeface="Century Gothic"/>
              </a:rPr>
              <a:t> Informal Science Education Network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10580" y="3988570"/>
            <a:ext cx="3246120" cy="2560320"/>
            <a:chOff x="-13439" y="3861988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-13439" y="386198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161" y="3988570"/>
              <a:ext cx="30106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Century Gothic"/>
                  <a:cs typeface="Century Gothic"/>
                </a:rPr>
                <a:t>Building a national Network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to engage audiences 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in learning about current STEM 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15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321_1121_edi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"/>
          <a:stretch/>
        </p:blipFill>
        <p:spPr>
          <a:xfrm>
            <a:off x="0" y="961000"/>
            <a:ext cx="9144000" cy="5909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229381"/>
            <a:ext cx="8901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entury Gothic"/>
                <a:cs typeface="Century Gothic"/>
              </a:rPr>
              <a:t>Building with Biology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96330" y="1531796"/>
            <a:ext cx="3246120" cy="2560320"/>
            <a:chOff x="5896330" y="1315896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5896330" y="131589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1400" y="1493696"/>
              <a:ext cx="302105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Century Gothic"/>
                  <a:cs typeface="Century Gothic"/>
                </a:rPr>
                <a:t>Creating dialogue</a:t>
              </a:r>
              <a:r>
                <a:rPr lang="en-US" sz="3000" b="1" dirty="0">
                  <a:latin typeface="Century Gothic"/>
                  <a:cs typeface="Century Gothic"/>
                </a:rPr>
                <a:t> </a:t>
              </a:r>
              <a:endParaRPr lang="en-US" sz="3000" b="1" dirty="0" smtClean="0">
                <a:latin typeface="Century Gothic"/>
                <a:cs typeface="Century Gothic"/>
              </a:endParaRP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among researchers, educators, and public audiences about STEM and society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62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X5C424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100"/>
            <a:ext cx="9144000" cy="593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99" y="203200"/>
            <a:ext cx="8915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entury Gothic"/>
                <a:cs typeface="Century Gothic"/>
              </a:rPr>
              <a:t>Frankenstein200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032710"/>
            <a:ext cx="3246120" cy="2560320"/>
            <a:chOff x="0" y="2032710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0" y="2032710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235492"/>
              <a:ext cx="30099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latin typeface="Century Gothic"/>
                  <a:cs typeface="Century Gothic"/>
                </a:rPr>
                <a:t>Exploring creativity </a:t>
              </a: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and responsible innovation in a </a:t>
              </a:r>
              <a:r>
                <a:rPr lang="en-US" sz="2000" dirty="0" err="1" smtClean="0">
                  <a:latin typeface="Century Gothic"/>
                  <a:cs typeface="Century Gothic"/>
                </a:rPr>
                <a:t>transmedia</a:t>
              </a:r>
              <a:r>
                <a:rPr lang="en-US" sz="2000" dirty="0" smtClean="0">
                  <a:latin typeface="Century Gothic"/>
                  <a:cs typeface="Century Gothic"/>
                </a:rPr>
                <a:t>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15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216GH_077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9800"/>
            <a:ext cx="9144000" cy="591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191281"/>
            <a:ext cx="890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entury Gothic"/>
                <a:cs typeface="Century Gothic"/>
              </a:rPr>
              <a:t>Explore Science: Chemistry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090588"/>
            <a:ext cx="3246120" cy="2560320"/>
            <a:chOff x="0" y="4090588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0" y="409058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4382270"/>
              <a:ext cx="30099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latin typeface="Century Gothic"/>
                  <a:cs typeface="Century Gothic"/>
                </a:rPr>
                <a:t>Promoting positive attitudes </a:t>
              </a: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toward learning chemistry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66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Sci_Space_Promo_20160717_160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2765"/>
            <a:ext cx="9144000" cy="5935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177800"/>
            <a:ext cx="890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entury Gothic"/>
                <a:cs typeface="Century Gothic"/>
              </a:rPr>
              <a:t>Explore Science: Earth &amp; Space</a:t>
            </a:r>
            <a:endParaRPr lang="en-US" sz="3000" b="1" i="1" dirty="0" smtClean="0">
              <a:solidFill>
                <a:srgbClr val="00858B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630373"/>
            <a:ext cx="3246120" cy="2560320"/>
            <a:chOff x="0" y="3630373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0" y="3630373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4065902"/>
              <a:ext cx="30099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latin typeface="Century Gothic"/>
                  <a:cs typeface="Century Gothic"/>
                </a:rPr>
                <a:t>Connecting learners </a:t>
              </a: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to Earth and space </a:t>
              </a: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science and experts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03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PRODUCTS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750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116" y="171271"/>
            <a:ext cx="8703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NISE Net creates </a:t>
            </a:r>
            <a:r>
              <a:rPr lang="en-US" sz="3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educational materials </a:t>
            </a: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for a variety of audiences and settings.</a:t>
            </a:r>
          </a:p>
        </p:txBody>
      </p:sp>
      <p:pic>
        <p:nvPicPr>
          <p:cNvPr id="5" name="Picture 4" descr="20130922gh_11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2400"/>
            <a:ext cx="9144000" cy="5435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3879186"/>
            <a:ext cx="3246120" cy="2560320"/>
            <a:chOff x="0" y="3879186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0" y="387918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4018468"/>
              <a:ext cx="30099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b="1" dirty="0" smtClean="0">
                  <a:latin typeface="Century Gothic"/>
                  <a:cs typeface="Century Gothic"/>
                </a:rPr>
                <a:t>Educational resources</a:t>
              </a: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include hands-on activities, public programs, exhibits, and media.</a:t>
              </a:r>
              <a:endParaRPr lang="en-US" sz="20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12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NISE NETWORK </a:t>
            </a:r>
            <a:r>
              <a:rPr lang="en-US" sz="7200" b="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/>
            </a:r>
            <a:br>
              <a:rPr lang="en-US" sz="7200" b="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endParaRPr lang="en-US" sz="7200" b="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934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116" y="171271"/>
            <a:ext cx="8703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Network provides </a:t>
            </a:r>
            <a:r>
              <a:rPr lang="en-US" sz="3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professional development </a:t>
            </a: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for educators and scientists.</a:t>
            </a:r>
          </a:p>
        </p:txBody>
      </p:sp>
      <p:pic>
        <p:nvPicPr>
          <p:cNvPr id="5" name="Picture 4" descr="20121004_129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1" y="1438989"/>
            <a:ext cx="9144001" cy="541901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97880" y="3879186"/>
            <a:ext cx="3246120" cy="2560320"/>
            <a:chOff x="5897880" y="3879186"/>
            <a:chExt cx="3246120" cy="2560320"/>
          </a:xfrm>
        </p:grpSpPr>
        <p:sp>
          <p:nvSpPr>
            <p:cNvPr id="6" name="Rectangle 5"/>
            <p:cNvSpPr/>
            <p:nvPr/>
          </p:nvSpPr>
          <p:spPr>
            <a:xfrm>
              <a:off x="5897880" y="387918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1400" y="4208968"/>
              <a:ext cx="3022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Century Gothic"/>
                  <a:cs typeface="Century Gothic"/>
                </a:rPr>
                <a:t>Professional resources 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include </a:t>
              </a:r>
              <a:r>
                <a:rPr lang="en-US" sz="2000" dirty="0">
                  <a:latin typeface="Century Gothic"/>
                  <a:cs typeface="Century Gothic"/>
                </a:rPr>
                <a:t>meetings, guides, videos, and online </a:t>
              </a:r>
              <a:r>
                <a:rPr lang="en-US" sz="2000" dirty="0" smtClean="0">
                  <a:latin typeface="Century Gothic"/>
                  <a:cs typeface="Century Gothic"/>
                </a:rPr>
                <a:t>workshops.</a:t>
              </a:r>
              <a:endParaRPr lang="en-US" sz="20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92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613_171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6776"/>
            <a:ext cx="9144000" cy="5091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301" y="127781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Our </a:t>
            </a:r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development process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takes advantage of the deep expertise of our Network and project partners. </a:t>
            </a:r>
            <a:endParaRPr lang="en-US" sz="300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97880" y="3891886"/>
            <a:ext cx="3246120" cy="2560320"/>
            <a:chOff x="5897880" y="3891886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5897880" y="389188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34100" y="4297868"/>
              <a:ext cx="30099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Century Gothic"/>
                  <a:cs typeface="Century Gothic"/>
                </a:rPr>
                <a:t>Iterative testing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involves educators, scientists, evaluators, partner organizations, and target audiences.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09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116" y="171271"/>
            <a:ext cx="8703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Network resources </a:t>
            </a:r>
            <a:r>
              <a:rPr lang="en-US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are open source and freely available to use and adapt.</a:t>
            </a:r>
          </a:p>
        </p:txBody>
      </p:sp>
      <p:pic>
        <p:nvPicPr>
          <p:cNvPr id="2" name="Picture 1" descr="20150316_003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3404"/>
            <a:ext cx="9144000" cy="542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3879186"/>
            <a:ext cx="3246120" cy="2560320"/>
            <a:chOff x="0" y="3879186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0" y="387918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4234368"/>
              <a:ext cx="30099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b="1" dirty="0" err="1" smtClean="0">
                  <a:latin typeface="Century Gothic"/>
                  <a:cs typeface="Century Gothic"/>
                </a:rPr>
                <a:t>nisenet.org</a:t>
              </a:r>
              <a:endParaRPr lang="en-US" sz="3000" b="1" dirty="0" smtClean="0">
                <a:latin typeface="Century Gothic"/>
                <a:cs typeface="Century Gothic"/>
              </a:endParaRP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provides access to our online digital library, monthly newsletter, and social networking.</a:t>
              </a:r>
              <a:endParaRPr lang="en-US" sz="20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9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IMPACT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394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noDays-0403-X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3598598"/>
            <a:ext cx="3260370" cy="2560320"/>
            <a:chOff x="0" y="3598598"/>
            <a:chExt cx="3260370" cy="2560320"/>
          </a:xfrm>
        </p:grpSpPr>
        <p:sp>
          <p:nvSpPr>
            <p:cNvPr id="3" name="Rectangle 2"/>
            <p:cNvSpPr/>
            <p:nvPr/>
          </p:nvSpPr>
          <p:spPr>
            <a:xfrm>
              <a:off x="14250" y="359859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4118880"/>
              <a:ext cx="30099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dirty="0" smtClean="0">
                  <a:latin typeface="Century Gothic"/>
                  <a:cs typeface="Century Gothic"/>
                </a:rPr>
                <a:t>50,000,000+</a:t>
              </a:r>
            </a:p>
            <a:p>
              <a:pPr algn="r"/>
              <a:r>
                <a:rPr lang="en-US" dirty="0" smtClean="0">
                  <a:latin typeface="Century Gothic"/>
                  <a:cs typeface="Century Gothic"/>
                </a:rPr>
                <a:t>people have been reached through Network 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7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0723_112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0"/>
            <a:ext cx="7772400" cy="68579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63500" y="3568536"/>
            <a:ext cx="3298470" cy="2560320"/>
            <a:chOff x="-63500" y="3568536"/>
            <a:chExt cx="3298470" cy="2560320"/>
          </a:xfrm>
        </p:grpSpPr>
        <p:sp>
          <p:nvSpPr>
            <p:cNvPr id="3" name="Rectangle 2"/>
            <p:cNvSpPr/>
            <p:nvPr/>
          </p:nvSpPr>
          <p:spPr>
            <a:xfrm>
              <a:off x="-11150" y="356853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63500" y="4101518"/>
              <a:ext cx="30099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>
                  <a:latin typeface="Century Gothic"/>
                  <a:cs typeface="Century Gothic"/>
                </a:rPr>
                <a:t>95%</a:t>
              </a:r>
            </a:p>
            <a:p>
              <a:pPr algn="r"/>
              <a:r>
                <a:rPr lang="en-US" dirty="0" smtClean="0">
                  <a:latin typeface="Century Gothic"/>
                  <a:cs typeface="Century Gothic"/>
                </a:rPr>
                <a:t>of visitors reported high levels of enjoyment at the Nano mini-exhibition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93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ISE_Toolkit_OMSI_20170313_017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64504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75666" y="3786216"/>
            <a:ext cx="3246120" cy="2560320"/>
            <a:chOff x="5775666" y="3920440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5775666" y="3920440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4400" y="4301022"/>
              <a:ext cx="302738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Century Gothic"/>
                  <a:cs typeface="Century Gothic"/>
                </a:rPr>
                <a:t>85%</a:t>
              </a:r>
            </a:p>
            <a:p>
              <a:r>
                <a:rPr lang="en-US" dirty="0" smtClean="0">
                  <a:latin typeface="Century Gothic"/>
                  <a:cs typeface="Century Gothic"/>
                </a:rPr>
                <a:t>of Network partners reached underserved audiences through </a:t>
              </a:r>
              <a:r>
                <a:rPr lang="en-US" dirty="0">
                  <a:latin typeface="Century Gothic"/>
                  <a:cs typeface="Century Gothic"/>
                </a:rPr>
                <a:t>Space &amp; Earth </a:t>
              </a:r>
              <a:r>
                <a:rPr lang="en-US" dirty="0" smtClean="0">
                  <a:latin typeface="Century Gothic"/>
                  <a:cs typeface="Century Gothic"/>
                </a:rPr>
                <a:t>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12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003_101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724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97880" y="3828112"/>
            <a:ext cx="3246120" cy="2560320"/>
            <a:chOff x="5897880" y="3828112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5897880" y="3828112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21400" y="4310294"/>
              <a:ext cx="30226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Century Gothic"/>
                  <a:cs typeface="Century Gothic"/>
                </a:rPr>
                <a:t>2,700+</a:t>
              </a:r>
            </a:p>
            <a:p>
              <a:r>
                <a:rPr lang="en-US" dirty="0" smtClean="0">
                  <a:latin typeface="Century Gothic"/>
                  <a:cs typeface="Century Gothic"/>
                </a:rPr>
                <a:t>professionals have participated in Network 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68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004_140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8962"/>
            <a:ext cx="7772400" cy="68490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7620" y="3701112"/>
            <a:ext cx="3246120" cy="2560320"/>
            <a:chOff x="-7620" y="3701112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-7620" y="3701112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4094394"/>
              <a:ext cx="30099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>
                  <a:latin typeface="Century Gothic"/>
                  <a:cs typeface="Century Gothic"/>
                </a:rPr>
                <a:t>97%</a:t>
              </a:r>
            </a:p>
            <a:p>
              <a:pPr algn="r"/>
              <a:r>
                <a:rPr lang="en-US" dirty="0" smtClean="0">
                  <a:latin typeface="Century Gothic"/>
                  <a:cs typeface="Century Gothic"/>
                </a:rPr>
                <a:t>of professionals applied things they learned from the </a:t>
              </a:r>
              <a:r>
                <a:rPr lang="en-US" dirty="0">
                  <a:latin typeface="Century Gothic"/>
                  <a:cs typeface="Century Gothic"/>
                </a:rPr>
                <a:t>N</a:t>
              </a:r>
              <a:r>
                <a:rPr lang="en-US" dirty="0" smtClean="0">
                  <a:latin typeface="Century Gothic"/>
                  <a:cs typeface="Century Gothic"/>
                </a:rPr>
                <a:t>ano project </a:t>
              </a:r>
            </a:p>
            <a:p>
              <a:pPr algn="r"/>
              <a:r>
                <a:rPr lang="en-US" dirty="0" smtClean="0">
                  <a:latin typeface="Century Gothic"/>
                  <a:cs typeface="Century Gothic"/>
                </a:rPr>
                <a:t>to other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93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341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0797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90260" y="1453126"/>
            <a:ext cx="3253740" cy="2560320"/>
            <a:chOff x="5890260" y="1453126"/>
            <a:chExt cx="3253740" cy="2560320"/>
          </a:xfrm>
        </p:grpSpPr>
        <p:sp>
          <p:nvSpPr>
            <p:cNvPr id="4" name="Rectangle 3"/>
            <p:cNvSpPr/>
            <p:nvPr/>
          </p:nvSpPr>
          <p:spPr>
            <a:xfrm>
              <a:off x="5890260" y="145312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34100" y="1833708"/>
              <a:ext cx="30099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Century Gothic"/>
                  <a:cs typeface="Century Gothic"/>
                </a:rPr>
                <a:t>92%</a:t>
              </a:r>
            </a:p>
            <a:p>
              <a:r>
                <a:rPr lang="en-US" dirty="0" smtClean="0">
                  <a:latin typeface="Century Gothic"/>
                  <a:cs typeface="Century Gothic"/>
                </a:rPr>
                <a:t>of scientists increased their public engagement skills by participating in</a:t>
              </a:r>
            </a:p>
            <a:p>
              <a:r>
                <a:rPr lang="en-US" dirty="0" smtClean="0">
                  <a:latin typeface="Century Gothic"/>
                  <a:cs typeface="Century Gothic"/>
                </a:rPr>
                <a:t> </a:t>
              </a:r>
              <a:r>
                <a:rPr lang="en-US" dirty="0">
                  <a:latin typeface="Century Gothic"/>
                  <a:cs typeface="Century Gothic"/>
                </a:rPr>
                <a:t>Building with Biology   </a:t>
              </a:r>
              <a:endParaRPr lang="en-US" dirty="0" smtClean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19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50403_2060-X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r="-79"/>
          <a:stretch/>
        </p:blipFill>
        <p:spPr>
          <a:xfrm>
            <a:off x="12700" y="1968500"/>
            <a:ext cx="9144000" cy="49115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700" y="266700"/>
            <a:ext cx="90043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entury Gothic"/>
                <a:cs typeface="Century Gothic"/>
              </a:rPr>
              <a:t>The National Informal STEM Education Network </a:t>
            </a:r>
            <a:r>
              <a:rPr lang="en-US" sz="2800" dirty="0">
                <a:latin typeface="Century Gothic"/>
                <a:cs typeface="Century Gothic"/>
              </a:rPr>
              <a:t>is </a:t>
            </a:r>
            <a:r>
              <a:rPr lang="en-US" sz="2800" dirty="0" smtClean="0">
                <a:latin typeface="Century Gothic"/>
                <a:cs typeface="Century Gothic"/>
              </a:rPr>
              <a:t>dedicated </a:t>
            </a:r>
            <a:r>
              <a:rPr lang="en-US" sz="2800" dirty="0">
                <a:latin typeface="Century Gothic"/>
                <a:cs typeface="Century Gothic"/>
              </a:rPr>
              <a:t>to supporting learning about science, technology, engineering, and math (STEM</a:t>
            </a:r>
            <a:r>
              <a:rPr lang="en-US" sz="2800" dirty="0" smtClean="0">
                <a:latin typeface="Century Gothic"/>
                <a:cs typeface="Century Gothic"/>
              </a:rPr>
              <a:t>).</a:t>
            </a:r>
            <a:endParaRPr lang="en-US" sz="2800" dirty="0"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2382708"/>
            <a:ext cx="3246120" cy="2560320"/>
            <a:chOff x="0" y="2382708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0" y="238270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700" y="2935780"/>
              <a:ext cx="30099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b="1" dirty="0" smtClean="0">
                  <a:latin typeface="Century Gothic"/>
                  <a:cs typeface="Century Gothic"/>
                </a:rPr>
                <a:t>NISE Net</a:t>
              </a: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includes </a:t>
              </a: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informal educators</a:t>
              </a:r>
              <a:r>
                <a:rPr lang="en-US" sz="2000" dirty="0">
                  <a:latin typeface="Century Gothic"/>
                  <a:cs typeface="Century Gothic"/>
                </a:rPr>
                <a:t> </a:t>
              </a:r>
              <a:r>
                <a:rPr lang="en-US" sz="2000" dirty="0" smtClean="0">
                  <a:latin typeface="Century Gothic"/>
                  <a:cs typeface="Century Gothic"/>
                </a:rPr>
                <a:t>and scientists.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16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10914GH_13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77240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821680" y="3701112"/>
            <a:ext cx="3246120" cy="2560320"/>
            <a:chOff x="-1501954" y="2420952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-1501954" y="2420952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265734" y="2928534"/>
              <a:ext cx="30099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Century Gothic"/>
                  <a:cs typeface="Century Gothic"/>
                </a:rPr>
                <a:t>600+</a:t>
              </a:r>
            </a:p>
            <a:p>
              <a:r>
                <a:rPr lang="en-US" dirty="0" smtClean="0">
                  <a:latin typeface="Century Gothic"/>
                  <a:cs typeface="Century Gothic"/>
                </a:rPr>
                <a:t>organizations have participated in Network 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15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y_lights_namerica_8k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281" y="0"/>
            <a:ext cx="7655719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3522693"/>
            <a:ext cx="3246120" cy="2560320"/>
            <a:chOff x="0" y="3522693"/>
            <a:chExt cx="3246120" cy="2560320"/>
          </a:xfrm>
        </p:grpSpPr>
        <p:sp>
          <p:nvSpPr>
            <p:cNvPr id="3" name="Rectangle 2"/>
            <p:cNvSpPr/>
            <p:nvPr/>
          </p:nvSpPr>
          <p:spPr>
            <a:xfrm>
              <a:off x="0" y="3522693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4169975"/>
              <a:ext cx="30099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>
                  <a:latin typeface="Century Gothic"/>
                  <a:cs typeface="Century Gothic"/>
                </a:rPr>
                <a:t>50</a:t>
              </a:r>
            </a:p>
            <a:p>
              <a:pPr algn="r"/>
              <a:r>
                <a:rPr lang="en-US" dirty="0" smtClean="0">
                  <a:latin typeface="Century Gothic"/>
                  <a:cs typeface="Century Gothic"/>
                </a:rPr>
                <a:t>states have active</a:t>
              </a:r>
            </a:p>
            <a:p>
              <a:pPr algn="r"/>
              <a:r>
                <a:rPr lang="en-US" dirty="0" smtClean="0">
                  <a:latin typeface="Century Gothic"/>
                  <a:cs typeface="Century Gothic"/>
                </a:rPr>
                <a:t>Network partners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23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THANK YOU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431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472" y="2210937"/>
            <a:ext cx="2103120" cy="34024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t" anchorCtr="0"/>
          <a:lstStyle/>
          <a:p>
            <a:pPr algn="ctr"/>
            <a:endParaRPr lang="en-US" sz="1300" dirty="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000" y="203200"/>
            <a:ext cx="7092718" cy="698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Leadership</a:t>
            </a:r>
          </a:p>
          <a:p>
            <a:endParaRPr lang="en-US" sz="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Arizona </a:t>
            </a:r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State University 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Children’s Creativity Museum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Children’s Museum of Houston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Museum of Life and Science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Museum of Science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Oregon Museum of Science &amp; Industry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Science Museum of Minnesota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entury Gothic"/>
                <a:cs typeface="Century Gothic"/>
              </a:rPr>
              <a:t>Sciencenter</a:t>
            </a: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The Franklin Institute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Tulsa Children’s Museum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University of California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Berkeley</a:t>
            </a:r>
          </a:p>
          <a:p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800" b="1" dirty="0">
                <a:latin typeface="Century Gothic"/>
                <a:cs typeface="Century Gothic"/>
              </a:rPr>
              <a:t>Advisors</a:t>
            </a:r>
          </a:p>
          <a:p>
            <a:endParaRPr lang="en-US" sz="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Afterschool Alliance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Association of Children’s Museums</a:t>
            </a:r>
          </a:p>
          <a:p>
            <a:pPr marL="228600" indent="-228600"/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Center for the Advancement of Informal STEM Learning, Association of Science-Technology centers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National Girls Collaborative Project</a:t>
            </a:r>
          </a:p>
          <a:p>
            <a:endParaRPr lang="en-US" sz="2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1" name="Picture 20" descr="NISE_Network_national_logo_V_notag_tin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718" y="5879535"/>
            <a:ext cx="1238481" cy="685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" y="0"/>
            <a:ext cx="364525" cy="6915150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3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00" y="1005150"/>
            <a:ext cx="9085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6124" y="852750"/>
            <a:ext cx="7191976" cy="134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>
                <a:latin typeface="Century Gothic"/>
                <a:cs typeface="Century Gothic"/>
              </a:rPr>
              <a:t>The </a:t>
            </a:r>
            <a:r>
              <a:rPr lang="en-US" sz="1200" b="1" dirty="0" err="1" smtClean="0">
                <a:latin typeface="Century Gothic"/>
                <a:cs typeface="Century Gothic"/>
              </a:rPr>
              <a:t>Nanoscale</a:t>
            </a:r>
            <a:r>
              <a:rPr lang="en-US" sz="1200" b="1" dirty="0" smtClean="0">
                <a:latin typeface="Century Gothic"/>
                <a:cs typeface="Century Gothic"/>
              </a:rPr>
              <a:t> Informal Science Education Network </a:t>
            </a:r>
            <a:r>
              <a:rPr lang="en-US" sz="1200" dirty="0" smtClean="0">
                <a:latin typeface="Century Gothic"/>
                <a:cs typeface="Century Gothic"/>
              </a:rPr>
              <a:t>was supported </a:t>
            </a:r>
            <a:r>
              <a:rPr lang="en-US" sz="1200" dirty="0">
                <a:latin typeface="Century Gothic"/>
                <a:cs typeface="Century Gothic"/>
              </a:rPr>
              <a:t>by the National Science Foundation under </a:t>
            </a:r>
            <a:r>
              <a:rPr lang="en-US" sz="1200" dirty="0" smtClean="0">
                <a:latin typeface="Century Gothic"/>
                <a:cs typeface="Century Gothic"/>
              </a:rPr>
              <a:t>award numbers 0532536 and 0940143. </a:t>
            </a:r>
            <a:r>
              <a:rPr lang="en-US" sz="1200" b="1" dirty="0" smtClean="0">
                <a:latin typeface="Century Gothic"/>
                <a:cs typeface="Century Gothic"/>
              </a:rPr>
              <a:t>Multi-Site Public Engagement in Science </a:t>
            </a:r>
            <a:r>
              <a:rPr lang="en-US" sz="1200" dirty="0" smtClean="0">
                <a:latin typeface="Century Gothic"/>
                <a:cs typeface="Century Gothic"/>
              </a:rPr>
              <a:t>is supported by the National Science Foundation under award number 1421179. </a:t>
            </a:r>
            <a:r>
              <a:rPr lang="en-US" sz="1200" b="1" dirty="0" smtClean="0">
                <a:latin typeface="Century Gothic"/>
                <a:cs typeface="Century Gothic"/>
              </a:rPr>
              <a:t>Increasing Learning and Efficacy </a:t>
            </a:r>
            <a:r>
              <a:rPr lang="en-US" sz="1200" dirty="0" smtClean="0">
                <a:latin typeface="Century Gothic"/>
                <a:cs typeface="Century Gothic"/>
              </a:rPr>
              <a:t>is supported by the National Science Foundation under award number </a:t>
            </a:r>
            <a:r>
              <a:rPr lang="is-IS" sz="1200" dirty="0">
                <a:latin typeface="Century Gothic"/>
                <a:cs typeface="Century Gothic"/>
              </a:rPr>
              <a:t>1516684</a:t>
            </a:r>
            <a:r>
              <a:rPr lang="en-US" sz="1200" dirty="0" smtClean="0">
                <a:latin typeface="Century Gothic"/>
                <a:cs typeface="Century Gothic"/>
              </a:rPr>
              <a:t>. </a:t>
            </a:r>
            <a:r>
              <a:rPr lang="en-US" sz="1200" b="1" dirty="0" err="1" smtClean="0">
                <a:latin typeface="Century Gothic"/>
                <a:cs typeface="Century Gothic"/>
              </a:rPr>
              <a:t>ChemAttitudes</a:t>
            </a:r>
            <a:r>
              <a:rPr lang="en-US" sz="1200" dirty="0" smtClean="0">
                <a:latin typeface="Century Gothic"/>
                <a:cs typeface="Century Gothic"/>
              </a:rPr>
              <a:t> is supported by the National Science Foundation under award number 1612482. Any </a:t>
            </a:r>
            <a:r>
              <a:rPr lang="en-US" sz="1200" dirty="0">
                <a:latin typeface="Century Gothic"/>
                <a:cs typeface="Century Gothic"/>
              </a:rPr>
              <a:t>opinions, findings, and conclusions or recommendations expressed in this presentation are those of the authors and do not necessarily reflect the views of the Foundation.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124" y="2383568"/>
            <a:ext cx="7191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Space and Earth Informal STEM Education 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is supported </a:t>
            </a:r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by NASA under 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cooperative agreement number NNX16AC67A. Any </a:t>
            </a:r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opinions, findings, and conclusions or recommendations expressed in this material are those of the author(s) and do not necessarily reflect the view of the National Aeronautics and Space Administration (NASA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).</a:t>
            </a:r>
          </a:p>
        </p:txBody>
      </p:sp>
      <p:pic>
        <p:nvPicPr>
          <p:cNvPr id="9" name="Picture 8" descr="New_NISENET_logo_V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3157" y="2315361"/>
            <a:ext cx="1077877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364525" cy="6915150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6124" y="203200"/>
            <a:ext cx="84657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Acknowledgements</a:t>
            </a:r>
          </a:p>
          <a:p>
            <a:endParaRPr lang="en-US" sz="600" dirty="0">
              <a:solidFill>
                <a:srgbClr val="000000"/>
              </a:solidFill>
              <a:latin typeface="Avenir Heavy"/>
              <a:cs typeface="Avenir Heavy"/>
            </a:endParaRPr>
          </a:p>
          <a:p>
            <a:endParaRPr lang="en-US" sz="20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20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124" y="3415869"/>
            <a:ext cx="7191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/>
            <a:r>
              <a:rPr lang="en-US" sz="1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Image credits</a:t>
            </a:r>
          </a:p>
          <a:p>
            <a:pPr marL="685800" indent="-685800" algn="just"/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Slides 1, 3, 7, 11, 14, 17, 20, 21, 22, 25, 26, 27, 28: Emily </a:t>
            </a:r>
            <a:r>
              <a:rPr lang="en-US" sz="12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Maletz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for the NISE Network</a:t>
            </a:r>
          </a:p>
          <a:p>
            <a:pPr marL="685800" indent="-685800" algn="just"/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Slides 4, 9, 16, 19, 30: Gary Hodges for the NISE Network</a:t>
            </a:r>
          </a:p>
          <a:p>
            <a:pPr marL="685800" indent="-685800" algn="just"/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Slides 5, 24: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Tierney Ferrell for the NISE Network</a:t>
            </a:r>
          </a:p>
          <a:p>
            <a:pPr marL="685800" indent="-685800" algn="just"/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Slide 8: Brad Herring for </a:t>
            </a:r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the NISE 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Network</a:t>
            </a:r>
            <a:endParaRPr lang="en-US" sz="12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685800" indent="-685800" algn="just"/>
            <a:r>
              <a:rPr lang="en-US" sz="1200" dirty="0" smtClean="0">
                <a:latin typeface="Century Gothic"/>
                <a:cs typeface="Century Gothic"/>
              </a:rPr>
              <a:t>Slide 13: Ken </a:t>
            </a:r>
            <a:r>
              <a:rPr lang="en-US" sz="1200" dirty="0" err="1" smtClean="0">
                <a:latin typeface="Century Gothic"/>
                <a:cs typeface="Century Gothic"/>
              </a:rPr>
              <a:t>Stanek</a:t>
            </a:r>
            <a:r>
              <a:rPr lang="en-US" sz="1200" dirty="0" smtClean="0">
                <a:latin typeface="Century Gothic"/>
                <a:cs typeface="Century Gothic"/>
              </a:rPr>
              <a:t> for the NISE Network</a:t>
            </a:r>
          </a:p>
          <a:p>
            <a:pPr marL="685800" indent="-685800" algn="just"/>
            <a:r>
              <a:rPr lang="en-US" sz="1200" dirty="0">
                <a:latin typeface="Century Gothic"/>
                <a:cs typeface="Century Gothic"/>
              </a:rPr>
              <a:t>Slide 15: Rose </a:t>
            </a:r>
            <a:r>
              <a:rPr lang="en-US" sz="1200" dirty="0" err="1">
                <a:latin typeface="Century Gothic"/>
                <a:cs typeface="Century Gothic"/>
              </a:rPr>
              <a:t>Abdoo</a:t>
            </a:r>
            <a:r>
              <a:rPr lang="en-US" sz="1200" dirty="0">
                <a:latin typeface="Century Gothic"/>
                <a:cs typeface="Century Gothic"/>
              </a:rPr>
              <a:t> as Tori Frankenstein in </a:t>
            </a:r>
            <a:r>
              <a:rPr lang="en-US" sz="1200" dirty="0" smtClean="0">
                <a:latin typeface="Century Gothic"/>
                <a:cs typeface="Century Gothic"/>
              </a:rPr>
              <a:t>Frankenstein200. Arizona State University/No Mimes Media.</a:t>
            </a:r>
          </a:p>
          <a:p>
            <a:pPr marL="685800" indent="-685800" algn="just"/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Slide 29: Ashley McCabe for the NISE Network</a:t>
            </a:r>
          </a:p>
          <a:p>
            <a:pPr marL="685800" indent="-685800" algn="just"/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Slide 31: NASA Earth Observatory images by Joshua Stevens, using </a:t>
            </a:r>
            <a:r>
              <a:rPr lang="en-US" sz="1200" dirty="0" err="1">
                <a:solidFill>
                  <a:srgbClr val="000000"/>
                </a:solidFill>
                <a:latin typeface="Century Gothic"/>
                <a:cs typeface="Century Gothic"/>
              </a:rPr>
              <a:t>Suomi</a:t>
            </a:r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 NPP VIIRS data from Miguel </a:t>
            </a:r>
            <a:r>
              <a:rPr lang="en-US" sz="1200" dirty="0" err="1">
                <a:solidFill>
                  <a:srgbClr val="000000"/>
                </a:solidFill>
                <a:latin typeface="Century Gothic"/>
                <a:cs typeface="Century Gothic"/>
              </a:rPr>
              <a:t>Román</a:t>
            </a:r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, NASA's Goddard Space Flight Center</a:t>
            </a:r>
            <a:endParaRPr lang="en-US" sz="1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just"/>
            <a:endParaRPr lang="en-US" sz="12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en-US" sz="12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en-US" sz="12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just"/>
            <a:endParaRPr lang="en-US" sz="1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857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116" y="432581"/>
            <a:ext cx="8678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entury Gothic"/>
                <a:cs typeface="Century Gothic"/>
              </a:rPr>
              <a:t>NISE Net supports </a:t>
            </a:r>
            <a:r>
              <a:rPr lang="en-US" sz="3000" b="1" dirty="0" smtClean="0">
                <a:latin typeface="Century Gothic"/>
                <a:cs typeface="Century Gothic"/>
              </a:rPr>
              <a:t>informal learning about STEM </a:t>
            </a:r>
            <a:r>
              <a:rPr lang="en-US" sz="3000" dirty="0" smtClean="0">
                <a:latin typeface="Century Gothic"/>
                <a:cs typeface="Century Gothic"/>
              </a:rPr>
              <a:t>in communities across the United States.</a:t>
            </a:r>
            <a:endParaRPr lang="en-US" sz="30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48748"/>
            <a:ext cx="9144000" cy="50146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65050" y="3373308"/>
            <a:ext cx="3298470" cy="2560320"/>
            <a:chOff x="-65050" y="3373308"/>
            <a:chExt cx="3298470" cy="2560320"/>
          </a:xfrm>
        </p:grpSpPr>
        <p:sp>
          <p:nvSpPr>
            <p:cNvPr id="9" name="Rectangle 8"/>
            <p:cNvSpPr/>
            <p:nvPr/>
          </p:nvSpPr>
          <p:spPr>
            <a:xfrm>
              <a:off x="-12700" y="337330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65050" y="3842790"/>
              <a:ext cx="301145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Century Gothic"/>
                  <a:cs typeface="Century Gothic"/>
                </a:rPr>
                <a:t>O</a:t>
              </a:r>
              <a:r>
                <a:rPr lang="en-US" sz="2000" dirty="0" smtClean="0">
                  <a:latin typeface="Century Gothic"/>
                  <a:cs typeface="Century Gothic"/>
                </a:rPr>
                <a:t>ur activities are</a:t>
              </a:r>
            </a:p>
            <a:p>
              <a:pPr algn="r"/>
              <a:r>
                <a:rPr lang="en-US" sz="3000" b="1" dirty="0" smtClean="0">
                  <a:latin typeface="Century Gothic"/>
                  <a:cs typeface="Century Gothic"/>
                </a:rPr>
                <a:t>fun and accessible</a:t>
              </a: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for everyone.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6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9060" y="305802"/>
            <a:ext cx="8904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Together we reach </a:t>
            </a:r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millions of people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each year!</a:t>
            </a:r>
          </a:p>
        </p:txBody>
      </p:sp>
      <p:pic>
        <p:nvPicPr>
          <p:cNvPr id="3" name="Picture 2" descr="NanoDays-0436-X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7337"/>
            <a:ext cx="9144000" cy="53006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97880" y="3650586"/>
            <a:ext cx="3246120" cy="2560320"/>
            <a:chOff x="5897880" y="3650586"/>
            <a:chExt cx="3246120" cy="2560320"/>
          </a:xfrm>
        </p:grpSpPr>
        <p:sp>
          <p:nvSpPr>
            <p:cNvPr id="6" name="Rectangle 5"/>
            <p:cNvSpPr/>
            <p:nvPr/>
          </p:nvSpPr>
          <p:spPr>
            <a:xfrm>
              <a:off x="5897880" y="365058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4100" y="4259768"/>
              <a:ext cx="30099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Century Gothic"/>
                  <a:cs typeface="Century Gothic"/>
                </a:rPr>
                <a:t>NISE Net</a:t>
              </a:r>
            </a:p>
            <a:p>
              <a:r>
                <a:rPr lang="en-US" sz="2000" dirty="0">
                  <a:latin typeface="Century Gothic"/>
                  <a:cs typeface="Century Gothic"/>
                </a:rPr>
                <a:t>brings together diverse people to share and learn from each other.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28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PARTNERS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916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1300" y="127337"/>
            <a:ext cx="8976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entury Gothic"/>
                <a:cs typeface="Century Gothic"/>
              </a:rPr>
              <a:t>Hundreds of organizations </a:t>
            </a:r>
            <a:r>
              <a:rPr lang="en-US" sz="3000" dirty="0" smtClean="0">
                <a:latin typeface="Century Gothic"/>
                <a:cs typeface="Century Gothic"/>
              </a:rPr>
              <a:t>participate in NISE Net.</a:t>
            </a:r>
          </a:p>
        </p:txBody>
      </p:sp>
      <p:pic>
        <p:nvPicPr>
          <p:cNvPr id="2" name="Picture 1" descr="regional hub map 2016_dots_B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2" y="1257300"/>
            <a:ext cx="9144000" cy="5601368"/>
          </a:xfrm>
          <a:prstGeom prst="rect">
            <a:avLst/>
          </a:prstGeom>
        </p:spPr>
      </p:pic>
      <p:sp>
        <p:nvSpPr>
          <p:cNvPr id="3" name="5-Point Star 2"/>
          <p:cNvSpPr>
            <a:spLocks noChangeAspect="1"/>
          </p:cNvSpPr>
          <p:nvPr/>
        </p:nvSpPr>
        <p:spPr>
          <a:xfrm>
            <a:off x="469900" y="64135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8500" y="6413500"/>
            <a:ext cx="147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/>
                <a:cs typeface="Century Gothic"/>
              </a:rPr>
              <a:t>Regional hubs</a:t>
            </a:r>
            <a:endParaRPr lang="en-US" sz="1200" dirty="0">
              <a:latin typeface="Century Gothic"/>
              <a:cs typeface="Century Gothic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4942" y="3446780"/>
            <a:ext cx="3246120" cy="2560320"/>
            <a:chOff x="-14942" y="3446780"/>
            <a:chExt cx="3246120" cy="2560320"/>
          </a:xfrm>
        </p:grpSpPr>
        <p:sp>
          <p:nvSpPr>
            <p:cNvPr id="6" name="Rectangle 5"/>
            <p:cNvSpPr/>
            <p:nvPr/>
          </p:nvSpPr>
          <p:spPr>
            <a:xfrm>
              <a:off x="-14942" y="3446780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4942" y="3890862"/>
              <a:ext cx="301214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b="1" dirty="0" smtClean="0">
                  <a:latin typeface="Century Gothic"/>
                  <a:cs typeface="Century Gothic"/>
                </a:rPr>
                <a:t>Network partners</a:t>
              </a: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include museums </a:t>
              </a:r>
            </a:p>
            <a:p>
              <a:pPr algn="r"/>
              <a:r>
                <a:rPr lang="en-US" sz="2000" dirty="0" smtClean="0">
                  <a:latin typeface="Century Gothic"/>
                  <a:cs typeface="Century Gothic"/>
                </a:rPr>
                <a:t>and universities</a:t>
              </a:r>
              <a:r>
                <a:rPr lang="en-US" sz="2000" dirty="0">
                  <a:latin typeface="Century Gothic"/>
                  <a:cs typeface="Century Gothic"/>
                </a:rPr>
                <a:t>.</a:t>
              </a:r>
              <a:endParaRPr lang="en-US" sz="2000" dirty="0" smtClean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50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4117" y="330981"/>
            <a:ext cx="8665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Partner organizations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use Network resources to engage audiences in their communities.</a:t>
            </a:r>
          </a:p>
        </p:txBody>
      </p:sp>
      <p:pic>
        <p:nvPicPr>
          <p:cNvPr id="3" name="Picture 2" descr="IMG_148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83" y="1727200"/>
            <a:ext cx="9144000" cy="5143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50230" y="3903980"/>
            <a:ext cx="3246120" cy="2560320"/>
            <a:chOff x="5950230" y="3903980"/>
            <a:chExt cx="3246120" cy="2560320"/>
          </a:xfrm>
        </p:grpSpPr>
        <p:sp>
          <p:nvSpPr>
            <p:cNvPr id="6" name="Rectangle 5"/>
            <p:cNvSpPr/>
            <p:nvPr/>
          </p:nvSpPr>
          <p:spPr>
            <a:xfrm>
              <a:off x="5950230" y="3903980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84900" y="4398862"/>
              <a:ext cx="30099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Century Gothic"/>
                  <a:cs typeface="Century Gothic"/>
                </a:rPr>
                <a:t>Local collaborations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increase our reach 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and impact.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32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3201" y="267481"/>
            <a:ext cx="8724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artners </a:t>
            </a:r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adapt and improve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Network resources, creating new ideas, learning, and models.</a:t>
            </a:r>
            <a:endParaRPr lang="en-US" sz="3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20150328GH_0497-X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"/>
          <a:stretch/>
        </p:blipFill>
        <p:spPr>
          <a:xfrm>
            <a:off x="0" y="1973409"/>
            <a:ext cx="9144000" cy="48928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97880" y="3741608"/>
            <a:ext cx="3246120" cy="2560320"/>
            <a:chOff x="5897880" y="3741608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5897880" y="374160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21400" y="4414290"/>
              <a:ext cx="302105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Century Gothic"/>
                  <a:cs typeface="Century Gothic"/>
                </a:rPr>
                <a:t>Innovations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are shared across </a:t>
              </a:r>
            </a:p>
            <a:p>
              <a:r>
                <a:rPr lang="en-US" sz="2000" dirty="0" smtClean="0">
                  <a:latin typeface="Century Gothic"/>
                  <a:cs typeface="Century Gothic"/>
                </a:rPr>
                <a:t>the Network.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91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14460</TotalTime>
  <Words>865</Words>
  <Application>Microsoft Macintosh PowerPoint</Application>
  <PresentationFormat>On-screen Show (4:3)</PresentationFormat>
  <Paragraphs>163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PowerPoint Presentation</vt:lpstr>
      <vt:lpstr>NISE NETWORK  </vt:lpstr>
      <vt:lpstr>PowerPoint Presentation</vt:lpstr>
      <vt:lpstr>PowerPoint Presentation</vt:lpstr>
      <vt:lpstr>PowerPoint Presentation</vt:lpstr>
      <vt:lpstr>PARTNERS</vt:lpstr>
      <vt:lpstr>PowerPoint Presentation</vt:lpstr>
      <vt:lpstr>PowerPoint Presentation</vt:lpstr>
      <vt:lpstr>PowerPoint Presentation</vt:lpstr>
      <vt:lpstr>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PRODUCTS</vt:lpstr>
      <vt:lpstr>PowerPoint Presentation</vt:lpstr>
      <vt:lpstr>PowerPoint Presentation</vt:lpstr>
      <vt:lpstr>PowerPoint Presentation</vt:lpstr>
      <vt:lpstr>PowerPoint Presentation</vt:lpstr>
      <vt:lpstr>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</vt:vector>
  </TitlesOfParts>
  <Company>The Science Museum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</dc:title>
  <dc:creator>Catherine McCarthy</dc:creator>
  <cp:lastModifiedBy>Catherine McCarthy</cp:lastModifiedBy>
  <cp:revision>501</cp:revision>
  <cp:lastPrinted>2018-01-19T21:43:57Z</cp:lastPrinted>
  <dcterms:created xsi:type="dcterms:W3CDTF">2016-02-24T18:23:28Z</dcterms:created>
  <dcterms:modified xsi:type="dcterms:W3CDTF">2018-01-23T19:22:28Z</dcterms:modified>
</cp:coreProperties>
</file>