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326" r:id="rId2"/>
    <p:sldId id="391" r:id="rId3"/>
    <p:sldId id="408" r:id="rId4"/>
    <p:sldId id="366" r:id="rId5"/>
    <p:sldId id="389" r:id="rId6"/>
    <p:sldId id="392" r:id="rId7"/>
    <p:sldId id="395" r:id="rId8"/>
    <p:sldId id="377" r:id="rId9"/>
    <p:sldId id="394" r:id="rId10"/>
    <p:sldId id="384" r:id="rId11"/>
    <p:sldId id="379" r:id="rId12"/>
    <p:sldId id="396" r:id="rId13"/>
    <p:sldId id="398" r:id="rId14"/>
    <p:sldId id="397" r:id="rId15"/>
    <p:sldId id="385" r:id="rId16"/>
    <p:sldId id="378" r:id="rId17"/>
    <p:sldId id="399" r:id="rId18"/>
    <p:sldId id="386" r:id="rId19"/>
    <p:sldId id="380" r:id="rId20"/>
    <p:sldId id="401" r:id="rId21"/>
    <p:sldId id="402" r:id="rId22"/>
    <p:sldId id="381" r:id="rId23"/>
    <p:sldId id="403" r:id="rId24"/>
    <p:sldId id="404" r:id="rId25"/>
    <p:sldId id="382" r:id="rId26"/>
    <p:sldId id="405" r:id="rId27"/>
    <p:sldId id="414" r:id="rId28"/>
    <p:sldId id="383" r:id="rId29"/>
    <p:sldId id="387" r:id="rId30"/>
    <p:sldId id="406" r:id="rId31"/>
    <p:sldId id="388" r:id="rId32"/>
    <p:sldId id="416" r:id="rId33"/>
    <p:sldId id="409" r:id="rId34"/>
    <p:sldId id="413" r:id="rId35"/>
    <p:sldId id="411" r:id="rId36"/>
    <p:sldId id="412" r:id="rId37"/>
    <p:sldId id="415"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B041"/>
    <a:srgbClr val="B8E949"/>
    <a:srgbClr val="A1D622"/>
    <a:srgbClr val="788432"/>
    <a:srgbClr val="608411"/>
    <a:srgbClr val="AEC948"/>
    <a:srgbClr val="96E335"/>
    <a:srgbClr val="53DA09"/>
    <a:srgbClr val="C4DF91"/>
    <a:srgbClr val="E2F1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87" autoAdjust="0"/>
    <p:restoredTop sz="96986" autoAdjust="0"/>
  </p:normalViewPr>
  <p:slideViewPr>
    <p:cSldViewPr snapToGrid="0" snapToObjects="1">
      <p:cViewPr>
        <p:scale>
          <a:sx n="90" d="100"/>
          <a:sy n="90" d="100"/>
        </p:scale>
        <p:origin x="-1000" y="-208"/>
      </p:cViewPr>
      <p:guideLst>
        <p:guide orient="horz" pos="2160"/>
        <p:guide pos="2929"/>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DFC8B8-151D-D94C-B2A1-145998D0F5FD}" type="datetimeFigureOut">
              <a:rPr lang="en-US" smtClean="0"/>
              <a:pPr/>
              <a:t>12/10/12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6988DD-B1B0-0846-834F-C280A9EAFD6D}" type="slidenum">
              <a:rPr lang="en-US" smtClean="0"/>
              <a:pPr/>
              <a:t>‹#›</a:t>
            </a:fld>
            <a:endParaRPr lang="en-US" dirty="0"/>
          </a:p>
        </p:txBody>
      </p:sp>
    </p:spTree>
    <p:extLst>
      <p:ext uri="{BB962C8B-B14F-4D97-AF65-F5344CB8AC3E}">
        <p14:creationId xmlns:p14="http://schemas.microsoft.com/office/powerpoint/2010/main" val="24994761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smtClean="0">
                <a:latin typeface="Calibri" charset="0"/>
                <a:ea typeface="ＭＳ Ｐゴシック" charset="0"/>
                <a:cs typeface="ＭＳ Ｐゴシック" charset="0"/>
              </a:rPr>
              <a:t>The</a:t>
            </a:r>
            <a:r>
              <a:rPr lang="en-US" sz="1200" baseline="0" dirty="0" smtClean="0">
                <a:latin typeface="Calibri" charset="0"/>
                <a:ea typeface="ＭＳ Ｐゴシック" charset="0"/>
                <a:cs typeface="ＭＳ Ｐゴシック" charset="0"/>
              </a:rPr>
              <a:t> Network includes all of YOU!</a:t>
            </a:r>
          </a:p>
          <a:p>
            <a:r>
              <a:rPr lang="en-US" sz="1200" baseline="0" dirty="0" smtClean="0">
                <a:latin typeface="Calibri" charset="0"/>
                <a:ea typeface="ＭＳ Ｐゴシック" charset="0"/>
                <a:cs typeface="ＭＳ Ｐゴシック" charset="0"/>
              </a:rPr>
              <a:t>Here are</a:t>
            </a:r>
            <a:r>
              <a:rPr lang="en-US" sz="1200" dirty="0" smtClean="0">
                <a:latin typeface="Calibri" charset="0"/>
                <a:ea typeface="ＭＳ Ｐゴシック" charset="0"/>
                <a:cs typeface="ＭＳ Ｐゴシック" charset="0"/>
              </a:rPr>
              <a:t> about</a:t>
            </a:r>
            <a:r>
              <a:rPr lang="en-US" sz="1200" baseline="0" dirty="0" smtClean="0">
                <a:latin typeface="Calibri" charset="0"/>
                <a:ea typeface="ＭＳ Ｐゴシック" charset="0"/>
                <a:cs typeface="ＭＳ Ｐゴシック" charset="0"/>
              </a:rPr>
              <a:t> 50 </a:t>
            </a:r>
            <a:r>
              <a:rPr lang="en-US" sz="1200" dirty="0" smtClean="0">
                <a:latin typeface="Calibri" charset="0"/>
                <a:ea typeface="ＭＳ Ｐゴシック" charset="0"/>
                <a:cs typeface="ＭＳ Ｐゴシック" charset="0"/>
              </a:rPr>
              <a:t>people  - out </a:t>
            </a:r>
            <a:r>
              <a:rPr lang="en-US" sz="1200" dirty="0">
                <a:latin typeface="Calibri" charset="0"/>
                <a:ea typeface="ＭＳ Ｐゴシック" charset="0"/>
                <a:cs typeface="ＭＳ Ｐゴシック" charset="0"/>
              </a:rPr>
              <a:t>of 2600 in our </a:t>
            </a:r>
            <a:r>
              <a:rPr lang="en-US" sz="1200" dirty="0" err="1">
                <a:latin typeface="Calibri" charset="0"/>
                <a:ea typeface="ＭＳ Ｐゴシック" charset="0"/>
                <a:cs typeface="ＭＳ Ｐゴシック" charset="0"/>
              </a:rPr>
              <a:t>QuickBase</a:t>
            </a:r>
            <a:r>
              <a:rPr lang="en-US" sz="1200" dirty="0">
                <a:latin typeface="Calibri" charset="0"/>
                <a:ea typeface="ＭＳ Ｐゴシック" charset="0"/>
                <a:cs typeface="ＭＳ Ｐゴシック" charset="0"/>
              </a:rPr>
              <a:t> files</a:t>
            </a:r>
          </a:p>
          <a:p>
            <a:r>
              <a:rPr lang="en-US" sz="1200" dirty="0">
                <a:latin typeface="Calibri" charset="0"/>
                <a:ea typeface="ＭＳ Ｐゴシック" charset="0"/>
                <a:cs typeface="ＭＳ Ｐゴシック" charset="0"/>
              </a:rPr>
              <a:t>1300 have profiles on </a:t>
            </a:r>
            <a:r>
              <a:rPr lang="en-US" sz="1200" dirty="0" err="1">
                <a:latin typeface="Calibri" charset="0"/>
                <a:ea typeface="ＭＳ Ｐゴシック" charset="0"/>
                <a:cs typeface="ＭＳ Ｐゴシック" charset="0"/>
              </a:rPr>
              <a:t>nisenet.org</a:t>
            </a:r>
            <a:r>
              <a:rPr lang="en-US" sz="1200" dirty="0">
                <a:latin typeface="Calibri" charset="0"/>
                <a:ea typeface="ＭＳ Ｐゴシック" charset="0"/>
                <a:cs typeface="ＭＳ Ｐゴシック" charset="0"/>
              </a:rPr>
              <a:t>, and 1000 </a:t>
            </a:r>
            <a:r>
              <a:rPr lang="en-US" sz="1200" dirty="0" smtClean="0">
                <a:latin typeface="Calibri" charset="0"/>
                <a:ea typeface="ＭＳ Ｐゴシック" charset="0"/>
                <a:cs typeface="ＭＳ Ｐゴシック" charset="0"/>
              </a:rPr>
              <a:t>subscribe</a:t>
            </a:r>
            <a:r>
              <a:rPr lang="en-US" sz="1200" baseline="0" dirty="0" smtClean="0">
                <a:latin typeface="Calibri" charset="0"/>
                <a:ea typeface="ＭＳ Ｐゴシック" charset="0"/>
                <a:cs typeface="ＭＳ Ｐゴシック" charset="0"/>
              </a:rPr>
              <a:t> to</a:t>
            </a:r>
            <a:r>
              <a:rPr lang="en-US" sz="1200" dirty="0" smtClean="0">
                <a:latin typeface="Calibri" charset="0"/>
                <a:ea typeface="ＭＳ Ｐゴシック" charset="0"/>
                <a:cs typeface="ＭＳ Ｐゴシック" charset="0"/>
              </a:rPr>
              <a:t> </a:t>
            </a:r>
            <a:r>
              <a:rPr lang="en-US" sz="1200" dirty="0">
                <a:latin typeface="Calibri" charset="0"/>
                <a:ea typeface="ＭＳ Ｐゴシック" charset="0"/>
                <a:cs typeface="ＭＳ Ｐゴシック" charset="0"/>
              </a:rPr>
              <a:t>the </a:t>
            </a:r>
            <a:r>
              <a:rPr lang="en-US" sz="1200" dirty="0" err="1" smtClean="0">
                <a:latin typeface="Calibri" charset="0"/>
                <a:ea typeface="ＭＳ Ｐゴシック" charset="0"/>
                <a:cs typeface="ＭＳ Ｐゴシック" charset="0"/>
              </a:rPr>
              <a:t>NanoBite</a:t>
            </a:r>
            <a:r>
              <a:rPr lang="en-US" sz="1200" dirty="0" smtClean="0">
                <a:latin typeface="Calibri" charset="0"/>
                <a:ea typeface="ＭＳ Ｐゴシック" charset="0"/>
                <a:cs typeface="ＭＳ Ｐゴシック" charset="0"/>
              </a:rPr>
              <a:t> </a:t>
            </a:r>
            <a:r>
              <a:rPr lang="en-US" sz="1200" dirty="0">
                <a:latin typeface="Calibri" charset="0"/>
                <a:ea typeface="ＭＳ Ｐゴシック" charset="0"/>
                <a:cs typeface="ＭＳ Ｐゴシック" charset="0"/>
              </a:rPr>
              <a:t>newsletter</a:t>
            </a: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570EB2-25F7-734C-885E-3BC9039B22F8}" type="slidenum">
              <a:rPr lang="en-US" sz="1200">
                <a:latin typeface="Calibri" charset="0"/>
              </a:rPr>
              <a:pPr eaLnBrk="1" hangingPunct="1"/>
              <a:t>1</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Also heard demand from partners</a:t>
            </a:r>
          </a:p>
        </p:txBody>
      </p:sp>
      <p:sp>
        <p:nvSpPr>
          <p:cNvPr id="125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F28F42-646A-EB45-A158-84B547518728}" type="slidenum">
              <a:rPr lang="en-US" sz="1200">
                <a:latin typeface="Calibri" charset="0"/>
              </a:rPr>
              <a:pPr eaLnBrk="1" hangingPunct="1"/>
              <a:t>20</a:t>
            </a:fld>
            <a:endParaRPr 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pPr>
            <a:r>
              <a:rPr lang="en-US" sz="1200" b="1" dirty="0">
                <a:latin typeface="Calibri" charset="0"/>
                <a:ea typeface="ＭＳ Ｐゴシック" charset="0"/>
                <a:cs typeface="ＭＳ Ｐゴシック" charset="0"/>
              </a:rPr>
              <a:t>To build the network and raise the capacities of its members, we have 7 regional hubs that </a:t>
            </a:r>
            <a:endParaRPr lang="en-US" sz="1200" dirty="0" smtClean="0">
              <a:latin typeface="Calibri" charset="0"/>
              <a:ea typeface="ＭＳ Ｐゴシック" charset="0"/>
              <a:cs typeface="ＭＳ Ｐゴシック" charset="0"/>
            </a:endParaRPr>
          </a:p>
          <a:p>
            <a:pPr marL="279400" indent="-279400">
              <a:spcBef>
                <a:spcPct val="50000"/>
              </a:spcBef>
              <a:buFontTx/>
              <a:buChar char="•"/>
            </a:pPr>
            <a:r>
              <a:rPr lang="en-US" sz="1200" dirty="0" smtClean="0">
                <a:latin typeface="+mn-lt"/>
              </a:rPr>
              <a:t>Share NISE Network resources with partners</a:t>
            </a:r>
          </a:p>
          <a:p>
            <a:pPr marL="279400" indent="-279400">
              <a:spcBef>
                <a:spcPct val="50000"/>
              </a:spcBef>
              <a:buFontTx/>
              <a:buChar char="•"/>
            </a:pPr>
            <a:r>
              <a:rPr lang="en-US" sz="1200" dirty="0" smtClean="0">
                <a:latin typeface="+mn-lt"/>
              </a:rPr>
              <a:t>Support the infusion of </a:t>
            </a:r>
            <a:r>
              <a:rPr lang="en-US" sz="1200" dirty="0" err="1" smtClean="0">
                <a:latin typeface="+mn-lt"/>
              </a:rPr>
              <a:t>nano</a:t>
            </a:r>
            <a:r>
              <a:rPr lang="en-US" sz="1200" dirty="0" smtClean="0">
                <a:latin typeface="+mn-lt"/>
              </a:rPr>
              <a:t> content into partner museum institutions—increasing public impact</a:t>
            </a:r>
          </a:p>
          <a:p>
            <a:pPr marL="279400" indent="-279400">
              <a:spcBef>
                <a:spcPct val="50000"/>
              </a:spcBef>
              <a:buFontTx/>
              <a:buChar char="•"/>
            </a:pPr>
            <a:r>
              <a:rPr lang="en-US" sz="1200" dirty="0" smtClean="0">
                <a:latin typeface="+mn-lt"/>
              </a:rPr>
              <a:t>Encourage further involvement in the network</a:t>
            </a:r>
          </a:p>
          <a:p>
            <a:pPr marL="279400" indent="-279400">
              <a:spcBef>
                <a:spcPct val="50000"/>
              </a:spcBef>
              <a:buFontTx/>
              <a:buChar char="•"/>
            </a:pPr>
            <a:r>
              <a:rPr lang="en-US" sz="1200" dirty="0" smtClean="0">
                <a:latin typeface="+mn-lt"/>
              </a:rPr>
              <a:t>Connect informal science educators and local researchers </a:t>
            </a:r>
          </a:p>
          <a:p>
            <a:pPr eaLnBrk="1" hangingPunct="1">
              <a:spcBef>
                <a:spcPct val="50000"/>
              </a:spcBef>
              <a:buFontTx/>
              <a:buChar char="•"/>
            </a:pPr>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4DFEF6-3784-F748-8568-21F4CBD27EF7}" type="datetimeFigureOut">
              <a:rPr lang="en-US" smtClean="0"/>
              <a:pPr/>
              <a:t>12/10/12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53F66A-EDFF-3B42-B961-DB266C9C269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4DFEF6-3784-F748-8568-21F4CBD27EF7}" type="datetimeFigureOut">
              <a:rPr lang="en-US" smtClean="0"/>
              <a:pPr/>
              <a:t>12/10/12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53F66A-EDFF-3B42-B961-DB266C9C269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4DFEF6-3784-F748-8568-21F4CBD27EF7}" type="datetimeFigureOut">
              <a:rPr lang="en-US" smtClean="0"/>
              <a:pPr/>
              <a:t>12/10/12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53F66A-EDFF-3B42-B961-DB266C9C269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4DFEF6-3784-F748-8568-21F4CBD27EF7}" type="datetimeFigureOut">
              <a:rPr lang="en-US" smtClean="0"/>
              <a:pPr/>
              <a:t>12/10/12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53F66A-EDFF-3B42-B961-DB266C9C269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4DFEF6-3784-F748-8568-21F4CBD27EF7}" type="datetimeFigureOut">
              <a:rPr lang="en-US" smtClean="0"/>
              <a:pPr/>
              <a:t>12/10/12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53F66A-EDFF-3B42-B961-DB266C9C269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4DFEF6-3784-F748-8568-21F4CBD27EF7}" type="datetimeFigureOut">
              <a:rPr lang="en-US" smtClean="0"/>
              <a:pPr/>
              <a:t>12/10/12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53F66A-EDFF-3B42-B961-DB266C9C269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4DFEF6-3784-F748-8568-21F4CBD27EF7}" type="datetimeFigureOut">
              <a:rPr lang="en-US" smtClean="0"/>
              <a:pPr/>
              <a:t>12/10/12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853F66A-EDFF-3B42-B961-DB266C9C269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4DFEF6-3784-F748-8568-21F4CBD27EF7}" type="datetimeFigureOut">
              <a:rPr lang="en-US" smtClean="0"/>
              <a:pPr/>
              <a:t>12/10/12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853F66A-EDFF-3B42-B961-DB266C9C269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4DFEF6-3784-F748-8568-21F4CBD27EF7}" type="datetimeFigureOut">
              <a:rPr lang="en-US" smtClean="0"/>
              <a:pPr/>
              <a:t>12/10/12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853F66A-EDFF-3B42-B961-DB266C9C269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4DFEF6-3784-F748-8568-21F4CBD27EF7}" type="datetimeFigureOut">
              <a:rPr lang="en-US" smtClean="0"/>
              <a:pPr/>
              <a:t>12/10/12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53F66A-EDFF-3B42-B961-DB266C9C269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4DFEF6-3784-F748-8568-21F4CBD27EF7}" type="datetimeFigureOut">
              <a:rPr lang="en-US" smtClean="0"/>
              <a:pPr/>
              <a:t>12/10/12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53F66A-EDFF-3B42-B961-DB266C9C269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F1C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4DFEF6-3784-F748-8568-21F4CBD27EF7}" type="datetimeFigureOut">
              <a:rPr lang="en-US" smtClean="0"/>
              <a:pPr/>
              <a:t>12/10/12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3F66A-EDFF-3B42-B961-DB266C9C269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jpg"/><Relationship Id="rId12" Type="http://schemas.openxmlformats.org/officeDocument/2006/relationships/image" Target="../media/image10.jpeg"/><Relationship Id="rId13" Type="http://schemas.openxmlformats.org/officeDocument/2006/relationships/image" Target="../media/image11.jpeg"/><Relationship Id="rId1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png"/><Relationship Id="rId6" Type="http://schemas.openxmlformats.org/officeDocument/2006/relationships/image" Target="../media/image24.jpeg"/><Relationship Id="rId7" Type="http://schemas.openxmlformats.org/officeDocument/2006/relationships/image" Target="../media/image25.jpeg"/><Relationship Id="rId8" Type="http://schemas.openxmlformats.org/officeDocument/2006/relationships/image" Target="../media/image26.jpeg"/><Relationship Id="rId9" Type="http://schemas.openxmlformats.org/officeDocument/2006/relationships/image" Target="../media/image27.jpeg"/><Relationship Id="rId10"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 Id="rId3"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14.png"/><Relationship Id="rId6" Type="http://schemas.openxmlformats.org/officeDocument/2006/relationships/image" Target="../media/image37.png"/><Relationship Id="rId7"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14.png"/><Relationship Id="rId6" Type="http://schemas.openxmlformats.org/officeDocument/2006/relationships/image" Target="../media/image37.png"/><Relationship Id="rId7"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14.png"/><Relationship Id="rId6" Type="http://schemas.openxmlformats.org/officeDocument/2006/relationships/image" Target="../media/image37.png"/><Relationship Id="rId7" Type="http://schemas.openxmlformats.org/officeDocument/2006/relationships/image" Target="../media/image17.png"/><Relationship Id="rId8"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jpeg"/><Relationship Id="rId8" Type="http://schemas.microsoft.com/office/2007/relationships/hdphoto" Target="../media/hdphoto1.wdp"/><Relationship Id="rId9" Type="http://schemas.openxmlformats.org/officeDocument/2006/relationships/image" Target="../media/image48.jpeg"/><Relationship Id="rId10" Type="http://schemas.microsoft.com/office/2007/relationships/hdphoto" Target="../media/hdphoto2.wdp"/><Relationship Id="rId1" Type="http://schemas.openxmlformats.org/officeDocument/2006/relationships/slideLayout" Target="../slideLayouts/slideLayout6.xml"/><Relationship Id="rId2"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14.png"/><Relationship Id="rId6" Type="http://schemas.openxmlformats.org/officeDocument/2006/relationships/image" Target="../media/image37.png"/><Relationship Id="rId7" Type="http://schemas.openxmlformats.org/officeDocument/2006/relationships/image" Target="../media/image17.png"/><Relationship Id="rId8"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14.png"/><Relationship Id="rId6" Type="http://schemas.openxmlformats.org/officeDocument/2006/relationships/image" Target="../media/image37.png"/><Relationship Id="rId7" Type="http://schemas.openxmlformats.org/officeDocument/2006/relationships/image" Target="../media/image49.png"/><Relationship Id="rId8" Type="http://schemas.openxmlformats.org/officeDocument/2006/relationships/image" Target="../media/image17.png"/><Relationship Id="rId9"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jpg"/><Relationship Id="rId5" Type="http://schemas.openxmlformats.org/officeDocument/2006/relationships/image" Target="../media/image53.jpg"/><Relationship Id="rId6" Type="http://schemas.openxmlformats.org/officeDocument/2006/relationships/image" Target="../media/image54.jpg"/><Relationship Id="rId7" Type="http://schemas.openxmlformats.org/officeDocument/2006/relationships/image" Target="../media/image55.jpg"/><Relationship Id="rId8" Type="http://schemas.openxmlformats.org/officeDocument/2006/relationships/image" Target="../media/image56.jpg"/><Relationship Id="rId1" Type="http://schemas.openxmlformats.org/officeDocument/2006/relationships/slideLayout" Target="../slideLayouts/slideLayout6.xml"/><Relationship Id="rId2" Type="http://schemas.openxmlformats.org/officeDocument/2006/relationships/image" Target="../media/image50.jp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14.png"/><Relationship Id="rId6" Type="http://schemas.openxmlformats.org/officeDocument/2006/relationships/image" Target="../media/image37.png"/><Relationship Id="rId7" Type="http://schemas.openxmlformats.org/officeDocument/2006/relationships/image" Target="../media/image49.png"/><Relationship Id="rId8" Type="http://schemas.openxmlformats.org/officeDocument/2006/relationships/image" Target="../media/image17.png"/><Relationship Id="rId9"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14.png"/><Relationship Id="rId6" Type="http://schemas.openxmlformats.org/officeDocument/2006/relationships/image" Target="../media/image37.png"/><Relationship Id="rId7" Type="http://schemas.openxmlformats.org/officeDocument/2006/relationships/image" Target="../media/image49.png"/><Relationship Id="rId8" Type="http://schemas.openxmlformats.org/officeDocument/2006/relationships/image" Target="../media/image17.png"/><Relationship Id="rId9" Type="http://schemas.openxmlformats.org/officeDocument/2006/relationships/image" Target="../media/image41.png"/><Relationship Id="rId10" Type="http://schemas.openxmlformats.org/officeDocument/2006/relationships/image" Target="../media/image57.jp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14.png"/><Relationship Id="rId6" Type="http://schemas.openxmlformats.org/officeDocument/2006/relationships/image" Target="../media/image37.png"/><Relationship Id="rId7" Type="http://schemas.openxmlformats.org/officeDocument/2006/relationships/image" Target="../media/image41.png"/><Relationship Id="rId8" Type="http://schemas.openxmlformats.org/officeDocument/2006/relationships/image" Target="../media/image49.png"/><Relationship Id="rId9" Type="http://schemas.openxmlformats.org/officeDocument/2006/relationships/image" Target="../media/image17.png"/><Relationship Id="rId10" Type="http://schemas.openxmlformats.org/officeDocument/2006/relationships/image" Target="../media/image57.jp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14.png"/><Relationship Id="rId6" Type="http://schemas.openxmlformats.org/officeDocument/2006/relationships/image" Target="../media/image37.png"/><Relationship Id="rId7" Type="http://schemas.openxmlformats.org/officeDocument/2006/relationships/image" Target="../media/image41.png"/><Relationship Id="rId8" Type="http://schemas.openxmlformats.org/officeDocument/2006/relationships/image" Target="../media/image49.png"/><Relationship Id="rId9" Type="http://schemas.openxmlformats.org/officeDocument/2006/relationships/image" Target="../media/image17.png"/><Relationship Id="rId10" Type="http://schemas.openxmlformats.org/officeDocument/2006/relationships/image" Target="../media/image58.jp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14.png"/><Relationship Id="rId6" Type="http://schemas.openxmlformats.org/officeDocument/2006/relationships/image" Target="../media/image37.png"/><Relationship Id="rId7" Type="http://schemas.openxmlformats.org/officeDocument/2006/relationships/image" Target="../media/image41.png"/><Relationship Id="rId8" Type="http://schemas.openxmlformats.org/officeDocument/2006/relationships/image" Target="../media/image49.png"/><Relationship Id="rId9" Type="http://schemas.openxmlformats.org/officeDocument/2006/relationships/image" Target="../media/image17.png"/><Relationship Id="rId10" Type="http://schemas.openxmlformats.org/officeDocument/2006/relationships/image" Target="../media/image58.jp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jpeg"/><Relationship Id="rId3" Type="http://schemas.openxmlformats.org/officeDocument/2006/relationships/image" Target="../media/image1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6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23382"/>
            <a:ext cx="9144000" cy="6886279"/>
            <a:chOff x="0" y="-23382"/>
            <a:chExt cx="9144000" cy="6886279"/>
          </a:xfrm>
        </p:grpSpPr>
        <p:pic>
          <p:nvPicPr>
            <p:cNvPr id="2355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5921820" y="4487"/>
              <a:ext cx="1189037"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20110914gh_159.jpg"/>
            <p:cNvPicPr>
              <a:picLocks noChangeAspect="1"/>
            </p:cNvPicPr>
            <p:nvPr/>
          </p:nvPicPr>
          <p:blipFill rotWithShape="1">
            <a:blip r:embed="rId4">
              <a:extLst>
                <a:ext uri="{28A0092B-C50C-407E-A947-70E740481C1C}">
                  <a14:useLocalDpi xmlns:a14="http://schemas.microsoft.com/office/drawing/2010/main" val="0"/>
                </a:ext>
              </a:extLst>
            </a:blip>
            <a:srcRect t="24356" r="14428"/>
            <a:stretch/>
          </p:blipFill>
          <p:spPr bwMode="auto">
            <a:xfrm>
              <a:off x="1035223" y="4894429"/>
              <a:ext cx="1162690" cy="19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0832" y="1849074"/>
              <a:ext cx="4008860" cy="333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060575"/>
              <a:ext cx="3180832" cy="289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0" y="4487"/>
              <a:ext cx="7981310" cy="20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7189692" y="-23382"/>
              <a:ext cx="1954308" cy="355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204056" y="3074275"/>
              <a:ext cx="1933430" cy="1880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 descr="Peopl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7913" y="4954225"/>
              <a:ext cx="5280280" cy="190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iencenter nanodays.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79286" y="4955048"/>
              <a:ext cx="2858200" cy="1907849"/>
            </a:xfrm>
            <a:prstGeom prst="rect">
              <a:avLst/>
            </a:prstGeom>
          </p:spPr>
        </p:pic>
        <p:pic>
          <p:nvPicPr>
            <p:cNvPr id="13" name="Picture 12" descr="ali_crop.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4930900"/>
              <a:ext cx="1035223" cy="193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6"/>
          <p:cNvSpPr txBox="1">
            <a:spLocks noChangeArrowheads="1"/>
          </p:cNvSpPr>
          <p:nvPr/>
        </p:nvSpPr>
        <p:spPr bwMode="auto">
          <a:xfrm>
            <a:off x="2208470" y="1595075"/>
            <a:ext cx="5009444" cy="1077218"/>
          </a:xfrm>
          <a:prstGeom prst="rect">
            <a:avLst/>
          </a:prstGeom>
          <a:solidFill>
            <a:srgbClr val="FFFFFF"/>
          </a:solidFill>
          <a:ln w="9525">
            <a:noFill/>
            <a:miter lim="800000"/>
            <a:headEnd/>
            <a:tailEnd/>
          </a:ln>
        </p:spPr>
        <p:txBody>
          <a:bodyPr wrap="square">
            <a:prstTxWarp prst="textNoShape">
              <a:avLst/>
            </a:prstTxWarp>
            <a:spAutoFit/>
          </a:bodyPr>
          <a:lstStyle/>
          <a:p>
            <a:pPr algn="ctr"/>
            <a:r>
              <a:rPr lang="en-US" sz="3200" dirty="0" smtClean="0">
                <a:solidFill>
                  <a:srgbClr val="0C4225"/>
                </a:solidFill>
                <a:latin typeface="Georgia" pitchFamily="1" charset="0"/>
                <a:ea typeface="Georgia" pitchFamily="1" charset="0"/>
                <a:cs typeface="Georgia" pitchFamily="1" charset="0"/>
              </a:rPr>
              <a:t>Welcome </a:t>
            </a:r>
          </a:p>
          <a:p>
            <a:pPr algn="ctr"/>
            <a:r>
              <a:rPr lang="en-US" sz="3200" dirty="0" smtClean="0">
                <a:solidFill>
                  <a:srgbClr val="0C4225"/>
                </a:solidFill>
                <a:latin typeface="Georgia" pitchFamily="1" charset="0"/>
                <a:ea typeface="Georgia" pitchFamily="1" charset="0"/>
                <a:cs typeface="Georgia" pitchFamily="1" charset="0"/>
              </a:rPr>
              <a:t>NISE Network Partners !</a:t>
            </a:r>
            <a:endParaRPr lang="en-US" sz="3200" dirty="0">
              <a:solidFill>
                <a:srgbClr val="0C4225"/>
              </a:solidFill>
              <a:latin typeface="Georgia" pitchFamily="1" charset="0"/>
              <a:ea typeface="Georgia" pitchFamily="1" charset="0"/>
              <a:cs typeface="Georgia" pitchFamily="1" charset="0"/>
            </a:endParaRPr>
          </a:p>
        </p:txBody>
      </p:sp>
      <p:sp>
        <p:nvSpPr>
          <p:cNvPr id="4" name="Rectangle 3"/>
          <p:cNvSpPr/>
          <p:nvPr/>
        </p:nvSpPr>
        <p:spPr>
          <a:xfrm>
            <a:off x="155222" y="5964591"/>
            <a:ext cx="8777111" cy="69497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3" descr="NISE_logo.jpg"/>
          <p:cNvPicPr>
            <a:picLocks noChangeAspect="1"/>
          </p:cNvPicPr>
          <p:nvPr/>
        </p:nvPicPr>
        <p:blipFill>
          <a:blip r:embed="rId13"/>
          <a:srcRect/>
          <a:stretch>
            <a:fillRect/>
          </a:stretch>
        </p:blipFill>
        <p:spPr bwMode="auto">
          <a:xfrm>
            <a:off x="266700" y="6087005"/>
            <a:ext cx="2133600" cy="498475"/>
          </a:xfrm>
          <a:prstGeom prst="rect">
            <a:avLst/>
          </a:prstGeom>
          <a:solidFill>
            <a:srgbClr val="E2F1CF"/>
          </a:solidFill>
          <a:ln w="9525">
            <a:noFill/>
            <a:miter lim="800000"/>
            <a:headEnd/>
            <a:tailEnd/>
          </a:ln>
        </p:spPr>
      </p:pic>
      <p:pic>
        <p:nvPicPr>
          <p:cNvPr id="16" name="Picture 5"/>
          <p:cNvPicPr>
            <a:picLocks noChangeAspect="1"/>
          </p:cNvPicPr>
          <p:nvPr/>
        </p:nvPicPr>
        <p:blipFill>
          <a:blip r:embed="rId14"/>
          <a:srcRect/>
          <a:stretch>
            <a:fillRect/>
          </a:stretch>
        </p:blipFill>
        <p:spPr bwMode="auto">
          <a:xfrm>
            <a:off x="8111067" y="5988404"/>
            <a:ext cx="674538" cy="679978"/>
          </a:xfrm>
          <a:prstGeom prst="rect">
            <a:avLst/>
          </a:prstGeom>
          <a:solidFill>
            <a:srgbClr val="FFFFFF"/>
          </a:solidFill>
          <a:ln w="9525">
            <a:noFill/>
            <a:miter lim="800000"/>
            <a:headEnd/>
            <a:tailEnd/>
          </a:ln>
        </p:spPr>
      </p:pic>
      <p:sp>
        <p:nvSpPr>
          <p:cNvPr id="5" name="TextBox 4"/>
          <p:cNvSpPr txBox="1"/>
          <p:nvPr/>
        </p:nvSpPr>
        <p:spPr>
          <a:xfrm>
            <a:off x="2624665" y="6058783"/>
            <a:ext cx="5080000" cy="461665"/>
          </a:xfrm>
          <a:prstGeom prst="rect">
            <a:avLst/>
          </a:prstGeom>
          <a:noFill/>
        </p:spPr>
        <p:txBody>
          <a:bodyPr wrap="square" rtlCol="0">
            <a:spAutoFit/>
          </a:bodyPr>
          <a:lstStyle/>
          <a:p>
            <a:pPr algn="r"/>
            <a:r>
              <a:rPr lang="en-US" sz="2400" dirty="0" smtClean="0"/>
              <a:t>Network-Wide Meeting, Boston, 2012</a:t>
            </a:r>
            <a:endParaRPr lang="en-US" sz="2400" dirty="0"/>
          </a:p>
        </p:txBody>
      </p:sp>
    </p:spTree>
    <p:extLst>
      <p:ext uri="{BB962C8B-B14F-4D97-AF65-F5344CB8AC3E}">
        <p14:creationId xmlns:p14="http://schemas.microsoft.com/office/powerpoint/2010/main" val="379508048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371660" y="2276270"/>
            <a:ext cx="492368" cy="459154"/>
            <a:chOff x="371660" y="2276270"/>
            <a:chExt cx="492368" cy="459154"/>
          </a:xfrm>
        </p:grpSpPr>
        <p:sp>
          <p:nvSpPr>
            <p:cNvPr id="59" name="Oval 58"/>
            <p:cNvSpPr/>
            <p:nvPr/>
          </p:nvSpPr>
          <p:spPr>
            <a:xfrm>
              <a:off x="371660" y="2276270"/>
              <a:ext cx="492368" cy="459154"/>
            </a:xfrm>
            <a:prstGeom prst="ellipse">
              <a:avLst/>
            </a:prstGeom>
            <a:solidFill>
              <a:srgbClr val="AEC948"/>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TextBox 59"/>
            <p:cNvSpPr txBox="1"/>
            <p:nvPr/>
          </p:nvSpPr>
          <p:spPr>
            <a:xfrm>
              <a:off x="461936" y="2305577"/>
              <a:ext cx="341923" cy="369332"/>
            </a:xfrm>
            <a:prstGeom prst="rect">
              <a:avLst/>
            </a:prstGeom>
            <a:noFill/>
          </p:spPr>
          <p:txBody>
            <a:bodyPr wrap="square" rtlCol="0">
              <a:spAutoFit/>
            </a:bodyPr>
            <a:lstStyle/>
            <a:p>
              <a:r>
                <a:rPr lang="en-US" dirty="0" smtClean="0"/>
                <a:t>3</a:t>
              </a:r>
              <a:endParaRPr lang="en-US" dirty="0"/>
            </a:p>
          </p:txBody>
        </p:sp>
      </p:grpSp>
      <p:sp>
        <p:nvSpPr>
          <p:cNvPr id="111" name="Isosceles Triangle 110"/>
          <p:cNvSpPr/>
          <p:nvPr/>
        </p:nvSpPr>
        <p:spPr>
          <a:xfrm flipV="1">
            <a:off x="406879" y="3537480"/>
            <a:ext cx="426287"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978864" y="3292248"/>
            <a:ext cx="7161420" cy="282222"/>
            <a:chOff x="457200" y="1580612"/>
            <a:chExt cx="7872766" cy="282222"/>
          </a:xfrm>
        </p:grpSpPr>
        <p:sp>
          <p:nvSpPr>
            <p:cNvPr id="32" name="Rectangle 31"/>
            <p:cNvSpPr/>
            <p:nvPr/>
          </p:nvSpPr>
          <p:spPr>
            <a:xfrm>
              <a:off x="457200" y="1580612"/>
              <a:ext cx="7872766"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29092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07303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5515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3727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419386"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20150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98361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76573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4785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329966" y="1580612"/>
              <a:ext cx="0" cy="282222"/>
            </a:xfrm>
            <a:prstGeom prst="line">
              <a:avLst/>
            </a:prstGeom>
          </p:spPr>
          <p:style>
            <a:lnRef idx="2">
              <a:schemeClr val="accent1"/>
            </a:lnRef>
            <a:fillRef idx="0">
              <a:schemeClr val="accent1"/>
            </a:fillRef>
            <a:effectRef idx="1">
              <a:schemeClr val="accent1"/>
            </a:effectRef>
            <a:fontRef idx="minor">
              <a:schemeClr val="tx1"/>
            </a:fontRef>
          </p:style>
        </p:cxnSp>
      </p:grpSp>
      <p:sp>
        <p:nvSpPr>
          <p:cNvPr id="80" name="Rectangle 79"/>
          <p:cNvSpPr/>
          <p:nvPr/>
        </p:nvSpPr>
        <p:spPr>
          <a:xfrm>
            <a:off x="406879" y="3289258"/>
            <a:ext cx="576731" cy="285211"/>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8140285" y="3290970"/>
            <a:ext cx="418418"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rot="16200000">
            <a:off x="304739" y="3811916"/>
            <a:ext cx="1302891" cy="369332"/>
          </a:xfrm>
          <a:prstGeom prst="rect">
            <a:avLst/>
          </a:prstGeom>
          <a:noFill/>
        </p:spPr>
        <p:txBody>
          <a:bodyPr wrap="square" rtlCol="0">
            <a:spAutoFit/>
          </a:bodyPr>
          <a:lstStyle/>
          <a:p>
            <a:r>
              <a:rPr lang="en-US" dirty="0" smtClean="0"/>
              <a:t>10/2005 -</a:t>
            </a:r>
            <a:endParaRPr lang="en-US" dirty="0"/>
          </a:p>
        </p:txBody>
      </p:sp>
      <p:sp>
        <p:nvSpPr>
          <p:cNvPr id="93" name="TextBox 92"/>
          <p:cNvSpPr txBox="1"/>
          <p:nvPr/>
        </p:nvSpPr>
        <p:spPr>
          <a:xfrm rot="16200000">
            <a:off x="1261228" y="3713448"/>
            <a:ext cx="874072" cy="369332"/>
          </a:xfrm>
          <a:prstGeom prst="rect">
            <a:avLst/>
          </a:prstGeom>
          <a:noFill/>
        </p:spPr>
        <p:txBody>
          <a:bodyPr wrap="square" rtlCol="0">
            <a:spAutoFit/>
          </a:bodyPr>
          <a:lstStyle/>
          <a:p>
            <a:r>
              <a:rPr lang="en-US" dirty="0" smtClean="0"/>
              <a:t>2006 -</a:t>
            </a:r>
            <a:endParaRPr lang="en-US" dirty="0"/>
          </a:p>
        </p:txBody>
      </p:sp>
      <p:sp>
        <p:nvSpPr>
          <p:cNvPr id="94" name="TextBox 93"/>
          <p:cNvSpPr txBox="1"/>
          <p:nvPr/>
        </p:nvSpPr>
        <p:spPr>
          <a:xfrm rot="16200000">
            <a:off x="1980628" y="3707088"/>
            <a:ext cx="874072" cy="369332"/>
          </a:xfrm>
          <a:prstGeom prst="rect">
            <a:avLst/>
          </a:prstGeom>
          <a:noFill/>
        </p:spPr>
        <p:txBody>
          <a:bodyPr wrap="square" rtlCol="0">
            <a:spAutoFit/>
          </a:bodyPr>
          <a:lstStyle/>
          <a:p>
            <a:r>
              <a:rPr lang="en-US" dirty="0" smtClean="0"/>
              <a:t>2007 -</a:t>
            </a:r>
            <a:endParaRPr lang="en-US" dirty="0"/>
          </a:p>
        </p:txBody>
      </p:sp>
      <p:sp>
        <p:nvSpPr>
          <p:cNvPr id="95" name="TextBox 94"/>
          <p:cNvSpPr txBox="1"/>
          <p:nvPr/>
        </p:nvSpPr>
        <p:spPr>
          <a:xfrm rot="16200000">
            <a:off x="2688688" y="3700728"/>
            <a:ext cx="874072" cy="369332"/>
          </a:xfrm>
          <a:prstGeom prst="rect">
            <a:avLst/>
          </a:prstGeom>
          <a:noFill/>
        </p:spPr>
        <p:txBody>
          <a:bodyPr wrap="square" rtlCol="0">
            <a:spAutoFit/>
          </a:bodyPr>
          <a:lstStyle/>
          <a:p>
            <a:r>
              <a:rPr lang="en-US" dirty="0" smtClean="0"/>
              <a:t>2008 -</a:t>
            </a:r>
            <a:endParaRPr lang="en-US" dirty="0"/>
          </a:p>
        </p:txBody>
      </p:sp>
      <p:sp>
        <p:nvSpPr>
          <p:cNvPr id="96" name="TextBox 95"/>
          <p:cNvSpPr txBox="1"/>
          <p:nvPr/>
        </p:nvSpPr>
        <p:spPr>
          <a:xfrm rot="16200000">
            <a:off x="3396748" y="3694368"/>
            <a:ext cx="874072" cy="369332"/>
          </a:xfrm>
          <a:prstGeom prst="rect">
            <a:avLst/>
          </a:prstGeom>
          <a:noFill/>
        </p:spPr>
        <p:txBody>
          <a:bodyPr wrap="square" rtlCol="0">
            <a:spAutoFit/>
          </a:bodyPr>
          <a:lstStyle/>
          <a:p>
            <a:r>
              <a:rPr lang="en-US" dirty="0" smtClean="0"/>
              <a:t>2009 -</a:t>
            </a:r>
            <a:endParaRPr lang="en-US" dirty="0"/>
          </a:p>
        </p:txBody>
      </p:sp>
      <p:sp>
        <p:nvSpPr>
          <p:cNvPr id="97" name="TextBox 96"/>
          <p:cNvSpPr txBox="1"/>
          <p:nvPr/>
        </p:nvSpPr>
        <p:spPr>
          <a:xfrm rot="16200000">
            <a:off x="4116148" y="3688008"/>
            <a:ext cx="874072" cy="369332"/>
          </a:xfrm>
          <a:prstGeom prst="rect">
            <a:avLst/>
          </a:prstGeom>
          <a:noFill/>
        </p:spPr>
        <p:txBody>
          <a:bodyPr wrap="square" rtlCol="0">
            <a:spAutoFit/>
          </a:bodyPr>
          <a:lstStyle/>
          <a:p>
            <a:r>
              <a:rPr lang="en-US" dirty="0" smtClean="0"/>
              <a:t>2010 -</a:t>
            </a:r>
            <a:endParaRPr lang="en-US" dirty="0"/>
          </a:p>
        </p:txBody>
      </p:sp>
      <p:sp>
        <p:nvSpPr>
          <p:cNvPr id="98" name="TextBox 97"/>
          <p:cNvSpPr txBox="1"/>
          <p:nvPr/>
        </p:nvSpPr>
        <p:spPr>
          <a:xfrm rot="16200000">
            <a:off x="4824208" y="3692988"/>
            <a:ext cx="874072" cy="369332"/>
          </a:xfrm>
          <a:prstGeom prst="rect">
            <a:avLst/>
          </a:prstGeom>
          <a:noFill/>
        </p:spPr>
        <p:txBody>
          <a:bodyPr wrap="square" rtlCol="0">
            <a:spAutoFit/>
          </a:bodyPr>
          <a:lstStyle/>
          <a:p>
            <a:r>
              <a:rPr lang="en-US" dirty="0" smtClean="0"/>
              <a:t>2011 -</a:t>
            </a:r>
            <a:endParaRPr lang="en-US" dirty="0"/>
          </a:p>
        </p:txBody>
      </p:sp>
      <p:sp>
        <p:nvSpPr>
          <p:cNvPr id="99" name="TextBox 98"/>
          <p:cNvSpPr txBox="1"/>
          <p:nvPr/>
        </p:nvSpPr>
        <p:spPr>
          <a:xfrm rot="16200000">
            <a:off x="5543608" y="3697968"/>
            <a:ext cx="874072" cy="369332"/>
          </a:xfrm>
          <a:prstGeom prst="rect">
            <a:avLst/>
          </a:prstGeom>
          <a:noFill/>
        </p:spPr>
        <p:txBody>
          <a:bodyPr wrap="square" rtlCol="0">
            <a:spAutoFit/>
          </a:bodyPr>
          <a:lstStyle/>
          <a:p>
            <a:r>
              <a:rPr lang="en-US" dirty="0" smtClean="0"/>
              <a:t>2012 -</a:t>
            </a:r>
            <a:endParaRPr lang="en-US" dirty="0"/>
          </a:p>
        </p:txBody>
      </p:sp>
      <p:sp>
        <p:nvSpPr>
          <p:cNvPr id="100" name="TextBox 99"/>
          <p:cNvSpPr txBox="1"/>
          <p:nvPr/>
        </p:nvSpPr>
        <p:spPr>
          <a:xfrm rot="16200000">
            <a:off x="6263008" y="3702948"/>
            <a:ext cx="874072" cy="369332"/>
          </a:xfrm>
          <a:prstGeom prst="rect">
            <a:avLst/>
          </a:prstGeom>
          <a:noFill/>
        </p:spPr>
        <p:txBody>
          <a:bodyPr wrap="square" rtlCol="0">
            <a:spAutoFit/>
          </a:bodyPr>
          <a:lstStyle/>
          <a:p>
            <a:r>
              <a:rPr lang="en-US" dirty="0" smtClean="0"/>
              <a:t>2013 -</a:t>
            </a:r>
            <a:endParaRPr lang="en-US" dirty="0"/>
          </a:p>
        </p:txBody>
      </p:sp>
      <p:sp>
        <p:nvSpPr>
          <p:cNvPr id="101" name="TextBox 100"/>
          <p:cNvSpPr txBox="1"/>
          <p:nvPr/>
        </p:nvSpPr>
        <p:spPr>
          <a:xfrm rot="16200000">
            <a:off x="6971068" y="3696588"/>
            <a:ext cx="874072" cy="369332"/>
          </a:xfrm>
          <a:prstGeom prst="rect">
            <a:avLst/>
          </a:prstGeom>
          <a:noFill/>
        </p:spPr>
        <p:txBody>
          <a:bodyPr wrap="square" rtlCol="0">
            <a:spAutoFit/>
          </a:bodyPr>
          <a:lstStyle/>
          <a:p>
            <a:r>
              <a:rPr lang="en-US" dirty="0" smtClean="0"/>
              <a:t>2014 -</a:t>
            </a:r>
            <a:endParaRPr lang="en-US" dirty="0"/>
          </a:p>
        </p:txBody>
      </p:sp>
      <p:sp>
        <p:nvSpPr>
          <p:cNvPr id="102" name="TextBox 101"/>
          <p:cNvSpPr txBox="1"/>
          <p:nvPr/>
        </p:nvSpPr>
        <p:spPr>
          <a:xfrm rot="16200000">
            <a:off x="7521551" y="3836466"/>
            <a:ext cx="1166548" cy="369332"/>
          </a:xfrm>
          <a:prstGeom prst="rect">
            <a:avLst/>
          </a:prstGeom>
          <a:noFill/>
        </p:spPr>
        <p:txBody>
          <a:bodyPr wrap="square" rtlCol="0">
            <a:spAutoFit/>
          </a:bodyPr>
          <a:lstStyle/>
          <a:p>
            <a:r>
              <a:rPr lang="en-US" dirty="0" smtClean="0"/>
              <a:t>10/2015 -</a:t>
            </a:r>
            <a:endParaRPr lang="en-US" dirty="0"/>
          </a:p>
        </p:txBody>
      </p:sp>
      <p:sp>
        <p:nvSpPr>
          <p:cNvPr id="112" name="Rectangle 111"/>
          <p:cNvSpPr/>
          <p:nvPr/>
        </p:nvSpPr>
        <p:spPr>
          <a:xfrm>
            <a:off x="406878" y="3306181"/>
            <a:ext cx="720413" cy="255960"/>
          </a:xfrm>
          <a:prstGeom prst="rect">
            <a:avLst/>
          </a:prstGeom>
          <a:solidFill>
            <a:srgbClr val="AEC948">
              <a:alpha val="7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4" name="Straight Connector 113"/>
          <p:cNvCxnSpPr/>
          <p:nvPr/>
        </p:nvCxnSpPr>
        <p:spPr>
          <a:xfrm flipH="1">
            <a:off x="607449" y="3867377"/>
            <a:ext cx="3790" cy="792980"/>
          </a:xfrm>
          <a:prstGeom prst="line">
            <a:avLst/>
          </a:prstGeom>
        </p:spPr>
        <p:style>
          <a:lnRef idx="2">
            <a:schemeClr val="dk1"/>
          </a:lnRef>
          <a:fillRef idx="0">
            <a:schemeClr val="dk1"/>
          </a:fillRef>
          <a:effectRef idx="1">
            <a:schemeClr val="dk1"/>
          </a:effectRef>
          <a:fontRef idx="minor">
            <a:schemeClr val="tx1"/>
          </a:fontRef>
        </p:style>
      </p:cxnSp>
      <p:pic>
        <p:nvPicPr>
          <p:cNvPr id="105" name="Picture 104" descr="Screen shot 2012-11-28 at 11.37.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5" y="4660357"/>
            <a:ext cx="1108975" cy="1836106"/>
          </a:xfrm>
          <a:prstGeom prst="rect">
            <a:avLst/>
          </a:prstGeom>
        </p:spPr>
      </p:pic>
      <p:cxnSp>
        <p:nvCxnSpPr>
          <p:cNvPr id="116" name="Straight Connector 115"/>
          <p:cNvCxnSpPr/>
          <p:nvPr/>
        </p:nvCxnSpPr>
        <p:spPr>
          <a:xfrm flipH="1">
            <a:off x="1127292" y="2598615"/>
            <a:ext cx="11550" cy="690643"/>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a:xfrm>
            <a:off x="623050" y="-3210"/>
            <a:ext cx="8229600" cy="878568"/>
          </a:xfrm>
        </p:spPr>
        <p:txBody>
          <a:bodyPr>
            <a:noAutofit/>
          </a:bodyPr>
          <a:lstStyle/>
          <a:p>
            <a:r>
              <a:rPr lang="en-US" sz="3200" dirty="0" err="1" smtClean="0"/>
              <a:t>Nanoscale</a:t>
            </a:r>
            <a:r>
              <a:rPr lang="en-US" sz="3200" dirty="0" smtClean="0"/>
              <a:t> Informal Science Education Network</a:t>
            </a:r>
            <a:endParaRPr lang="en-US" sz="3200" dirty="0"/>
          </a:p>
        </p:txBody>
      </p:sp>
      <p:pic>
        <p:nvPicPr>
          <p:cNvPr id="106" name="Picture 105" descr="NISE_05_program _co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09" y="864350"/>
            <a:ext cx="1457065" cy="1863757"/>
          </a:xfrm>
          <a:prstGeom prst="rect">
            <a:avLst/>
          </a:prstGeom>
        </p:spPr>
      </p:pic>
      <p:grpSp>
        <p:nvGrpSpPr>
          <p:cNvPr id="5" name="Group 4"/>
          <p:cNvGrpSpPr/>
          <p:nvPr/>
        </p:nvGrpSpPr>
        <p:grpSpPr>
          <a:xfrm>
            <a:off x="353793" y="2061308"/>
            <a:ext cx="1103923" cy="869462"/>
            <a:chOff x="353793" y="2061308"/>
            <a:chExt cx="1103923" cy="869462"/>
          </a:xfrm>
        </p:grpSpPr>
        <p:sp>
          <p:nvSpPr>
            <p:cNvPr id="61" name="Oval 60"/>
            <p:cNvSpPr/>
            <p:nvPr/>
          </p:nvSpPr>
          <p:spPr>
            <a:xfrm>
              <a:off x="353793" y="2061308"/>
              <a:ext cx="1103923" cy="869462"/>
            </a:xfrm>
            <a:prstGeom prst="ellipse">
              <a:avLst/>
            </a:prstGeom>
            <a:solidFill>
              <a:srgbClr val="AEC948"/>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Oval 61"/>
            <p:cNvSpPr/>
            <p:nvPr/>
          </p:nvSpPr>
          <p:spPr>
            <a:xfrm>
              <a:off x="471022" y="2256695"/>
              <a:ext cx="492368" cy="459154"/>
            </a:xfrm>
            <a:prstGeom prst="ellipse">
              <a:avLst/>
            </a:prstGeom>
            <a:solidFill>
              <a:srgbClr val="788432"/>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568018" y="2290391"/>
              <a:ext cx="265148" cy="369332"/>
            </a:xfrm>
            <a:prstGeom prst="rect">
              <a:avLst/>
            </a:prstGeom>
            <a:noFill/>
          </p:spPr>
          <p:txBody>
            <a:bodyPr wrap="square" rtlCol="0">
              <a:spAutoFit/>
            </a:bodyPr>
            <a:lstStyle/>
            <a:p>
              <a:r>
                <a:rPr lang="en-US" dirty="0" smtClean="0">
                  <a:solidFill>
                    <a:schemeClr val="bg1"/>
                  </a:solidFill>
                </a:rPr>
                <a:t>3</a:t>
              </a:r>
              <a:endParaRPr lang="en-US" dirty="0">
                <a:solidFill>
                  <a:schemeClr val="bg1"/>
                </a:solidFill>
              </a:endParaRPr>
            </a:p>
          </p:txBody>
        </p:sp>
        <p:sp>
          <p:nvSpPr>
            <p:cNvPr id="4" name="TextBox 3"/>
            <p:cNvSpPr txBox="1"/>
            <p:nvPr/>
          </p:nvSpPr>
          <p:spPr>
            <a:xfrm>
              <a:off x="970767" y="2307441"/>
              <a:ext cx="465626" cy="369332"/>
            </a:xfrm>
            <a:prstGeom prst="rect">
              <a:avLst/>
            </a:prstGeom>
            <a:noFill/>
          </p:spPr>
          <p:txBody>
            <a:bodyPr wrap="square" rtlCol="0">
              <a:spAutoFit/>
            </a:bodyPr>
            <a:lstStyle/>
            <a:p>
              <a:r>
                <a:rPr lang="en-US" dirty="0" smtClean="0"/>
                <a:t>10</a:t>
              </a:r>
              <a:endParaRPr lang="en-US" dirty="0"/>
            </a:p>
          </p:txBody>
        </p:sp>
      </p:grpSp>
    </p:spTree>
    <p:extLst>
      <p:ext uri="{BB962C8B-B14F-4D97-AF65-F5344CB8AC3E}">
        <p14:creationId xmlns:p14="http://schemas.microsoft.com/office/powerpoint/2010/main" val="79945651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Isosceles Triangle 110"/>
          <p:cNvSpPr/>
          <p:nvPr/>
        </p:nvSpPr>
        <p:spPr>
          <a:xfrm flipV="1">
            <a:off x="406879" y="3537480"/>
            <a:ext cx="426287"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978864" y="3292248"/>
            <a:ext cx="7161420" cy="282222"/>
            <a:chOff x="457200" y="1580612"/>
            <a:chExt cx="7872766" cy="282222"/>
          </a:xfrm>
        </p:grpSpPr>
        <p:sp>
          <p:nvSpPr>
            <p:cNvPr id="32" name="Rectangle 31"/>
            <p:cNvSpPr/>
            <p:nvPr/>
          </p:nvSpPr>
          <p:spPr>
            <a:xfrm>
              <a:off x="457200" y="1580612"/>
              <a:ext cx="7872766"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29092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07303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5515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3727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419386"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20150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98361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76573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4785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329966" y="1580612"/>
              <a:ext cx="0" cy="282222"/>
            </a:xfrm>
            <a:prstGeom prst="line">
              <a:avLst/>
            </a:prstGeom>
          </p:spPr>
          <p:style>
            <a:lnRef idx="2">
              <a:schemeClr val="accent1"/>
            </a:lnRef>
            <a:fillRef idx="0">
              <a:schemeClr val="accent1"/>
            </a:fillRef>
            <a:effectRef idx="1">
              <a:schemeClr val="accent1"/>
            </a:effectRef>
            <a:fontRef idx="minor">
              <a:schemeClr val="tx1"/>
            </a:fontRef>
          </p:style>
        </p:cxnSp>
      </p:grpSp>
      <p:sp>
        <p:nvSpPr>
          <p:cNvPr id="80" name="Rectangle 79"/>
          <p:cNvSpPr/>
          <p:nvPr/>
        </p:nvSpPr>
        <p:spPr>
          <a:xfrm>
            <a:off x="406879" y="3289258"/>
            <a:ext cx="576731" cy="285211"/>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8140285" y="3290970"/>
            <a:ext cx="418418"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rot="16200000">
            <a:off x="304739" y="3811916"/>
            <a:ext cx="1302891" cy="369332"/>
          </a:xfrm>
          <a:prstGeom prst="rect">
            <a:avLst/>
          </a:prstGeom>
          <a:noFill/>
        </p:spPr>
        <p:txBody>
          <a:bodyPr wrap="square" rtlCol="0">
            <a:spAutoFit/>
          </a:bodyPr>
          <a:lstStyle/>
          <a:p>
            <a:r>
              <a:rPr lang="en-US" dirty="0" smtClean="0"/>
              <a:t>10/2005 -</a:t>
            </a:r>
            <a:endParaRPr lang="en-US" dirty="0"/>
          </a:p>
        </p:txBody>
      </p:sp>
      <p:sp>
        <p:nvSpPr>
          <p:cNvPr id="93" name="TextBox 92"/>
          <p:cNvSpPr txBox="1"/>
          <p:nvPr/>
        </p:nvSpPr>
        <p:spPr>
          <a:xfrm rot="16200000">
            <a:off x="1261228" y="3713448"/>
            <a:ext cx="874072" cy="369332"/>
          </a:xfrm>
          <a:prstGeom prst="rect">
            <a:avLst/>
          </a:prstGeom>
          <a:noFill/>
        </p:spPr>
        <p:txBody>
          <a:bodyPr wrap="square" rtlCol="0">
            <a:spAutoFit/>
          </a:bodyPr>
          <a:lstStyle/>
          <a:p>
            <a:r>
              <a:rPr lang="en-US" dirty="0" smtClean="0"/>
              <a:t>2006 -</a:t>
            </a:r>
            <a:endParaRPr lang="en-US" dirty="0"/>
          </a:p>
        </p:txBody>
      </p:sp>
      <p:sp>
        <p:nvSpPr>
          <p:cNvPr id="94" name="TextBox 93"/>
          <p:cNvSpPr txBox="1"/>
          <p:nvPr/>
        </p:nvSpPr>
        <p:spPr>
          <a:xfrm rot="16200000">
            <a:off x="1980628" y="3707088"/>
            <a:ext cx="874072" cy="369332"/>
          </a:xfrm>
          <a:prstGeom prst="rect">
            <a:avLst/>
          </a:prstGeom>
          <a:noFill/>
        </p:spPr>
        <p:txBody>
          <a:bodyPr wrap="square" rtlCol="0">
            <a:spAutoFit/>
          </a:bodyPr>
          <a:lstStyle/>
          <a:p>
            <a:r>
              <a:rPr lang="en-US" dirty="0" smtClean="0"/>
              <a:t>2007 -</a:t>
            </a:r>
            <a:endParaRPr lang="en-US" dirty="0"/>
          </a:p>
        </p:txBody>
      </p:sp>
      <p:sp>
        <p:nvSpPr>
          <p:cNvPr id="95" name="TextBox 94"/>
          <p:cNvSpPr txBox="1"/>
          <p:nvPr/>
        </p:nvSpPr>
        <p:spPr>
          <a:xfrm rot="16200000">
            <a:off x="2688688" y="3700728"/>
            <a:ext cx="874072" cy="369332"/>
          </a:xfrm>
          <a:prstGeom prst="rect">
            <a:avLst/>
          </a:prstGeom>
          <a:noFill/>
        </p:spPr>
        <p:txBody>
          <a:bodyPr wrap="square" rtlCol="0">
            <a:spAutoFit/>
          </a:bodyPr>
          <a:lstStyle/>
          <a:p>
            <a:r>
              <a:rPr lang="en-US" dirty="0" smtClean="0"/>
              <a:t>2008 -</a:t>
            </a:r>
            <a:endParaRPr lang="en-US" dirty="0"/>
          </a:p>
        </p:txBody>
      </p:sp>
      <p:sp>
        <p:nvSpPr>
          <p:cNvPr id="96" name="TextBox 95"/>
          <p:cNvSpPr txBox="1"/>
          <p:nvPr/>
        </p:nvSpPr>
        <p:spPr>
          <a:xfrm rot="16200000">
            <a:off x="3396748" y="3694368"/>
            <a:ext cx="874072" cy="369332"/>
          </a:xfrm>
          <a:prstGeom prst="rect">
            <a:avLst/>
          </a:prstGeom>
          <a:noFill/>
        </p:spPr>
        <p:txBody>
          <a:bodyPr wrap="square" rtlCol="0">
            <a:spAutoFit/>
          </a:bodyPr>
          <a:lstStyle/>
          <a:p>
            <a:r>
              <a:rPr lang="en-US" dirty="0" smtClean="0"/>
              <a:t>2009 -</a:t>
            </a:r>
            <a:endParaRPr lang="en-US" dirty="0"/>
          </a:p>
        </p:txBody>
      </p:sp>
      <p:sp>
        <p:nvSpPr>
          <p:cNvPr id="97" name="TextBox 96"/>
          <p:cNvSpPr txBox="1"/>
          <p:nvPr/>
        </p:nvSpPr>
        <p:spPr>
          <a:xfrm rot="16200000">
            <a:off x="4116148" y="3688008"/>
            <a:ext cx="874072" cy="369332"/>
          </a:xfrm>
          <a:prstGeom prst="rect">
            <a:avLst/>
          </a:prstGeom>
          <a:noFill/>
        </p:spPr>
        <p:txBody>
          <a:bodyPr wrap="square" rtlCol="0">
            <a:spAutoFit/>
          </a:bodyPr>
          <a:lstStyle/>
          <a:p>
            <a:r>
              <a:rPr lang="en-US" dirty="0" smtClean="0"/>
              <a:t>2010 -</a:t>
            </a:r>
            <a:endParaRPr lang="en-US" dirty="0"/>
          </a:p>
        </p:txBody>
      </p:sp>
      <p:sp>
        <p:nvSpPr>
          <p:cNvPr id="98" name="TextBox 97"/>
          <p:cNvSpPr txBox="1"/>
          <p:nvPr/>
        </p:nvSpPr>
        <p:spPr>
          <a:xfrm rot="16200000">
            <a:off x="4824208" y="3692988"/>
            <a:ext cx="874072" cy="369332"/>
          </a:xfrm>
          <a:prstGeom prst="rect">
            <a:avLst/>
          </a:prstGeom>
          <a:noFill/>
        </p:spPr>
        <p:txBody>
          <a:bodyPr wrap="square" rtlCol="0">
            <a:spAutoFit/>
          </a:bodyPr>
          <a:lstStyle/>
          <a:p>
            <a:r>
              <a:rPr lang="en-US" dirty="0" smtClean="0"/>
              <a:t>2011 -</a:t>
            </a:r>
            <a:endParaRPr lang="en-US" dirty="0"/>
          </a:p>
        </p:txBody>
      </p:sp>
      <p:sp>
        <p:nvSpPr>
          <p:cNvPr id="99" name="TextBox 98"/>
          <p:cNvSpPr txBox="1"/>
          <p:nvPr/>
        </p:nvSpPr>
        <p:spPr>
          <a:xfrm rot="16200000">
            <a:off x="5543608" y="3697968"/>
            <a:ext cx="874072" cy="369332"/>
          </a:xfrm>
          <a:prstGeom prst="rect">
            <a:avLst/>
          </a:prstGeom>
          <a:noFill/>
        </p:spPr>
        <p:txBody>
          <a:bodyPr wrap="square" rtlCol="0">
            <a:spAutoFit/>
          </a:bodyPr>
          <a:lstStyle/>
          <a:p>
            <a:r>
              <a:rPr lang="en-US" dirty="0" smtClean="0"/>
              <a:t>2012 -</a:t>
            </a:r>
            <a:endParaRPr lang="en-US" dirty="0"/>
          </a:p>
        </p:txBody>
      </p:sp>
      <p:sp>
        <p:nvSpPr>
          <p:cNvPr id="100" name="TextBox 99"/>
          <p:cNvSpPr txBox="1"/>
          <p:nvPr/>
        </p:nvSpPr>
        <p:spPr>
          <a:xfrm rot="16200000">
            <a:off x="6263008" y="3702948"/>
            <a:ext cx="874072" cy="369332"/>
          </a:xfrm>
          <a:prstGeom prst="rect">
            <a:avLst/>
          </a:prstGeom>
          <a:noFill/>
        </p:spPr>
        <p:txBody>
          <a:bodyPr wrap="square" rtlCol="0">
            <a:spAutoFit/>
          </a:bodyPr>
          <a:lstStyle/>
          <a:p>
            <a:r>
              <a:rPr lang="en-US" dirty="0" smtClean="0"/>
              <a:t>2013 -</a:t>
            </a:r>
            <a:endParaRPr lang="en-US" dirty="0"/>
          </a:p>
        </p:txBody>
      </p:sp>
      <p:sp>
        <p:nvSpPr>
          <p:cNvPr id="101" name="TextBox 100"/>
          <p:cNvSpPr txBox="1"/>
          <p:nvPr/>
        </p:nvSpPr>
        <p:spPr>
          <a:xfrm rot="16200000">
            <a:off x="6971068" y="3696588"/>
            <a:ext cx="874072" cy="369332"/>
          </a:xfrm>
          <a:prstGeom prst="rect">
            <a:avLst/>
          </a:prstGeom>
          <a:noFill/>
        </p:spPr>
        <p:txBody>
          <a:bodyPr wrap="square" rtlCol="0">
            <a:spAutoFit/>
          </a:bodyPr>
          <a:lstStyle/>
          <a:p>
            <a:r>
              <a:rPr lang="en-US" dirty="0" smtClean="0"/>
              <a:t>2014 -</a:t>
            </a:r>
            <a:endParaRPr lang="en-US" dirty="0"/>
          </a:p>
        </p:txBody>
      </p:sp>
      <p:sp>
        <p:nvSpPr>
          <p:cNvPr id="102" name="TextBox 101"/>
          <p:cNvSpPr txBox="1"/>
          <p:nvPr/>
        </p:nvSpPr>
        <p:spPr>
          <a:xfrm rot="16200000">
            <a:off x="7521551" y="3836466"/>
            <a:ext cx="1166548" cy="369332"/>
          </a:xfrm>
          <a:prstGeom prst="rect">
            <a:avLst/>
          </a:prstGeom>
          <a:noFill/>
        </p:spPr>
        <p:txBody>
          <a:bodyPr wrap="square" rtlCol="0">
            <a:spAutoFit/>
          </a:bodyPr>
          <a:lstStyle/>
          <a:p>
            <a:r>
              <a:rPr lang="en-US" dirty="0" smtClean="0"/>
              <a:t>10/2015 -</a:t>
            </a:r>
            <a:endParaRPr lang="en-US" dirty="0"/>
          </a:p>
        </p:txBody>
      </p:sp>
      <p:sp>
        <p:nvSpPr>
          <p:cNvPr id="112" name="Rectangle 111"/>
          <p:cNvSpPr/>
          <p:nvPr/>
        </p:nvSpPr>
        <p:spPr>
          <a:xfrm>
            <a:off x="406879" y="3306181"/>
            <a:ext cx="2244500" cy="255960"/>
          </a:xfrm>
          <a:prstGeom prst="rect">
            <a:avLst/>
          </a:prstGeom>
          <a:solidFill>
            <a:srgbClr val="AEC948">
              <a:alpha val="8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7" name="Picture 106" descr="Screen shot 2012-11-28 at 1.57.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755" y="4660357"/>
            <a:ext cx="2354496" cy="1809507"/>
          </a:xfrm>
          <a:prstGeom prst="rect">
            <a:avLst/>
          </a:prstGeom>
        </p:spPr>
      </p:pic>
      <p:cxnSp>
        <p:nvCxnSpPr>
          <p:cNvPr id="114" name="Straight Connector 113"/>
          <p:cNvCxnSpPr/>
          <p:nvPr/>
        </p:nvCxnSpPr>
        <p:spPr>
          <a:xfrm flipH="1">
            <a:off x="607449" y="3867377"/>
            <a:ext cx="3790" cy="792980"/>
          </a:xfrm>
          <a:prstGeom prst="line">
            <a:avLst/>
          </a:prstGeom>
        </p:spPr>
        <p:style>
          <a:lnRef idx="2">
            <a:schemeClr val="dk1"/>
          </a:lnRef>
          <a:fillRef idx="0">
            <a:schemeClr val="dk1"/>
          </a:fillRef>
          <a:effectRef idx="1">
            <a:schemeClr val="dk1"/>
          </a:effectRef>
          <a:fontRef idx="minor">
            <a:schemeClr val="tx1"/>
          </a:fontRef>
        </p:style>
      </p:cxnSp>
      <p:pic>
        <p:nvPicPr>
          <p:cNvPr id="105" name="Picture 104" descr="Screen shot 2012-11-28 at 11.37.0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085" y="4660357"/>
            <a:ext cx="1108975" cy="1836106"/>
          </a:xfrm>
          <a:prstGeom prst="rect">
            <a:avLst/>
          </a:prstGeom>
        </p:spPr>
      </p:pic>
      <p:cxnSp>
        <p:nvCxnSpPr>
          <p:cNvPr id="116" name="Straight Connector 115"/>
          <p:cNvCxnSpPr/>
          <p:nvPr/>
        </p:nvCxnSpPr>
        <p:spPr>
          <a:xfrm flipH="1">
            <a:off x="1127292" y="2598615"/>
            <a:ext cx="11550" cy="690643"/>
          </a:xfrm>
          <a:prstGeom prst="line">
            <a:avLst/>
          </a:prstGeom>
        </p:spPr>
        <p:style>
          <a:lnRef idx="2">
            <a:schemeClr val="dk1"/>
          </a:lnRef>
          <a:fillRef idx="0">
            <a:schemeClr val="dk1"/>
          </a:fillRef>
          <a:effectRef idx="1">
            <a:schemeClr val="dk1"/>
          </a:effectRef>
          <a:fontRef idx="minor">
            <a:schemeClr val="tx1"/>
          </a:fontRef>
        </p:style>
      </p:cxnSp>
      <p:cxnSp>
        <p:nvCxnSpPr>
          <p:cNvPr id="120" name="Straight Connector 119"/>
          <p:cNvCxnSpPr>
            <a:endCxn id="107" idx="0"/>
          </p:cNvCxnSpPr>
          <p:nvPr/>
        </p:nvCxnSpPr>
        <p:spPr>
          <a:xfrm flipH="1">
            <a:off x="2641003" y="3562688"/>
            <a:ext cx="10376" cy="1097669"/>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a:xfrm>
            <a:off x="623050" y="-3210"/>
            <a:ext cx="8229600" cy="878568"/>
          </a:xfrm>
        </p:spPr>
        <p:txBody>
          <a:bodyPr>
            <a:noAutofit/>
          </a:bodyPr>
          <a:lstStyle/>
          <a:p>
            <a:r>
              <a:rPr lang="en-US" sz="3200" dirty="0" err="1" smtClean="0"/>
              <a:t>Nanoscale</a:t>
            </a:r>
            <a:r>
              <a:rPr lang="en-US" sz="3200" dirty="0" smtClean="0"/>
              <a:t> Informal Science Education Network</a:t>
            </a:r>
            <a:endParaRPr lang="en-US" sz="3200" dirty="0"/>
          </a:p>
        </p:txBody>
      </p:sp>
      <p:pic>
        <p:nvPicPr>
          <p:cNvPr id="106" name="Picture 105" descr="NISE_05_program _cov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309" y="864350"/>
            <a:ext cx="1457065" cy="1863757"/>
          </a:xfrm>
          <a:prstGeom prst="rect">
            <a:avLst/>
          </a:prstGeom>
        </p:spPr>
      </p:pic>
      <p:grpSp>
        <p:nvGrpSpPr>
          <p:cNvPr id="58" name="Group 57"/>
          <p:cNvGrpSpPr/>
          <p:nvPr/>
        </p:nvGrpSpPr>
        <p:grpSpPr>
          <a:xfrm>
            <a:off x="353793" y="2061308"/>
            <a:ext cx="1103923" cy="869462"/>
            <a:chOff x="353793" y="2061308"/>
            <a:chExt cx="1103923" cy="869462"/>
          </a:xfrm>
        </p:grpSpPr>
        <p:sp>
          <p:nvSpPr>
            <p:cNvPr id="59" name="Oval 58"/>
            <p:cNvSpPr/>
            <p:nvPr/>
          </p:nvSpPr>
          <p:spPr>
            <a:xfrm>
              <a:off x="353793" y="2061308"/>
              <a:ext cx="1103923" cy="869462"/>
            </a:xfrm>
            <a:prstGeom prst="ellipse">
              <a:avLst/>
            </a:prstGeom>
            <a:solidFill>
              <a:srgbClr val="AEC948"/>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Oval 59"/>
            <p:cNvSpPr/>
            <p:nvPr/>
          </p:nvSpPr>
          <p:spPr>
            <a:xfrm>
              <a:off x="471022" y="2256695"/>
              <a:ext cx="492368" cy="459154"/>
            </a:xfrm>
            <a:prstGeom prst="ellipse">
              <a:avLst/>
            </a:prstGeom>
            <a:solidFill>
              <a:srgbClr val="788432"/>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TextBox 60"/>
            <p:cNvSpPr txBox="1"/>
            <p:nvPr/>
          </p:nvSpPr>
          <p:spPr>
            <a:xfrm>
              <a:off x="568018" y="2290391"/>
              <a:ext cx="265148" cy="369332"/>
            </a:xfrm>
            <a:prstGeom prst="rect">
              <a:avLst/>
            </a:prstGeom>
            <a:noFill/>
          </p:spPr>
          <p:txBody>
            <a:bodyPr wrap="square" rtlCol="0">
              <a:spAutoFit/>
            </a:bodyPr>
            <a:lstStyle/>
            <a:p>
              <a:r>
                <a:rPr lang="en-US" dirty="0" smtClean="0">
                  <a:solidFill>
                    <a:schemeClr val="bg1"/>
                  </a:solidFill>
                </a:rPr>
                <a:t>3</a:t>
              </a:r>
              <a:endParaRPr lang="en-US" dirty="0">
                <a:solidFill>
                  <a:schemeClr val="bg1"/>
                </a:solidFill>
              </a:endParaRPr>
            </a:p>
          </p:txBody>
        </p:sp>
        <p:sp>
          <p:nvSpPr>
            <p:cNvPr id="62" name="TextBox 61"/>
            <p:cNvSpPr txBox="1"/>
            <p:nvPr/>
          </p:nvSpPr>
          <p:spPr>
            <a:xfrm>
              <a:off x="970767" y="2307441"/>
              <a:ext cx="465626" cy="369332"/>
            </a:xfrm>
            <a:prstGeom prst="rect">
              <a:avLst/>
            </a:prstGeom>
            <a:noFill/>
          </p:spPr>
          <p:txBody>
            <a:bodyPr wrap="square" rtlCol="0">
              <a:spAutoFit/>
            </a:bodyPr>
            <a:lstStyle/>
            <a:p>
              <a:r>
                <a:rPr lang="en-US" dirty="0" smtClean="0"/>
                <a:t>10</a:t>
              </a:r>
              <a:endParaRPr lang="en-US" dirty="0"/>
            </a:p>
          </p:txBody>
        </p:sp>
      </p:grpSp>
    </p:spTree>
    <p:extLst>
      <p:ext uri="{BB962C8B-B14F-4D97-AF65-F5344CB8AC3E}">
        <p14:creationId xmlns:p14="http://schemas.microsoft.com/office/powerpoint/2010/main" val="27317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012_NanoDays_maps_04_18 white background.jpg"/>
          <p:cNvPicPr>
            <a:picLocks noChangeAspect="1"/>
          </p:cNvPicPr>
          <p:nvPr/>
        </p:nvPicPr>
        <p:blipFill>
          <a:blip r:embed="rId2">
            <a:extLst>
              <a:ext uri="{28A0092B-C50C-407E-A947-70E740481C1C}">
                <a14:useLocalDpi xmlns:a14="http://schemas.microsoft.com/office/drawing/2010/main" val="0"/>
              </a:ext>
            </a:extLst>
          </a:blip>
          <a:srcRect r="-3609"/>
          <a:stretch>
            <a:fillRect/>
          </a:stretch>
        </p:blipFill>
        <p:spPr bwMode="auto">
          <a:xfrm>
            <a:off x="1" y="1642295"/>
            <a:ext cx="5619992" cy="352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Cornel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69988"/>
            <a:ext cx="2354605" cy="16880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3" descr="ND2012 Franklin.jpg"/>
          <p:cNvPicPr>
            <a:picLocks noChangeAspect="1"/>
          </p:cNvPicPr>
          <p:nvPr/>
        </p:nvPicPr>
        <p:blipFill>
          <a:blip r:embed="rId4">
            <a:extLst>
              <a:ext uri="{28A0092B-C50C-407E-A947-70E740481C1C}">
                <a14:useLocalDpi xmlns:a14="http://schemas.microsoft.com/office/drawing/2010/main" val="0"/>
              </a:ext>
            </a:extLst>
          </a:blip>
          <a:srcRect l="9932" t="8286" r="18187" b="12996"/>
          <a:stretch>
            <a:fillRect/>
          </a:stretch>
        </p:blipFill>
        <p:spPr bwMode="auto">
          <a:xfrm>
            <a:off x="7034034" y="5169988"/>
            <a:ext cx="2197549" cy="169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75" y="5115243"/>
            <a:ext cx="2345625" cy="20566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MOS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4605" y="5169988"/>
            <a:ext cx="2725906" cy="16880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18952" y="209867"/>
            <a:ext cx="5900768" cy="1125876"/>
          </a:xfrm>
        </p:spPr>
        <p:txBody>
          <a:bodyPr>
            <a:normAutofit fontScale="90000"/>
          </a:bodyPr>
          <a:lstStyle/>
          <a:p>
            <a:r>
              <a:rPr lang="en-US" dirty="0" smtClean="0"/>
              <a:t>March 30- April 7, 2013</a:t>
            </a:r>
            <a:br>
              <a:rPr lang="en-US" dirty="0" smtClean="0"/>
            </a:br>
            <a:r>
              <a:rPr lang="en-US" sz="3100" dirty="0" smtClean="0"/>
              <a:t>(321 applications for kits)</a:t>
            </a:r>
            <a:endParaRPr lang="en-US" sz="3100" dirty="0"/>
          </a:p>
        </p:txBody>
      </p:sp>
      <p:pic>
        <p:nvPicPr>
          <p:cNvPr id="7" name="Picture 21" descr="ND 2012 Montanna Stat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22603" y="0"/>
            <a:ext cx="2621397" cy="349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ND 2012 NASA galaxy explorers2.jpg"/>
          <p:cNvPicPr>
            <a:picLocks noChangeAspect="1"/>
          </p:cNvPicPr>
          <p:nvPr/>
        </p:nvPicPr>
        <p:blipFill>
          <a:blip r:embed="rId8">
            <a:extLst>
              <a:ext uri="{28A0092B-C50C-407E-A947-70E740481C1C}">
                <a14:useLocalDpi xmlns:a14="http://schemas.microsoft.com/office/drawing/2010/main" val="0"/>
              </a:ext>
            </a:extLst>
          </a:blip>
          <a:srcRect r="21928"/>
          <a:stretch>
            <a:fillRect/>
          </a:stretch>
        </p:blipFill>
        <p:spPr bwMode="auto">
          <a:xfrm>
            <a:off x="7391296" y="3495196"/>
            <a:ext cx="1752704" cy="168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ND2012 UVermont.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19073" y="3417781"/>
            <a:ext cx="2354916" cy="174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creen shot 2012-12-09 at 8.29.45 PM.png"/>
          <p:cNvPicPr>
            <a:picLocks noChangeAspect="1"/>
          </p:cNvPicPr>
          <p:nvPr/>
        </p:nvPicPr>
        <p:blipFill rotWithShape="1">
          <a:blip r:embed="rId10">
            <a:extLst>
              <a:ext uri="{28A0092B-C50C-407E-A947-70E740481C1C}">
                <a14:useLocalDpi xmlns:a14="http://schemas.microsoft.com/office/drawing/2010/main" val="0"/>
              </a:ext>
            </a:extLst>
          </a:blip>
          <a:srcRect t="2395"/>
          <a:stretch/>
        </p:blipFill>
        <p:spPr>
          <a:xfrm>
            <a:off x="5433219" y="1642295"/>
            <a:ext cx="1089383" cy="1784655"/>
          </a:xfrm>
          <a:prstGeom prst="rect">
            <a:avLst/>
          </a:prstGeom>
        </p:spPr>
      </p:pic>
      <p:sp>
        <p:nvSpPr>
          <p:cNvPr id="12" name="Rectangle 11"/>
          <p:cNvSpPr/>
          <p:nvPr/>
        </p:nvSpPr>
        <p:spPr>
          <a:xfrm>
            <a:off x="0" y="1550220"/>
            <a:ext cx="6522602"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3" name="TextBox 12"/>
          <p:cNvSpPr txBox="1"/>
          <p:nvPr/>
        </p:nvSpPr>
        <p:spPr>
          <a:xfrm>
            <a:off x="1637400" y="4769337"/>
            <a:ext cx="3471333" cy="369332"/>
          </a:xfrm>
          <a:prstGeom prst="rect">
            <a:avLst/>
          </a:prstGeom>
          <a:noFill/>
        </p:spPr>
        <p:txBody>
          <a:bodyPr wrap="square" rtlCol="0">
            <a:spAutoFit/>
          </a:bodyPr>
          <a:lstStyle/>
          <a:p>
            <a:r>
              <a:rPr lang="en-US" dirty="0" smtClean="0"/>
              <a:t>Makes </a:t>
            </a:r>
            <a:r>
              <a:rPr lang="en-US" dirty="0" err="1" smtClean="0"/>
              <a:t>nano</a:t>
            </a:r>
            <a:r>
              <a:rPr lang="en-US" dirty="0" smtClean="0"/>
              <a:t> content seem doable</a:t>
            </a:r>
            <a:endParaRPr lang="en-US" dirty="0"/>
          </a:p>
        </p:txBody>
      </p:sp>
    </p:spTree>
    <p:extLst>
      <p:ext uri="{BB962C8B-B14F-4D97-AF65-F5344CB8AC3E}">
        <p14:creationId xmlns:p14="http://schemas.microsoft.com/office/powerpoint/2010/main" val="193569953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311" y="98778"/>
            <a:ext cx="8229600" cy="762000"/>
          </a:xfrm>
        </p:spPr>
        <p:txBody>
          <a:bodyPr>
            <a:normAutofit fontScale="90000"/>
          </a:bodyPr>
          <a:lstStyle/>
          <a:p>
            <a:pPr algn="l"/>
            <a:r>
              <a:rPr lang="en-US" dirty="0" smtClean="0"/>
              <a:t>280 entries and 118 evaluation reports</a:t>
            </a:r>
            <a:endParaRPr lang="en-US" dirty="0"/>
          </a:p>
        </p:txBody>
      </p:sp>
      <p:pic>
        <p:nvPicPr>
          <p:cNvPr id="3" name="Picture 2" descr="Screen shot 2012-12-09 at 8.48.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8022"/>
            <a:ext cx="7069667" cy="5819978"/>
          </a:xfrm>
          <a:prstGeom prst="rect">
            <a:avLst/>
          </a:prstGeom>
        </p:spPr>
      </p:pic>
      <p:pic>
        <p:nvPicPr>
          <p:cNvPr id="5" name="Picture 4" descr="bilingual design gu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666" y="3160890"/>
            <a:ext cx="2074333" cy="1592445"/>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7069667" y="4769556"/>
            <a:ext cx="2074333" cy="2074333"/>
          </a:xfrm>
          <a:prstGeom prst="rect">
            <a:avLst/>
          </a:prstGeom>
          <a:ln>
            <a:solidFill>
              <a:schemeClr val="tx1"/>
            </a:solidFill>
          </a:ln>
        </p:spPr>
      </p:pic>
      <p:pic>
        <p:nvPicPr>
          <p:cNvPr id="7" name="Picture 6"/>
          <p:cNvPicPr>
            <a:picLocks noChangeAspect="1"/>
          </p:cNvPicPr>
          <p:nvPr/>
        </p:nvPicPr>
        <p:blipFill>
          <a:blip r:embed="rId5"/>
          <a:stretch>
            <a:fillRect/>
          </a:stretch>
        </p:blipFill>
        <p:spPr>
          <a:xfrm>
            <a:off x="7069667" y="1072446"/>
            <a:ext cx="2074333" cy="2074333"/>
          </a:xfrm>
          <a:prstGeom prst="rect">
            <a:avLst/>
          </a:prstGeom>
        </p:spPr>
      </p:pic>
      <p:sp>
        <p:nvSpPr>
          <p:cNvPr id="8" name="Rectangle 7"/>
          <p:cNvSpPr/>
          <p:nvPr/>
        </p:nvSpPr>
        <p:spPr>
          <a:xfrm>
            <a:off x="14111" y="931333"/>
            <a:ext cx="9144000" cy="129796"/>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Tree>
    <p:extLst>
      <p:ext uri="{BB962C8B-B14F-4D97-AF65-F5344CB8AC3E}">
        <p14:creationId xmlns:p14="http://schemas.microsoft.com/office/powerpoint/2010/main" val="3500261635"/>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Isosceles Triangle 110"/>
          <p:cNvSpPr/>
          <p:nvPr/>
        </p:nvSpPr>
        <p:spPr>
          <a:xfrm flipV="1">
            <a:off x="406879" y="3537480"/>
            <a:ext cx="426287"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978864" y="3292248"/>
            <a:ext cx="7161420" cy="282222"/>
            <a:chOff x="457200" y="1580612"/>
            <a:chExt cx="7872766" cy="282222"/>
          </a:xfrm>
        </p:grpSpPr>
        <p:sp>
          <p:nvSpPr>
            <p:cNvPr id="32" name="Rectangle 31"/>
            <p:cNvSpPr/>
            <p:nvPr/>
          </p:nvSpPr>
          <p:spPr>
            <a:xfrm>
              <a:off x="457200" y="1580612"/>
              <a:ext cx="7872766"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29092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07303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5515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3727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419386"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20150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98361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76573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4785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329966" y="1580612"/>
              <a:ext cx="0" cy="282222"/>
            </a:xfrm>
            <a:prstGeom prst="line">
              <a:avLst/>
            </a:prstGeom>
          </p:spPr>
          <p:style>
            <a:lnRef idx="2">
              <a:schemeClr val="accent1"/>
            </a:lnRef>
            <a:fillRef idx="0">
              <a:schemeClr val="accent1"/>
            </a:fillRef>
            <a:effectRef idx="1">
              <a:schemeClr val="accent1"/>
            </a:effectRef>
            <a:fontRef idx="minor">
              <a:schemeClr val="tx1"/>
            </a:fontRef>
          </p:style>
        </p:cxnSp>
      </p:grpSp>
      <p:sp>
        <p:nvSpPr>
          <p:cNvPr id="80" name="Rectangle 79"/>
          <p:cNvSpPr/>
          <p:nvPr/>
        </p:nvSpPr>
        <p:spPr>
          <a:xfrm>
            <a:off x="406879" y="3289258"/>
            <a:ext cx="576731" cy="285211"/>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8140285" y="3290970"/>
            <a:ext cx="418418"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rot="16200000">
            <a:off x="304739" y="3811916"/>
            <a:ext cx="1302891" cy="369332"/>
          </a:xfrm>
          <a:prstGeom prst="rect">
            <a:avLst/>
          </a:prstGeom>
          <a:noFill/>
        </p:spPr>
        <p:txBody>
          <a:bodyPr wrap="square" rtlCol="0">
            <a:spAutoFit/>
          </a:bodyPr>
          <a:lstStyle/>
          <a:p>
            <a:r>
              <a:rPr lang="en-US" dirty="0" smtClean="0"/>
              <a:t>10/2005 -</a:t>
            </a:r>
            <a:endParaRPr lang="en-US" dirty="0"/>
          </a:p>
        </p:txBody>
      </p:sp>
      <p:sp>
        <p:nvSpPr>
          <p:cNvPr id="93" name="TextBox 92"/>
          <p:cNvSpPr txBox="1"/>
          <p:nvPr/>
        </p:nvSpPr>
        <p:spPr>
          <a:xfrm rot="16200000">
            <a:off x="1261228" y="3713448"/>
            <a:ext cx="874072" cy="369332"/>
          </a:xfrm>
          <a:prstGeom prst="rect">
            <a:avLst/>
          </a:prstGeom>
          <a:noFill/>
        </p:spPr>
        <p:txBody>
          <a:bodyPr wrap="square" rtlCol="0">
            <a:spAutoFit/>
          </a:bodyPr>
          <a:lstStyle/>
          <a:p>
            <a:r>
              <a:rPr lang="en-US" dirty="0" smtClean="0"/>
              <a:t>2006 -</a:t>
            </a:r>
            <a:endParaRPr lang="en-US" dirty="0"/>
          </a:p>
        </p:txBody>
      </p:sp>
      <p:sp>
        <p:nvSpPr>
          <p:cNvPr id="94" name="TextBox 93"/>
          <p:cNvSpPr txBox="1"/>
          <p:nvPr/>
        </p:nvSpPr>
        <p:spPr>
          <a:xfrm rot="16200000">
            <a:off x="1980628" y="3707088"/>
            <a:ext cx="874072" cy="369332"/>
          </a:xfrm>
          <a:prstGeom prst="rect">
            <a:avLst/>
          </a:prstGeom>
          <a:noFill/>
        </p:spPr>
        <p:txBody>
          <a:bodyPr wrap="square" rtlCol="0">
            <a:spAutoFit/>
          </a:bodyPr>
          <a:lstStyle/>
          <a:p>
            <a:r>
              <a:rPr lang="en-US" dirty="0" smtClean="0"/>
              <a:t>2007 -</a:t>
            </a:r>
            <a:endParaRPr lang="en-US" dirty="0"/>
          </a:p>
        </p:txBody>
      </p:sp>
      <p:sp>
        <p:nvSpPr>
          <p:cNvPr id="95" name="TextBox 94"/>
          <p:cNvSpPr txBox="1"/>
          <p:nvPr/>
        </p:nvSpPr>
        <p:spPr>
          <a:xfrm rot="16200000">
            <a:off x="2688688" y="3700728"/>
            <a:ext cx="874072" cy="369332"/>
          </a:xfrm>
          <a:prstGeom prst="rect">
            <a:avLst/>
          </a:prstGeom>
          <a:noFill/>
        </p:spPr>
        <p:txBody>
          <a:bodyPr wrap="square" rtlCol="0">
            <a:spAutoFit/>
          </a:bodyPr>
          <a:lstStyle/>
          <a:p>
            <a:r>
              <a:rPr lang="en-US" dirty="0" smtClean="0"/>
              <a:t>2008 -</a:t>
            </a:r>
            <a:endParaRPr lang="en-US" dirty="0"/>
          </a:p>
        </p:txBody>
      </p:sp>
      <p:sp>
        <p:nvSpPr>
          <p:cNvPr id="96" name="TextBox 95"/>
          <p:cNvSpPr txBox="1"/>
          <p:nvPr/>
        </p:nvSpPr>
        <p:spPr>
          <a:xfrm rot="16200000">
            <a:off x="3396748" y="3694368"/>
            <a:ext cx="874072" cy="369332"/>
          </a:xfrm>
          <a:prstGeom prst="rect">
            <a:avLst/>
          </a:prstGeom>
          <a:noFill/>
        </p:spPr>
        <p:txBody>
          <a:bodyPr wrap="square" rtlCol="0">
            <a:spAutoFit/>
          </a:bodyPr>
          <a:lstStyle/>
          <a:p>
            <a:r>
              <a:rPr lang="en-US" dirty="0" smtClean="0"/>
              <a:t>2009 -</a:t>
            </a:r>
            <a:endParaRPr lang="en-US" dirty="0"/>
          </a:p>
        </p:txBody>
      </p:sp>
      <p:sp>
        <p:nvSpPr>
          <p:cNvPr id="97" name="TextBox 96"/>
          <p:cNvSpPr txBox="1"/>
          <p:nvPr/>
        </p:nvSpPr>
        <p:spPr>
          <a:xfrm rot="16200000">
            <a:off x="4116148" y="3688008"/>
            <a:ext cx="874072" cy="369332"/>
          </a:xfrm>
          <a:prstGeom prst="rect">
            <a:avLst/>
          </a:prstGeom>
          <a:noFill/>
        </p:spPr>
        <p:txBody>
          <a:bodyPr wrap="square" rtlCol="0">
            <a:spAutoFit/>
          </a:bodyPr>
          <a:lstStyle/>
          <a:p>
            <a:r>
              <a:rPr lang="en-US" dirty="0" smtClean="0"/>
              <a:t>2010 -</a:t>
            </a:r>
            <a:endParaRPr lang="en-US" dirty="0"/>
          </a:p>
        </p:txBody>
      </p:sp>
      <p:sp>
        <p:nvSpPr>
          <p:cNvPr id="98" name="TextBox 97"/>
          <p:cNvSpPr txBox="1"/>
          <p:nvPr/>
        </p:nvSpPr>
        <p:spPr>
          <a:xfrm rot="16200000">
            <a:off x="4824208" y="3692988"/>
            <a:ext cx="874072" cy="369332"/>
          </a:xfrm>
          <a:prstGeom prst="rect">
            <a:avLst/>
          </a:prstGeom>
          <a:noFill/>
        </p:spPr>
        <p:txBody>
          <a:bodyPr wrap="square" rtlCol="0">
            <a:spAutoFit/>
          </a:bodyPr>
          <a:lstStyle/>
          <a:p>
            <a:r>
              <a:rPr lang="en-US" dirty="0" smtClean="0"/>
              <a:t>2011 -</a:t>
            </a:r>
            <a:endParaRPr lang="en-US" dirty="0"/>
          </a:p>
        </p:txBody>
      </p:sp>
      <p:sp>
        <p:nvSpPr>
          <p:cNvPr id="99" name="TextBox 98"/>
          <p:cNvSpPr txBox="1"/>
          <p:nvPr/>
        </p:nvSpPr>
        <p:spPr>
          <a:xfrm rot="16200000">
            <a:off x="5543608" y="3697968"/>
            <a:ext cx="874072" cy="369332"/>
          </a:xfrm>
          <a:prstGeom prst="rect">
            <a:avLst/>
          </a:prstGeom>
          <a:noFill/>
        </p:spPr>
        <p:txBody>
          <a:bodyPr wrap="square" rtlCol="0">
            <a:spAutoFit/>
          </a:bodyPr>
          <a:lstStyle/>
          <a:p>
            <a:r>
              <a:rPr lang="en-US" dirty="0" smtClean="0"/>
              <a:t>2012 -</a:t>
            </a:r>
            <a:endParaRPr lang="en-US" dirty="0"/>
          </a:p>
        </p:txBody>
      </p:sp>
      <p:sp>
        <p:nvSpPr>
          <p:cNvPr id="100" name="TextBox 99"/>
          <p:cNvSpPr txBox="1"/>
          <p:nvPr/>
        </p:nvSpPr>
        <p:spPr>
          <a:xfrm rot="16200000">
            <a:off x="6263008" y="3702948"/>
            <a:ext cx="874072" cy="369332"/>
          </a:xfrm>
          <a:prstGeom prst="rect">
            <a:avLst/>
          </a:prstGeom>
          <a:noFill/>
        </p:spPr>
        <p:txBody>
          <a:bodyPr wrap="square" rtlCol="0">
            <a:spAutoFit/>
          </a:bodyPr>
          <a:lstStyle/>
          <a:p>
            <a:r>
              <a:rPr lang="en-US" dirty="0" smtClean="0"/>
              <a:t>2013 -</a:t>
            </a:r>
            <a:endParaRPr lang="en-US" dirty="0"/>
          </a:p>
        </p:txBody>
      </p:sp>
      <p:sp>
        <p:nvSpPr>
          <p:cNvPr id="101" name="TextBox 100"/>
          <p:cNvSpPr txBox="1"/>
          <p:nvPr/>
        </p:nvSpPr>
        <p:spPr>
          <a:xfrm rot="16200000">
            <a:off x="6971068" y="3696588"/>
            <a:ext cx="874072" cy="369332"/>
          </a:xfrm>
          <a:prstGeom prst="rect">
            <a:avLst/>
          </a:prstGeom>
          <a:noFill/>
        </p:spPr>
        <p:txBody>
          <a:bodyPr wrap="square" rtlCol="0">
            <a:spAutoFit/>
          </a:bodyPr>
          <a:lstStyle/>
          <a:p>
            <a:r>
              <a:rPr lang="en-US" dirty="0" smtClean="0"/>
              <a:t>2014 -</a:t>
            </a:r>
            <a:endParaRPr lang="en-US" dirty="0"/>
          </a:p>
        </p:txBody>
      </p:sp>
      <p:sp>
        <p:nvSpPr>
          <p:cNvPr id="102" name="TextBox 101"/>
          <p:cNvSpPr txBox="1"/>
          <p:nvPr/>
        </p:nvSpPr>
        <p:spPr>
          <a:xfrm rot="16200000">
            <a:off x="7521551" y="3836466"/>
            <a:ext cx="1166548" cy="369332"/>
          </a:xfrm>
          <a:prstGeom prst="rect">
            <a:avLst/>
          </a:prstGeom>
          <a:noFill/>
        </p:spPr>
        <p:txBody>
          <a:bodyPr wrap="square" rtlCol="0">
            <a:spAutoFit/>
          </a:bodyPr>
          <a:lstStyle/>
          <a:p>
            <a:r>
              <a:rPr lang="en-US" dirty="0" smtClean="0"/>
              <a:t>10/2015 -</a:t>
            </a:r>
            <a:endParaRPr lang="en-US" dirty="0"/>
          </a:p>
        </p:txBody>
      </p:sp>
      <p:sp>
        <p:nvSpPr>
          <p:cNvPr id="112" name="Rectangle 111"/>
          <p:cNvSpPr/>
          <p:nvPr/>
        </p:nvSpPr>
        <p:spPr>
          <a:xfrm>
            <a:off x="406879" y="3306181"/>
            <a:ext cx="2244500" cy="255960"/>
          </a:xfrm>
          <a:prstGeom prst="rect">
            <a:avLst/>
          </a:prstGeom>
          <a:solidFill>
            <a:srgbClr val="AEC948">
              <a:alpha val="8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7" name="Picture 106" descr="Screen shot 2012-11-28 at 1.57.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755" y="4660357"/>
            <a:ext cx="2354496" cy="1809507"/>
          </a:xfrm>
          <a:prstGeom prst="rect">
            <a:avLst/>
          </a:prstGeom>
        </p:spPr>
      </p:pic>
      <p:cxnSp>
        <p:nvCxnSpPr>
          <p:cNvPr id="114" name="Straight Connector 113"/>
          <p:cNvCxnSpPr/>
          <p:nvPr/>
        </p:nvCxnSpPr>
        <p:spPr>
          <a:xfrm flipH="1">
            <a:off x="607449" y="3867377"/>
            <a:ext cx="3790" cy="792980"/>
          </a:xfrm>
          <a:prstGeom prst="line">
            <a:avLst/>
          </a:prstGeom>
        </p:spPr>
        <p:style>
          <a:lnRef idx="2">
            <a:schemeClr val="dk1"/>
          </a:lnRef>
          <a:fillRef idx="0">
            <a:schemeClr val="dk1"/>
          </a:fillRef>
          <a:effectRef idx="1">
            <a:schemeClr val="dk1"/>
          </a:effectRef>
          <a:fontRef idx="minor">
            <a:schemeClr val="tx1"/>
          </a:fontRef>
        </p:style>
      </p:cxnSp>
      <p:pic>
        <p:nvPicPr>
          <p:cNvPr id="105" name="Picture 104" descr="Screen shot 2012-11-28 at 11.37.0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085" y="4660357"/>
            <a:ext cx="1108975" cy="1836106"/>
          </a:xfrm>
          <a:prstGeom prst="rect">
            <a:avLst/>
          </a:prstGeom>
        </p:spPr>
      </p:pic>
      <p:cxnSp>
        <p:nvCxnSpPr>
          <p:cNvPr id="116" name="Straight Connector 115"/>
          <p:cNvCxnSpPr/>
          <p:nvPr/>
        </p:nvCxnSpPr>
        <p:spPr>
          <a:xfrm flipH="1">
            <a:off x="1127292" y="2598615"/>
            <a:ext cx="11550" cy="690643"/>
          </a:xfrm>
          <a:prstGeom prst="line">
            <a:avLst/>
          </a:prstGeom>
        </p:spPr>
        <p:style>
          <a:lnRef idx="2">
            <a:schemeClr val="dk1"/>
          </a:lnRef>
          <a:fillRef idx="0">
            <a:schemeClr val="dk1"/>
          </a:fillRef>
          <a:effectRef idx="1">
            <a:schemeClr val="dk1"/>
          </a:effectRef>
          <a:fontRef idx="minor">
            <a:schemeClr val="tx1"/>
          </a:fontRef>
        </p:style>
      </p:cxnSp>
      <p:cxnSp>
        <p:nvCxnSpPr>
          <p:cNvPr id="120" name="Straight Connector 119"/>
          <p:cNvCxnSpPr>
            <a:endCxn id="107" idx="0"/>
          </p:cNvCxnSpPr>
          <p:nvPr/>
        </p:nvCxnSpPr>
        <p:spPr>
          <a:xfrm flipH="1">
            <a:off x="2641003" y="3562688"/>
            <a:ext cx="10376" cy="1097669"/>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a:xfrm>
            <a:off x="623050" y="-3210"/>
            <a:ext cx="8229600" cy="878568"/>
          </a:xfrm>
        </p:spPr>
        <p:txBody>
          <a:bodyPr>
            <a:noAutofit/>
          </a:bodyPr>
          <a:lstStyle/>
          <a:p>
            <a:r>
              <a:rPr lang="en-US" sz="3200" dirty="0" err="1" smtClean="0"/>
              <a:t>Nanoscale</a:t>
            </a:r>
            <a:r>
              <a:rPr lang="en-US" sz="3200" dirty="0" smtClean="0"/>
              <a:t> Informal Science Education Network</a:t>
            </a:r>
            <a:endParaRPr lang="en-US" sz="3200" dirty="0"/>
          </a:p>
        </p:txBody>
      </p:sp>
      <p:pic>
        <p:nvPicPr>
          <p:cNvPr id="106" name="Picture 105" descr="NISE_05_program _cov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309" y="864350"/>
            <a:ext cx="1457065" cy="1863757"/>
          </a:xfrm>
          <a:prstGeom prst="rect">
            <a:avLst/>
          </a:prstGeom>
        </p:spPr>
      </p:pic>
      <p:grpSp>
        <p:nvGrpSpPr>
          <p:cNvPr id="58" name="Group 57"/>
          <p:cNvGrpSpPr/>
          <p:nvPr/>
        </p:nvGrpSpPr>
        <p:grpSpPr>
          <a:xfrm>
            <a:off x="353793" y="2061308"/>
            <a:ext cx="1103923" cy="869462"/>
            <a:chOff x="353793" y="2061308"/>
            <a:chExt cx="1103923" cy="869462"/>
          </a:xfrm>
        </p:grpSpPr>
        <p:sp>
          <p:nvSpPr>
            <p:cNvPr id="59" name="Oval 58"/>
            <p:cNvSpPr/>
            <p:nvPr/>
          </p:nvSpPr>
          <p:spPr>
            <a:xfrm>
              <a:off x="353793" y="2061308"/>
              <a:ext cx="1103923" cy="869462"/>
            </a:xfrm>
            <a:prstGeom prst="ellipse">
              <a:avLst/>
            </a:prstGeom>
            <a:solidFill>
              <a:srgbClr val="AEC948"/>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Oval 59"/>
            <p:cNvSpPr/>
            <p:nvPr/>
          </p:nvSpPr>
          <p:spPr>
            <a:xfrm>
              <a:off x="471022" y="2256695"/>
              <a:ext cx="492368" cy="459154"/>
            </a:xfrm>
            <a:prstGeom prst="ellipse">
              <a:avLst/>
            </a:prstGeom>
            <a:solidFill>
              <a:srgbClr val="788432"/>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TextBox 60"/>
            <p:cNvSpPr txBox="1"/>
            <p:nvPr/>
          </p:nvSpPr>
          <p:spPr>
            <a:xfrm>
              <a:off x="568018" y="2290391"/>
              <a:ext cx="265148" cy="369332"/>
            </a:xfrm>
            <a:prstGeom prst="rect">
              <a:avLst/>
            </a:prstGeom>
            <a:noFill/>
          </p:spPr>
          <p:txBody>
            <a:bodyPr wrap="square" rtlCol="0">
              <a:spAutoFit/>
            </a:bodyPr>
            <a:lstStyle/>
            <a:p>
              <a:r>
                <a:rPr lang="en-US" dirty="0" smtClean="0">
                  <a:solidFill>
                    <a:schemeClr val="bg1"/>
                  </a:solidFill>
                </a:rPr>
                <a:t>3</a:t>
              </a:r>
              <a:endParaRPr lang="en-US" dirty="0">
                <a:solidFill>
                  <a:schemeClr val="bg1"/>
                </a:solidFill>
              </a:endParaRPr>
            </a:p>
          </p:txBody>
        </p:sp>
        <p:sp>
          <p:nvSpPr>
            <p:cNvPr id="62" name="TextBox 61"/>
            <p:cNvSpPr txBox="1"/>
            <p:nvPr/>
          </p:nvSpPr>
          <p:spPr>
            <a:xfrm>
              <a:off x="970767" y="2307441"/>
              <a:ext cx="465626" cy="369332"/>
            </a:xfrm>
            <a:prstGeom prst="rect">
              <a:avLst/>
            </a:prstGeom>
            <a:noFill/>
          </p:spPr>
          <p:txBody>
            <a:bodyPr wrap="square" rtlCol="0">
              <a:spAutoFit/>
            </a:bodyPr>
            <a:lstStyle/>
            <a:p>
              <a:r>
                <a:rPr lang="en-US" dirty="0" smtClean="0"/>
                <a:t>10</a:t>
              </a:r>
              <a:endParaRPr lang="en-US" dirty="0"/>
            </a:p>
          </p:txBody>
        </p:sp>
      </p:grpSp>
    </p:spTree>
    <p:extLst>
      <p:ext uri="{BB962C8B-B14F-4D97-AF65-F5344CB8AC3E}">
        <p14:creationId xmlns:p14="http://schemas.microsoft.com/office/powerpoint/2010/main" val="136349966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Isosceles Triangle 110"/>
          <p:cNvSpPr/>
          <p:nvPr/>
        </p:nvSpPr>
        <p:spPr>
          <a:xfrm flipV="1">
            <a:off x="406879" y="3537480"/>
            <a:ext cx="426287"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978864" y="3292248"/>
            <a:ext cx="7161420" cy="282222"/>
            <a:chOff x="457200" y="1580612"/>
            <a:chExt cx="7872766" cy="282222"/>
          </a:xfrm>
        </p:grpSpPr>
        <p:sp>
          <p:nvSpPr>
            <p:cNvPr id="32" name="Rectangle 31"/>
            <p:cNvSpPr/>
            <p:nvPr/>
          </p:nvSpPr>
          <p:spPr>
            <a:xfrm>
              <a:off x="457200" y="1580612"/>
              <a:ext cx="7872766"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29092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07303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5515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3727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419386"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20150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98361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76573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4785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329966" y="1580612"/>
              <a:ext cx="0" cy="282222"/>
            </a:xfrm>
            <a:prstGeom prst="line">
              <a:avLst/>
            </a:prstGeom>
          </p:spPr>
          <p:style>
            <a:lnRef idx="2">
              <a:schemeClr val="accent1"/>
            </a:lnRef>
            <a:fillRef idx="0">
              <a:schemeClr val="accent1"/>
            </a:fillRef>
            <a:effectRef idx="1">
              <a:schemeClr val="accent1"/>
            </a:effectRef>
            <a:fontRef idx="minor">
              <a:schemeClr val="tx1"/>
            </a:fontRef>
          </p:style>
        </p:cxnSp>
      </p:grpSp>
      <p:sp>
        <p:nvSpPr>
          <p:cNvPr id="80" name="Rectangle 79"/>
          <p:cNvSpPr/>
          <p:nvPr/>
        </p:nvSpPr>
        <p:spPr>
          <a:xfrm>
            <a:off x="406879" y="3289258"/>
            <a:ext cx="576731" cy="285211"/>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8140285" y="3290970"/>
            <a:ext cx="418418"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rot="16200000">
            <a:off x="304739" y="3811916"/>
            <a:ext cx="1302891" cy="369332"/>
          </a:xfrm>
          <a:prstGeom prst="rect">
            <a:avLst/>
          </a:prstGeom>
          <a:noFill/>
        </p:spPr>
        <p:txBody>
          <a:bodyPr wrap="square" rtlCol="0">
            <a:spAutoFit/>
          </a:bodyPr>
          <a:lstStyle/>
          <a:p>
            <a:r>
              <a:rPr lang="en-US" dirty="0" smtClean="0"/>
              <a:t>10/2005 -</a:t>
            </a:r>
            <a:endParaRPr lang="en-US" dirty="0"/>
          </a:p>
        </p:txBody>
      </p:sp>
      <p:sp>
        <p:nvSpPr>
          <p:cNvPr id="93" name="TextBox 92"/>
          <p:cNvSpPr txBox="1"/>
          <p:nvPr/>
        </p:nvSpPr>
        <p:spPr>
          <a:xfrm rot="16200000">
            <a:off x="1261228" y="3713448"/>
            <a:ext cx="874072" cy="369332"/>
          </a:xfrm>
          <a:prstGeom prst="rect">
            <a:avLst/>
          </a:prstGeom>
          <a:noFill/>
        </p:spPr>
        <p:txBody>
          <a:bodyPr wrap="square" rtlCol="0">
            <a:spAutoFit/>
          </a:bodyPr>
          <a:lstStyle/>
          <a:p>
            <a:r>
              <a:rPr lang="en-US" dirty="0" smtClean="0"/>
              <a:t>2006 -</a:t>
            </a:r>
            <a:endParaRPr lang="en-US" dirty="0"/>
          </a:p>
        </p:txBody>
      </p:sp>
      <p:sp>
        <p:nvSpPr>
          <p:cNvPr id="94" name="TextBox 93"/>
          <p:cNvSpPr txBox="1"/>
          <p:nvPr/>
        </p:nvSpPr>
        <p:spPr>
          <a:xfrm rot="16200000">
            <a:off x="1980628" y="3707088"/>
            <a:ext cx="874072" cy="369332"/>
          </a:xfrm>
          <a:prstGeom prst="rect">
            <a:avLst/>
          </a:prstGeom>
          <a:noFill/>
        </p:spPr>
        <p:txBody>
          <a:bodyPr wrap="square" rtlCol="0">
            <a:spAutoFit/>
          </a:bodyPr>
          <a:lstStyle/>
          <a:p>
            <a:r>
              <a:rPr lang="en-US" dirty="0" smtClean="0"/>
              <a:t>2007 -</a:t>
            </a:r>
            <a:endParaRPr lang="en-US" dirty="0"/>
          </a:p>
        </p:txBody>
      </p:sp>
      <p:sp>
        <p:nvSpPr>
          <p:cNvPr id="95" name="TextBox 94"/>
          <p:cNvSpPr txBox="1"/>
          <p:nvPr/>
        </p:nvSpPr>
        <p:spPr>
          <a:xfrm rot="16200000">
            <a:off x="2688688" y="3700728"/>
            <a:ext cx="874072" cy="369332"/>
          </a:xfrm>
          <a:prstGeom prst="rect">
            <a:avLst/>
          </a:prstGeom>
          <a:noFill/>
        </p:spPr>
        <p:txBody>
          <a:bodyPr wrap="square" rtlCol="0">
            <a:spAutoFit/>
          </a:bodyPr>
          <a:lstStyle/>
          <a:p>
            <a:r>
              <a:rPr lang="en-US" dirty="0" smtClean="0"/>
              <a:t>2008 -</a:t>
            </a:r>
            <a:endParaRPr lang="en-US" dirty="0"/>
          </a:p>
        </p:txBody>
      </p:sp>
      <p:sp>
        <p:nvSpPr>
          <p:cNvPr id="96" name="TextBox 95"/>
          <p:cNvSpPr txBox="1"/>
          <p:nvPr/>
        </p:nvSpPr>
        <p:spPr>
          <a:xfrm rot="16200000">
            <a:off x="3396748" y="3694368"/>
            <a:ext cx="874072" cy="369332"/>
          </a:xfrm>
          <a:prstGeom prst="rect">
            <a:avLst/>
          </a:prstGeom>
          <a:noFill/>
        </p:spPr>
        <p:txBody>
          <a:bodyPr wrap="square" rtlCol="0">
            <a:spAutoFit/>
          </a:bodyPr>
          <a:lstStyle/>
          <a:p>
            <a:r>
              <a:rPr lang="en-US" dirty="0" smtClean="0"/>
              <a:t>2009 -</a:t>
            </a:r>
            <a:endParaRPr lang="en-US" dirty="0"/>
          </a:p>
        </p:txBody>
      </p:sp>
      <p:sp>
        <p:nvSpPr>
          <p:cNvPr id="97" name="TextBox 96"/>
          <p:cNvSpPr txBox="1"/>
          <p:nvPr/>
        </p:nvSpPr>
        <p:spPr>
          <a:xfrm rot="16200000">
            <a:off x="4116148" y="3688008"/>
            <a:ext cx="874072" cy="369332"/>
          </a:xfrm>
          <a:prstGeom prst="rect">
            <a:avLst/>
          </a:prstGeom>
          <a:noFill/>
        </p:spPr>
        <p:txBody>
          <a:bodyPr wrap="square" rtlCol="0">
            <a:spAutoFit/>
          </a:bodyPr>
          <a:lstStyle/>
          <a:p>
            <a:r>
              <a:rPr lang="en-US" dirty="0" smtClean="0"/>
              <a:t>2010 -</a:t>
            </a:r>
            <a:endParaRPr lang="en-US" dirty="0"/>
          </a:p>
        </p:txBody>
      </p:sp>
      <p:sp>
        <p:nvSpPr>
          <p:cNvPr id="98" name="TextBox 97"/>
          <p:cNvSpPr txBox="1"/>
          <p:nvPr/>
        </p:nvSpPr>
        <p:spPr>
          <a:xfrm rot="16200000">
            <a:off x="4824208" y="3692988"/>
            <a:ext cx="874072" cy="369332"/>
          </a:xfrm>
          <a:prstGeom prst="rect">
            <a:avLst/>
          </a:prstGeom>
          <a:noFill/>
        </p:spPr>
        <p:txBody>
          <a:bodyPr wrap="square" rtlCol="0">
            <a:spAutoFit/>
          </a:bodyPr>
          <a:lstStyle/>
          <a:p>
            <a:r>
              <a:rPr lang="en-US" dirty="0" smtClean="0"/>
              <a:t>2011 -</a:t>
            </a:r>
            <a:endParaRPr lang="en-US" dirty="0"/>
          </a:p>
        </p:txBody>
      </p:sp>
      <p:sp>
        <p:nvSpPr>
          <p:cNvPr id="99" name="TextBox 98"/>
          <p:cNvSpPr txBox="1"/>
          <p:nvPr/>
        </p:nvSpPr>
        <p:spPr>
          <a:xfrm rot="16200000">
            <a:off x="5543608" y="3697968"/>
            <a:ext cx="874072" cy="369332"/>
          </a:xfrm>
          <a:prstGeom prst="rect">
            <a:avLst/>
          </a:prstGeom>
          <a:noFill/>
        </p:spPr>
        <p:txBody>
          <a:bodyPr wrap="square" rtlCol="0">
            <a:spAutoFit/>
          </a:bodyPr>
          <a:lstStyle/>
          <a:p>
            <a:r>
              <a:rPr lang="en-US" dirty="0" smtClean="0"/>
              <a:t>2012 -</a:t>
            </a:r>
            <a:endParaRPr lang="en-US" dirty="0"/>
          </a:p>
        </p:txBody>
      </p:sp>
      <p:sp>
        <p:nvSpPr>
          <p:cNvPr id="100" name="TextBox 99"/>
          <p:cNvSpPr txBox="1"/>
          <p:nvPr/>
        </p:nvSpPr>
        <p:spPr>
          <a:xfrm rot="16200000">
            <a:off x="6263008" y="3702948"/>
            <a:ext cx="874072" cy="369332"/>
          </a:xfrm>
          <a:prstGeom prst="rect">
            <a:avLst/>
          </a:prstGeom>
          <a:noFill/>
        </p:spPr>
        <p:txBody>
          <a:bodyPr wrap="square" rtlCol="0">
            <a:spAutoFit/>
          </a:bodyPr>
          <a:lstStyle/>
          <a:p>
            <a:r>
              <a:rPr lang="en-US" dirty="0" smtClean="0"/>
              <a:t>2013 -</a:t>
            </a:r>
            <a:endParaRPr lang="en-US" dirty="0"/>
          </a:p>
        </p:txBody>
      </p:sp>
      <p:sp>
        <p:nvSpPr>
          <p:cNvPr id="101" name="TextBox 100"/>
          <p:cNvSpPr txBox="1"/>
          <p:nvPr/>
        </p:nvSpPr>
        <p:spPr>
          <a:xfrm rot="16200000">
            <a:off x="6971068" y="3696588"/>
            <a:ext cx="874072" cy="369332"/>
          </a:xfrm>
          <a:prstGeom prst="rect">
            <a:avLst/>
          </a:prstGeom>
          <a:noFill/>
        </p:spPr>
        <p:txBody>
          <a:bodyPr wrap="square" rtlCol="0">
            <a:spAutoFit/>
          </a:bodyPr>
          <a:lstStyle/>
          <a:p>
            <a:r>
              <a:rPr lang="en-US" dirty="0" smtClean="0"/>
              <a:t>2014 -</a:t>
            </a:r>
            <a:endParaRPr lang="en-US" dirty="0"/>
          </a:p>
        </p:txBody>
      </p:sp>
      <p:sp>
        <p:nvSpPr>
          <p:cNvPr id="102" name="TextBox 101"/>
          <p:cNvSpPr txBox="1"/>
          <p:nvPr/>
        </p:nvSpPr>
        <p:spPr>
          <a:xfrm rot="16200000">
            <a:off x="7521551" y="3836466"/>
            <a:ext cx="1166548" cy="369332"/>
          </a:xfrm>
          <a:prstGeom prst="rect">
            <a:avLst/>
          </a:prstGeom>
          <a:noFill/>
        </p:spPr>
        <p:txBody>
          <a:bodyPr wrap="square" rtlCol="0">
            <a:spAutoFit/>
          </a:bodyPr>
          <a:lstStyle/>
          <a:p>
            <a:r>
              <a:rPr lang="en-US" dirty="0" smtClean="0"/>
              <a:t>10/2015 -</a:t>
            </a:r>
            <a:endParaRPr lang="en-US" dirty="0"/>
          </a:p>
        </p:txBody>
      </p:sp>
      <p:sp>
        <p:nvSpPr>
          <p:cNvPr id="112" name="Rectangle 111"/>
          <p:cNvSpPr/>
          <p:nvPr/>
        </p:nvSpPr>
        <p:spPr>
          <a:xfrm>
            <a:off x="406879" y="3306181"/>
            <a:ext cx="2244500" cy="255960"/>
          </a:xfrm>
          <a:prstGeom prst="rect">
            <a:avLst/>
          </a:prstGeom>
          <a:solidFill>
            <a:srgbClr val="AEC948">
              <a:alpha val="8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7" name="Picture 106" descr="Screen shot 2012-11-28 at 1.57.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755" y="4660357"/>
            <a:ext cx="2354496" cy="1809507"/>
          </a:xfrm>
          <a:prstGeom prst="rect">
            <a:avLst/>
          </a:prstGeom>
        </p:spPr>
      </p:pic>
      <p:cxnSp>
        <p:nvCxnSpPr>
          <p:cNvPr id="114" name="Straight Connector 113"/>
          <p:cNvCxnSpPr/>
          <p:nvPr/>
        </p:nvCxnSpPr>
        <p:spPr>
          <a:xfrm flipH="1">
            <a:off x="607449" y="3867377"/>
            <a:ext cx="3790" cy="792980"/>
          </a:xfrm>
          <a:prstGeom prst="line">
            <a:avLst/>
          </a:prstGeom>
        </p:spPr>
        <p:style>
          <a:lnRef idx="2">
            <a:schemeClr val="dk1"/>
          </a:lnRef>
          <a:fillRef idx="0">
            <a:schemeClr val="dk1"/>
          </a:fillRef>
          <a:effectRef idx="1">
            <a:schemeClr val="dk1"/>
          </a:effectRef>
          <a:fontRef idx="minor">
            <a:schemeClr val="tx1"/>
          </a:fontRef>
        </p:style>
      </p:cxnSp>
      <p:pic>
        <p:nvPicPr>
          <p:cNvPr id="105" name="Picture 104" descr="Screen shot 2012-11-28 at 11.37.0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085" y="4660357"/>
            <a:ext cx="1108975" cy="1836106"/>
          </a:xfrm>
          <a:prstGeom prst="rect">
            <a:avLst/>
          </a:prstGeom>
        </p:spPr>
      </p:pic>
      <p:cxnSp>
        <p:nvCxnSpPr>
          <p:cNvPr id="116" name="Straight Connector 115"/>
          <p:cNvCxnSpPr/>
          <p:nvPr/>
        </p:nvCxnSpPr>
        <p:spPr>
          <a:xfrm flipH="1">
            <a:off x="1127292" y="2598615"/>
            <a:ext cx="11550" cy="690643"/>
          </a:xfrm>
          <a:prstGeom prst="line">
            <a:avLst/>
          </a:prstGeom>
        </p:spPr>
        <p:style>
          <a:lnRef idx="2">
            <a:schemeClr val="dk1"/>
          </a:lnRef>
          <a:fillRef idx="0">
            <a:schemeClr val="dk1"/>
          </a:fillRef>
          <a:effectRef idx="1">
            <a:schemeClr val="dk1"/>
          </a:effectRef>
          <a:fontRef idx="minor">
            <a:schemeClr val="tx1"/>
          </a:fontRef>
        </p:style>
      </p:cxnSp>
      <p:cxnSp>
        <p:nvCxnSpPr>
          <p:cNvPr id="120" name="Straight Connector 119"/>
          <p:cNvCxnSpPr>
            <a:endCxn id="107" idx="0"/>
          </p:cNvCxnSpPr>
          <p:nvPr/>
        </p:nvCxnSpPr>
        <p:spPr>
          <a:xfrm flipH="1">
            <a:off x="2641003" y="3562688"/>
            <a:ext cx="10376" cy="1097669"/>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a:xfrm>
            <a:off x="623050" y="-3210"/>
            <a:ext cx="8229600" cy="878568"/>
          </a:xfrm>
        </p:spPr>
        <p:txBody>
          <a:bodyPr>
            <a:noAutofit/>
          </a:bodyPr>
          <a:lstStyle/>
          <a:p>
            <a:r>
              <a:rPr lang="en-US" sz="3200" dirty="0" err="1" smtClean="0"/>
              <a:t>Nanoscale</a:t>
            </a:r>
            <a:r>
              <a:rPr lang="en-US" sz="3200" dirty="0" smtClean="0"/>
              <a:t> Informal Science Education Network</a:t>
            </a:r>
            <a:endParaRPr lang="en-US" sz="3200" dirty="0"/>
          </a:p>
        </p:txBody>
      </p:sp>
      <p:pic>
        <p:nvPicPr>
          <p:cNvPr id="106" name="Picture 105" descr="NISE_05_program _cov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309" y="864350"/>
            <a:ext cx="1457065" cy="1863757"/>
          </a:xfrm>
          <a:prstGeom prst="rect">
            <a:avLst/>
          </a:prstGeom>
        </p:spPr>
      </p:pic>
      <p:grpSp>
        <p:nvGrpSpPr>
          <p:cNvPr id="58" name="Group 57"/>
          <p:cNvGrpSpPr/>
          <p:nvPr/>
        </p:nvGrpSpPr>
        <p:grpSpPr>
          <a:xfrm>
            <a:off x="353793" y="2061308"/>
            <a:ext cx="1103923" cy="869462"/>
            <a:chOff x="353793" y="2061308"/>
            <a:chExt cx="1103923" cy="869462"/>
          </a:xfrm>
        </p:grpSpPr>
        <p:sp>
          <p:nvSpPr>
            <p:cNvPr id="59" name="Oval 58"/>
            <p:cNvSpPr/>
            <p:nvPr/>
          </p:nvSpPr>
          <p:spPr>
            <a:xfrm>
              <a:off x="353793" y="2061308"/>
              <a:ext cx="1103923" cy="869462"/>
            </a:xfrm>
            <a:prstGeom prst="ellipse">
              <a:avLst/>
            </a:prstGeom>
            <a:solidFill>
              <a:srgbClr val="AEC948"/>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Oval 59"/>
            <p:cNvSpPr/>
            <p:nvPr/>
          </p:nvSpPr>
          <p:spPr>
            <a:xfrm>
              <a:off x="471022" y="2256695"/>
              <a:ext cx="492368" cy="459154"/>
            </a:xfrm>
            <a:prstGeom prst="ellipse">
              <a:avLst/>
            </a:prstGeom>
            <a:solidFill>
              <a:srgbClr val="788432"/>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TextBox 60"/>
            <p:cNvSpPr txBox="1"/>
            <p:nvPr/>
          </p:nvSpPr>
          <p:spPr>
            <a:xfrm>
              <a:off x="568018" y="2290391"/>
              <a:ext cx="265148" cy="369332"/>
            </a:xfrm>
            <a:prstGeom prst="rect">
              <a:avLst/>
            </a:prstGeom>
            <a:noFill/>
          </p:spPr>
          <p:txBody>
            <a:bodyPr wrap="square" rtlCol="0">
              <a:spAutoFit/>
            </a:bodyPr>
            <a:lstStyle/>
            <a:p>
              <a:r>
                <a:rPr lang="en-US" dirty="0" smtClean="0">
                  <a:solidFill>
                    <a:schemeClr val="bg1"/>
                  </a:solidFill>
                </a:rPr>
                <a:t>3</a:t>
              </a:r>
              <a:endParaRPr lang="en-US" dirty="0">
                <a:solidFill>
                  <a:schemeClr val="bg1"/>
                </a:solidFill>
              </a:endParaRPr>
            </a:p>
          </p:txBody>
        </p:sp>
        <p:sp>
          <p:nvSpPr>
            <p:cNvPr id="62" name="TextBox 61"/>
            <p:cNvSpPr txBox="1"/>
            <p:nvPr/>
          </p:nvSpPr>
          <p:spPr>
            <a:xfrm>
              <a:off x="970767" y="2307441"/>
              <a:ext cx="465626" cy="369332"/>
            </a:xfrm>
            <a:prstGeom prst="rect">
              <a:avLst/>
            </a:prstGeom>
            <a:noFill/>
          </p:spPr>
          <p:txBody>
            <a:bodyPr wrap="square" rtlCol="0">
              <a:spAutoFit/>
            </a:bodyPr>
            <a:lstStyle/>
            <a:p>
              <a:r>
                <a:rPr lang="en-US" dirty="0" smtClean="0"/>
                <a:t>10</a:t>
              </a:r>
              <a:endParaRPr lang="en-US" dirty="0"/>
            </a:p>
          </p:txBody>
        </p:sp>
      </p:grpSp>
      <p:grpSp>
        <p:nvGrpSpPr>
          <p:cNvPr id="4" name="Group 3"/>
          <p:cNvGrpSpPr/>
          <p:nvPr/>
        </p:nvGrpSpPr>
        <p:grpSpPr>
          <a:xfrm>
            <a:off x="213874" y="1406771"/>
            <a:ext cx="3130058" cy="2246923"/>
            <a:chOff x="213874" y="1406771"/>
            <a:chExt cx="3130058" cy="2246923"/>
          </a:xfrm>
        </p:grpSpPr>
        <p:grpSp>
          <p:nvGrpSpPr>
            <p:cNvPr id="43" name="Group 42"/>
            <p:cNvGrpSpPr/>
            <p:nvPr/>
          </p:nvGrpSpPr>
          <p:grpSpPr>
            <a:xfrm>
              <a:off x="213874" y="1406771"/>
              <a:ext cx="3130058" cy="2246923"/>
              <a:chOff x="1754561" y="2325078"/>
              <a:chExt cx="3130058" cy="2246923"/>
            </a:xfrm>
          </p:grpSpPr>
          <p:sp>
            <p:nvSpPr>
              <p:cNvPr id="44" name="Oval 43"/>
              <p:cNvSpPr/>
              <p:nvPr/>
            </p:nvSpPr>
            <p:spPr>
              <a:xfrm>
                <a:off x="1885468" y="2999153"/>
                <a:ext cx="1103923" cy="869462"/>
              </a:xfrm>
              <a:prstGeom prst="ellipse">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Oval 44"/>
              <p:cNvSpPr/>
              <p:nvPr/>
            </p:nvSpPr>
            <p:spPr>
              <a:xfrm>
                <a:off x="2002697" y="3194540"/>
                <a:ext cx="492368" cy="459154"/>
              </a:xfrm>
              <a:prstGeom prst="ellipse">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Oval 45"/>
              <p:cNvSpPr/>
              <p:nvPr/>
            </p:nvSpPr>
            <p:spPr>
              <a:xfrm>
                <a:off x="1754561" y="2325078"/>
                <a:ext cx="3130058" cy="2246923"/>
              </a:xfrm>
              <a:prstGeom prst="ellipse">
                <a:avLst/>
              </a:prstGeom>
              <a:solidFill>
                <a:srgbClr val="B8E949"/>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7" name="Group 46"/>
              <p:cNvGrpSpPr/>
              <p:nvPr/>
            </p:nvGrpSpPr>
            <p:grpSpPr>
              <a:xfrm>
                <a:off x="1885468" y="2999153"/>
                <a:ext cx="1103923" cy="869462"/>
                <a:chOff x="353793" y="2061308"/>
                <a:chExt cx="1103923" cy="869462"/>
              </a:xfrm>
            </p:grpSpPr>
            <p:sp>
              <p:nvSpPr>
                <p:cNvPr id="48" name="Oval 47"/>
                <p:cNvSpPr/>
                <p:nvPr/>
              </p:nvSpPr>
              <p:spPr>
                <a:xfrm>
                  <a:off x="353793" y="2061308"/>
                  <a:ext cx="1103923" cy="869462"/>
                </a:xfrm>
                <a:prstGeom prst="ellipse">
                  <a:avLst/>
                </a:prstGeom>
                <a:solidFill>
                  <a:srgbClr val="AEC948"/>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Oval 48"/>
                <p:cNvSpPr/>
                <p:nvPr/>
              </p:nvSpPr>
              <p:spPr>
                <a:xfrm>
                  <a:off x="471022" y="2256695"/>
                  <a:ext cx="492368" cy="459154"/>
                </a:xfrm>
                <a:prstGeom prst="ellipse">
                  <a:avLst/>
                </a:prstGeom>
                <a:solidFill>
                  <a:srgbClr val="788432"/>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TextBox 49"/>
                <p:cNvSpPr txBox="1"/>
                <p:nvPr/>
              </p:nvSpPr>
              <p:spPr>
                <a:xfrm>
                  <a:off x="568018" y="2290391"/>
                  <a:ext cx="265148" cy="369332"/>
                </a:xfrm>
                <a:prstGeom prst="rect">
                  <a:avLst/>
                </a:prstGeom>
                <a:noFill/>
              </p:spPr>
              <p:txBody>
                <a:bodyPr wrap="square" rtlCol="0">
                  <a:spAutoFit/>
                </a:bodyPr>
                <a:lstStyle/>
                <a:p>
                  <a:r>
                    <a:rPr lang="en-US" dirty="0" smtClean="0">
                      <a:solidFill>
                        <a:schemeClr val="bg1"/>
                      </a:solidFill>
                    </a:rPr>
                    <a:t>3</a:t>
                  </a:r>
                  <a:endParaRPr lang="en-US" dirty="0">
                    <a:solidFill>
                      <a:schemeClr val="bg1"/>
                    </a:solidFill>
                  </a:endParaRPr>
                </a:p>
              </p:txBody>
            </p:sp>
            <p:sp>
              <p:nvSpPr>
                <p:cNvPr id="51" name="TextBox 50"/>
                <p:cNvSpPr txBox="1"/>
                <p:nvPr/>
              </p:nvSpPr>
              <p:spPr>
                <a:xfrm>
                  <a:off x="970767" y="2307441"/>
                  <a:ext cx="465626" cy="369332"/>
                </a:xfrm>
                <a:prstGeom prst="rect">
                  <a:avLst/>
                </a:prstGeom>
                <a:noFill/>
              </p:spPr>
              <p:txBody>
                <a:bodyPr wrap="square" rtlCol="0">
                  <a:spAutoFit/>
                </a:bodyPr>
                <a:lstStyle/>
                <a:p>
                  <a:r>
                    <a:rPr lang="en-US" dirty="0" smtClean="0"/>
                    <a:t>10</a:t>
                  </a:r>
                  <a:endParaRPr lang="en-US" dirty="0"/>
                </a:p>
              </p:txBody>
            </p:sp>
          </p:grpSp>
        </p:grpSp>
        <p:sp>
          <p:nvSpPr>
            <p:cNvPr id="3" name="TextBox 2"/>
            <p:cNvSpPr txBox="1"/>
            <p:nvPr/>
          </p:nvSpPr>
          <p:spPr>
            <a:xfrm>
              <a:off x="2026148" y="2307441"/>
              <a:ext cx="625231" cy="369332"/>
            </a:xfrm>
            <a:prstGeom prst="rect">
              <a:avLst/>
            </a:prstGeom>
            <a:noFill/>
          </p:spPr>
          <p:txBody>
            <a:bodyPr wrap="square" rtlCol="0">
              <a:spAutoFit/>
            </a:bodyPr>
            <a:lstStyle/>
            <a:p>
              <a:r>
                <a:rPr lang="en-US" dirty="0" smtClean="0"/>
                <a:t>100</a:t>
              </a:r>
              <a:endParaRPr lang="en-US" dirty="0"/>
            </a:p>
          </p:txBody>
        </p:sp>
      </p:grpSp>
    </p:spTree>
    <p:extLst>
      <p:ext uri="{BB962C8B-B14F-4D97-AF65-F5344CB8AC3E}">
        <p14:creationId xmlns:p14="http://schemas.microsoft.com/office/powerpoint/2010/main" val="63850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Isosceles Triangle 110"/>
          <p:cNvSpPr/>
          <p:nvPr/>
        </p:nvSpPr>
        <p:spPr>
          <a:xfrm flipV="1">
            <a:off x="406879" y="3537480"/>
            <a:ext cx="426287"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Isosceles Triangle 121"/>
          <p:cNvSpPr/>
          <p:nvPr/>
        </p:nvSpPr>
        <p:spPr>
          <a:xfrm>
            <a:off x="3571256" y="2996351"/>
            <a:ext cx="797262"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978864" y="3292248"/>
            <a:ext cx="7161420" cy="282222"/>
            <a:chOff x="457200" y="1580612"/>
            <a:chExt cx="7872766" cy="282222"/>
          </a:xfrm>
        </p:grpSpPr>
        <p:sp>
          <p:nvSpPr>
            <p:cNvPr id="32" name="Rectangle 31"/>
            <p:cNvSpPr/>
            <p:nvPr/>
          </p:nvSpPr>
          <p:spPr>
            <a:xfrm>
              <a:off x="457200" y="1580612"/>
              <a:ext cx="7872766"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29092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07303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5515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3727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419386"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20150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98361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76573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4785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329966" y="1580612"/>
              <a:ext cx="0" cy="282222"/>
            </a:xfrm>
            <a:prstGeom prst="line">
              <a:avLst/>
            </a:prstGeom>
          </p:spPr>
          <p:style>
            <a:lnRef idx="2">
              <a:schemeClr val="accent1"/>
            </a:lnRef>
            <a:fillRef idx="0">
              <a:schemeClr val="accent1"/>
            </a:fillRef>
            <a:effectRef idx="1">
              <a:schemeClr val="accent1"/>
            </a:effectRef>
            <a:fontRef idx="minor">
              <a:schemeClr val="tx1"/>
            </a:fontRef>
          </p:style>
        </p:cxnSp>
      </p:grpSp>
      <p:sp>
        <p:nvSpPr>
          <p:cNvPr id="80" name="Rectangle 79"/>
          <p:cNvSpPr/>
          <p:nvPr/>
        </p:nvSpPr>
        <p:spPr>
          <a:xfrm>
            <a:off x="406879" y="3289258"/>
            <a:ext cx="576731" cy="285211"/>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8140285" y="3290970"/>
            <a:ext cx="418418"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rot="16200000">
            <a:off x="304739" y="3811916"/>
            <a:ext cx="1302891" cy="369332"/>
          </a:xfrm>
          <a:prstGeom prst="rect">
            <a:avLst/>
          </a:prstGeom>
          <a:noFill/>
        </p:spPr>
        <p:txBody>
          <a:bodyPr wrap="square" rtlCol="0">
            <a:spAutoFit/>
          </a:bodyPr>
          <a:lstStyle/>
          <a:p>
            <a:r>
              <a:rPr lang="en-US" dirty="0" smtClean="0"/>
              <a:t>10/2005 -</a:t>
            </a:r>
            <a:endParaRPr lang="en-US" dirty="0"/>
          </a:p>
        </p:txBody>
      </p:sp>
      <p:sp>
        <p:nvSpPr>
          <p:cNvPr id="93" name="TextBox 92"/>
          <p:cNvSpPr txBox="1"/>
          <p:nvPr/>
        </p:nvSpPr>
        <p:spPr>
          <a:xfrm rot="16200000">
            <a:off x="1261228" y="3713448"/>
            <a:ext cx="874072" cy="369332"/>
          </a:xfrm>
          <a:prstGeom prst="rect">
            <a:avLst/>
          </a:prstGeom>
          <a:noFill/>
        </p:spPr>
        <p:txBody>
          <a:bodyPr wrap="square" rtlCol="0">
            <a:spAutoFit/>
          </a:bodyPr>
          <a:lstStyle/>
          <a:p>
            <a:r>
              <a:rPr lang="en-US" dirty="0" smtClean="0"/>
              <a:t>2006 -</a:t>
            </a:r>
            <a:endParaRPr lang="en-US" dirty="0"/>
          </a:p>
        </p:txBody>
      </p:sp>
      <p:sp>
        <p:nvSpPr>
          <p:cNvPr id="94" name="TextBox 93"/>
          <p:cNvSpPr txBox="1"/>
          <p:nvPr/>
        </p:nvSpPr>
        <p:spPr>
          <a:xfrm rot="16200000">
            <a:off x="1980628" y="3707088"/>
            <a:ext cx="874072" cy="369332"/>
          </a:xfrm>
          <a:prstGeom prst="rect">
            <a:avLst/>
          </a:prstGeom>
          <a:noFill/>
        </p:spPr>
        <p:txBody>
          <a:bodyPr wrap="square" rtlCol="0">
            <a:spAutoFit/>
          </a:bodyPr>
          <a:lstStyle/>
          <a:p>
            <a:r>
              <a:rPr lang="en-US" dirty="0" smtClean="0"/>
              <a:t>2007 -</a:t>
            </a:r>
            <a:endParaRPr lang="en-US" dirty="0"/>
          </a:p>
        </p:txBody>
      </p:sp>
      <p:sp>
        <p:nvSpPr>
          <p:cNvPr id="95" name="TextBox 94"/>
          <p:cNvSpPr txBox="1"/>
          <p:nvPr/>
        </p:nvSpPr>
        <p:spPr>
          <a:xfrm rot="16200000">
            <a:off x="2688688" y="3700728"/>
            <a:ext cx="874072" cy="369332"/>
          </a:xfrm>
          <a:prstGeom prst="rect">
            <a:avLst/>
          </a:prstGeom>
          <a:noFill/>
        </p:spPr>
        <p:txBody>
          <a:bodyPr wrap="square" rtlCol="0">
            <a:spAutoFit/>
          </a:bodyPr>
          <a:lstStyle/>
          <a:p>
            <a:r>
              <a:rPr lang="en-US" dirty="0" smtClean="0"/>
              <a:t>2008 -</a:t>
            </a:r>
            <a:endParaRPr lang="en-US" dirty="0"/>
          </a:p>
        </p:txBody>
      </p:sp>
      <p:sp>
        <p:nvSpPr>
          <p:cNvPr id="96" name="TextBox 95"/>
          <p:cNvSpPr txBox="1"/>
          <p:nvPr/>
        </p:nvSpPr>
        <p:spPr>
          <a:xfrm rot="16200000">
            <a:off x="3396748" y="3694368"/>
            <a:ext cx="874072" cy="369332"/>
          </a:xfrm>
          <a:prstGeom prst="rect">
            <a:avLst/>
          </a:prstGeom>
          <a:noFill/>
        </p:spPr>
        <p:txBody>
          <a:bodyPr wrap="square" rtlCol="0">
            <a:spAutoFit/>
          </a:bodyPr>
          <a:lstStyle/>
          <a:p>
            <a:r>
              <a:rPr lang="en-US" dirty="0" smtClean="0"/>
              <a:t>2009 -</a:t>
            </a:r>
            <a:endParaRPr lang="en-US" dirty="0"/>
          </a:p>
        </p:txBody>
      </p:sp>
      <p:sp>
        <p:nvSpPr>
          <p:cNvPr id="97" name="TextBox 96"/>
          <p:cNvSpPr txBox="1"/>
          <p:nvPr/>
        </p:nvSpPr>
        <p:spPr>
          <a:xfrm rot="16200000">
            <a:off x="4116148" y="3688008"/>
            <a:ext cx="874072" cy="369332"/>
          </a:xfrm>
          <a:prstGeom prst="rect">
            <a:avLst/>
          </a:prstGeom>
          <a:noFill/>
        </p:spPr>
        <p:txBody>
          <a:bodyPr wrap="square" rtlCol="0">
            <a:spAutoFit/>
          </a:bodyPr>
          <a:lstStyle/>
          <a:p>
            <a:r>
              <a:rPr lang="en-US" dirty="0" smtClean="0"/>
              <a:t>2010 -</a:t>
            </a:r>
            <a:endParaRPr lang="en-US" dirty="0"/>
          </a:p>
        </p:txBody>
      </p:sp>
      <p:sp>
        <p:nvSpPr>
          <p:cNvPr id="98" name="TextBox 97"/>
          <p:cNvSpPr txBox="1"/>
          <p:nvPr/>
        </p:nvSpPr>
        <p:spPr>
          <a:xfrm rot="16200000">
            <a:off x="4824208" y="3692988"/>
            <a:ext cx="874072" cy="369332"/>
          </a:xfrm>
          <a:prstGeom prst="rect">
            <a:avLst/>
          </a:prstGeom>
          <a:noFill/>
        </p:spPr>
        <p:txBody>
          <a:bodyPr wrap="square" rtlCol="0">
            <a:spAutoFit/>
          </a:bodyPr>
          <a:lstStyle/>
          <a:p>
            <a:r>
              <a:rPr lang="en-US" dirty="0" smtClean="0"/>
              <a:t>2011 -</a:t>
            </a:r>
            <a:endParaRPr lang="en-US" dirty="0"/>
          </a:p>
        </p:txBody>
      </p:sp>
      <p:sp>
        <p:nvSpPr>
          <p:cNvPr id="99" name="TextBox 98"/>
          <p:cNvSpPr txBox="1"/>
          <p:nvPr/>
        </p:nvSpPr>
        <p:spPr>
          <a:xfrm rot="16200000">
            <a:off x="5543608" y="3697968"/>
            <a:ext cx="874072" cy="369332"/>
          </a:xfrm>
          <a:prstGeom prst="rect">
            <a:avLst/>
          </a:prstGeom>
          <a:noFill/>
        </p:spPr>
        <p:txBody>
          <a:bodyPr wrap="square" rtlCol="0">
            <a:spAutoFit/>
          </a:bodyPr>
          <a:lstStyle/>
          <a:p>
            <a:r>
              <a:rPr lang="en-US" dirty="0" smtClean="0"/>
              <a:t>2012 -</a:t>
            </a:r>
            <a:endParaRPr lang="en-US" dirty="0"/>
          </a:p>
        </p:txBody>
      </p:sp>
      <p:sp>
        <p:nvSpPr>
          <p:cNvPr id="100" name="TextBox 99"/>
          <p:cNvSpPr txBox="1"/>
          <p:nvPr/>
        </p:nvSpPr>
        <p:spPr>
          <a:xfrm rot="16200000">
            <a:off x="6263008" y="3702948"/>
            <a:ext cx="874072" cy="369332"/>
          </a:xfrm>
          <a:prstGeom prst="rect">
            <a:avLst/>
          </a:prstGeom>
          <a:noFill/>
        </p:spPr>
        <p:txBody>
          <a:bodyPr wrap="square" rtlCol="0">
            <a:spAutoFit/>
          </a:bodyPr>
          <a:lstStyle/>
          <a:p>
            <a:r>
              <a:rPr lang="en-US" dirty="0" smtClean="0"/>
              <a:t>2013 -</a:t>
            </a:r>
            <a:endParaRPr lang="en-US" dirty="0"/>
          </a:p>
        </p:txBody>
      </p:sp>
      <p:sp>
        <p:nvSpPr>
          <p:cNvPr id="101" name="TextBox 100"/>
          <p:cNvSpPr txBox="1"/>
          <p:nvPr/>
        </p:nvSpPr>
        <p:spPr>
          <a:xfrm rot="16200000">
            <a:off x="6971068" y="3696588"/>
            <a:ext cx="874072" cy="369332"/>
          </a:xfrm>
          <a:prstGeom prst="rect">
            <a:avLst/>
          </a:prstGeom>
          <a:noFill/>
        </p:spPr>
        <p:txBody>
          <a:bodyPr wrap="square" rtlCol="0">
            <a:spAutoFit/>
          </a:bodyPr>
          <a:lstStyle/>
          <a:p>
            <a:r>
              <a:rPr lang="en-US" dirty="0" smtClean="0"/>
              <a:t>2014 -</a:t>
            </a:r>
            <a:endParaRPr lang="en-US" dirty="0"/>
          </a:p>
        </p:txBody>
      </p:sp>
      <p:sp>
        <p:nvSpPr>
          <p:cNvPr id="102" name="TextBox 101"/>
          <p:cNvSpPr txBox="1"/>
          <p:nvPr/>
        </p:nvSpPr>
        <p:spPr>
          <a:xfrm rot="16200000">
            <a:off x="7521551" y="3836466"/>
            <a:ext cx="1166548" cy="369332"/>
          </a:xfrm>
          <a:prstGeom prst="rect">
            <a:avLst/>
          </a:prstGeom>
          <a:noFill/>
        </p:spPr>
        <p:txBody>
          <a:bodyPr wrap="square" rtlCol="0">
            <a:spAutoFit/>
          </a:bodyPr>
          <a:lstStyle/>
          <a:p>
            <a:r>
              <a:rPr lang="en-US" dirty="0" smtClean="0"/>
              <a:t>10/2015 -</a:t>
            </a:r>
            <a:endParaRPr lang="en-US" dirty="0"/>
          </a:p>
        </p:txBody>
      </p:sp>
      <p:sp>
        <p:nvSpPr>
          <p:cNvPr id="112" name="Rectangle 111"/>
          <p:cNvSpPr/>
          <p:nvPr/>
        </p:nvSpPr>
        <p:spPr>
          <a:xfrm>
            <a:off x="438322" y="3305394"/>
            <a:ext cx="3930196" cy="269076"/>
          </a:xfrm>
          <a:prstGeom prst="rect">
            <a:avLst/>
          </a:prstGeom>
          <a:solidFill>
            <a:srgbClr val="AEC948">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7" name="Picture 106" descr="Screen shot 2012-11-28 at 1.57.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755" y="4660357"/>
            <a:ext cx="2354496" cy="1809507"/>
          </a:xfrm>
          <a:prstGeom prst="rect">
            <a:avLst/>
          </a:prstGeom>
        </p:spPr>
      </p:pic>
      <p:cxnSp>
        <p:nvCxnSpPr>
          <p:cNvPr id="114" name="Straight Connector 113"/>
          <p:cNvCxnSpPr/>
          <p:nvPr/>
        </p:nvCxnSpPr>
        <p:spPr>
          <a:xfrm flipH="1">
            <a:off x="607449" y="3867377"/>
            <a:ext cx="3790" cy="792980"/>
          </a:xfrm>
          <a:prstGeom prst="line">
            <a:avLst/>
          </a:prstGeom>
        </p:spPr>
        <p:style>
          <a:lnRef idx="2">
            <a:schemeClr val="dk1"/>
          </a:lnRef>
          <a:fillRef idx="0">
            <a:schemeClr val="dk1"/>
          </a:fillRef>
          <a:effectRef idx="1">
            <a:schemeClr val="dk1"/>
          </a:effectRef>
          <a:fontRef idx="minor">
            <a:schemeClr val="tx1"/>
          </a:fontRef>
        </p:style>
      </p:cxnSp>
      <p:pic>
        <p:nvPicPr>
          <p:cNvPr id="105" name="Picture 104" descr="Screen shot 2012-11-28 at 11.37.0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085" y="4660357"/>
            <a:ext cx="1108975" cy="1836106"/>
          </a:xfrm>
          <a:prstGeom prst="rect">
            <a:avLst/>
          </a:prstGeom>
        </p:spPr>
      </p:pic>
      <p:cxnSp>
        <p:nvCxnSpPr>
          <p:cNvPr id="116" name="Straight Connector 115"/>
          <p:cNvCxnSpPr/>
          <p:nvPr/>
        </p:nvCxnSpPr>
        <p:spPr>
          <a:xfrm flipH="1">
            <a:off x="1127292" y="2598615"/>
            <a:ext cx="11550" cy="690643"/>
          </a:xfrm>
          <a:prstGeom prst="line">
            <a:avLst/>
          </a:prstGeom>
        </p:spPr>
        <p:style>
          <a:lnRef idx="2">
            <a:schemeClr val="dk1"/>
          </a:lnRef>
          <a:fillRef idx="0">
            <a:schemeClr val="dk1"/>
          </a:fillRef>
          <a:effectRef idx="1">
            <a:schemeClr val="dk1"/>
          </a:effectRef>
          <a:fontRef idx="minor">
            <a:schemeClr val="tx1"/>
          </a:fontRef>
        </p:style>
      </p:cxnSp>
      <p:cxnSp>
        <p:nvCxnSpPr>
          <p:cNvPr id="120" name="Straight Connector 119"/>
          <p:cNvCxnSpPr>
            <a:endCxn id="107" idx="0"/>
          </p:cNvCxnSpPr>
          <p:nvPr/>
        </p:nvCxnSpPr>
        <p:spPr>
          <a:xfrm flipH="1">
            <a:off x="2641003" y="3562688"/>
            <a:ext cx="10376" cy="1097669"/>
          </a:xfrm>
          <a:prstGeom prst="line">
            <a:avLst/>
          </a:prstGeom>
        </p:spPr>
        <p:style>
          <a:lnRef idx="2">
            <a:schemeClr val="dk1"/>
          </a:lnRef>
          <a:fillRef idx="0">
            <a:schemeClr val="dk1"/>
          </a:fillRef>
          <a:effectRef idx="1">
            <a:schemeClr val="dk1"/>
          </a:effectRef>
          <a:fontRef idx="minor">
            <a:schemeClr val="tx1"/>
          </a:fontRef>
        </p:style>
      </p:cxnSp>
      <p:cxnSp>
        <p:nvCxnSpPr>
          <p:cNvPr id="123" name="Straight Connector 122"/>
          <p:cNvCxnSpPr>
            <a:stCxn id="122" idx="0"/>
          </p:cNvCxnSpPr>
          <p:nvPr/>
        </p:nvCxnSpPr>
        <p:spPr>
          <a:xfrm flipV="1">
            <a:off x="3969887" y="2711463"/>
            <a:ext cx="0" cy="284888"/>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a:xfrm>
            <a:off x="623050" y="-3210"/>
            <a:ext cx="8229600" cy="878568"/>
          </a:xfrm>
        </p:spPr>
        <p:txBody>
          <a:bodyPr>
            <a:noAutofit/>
          </a:bodyPr>
          <a:lstStyle/>
          <a:p>
            <a:r>
              <a:rPr lang="en-US" sz="3200" dirty="0" err="1" smtClean="0"/>
              <a:t>Nanoscale</a:t>
            </a:r>
            <a:r>
              <a:rPr lang="en-US" sz="3200" dirty="0" smtClean="0"/>
              <a:t> Informal Science Education Network</a:t>
            </a:r>
            <a:endParaRPr lang="en-US" sz="3200" dirty="0"/>
          </a:p>
        </p:txBody>
      </p:sp>
      <p:pic>
        <p:nvPicPr>
          <p:cNvPr id="106" name="Picture 105" descr="NISE_05_program _cov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309" y="864350"/>
            <a:ext cx="1457065" cy="1863757"/>
          </a:xfrm>
          <a:prstGeom prst="rect">
            <a:avLst/>
          </a:prstGeom>
        </p:spPr>
      </p:pic>
      <p:grpSp>
        <p:nvGrpSpPr>
          <p:cNvPr id="58" name="Group 57"/>
          <p:cNvGrpSpPr/>
          <p:nvPr/>
        </p:nvGrpSpPr>
        <p:grpSpPr>
          <a:xfrm>
            <a:off x="213874" y="1406771"/>
            <a:ext cx="3130058" cy="2246923"/>
            <a:chOff x="213874" y="1406771"/>
            <a:chExt cx="3130058" cy="2246923"/>
          </a:xfrm>
        </p:grpSpPr>
        <p:grpSp>
          <p:nvGrpSpPr>
            <p:cNvPr id="59" name="Group 58"/>
            <p:cNvGrpSpPr/>
            <p:nvPr/>
          </p:nvGrpSpPr>
          <p:grpSpPr>
            <a:xfrm>
              <a:off x="213874" y="1406771"/>
              <a:ext cx="3130058" cy="2246923"/>
              <a:chOff x="1754561" y="2325078"/>
              <a:chExt cx="3130058" cy="2246923"/>
            </a:xfrm>
          </p:grpSpPr>
          <p:sp>
            <p:nvSpPr>
              <p:cNvPr id="61" name="Oval 60"/>
              <p:cNvSpPr/>
              <p:nvPr/>
            </p:nvSpPr>
            <p:spPr>
              <a:xfrm>
                <a:off x="1885468" y="2999153"/>
                <a:ext cx="1103923" cy="869462"/>
              </a:xfrm>
              <a:prstGeom prst="ellipse">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Oval 61"/>
              <p:cNvSpPr/>
              <p:nvPr/>
            </p:nvSpPr>
            <p:spPr>
              <a:xfrm>
                <a:off x="2002697" y="3194540"/>
                <a:ext cx="492368" cy="459154"/>
              </a:xfrm>
              <a:prstGeom prst="ellipse">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Oval 62"/>
              <p:cNvSpPr/>
              <p:nvPr/>
            </p:nvSpPr>
            <p:spPr>
              <a:xfrm>
                <a:off x="1754561" y="2325078"/>
                <a:ext cx="3130058" cy="2246923"/>
              </a:xfrm>
              <a:prstGeom prst="ellipse">
                <a:avLst/>
              </a:prstGeom>
              <a:solidFill>
                <a:srgbClr val="B8E949"/>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4" name="Group 63"/>
              <p:cNvGrpSpPr/>
              <p:nvPr/>
            </p:nvGrpSpPr>
            <p:grpSpPr>
              <a:xfrm>
                <a:off x="1885468" y="2999153"/>
                <a:ext cx="1103923" cy="869462"/>
                <a:chOff x="353793" y="2061308"/>
                <a:chExt cx="1103923" cy="869462"/>
              </a:xfrm>
            </p:grpSpPr>
            <p:sp>
              <p:nvSpPr>
                <p:cNvPr id="65" name="Oval 64"/>
                <p:cNvSpPr/>
                <p:nvPr/>
              </p:nvSpPr>
              <p:spPr>
                <a:xfrm>
                  <a:off x="353793" y="2061308"/>
                  <a:ext cx="1103923" cy="869462"/>
                </a:xfrm>
                <a:prstGeom prst="ellipse">
                  <a:avLst/>
                </a:prstGeom>
                <a:solidFill>
                  <a:srgbClr val="AEC948"/>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Oval 65"/>
                <p:cNvSpPr/>
                <p:nvPr/>
              </p:nvSpPr>
              <p:spPr>
                <a:xfrm>
                  <a:off x="471022" y="2256695"/>
                  <a:ext cx="492368" cy="459154"/>
                </a:xfrm>
                <a:prstGeom prst="ellipse">
                  <a:avLst/>
                </a:prstGeom>
                <a:solidFill>
                  <a:srgbClr val="788432"/>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TextBox 66"/>
                <p:cNvSpPr txBox="1"/>
                <p:nvPr/>
              </p:nvSpPr>
              <p:spPr>
                <a:xfrm>
                  <a:off x="568018" y="2290391"/>
                  <a:ext cx="265148" cy="369332"/>
                </a:xfrm>
                <a:prstGeom prst="rect">
                  <a:avLst/>
                </a:prstGeom>
                <a:noFill/>
              </p:spPr>
              <p:txBody>
                <a:bodyPr wrap="square" rtlCol="0">
                  <a:spAutoFit/>
                </a:bodyPr>
                <a:lstStyle/>
                <a:p>
                  <a:r>
                    <a:rPr lang="en-US" dirty="0" smtClean="0">
                      <a:solidFill>
                        <a:schemeClr val="bg1"/>
                      </a:solidFill>
                    </a:rPr>
                    <a:t>3</a:t>
                  </a:r>
                  <a:endParaRPr lang="en-US" dirty="0">
                    <a:solidFill>
                      <a:schemeClr val="bg1"/>
                    </a:solidFill>
                  </a:endParaRPr>
                </a:p>
              </p:txBody>
            </p:sp>
            <p:sp>
              <p:nvSpPr>
                <p:cNvPr id="68" name="TextBox 67"/>
                <p:cNvSpPr txBox="1"/>
                <p:nvPr/>
              </p:nvSpPr>
              <p:spPr>
                <a:xfrm>
                  <a:off x="970767" y="2307441"/>
                  <a:ext cx="465626" cy="369332"/>
                </a:xfrm>
                <a:prstGeom prst="rect">
                  <a:avLst/>
                </a:prstGeom>
                <a:noFill/>
              </p:spPr>
              <p:txBody>
                <a:bodyPr wrap="square" rtlCol="0">
                  <a:spAutoFit/>
                </a:bodyPr>
                <a:lstStyle/>
                <a:p>
                  <a:r>
                    <a:rPr lang="en-US" dirty="0" smtClean="0"/>
                    <a:t>10</a:t>
                  </a:r>
                  <a:endParaRPr lang="en-US" dirty="0"/>
                </a:p>
              </p:txBody>
            </p:sp>
          </p:grpSp>
        </p:grpSp>
        <p:sp>
          <p:nvSpPr>
            <p:cNvPr id="60" name="TextBox 59"/>
            <p:cNvSpPr txBox="1"/>
            <p:nvPr/>
          </p:nvSpPr>
          <p:spPr>
            <a:xfrm>
              <a:off x="2026148" y="2307441"/>
              <a:ext cx="625231" cy="369332"/>
            </a:xfrm>
            <a:prstGeom prst="rect">
              <a:avLst/>
            </a:prstGeom>
            <a:noFill/>
          </p:spPr>
          <p:txBody>
            <a:bodyPr wrap="square" rtlCol="0">
              <a:spAutoFit/>
            </a:bodyPr>
            <a:lstStyle/>
            <a:p>
              <a:r>
                <a:rPr lang="en-US" dirty="0" smtClean="0"/>
                <a:t>100</a:t>
              </a:r>
              <a:endParaRPr lang="en-US" dirty="0"/>
            </a:p>
          </p:txBody>
        </p:sp>
      </p:grpSp>
      <p:grpSp>
        <p:nvGrpSpPr>
          <p:cNvPr id="110" name="Group 109"/>
          <p:cNvGrpSpPr/>
          <p:nvPr/>
        </p:nvGrpSpPr>
        <p:grpSpPr>
          <a:xfrm>
            <a:off x="2052365" y="875358"/>
            <a:ext cx="2038189" cy="1836105"/>
            <a:chOff x="2291667" y="998648"/>
            <a:chExt cx="2038189" cy="1836105"/>
          </a:xfrm>
        </p:grpSpPr>
        <p:pic>
          <p:nvPicPr>
            <p:cNvPr id="108" name="Picture 107" descr="Screen shot 2012-11-28 at 2.05.5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4464" y="998648"/>
              <a:ext cx="2011851" cy="1000946"/>
            </a:xfrm>
            <a:prstGeom prst="rect">
              <a:avLst/>
            </a:prstGeom>
          </p:spPr>
        </p:pic>
        <p:pic>
          <p:nvPicPr>
            <p:cNvPr id="109" name="Picture 108" descr="Screen shot 2012-11-28 at 2.05.4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1667" y="1974022"/>
              <a:ext cx="2038189" cy="860731"/>
            </a:xfrm>
            <a:prstGeom prst="rect">
              <a:avLst/>
            </a:prstGeom>
          </p:spPr>
        </p:pic>
      </p:grpSp>
    </p:spTree>
    <p:extLst>
      <p:ext uri="{BB962C8B-B14F-4D97-AF65-F5344CB8AC3E}">
        <p14:creationId xmlns:p14="http://schemas.microsoft.com/office/powerpoint/2010/main" val="394329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12434083_HwWk6-M.jpg"/>
          <p:cNvPicPr>
            <a:picLocks noChangeAspect="1"/>
          </p:cNvPicPr>
          <p:nvPr/>
        </p:nvPicPr>
        <p:blipFill>
          <a:blip r:embed="rId2"/>
          <a:srcRect l="29637" r="19451"/>
          <a:stretch>
            <a:fillRect/>
          </a:stretch>
        </p:blipFill>
        <p:spPr>
          <a:xfrm>
            <a:off x="0" y="0"/>
            <a:ext cx="2582333" cy="3373030"/>
          </a:xfrm>
          <a:prstGeom prst="rect">
            <a:avLst/>
          </a:prstGeom>
        </p:spPr>
      </p:pic>
      <p:sp>
        <p:nvSpPr>
          <p:cNvPr id="5" name="TextBox 4"/>
          <p:cNvSpPr txBox="1">
            <a:spLocks noChangeArrowheads="1"/>
          </p:cNvSpPr>
          <p:nvPr/>
        </p:nvSpPr>
        <p:spPr bwMode="auto">
          <a:xfrm>
            <a:off x="3224035" y="1440043"/>
            <a:ext cx="5200297" cy="4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5000"/>
              </a:spcBef>
              <a:buClr>
                <a:srgbClr val="000000"/>
              </a:buClr>
            </a:pPr>
            <a:r>
              <a:rPr lang="en-US" sz="3200" b="1" dirty="0">
                <a:solidFill>
                  <a:srgbClr val="000000"/>
                </a:solidFill>
                <a:latin typeface="Calibri" charset="0"/>
                <a:ea typeface="MS Mincho" charset="0"/>
                <a:cs typeface="MS Mincho" charset="0"/>
              </a:rPr>
              <a:t>Years 1-5:  (2005-2010)</a:t>
            </a:r>
            <a:endParaRPr lang="en-US" sz="3200" dirty="0">
              <a:solidFill>
                <a:srgbClr val="000000"/>
              </a:solidFill>
              <a:latin typeface="Calibri" charset="0"/>
              <a:ea typeface="MS Mincho" charset="0"/>
              <a:cs typeface="MS Mincho" charset="0"/>
            </a:endParaRPr>
          </a:p>
          <a:p>
            <a:pPr lvl="1" eaLnBrk="1" hangingPunct="1">
              <a:spcBef>
                <a:spcPct val="35000"/>
              </a:spcBef>
              <a:buClr>
                <a:srgbClr val="000000"/>
              </a:buClr>
              <a:buFont typeface="Times" charset="0"/>
              <a:buChar char="•"/>
            </a:pPr>
            <a:r>
              <a:rPr lang="en-US" sz="3200" dirty="0">
                <a:solidFill>
                  <a:srgbClr val="000000"/>
                </a:solidFill>
                <a:latin typeface="Calibri" charset="0"/>
                <a:ea typeface="MS Mincho" charset="0"/>
                <a:cs typeface="MS Mincho" charset="0"/>
              </a:rPr>
              <a:t>Building the network</a:t>
            </a:r>
          </a:p>
          <a:p>
            <a:pPr eaLnBrk="1" hangingPunct="1">
              <a:spcBef>
                <a:spcPct val="35000"/>
              </a:spcBef>
              <a:buClr>
                <a:srgbClr val="000000"/>
              </a:buClr>
            </a:pPr>
            <a:endParaRPr lang="en-US" sz="3200" dirty="0">
              <a:solidFill>
                <a:srgbClr val="000000"/>
              </a:solidFill>
              <a:latin typeface="Calibri" charset="0"/>
              <a:ea typeface="MS Mincho" charset="0"/>
              <a:cs typeface="MS Mincho" charset="0"/>
            </a:endParaRPr>
          </a:p>
          <a:p>
            <a:pPr eaLnBrk="1" hangingPunct="1">
              <a:spcBef>
                <a:spcPct val="35000"/>
              </a:spcBef>
              <a:buClr>
                <a:srgbClr val="000000"/>
              </a:buClr>
            </a:pPr>
            <a:r>
              <a:rPr lang="en-US" sz="3200" b="1" dirty="0">
                <a:solidFill>
                  <a:srgbClr val="000000"/>
                </a:solidFill>
                <a:latin typeface="Calibri" charset="0"/>
                <a:ea typeface="MS Mincho" charset="0"/>
                <a:cs typeface="MS Mincho" charset="0"/>
              </a:rPr>
              <a:t>Years 6-10: (2010-2015)</a:t>
            </a:r>
            <a:endParaRPr lang="en-US" sz="3200" dirty="0">
              <a:solidFill>
                <a:srgbClr val="000000"/>
              </a:solidFill>
              <a:latin typeface="Calibri" charset="0"/>
              <a:ea typeface="MS Mincho" charset="0"/>
              <a:cs typeface="MS Mincho" charset="0"/>
            </a:endParaRPr>
          </a:p>
          <a:p>
            <a:pPr lvl="1" eaLnBrk="1" hangingPunct="1">
              <a:spcBef>
                <a:spcPct val="35000"/>
              </a:spcBef>
              <a:buClr>
                <a:srgbClr val="000000"/>
              </a:buClr>
              <a:buFont typeface="Times" charset="0"/>
              <a:buChar char="•"/>
            </a:pPr>
            <a:r>
              <a:rPr lang="en-US" sz="3200" dirty="0">
                <a:solidFill>
                  <a:srgbClr val="000000"/>
                </a:solidFill>
                <a:latin typeface="Calibri" charset="0"/>
                <a:ea typeface="MS Mincho" charset="0"/>
                <a:cs typeface="MS Mincho" charset="0"/>
              </a:rPr>
              <a:t>Engaging the public through the network</a:t>
            </a:r>
          </a:p>
          <a:p>
            <a:pPr eaLnBrk="1" hangingPunct="1"/>
            <a:endParaRPr lang="en-US" sz="3200" dirty="0">
              <a:latin typeface="Calibri" charset="0"/>
              <a:cs typeface="Arial" charset="0"/>
            </a:endParaRPr>
          </a:p>
        </p:txBody>
      </p:sp>
      <p:pic>
        <p:nvPicPr>
          <p:cNvPr id="6" name="Picture 6" descr="20111219-091917.jpg"/>
          <p:cNvPicPr>
            <a:picLocks noChangeAspect="1"/>
          </p:cNvPicPr>
          <p:nvPr/>
        </p:nvPicPr>
        <p:blipFill rotWithShape="1">
          <a:blip r:embed="rId3"/>
          <a:srcRect t="2851" b="32866"/>
          <a:stretch/>
        </p:blipFill>
        <p:spPr bwMode="auto">
          <a:xfrm>
            <a:off x="0" y="3358445"/>
            <a:ext cx="2595927" cy="3499555"/>
          </a:xfrm>
          <a:prstGeom prst="rect">
            <a:avLst/>
          </a:prstGeom>
          <a:noFill/>
          <a:ln w="9525">
            <a:noFill/>
            <a:miter lim="800000"/>
            <a:headEnd/>
            <a:tailEnd/>
          </a:ln>
        </p:spPr>
      </p:pic>
      <p:sp>
        <p:nvSpPr>
          <p:cNvPr id="3" name="Rectangle 2"/>
          <p:cNvSpPr/>
          <p:nvPr/>
        </p:nvSpPr>
        <p:spPr>
          <a:xfrm rot="16200000">
            <a:off x="-818963" y="3383279"/>
            <a:ext cx="6858000" cy="91441"/>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378995982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Isosceles Triangle 110"/>
          <p:cNvSpPr/>
          <p:nvPr/>
        </p:nvSpPr>
        <p:spPr>
          <a:xfrm flipV="1">
            <a:off x="406879" y="3537480"/>
            <a:ext cx="426287"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Isosceles Triangle 121"/>
          <p:cNvSpPr/>
          <p:nvPr/>
        </p:nvSpPr>
        <p:spPr>
          <a:xfrm>
            <a:off x="3571256" y="2996351"/>
            <a:ext cx="797262"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978864" y="3292248"/>
            <a:ext cx="7161420" cy="282222"/>
            <a:chOff x="457200" y="1580612"/>
            <a:chExt cx="7872766" cy="282222"/>
          </a:xfrm>
        </p:grpSpPr>
        <p:sp>
          <p:nvSpPr>
            <p:cNvPr id="32" name="Rectangle 31"/>
            <p:cNvSpPr/>
            <p:nvPr/>
          </p:nvSpPr>
          <p:spPr>
            <a:xfrm>
              <a:off x="457200" y="1580612"/>
              <a:ext cx="7872766"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29092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07303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5515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3727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419386"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20150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98361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76573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4785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329966" y="1580612"/>
              <a:ext cx="0" cy="282222"/>
            </a:xfrm>
            <a:prstGeom prst="line">
              <a:avLst/>
            </a:prstGeom>
          </p:spPr>
          <p:style>
            <a:lnRef idx="2">
              <a:schemeClr val="accent1"/>
            </a:lnRef>
            <a:fillRef idx="0">
              <a:schemeClr val="accent1"/>
            </a:fillRef>
            <a:effectRef idx="1">
              <a:schemeClr val="accent1"/>
            </a:effectRef>
            <a:fontRef idx="minor">
              <a:schemeClr val="tx1"/>
            </a:fontRef>
          </p:style>
        </p:cxnSp>
      </p:grpSp>
      <p:sp>
        <p:nvSpPr>
          <p:cNvPr id="80" name="Rectangle 79"/>
          <p:cNvSpPr/>
          <p:nvPr/>
        </p:nvSpPr>
        <p:spPr>
          <a:xfrm>
            <a:off x="406879" y="3289258"/>
            <a:ext cx="576731" cy="285211"/>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8140285" y="3290970"/>
            <a:ext cx="418418"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rot="16200000">
            <a:off x="304739" y="3811916"/>
            <a:ext cx="1302891" cy="369332"/>
          </a:xfrm>
          <a:prstGeom prst="rect">
            <a:avLst/>
          </a:prstGeom>
          <a:noFill/>
        </p:spPr>
        <p:txBody>
          <a:bodyPr wrap="square" rtlCol="0">
            <a:spAutoFit/>
          </a:bodyPr>
          <a:lstStyle/>
          <a:p>
            <a:r>
              <a:rPr lang="en-US" dirty="0" smtClean="0"/>
              <a:t>10/2005 -</a:t>
            </a:r>
            <a:endParaRPr lang="en-US" dirty="0"/>
          </a:p>
        </p:txBody>
      </p:sp>
      <p:sp>
        <p:nvSpPr>
          <p:cNvPr id="93" name="TextBox 92"/>
          <p:cNvSpPr txBox="1"/>
          <p:nvPr/>
        </p:nvSpPr>
        <p:spPr>
          <a:xfrm rot="16200000">
            <a:off x="1261228" y="3713448"/>
            <a:ext cx="874072" cy="369332"/>
          </a:xfrm>
          <a:prstGeom prst="rect">
            <a:avLst/>
          </a:prstGeom>
          <a:noFill/>
        </p:spPr>
        <p:txBody>
          <a:bodyPr wrap="square" rtlCol="0">
            <a:spAutoFit/>
          </a:bodyPr>
          <a:lstStyle/>
          <a:p>
            <a:r>
              <a:rPr lang="en-US" dirty="0" smtClean="0"/>
              <a:t>2006 -</a:t>
            </a:r>
            <a:endParaRPr lang="en-US" dirty="0"/>
          </a:p>
        </p:txBody>
      </p:sp>
      <p:sp>
        <p:nvSpPr>
          <p:cNvPr id="94" name="TextBox 93"/>
          <p:cNvSpPr txBox="1"/>
          <p:nvPr/>
        </p:nvSpPr>
        <p:spPr>
          <a:xfrm rot="16200000">
            <a:off x="1980628" y="3707088"/>
            <a:ext cx="874072" cy="369332"/>
          </a:xfrm>
          <a:prstGeom prst="rect">
            <a:avLst/>
          </a:prstGeom>
          <a:noFill/>
        </p:spPr>
        <p:txBody>
          <a:bodyPr wrap="square" rtlCol="0">
            <a:spAutoFit/>
          </a:bodyPr>
          <a:lstStyle/>
          <a:p>
            <a:r>
              <a:rPr lang="en-US" dirty="0" smtClean="0"/>
              <a:t>2007 -</a:t>
            </a:r>
            <a:endParaRPr lang="en-US" dirty="0"/>
          </a:p>
        </p:txBody>
      </p:sp>
      <p:sp>
        <p:nvSpPr>
          <p:cNvPr id="95" name="TextBox 94"/>
          <p:cNvSpPr txBox="1"/>
          <p:nvPr/>
        </p:nvSpPr>
        <p:spPr>
          <a:xfrm rot="16200000">
            <a:off x="2688688" y="3700728"/>
            <a:ext cx="874072" cy="369332"/>
          </a:xfrm>
          <a:prstGeom prst="rect">
            <a:avLst/>
          </a:prstGeom>
          <a:noFill/>
        </p:spPr>
        <p:txBody>
          <a:bodyPr wrap="square" rtlCol="0">
            <a:spAutoFit/>
          </a:bodyPr>
          <a:lstStyle/>
          <a:p>
            <a:r>
              <a:rPr lang="en-US" dirty="0" smtClean="0"/>
              <a:t>2008 -</a:t>
            </a:r>
            <a:endParaRPr lang="en-US" dirty="0"/>
          </a:p>
        </p:txBody>
      </p:sp>
      <p:sp>
        <p:nvSpPr>
          <p:cNvPr id="96" name="TextBox 95"/>
          <p:cNvSpPr txBox="1"/>
          <p:nvPr/>
        </p:nvSpPr>
        <p:spPr>
          <a:xfrm rot="16200000">
            <a:off x="3396748" y="3694368"/>
            <a:ext cx="874072" cy="369332"/>
          </a:xfrm>
          <a:prstGeom prst="rect">
            <a:avLst/>
          </a:prstGeom>
          <a:noFill/>
        </p:spPr>
        <p:txBody>
          <a:bodyPr wrap="square" rtlCol="0">
            <a:spAutoFit/>
          </a:bodyPr>
          <a:lstStyle/>
          <a:p>
            <a:r>
              <a:rPr lang="en-US" dirty="0" smtClean="0"/>
              <a:t>2009 -</a:t>
            </a:r>
            <a:endParaRPr lang="en-US" dirty="0"/>
          </a:p>
        </p:txBody>
      </p:sp>
      <p:sp>
        <p:nvSpPr>
          <p:cNvPr id="97" name="TextBox 96"/>
          <p:cNvSpPr txBox="1"/>
          <p:nvPr/>
        </p:nvSpPr>
        <p:spPr>
          <a:xfrm rot="16200000">
            <a:off x="4116148" y="3688008"/>
            <a:ext cx="874072" cy="369332"/>
          </a:xfrm>
          <a:prstGeom prst="rect">
            <a:avLst/>
          </a:prstGeom>
          <a:noFill/>
        </p:spPr>
        <p:txBody>
          <a:bodyPr wrap="square" rtlCol="0">
            <a:spAutoFit/>
          </a:bodyPr>
          <a:lstStyle/>
          <a:p>
            <a:r>
              <a:rPr lang="en-US" dirty="0" smtClean="0"/>
              <a:t>2010 -</a:t>
            </a:r>
            <a:endParaRPr lang="en-US" dirty="0"/>
          </a:p>
        </p:txBody>
      </p:sp>
      <p:sp>
        <p:nvSpPr>
          <p:cNvPr id="98" name="TextBox 97"/>
          <p:cNvSpPr txBox="1"/>
          <p:nvPr/>
        </p:nvSpPr>
        <p:spPr>
          <a:xfrm rot="16200000">
            <a:off x="4824208" y="3692988"/>
            <a:ext cx="874072" cy="369332"/>
          </a:xfrm>
          <a:prstGeom prst="rect">
            <a:avLst/>
          </a:prstGeom>
          <a:noFill/>
        </p:spPr>
        <p:txBody>
          <a:bodyPr wrap="square" rtlCol="0">
            <a:spAutoFit/>
          </a:bodyPr>
          <a:lstStyle/>
          <a:p>
            <a:r>
              <a:rPr lang="en-US" dirty="0" smtClean="0"/>
              <a:t>2011 -</a:t>
            </a:r>
            <a:endParaRPr lang="en-US" dirty="0"/>
          </a:p>
        </p:txBody>
      </p:sp>
      <p:sp>
        <p:nvSpPr>
          <p:cNvPr id="99" name="TextBox 98"/>
          <p:cNvSpPr txBox="1"/>
          <p:nvPr/>
        </p:nvSpPr>
        <p:spPr>
          <a:xfrm rot="16200000">
            <a:off x="5543608" y="3697968"/>
            <a:ext cx="874072" cy="369332"/>
          </a:xfrm>
          <a:prstGeom prst="rect">
            <a:avLst/>
          </a:prstGeom>
          <a:noFill/>
        </p:spPr>
        <p:txBody>
          <a:bodyPr wrap="square" rtlCol="0">
            <a:spAutoFit/>
          </a:bodyPr>
          <a:lstStyle/>
          <a:p>
            <a:r>
              <a:rPr lang="en-US" dirty="0" smtClean="0"/>
              <a:t>2012 -</a:t>
            </a:r>
            <a:endParaRPr lang="en-US" dirty="0"/>
          </a:p>
        </p:txBody>
      </p:sp>
      <p:sp>
        <p:nvSpPr>
          <p:cNvPr id="100" name="TextBox 99"/>
          <p:cNvSpPr txBox="1"/>
          <p:nvPr/>
        </p:nvSpPr>
        <p:spPr>
          <a:xfrm rot="16200000">
            <a:off x="6263008" y="3702948"/>
            <a:ext cx="874072" cy="369332"/>
          </a:xfrm>
          <a:prstGeom prst="rect">
            <a:avLst/>
          </a:prstGeom>
          <a:noFill/>
        </p:spPr>
        <p:txBody>
          <a:bodyPr wrap="square" rtlCol="0">
            <a:spAutoFit/>
          </a:bodyPr>
          <a:lstStyle/>
          <a:p>
            <a:r>
              <a:rPr lang="en-US" dirty="0" smtClean="0"/>
              <a:t>2013 -</a:t>
            </a:r>
            <a:endParaRPr lang="en-US" dirty="0"/>
          </a:p>
        </p:txBody>
      </p:sp>
      <p:sp>
        <p:nvSpPr>
          <p:cNvPr id="101" name="TextBox 100"/>
          <p:cNvSpPr txBox="1"/>
          <p:nvPr/>
        </p:nvSpPr>
        <p:spPr>
          <a:xfrm rot="16200000">
            <a:off x="6971068" y="3696588"/>
            <a:ext cx="874072" cy="369332"/>
          </a:xfrm>
          <a:prstGeom prst="rect">
            <a:avLst/>
          </a:prstGeom>
          <a:noFill/>
        </p:spPr>
        <p:txBody>
          <a:bodyPr wrap="square" rtlCol="0">
            <a:spAutoFit/>
          </a:bodyPr>
          <a:lstStyle/>
          <a:p>
            <a:r>
              <a:rPr lang="en-US" dirty="0" smtClean="0"/>
              <a:t>2014 -</a:t>
            </a:r>
            <a:endParaRPr lang="en-US" dirty="0"/>
          </a:p>
        </p:txBody>
      </p:sp>
      <p:sp>
        <p:nvSpPr>
          <p:cNvPr id="102" name="TextBox 101"/>
          <p:cNvSpPr txBox="1"/>
          <p:nvPr/>
        </p:nvSpPr>
        <p:spPr>
          <a:xfrm rot="16200000">
            <a:off x="7521551" y="3836466"/>
            <a:ext cx="1166548" cy="369332"/>
          </a:xfrm>
          <a:prstGeom prst="rect">
            <a:avLst/>
          </a:prstGeom>
          <a:noFill/>
        </p:spPr>
        <p:txBody>
          <a:bodyPr wrap="square" rtlCol="0">
            <a:spAutoFit/>
          </a:bodyPr>
          <a:lstStyle/>
          <a:p>
            <a:r>
              <a:rPr lang="en-US" dirty="0" smtClean="0"/>
              <a:t>10/2015 -</a:t>
            </a:r>
            <a:endParaRPr lang="en-US" dirty="0"/>
          </a:p>
        </p:txBody>
      </p:sp>
      <p:sp>
        <p:nvSpPr>
          <p:cNvPr id="112" name="Rectangle 111"/>
          <p:cNvSpPr/>
          <p:nvPr/>
        </p:nvSpPr>
        <p:spPr>
          <a:xfrm>
            <a:off x="406878" y="3306181"/>
            <a:ext cx="3961639" cy="255960"/>
          </a:xfrm>
          <a:prstGeom prst="rect">
            <a:avLst/>
          </a:prstGeom>
          <a:solidFill>
            <a:srgbClr val="AEC948">
              <a:alpha val="8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7" name="Picture 106" descr="Screen shot 2012-11-28 at 1.57.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755" y="4660357"/>
            <a:ext cx="2354496" cy="1809507"/>
          </a:xfrm>
          <a:prstGeom prst="rect">
            <a:avLst/>
          </a:prstGeom>
        </p:spPr>
      </p:pic>
      <p:cxnSp>
        <p:nvCxnSpPr>
          <p:cNvPr id="114" name="Straight Connector 113"/>
          <p:cNvCxnSpPr/>
          <p:nvPr/>
        </p:nvCxnSpPr>
        <p:spPr>
          <a:xfrm flipH="1">
            <a:off x="607449" y="3867377"/>
            <a:ext cx="3790" cy="792980"/>
          </a:xfrm>
          <a:prstGeom prst="line">
            <a:avLst/>
          </a:prstGeom>
        </p:spPr>
        <p:style>
          <a:lnRef idx="2">
            <a:schemeClr val="dk1"/>
          </a:lnRef>
          <a:fillRef idx="0">
            <a:schemeClr val="dk1"/>
          </a:fillRef>
          <a:effectRef idx="1">
            <a:schemeClr val="dk1"/>
          </a:effectRef>
          <a:fontRef idx="minor">
            <a:schemeClr val="tx1"/>
          </a:fontRef>
        </p:style>
      </p:cxnSp>
      <p:pic>
        <p:nvPicPr>
          <p:cNvPr id="105" name="Picture 104" descr="Screen shot 2012-11-28 at 11.37.0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085" y="4660357"/>
            <a:ext cx="1108975" cy="1836106"/>
          </a:xfrm>
          <a:prstGeom prst="rect">
            <a:avLst/>
          </a:prstGeom>
        </p:spPr>
      </p:pic>
      <p:cxnSp>
        <p:nvCxnSpPr>
          <p:cNvPr id="116" name="Straight Connector 115"/>
          <p:cNvCxnSpPr/>
          <p:nvPr/>
        </p:nvCxnSpPr>
        <p:spPr>
          <a:xfrm flipH="1">
            <a:off x="1127292" y="2598615"/>
            <a:ext cx="11550" cy="690643"/>
          </a:xfrm>
          <a:prstGeom prst="line">
            <a:avLst/>
          </a:prstGeom>
        </p:spPr>
        <p:style>
          <a:lnRef idx="2">
            <a:schemeClr val="dk1"/>
          </a:lnRef>
          <a:fillRef idx="0">
            <a:schemeClr val="dk1"/>
          </a:fillRef>
          <a:effectRef idx="1">
            <a:schemeClr val="dk1"/>
          </a:effectRef>
          <a:fontRef idx="minor">
            <a:schemeClr val="tx1"/>
          </a:fontRef>
        </p:style>
      </p:cxnSp>
      <p:cxnSp>
        <p:nvCxnSpPr>
          <p:cNvPr id="120" name="Straight Connector 119"/>
          <p:cNvCxnSpPr>
            <a:endCxn id="107" idx="0"/>
          </p:cNvCxnSpPr>
          <p:nvPr/>
        </p:nvCxnSpPr>
        <p:spPr>
          <a:xfrm flipH="1">
            <a:off x="2641003" y="3562688"/>
            <a:ext cx="10376" cy="1097669"/>
          </a:xfrm>
          <a:prstGeom prst="line">
            <a:avLst/>
          </a:prstGeom>
        </p:spPr>
        <p:style>
          <a:lnRef idx="2">
            <a:schemeClr val="dk1"/>
          </a:lnRef>
          <a:fillRef idx="0">
            <a:schemeClr val="dk1"/>
          </a:fillRef>
          <a:effectRef idx="1">
            <a:schemeClr val="dk1"/>
          </a:effectRef>
          <a:fontRef idx="minor">
            <a:schemeClr val="tx1"/>
          </a:fontRef>
        </p:style>
      </p:cxnSp>
      <p:cxnSp>
        <p:nvCxnSpPr>
          <p:cNvPr id="123" name="Straight Connector 122"/>
          <p:cNvCxnSpPr>
            <a:stCxn id="122" idx="0"/>
          </p:cNvCxnSpPr>
          <p:nvPr/>
        </p:nvCxnSpPr>
        <p:spPr>
          <a:xfrm flipV="1">
            <a:off x="3969887" y="2711463"/>
            <a:ext cx="0" cy="284888"/>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a:xfrm>
            <a:off x="623050" y="-3210"/>
            <a:ext cx="8229600" cy="878568"/>
          </a:xfrm>
        </p:spPr>
        <p:txBody>
          <a:bodyPr>
            <a:noAutofit/>
          </a:bodyPr>
          <a:lstStyle/>
          <a:p>
            <a:r>
              <a:rPr lang="en-US" sz="3200" dirty="0" err="1" smtClean="0"/>
              <a:t>Nanoscale</a:t>
            </a:r>
            <a:r>
              <a:rPr lang="en-US" sz="3200" dirty="0" smtClean="0"/>
              <a:t> Informal Science Education Network</a:t>
            </a:r>
            <a:endParaRPr lang="en-US" sz="3200" dirty="0"/>
          </a:p>
        </p:txBody>
      </p:sp>
      <p:pic>
        <p:nvPicPr>
          <p:cNvPr id="106" name="Picture 105" descr="NISE_05_program _cov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309" y="864350"/>
            <a:ext cx="1457065" cy="1863757"/>
          </a:xfrm>
          <a:prstGeom prst="rect">
            <a:avLst/>
          </a:prstGeom>
        </p:spPr>
      </p:pic>
      <p:grpSp>
        <p:nvGrpSpPr>
          <p:cNvPr id="58" name="Group 57"/>
          <p:cNvGrpSpPr/>
          <p:nvPr/>
        </p:nvGrpSpPr>
        <p:grpSpPr>
          <a:xfrm>
            <a:off x="213874" y="1406771"/>
            <a:ext cx="3130058" cy="2246923"/>
            <a:chOff x="213874" y="1406771"/>
            <a:chExt cx="3130058" cy="2246923"/>
          </a:xfrm>
        </p:grpSpPr>
        <p:grpSp>
          <p:nvGrpSpPr>
            <p:cNvPr id="59" name="Group 58"/>
            <p:cNvGrpSpPr/>
            <p:nvPr/>
          </p:nvGrpSpPr>
          <p:grpSpPr>
            <a:xfrm>
              <a:off x="213874" y="1406771"/>
              <a:ext cx="3130058" cy="2246923"/>
              <a:chOff x="1754561" y="2325078"/>
              <a:chExt cx="3130058" cy="2246923"/>
            </a:xfrm>
          </p:grpSpPr>
          <p:sp>
            <p:nvSpPr>
              <p:cNvPr id="61" name="Oval 60"/>
              <p:cNvSpPr/>
              <p:nvPr/>
            </p:nvSpPr>
            <p:spPr>
              <a:xfrm>
                <a:off x="1885468" y="2999153"/>
                <a:ext cx="1103923" cy="869462"/>
              </a:xfrm>
              <a:prstGeom prst="ellipse">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Oval 61"/>
              <p:cNvSpPr/>
              <p:nvPr/>
            </p:nvSpPr>
            <p:spPr>
              <a:xfrm>
                <a:off x="2002697" y="3194540"/>
                <a:ext cx="492368" cy="459154"/>
              </a:xfrm>
              <a:prstGeom prst="ellipse">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Oval 62"/>
              <p:cNvSpPr/>
              <p:nvPr/>
            </p:nvSpPr>
            <p:spPr>
              <a:xfrm>
                <a:off x="1754561" y="2325078"/>
                <a:ext cx="3130058" cy="2246923"/>
              </a:xfrm>
              <a:prstGeom prst="ellipse">
                <a:avLst/>
              </a:prstGeom>
              <a:solidFill>
                <a:srgbClr val="B8E949"/>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4" name="Group 63"/>
              <p:cNvGrpSpPr/>
              <p:nvPr/>
            </p:nvGrpSpPr>
            <p:grpSpPr>
              <a:xfrm>
                <a:off x="1885468" y="2999153"/>
                <a:ext cx="1103923" cy="869462"/>
                <a:chOff x="353793" y="2061308"/>
                <a:chExt cx="1103923" cy="869462"/>
              </a:xfrm>
            </p:grpSpPr>
            <p:sp>
              <p:nvSpPr>
                <p:cNvPr id="65" name="Oval 64"/>
                <p:cNvSpPr/>
                <p:nvPr/>
              </p:nvSpPr>
              <p:spPr>
                <a:xfrm>
                  <a:off x="353793" y="2061308"/>
                  <a:ext cx="1103923" cy="869462"/>
                </a:xfrm>
                <a:prstGeom prst="ellipse">
                  <a:avLst/>
                </a:prstGeom>
                <a:solidFill>
                  <a:srgbClr val="AEC948"/>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Oval 65"/>
                <p:cNvSpPr/>
                <p:nvPr/>
              </p:nvSpPr>
              <p:spPr>
                <a:xfrm>
                  <a:off x="471022" y="2256695"/>
                  <a:ext cx="492368" cy="459154"/>
                </a:xfrm>
                <a:prstGeom prst="ellipse">
                  <a:avLst/>
                </a:prstGeom>
                <a:solidFill>
                  <a:srgbClr val="788432"/>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TextBox 66"/>
                <p:cNvSpPr txBox="1"/>
                <p:nvPr/>
              </p:nvSpPr>
              <p:spPr>
                <a:xfrm>
                  <a:off x="568018" y="2290391"/>
                  <a:ext cx="265148" cy="369332"/>
                </a:xfrm>
                <a:prstGeom prst="rect">
                  <a:avLst/>
                </a:prstGeom>
                <a:noFill/>
              </p:spPr>
              <p:txBody>
                <a:bodyPr wrap="square" rtlCol="0">
                  <a:spAutoFit/>
                </a:bodyPr>
                <a:lstStyle/>
                <a:p>
                  <a:r>
                    <a:rPr lang="en-US" dirty="0" smtClean="0">
                      <a:solidFill>
                        <a:schemeClr val="bg1"/>
                      </a:solidFill>
                    </a:rPr>
                    <a:t>3</a:t>
                  </a:r>
                  <a:endParaRPr lang="en-US" dirty="0">
                    <a:solidFill>
                      <a:schemeClr val="bg1"/>
                    </a:solidFill>
                  </a:endParaRPr>
                </a:p>
              </p:txBody>
            </p:sp>
            <p:sp>
              <p:nvSpPr>
                <p:cNvPr id="68" name="TextBox 67"/>
                <p:cNvSpPr txBox="1"/>
                <p:nvPr/>
              </p:nvSpPr>
              <p:spPr>
                <a:xfrm>
                  <a:off x="970767" y="2307441"/>
                  <a:ext cx="465626" cy="369332"/>
                </a:xfrm>
                <a:prstGeom prst="rect">
                  <a:avLst/>
                </a:prstGeom>
                <a:noFill/>
              </p:spPr>
              <p:txBody>
                <a:bodyPr wrap="square" rtlCol="0">
                  <a:spAutoFit/>
                </a:bodyPr>
                <a:lstStyle/>
                <a:p>
                  <a:r>
                    <a:rPr lang="en-US" dirty="0" smtClean="0"/>
                    <a:t>10</a:t>
                  </a:r>
                  <a:endParaRPr lang="en-US" dirty="0"/>
                </a:p>
              </p:txBody>
            </p:sp>
          </p:grpSp>
        </p:grpSp>
        <p:sp>
          <p:nvSpPr>
            <p:cNvPr id="60" name="TextBox 59"/>
            <p:cNvSpPr txBox="1"/>
            <p:nvPr/>
          </p:nvSpPr>
          <p:spPr>
            <a:xfrm>
              <a:off x="2026148" y="2307441"/>
              <a:ext cx="625231" cy="369332"/>
            </a:xfrm>
            <a:prstGeom prst="rect">
              <a:avLst/>
            </a:prstGeom>
            <a:noFill/>
          </p:spPr>
          <p:txBody>
            <a:bodyPr wrap="square" rtlCol="0">
              <a:spAutoFit/>
            </a:bodyPr>
            <a:lstStyle/>
            <a:p>
              <a:r>
                <a:rPr lang="en-US" dirty="0" smtClean="0"/>
                <a:t>100</a:t>
              </a:r>
              <a:endParaRPr lang="en-US" dirty="0"/>
            </a:p>
          </p:txBody>
        </p:sp>
      </p:grpSp>
      <p:grpSp>
        <p:nvGrpSpPr>
          <p:cNvPr id="110" name="Group 109"/>
          <p:cNvGrpSpPr/>
          <p:nvPr/>
        </p:nvGrpSpPr>
        <p:grpSpPr>
          <a:xfrm>
            <a:off x="2052365" y="875358"/>
            <a:ext cx="2038189" cy="1836105"/>
            <a:chOff x="2291667" y="998648"/>
            <a:chExt cx="2038189" cy="1836105"/>
          </a:xfrm>
        </p:grpSpPr>
        <p:pic>
          <p:nvPicPr>
            <p:cNvPr id="108" name="Picture 107" descr="Screen shot 2012-11-28 at 2.05.5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4464" y="998648"/>
              <a:ext cx="2011851" cy="1000946"/>
            </a:xfrm>
            <a:prstGeom prst="rect">
              <a:avLst/>
            </a:prstGeom>
          </p:spPr>
        </p:pic>
        <p:pic>
          <p:nvPicPr>
            <p:cNvPr id="109" name="Picture 108" descr="Screen shot 2012-11-28 at 2.05.4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1667" y="1974022"/>
              <a:ext cx="2038189" cy="860731"/>
            </a:xfrm>
            <a:prstGeom prst="rect">
              <a:avLst/>
            </a:prstGeom>
          </p:spPr>
        </p:pic>
      </p:grpSp>
      <p:grpSp>
        <p:nvGrpSpPr>
          <p:cNvPr id="53" name="Group 52"/>
          <p:cNvGrpSpPr/>
          <p:nvPr/>
        </p:nvGrpSpPr>
        <p:grpSpPr>
          <a:xfrm>
            <a:off x="218322" y="875358"/>
            <a:ext cx="4249618" cy="3155464"/>
            <a:chOff x="1754561" y="1856153"/>
            <a:chExt cx="4249618" cy="3155464"/>
          </a:xfrm>
        </p:grpSpPr>
        <p:sp>
          <p:nvSpPr>
            <p:cNvPr id="54" name="Oval 53"/>
            <p:cNvSpPr/>
            <p:nvPr/>
          </p:nvSpPr>
          <p:spPr>
            <a:xfrm>
              <a:off x="1754561" y="1856153"/>
              <a:ext cx="4249618" cy="3155464"/>
            </a:xfrm>
            <a:prstGeom prst="ellipse">
              <a:avLst/>
            </a:prstGeom>
            <a:solidFill>
              <a:srgbClr val="B8E949"/>
            </a:solid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Oval 54"/>
            <p:cNvSpPr/>
            <p:nvPr/>
          </p:nvSpPr>
          <p:spPr>
            <a:xfrm>
              <a:off x="1885468" y="2999153"/>
              <a:ext cx="1103923" cy="869462"/>
            </a:xfrm>
            <a:prstGeom prst="ellipse">
              <a:avLst/>
            </a:prstGeom>
            <a:solidFill>
              <a:srgbClr val="97B041"/>
            </a:solid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TextBox 55"/>
            <p:cNvSpPr txBox="1"/>
            <p:nvPr/>
          </p:nvSpPr>
          <p:spPr>
            <a:xfrm>
              <a:off x="2178539" y="3204308"/>
              <a:ext cx="468924" cy="369332"/>
            </a:xfrm>
            <a:prstGeom prst="rect">
              <a:avLst/>
            </a:prstGeom>
            <a:noFill/>
          </p:spPr>
          <p:txBody>
            <a:bodyPr wrap="square" rtlCol="0">
              <a:spAutoFit/>
            </a:bodyPr>
            <a:lstStyle/>
            <a:p>
              <a:r>
                <a:rPr lang="en-US" dirty="0" smtClean="0">
                  <a:solidFill>
                    <a:srgbClr val="FFFFFF"/>
                  </a:solidFill>
                </a:rPr>
                <a:t>14</a:t>
              </a:r>
              <a:endParaRPr lang="en-US" dirty="0">
                <a:solidFill>
                  <a:srgbClr val="FFFFFF"/>
                </a:solidFill>
              </a:endParaRPr>
            </a:p>
          </p:txBody>
        </p:sp>
        <p:sp>
          <p:nvSpPr>
            <p:cNvPr id="57" name="TextBox 56"/>
            <p:cNvSpPr txBox="1"/>
            <p:nvPr/>
          </p:nvSpPr>
          <p:spPr>
            <a:xfrm>
              <a:off x="4171462" y="3231716"/>
              <a:ext cx="586154" cy="369332"/>
            </a:xfrm>
            <a:prstGeom prst="rect">
              <a:avLst/>
            </a:prstGeom>
            <a:noFill/>
          </p:spPr>
          <p:txBody>
            <a:bodyPr wrap="square" rtlCol="0">
              <a:spAutoFit/>
            </a:bodyPr>
            <a:lstStyle/>
            <a:p>
              <a:r>
                <a:rPr lang="en-US" dirty="0" smtClean="0"/>
                <a:t>200</a:t>
              </a:r>
              <a:endParaRPr lang="en-US" dirty="0"/>
            </a:p>
          </p:txBody>
        </p:sp>
      </p:grpSp>
    </p:spTree>
    <p:extLst>
      <p:ext uri="{BB962C8B-B14F-4D97-AF65-F5344CB8AC3E}">
        <p14:creationId xmlns:p14="http://schemas.microsoft.com/office/powerpoint/2010/main" val="307526277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Isosceles Triangle 110"/>
          <p:cNvSpPr/>
          <p:nvPr/>
        </p:nvSpPr>
        <p:spPr>
          <a:xfrm flipV="1">
            <a:off x="406879" y="3537480"/>
            <a:ext cx="426287"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Isosceles Triangle 121"/>
          <p:cNvSpPr/>
          <p:nvPr/>
        </p:nvSpPr>
        <p:spPr>
          <a:xfrm>
            <a:off x="3571256" y="2996351"/>
            <a:ext cx="797262"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978864" y="3292248"/>
            <a:ext cx="7161420" cy="282222"/>
            <a:chOff x="457200" y="1580612"/>
            <a:chExt cx="7872766" cy="282222"/>
          </a:xfrm>
        </p:grpSpPr>
        <p:sp>
          <p:nvSpPr>
            <p:cNvPr id="32" name="Rectangle 31"/>
            <p:cNvSpPr/>
            <p:nvPr/>
          </p:nvSpPr>
          <p:spPr>
            <a:xfrm>
              <a:off x="457200" y="1580612"/>
              <a:ext cx="7872766"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29092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07303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5515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3727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419386"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20150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98361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76573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4785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329966" y="1580612"/>
              <a:ext cx="0" cy="282222"/>
            </a:xfrm>
            <a:prstGeom prst="line">
              <a:avLst/>
            </a:prstGeom>
          </p:spPr>
          <p:style>
            <a:lnRef idx="2">
              <a:schemeClr val="accent1"/>
            </a:lnRef>
            <a:fillRef idx="0">
              <a:schemeClr val="accent1"/>
            </a:fillRef>
            <a:effectRef idx="1">
              <a:schemeClr val="accent1"/>
            </a:effectRef>
            <a:fontRef idx="minor">
              <a:schemeClr val="tx1"/>
            </a:fontRef>
          </p:style>
        </p:cxnSp>
      </p:grpSp>
      <p:sp>
        <p:nvSpPr>
          <p:cNvPr id="80" name="Rectangle 79"/>
          <p:cNvSpPr/>
          <p:nvPr/>
        </p:nvSpPr>
        <p:spPr>
          <a:xfrm>
            <a:off x="406879" y="3289258"/>
            <a:ext cx="576731" cy="285211"/>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8140285" y="3290970"/>
            <a:ext cx="418418"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rot="16200000">
            <a:off x="304739" y="3811916"/>
            <a:ext cx="1302891" cy="369332"/>
          </a:xfrm>
          <a:prstGeom prst="rect">
            <a:avLst/>
          </a:prstGeom>
          <a:noFill/>
        </p:spPr>
        <p:txBody>
          <a:bodyPr wrap="square" rtlCol="0">
            <a:spAutoFit/>
          </a:bodyPr>
          <a:lstStyle/>
          <a:p>
            <a:r>
              <a:rPr lang="en-US" dirty="0" smtClean="0"/>
              <a:t>10/2005 -</a:t>
            </a:r>
            <a:endParaRPr lang="en-US" dirty="0"/>
          </a:p>
        </p:txBody>
      </p:sp>
      <p:sp>
        <p:nvSpPr>
          <p:cNvPr id="93" name="TextBox 92"/>
          <p:cNvSpPr txBox="1"/>
          <p:nvPr/>
        </p:nvSpPr>
        <p:spPr>
          <a:xfrm rot="16200000">
            <a:off x="1261228" y="3713448"/>
            <a:ext cx="874072" cy="369332"/>
          </a:xfrm>
          <a:prstGeom prst="rect">
            <a:avLst/>
          </a:prstGeom>
          <a:noFill/>
        </p:spPr>
        <p:txBody>
          <a:bodyPr wrap="square" rtlCol="0">
            <a:spAutoFit/>
          </a:bodyPr>
          <a:lstStyle/>
          <a:p>
            <a:r>
              <a:rPr lang="en-US" dirty="0" smtClean="0"/>
              <a:t>2006 -</a:t>
            </a:r>
            <a:endParaRPr lang="en-US" dirty="0"/>
          </a:p>
        </p:txBody>
      </p:sp>
      <p:sp>
        <p:nvSpPr>
          <p:cNvPr id="94" name="TextBox 93"/>
          <p:cNvSpPr txBox="1"/>
          <p:nvPr/>
        </p:nvSpPr>
        <p:spPr>
          <a:xfrm rot="16200000">
            <a:off x="1980628" y="3707088"/>
            <a:ext cx="874072" cy="369332"/>
          </a:xfrm>
          <a:prstGeom prst="rect">
            <a:avLst/>
          </a:prstGeom>
          <a:noFill/>
        </p:spPr>
        <p:txBody>
          <a:bodyPr wrap="square" rtlCol="0">
            <a:spAutoFit/>
          </a:bodyPr>
          <a:lstStyle/>
          <a:p>
            <a:r>
              <a:rPr lang="en-US" dirty="0" smtClean="0"/>
              <a:t>2007 -</a:t>
            </a:r>
            <a:endParaRPr lang="en-US" dirty="0"/>
          </a:p>
        </p:txBody>
      </p:sp>
      <p:sp>
        <p:nvSpPr>
          <p:cNvPr id="95" name="TextBox 94"/>
          <p:cNvSpPr txBox="1"/>
          <p:nvPr/>
        </p:nvSpPr>
        <p:spPr>
          <a:xfrm rot="16200000">
            <a:off x="2688688" y="3700728"/>
            <a:ext cx="874072" cy="369332"/>
          </a:xfrm>
          <a:prstGeom prst="rect">
            <a:avLst/>
          </a:prstGeom>
          <a:noFill/>
        </p:spPr>
        <p:txBody>
          <a:bodyPr wrap="square" rtlCol="0">
            <a:spAutoFit/>
          </a:bodyPr>
          <a:lstStyle/>
          <a:p>
            <a:r>
              <a:rPr lang="en-US" dirty="0" smtClean="0"/>
              <a:t>2008 -</a:t>
            </a:r>
            <a:endParaRPr lang="en-US" dirty="0"/>
          </a:p>
        </p:txBody>
      </p:sp>
      <p:sp>
        <p:nvSpPr>
          <p:cNvPr id="96" name="TextBox 95"/>
          <p:cNvSpPr txBox="1"/>
          <p:nvPr/>
        </p:nvSpPr>
        <p:spPr>
          <a:xfrm rot="16200000">
            <a:off x="3396748" y="3694368"/>
            <a:ext cx="874072" cy="369332"/>
          </a:xfrm>
          <a:prstGeom prst="rect">
            <a:avLst/>
          </a:prstGeom>
          <a:noFill/>
        </p:spPr>
        <p:txBody>
          <a:bodyPr wrap="square" rtlCol="0">
            <a:spAutoFit/>
          </a:bodyPr>
          <a:lstStyle/>
          <a:p>
            <a:r>
              <a:rPr lang="en-US" dirty="0" smtClean="0"/>
              <a:t>2009 -</a:t>
            </a:r>
            <a:endParaRPr lang="en-US" dirty="0"/>
          </a:p>
        </p:txBody>
      </p:sp>
      <p:sp>
        <p:nvSpPr>
          <p:cNvPr id="97" name="TextBox 96"/>
          <p:cNvSpPr txBox="1"/>
          <p:nvPr/>
        </p:nvSpPr>
        <p:spPr>
          <a:xfrm rot="16200000">
            <a:off x="4116148" y="3688008"/>
            <a:ext cx="874072" cy="369332"/>
          </a:xfrm>
          <a:prstGeom prst="rect">
            <a:avLst/>
          </a:prstGeom>
          <a:noFill/>
        </p:spPr>
        <p:txBody>
          <a:bodyPr wrap="square" rtlCol="0">
            <a:spAutoFit/>
          </a:bodyPr>
          <a:lstStyle/>
          <a:p>
            <a:r>
              <a:rPr lang="en-US" dirty="0" smtClean="0"/>
              <a:t>2010 -</a:t>
            </a:r>
            <a:endParaRPr lang="en-US" dirty="0"/>
          </a:p>
        </p:txBody>
      </p:sp>
      <p:sp>
        <p:nvSpPr>
          <p:cNvPr id="98" name="TextBox 97"/>
          <p:cNvSpPr txBox="1"/>
          <p:nvPr/>
        </p:nvSpPr>
        <p:spPr>
          <a:xfrm rot="16200000">
            <a:off x="4824208" y="3692988"/>
            <a:ext cx="874072" cy="369332"/>
          </a:xfrm>
          <a:prstGeom prst="rect">
            <a:avLst/>
          </a:prstGeom>
          <a:noFill/>
        </p:spPr>
        <p:txBody>
          <a:bodyPr wrap="square" rtlCol="0">
            <a:spAutoFit/>
          </a:bodyPr>
          <a:lstStyle/>
          <a:p>
            <a:r>
              <a:rPr lang="en-US" dirty="0" smtClean="0"/>
              <a:t>2011 -</a:t>
            </a:r>
            <a:endParaRPr lang="en-US" dirty="0"/>
          </a:p>
        </p:txBody>
      </p:sp>
      <p:sp>
        <p:nvSpPr>
          <p:cNvPr id="99" name="TextBox 98"/>
          <p:cNvSpPr txBox="1"/>
          <p:nvPr/>
        </p:nvSpPr>
        <p:spPr>
          <a:xfrm rot="16200000">
            <a:off x="5543608" y="3697968"/>
            <a:ext cx="874072" cy="369332"/>
          </a:xfrm>
          <a:prstGeom prst="rect">
            <a:avLst/>
          </a:prstGeom>
          <a:noFill/>
        </p:spPr>
        <p:txBody>
          <a:bodyPr wrap="square" rtlCol="0">
            <a:spAutoFit/>
          </a:bodyPr>
          <a:lstStyle/>
          <a:p>
            <a:r>
              <a:rPr lang="en-US" dirty="0" smtClean="0"/>
              <a:t>2012 -</a:t>
            </a:r>
            <a:endParaRPr lang="en-US" dirty="0"/>
          </a:p>
        </p:txBody>
      </p:sp>
      <p:sp>
        <p:nvSpPr>
          <p:cNvPr id="100" name="TextBox 99"/>
          <p:cNvSpPr txBox="1"/>
          <p:nvPr/>
        </p:nvSpPr>
        <p:spPr>
          <a:xfrm rot="16200000">
            <a:off x="6263008" y="3702948"/>
            <a:ext cx="874072" cy="369332"/>
          </a:xfrm>
          <a:prstGeom prst="rect">
            <a:avLst/>
          </a:prstGeom>
          <a:noFill/>
        </p:spPr>
        <p:txBody>
          <a:bodyPr wrap="square" rtlCol="0">
            <a:spAutoFit/>
          </a:bodyPr>
          <a:lstStyle/>
          <a:p>
            <a:r>
              <a:rPr lang="en-US" dirty="0" smtClean="0"/>
              <a:t>2013 -</a:t>
            </a:r>
            <a:endParaRPr lang="en-US" dirty="0"/>
          </a:p>
        </p:txBody>
      </p:sp>
      <p:sp>
        <p:nvSpPr>
          <p:cNvPr id="101" name="TextBox 100"/>
          <p:cNvSpPr txBox="1"/>
          <p:nvPr/>
        </p:nvSpPr>
        <p:spPr>
          <a:xfrm rot="16200000">
            <a:off x="6971068" y="3696588"/>
            <a:ext cx="874072" cy="369332"/>
          </a:xfrm>
          <a:prstGeom prst="rect">
            <a:avLst/>
          </a:prstGeom>
          <a:noFill/>
        </p:spPr>
        <p:txBody>
          <a:bodyPr wrap="square" rtlCol="0">
            <a:spAutoFit/>
          </a:bodyPr>
          <a:lstStyle/>
          <a:p>
            <a:r>
              <a:rPr lang="en-US" dirty="0" smtClean="0"/>
              <a:t>2014 -</a:t>
            </a:r>
            <a:endParaRPr lang="en-US" dirty="0"/>
          </a:p>
        </p:txBody>
      </p:sp>
      <p:sp>
        <p:nvSpPr>
          <p:cNvPr id="102" name="TextBox 101"/>
          <p:cNvSpPr txBox="1"/>
          <p:nvPr/>
        </p:nvSpPr>
        <p:spPr>
          <a:xfrm rot="16200000">
            <a:off x="7521551" y="3836466"/>
            <a:ext cx="1166548" cy="369332"/>
          </a:xfrm>
          <a:prstGeom prst="rect">
            <a:avLst/>
          </a:prstGeom>
          <a:noFill/>
        </p:spPr>
        <p:txBody>
          <a:bodyPr wrap="square" rtlCol="0">
            <a:spAutoFit/>
          </a:bodyPr>
          <a:lstStyle/>
          <a:p>
            <a:r>
              <a:rPr lang="en-US" dirty="0" smtClean="0"/>
              <a:t>10/2015 -</a:t>
            </a:r>
            <a:endParaRPr lang="en-US" dirty="0"/>
          </a:p>
        </p:txBody>
      </p:sp>
      <p:sp>
        <p:nvSpPr>
          <p:cNvPr id="112" name="Rectangle 111"/>
          <p:cNvSpPr/>
          <p:nvPr/>
        </p:nvSpPr>
        <p:spPr>
          <a:xfrm>
            <a:off x="406878" y="3292248"/>
            <a:ext cx="4356289" cy="282223"/>
          </a:xfrm>
          <a:prstGeom prst="rect">
            <a:avLst/>
          </a:prstGeom>
          <a:solidFill>
            <a:srgbClr val="AEC948">
              <a:alpha val="8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7" name="Picture 106" descr="Screen shot 2012-11-28 at 1.57.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755" y="4660357"/>
            <a:ext cx="2354496" cy="1809507"/>
          </a:xfrm>
          <a:prstGeom prst="rect">
            <a:avLst/>
          </a:prstGeom>
        </p:spPr>
      </p:pic>
      <p:grpSp>
        <p:nvGrpSpPr>
          <p:cNvPr id="110" name="Group 109"/>
          <p:cNvGrpSpPr/>
          <p:nvPr/>
        </p:nvGrpSpPr>
        <p:grpSpPr>
          <a:xfrm>
            <a:off x="2052365" y="875358"/>
            <a:ext cx="2038189" cy="1836105"/>
            <a:chOff x="2291667" y="998648"/>
            <a:chExt cx="2038189" cy="1836105"/>
          </a:xfrm>
        </p:grpSpPr>
        <p:pic>
          <p:nvPicPr>
            <p:cNvPr id="108" name="Picture 107" descr="Screen shot 2012-11-28 at 2.05.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464" y="998648"/>
              <a:ext cx="2011851" cy="1000946"/>
            </a:xfrm>
            <a:prstGeom prst="rect">
              <a:avLst/>
            </a:prstGeom>
          </p:spPr>
        </p:pic>
        <p:pic>
          <p:nvPicPr>
            <p:cNvPr id="109" name="Picture 108" descr="Screen shot 2012-11-28 at 2.05.4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1667" y="1974022"/>
              <a:ext cx="2038189" cy="860731"/>
            </a:xfrm>
            <a:prstGeom prst="rect">
              <a:avLst/>
            </a:prstGeom>
          </p:spPr>
        </p:pic>
      </p:grpSp>
      <p:cxnSp>
        <p:nvCxnSpPr>
          <p:cNvPr id="114" name="Straight Connector 113"/>
          <p:cNvCxnSpPr/>
          <p:nvPr/>
        </p:nvCxnSpPr>
        <p:spPr>
          <a:xfrm flipH="1">
            <a:off x="607449" y="3867377"/>
            <a:ext cx="3790" cy="792980"/>
          </a:xfrm>
          <a:prstGeom prst="line">
            <a:avLst/>
          </a:prstGeom>
        </p:spPr>
        <p:style>
          <a:lnRef idx="2">
            <a:schemeClr val="dk1"/>
          </a:lnRef>
          <a:fillRef idx="0">
            <a:schemeClr val="dk1"/>
          </a:fillRef>
          <a:effectRef idx="1">
            <a:schemeClr val="dk1"/>
          </a:effectRef>
          <a:fontRef idx="minor">
            <a:schemeClr val="tx1"/>
          </a:fontRef>
        </p:style>
      </p:cxnSp>
      <p:pic>
        <p:nvPicPr>
          <p:cNvPr id="105" name="Picture 104" descr="Screen shot 2012-11-28 at 11.37.0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085" y="4660357"/>
            <a:ext cx="1108975" cy="1836106"/>
          </a:xfrm>
          <a:prstGeom prst="rect">
            <a:avLst/>
          </a:prstGeom>
        </p:spPr>
      </p:pic>
      <p:cxnSp>
        <p:nvCxnSpPr>
          <p:cNvPr id="116" name="Straight Connector 115"/>
          <p:cNvCxnSpPr/>
          <p:nvPr/>
        </p:nvCxnSpPr>
        <p:spPr>
          <a:xfrm flipH="1">
            <a:off x="1127292" y="2598615"/>
            <a:ext cx="11550" cy="690643"/>
          </a:xfrm>
          <a:prstGeom prst="line">
            <a:avLst/>
          </a:prstGeom>
        </p:spPr>
        <p:style>
          <a:lnRef idx="2">
            <a:schemeClr val="dk1"/>
          </a:lnRef>
          <a:fillRef idx="0">
            <a:schemeClr val="dk1"/>
          </a:fillRef>
          <a:effectRef idx="1">
            <a:schemeClr val="dk1"/>
          </a:effectRef>
          <a:fontRef idx="minor">
            <a:schemeClr val="tx1"/>
          </a:fontRef>
        </p:style>
      </p:cxnSp>
      <p:cxnSp>
        <p:nvCxnSpPr>
          <p:cNvPr id="120" name="Straight Connector 119"/>
          <p:cNvCxnSpPr>
            <a:endCxn id="107" idx="0"/>
          </p:cNvCxnSpPr>
          <p:nvPr/>
        </p:nvCxnSpPr>
        <p:spPr>
          <a:xfrm flipH="1">
            <a:off x="2641003" y="3562688"/>
            <a:ext cx="10376" cy="1097669"/>
          </a:xfrm>
          <a:prstGeom prst="line">
            <a:avLst/>
          </a:prstGeom>
        </p:spPr>
        <p:style>
          <a:lnRef idx="2">
            <a:schemeClr val="dk1"/>
          </a:lnRef>
          <a:fillRef idx="0">
            <a:schemeClr val="dk1"/>
          </a:fillRef>
          <a:effectRef idx="1">
            <a:schemeClr val="dk1"/>
          </a:effectRef>
          <a:fontRef idx="minor">
            <a:schemeClr val="tx1"/>
          </a:fontRef>
        </p:style>
      </p:cxnSp>
      <p:cxnSp>
        <p:nvCxnSpPr>
          <p:cNvPr id="123" name="Straight Connector 122"/>
          <p:cNvCxnSpPr>
            <a:stCxn id="122" idx="0"/>
          </p:cNvCxnSpPr>
          <p:nvPr/>
        </p:nvCxnSpPr>
        <p:spPr>
          <a:xfrm flipV="1">
            <a:off x="3969887" y="2711463"/>
            <a:ext cx="0" cy="284888"/>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a:xfrm>
            <a:off x="623050" y="-3210"/>
            <a:ext cx="8229600" cy="878568"/>
          </a:xfrm>
        </p:spPr>
        <p:txBody>
          <a:bodyPr>
            <a:noAutofit/>
          </a:bodyPr>
          <a:lstStyle/>
          <a:p>
            <a:r>
              <a:rPr lang="en-US" sz="3200" dirty="0" err="1" smtClean="0"/>
              <a:t>Nanoscale</a:t>
            </a:r>
            <a:r>
              <a:rPr lang="en-US" sz="3200" dirty="0" smtClean="0"/>
              <a:t> Informal Science Education Network</a:t>
            </a:r>
            <a:endParaRPr lang="en-US" sz="3200" dirty="0"/>
          </a:p>
        </p:txBody>
      </p:sp>
      <p:cxnSp>
        <p:nvCxnSpPr>
          <p:cNvPr id="133" name="Straight Connector 132"/>
          <p:cNvCxnSpPr/>
          <p:nvPr/>
        </p:nvCxnSpPr>
        <p:spPr>
          <a:xfrm flipH="1">
            <a:off x="4752791" y="3597244"/>
            <a:ext cx="10376" cy="1097669"/>
          </a:xfrm>
          <a:prstGeom prst="line">
            <a:avLst/>
          </a:prstGeom>
        </p:spPr>
        <p:style>
          <a:lnRef idx="2">
            <a:schemeClr val="dk1"/>
          </a:lnRef>
          <a:fillRef idx="0">
            <a:schemeClr val="dk1"/>
          </a:fillRef>
          <a:effectRef idx="1">
            <a:schemeClr val="dk1"/>
          </a:effectRef>
          <a:fontRef idx="minor">
            <a:schemeClr val="tx1"/>
          </a:fontRef>
        </p:style>
      </p:cxnSp>
      <p:pic>
        <p:nvPicPr>
          <p:cNvPr id="132" name="Picture 131" descr="Screen shot 2012-11-28 at 2.50.1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6256" y="4648028"/>
            <a:ext cx="2576736" cy="1848435"/>
          </a:xfrm>
          <a:prstGeom prst="rect">
            <a:avLst/>
          </a:prstGeom>
        </p:spPr>
      </p:pic>
      <p:pic>
        <p:nvPicPr>
          <p:cNvPr id="106" name="Picture 105" descr="NISE_05_program _cove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309" y="864350"/>
            <a:ext cx="1457065" cy="1863757"/>
          </a:xfrm>
          <a:prstGeom prst="rect">
            <a:avLst/>
          </a:prstGeom>
        </p:spPr>
      </p:pic>
      <p:grpSp>
        <p:nvGrpSpPr>
          <p:cNvPr id="63" name="Group 62"/>
          <p:cNvGrpSpPr/>
          <p:nvPr/>
        </p:nvGrpSpPr>
        <p:grpSpPr>
          <a:xfrm>
            <a:off x="218322" y="875358"/>
            <a:ext cx="4249618" cy="3155464"/>
            <a:chOff x="1754561" y="1856153"/>
            <a:chExt cx="4249618" cy="3155464"/>
          </a:xfrm>
        </p:grpSpPr>
        <p:sp>
          <p:nvSpPr>
            <p:cNvPr id="64" name="Oval 63"/>
            <p:cNvSpPr/>
            <p:nvPr/>
          </p:nvSpPr>
          <p:spPr>
            <a:xfrm>
              <a:off x="1754561" y="1856153"/>
              <a:ext cx="4249618" cy="3155464"/>
            </a:xfrm>
            <a:prstGeom prst="ellipse">
              <a:avLst/>
            </a:prstGeom>
            <a:solidFill>
              <a:srgbClr val="B8E949"/>
            </a:solid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Oval 64"/>
            <p:cNvSpPr/>
            <p:nvPr/>
          </p:nvSpPr>
          <p:spPr>
            <a:xfrm>
              <a:off x="1885468" y="2999153"/>
              <a:ext cx="1103923" cy="869462"/>
            </a:xfrm>
            <a:prstGeom prst="ellipse">
              <a:avLst/>
            </a:prstGeom>
            <a:solidFill>
              <a:srgbClr val="97B041"/>
            </a:solid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TextBox 65"/>
            <p:cNvSpPr txBox="1"/>
            <p:nvPr/>
          </p:nvSpPr>
          <p:spPr>
            <a:xfrm>
              <a:off x="2178539" y="3204308"/>
              <a:ext cx="468924" cy="369332"/>
            </a:xfrm>
            <a:prstGeom prst="rect">
              <a:avLst/>
            </a:prstGeom>
            <a:noFill/>
          </p:spPr>
          <p:txBody>
            <a:bodyPr wrap="square" rtlCol="0">
              <a:spAutoFit/>
            </a:bodyPr>
            <a:lstStyle/>
            <a:p>
              <a:r>
                <a:rPr lang="en-US" dirty="0" smtClean="0">
                  <a:solidFill>
                    <a:srgbClr val="FFFFFF"/>
                  </a:solidFill>
                </a:rPr>
                <a:t>14</a:t>
              </a:r>
              <a:endParaRPr lang="en-US" dirty="0">
                <a:solidFill>
                  <a:srgbClr val="FFFFFF"/>
                </a:solidFill>
              </a:endParaRPr>
            </a:p>
          </p:txBody>
        </p:sp>
        <p:sp>
          <p:nvSpPr>
            <p:cNvPr id="67" name="TextBox 66"/>
            <p:cNvSpPr txBox="1"/>
            <p:nvPr/>
          </p:nvSpPr>
          <p:spPr>
            <a:xfrm>
              <a:off x="4171462" y="3231716"/>
              <a:ext cx="586154" cy="369332"/>
            </a:xfrm>
            <a:prstGeom prst="rect">
              <a:avLst/>
            </a:prstGeom>
            <a:noFill/>
          </p:spPr>
          <p:txBody>
            <a:bodyPr wrap="square" rtlCol="0">
              <a:spAutoFit/>
            </a:bodyPr>
            <a:lstStyle/>
            <a:p>
              <a:r>
                <a:rPr lang="en-US" dirty="0" smtClean="0"/>
                <a:t>200</a:t>
              </a:r>
              <a:endParaRPr lang="en-US" dirty="0"/>
            </a:p>
          </p:txBody>
        </p:sp>
      </p:grpSp>
    </p:spTree>
    <p:extLst>
      <p:ext uri="{BB962C8B-B14F-4D97-AF65-F5344CB8AC3E}">
        <p14:creationId xmlns:p14="http://schemas.microsoft.com/office/powerpoint/2010/main" val="212044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6383" y="190668"/>
            <a:ext cx="8678055" cy="6524862"/>
          </a:xfrm>
          <a:prstGeom prst="rect">
            <a:avLst/>
          </a:prstGeom>
        </p:spPr>
        <p:txBody>
          <a:bodyPr wrap="square">
            <a:spAutoFit/>
          </a:bodyPr>
          <a:lstStyle/>
          <a:p>
            <a:pPr algn="just"/>
            <a:r>
              <a:rPr lang="en-US" sz="2200" dirty="0">
                <a:solidFill>
                  <a:srgbClr val="660066"/>
                </a:solidFill>
              </a:rPr>
              <a:t>Anchorage  Kenai  Jonesboro  Little Rock  Little Rock  Phoenix  Tempe  Tucson  Berkeley  Los Angeles  Menlo Park  Modesto  Oakland  Pomona  Redding  San Diego  San Francisco  San Jose  San Luis Obispo  Santa Barbara  Sausalito  Stanford  Durango  Fort Collins  Lafayette  New Haven  Norwalk  Washington  Dover  Wilmington  Fort Myers  Miami  West Palm Beach  Atlanta  Hilo  Des Moines  Boise  Champaign  Chicago  Normal  Rockford  Fort Wayne  Indianapolis  West Lafayette  Wichita  Louisville  Baton Rouge  Acton  Boston  Brookline  Cambridge Lowell  Baltimore  Bethesda  College  Bangor  Portland  Ann Arbor  Traverse City  Bemidji Duluth  Minneapolis  St. Paul  Malden St. Louis  Jackson  Bozeman  Missoula  Charlotte  Durham  Raleigh  Winston-Salem  Bismarck  Fargo  Lincoln  Omaha  Jersey City  Newark  Princeton  Albuquerque  Las Cruces  Los Alamos  Las Vegas  Reno  Buffalo  Corona  Elmira  Garden City  Ithaca  New York  Oneonta  Port Jefferson  Queens  Rochester  Schenectady  Syracuse  Troy  Upton  Cincinnati  Columbus  Dayton  Enid  Stillwater  Ashland  Eugene  Portland  Allentown  Philadelphia  Pittsburgh  University Park  </a:t>
            </a:r>
            <a:r>
              <a:rPr lang="en-US" sz="2200" dirty="0" err="1">
                <a:solidFill>
                  <a:srgbClr val="660066"/>
                </a:solidFill>
              </a:rPr>
              <a:t>Humacao</a:t>
            </a:r>
            <a:r>
              <a:rPr lang="en-US" sz="2200" dirty="0">
                <a:solidFill>
                  <a:srgbClr val="660066"/>
                </a:solidFill>
              </a:rPr>
              <a:t>  Chattanooga  Memphis  Austin  Fort Worth  Houston  Laredo  Lubbock  Tyler  Salt Lake City  Alexandria  Arlington  Danville  Bellevue  Mukilteo  Pullman  Seattle  Beloit  Madison  Morgantown  Casper</a:t>
            </a:r>
          </a:p>
        </p:txBody>
      </p:sp>
    </p:spTree>
    <p:extLst>
      <p:ext uri="{BB962C8B-B14F-4D97-AF65-F5344CB8AC3E}">
        <p14:creationId xmlns:p14="http://schemas.microsoft.com/office/powerpoint/2010/main" val="1250650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4" descr="Nano Cabinet 1"/>
          <p:cNvPicPr>
            <a:picLocks noChangeAspect="1" noChangeArrowheads="1"/>
          </p:cNvPicPr>
          <p:nvPr/>
        </p:nvPicPr>
        <p:blipFill rotWithShape="1">
          <a:blip r:embed="rId3">
            <a:extLst>
              <a:ext uri="{28A0092B-C50C-407E-A947-70E740481C1C}">
                <a14:useLocalDpi xmlns:a14="http://schemas.microsoft.com/office/drawing/2010/main" val="0"/>
              </a:ext>
            </a:extLst>
          </a:blip>
          <a:srcRect l="8014" r="7313"/>
          <a:stretch/>
        </p:blipFill>
        <p:spPr bwMode="auto">
          <a:xfrm>
            <a:off x="3062110" y="1863504"/>
            <a:ext cx="3027932" cy="499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Title 1"/>
          <p:cNvSpPr>
            <a:spLocks noGrp="1"/>
          </p:cNvSpPr>
          <p:nvPr>
            <p:ph type="title"/>
          </p:nvPr>
        </p:nvSpPr>
        <p:spPr>
          <a:xfrm>
            <a:off x="296333" y="422276"/>
            <a:ext cx="8593667" cy="960437"/>
          </a:xfrm>
        </p:spPr>
        <p:txBody>
          <a:bodyPr>
            <a:normAutofit/>
          </a:bodyPr>
          <a:lstStyle/>
          <a:p>
            <a:r>
              <a:rPr lang="en-US" dirty="0" smtClean="0">
                <a:latin typeface="Calibri" charset="0"/>
                <a:ea typeface="ＭＳ Ｐゴシック" charset="0"/>
                <a:cs typeface="ＭＳ Ｐゴシック" charset="0"/>
              </a:rPr>
              <a:t>110 </a:t>
            </a:r>
            <a:r>
              <a:rPr lang="en-US" dirty="0" smtClean="0">
                <a:latin typeface="Calibri" charset="0"/>
                <a:ea typeface="ＭＳ Ｐゴシック" charset="0"/>
                <a:cs typeface="ＭＳ Ｐゴシック" charset="0"/>
              </a:rPr>
              <a:t>awarded to date, more to come</a:t>
            </a:r>
            <a:endParaRPr lang="en-US" dirty="0">
              <a:latin typeface="Calibri" charset="0"/>
              <a:ea typeface="ＭＳ Ｐゴシック" charset="0"/>
              <a:cs typeface="ＭＳ Ｐゴシック" charset="0"/>
            </a:endParaRPr>
          </a:p>
        </p:txBody>
      </p:sp>
      <p:pic>
        <p:nvPicPr>
          <p:cNvPr id="9" name="Picture 1"/>
          <p:cNvPicPr>
            <a:picLocks noChangeAspect="1"/>
          </p:cNvPicPr>
          <p:nvPr/>
        </p:nvPicPr>
        <p:blipFill rotWithShape="1">
          <a:blip r:embed="rId4">
            <a:extLst>
              <a:ext uri="{28A0092B-C50C-407E-A947-70E740481C1C}">
                <a14:useLocalDpi xmlns:a14="http://schemas.microsoft.com/office/drawing/2010/main" val="0"/>
              </a:ext>
            </a:extLst>
          </a:blip>
          <a:srcRect l="5923"/>
          <a:stretch/>
        </p:blipFill>
        <p:spPr bwMode="auto">
          <a:xfrm>
            <a:off x="6110111" y="1863503"/>
            <a:ext cx="3033889" cy="499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IMG1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863505"/>
            <a:ext cx="3050199" cy="499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4111" y="1705484"/>
            <a:ext cx="9144000" cy="129796"/>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Tree>
    <p:extLst>
      <p:ext uri="{BB962C8B-B14F-4D97-AF65-F5344CB8AC3E}">
        <p14:creationId xmlns:p14="http://schemas.microsoft.com/office/powerpoint/2010/main" val="196771254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Isosceles Triangle 110"/>
          <p:cNvSpPr/>
          <p:nvPr/>
        </p:nvSpPr>
        <p:spPr>
          <a:xfrm flipV="1">
            <a:off x="406879" y="3537480"/>
            <a:ext cx="426287"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Isosceles Triangle 121"/>
          <p:cNvSpPr/>
          <p:nvPr/>
        </p:nvSpPr>
        <p:spPr>
          <a:xfrm>
            <a:off x="3571256" y="2996351"/>
            <a:ext cx="797262"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978864" y="3292248"/>
            <a:ext cx="7161420" cy="282222"/>
            <a:chOff x="457200" y="1580612"/>
            <a:chExt cx="7872766" cy="282222"/>
          </a:xfrm>
        </p:grpSpPr>
        <p:sp>
          <p:nvSpPr>
            <p:cNvPr id="32" name="Rectangle 31"/>
            <p:cNvSpPr/>
            <p:nvPr/>
          </p:nvSpPr>
          <p:spPr>
            <a:xfrm>
              <a:off x="457200" y="1580612"/>
              <a:ext cx="7872766"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29092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07303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5515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3727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419386"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20150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98361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76573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4785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329966" y="1580612"/>
              <a:ext cx="0" cy="282222"/>
            </a:xfrm>
            <a:prstGeom prst="line">
              <a:avLst/>
            </a:prstGeom>
          </p:spPr>
          <p:style>
            <a:lnRef idx="2">
              <a:schemeClr val="accent1"/>
            </a:lnRef>
            <a:fillRef idx="0">
              <a:schemeClr val="accent1"/>
            </a:fillRef>
            <a:effectRef idx="1">
              <a:schemeClr val="accent1"/>
            </a:effectRef>
            <a:fontRef idx="minor">
              <a:schemeClr val="tx1"/>
            </a:fontRef>
          </p:style>
        </p:cxnSp>
      </p:grpSp>
      <p:sp>
        <p:nvSpPr>
          <p:cNvPr id="80" name="Rectangle 79"/>
          <p:cNvSpPr/>
          <p:nvPr/>
        </p:nvSpPr>
        <p:spPr>
          <a:xfrm>
            <a:off x="406879" y="3289258"/>
            <a:ext cx="576731" cy="285211"/>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8140285" y="3290970"/>
            <a:ext cx="418418"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rot="16200000">
            <a:off x="304739" y="3811916"/>
            <a:ext cx="1302891" cy="369332"/>
          </a:xfrm>
          <a:prstGeom prst="rect">
            <a:avLst/>
          </a:prstGeom>
          <a:noFill/>
        </p:spPr>
        <p:txBody>
          <a:bodyPr wrap="square" rtlCol="0">
            <a:spAutoFit/>
          </a:bodyPr>
          <a:lstStyle/>
          <a:p>
            <a:r>
              <a:rPr lang="en-US" dirty="0" smtClean="0"/>
              <a:t>10/2005 -</a:t>
            </a:r>
            <a:endParaRPr lang="en-US" dirty="0"/>
          </a:p>
        </p:txBody>
      </p:sp>
      <p:sp>
        <p:nvSpPr>
          <p:cNvPr id="93" name="TextBox 92"/>
          <p:cNvSpPr txBox="1"/>
          <p:nvPr/>
        </p:nvSpPr>
        <p:spPr>
          <a:xfrm rot="16200000">
            <a:off x="1261228" y="3713448"/>
            <a:ext cx="874072" cy="369332"/>
          </a:xfrm>
          <a:prstGeom prst="rect">
            <a:avLst/>
          </a:prstGeom>
          <a:noFill/>
        </p:spPr>
        <p:txBody>
          <a:bodyPr wrap="square" rtlCol="0">
            <a:spAutoFit/>
          </a:bodyPr>
          <a:lstStyle/>
          <a:p>
            <a:r>
              <a:rPr lang="en-US" dirty="0" smtClean="0"/>
              <a:t>2006 -</a:t>
            </a:r>
            <a:endParaRPr lang="en-US" dirty="0"/>
          </a:p>
        </p:txBody>
      </p:sp>
      <p:sp>
        <p:nvSpPr>
          <p:cNvPr id="94" name="TextBox 93"/>
          <p:cNvSpPr txBox="1"/>
          <p:nvPr/>
        </p:nvSpPr>
        <p:spPr>
          <a:xfrm rot="16200000">
            <a:off x="1980628" y="3707088"/>
            <a:ext cx="874072" cy="369332"/>
          </a:xfrm>
          <a:prstGeom prst="rect">
            <a:avLst/>
          </a:prstGeom>
          <a:noFill/>
        </p:spPr>
        <p:txBody>
          <a:bodyPr wrap="square" rtlCol="0">
            <a:spAutoFit/>
          </a:bodyPr>
          <a:lstStyle/>
          <a:p>
            <a:r>
              <a:rPr lang="en-US" dirty="0" smtClean="0"/>
              <a:t>2007 -</a:t>
            </a:r>
            <a:endParaRPr lang="en-US" dirty="0"/>
          </a:p>
        </p:txBody>
      </p:sp>
      <p:sp>
        <p:nvSpPr>
          <p:cNvPr id="95" name="TextBox 94"/>
          <p:cNvSpPr txBox="1"/>
          <p:nvPr/>
        </p:nvSpPr>
        <p:spPr>
          <a:xfrm rot="16200000">
            <a:off x="2688688" y="3700728"/>
            <a:ext cx="874072" cy="369332"/>
          </a:xfrm>
          <a:prstGeom prst="rect">
            <a:avLst/>
          </a:prstGeom>
          <a:noFill/>
        </p:spPr>
        <p:txBody>
          <a:bodyPr wrap="square" rtlCol="0">
            <a:spAutoFit/>
          </a:bodyPr>
          <a:lstStyle/>
          <a:p>
            <a:r>
              <a:rPr lang="en-US" dirty="0" smtClean="0"/>
              <a:t>2008 -</a:t>
            </a:r>
            <a:endParaRPr lang="en-US" dirty="0"/>
          </a:p>
        </p:txBody>
      </p:sp>
      <p:sp>
        <p:nvSpPr>
          <p:cNvPr id="96" name="TextBox 95"/>
          <p:cNvSpPr txBox="1"/>
          <p:nvPr/>
        </p:nvSpPr>
        <p:spPr>
          <a:xfrm rot="16200000">
            <a:off x="3396748" y="3694368"/>
            <a:ext cx="874072" cy="369332"/>
          </a:xfrm>
          <a:prstGeom prst="rect">
            <a:avLst/>
          </a:prstGeom>
          <a:noFill/>
        </p:spPr>
        <p:txBody>
          <a:bodyPr wrap="square" rtlCol="0">
            <a:spAutoFit/>
          </a:bodyPr>
          <a:lstStyle/>
          <a:p>
            <a:r>
              <a:rPr lang="en-US" dirty="0" smtClean="0"/>
              <a:t>2009 -</a:t>
            </a:r>
            <a:endParaRPr lang="en-US" dirty="0"/>
          </a:p>
        </p:txBody>
      </p:sp>
      <p:sp>
        <p:nvSpPr>
          <p:cNvPr id="97" name="TextBox 96"/>
          <p:cNvSpPr txBox="1"/>
          <p:nvPr/>
        </p:nvSpPr>
        <p:spPr>
          <a:xfrm rot="16200000">
            <a:off x="4116148" y="3688008"/>
            <a:ext cx="874072" cy="369332"/>
          </a:xfrm>
          <a:prstGeom prst="rect">
            <a:avLst/>
          </a:prstGeom>
          <a:noFill/>
        </p:spPr>
        <p:txBody>
          <a:bodyPr wrap="square" rtlCol="0">
            <a:spAutoFit/>
          </a:bodyPr>
          <a:lstStyle/>
          <a:p>
            <a:r>
              <a:rPr lang="en-US" dirty="0" smtClean="0"/>
              <a:t>2010 -</a:t>
            </a:r>
            <a:endParaRPr lang="en-US" dirty="0"/>
          </a:p>
        </p:txBody>
      </p:sp>
      <p:sp>
        <p:nvSpPr>
          <p:cNvPr id="98" name="TextBox 97"/>
          <p:cNvSpPr txBox="1"/>
          <p:nvPr/>
        </p:nvSpPr>
        <p:spPr>
          <a:xfrm rot="16200000">
            <a:off x="4824208" y="3692988"/>
            <a:ext cx="874072" cy="369332"/>
          </a:xfrm>
          <a:prstGeom prst="rect">
            <a:avLst/>
          </a:prstGeom>
          <a:noFill/>
        </p:spPr>
        <p:txBody>
          <a:bodyPr wrap="square" rtlCol="0">
            <a:spAutoFit/>
          </a:bodyPr>
          <a:lstStyle/>
          <a:p>
            <a:r>
              <a:rPr lang="en-US" dirty="0" smtClean="0"/>
              <a:t>2011 -</a:t>
            </a:r>
            <a:endParaRPr lang="en-US" dirty="0"/>
          </a:p>
        </p:txBody>
      </p:sp>
      <p:sp>
        <p:nvSpPr>
          <p:cNvPr id="99" name="TextBox 98"/>
          <p:cNvSpPr txBox="1"/>
          <p:nvPr/>
        </p:nvSpPr>
        <p:spPr>
          <a:xfrm rot="16200000">
            <a:off x="5543608" y="3697968"/>
            <a:ext cx="874072" cy="369332"/>
          </a:xfrm>
          <a:prstGeom prst="rect">
            <a:avLst/>
          </a:prstGeom>
          <a:noFill/>
        </p:spPr>
        <p:txBody>
          <a:bodyPr wrap="square" rtlCol="0">
            <a:spAutoFit/>
          </a:bodyPr>
          <a:lstStyle/>
          <a:p>
            <a:r>
              <a:rPr lang="en-US" dirty="0" smtClean="0"/>
              <a:t>2012 -</a:t>
            </a:r>
            <a:endParaRPr lang="en-US" dirty="0"/>
          </a:p>
        </p:txBody>
      </p:sp>
      <p:sp>
        <p:nvSpPr>
          <p:cNvPr id="100" name="TextBox 99"/>
          <p:cNvSpPr txBox="1"/>
          <p:nvPr/>
        </p:nvSpPr>
        <p:spPr>
          <a:xfrm rot="16200000">
            <a:off x="6263008" y="3702948"/>
            <a:ext cx="874072" cy="369332"/>
          </a:xfrm>
          <a:prstGeom prst="rect">
            <a:avLst/>
          </a:prstGeom>
          <a:noFill/>
        </p:spPr>
        <p:txBody>
          <a:bodyPr wrap="square" rtlCol="0">
            <a:spAutoFit/>
          </a:bodyPr>
          <a:lstStyle/>
          <a:p>
            <a:r>
              <a:rPr lang="en-US" dirty="0" smtClean="0"/>
              <a:t>2013 -</a:t>
            </a:r>
            <a:endParaRPr lang="en-US" dirty="0"/>
          </a:p>
        </p:txBody>
      </p:sp>
      <p:sp>
        <p:nvSpPr>
          <p:cNvPr id="101" name="TextBox 100"/>
          <p:cNvSpPr txBox="1"/>
          <p:nvPr/>
        </p:nvSpPr>
        <p:spPr>
          <a:xfrm rot="16200000">
            <a:off x="6971068" y="3696588"/>
            <a:ext cx="874072" cy="369332"/>
          </a:xfrm>
          <a:prstGeom prst="rect">
            <a:avLst/>
          </a:prstGeom>
          <a:noFill/>
        </p:spPr>
        <p:txBody>
          <a:bodyPr wrap="square" rtlCol="0">
            <a:spAutoFit/>
          </a:bodyPr>
          <a:lstStyle/>
          <a:p>
            <a:r>
              <a:rPr lang="en-US" dirty="0" smtClean="0"/>
              <a:t>2014 -</a:t>
            </a:r>
            <a:endParaRPr lang="en-US" dirty="0"/>
          </a:p>
        </p:txBody>
      </p:sp>
      <p:sp>
        <p:nvSpPr>
          <p:cNvPr id="102" name="TextBox 101"/>
          <p:cNvSpPr txBox="1"/>
          <p:nvPr/>
        </p:nvSpPr>
        <p:spPr>
          <a:xfrm rot="16200000">
            <a:off x="7521551" y="3836466"/>
            <a:ext cx="1166548" cy="369332"/>
          </a:xfrm>
          <a:prstGeom prst="rect">
            <a:avLst/>
          </a:prstGeom>
          <a:noFill/>
        </p:spPr>
        <p:txBody>
          <a:bodyPr wrap="square" rtlCol="0">
            <a:spAutoFit/>
          </a:bodyPr>
          <a:lstStyle/>
          <a:p>
            <a:r>
              <a:rPr lang="en-US" dirty="0" smtClean="0"/>
              <a:t>10/2015 -</a:t>
            </a:r>
            <a:endParaRPr lang="en-US" dirty="0"/>
          </a:p>
        </p:txBody>
      </p:sp>
      <p:sp>
        <p:nvSpPr>
          <p:cNvPr id="112" name="Rectangle 111"/>
          <p:cNvSpPr/>
          <p:nvPr/>
        </p:nvSpPr>
        <p:spPr>
          <a:xfrm>
            <a:off x="406878" y="3292248"/>
            <a:ext cx="4356289" cy="282223"/>
          </a:xfrm>
          <a:prstGeom prst="rect">
            <a:avLst/>
          </a:prstGeom>
          <a:solidFill>
            <a:srgbClr val="AEC948">
              <a:alpha val="8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7" name="Picture 106" descr="Screen shot 2012-11-28 at 1.57.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755" y="4660357"/>
            <a:ext cx="2354496" cy="1809507"/>
          </a:xfrm>
          <a:prstGeom prst="rect">
            <a:avLst/>
          </a:prstGeom>
        </p:spPr>
      </p:pic>
      <p:grpSp>
        <p:nvGrpSpPr>
          <p:cNvPr id="110" name="Group 109"/>
          <p:cNvGrpSpPr/>
          <p:nvPr/>
        </p:nvGrpSpPr>
        <p:grpSpPr>
          <a:xfrm>
            <a:off x="2052365" y="875358"/>
            <a:ext cx="2038189" cy="1836105"/>
            <a:chOff x="2291667" y="998648"/>
            <a:chExt cx="2038189" cy="1836105"/>
          </a:xfrm>
        </p:grpSpPr>
        <p:pic>
          <p:nvPicPr>
            <p:cNvPr id="108" name="Picture 107" descr="Screen shot 2012-11-28 at 2.05.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464" y="998648"/>
              <a:ext cx="2011851" cy="1000946"/>
            </a:xfrm>
            <a:prstGeom prst="rect">
              <a:avLst/>
            </a:prstGeom>
          </p:spPr>
        </p:pic>
        <p:pic>
          <p:nvPicPr>
            <p:cNvPr id="109" name="Picture 108" descr="Screen shot 2012-11-28 at 2.05.4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1667" y="1974022"/>
              <a:ext cx="2038189" cy="860731"/>
            </a:xfrm>
            <a:prstGeom prst="rect">
              <a:avLst/>
            </a:prstGeom>
          </p:spPr>
        </p:pic>
      </p:grpSp>
      <p:cxnSp>
        <p:nvCxnSpPr>
          <p:cNvPr id="114" name="Straight Connector 113"/>
          <p:cNvCxnSpPr/>
          <p:nvPr/>
        </p:nvCxnSpPr>
        <p:spPr>
          <a:xfrm flipH="1">
            <a:off x="607449" y="3867377"/>
            <a:ext cx="3790" cy="792980"/>
          </a:xfrm>
          <a:prstGeom prst="line">
            <a:avLst/>
          </a:prstGeom>
        </p:spPr>
        <p:style>
          <a:lnRef idx="2">
            <a:schemeClr val="dk1"/>
          </a:lnRef>
          <a:fillRef idx="0">
            <a:schemeClr val="dk1"/>
          </a:fillRef>
          <a:effectRef idx="1">
            <a:schemeClr val="dk1"/>
          </a:effectRef>
          <a:fontRef idx="minor">
            <a:schemeClr val="tx1"/>
          </a:fontRef>
        </p:style>
      </p:cxnSp>
      <p:pic>
        <p:nvPicPr>
          <p:cNvPr id="105" name="Picture 104" descr="Screen shot 2012-11-28 at 11.37.0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085" y="4660357"/>
            <a:ext cx="1108975" cy="1836106"/>
          </a:xfrm>
          <a:prstGeom prst="rect">
            <a:avLst/>
          </a:prstGeom>
        </p:spPr>
      </p:pic>
      <p:cxnSp>
        <p:nvCxnSpPr>
          <p:cNvPr id="116" name="Straight Connector 115"/>
          <p:cNvCxnSpPr/>
          <p:nvPr/>
        </p:nvCxnSpPr>
        <p:spPr>
          <a:xfrm flipH="1">
            <a:off x="1127292" y="2598615"/>
            <a:ext cx="11550" cy="690643"/>
          </a:xfrm>
          <a:prstGeom prst="line">
            <a:avLst/>
          </a:prstGeom>
        </p:spPr>
        <p:style>
          <a:lnRef idx="2">
            <a:schemeClr val="dk1"/>
          </a:lnRef>
          <a:fillRef idx="0">
            <a:schemeClr val="dk1"/>
          </a:fillRef>
          <a:effectRef idx="1">
            <a:schemeClr val="dk1"/>
          </a:effectRef>
          <a:fontRef idx="minor">
            <a:schemeClr val="tx1"/>
          </a:fontRef>
        </p:style>
      </p:cxnSp>
      <p:cxnSp>
        <p:nvCxnSpPr>
          <p:cNvPr id="120" name="Straight Connector 119"/>
          <p:cNvCxnSpPr>
            <a:endCxn id="107" idx="0"/>
          </p:cNvCxnSpPr>
          <p:nvPr/>
        </p:nvCxnSpPr>
        <p:spPr>
          <a:xfrm flipH="1">
            <a:off x="2641003" y="3562688"/>
            <a:ext cx="10376" cy="1097669"/>
          </a:xfrm>
          <a:prstGeom prst="line">
            <a:avLst/>
          </a:prstGeom>
        </p:spPr>
        <p:style>
          <a:lnRef idx="2">
            <a:schemeClr val="dk1"/>
          </a:lnRef>
          <a:fillRef idx="0">
            <a:schemeClr val="dk1"/>
          </a:fillRef>
          <a:effectRef idx="1">
            <a:schemeClr val="dk1"/>
          </a:effectRef>
          <a:fontRef idx="minor">
            <a:schemeClr val="tx1"/>
          </a:fontRef>
        </p:style>
      </p:cxnSp>
      <p:cxnSp>
        <p:nvCxnSpPr>
          <p:cNvPr id="123" name="Straight Connector 122"/>
          <p:cNvCxnSpPr>
            <a:stCxn id="122" idx="0"/>
          </p:cNvCxnSpPr>
          <p:nvPr/>
        </p:nvCxnSpPr>
        <p:spPr>
          <a:xfrm flipV="1">
            <a:off x="3969887" y="2711463"/>
            <a:ext cx="0" cy="284888"/>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a:xfrm>
            <a:off x="623050" y="-3210"/>
            <a:ext cx="8229600" cy="878568"/>
          </a:xfrm>
        </p:spPr>
        <p:txBody>
          <a:bodyPr>
            <a:noAutofit/>
          </a:bodyPr>
          <a:lstStyle/>
          <a:p>
            <a:r>
              <a:rPr lang="en-US" sz="3200" dirty="0" err="1" smtClean="0"/>
              <a:t>Nanoscale</a:t>
            </a:r>
            <a:r>
              <a:rPr lang="en-US" sz="3200" dirty="0" smtClean="0"/>
              <a:t> Informal Science Education Network</a:t>
            </a:r>
            <a:endParaRPr lang="en-US" sz="3200" dirty="0"/>
          </a:p>
        </p:txBody>
      </p:sp>
      <p:cxnSp>
        <p:nvCxnSpPr>
          <p:cNvPr id="133" name="Straight Connector 132"/>
          <p:cNvCxnSpPr/>
          <p:nvPr/>
        </p:nvCxnSpPr>
        <p:spPr>
          <a:xfrm flipH="1">
            <a:off x="4752791" y="3597244"/>
            <a:ext cx="10376" cy="1097669"/>
          </a:xfrm>
          <a:prstGeom prst="line">
            <a:avLst/>
          </a:prstGeom>
        </p:spPr>
        <p:style>
          <a:lnRef idx="2">
            <a:schemeClr val="dk1"/>
          </a:lnRef>
          <a:fillRef idx="0">
            <a:schemeClr val="dk1"/>
          </a:fillRef>
          <a:effectRef idx="1">
            <a:schemeClr val="dk1"/>
          </a:effectRef>
          <a:fontRef idx="minor">
            <a:schemeClr val="tx1"/>
          </a:fontRef>
        </p:style>
      </p:cxnSp>
      <p:pic>
        <p:nvPicPr>
          <p:cNvPr id="132" name="Picture 131" descr="Screen shot 2012-11-28 at 2.50.1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6256" y="4648028"/>
            <a:ext cx="2576736" cy="1848435"/>
          </a:xfrm>
          <a:prstGeom prst="rect">
            <a:avLst/>
          </a:prstGeom>
        </p:spPr>
      </p:pic>
      <p:pic>
        <p:nvPicPr>
          <p:cNvPr id="106" name="Picture 105" descr="NISE_05_program _cove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309" y="864350"/>
            <a:ext cx="1457065" cy="1863757"/>
          </a:xfrm>
          <a:prstGeom prst="rect">
            <a:avLst/>
          </a:prstGeom>
        </p:spPr>
      </p:pic>
      <p:grpSp>
        <p:nvGrpSpPr>
          <p:cNvPr id="63" name="Group 62"/>
          <p:cNvGrpSpPr/>
          <p:nvPr/>
        </p:nvGrpSpPr>
        <p:grpSpPr>
          <a:xfrm>
            <a:off x="218322" y="875358"/>
            <a:ext cx="4249618" cy="3155464"/>
            <a:chOff x="1754561" y="1856153"/>
            <a:chExt cx="4249618" cy="3155464"/>
          </a:xfrm>
        </p:grpSpPr>
        <p:sp>
          <p:nvSpPr>
            <p:cNvPr id="64" name="Oval 63"/>
            <p:cNvSpPr/>
            <p:nvPr/>
          </p:nvSpPr>
          <p:spPr>
            <a:xfrm>
              <a:off x="1754561" y="1856153"/>
              <a:ext cx="4249618" cy="3155464"/>
            </a:xfrm>
            <a:prstGeom prst="ellipse">
              <a:avLst/>
            </a:prstGeom>
            <a:solidFill>
              <a:srgbClr val="B8E949"/>
            </a:solid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Oval 64"/>
            <p:cNvSpPr/>
            <p:nvPr/>
          </p:nvSpPr>
          <p:spPr>
            <a:xfrm>
              <a:off x="1885468" y="2999153"/>
              <a:ext cx="1103923" cy="869462"/>
            </a:xfrm>
            <a:prstGeom prst="ellipse">
              <a:avLst/>
            </a:prstGeom>
            <a:solidFill>
              <a:srgbClr val="97B041"/>
            </a:solid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TextBox 65"/>
            <p:cNvSpPr txBox="1"/>
            <p:nvPr/>
          </p:nvSpPr>
          <p:spPr>
            <a:xfrm>
              <a:off x="2178539" y="3204308"/>
              <a:ext cx="468924" cy="369332"/>
            </a:xfrm>
            <a:prstGeom prst="rect">
              <a:avLst/>
            </a:prstGeom>
            <a:noFill/>
          </p:spPr>
          <p:txBody>
            <a:bodyPr wrap="square" rtlCol="0">
              <a:spAutoFit/>
            </a:bodyPr>
            <a:lstStyle/>
            <a:p>
              <a:r>
                <a:rPr lang="en-US" dirty="0" smtClean="0">
                  <a:solidFill>
                    <a:srgbClr val="FFFFFF"/>
                  </a:solidFill>
                </a:rPr>
                <a:t>14</a:t>
              </a:r>
              <a:endParaRPr lang="en-US" dirty="0">
                <a:solidFill>
                  <a:srgbClr val="FFFFFF"/>
                </a:solidFill>
              </a:endParaRPr>
            </a:p>
          </p:txBody>
        </p:sp>
        <p:sp>
          <p:nvSpPr>
            <p:cNvPr id="67" name="TextBox 66"/>
            <p:cNvSpPr txBox="1"/>
            <p:nvPr/>
          </p:nvSpPr>
          <p:spPr>
            <a:xfrm>
              <a:off x="4171462" y="3231716"/>
              <a:ext cx="586154" cy="369332"/>
            </a:xfrm>
            <a:prstGeom prst="rect">
              <a:avLst/>
            </a:prstGeom>
            <a:noFill/>
          </p:spPr>
          <p:txBody>
            <a:bodyPr wrap="square" rtlCol="0">
              <a:spAutoFit/>
            </a:bodyPr>
            <a:lstStyle/>
            <a:p>
              <a:r>
                <a:rPr lang="en-US" dirty="0" smtClean="0"/>
                <a:t>200</a:t>
              </a:r>
              <a:endParaRPr lang="en-US" dirty="0"/>
            </a:p>
          </p:txBody>
        </p:sp>
      </p:grpSp>
    </p:spTree>
    <p:extLst>
      <p:ext uri="{BB962C8B-B14F-4D97-AF65-F5344CB8AC3E}">
        <p14:creationId xmlns:p14="http://schemas.microsoft.com/office/powerpoint/2010/main" val="377326856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Isosceles Triangle 110"/>
          <p:cNvSpPr/>
          <p:nvPr/>
        </p:nvSpPr>
        <p:spPr>
          <a:xfrm flipV="1">
            <a:off x="406879" y="3537480"/>
            <a:ext cx="426287"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Isosceles Triangle 121"/>
          <p:cNvSpPr/>
          <p:nvPr/>
        </p:nvSpPr>
        <p:spPr>
          <a:xfrm>
            <a:off x="3571256" y="2996351"/>
            <a:ext cx="797262"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978864" y="3292248"/>
            <a:ext cx="7161420" cy="282222"/>
            <a:chOff x="457200" y="1580612"/>
            <a:chExt cx="7872766" cy="282222"/>
          </a:xfrm>
        </p:grpSpPr>
        <p:sp>
          <p:nvSpPr>
            <p:cNvPr id="32" name="Rectangle 31"/>
            <p:cNvSpPr/>
            <p:nvPr/>
          </p:nvSpPr>
          <p:spPr>
            <a:xfrm>
              <a:off x="457200" y="1580612"/>
              <a:ext cx="7872766"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29092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07303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5515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3727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419386"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20150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98361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76573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4785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329966" y="1580612"/>
              <a:ext cx="0" cy="282222"/>
            </a:xfrm>
            <a:prstGeom prst="line">
              <a:avLst/>
            </a:prstGeom>
          </p:spPr>
          <p:style>
            <a:lnRef idx="2">
              <a:schemeClr val="accent1"/>
            </a:lnRef>
            <a:fillRef idx="0">
              <a:schemeClr val="accent1"/>
            </a:fillRef>
            <a:effectRef idx="1">
              <a:schemeClr val="accent1"/>
            </a:effectRef>
            <a:fontRef idx="minor">
              <a:schemeClr val="tx1"/>
            </a:fontRef>
          </p:style>
        </p:cxnSp>
      </p:grpSp>
      <p:sp>
        <p:nvSpPr>
          <p:cNvPr id="80" name="Rectangle 79"/>
          <p:cNvSpPr/>
          <p:nvPr/>
        </p:nvSpPr>
        <p:spPr>
          <a:xfrm>
            <a:off x="406879" y="3289258"/>
            <a:ext cx="576731" cy="285211"/>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8140285" y="3290970"/>
            <a:ext cx="418418"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rot="16200000">
            <a:off x="304739" y="3811916"/>
            <a:ext cx="1302891" cy="369332"/>
          </a:xfrm>
          <a:prstGeom prst="rect">
            <a:avLst/>
          </a:prstGeom>
          <a:noFill/>
        </p:spPr>
        <p:txBody>
          <a:bodyPr wrap="square" rtlCol="0">
            <a:spAutoFit/>
          </a:bodyPr>
          <a:lstStyle/>
          <a:p>
            <a:r>
              <a:rPr lang="en-US" dirty="0" smtClean="0"/>
              <a:t>10/2005 -</a:t>
            </a:r>
            <a:endParaRPr lang="en-US" dirty="0"/>
          </a:p>
        </p:txBody>
      </p:sp>
      <p:sp>
        <p:nvSpPr>
          <p:cNvPr id="93" name="TextBox 92"/>
          <p:cNvSpPr txBox="1"/>
          <p:nvPr/>
        </p:nvSpPr>
        <p:spPr>
          <a:xfrm rot="16200000">
            <a:off x="1261228" y="3713448"/>
            <a:ext cx="874072" cy="369332"/>
          </a:xfrm>
          <a:prstGeom prst="rect">
            <a:avLst/>
          </a:prstGeom>
          <a:noFill/>
        </p:spPr>
        <p:txBody>
          <a:bodyPr wrap="square" rtlCol="0">
            <a:spAutoFit/>
          </a:bodyPr>
          <a:lstStyle/>
          <a:p>
            <a:r>
              <a:rPr lang="en-US" dirty="0" smtClean="0"/>
              <a:t>2006 -</a:t>
            </a:r>
            <a:endParaRPr lang="en-US" dirty="0"/>
          </a:p>
        </p:txBody>
      </p:sp>
      <p:sp>
        <p:nvSpPr>
          <p:cNvPr id="94" name="TextBox 93"/>
          <p:cNvSpPr txBox="1"/>
          <p:nvPr/>
        </p:nvSpPr>
        <p:spPr>
          <a:xfrm rot="16200000">
            <a:off x="1980628" y="3707088"/>
            <a:ext cx="874072" cy="369332"/>
          </a:xfrm>
          <a:prstGeom prst="rect">
            <a:avLst/>
          </a:prstGeom>
          <a:noFill/>
        </p:spPr>
        <p:txBody>
          <a:bodyPr wrap="square" rtlCol="0">
            <a:spAutoFit/>
          </a:bodyPr>
          <a:lstStyle/>
          <a:p>
            <a:r>
              <a:rPr lang="en-US" dirty="0" smtClean="0"/>
              <a:t>2007 -</a:t>
            </a:r>
            <a:endParaRPr lang="en-US" dirty="0"/>
          </a:p>
        </p:txBody>
      </p:sp>
      <p:sp>
        <p:nvSpPr>
          <p:cNvPr id="95" name="TextBox 94"/>
          <p:cNvSpPr txBox="1"/>
          <p:nvPr/>
        </p:nvSpPr>
        <p:spPr>
          <a:xfrm rot="16200000">
            <a:off x="2688688" y="3700728"/>
            <a:ext cx="874072" cy="369332"/>
          </a:xfrm>
          <a:prstGeom prst="rect">
            <a:avLst/>
          </a:prstGeom>
          <a:noFill/>
        </p:spPr>
        <p:txBody>
          <a:bodyPr wrap="square" rtlCol="0">
            <a:spAutoFit/>
          </a:bodyPr>
          <a:lstStyle/>
          <a:p>
            <a:r>
              <a:rPr lang="en-US" dirty="0" smtClean="0"/>
              <a:t>2008 -</a:t>
            </a:r>
            <a:endParaRPr lang="en-US" dirty="0"/>
          </a:p>
        </p:txBody>
      </p:sp>
      <p:sp>
        <p:nvSpPr>
          <p:cNvPr id="96" name="TextBox 95"/>
          <p:cNvSpPr txBox="1"/>
          <p:nvPr/>
        </p:nvSpPr>
        <p:spPr>
          <a:xfrm rot="16200000">
            <a:off x="3396748" y="3694368"/>
            <a:ext cx="874072" cy="369332"/>
          </a:xfrm>
          <a:prstGeom prst="rect">
            <a:avLst/>
          </a:prstGeom>
          <a:noFill/>
        </p:spPr>
        <p:txBody>
          <a:bodyPr wrap="square" rtlCol="0">
            <a:spAutoFit/>
          </a:bodyPr>
          <a:lstStyle/>
          <a:p>
            <a:r>
              <a:rPr lang="en-US" dirty="0" smtClean="0"/>
              <a:t>2009 -</a:t>
            </a:r>
            <a:endParaRPr lang="en-US" dirty="0"/>
          </a:p>
        </p:txBody>
      </p:sp>
      <p:sp>
        <p:nvSpPr>
          <p:cNvPr id="97" name="TextBox 96"/>
          <p:cNvSpPr txBox="1"/>
          <p:nvPr/>
        </p:nvSpPr>
        <p:spPr>
          <a:xfrm rot="16200000">
            <a:off x="4116148" y="3688008"/>
            <a:ext cx="874072" cy="369332"/>
          </a:xfrm>
          <a:prstGeom prst="rect">
            <a:avLst/>
          </a:prstGeom>
          <a:noFill/>
        </p:spPr>
        <p:txBody>
          <a:bodyPr wrap="square" rtlCol="0">
            <a:spAutoFit/>
          </a:bodyPr>
          <a:lstStyle/>
          <a:p>
            <a:r>
              <a:rPr lang="en-US" dirty="0" smtClean="0"/>
              <a:t>2010 -</a:t>
            </a:r>
            <a:endParaRPr lang="en-US" dirty="0"/>
          </a:p>
        </p:txBody>
      </p:sp>
      <p:sp>
        <p:nvSpPr>
          <p:cNvPr id="98" name="TextBox 97"/>
          <p:cNvSpPr txBox="1"/>
          <p:nvPr/>
        </p:nvSpPr>
        <p:spPr>
          <a:xfrm rot="16200000">
            <a:off x="4824208" y="3692988"/>
            <a:ext cx="874072" cy="369332"/>
          </a:xfrm>
          <a:prstGeom prst="rect">
            <a:avLst/>
          </a:prstGeom>
          <a:noFill/>
        </p:spPr>
        <p:txBody>
          <a:bodyPr wrap="square" rtlCol="0">
            <a:spAutoFit/>
          </a:bodyPr>
          <a:lstStyle/>
          <a:p>
            <a:r>
              <a:rPr lang="en-US" dirty="0" smtClean="0"/>
              <a:t>2011 -</a:t>
            </a:r>
            <a:endParaRPr lang="en-US" dirty="0"/>
          </a:p>
        </p:txBody>
      </p:sp>
      <p:sp>
        <p:nvSpPr>
          <p:cNvPr id="99" name="TextBox 98"/>
          <p:cNvSpPr txBox="1"/>
          <p:nvPr/>
        </p:nvSpPr>
        <p:spPr>
          <a:xfrm rot="16200000">
            <a:off x="5543608" y="3697968"/>
            <a:ext cx="874072" cy="369332"/>
          </a:xfrm>
          <a:prstGeom prst="rect">
            <a:avLst/>
          </a:prstGeom>
          <a:noFill/>
        </p:spPr>
        <p:txBody>
          <a:bodyPr wrap="square" rtlCol="0">
            <a:spAutoFit/>
          </a:bodyPr>
          <a:lstStyle/>
          <a:p>
            <a:r>
              <a:rPr lang="en-US" dirty="0" smtClean="0"/>
              <a:t>2012 -</a:t>
            </a:r>
            <a:endParaRPr lang="en-US" dirty="0"/>
          </a:p>
        </p:txBody>
      </p:sp>
      <p:sp>
        <p:nvSpPr>
          <p:cNvPr id="100" name="TextBox 99"/>
          <p:cNvSpPr txBox="1"/>
          <p:nvPr/>
        </p:nvSpPr>
        <p:spPr>
          <a:xfrm rot="16200000">
            <a:off x="6263008" y="3702948"/>
            <a:ext cx="874072" cy="369332"/>
          </a:xfrm>
          <a:prstGeom prst="rect">
            <a:avLst/>
          </a:prstGeom>
          <a:noFill/>
        </p:spPr>
        <p:txBody>
          <a:bodyPr wrap="square" rtlCol="0">
            <a:spAutoFit/>
          </a:bodyPr>
          <a:lstStyle/>
          <a:p>
            <a:r>
              <a:rPr lang="en-US" dirty="0" smtClean="0"/>
              <a:t>2013 -</a:t>
            </a:r>
            <a:endParaRPr lang="en-US" dirty="0"/>
          </a:p>
        </p:txBody>
      </p:sp>
      <p:sp>
        <p:nvSpPr>
          <p:cNvPr id="101" name="TextBox 100"/>
          <p:cNvSpPr txBox="1"/>
          <p:nvPr/>
        </p:nvSpPr>
        <p:spPr>
          <a:xfrm rot="16200000">
            <a:off x="6971068" y="3696588"/>
            <a:ext cx="874072" cy="369332"/>
          </a:xfrm>
          <a:prstGeom prst="rect">
            <a:avLst/>
          </a:prstGeom>
          <a:noFill/>
        </p:spPr>
        <p:txBody>
          <a:bodyPr wrap="square" rtlCol="0">
            <a:spAutoFit/>
          </a:bodyPr>
          <a:lstStyle/>
          <a:p>
            <a:r>
              <a:rPr lang="en-US" dirty="0" smtClean="0"/>
              <a:t>2014 -</a:t>
            </a:r>
            <a:endParaRPr lang="en-US" dirty="0"/>
          </a:p>
        </p:txBody>
      </p:sp>
      <p:sp>
        <p:nvSpPr>
          <p:cNvPr id="102" name="TextBox 101"/>
          <p:cNvSpPr txBox="1"/>
          <p:nvPr/>
        </p:nvSpPr>
        <p:spPr>
          <a:xfrm rot="16200000">
            <a:off x="7521551" y="3836466"/>
            <a:ext cx="1166548" cy="369332"/>
          </a:xfrm>
          <a:prstGeom prst="rect">
            <a:avLst/>
          </a:prstGeom>
          <a:noFill/>
        </p:spPr>
        <p:txBody>
          <a:bodyPr wrap="square" rtlCol="0">
            <a:spAutoFit/>
          </a:bodyPr>
          <a:lstStyle/>
          <a:p>
            <a:r>
              <a:rPr lang="en-US" dirty="0" smtClean="0"/>
              <a:t>10/2015 -</a:t>
            </a:r>
            <a:endParaRPr lang="en-US" dirty="0"/>
          </a:p>
        </p:txBody>
      </p:sp>
      <p:sp>
        <p:nvSpPr>
          <p:cNvPr id="112" name="Rectangle 111"/>
          <p:cNvSpPr/>
          <p:nvPr/>
        </p:nvSpPr>
        <p:spPr>
          <a:xfrm>
            <a:off x="406878" y="3306181"/>
            <a:ext cx="5044220" cy="256508"/>
          </a:xfrm>
          <a:prstGeom prst="rect">
            <a:avLst/>
          </a:prstGeom>
          <a:solidFill>
            <a:srgbClr val="AEC948">
              <a:alpha val="7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7" name="Picture 106" descr="Screen shot 2012-11-28 at 1.57.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755" y="4660357"/>
            <a:ext cx="2354496" cy="1809507"/>
          </a:xfrm>
          <a:prstGeom prst="rect">
            <a:avLst/>
          </a:prstGeom>
        </p:spPr>
      </p:pic>
      <p:grpSp>
        <p:nvGrpSpPr>
          <p:cNvPr id="110" name="Group 109"/>
          <p:cNvGrpSpPr/>
          <p:nvPr/>
        </p:nvGrpSpPr>
        <p:grpSpPr>
          <a:xfrm>
            <a:off x="2052365" y="875358"/>
            <a:ext cx="2038189" cy="1836105"/>
            <a:chOff x="2291667" y="998648"/>
            <a:chExt cx="2038189" cy="1836105"/>
          </a:xfrm>
        </p:grpSpPr>
        <p:pic>
          <p:nvPicPr>
            <p:cNvPr id="108" name="Picture 107" descr="Screen shot 2012-11-28 at 2.05.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464" y="998648"/>
              <a:ext cx="2011851" cy="1000946"/>
            </a:xfrm>
            <a:prstGeom prst="rect">
              <a:avLst/>
            </a:prstGeom>
          </p:spPr>
        </p:pic>
        <p:pic>
          <p:nvPicPr>
            <p:cNvPr id="109" name="Picture 108" descr="Screen shot 2012-11-28 at 2.05.4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1667" y="1974022"/>
              <a:ext cx="2038189" cy="860731"/>
            </a:xfrm>
            <a:prstGeom prst="rect">
              <a:avLst/>
            </a:prstGeom>
          </p:spPr>
        </p:pic>
      </p:grpSp>
      <p:cxnSp>
        <p:nvCxnSpPr>
          <p:cNvPr id="114" name="Straight Connector 113"/>
          <p:cNvCxnSpPr/>
          <p:nvPr/>
        </p:nvCxnSpPr>
        <p:spPr>
          <a:xfrm flipH="1">
            <a:off x="607449" y="3867377"/>
            <a:ext cx="3790" cy="792980"/>
          </a:xfrm>
          <a:prstGeom prst="line">
            <a:avLst/>
          </a:prstGeom>
        </p:spPr>
        <p:style>
          <a:lnRef idx="2">
            <a:schemeClr val="dk1"/>
          </a:lnRef>
          <a:fillRef idx="0">
            <a:schemeClr val="dk1"/>
          </a:fillRef>
          <a:effectRef idx="1">
            <a:schemeClr val="dk1"/>
          </a:effectRef>
          <a:fontRef idx="minor">
            <a:schemeClr val="tx1"/>
          </a:fontRef>
        </p:style>
      </p:cxnSp>
      <p:pic>
        <p:nvPicPr>
          <p:cNvPr id="105" name="Picture 104" descr="Screen shot 2012-11-28 at 11.37.0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085" y="4660357"/>
            <a:ext cx="1108975" cy="1836106"/>
          </a:xfrm>
          <a:prstGeom prst="rect">
            <a:avLst/>
          </a:prstGeom>
        </p:spPr>
      </p:pic>
      <p:cxnSp>
        <p:nvCxnSpPr>
          <p:cNvPr id="116" name="Straight Connector 115"/>
          <p:cNvCxnSpPr/>
          <p:nvPr/>
        </p:nvCxnSpPr>
        <p:spPr>
          <a:xfrm flipH="1">
            <a:off x="1127292" y="2598615"/>
            <a:ext cx="11550" cy="690643"/>
          </a:xfrm>
          <a:prstGeom prst="line">
            <a:avLst/>
          </a:prstGeom>
        </p:spPr>
        <p:style>
          <a:lnRef idx="2">
            <a:schemeClr val="dk1"/>
          </a:lnRef>
          <a:fillRef idx="0">
            <a:schemeClr val="dk1"/>
          </a:fillRef>
          <a:effectRef idx="1">
            <a:schemeClr val="dk1"/>
          </a:effectRef>
          <a:fontRef idx="minor">
            <a:schemeClr val="tx1"/>
          </a:fontRef>
        </p:style>
      </p:cxnSp>
      <p:cxnSp>
        <p:nvCxnSpPr>
          <p:cNvPr id="120" name="Straight Connector 119"/>
          <p:cNvCxnSpPr>
            <a:endCxn id="107" idx="0"/>
          </p:cNvCxnSpPr>
          <p:nvPr/>
        </p:nvCxnSpPr>
        <p:spPr>
          <a:xfrm flipH="1">
            <a:off x="2641003" y="3562688"/>
            <a:ext cx="10376" cy="1097669"/>
          </a:xfrm>
          <a:prstGeom prst="line">
            <a:avLst/>
          </a:prstGeom>
        </p:spPr>
        <p:style>
          <a:lnRef idx="2">
            <a:schemeClr val="dk1"/>
          </a:lnRef>
          <a:fillRef idx="0">
            <a:schemeClr val="dk1"/>
          </a:fillRef>
          <a:effectRef idx="1">
            <a:schemeClr val="dk1"/>
          </a:effectRef>
          <a:fontRef idx="minor">
            <a:schemeClr val="tx1"/>
          </a:fontRef>
        </p:style>
      </p:cxnSp>
      <p:cxnSp>
        <p:nvCxnSpPr>
          <p:cNvPr id="123" name="Straight Connector 122"/>
          <p:cNvCxnSpPr>
            <a:stCxn id="122" idx="0"/>
          </p:cNvCxnSpPr>
          <p:nvPr/>
        </p:nvCxnSpPr>
        <p:spPr>
          <a:xfrm flipV="1">
            <a:off x="3969887" y="2711463"/>
            <a:ext cx="0" cy="284888"/>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a:xfrm>
            <a:off x="623050" y="-3210"/>
            <a:ext cx="8229600" cy="878568"/>
          </a:xfrm>
        </p:spPr>
        <p:txBody>
          <a:bodyPr>
            <a:noAutofit/>
          </a:bodyPr>
          <a:lstStyle/>
          <a:p>
            <a:r>
              <a:rPr lang="en-US" sz="3200" dirty="0" err="1" smtClean="0"/>
              <a:t>Nanoscale</a:t>
            </a:r>
            <a:r>
              <a:rPr lang="en-US" sz="3200" dirty="0" smtClean="0"/>
              <a:t> Informal Science Education Network</a:t>
            </a:r>
            <a:endParaRPr lang="en-US" sz="3200" dirty="0"/>
          </a:p>
        </p:txBody>
      </p:sp>
      <p:cxnSp>
        <p:nvCxnSpPr>
          <p:cNvPr id="133" name="Straight Connector 132"/>
          <p:cNvCxnSpPr/>
          <p:nvPr/>
        </p:nvCxnSpPr>
        <p:spPr>
          <a:xfrm flipH="1">
            <a:off x="4752791" y="3597244"/>
            <a:ext cx="10376" cy="1097669"/>
          </a:xfrm>
          <a:prstGeom prst="line">
            <a:avLst/>
          </a:prstGeom>
        </p:spPr>
        <p:style>
          <a:lnRef idx="2">
            <a:schemeClr val="dk1"/>
          </a:lnRef>
          <a:fillRef idx="0">
            <a:schemeClr val="dk1"/>
          </a:fillRef>
          <a:effectRef idx="1">
            <a:schemeClr val="dk1"/>
          </a:effectRef>
          <a:fontRef idx="minor">
            <a:schemeClr val="tx1"/>
          </a:fontRef>
        </p:style>
      </p:cxnSp>
      <p:pic>
        <p:nvPicPr>
          <p:cNvPr id="132" name="Picture 131" descr="Screen shot 2012-11-28 at 2.50.1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6256" y="4648028"/>
            <a:ext cx="2576736" cy="1848435"/>
          </a:xfrm>
          <a:prstGeom prst="rect">
            <a:avLst/>
          </a:prstGeom>
        </p:spPr>
      </p:pic>
      <p:cxnSp>
        <p:nvCxnSpPr>
          <p:cNvPr id="135" name="Straight Connector 134"/>
          <p:cNvCxnSpPr/>
          <p:nvPr/>
        </p:nvCxnSpPr>
        <p:spPr>
          <a:xfrm flipH="1">
            <a:off x="5440722" y="2193017"/>
            <a:ext cx="10376" cy="1097669"/>
          </a:xfrm>
          <a:prstGeom prst="line">
            <a:avLst/>
          </a:prstGeom>
        </p:spPr>
        <p:style>
          <a:lnRef idx="2">
            <a:schemeClr val="dk1"/>
          </a:lnRef>
          <a:fillRef idx="0">
            <a:schemeClr val="dk1"/>
          </a:fillRef>
          <a:effectRef idx="1">
            <a:schemeClr val="dk1"/>
          </a:effectRef>
          <a:fontRef idx="minor">
            <a:schemeClr val="tx1"/>
          </a:fontRef>
        </p:style>
      </p:cxnSp>
      <p:pic>
        <p:nvPicPr>
          <p:cNvPr id="106" name="Picture 105" descr="NISE_05_program _cove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309" y="864350"/>
            <a:ext cx="1457065" cy="1863757"/>
          </a:xfrm>
          <a:prstGeom prst="rect">
            <a:avLst/>
          </a:prstGeom>
        </p:spPr>
      </p:pic>
      <p:grpSp>
        <p:nvGrpSpPr>
          <p:cNvPr id="58" name="Group 57"/>
          <p:cNvGrpSpPr/>
          <p:nvPr/>
        </p:nvGrpSpPr>
        <p:grpSpPr>
          <a:xfrm>
            <a:off x="218322" y="875358"/>
            <a:ext cx="4249618" cy="3155464"/>
            <a:chOff x="1754561" y="1856153"/>
            <a:chExt cx="4249618" cy="3155464"/>
          </a:xfrm>
        </p:grpSpPr>
        <p:sp>
          <p:nvSpPr>
            <p:cNvPr id="59" name="Oval 58"/>
            <p:cNvSpPr/>
            <p:nvPr/>
          </p:nvSpPr>
          <p:spPr>
            <a:xfrm>
              <a:off x="1754561" y="1856153"/>
              <a:ext cx="4249618" cy="3155464"/>
            </a:xfrm>
            <a:prstGeom prst="ellipse">
              <a:avLst/>
            </a:prstGeom>
            <a:solidFill>
              <a:srgbClr val="B8E949"/>
            </a:solid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Oval 59"/>
            <p:cNvSpPr/>
            <p:nvPr/>
          </p:nvSpPr>
          <p:spPr>
            <a:xfrm>
              <a:off x="1885468" y="2999153"/>
              <a:ext cx="1103923" cy="869462"/>
            </a:xfrm>
            <a:prstGeom prst="ellipse">
              <a:avLst/>
            </a:prstGeom>
            <a:solidFill>
              <a:srgbClr val="97B041"/>
            </a:solid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TextBox 60"/>
            <p:cNvSpPr txBox="1"/>
            <p:nvPr/>
          </p:nvSpPr>
          <p:spPr>
            <a:xfrm>
              <a:off x="2178539" y="3204308"/>
              <a:ext cx="468924" cy="369332"/>
            </a:xfrm>
            <a:prstGeom prst="rect">
              <a:avLst/>
            </a:prstGeom>
            <a:noFill/>
          </p:spPr>
          <p:txBody>
            <a:bodyPr wrap="square" rtlCol="0">
              <a:spAutoFit/>
            </a:bodyPr>
            <a:lstStyle/>
            <a:p>
              <a:r>
                <a:rPr lang="en-US" dirty="0" smtClean="0">
                  <a:solidFill>
                    <a:srgbClr val="FFFFFF"/>
                  </a:solidFill>
                </a:rPr>
                <a:t>14</a:t>
              </a:r>
              <a:endParaRPr lang="en-US" dirty="0">
                <a:solidFill>
                  <a:srgbClr val="FFFFFF"/>
                </a:solidFill>
              </a:endParaRPr>
            </a:p>
          </p:txBody>
        </p:sp>
        <p:sp>
          <p:nvSpPr>
            <p:cNvPr id="62" name="TextBox 61"/>
            <p:cNvSpPr txBox="1"/>
            <p:nvPr/>
          </p:nvSpPr>
          <p:spPr>
            <a:xfrm>
              <a:off x="4171462" y="3231716"/>
              <a:ext cx="586154" cy="369332"/>
            </a:xfrm>
            <a:prstGeom prst="rect">
              <a:avLst/>
            </a:prstGeom>
            <a:noFill/>
          </p:spPr>
          <p:txBody>
            <a:bodyPr wrap="square" rtlCol="0">
              <a:spAutoFit/>
            </a:bodyPr>
            <a:lstStyle/>
            <a:p>
              <a:r>
                <a:rPr lang="en-US" dirty="0" smtClean="0"/>
                <a:t>200</a:t>
              </a:r>
              <a:endParaRPr lang="en-US" dirty="0"/>
            </a:p>
          </p:txBody>
        </p:sp>
      </p:grpSp>
      <p:pic>
        <p:nvPicPr>
          <p:cNvPr id="136" name="Picture 135" descr="Screen shot 2012-11-28 at 2.57.18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0677" y="851540"/>
            <a:ext cx="2325331" cy="1876812"/>
          </a:xfrm>
          <a:prstGeom prst="rect">
            <a:avLst/>
          </a:prstGeom>
        </p:spPr>
      </p:pic>
    </p:spTree>
    <p:extLst>
      <p:ext uri="{BB962C8B-B14F-4D97-AF65-F5344CB8AC3E}">
        <p14:creationId xmlns:p14="http://schemas.microsoft.com/office/powerpoint/2010/main" val="369738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Mini-exhibit slide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8" y="4040719"/>
            <a:ext cx="4978400" cy="2817281"/>
          </a:xfrm>
          <a:prstGeom prst="rect">
            <a:avLst/>
          </a:prstGeom>
        </p:spPr>
      </p:pic>
      <p:pic>
        <p:nvPicPr>
          <p:cNvPr id="4" name="Picture 6" descr="PC0200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138" y="0"/>
            <a:ext cx="3603862" cy="290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PB010046"/>
          <p:cNvPicPr>
            <a:picLocks noChangeAspect="1" noChangeArrowheads="1"/>
          </p:cNvPicPr>
          <p:nvPr/>
        </p:nvPicPr>
        <p:blipFill rotWithShape="1">
          <a:blip r:embed="rId4">
            <a:extLst>
              <a:ext uri="{28A0092B-C50C-407E-A947-70E740481C1C}">
                <a14:useLocalDpi xmlns:a14="http://schemas.microsoft.com/office/drawing/2010/main" val="0"/>
              </a:ext>
            </a:extLst>
          </a:blip>
          <a:srcRect l="17710" t="23725" r="28342"/>
          <a:stretch/>
        </p:blipFill>
        <p:spPr bwMode="auto">
          <a:xfrm>
            <a:off x="3993386" y="-2"/>
            <a:ext cx="1631361" cy="2906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creen shot 2012-12-10 at 12.45.4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4052875" cy="2906889"/>
          </a:xfrm>
          <a:prstGeom prst="rect">
            <a:avLst/>
          </a:prstGeom>
        </p:spPr>
      </p:pic>
      <p:pic>
        <p:nvPicPr>
          <p:cNvPr id="7" name="Picture 6" descr="Screen shot 2012-12-10 at 12.47.12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1237" y="4040719"/>
            <a:ext cx="4642762" cy="2817280"/>
          </a:xfrm>
          <a:prstGeom prst="rect">
            <a:avLst/>
          </a:prstGeom>
        </p:spPr>
      </p:pic>
      <p:sp>
        <p:nvSpPr>
          <p:cNvPr id="8" name="TextBox 7"/>
          <p:cNvSpPr txBox="1"/>
          <p:nvPr/>
        </p:nvSpPr>
        <p:spPr>
          <a:xfrm>
            <a:off x="2399324" y="2211059"/>
            <a:ext cx="4825566" cy="1815882"/>
          </a:xfrm>
          <a:prstGeom prst="rect">
            <a:avLst/>
          </a:prstGeom>
          <a:solidFill>
            <a:schemeClr val="bg1"/>
          </a:solidFill>
        </p:spPr>
        <p:txBody>
          <a:bodyPr wrap="square" rtlCol="0">
            <a:spAutoFit/>
          </a:bodyPr>
          <a:lstStyle/>
          <a:p>
            <a:pPr algn="ctr"/>
            <a:endParaRPr lang="en-US" sz="1600" dirty="0" smtClean="0"/>
          </a:p>
          <a:p>
            <a:pPr algn="ctr"/>
            <a:r>
              <a:rPr lang="en-US" sz="4000" dirty="0" smtClean="0"/>
              <a:t>Nano Mini-Exhibition in 70 locations</a:t>
            </a:r>
          </a:p>
          <a:p>
            <a:pPr algn="ctr"/>
            <a:endParaRPr lang="en-US" sz="1600" dirty="0"/>
          </a:p>
        </p:txBody>
      </p:sp>
      <p:pic>
        <p:nvPicPr>
          <p:cNvPr id="9" name="Picture 8" descr="Screen shot 2012-12-10 at 2.38.50 PM.png"/>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8778" y="2384272"/>
            <a:ext cx="2498102" cy="1656447"/>
          </a:xfrm>
          <a:prstGeom prst="rect">
            <a:avLst/>
          </a:prstGeom>
        </p:spPr>
      </p:pic>
      <p:pic>
        <p:nvPicPr>
          <p:cNvPr id="10" name="Picture 9" descr="Screen shot 2012-12-10 at 2.41.15 PM.png"/>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224890" y="2211059"/>
            <a:ext cx="1919110" cy="1829660"/>
          </a:xfrm>
          <a:prstGeom prst="rect">
            <a:avLst/>
          </a:prstGeom>
        </p:spPr>
      </p:pic>
    </p:spTree>
    <p:extLst>
      <p:ext uri="{BB962C8B-B14F-4D97-AF65-F5344CB8AC3E}">
        <p14:creationId xmlns:p14="http://schemas.microsoft.com/office/powerpoint/2010/main" val="65817699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Isosceles Triangle 110"/>
          <p:cNvSpPr/>
          <p:nvPr/>
        </p:nvSpPr>
        <p:spPr>
          <a:xfrm flipV="1">
            <a:off x="406879" y="3537480"/>
            <a:ext cx="426287"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Isosceles Triangle 121"/>
          <p:cNvSpPr/>
          <p:nvPr/>
        </p:nvSpPr>
        <p:spPr>
          <a:xfrm>
            <a:off x="3571256" y="2996351"/>
            <a:ext cx="797262"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978864" y="3292248"/>
            <a:ext cx="7161420" cy="282222"/>
            <a:chOff x="457200" y="1580612"/>
            <a:chExt cx="7872766" cy="282222"/>
          </a:xfrm>
        </p:grpSpPr>
        <p:sp>
          <p:nvSpPr>
            <p:cNvPr id="32" name="Rectangle 31"/>
            <p:cNvSpPr/>
            <p:nvPr/>
          </p:nvSpPr>
          <p:spPr>
            <a:xfrm>
              <a:off x="457200" y="1580612"/>
              <a:ext cx="7872766"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29092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07303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5515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3727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419386"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20150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98361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76573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4785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329966" y="1580612"/>
              <a:ext cx="0" cy="282222"/>
            </a:xfrm>
            <a:prstGeom prst="line">
              <a:avLst/>
            </a:prstGeom>
          </p:spPr>
          <p:style>
            <a:lnRef idx="2">
              <a:schemeClr val="accent1"/>
            </a:lnRef>
            <a:fillRef idx="0">
              <a:schemeClr val="accent1"/>
            </a:fillRef>
            <a:effectRef idx="1">
              <a:schemeClr val="accent1"/>
            </a:effectRef>
            <a:fontRef idx="minor">
              <a:schemeClr val="tx1"/>
            </a:fontRef>
          </p:style>
        </p:cxnSp>
      </p:grpSp>
      <p:sp>
        <p:nvSpPr>
          <p:cNvPr id="80" name="Rectangle 79"/>
          <p:cNvSpPr/>
          <p:nvPr/>
        </p:nvSpPr>
        <p:spPr>
          <a:xfrm>
            <a:off x="406879" y="3289258"/>
            <a:ext cx="576731" cy="285211"/>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8140285" y="3290970"/>
            <a:ext cx="418418"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rot="16200000">
            <a:off x="304739" y="3811916"/>
            <a:ext cx="1302891" cy="369332"/>
          </a:xfrm>
          <a:prstGeom prst="rect">
            <a:avLst/>
          </a:prstGeom>
          <a:noFill/>
        </p:spPr>
        <p:txBody>
          <a:bodyPr wrap="square" rtlCol="0">
            <a:spAutoFit/>
          </a:bodyPr>
          <a:lstStyle/>
          <a:p>
            <a:r>
              <a:rPr lang="en-US" dirty="0" smtClean="0"/>
              <a:t>10/2005 -</a:t>
            </a:r>
            <a:endParaRPr lang="en-US" dirty="0"/>
          </a:p>
        </p:txBody>
      </p:sp>
      <p:sp>
        <p:nvSpPr>
          <p:cNvPr id="93" name="TextBox 92"/>
          <p:cNvSpPr txBox="1"/>
          <p:nvPr/>
        </p:nvSpPr>
        <p:spPr>
          <a:xfrm rot="16200000">
            <a:off x="1261228" y="3713448"/>
            <a:ext cx="874072" cy="369332"/>
          </a:xfrm>
          <a:prstGeom prst="rect">
            <a:avLst/>
          </a:prstGeom>
          <a:noFill/>
        </p:spPr>
        <p:txBody>
          <a:bodyPr wrap="square" rtlCol="0">
            <a:spAutoFit/>
          </a:bodyPr>
          <a:lstStyle/>
          <a:p>
            <a:r>
              <a:rPr lang="en-US" dirty="0" smtClean="0"/>
              <a:t>2006 -</a:t>
            </a:r>
            <a:endParaRPr lang="en-US" dirty="0"/>
          </a:p>
        </p:txBody>
      </p:sp>
      <p:sp>
        <p:nvSpPr>
          <p:cNvPr id="94" name="TextBox 93"/>
          <p:cNvSpPr txBox="1"/>
          <p:nvPr/>
        </p:nvSpPr>
        <p:spPr>
          <a:xfrm rot="16200000">
            <a:off x="1980628" y="3707088"/>
            <a:ext cx="874072" cy="369332"/>
          </a:xfrm>
          <a:prstGeom prst="rect">
            <a:avLst/>
          </a:prstGeom>
          <a:noFill/>
        </p:spPr>
        <p:txBody>
          <a:bodyPr wrap="square" rtlCol="0">
            <a:spAutoFit/>
          </a:bodyPr>
          <a:lstStyle/>
          <a:p>
            <a:r>
              <a:rPr lang="en-US" dirty="0" smtClean="0"/>
              <a:t>2007 -</a:t>
            </a:r>
            <a:endParaRPr lang="en-US" dirty="0"/>
          </a:p>
        </p:txBody>
      </p:sp>
      <p:sp>
        <p:nvSpPr>
          <p:cNvPr id="95" name="TextBox 94"/>
          <p:cNvSpPr txBox="1"/>
          <p:nvPr/>
        </p:nvSpPr>
        <p:spPr>
          <a:xfrm rot="16200000">
            <a:off x="2688688" y="3700728"/>
            <a:ext cx="874072" cy="369332"/>
          </a:xfrm>
          <a:prstGeom prst="rect">
            <a:avLst/>
          </a:prstGeom>
          <a:noFill/>
        </p:spPr>
        <p:txBody>
          <a:bodyPr wrap="square" rtlCol="0">
            <a:spAutoFit/>
          </a:bodyPr>
          <a:lstStyle/>
          <a:p>
            <a:r>
              <a:rPr lang="en-US" dirty="0" smtClean="0"/>
              <a:t>2008 -</a:t>
            </a:r>
            <a:endParaRPr lang="en-US" dirty="0"/>
          </a:p>
        </p:txBody>
      </p:sp>
      <p:sp>
        <p:nvSpPr>
          <p:cNvPr id="96" name="TextBox 95"/>
          <p:cNvSpPr txBox="1"/>
          <p:nvPr/>
        </p:nvSpPr>
        <p:spPr>
          <a:xfrm rot="16200000">
            <a:off x="3396748" y="3694368"/>
            <a:ext cx="874072" cy="369332"/>
          </a:xfrm>
          <a:prstGeom prst="rect">
            <a:avLst/>
          </a:prstGeom>
          <a:noFill/>
        </p:spPr>
        <p:txBody>
          <a:bodyPr wrap="square" rtlCol="0">
            <a:spAutoFit/>
          </a:bodyPr>
          <a:lstStyle/>
          <a:p>
            <a:r>
              <a:rPr lang="en-US" dirty="0" smtClean="0"/>
              <a:t>2009 -</a:t>
            </a:r>
            <a:endParaRPr lang="en-US" dirty="0"/>
          </a:p>
        </p:txBody>
      </p:sp>
      <p:sp>
        <p:nvSpPr>
          <p:cNvPr id="97" name="TextBox 96"/>
          <p:cNvSpPr txBox="1"/>
          <p:nvPr/>
        </p:nvSpPr>
        <p:spPr>
          <a:xfrm rot="16200000">
            <a:off x="4116148" y="3688008"/>
            <a:ext cx="874072" cy="369332"/>
          </a:xfrm>
          <a:prstGeom prst="rect">
            <a:avLst/>
          </a:prstGeom>
          <a:noFill/>
        </p:spPr>
        <p:txBody>
          <a:bodyPr wrap="square" rtlCol="0">
            <a:spAutoFit/>
          </a:bodyPr>
          <a:lstStyle/>
          <a:p>
            <a:r>
              <a:rPr lang="en-US" dirty="0" smtClean="0"/>
              <a:t>2010 -</a:t>
            </a:r>
            <a:endParaRPr lang="en-US" dirty="0"/>
          </a:p>
        </p:txBody>
      </p:sp>
      <p:sp>
        <p:nvSpPr>
          <p:cNvPr id="98" name="TextBox 97"/>
          <p:cNvSpPr txBox="1"/>
          <p:nvPr/>
        </p:nvSpPr>
        <p:spPr>
          <a:xfrm rot="16200000">
            <a:off x="4824208" y="3692988"/>
            <a:ext cx="874072" cy="369332"/>
          </a:xfrm>
          <a:prstGeom prst="rect">
            <a:avLst/>
          </a:prstGeom>
          <a:noFill/>
        </p:spPr>
        <p:txBody>
          <a:bodyPr wrap="square" rtlCol="0">
            <a:spAutoFit/>
          </a:bodyPr>
          <a:lstStyle/>
          <a:p>
            <a:r>
              <a:rPr lang="en-US" dirty="0" smtClean="0"/>
              <a:t>2011 -</a:t>
            </a:r>
            <a:endParaRPr lang="en-US" dirty="0"/>
          </a:p>
        </p:txBody>
      </p:sp>
      <p:sp>
        <p:nvSpPr>
          <p:cNvPr id="99" name="TextBox 98"/>
          <p:cNvSpPr txBox="1"/>
          <p:nvPr/>
        </p:nvSpPr>
        <p:spPr>
          <a:xfrm rot="16200000">
            <a:off x="5543608" y="3697968"/>
            <a:ext cx="874072" cy="369332"/>
          </a:xfrm>
          <a:prstGeom prst="rect">
            <a:avLst/>
          </a:prstGeom>
          <a:noFill/>
        </p:spPr>
        <p:txBody>
          <a:bodyPr wrap="square" rtlCol="0">
            <a:spAutoFit/>
          </a:bodyPr>
          <a:lstStyle/>
          <a:p>
            <a:r>
              <a:rPr lang="en-US" dirty="0" smtClean="0"/>
              <a:t>2012 -</a:t>
            </a:r>
            <a:endParaRPr lang="en-US" dirty="0"/>
          </a:p>
        </p:txBody>
      </p:sp>
      <p:sp>
        <p:nvSpPr>
          <p:cNvPr id="100" name="TextBox 99"/>
          <p:cNvSpPr txBox="1"/>
          <p:nvPr/>
        </p:nvSpPr>
        <p:spPr>
          <a:xfrm rot="16200000">
            <a:off x="6263008" y="3702948"/>
            <a:ext cx="874072" cy="369332"/>
          </a:xfrm>
          <a:prstGeom prst="rect">
            <a:avLst/>
          </a:prstGeom>
          <a:noFill/>
        </p:spPr>
        <p:txBody>
          <a:bodyPr wrap="square" rtlCol="0">
            <a:spAutoFit/>
          </a:bodyPr>
          <a:lstStyle/>
          <a:p>
            <a:r>
              <a:rPr lang="en-US" dirty="0" smtClean="0"/>
              <a:t>2013 -</a:t>
            </a:r>
            <a:endParaRPr lang="en-US" dirty="0"/>
          </a:p>
        </p:txBody>
      </p:sp>
      <p:sp>
        <p:nvSpPr>
          <p:cNvPr id="101" name="TextBox 100"/>
          <p:cNvSpPr txBox="1"/>
          <p:nvPr/>
        </p:nvSpPr>
        <p:spPr>
          <a:xfrm rot="16200000">
            <a:off x="6971068" y="3696588"/>
            <a:ext cx="874072" cy="369332"/>
          </a:xfrm>
          <a:prstGeom prst="rect">
            <a:avLst/>
          </a:prstGeom>
          <a:noFill/>
        </p:spPr>
        <p:txBody>
          <a:bodyPr wrap="square" rtlCol="0">
            <a:spAutoFit/>
          </a:bodyPr>
          <a:lstStyle/>
          <a:p>
            <a:r>
              <a:rPr lang="en-US" dirty="0" smtClean="0"/>
              <a:t>2014 -</a:t>
            </a:r>
            <a:endParaRPr lang="en-US" dirty="0"/>
          </a:p>
        </p:txBody>
      </p:sp>
      <p:sp>
        <p:nvSpPr>
          <p:cNvPr id="102" name="TextBox 101"/>
          <p:cNvSpPr txBox="1"/>
          <p:nvPr/>
        </p:nvSpPr>
        <p:spPr>
          <a:xfrm rot="16200000">
            <a:off x="7521551" y="3836466"/>
            <a:ext cx="1166548" cy="369332"/>
          </a:xfrm>
          <a:prstGeom prst="rect">
            <a:avLst/>
          </a:prstGeom>
          <a:noFill/>
        </p:spPr>
        <p:txBody>
          <a:bodyPr wrap="square" rtlCol="0">
            <a:spAutoFit/>
          </a:bodyPr>
          <a:lstStyle/>
          <a:p>
            <a:r>
              <a:rPr lang="en-US" dirty="0" smtClean="0"/>
              <a:t>10/2015 -</a:t>
            </a:r>
            <a:endParaRPr lang="en-US" dirty="0"/>
          </a:p>
        </p:txBody>
      </p:sp>
      <p:sp>
        <p:nvSpPr>
          <p:cNvPr id="112" name="Rectangle 111"/>
          <p:cNvSpPr/>
          <p:nvPr/>
        </p:nvSpPr>
        <p:spPr>
          <a:xfrm>
            <a:off x="406878" y="3306181"/>
            <a:ext cx="5044220" cy="256508"/>
          </a:xfrm>
          <a:prstGeom prst="rect">
            <a:avLst/>
          </a:prstGeom>
          <a:solidFill>
            <a:srgbClr val="AEC948">
              <a:alpha val="7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7" name="Picture 106" descr="Screen shot 2012-11-28 at 1.57.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755" y="4660357"/>
            <a:ext cx="2354496" cy="1809507"/>
          </a:xfrm>
          <a:prstGeom prst="rect">
            <a:avLst/>
          </a:prstGeom>
        </p:spPr>
      </p:pic>
      <p:grpSp>
        <p:nvGrpSpPr>
          <p:cNvPr id="110" name="Group 109"/>
          <p:cNvGrpSpPr/>
          <p:nvPr/>
        </p:nvGrpSpPr>
        <p:grpSpPr>
          <a:xfrm>
            <a:off x="2052365" y="875358"/>
            <a:ext cx="2038189" cy="1836105"/>
            <a:chOff x="2291667" y="998648"/>
            <a:chExt cx="2038189" cy="1836105"/>
          </a:xfrm>
        </p:grpSpPr>
        <p:pic>
          <p:nvPicPr>
            <p:cNvPr id="108" name="Picture 107" descr="Screen shot 2012-11-28 at 2.05.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464" y="998648"/>
              <a:ext cx="2011851" cy="1000946"/>
            </a:xfrm>
            <a:prstGeom prst="rect">
              <a:avLst/>
            </a:prstGeom>
          </p:spPr>
        </p:pic>
        <p:pic>
          <p:nvPicPr>
            <p:cNvPr id="109" name="Picture 108" descr="Screen shot 2012-11-28 at 2.05.4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1667" y="1974022"/>
              <a:ext cx="2038189" cy="860731"/>
            </a:xfrm>
            <a:prstGeom prst="rect">
              <a:avLst/>
            </a:prstGeom>
          </p:spPr>
        </p:pic>
      </p:grpSp>
      <p:cxnSp>
        <p:nvCxnSpPr>
          <p:cNvPr id="114" name="Straight Connector 113"/>
          <p:cNvCxnSpPr/>
          <p:nvPr/>
        </p:nvCxnSpPr>
        <p:spPr>
          <a:xfrm flipH="1">
            <a:off x="607449" y="3867377"/>
            <a:ext cx="3790" cy="792980"/>
          </a:xfrm>
          <a:prstGeom prst="line">
            <a:avLst/>
          </a:prstGeom>
        </p:spPr>
        <p:style>
          <a:lnRef idx="2">
            <a:schemeClr val="dk1"/>
          </a:lnRef>
          <a:fillRef idx="0">
            <a:schemeClr val="dk1"/>
          </a:fillRef>
          <a:effectRef idx="1">
            <a:schemeClr val="dk1"/>
          </a:effectRef>
          <a:fontRef idx="minor">
            <a:schemeClr val="tx1"/>
          </a:fontRef>
        </p:style>
      </p:cxnSp>
      <p:pic>
        <p:nvPicPr>
          <p:cNvPr id="105" name="Picture 104" descr="Screen shot 2012-11-28 at 11.37.0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085" y="4660357"/>
            <a:ext cx="1108975" cy="1836106"/>
          </a:xfrm>
          <a:prstGeom prst="rect">
            <a:avLst/>
          </a:prstGeom>
        </p:spPr>
      </p:pic>
      <p:cxnSp>
        <p:nvCxnSpPr>
          <p:cNvPr id="116" name="Straight Connector 115"/>
          <p:cNvCxnSpPr/>
          <p:nvPr/>
        </p:nvCxnSpPr>
        <p:spPr>
          <a:xfrm flipH="1">
            <a:off x="1127292" y="2598615"/>
            <a:ext cx="11550" cy="690643"/>
          </a:xfrm>
          <a:prstGeom prst="line">
            <a:avLst/>
          </a:prstGeom>
        </p:spPr>
        <p:style>
          <a:lnRef idx="2">
            <a:schemeClr val="dk1"/>
          </a:lnRef>
          <a:fillRef idx="0">
            <a:schemeClr val="dk1"/>
          </a:fillRef>
          <a:effectRef idx="1">
            <a:schemeClr val="dk1"/>
          </a:effectRef>
          <a:fontRef idx="minor">
            <a:schemeClr val="tx1"/>
          </a:fontRef>
        </p:style>
      </p:cxnSp>
      <p:cxnSp>
        <p:nvCxnSpPr>
          <p:cNvPr id="120" name="Straight Connector 119"/>
          <p:cNvCxnSpPr>
            <a:endCxn id="107" idx="0"/>
          </p:cNvCxnSpPr>
          <p:nvPr/>
        </p:nvCxnSpPr>
        <p:spPr>
          <a:xfrm flipH="1">
            <a:off x="2641003" y="3562688"/>
            <a:ext cx="10376" cy="1097669"/>
          </a:xfrm>
          <a:prstGeom prst="line">
            <a:avLst/>
          </a:prstGeom>
        </p:spPr>
        <p:style>
          <a:lnRef idx="2">
            <a:schemeClr val="dk1"/>
          </a:lnRef>
          <a:fillRef idx="0">
            <a:schemeClr val="dk1"/>
          </a:fillRef>
          <a:effectRef idx="1">
            <a:schemeClr val="dk1"/>
          </a:effectRef>
          <a:fontRef idx="minor">
            <a:schemeClr val="tx1"/>
          </a:fontRef>
        </p:style>
      </p:cxnSp>
      <p:cxnSp>
        <p:nvCxnSpPr>
          <p:cNvPr id="123" name="Straight Connector 122"/>
          <p:cNvCxnSpPr>
            <a:stCxn id="122" idx="0"/>
          </p:cNvCxnSpPr>
          <p:nvPr/>
        </p:nvCxnSpPr>
        <p:spPr>
          <a:xfrm flipV="1">
            <a:off x="3969887" y="2711463"/>
            <a:ext cx="0" cy="284888"/>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a:xfrm>
            <a:off x="623050" y="-3210"/>
            <a:ext cx="8229600" cy="878568"/>
          </a:xfrm>
        </p:spPr>
        <p:txBody>
          <a:bodyPr>
            <a:noAutofit/>
          </a:bodyPr>
          <a:lstStyle/>
          <a:p>
            <a:r>
              <a:rPr lang="en-US" sz="3200" dirty="0" err="1" smtClean="0"/>
              <a:t>Nanoscale</a:t>
            </a:r>
            <a:r>
              <a:rPr lang="en-US" sz="3200" dirty="0" smtClean="0"/>
              <a:t> Informal Science Education Network</a:t>
            </a:r>
            <a:endParaRPr lang="en-US" sz="3200" dirty="0"/>
          </a:p>
        </p:txBody>
      </p:sp>
      <p:cxnSp>
        <p:nvCxnSpPr>
          <p:cNvPr id="133" name="Straight Connector 132"/>
          <p:cNvCxnSpPr/>
          <p:nvPr/>
        </p:nvCxnSpPr>
        <p:spPr>
          <a:xfrm flipH="1">
            <a:off x="4752791" y="3597244"/>
            <a:ext cx="10376" cy="1097669"/>
          </a:xfrm>
          <a:prstGeom prst="line">
            <a:avLst/>
          </a:prstGeom>
        </p:spPr>
        <p:style>
          <a:lnRef idx="2">
            <a:schemeClr val="dk1"/>
          </a:lnRef>
          <a:fillRef idx="0">
            <a:schemeClr val="dk1"/>
          </a:fillRef>
          <a:effectRef idx="1">
            <a:schemeClr val="dk1"/>
          </a:effectRef>
          <a:fontRef idx="minor">
            <a:schemeClr val="tx1"/>
          </a:fontRef>
        </p:style>
      </p:cxnSp>
      <p:pic>
        <p:nvPicPr>
          <p:cNvPr id="132" name="Picture 131" descr="Screen shot 2012-11-28 at 2.50.1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6256" y="4648028"/>
            <a:ext cx="2576736" cy="1848435"/>
          </a:xfrm>
          <a:prstGeom prst="rect">
            <a:avLst/>
          </a:prstGeom>
        </p:spPr>
      </p:pic>
      <p:cxnSp>
        <p:nvCxnSpPr>
          <p:cNvPr id="135" name="Straight Connector 134"/>
          <p:cNvCxnSpPr/>
          <p:nvPr/>
        </p:nvCxnSpPr>
        <p:spPr>
          <a:xfrm flipH="1">
            <a:off x="5440722" y="2193017"/>
            <a:ext cx="10376" cy="1097669"/>
          </a:xfrm>
          <a:prstGeom prst="line">
            <a:avLst/>
          </a:prstGeom>
        </p:spPr>
        <p:style>
          <a:lnRef idx="2">
            <a:schemeClr val="dk1"/>
          </a:lnRef>
          <a:fillRef idx="0">
            <a:schemeClr val="dk1"/>
          </a:fillRef>
          <a:effectRef idx="1">
            <a:schemeClr val="dk1"/>
          </a:effectRef>
          <a:fontRef idx="minor">
            <a:schemeClr val="tx1"/>
          </a:fontRef>
        </p:style>
      </p:cxnSp>
      <p:pic>
        <p:nvPicPr>
          <p:cNvPr id="106" name="Picture 105" descr="NISE_05_program _cove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309" y="864350"/>
            <a:ext cx="1457065" cy="1863757"/>
          </a:xfrm>
          <a:prstGeom prst="rect">
            <a:avLst/>
          </a:prstGeom>
        </p:spPr>
      </p:pic>
      <p:grpSp>
        <p:nvGrpSpPr>
          <p:cNvPr id="58" name="Group 57"/>
          <p:cNvGrpSpPr/>
          <p:nvPr/>
        </p:nvGrpSpPr>
        <p:grpSpPr>
          <a:xfrm>
            <a:off x="218322" y="875358"/>
            <a:ext cx="4249618" cy="3155464"/>
            <a:chOff x="1754561" y="1856153"/>
            <a:chExt cx="4249618" cy="3155464"/>
          </a:xfrm>
        </p:grpSpPr>
        <p:sp>
          <p:nvSpPr>
            <p:cNvPr id="59" name="Oval 58"/>
            <p:cNvSpPr/>
            <p:nvPr/>
          </p:nvSpPr>
          <p:spPr>
            <a:xfrm>
              <a:off x="1754561" y="1856153"/>
              <a:ext cx="4249618" cy="3155464"/>
            </a:xfrm>
            <a:prstGeom prst="ellipse">
              <a:avLst/>
            </a:prstGeom>
            <a:solidFill>
              <a:srgbClr val="B8E949"/>
            </a:solid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Oval 59"/>
            <p:cNvSpPr/>
            <p:nvPr/>
          </p:nvSpPr>
          <p:spPr>
            <a:xfrm>
              <a:off x="1885468" y="2999153"/>
              <a:ext cx="1103923" cy="869462"/>
            </a:xfrm>
            <a:prstGeom prst="ellipse">
              <a:avLst/>
            </a:prstGeom>
            <a:solidFill>
              <a:srgbClr val="97B041"/>
            </a:solid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TextBox 60"/>
            <p:cNvSpPr txBox="1"/>
            <p:nvPr/>
          </p:nvSpPr>
          <p:spPr>
            <a:xfrm>
              <a:off x="2178539" y="3204308"/>
              <a:ext cx="468924" cy="369332"/>
            </a:xfrm>
            <a:prstGeom prst="rect">
              <a:avLst/>
            </a:prstGeom>
            <a:noFill/>
          </p:spPr>
          <p:txBody>
            <a:bodyPr wrap="square" rtlCol="0">
              <a:spAutoFit/>
            </a:bodyPr>
            <a:lstStyle/>
            <a:p>
              <a:r>
                <a:rPr lang="en-US" dirty="0" smtClean="0">
                  <a:solidFill>
                    <a:srgbClr val="FFFFFF"/>
                  </a:solidFill>
                </a:rPr>
                <a:t>14</a:t>
              </a:r>
              <a:endParaRPr lang="en-US" dirty="0">
                <a:solidFill>
                  <a:srgbClr val="FFFFFF"/>
                </a:solidFill>
              </a:endParaRPr>
            </a:p>
          </p:txBody>
        </p:sp>
        <p:sp>
          <p:nvSpPr>
            <p:cNvPr id="62" name="TextBox 61"/>
            <p:cNvSpPr txBox="1"/>
            <p:nvPr/>
          </p:nvSpPr>
          <p:spPr>
            <a:xfrm>
              <a:off x="4171462" y="3231716"/>
              <a:ext cx="586154" cy="369332"/>
            </a:xfrm>
            <a:prstGeom prst="rect">
              <a:avLst/>
            </a:prstGeom>
            <a:noFill/>
          </p:spPr>
          <p:txBody>
            <a:bodyPr wrap="square" rtlCol="0">
              <a:spAutoFit/>
            </a:bodyPr>
            <a:lstStyle/>
            <a:p>
              <a:r>
                <a:rPr lang="en-US" dirty="0" smtClean="0"/>
                <a:t>200</a:t>
              </a:r>
              <a:endParaRPr lang="en-US" dirty="0"/>
            </a:p>
          </p:txBody>
        </p:sp>
      </p:grpSp>
      <p:pic>
        <p:nvPicPr>
          <p:cNvPr id="136" name="Picture 135" descr="Screen shot 2012-11-28 at 2.57.18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0677" y="851540"/>
            <a:ext cx="2325331" cy="1876812"/>
          </a:xfrm>
          <a:prstGeom prst="rect">
            <a:avLst/>
          </a:prstGeom>
        </p:spPr>
      </p:pic>
    </p:spTree>
    <p:extLst>
      <p:ext uri="{BB962C8B-B14F-4D97-AF65-F5344CB8AC3E}">
        <p14:creationId xmlns:p14="http://schemas.microsoft.com/office/powerpoint/2010/main" val="352975313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Isosceles Triangle 110"/>
          <p:cNvSpPr/>
          <p:nvPr/>
        </p:nvSpPr>
        <p:spPr>
          <a:xfrm flipV="1">
            <a:off x="406879" y="3537480"/>
            <a:ext cx="426287"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Isosceles Triangle 121"/>
          <p:cNvSpPr/>
          <p:nvPr/>
        </p:nvSpPr>
        <p:spPr>
          <a:xfrm>
            <a:off x="3571256" y="2996351"/>
            <a:ext cx="797262"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978864" y="3292248"/>
            <a:ext cx="7161420" cy="282222"/>
            <a:chOff x="457200" y="1580612"/>
            <a:chExt cx="7872766" cy="282222"/>
          </a:xfrm>
        </p:grpSpPr>
        <p:sp>
          <p:nvSpPr>
            <p:cNvPr id="32" name="Rectangle 31"/>
            <p:cNvSpPr/>
            <p:nvPr/>
          </p:nvSpPr>
          <p:spPr>
            <a:xfrm>
              <a:off x="457200" y="1580612"/>
              <a:ext cx="7872766"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29092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07303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5515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3727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419386"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20150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98361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76573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4785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329966" y="1580612"/>
              <a:ext cx="0" cy="282222"/>
            </a:xfrm>
            <a:prstGeom prst="line">
              <a:avLst/>
            </a:prstGeom>
          </p:spPr>
          <p:style>
            <a:lnRef idx="2">
              <a:schemeClr val="accent1"/>
            </a:lnRef>
            <a:fillRef idx="0">
              <a:schemeClr val="accent1"/>
            </a:fillRef>
            <a:effectRef idx="1">
              <a:schemeClr val="accent1"/>
            </a:effectRef>
            <a:fontRef idx="minor">
              <a:schemeClr val="tx1"/>
            </a:fontRef>
          </p:style>
        </p:cxnSp>
      </p:grpSp>
      <p:sp>
        <p:nvSpPr>
          <p:cNvPr id="80" name="Rectangle 79"/>
          <p:cNvSpPr/>
          <p:nvPr/>
        </p:nvSpPr>
        <p:spPr>
          <a:xfrm>
            <a:off x="406879" y="3289258"/>
            <a:ext cx="576731" cy="285211"/>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8140285" y="3290970"/>
            <a:ext cx="418418"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rot="16200000">
            <a:off x="304739" y="3811916"/>
            <a:ext cx="1302891" cy="369332"/>
          </a:xfrm>
          <a:prstGeom prst="rect">
            <a:avLst/>
          </a:prstGeom>
          <a:noFill/>
        </p:spPr>
        <p:txBody>
          <a:bodyPr wrap="square" rtlCol="0">
            <a:spAutoFit/>
          </a:bodyPr>
          <a:lstStyle/>
          <a:p>
            <a:r>
              <a:rPr lang="en-US" dirty="0" smtClean="0"/>
              <a:t>10/2005 -</a:t>
            </a:r>
            <a:endParaRPr lang="en-US" dirty="0"/>
          </a:p>
        </p:txBody>
      </p:sp>
      <p:sp>
        <p:nvSpPr>
          <p:cNvPr id="93" name="TextBox 92"/>
          <p:cNvSpPr txBox="1"/>
          <p:nvPr/>
        </p:nvSpPr>
        <p:spPr>
          <a:xfrm rot="16200000">
            <a:off x="1261228" y="3713448"/>
            <a:ext cx="874072" cy="369332"/>
          </a:xfrm>
          <a:prstGeom prst="rect">
            <a:avLst/>
          </a:prstGeom>
          <a:noFill/>
        </p:spPr>
        <p:txBody>
          <a:bodyPr wrap="square" rtlCol="0">
            <a:spAutoFit/>
          </a:bodyPr>
          <a:lstStyle/>
          <a:p>
            <a:r>
              <a:rPr lang="en-US" dirty="0" smtClean="0"/>
              <a:t>2006 -</a:t>
            </a:r>
            <a:endParaRPr lang="en-US" dirty="0"/>
          </a:p>
        </p:txBody>
      </p:sp>
      <p:sp>
        <p:nvSpPr>
          <p:cNvPr id="94" name="TextBox 93"/>
          <p:cNvSpPr txBox="1"/>
          <p:nvPr/>
        </p:nvSpPr>
        <p:spPr>
          <a:xfrm rot="16200000">
            <a:off x="1980628" y="3707088"/>
            <a:ext cx="874072" cy="369332"/>
          </a:xfrm>
          <a:prstGeom prst="rect">
            <a:avLst/>
          </a:prstGeom>
          <a:noFill/>
        </p:spPr>
        <p:txBody>
          <a:bodyPr wrap="square" rtlCol="0">
            <a:spAutoFit/>
          </a:bodyPr>
          <a:lstStyle/>
          <a:p>
            <a:r>
              <a:rPr lang="en-US" dirty="0" smtClean="0"/>
              <a:t>2007 -</a:t>
            </a:r>
            <a:endParaRPr lang="en-US" dirty="0"/>
          </a:p>
        </p:txBody>
      </p:sp>
      <p:sp>
        <p:nvSpPr>
          <p:cNvPr id="95" name="TextBox 94"/>
          <p:cNvSpPr txBox="1"/>
          <p:nvPr/>
        </p:nvSpPr>
        <p:spPr>
          <a:xfrm rot="16200000">
            <a:off x="2688688" y="3700728"/>
            <a:ext cx="874072" cy="369332"/>
          </a:xfrm>
          <a:prstGeom prst="rect">
            <a:avLst/>
          </a:prstGeom>
          <a:noFill/>
        </p:spPr>
        <p:txBody>
          <a:bodyPr wrap="square" rtlCol="0">
            <a:spAutoFit/>
          </a:bodyPr>
          <a:lstStyle/>
          <a:p>
            <a:r>
              <a:rPr lang="en-US" dirty="0" smtClean="0"/>
              <a:t>2008 -</a:t>
            </a:r>
            <a:endParaRPr lang="en-US" dirty="0"/>
          </a:p>
        </p:txBody>
      </p:sp>
      <p:sp>
        <p:nvSpPr>
          <p:cNvPr id="96" name="TextBox 95"/>
          <p:cNvSpPr txBox="1"/>
          <p:nvPr/>
        </p:nvSpPr>
        <p:spPr>
          <a:xfrm rot="16200000">
            <a:off x="3396748" y="3694368"/>
            <a:ext cx="874072" cy="369332"/>
          </a:xfrm>
          <a:prstGeom prst="rect">
            <a:avLst/>
          </a:prstGeom>
          <a:noFill/>
        </p:spPr>
        <p:txBody>
          <a:bodyPr wrap="square" rtlCol="0">
            <a:spAutoFit/>
          </a:bodyPr>
          <a:lstStyle/>
          <a:p>
            <a:r>
              <a:rPr lang="en-US" dirty="0" smtClean="0"/>
              <a:t>2009 -</a:t>
            </a:r>
            <a:endParaRPr lang="en-US" dirty="0"/>
          </a:p>
        </p:txBody>
      </p:sp>
      <p:sp>
        <p:nvSpPr>
          <p:cNvPr id="97" name="TextBox 96"/>
          <p:cNvSpPr txBox="1"/>
          <p:nvPr/>
        </p:nvSpPr>
        <p:spPr>
          <a:xfrm rot="16200000">
            <a:off x="4116148" y="3688008"/>
            <a:ext cx="874072" cy="369332"/>
          </a:xfrm>
          <a:prstGeom prst="rect">
            <a:avLst/>
          </a:prstGeom>
          <a:noFill/>
        </p:spPr>
        <p:txBody>
          <a:bodyPr wrap="square" rtlCol="0">
            <a:spAutoFit/>
          </a:bodyPr>
          <a:lstStyle/>
          <a:p>
            <a:r>
              <a:rPr lang="en-US" dirty="0" smtClean="0"/>
              <a:t>2010 -</a:t>
            </a:r>
            <a:endParaRPr lang="en-US" dirty="0"/>
          </a:p>
        </p:txBody>
      </p:sp>
      <p:sp>
        <p:nvSpPr>
          <p:cNvPr id="98" name="TextBox 97"/>
          <p:cNvSpPr txBox="1"/>
          <p:nvPr/>
        </p:nvSpPr>
        <p:spPr>
          <a:xfrm rot="16200000">
            <a:off x="4824208" y="3692988"/>
            <a:ext cx="874072" cy="369332"/>
          </a:xfrm>
          <a:prstGeom prst="rect">
            <a:avLst/>
          </a:prstGeom>
          <a:noFill/>
        </p:spPr>
        <p:txBody>
          <a:bodyPr wrap="square" rtlCol="0">
            <a:spAutoFit/>
          </a:bodyPr>
          <a:lstStyle/>
          <a:p>
            <a:r>
              <a:rPr lang="en-US" dirty="0" smtClean="0"/>
              <a:t>2011 -</a:t>
            </a:r>
            <a:endParaRPr lang="en-US" dirty="0"/>
          </a:p>
        </p:txBody>
      </p:sp>
      <p:sp>
        <p:nvSpPr>
          <p:cNvPr id="99" name="TextBox 98"/>
          <p:cNvSpPr txBox="1"/>
          <p:nvPr/>
        </p:nvSpPr>
        <p:spPr>
          <a:xfrm rot="16200000">
            <a:off x="5543608" y="3697968"/>
            <a:ext cx="874072" cy="369332"/>
          </a:xfrm>
          <a:prstGeom prst="rect">
            <a:avLst/>
          </a:prstGeom>
          <a:noFill/>
        </p:spPr>
        <p:txBody>
          <a:bodyPr wrap="square" rtlCol="0">
            <a:spAutoFit/>
          </a:bodyPr>
          <a:lstStyle/>
          <a:p>
            <a:r>
              <a:rPr lang="en-US" dirty="0" smtClean="0"/>
              <a:t>2012 -</a:t>
            </a:r>
            <a:endParaRPr lang="en-US" dirty="0"/>
          </a:p>
        </p:txBody>
      </p:sp>
      <p:sp>
        <p:nvSpPr>
          <p:cNvPr id="100" name="TextBox 99"/>
          <p:cNvSpPr txBox="1"/>
          <p:nvPr/>
        </p:nvSpPr>
        <p:spPr>
          <a:xfrm rot="16200000">
            <a:off x="6263008" y="3702948"/>
            <a:ext cx="874072" cy="369332"/>
          </a:xfrm>
          <a:prstGeom prst="rect">
            <a:avLst/>
          </a:prstGeom>
          <a:noFill/>
        </p:spPr>
        <p:txBody>
          <a:bodyPr wrap="square" rtlCol="0">
            <a:spAutoFit/>
          </a:bodyPr>
          <a:lstStyle/>
          <a:p>
            <a:r>
              <a:rPr lang="en-US" dirty="0" smtClean="0"/>
              <a:t>2013 -</a:t>
            </a:r>
            <a:endParaRPr lang="en-US" dirty="0"/>
          </a:p>
        </p:txBody>
      </p:sp>
      <p:sp>
        <p:nvSpPr>
          <p:cNvPr id="101" name="TextBox 100"/>
          <p:cNvSpPr txBox="1"/>
          <p:nvPr/>
        </p:nvSpPr>
        <p:spPr>
          <a:xfrm rot="16200000">
            <a:off x="6971068" y="3696588"/>
            <a:ext cx="874072" cy="369332"/>
          </a:xfrm>
          <a:prstGeom prst="rect">
            <a:avLst/>
          </a:prstGeom>
          <a:noFill/>
        </p:spPr>
        <p:txBody>
          <a:bodyPr wrap="square" rtlCol="0">
            <a:spAutoFit/>
          </a:bodyPr>
          <a:lstStyle/>
          <a:p>
            <a:r>
              <a:rPr lang="en-US" dirty="0" smtClean="0"/>
              <a:t>2014 -</a:t>
            </a:r>
            <a:endParaRPr lang="en-US" dirty="0"/>
          </a:p>
        </p:txBody>
      </p:sp>
      <p:sp>
        <p:nvSpPr>
          <p:cNvPr id="102" name="TextBox 101"/>
          <p:cNvSpPr txBox="1"/>
          <p:nvPr/>
        </p:nvSpPr>
        <p:spPr>
          <a:xfrm rot="16200000">
            <a:off x="7521551" y="3836466"/>
            <a:ext cx="1166548" cy="369332"/>
          </a:xfrm>
          <a:prstGeom prst="rect">
            <a:avLst/>
          </a:prstGeom>
          <a:noFill/>
        </p:spPr>
        <p:txBody>
          <a:bodyPr wrap="square" rtlCol="0">
            <a:spAutoFit/>
          </a:bodyPr>
          <a:lstStyle/>
          <a:p>
            <a:r>
              <a:rPr lang="en-US" dirty="0" smtClean="0"/>
              <a:t>10/2015 -</a:t>
            </a:r>
            <a:endParaRPr lang="en-US" dirty="0"/>
          </a:p>
        </p:txBody>
      </p:sp>
      <p:sp>
        <p:nvSpPr>
          <p:cNvPr id="112" name="Rectangle 111"/>
          <p:cNvSpPr/>
          <p:nvPr/>
        </p:nvSpPr>
        <p:spPr>
          <a:xfrm>
            <a:off x="406878" y="3306181"/>
            <a:ext cx="5378723" cy="256507"/>
          </a:xfrm>
          <a:prstGeom prst="rect">
            <a:avLst/>
          </a:prstGeom>
          <a:solidFill>
            <a:srgbClr val="AEC948">
              <a:alpha val="8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7" name="Picture 106" descr="Screen shot 2012-11-28 at 1.57.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755" y="4660357"/>
            <a:ext cx="2354496" cy="1809507"/>
          </a:xfrm>
          <a:prstGeom prst="rect">
            <a:avLst/>
          </a:prstGeom>
        </p:spPr>
      </p:pic>
      <p:grpSp>
        <p:nvGrpSpPr>
          <p:cNvPr id="110" name="Group 109"/>
          <p:cNvGrpSpPr/>
          <p:nvPr/>
        </p:nvGrpSpPr>
        <p:grpSpPr>
          <a:xfrm>
            <a:off x="2052365" y="875358"/>
            <a:ext cx="2038189" cy="1836105"/>
            <a:chOff x="2291667" y="998648"/>
            <a:chExt cx="2038189" cy="1836105"/>
          </a:xfrm>
        </p:grpSpPr>
        <p:pic>
          <p:nvPicPr>
            <p:cNvPr id="108" name="Picture 107" descr="Screen shot 2012-11-28 at 2.05.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464" y="998648"/>
              <a:ext cx="2011851" cy="1000946"/>
            </a:xfrm>
            <a:prstGeom prst="rect">
              <a:avLst/>
            </a:prstGeom>
          </p:spPr>
        </p:pic>
        <p:pic>
          <p:nvPicPr>
            <p:cNvPr id="109" name="Picture 108" descr="Screen shot 2012-11-28 at 2.05.4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1667" y="1974022"/>
              <a:ext cx="2038189" cy="860731"/>
            </a:xfrm>
            <a:prstGeom prst="rect">
              <a:avLst/>
            </a:prstGeom>
          </p:spPr>
        </p:pic>
      </p:grpSp>
      <p:cxnSp>
        <p:nvCxnSpPr>
          <p:cNvPr id="114" name="Straight Connector 113"/>
          <p:cNvCxnSpPr/>
          <p:nvPr/>
        </p:nvCxnSpPr>
        <p:spPr>
          <a:xfrm flipH="1">
            <a:off x="607449" y="3867377"/>
            <a:ext cx="3790" cy="792980"/>
          </a:xfrm>
          <a:prstGeom prst="line">
            <a:avLst/>
          </a:prstGeom>
        </p:spPr>
        <p:style>
          <a:lnRef idx="2">
            <a:schemeClr val="dk1"/>
          </a:lnRef>
          <a:fillRef idx="0">
            <a:schemeClr val="dk1"/>
          </a:fillRef>
          <a:effectRef idx="1">
            <a:schemeClr val="dk1"/>
          </a:effectRef>
          <a:fontRef idx="minor">
            <a:schemeClr val="tx1"/>
          </a:fontRef>
        </p:style>
      </p:cxnSp>
      <p:pic>
        <p:nvPicPr>
          <p:cNvPr id="105" name="Picture 104" descr="Screen shot 2012-11-28 at 11.37.0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085" y="4660357"/>
            <a:ext cx="1108975" cy="1836106"/>
          </a:xfrm>
          <a:prstGeom prst="rect">
            <a:avLst/>
          </a:prstGeom>
        </p:spPr>
      </p:pic>
      <p:cxnSp>
        <p:nvCxnSpPr>
          <p:cNvPr id="116" name="Straight Connector 115"/>
          <p:cNvCxnSpPr/>
          <p:nvPr/>
        </p:nvCxnSpPr>
        <p:spPr>
          <a:xfrm flipH="1">
            <a:off x="1127292" y="2598615"/>
            <a:ext cx="11550" cy="690643"/>
          </a:xfrm>
          <a:prstGeom prst="line">
            <a:avLst/>
          </a:prstGeom>
        </p:spPr>
        <p:style>
          <a:lnRef idx="2">
            <a:schemeClr val="dk1"/>
          </a:lnRef>
          <a:fillRef idx="0">
            <a:schemeClr val="dk1"/>
          </a:fillRef>
          <a:effectRef idx="1">
            <a:schemeClr val="dk1"/>
          </a:effectRef>
          <a:fontRef idx="minor">
            <a:schemeClr val="tx1"/>
          </a:fontRef>
        </p:style>
      </p:cxnSp>
      <p:cxnSp>
        <p:nvCxnSpPr>
          <p:cNvPr id="120" name="Straight Connector 119"/>
          <p:cNvCxnSpPr>
            <a:endCxn id="107" idx="0"/>
          </p:cNvCxnSpPr>
          <p:nvPr/>
        </p:nvCxnSpPr>
        <p:spPr>
          <a:xfrm flipH="1">
            <a:off x="2641003" y="3562688"/>
            <a:ext cx="10376" cy="1097669"/>
          </a:xfrm>
          <a:prstGeom prst="line">
            <a:avLst/>
          </a:prstGeom>
        </p:spPr>
        <p:style>
          <a:lnRef idx="2">
            <a:schemeClr val="dk1"/>
          </a:lnRef>
          <a:fillRef idx="0">
            <a:schemeClr val="dk1"/>
          </a:fillRef>
          <a:effectRef idx="1">
            <a:schemeClr val="dk1"/>
          </a:effectRef>
          <a:fontRef idx="minor">
            <a:schemeClr val="tx1"/>
          </a:fontRef>
        </p:style>
      </p:cxnSp>
      <p:cxnSp>
        <p:nvCxnSpPr>
          <p:cNvPr id="123" name="Straight Connector 122"/>
          <p:cNvCxnSpPr>
            <a:stCxn id="122" idx="0"/>
          </p:cNvCxnSpPr>
          <p:nvPr/>
        </p:nvCxnSpPr>
        <p:spPr>
          <a:xfrm flipV="1">
            <a:off x="3969887" y="2711463"/>
            <a:ext cx="0" cy="284888"/>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a:xfrm>
            <a:off x="623050" y="-3210"/>
            <a:ext cx="8229600" cy="878568"/>
          </a:xfrm>
        </p:spPr>
        <p:txBody>
          <a:bodyPr>
            <a:noAutofit/>
          </a:bodyPr>
          <a:lstStyle/>
          <a:p>
            <a:r>
              <a:rPr lang="en-US" sz="3200" dirty="0" err="1" smtClean="0"/>
              <a:t>Nanoscale</a:t>
            </a:r>
            <a:r>
              <a:rPr lang="en-US" sz="3200" dirty="0" smtClean="0"/>
              <a:t> Informal Science Education Network</a:t>
            </a:r>
            <a:endParaRPr lang="en-US" sz="3200" dirty="0"/>
          </a:p>
        </p:txBody>
      </p:sp>
      <p:cxnSp>
        <p:nvCxnSpPr>
          <p:cNvPr id="133" name="Straight Connector 132"/>
          <p:cNvCxnSpPr/>
          <p:nvPr/>
        </p:nvCxnSpPr>
        <p:spPr>
          <a:xfrm flipH="1">
            <a:off x="4752791" y="3597244"/>
            <a:ext cx="10376" cy="1097669"/>
          </a:xfrm>
          <a:prstGeom prst="line">
            <a:avLst/>
          </a:prstGeom>
        </p:spPr>
        <p:style>
          <a:lnRef idx="2">
            <a:schemeClr val="dk1"/>
          </a:lnRef>
          <a:fillRef idx="0">
            <a:schemeClr val="dk1"/>
          </a:fillRef>
          <a:effectRef idx="1">
            <a:schemeClr val="dk1"/>
          </a:effectRef>
          <a:fontRef idx="minor">
            <a:schemeClr val="tx1"/>
          </a:fontRef>
        </p:style>
      </p:cxnSp>
      <p:pic>
        <p:nvPicPr>
          <p:cNvPr id="132" name="Picture 131" descr="Screen shot 2012-11-28 at 2.50.1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6256" y="4648028"/>
            <a:ext cx="2576736" cy="1848435"/>
          </a:xfrm>
          <a:prstGeom prst="rect">
            <a:avLst/>
          </a:prstGeom>
        </p:spPr>
      </p:pic>
      <p:cxnSp>
        <p:nvCxnSpPr>
          <p:cNvPr id="135" name="Straight Connector 134"/>
          <p:cNvCxnSpPr/>
          <p:nvPr/>
        </p:nvCxnSpPr>
        <p:spPr>
          <a:xfrm flipH="1">
            <a:off x="5440722" y="2193017"/>
            <a:ext cx="10376" cy="1097669"/>
          </a:xfrm>
          <a:prstGeom prst="line">
            <a:avLst/>
          </a:prstGeom>
        </p:spPr>
        <p:style>
          <a:lnRef idx="2">
            <a:schemeClr val="dk1"/>
          </a:lnRef>
          <a:fillRef idx="0">
            <a:schemeClr val="dk1"/>
          </a:fillRef>
          <a:effectRef idx="1">
            <a:schemeClr val="dk1"/>
          </a:effectRef>
          <a:fontRef idx="minor">
            <a:schemeClr val="tx1"/>
          </a:fontRef>
        </p:style>
      </p:cxnSp>
      <p:pic>
        <p:nvPicPr>
          <p:cNvPr id="138" name="Picture 137" descr="Screen shot 2012-11-28 at 3.02.13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7394" y="4604407"/>
            <a:ext cx="1992068" cy="1944181"/>
          </a:xfrm>
          <a:prstGeom prst="rect">
            <a:avLst/>
          </a:prstGeom>
        </p:spPr>
      </p:pic>
      <p:grpSp>
        <p:nvGrpSpPr>
          <p:cNvPr id="7" name="Group 6"/>
          <p:cNvGrpSpPr/>
          <p:nvPr/>
        </p:nvGrpSpPr>
        <p:grpSpPr>
          <a:xfrm>
            <a:off x="5785602" y="3597244"/>
            <a:ext cx="1056767" cy="1097669"/>
            <a:chOff x="5785602" y="3597244"/>
            <a:chExt cx="1056767" cy="1097669"/>
          </a:xfrm>
        </p:grpSpPr>
        <p:cxnSp>
          <p:nvCxnSpPr>
            <p:cNvPr id="46" name="Straight Connector 45"/>
            <p:cNvCxnSpPr/>
            <p:nvPr/>
          </p:nvCxnSpPr>
          <p:spPr>
            <a:xfrm flipH="1">
              <a:off x="5785602" y="3597244"/>
              <a:ext cx="10376" cy="737906"/>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a:xfrm flipH="1">
              <a:off x="5785602" y="4335150"/>
              <a:ext cx="1056767" cy="0"/>
            </a:xfrm>
            <a:prstGeom prst="line">
              <a:avLst/>
            </a:prstGeom>
          </p:spPr>
          <p:style>
            <a:lnRef idx="2">
              <a:schemeClr val="dk1"/>
            </a:lnRef>
            <a:fillRef idx="0">
              <a:schemeClr val="dk1"/>
            </a:fillRef>
            <a:effectRef idx="1">
              <a:schemeClr val="dk1"/>
            </a:effectRef>
            <a:fontRef idx="minor">
              <a:schemeClr val="tx1"/>
            </a:fontRef>
          </p:style>
        </p:cxnSp>
        <p:cxnSp>
          <p:nvCxnSpPr>
            <p:cNvPr id="50" name="Straight Connector 49"/>
            <p:cNvCxnSpPr/>
            <p:nvPr/>
          </p:nvCxnSpPr>
          <p:spPr>
            <a:xfrm flipH="1">
              <a:off x="6830303" y="4325960"/>
              <a:ext cx="10376" cy="368953"/>
            </a:xfrm>
            <a:prstGeom prst="line">
              <a:avLst/>
            </a:prstGeom>
          </p:spPr>
          <p:style>
            <a:lnRef idx="2">
              <a:schemeClr val="dk1"/>
            </a:lnRef>
            <a:fillRef idx="0">
              <a:schemeClr val="dk1"/>
            </a:fillRef>
            <a:effectRef idx="1">
              <a:schemeClr val="dk1"/>
            </a:effectRef>
            <a:fontRef idx="minor">
              <a:schemeClr val="tx1"/>
            </a:fontRef>
          </p:style>
        </p:cxnSp>
      </p:grpSp>
      <p:pic>
        <p:nvPicPr>
          <p:cNvPr id="106" name="Picture 105" descr="NISE_05_program _cove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309" y="864350"/>
            <a:ext cx="1457065" cy="1863757"/>
          </a:xfrm>
          <a:prstGeom prst="rect">
            <a:avLst/>
          </a:prstGeom>
        </p:spPr>
      </p:pic>
      <p:sp>
        <p:nvSpPr>
          <p:cNvPr id="13" name="TextBox 12"/>
          <p:cNvSpPr txBox="1"/>
          <p:nvPr/>
        </p:nvSpPr>
        <p:spPr>
          <a:xfrm>
            <a:off x="6590382" y="6212636"/>
            <a:ext cx="1811156" cy="276999"/>
          </a:xfrm>
          <a:prstGeom prst="rect">
            <a:avLst/>
          </a:prstGeom>
          <a:solidFill>
            <a:srgbClr val="FFFFFF"/>
          </a:solidFill>
        </p:spPr>
        <p:txBody>
          <a:bodyPr wrap="square" rtlCol="0">
            <a:spAutoFit/>
          </a:bodyPr>
          <a:lstStyle/>
          <a:p>
            <a:pPr algn="ctr"/>
            <a:r>
              <a:rPr lang="en-US" sz="1200" dirty="0" smtClean="0"/>
              <a:t>Professional development</a:t>
            </a:r>
            <a:endParaRPr lang="en-US" sz="1200" dirty="0"/>
          </a:p>
        </p:txBody>
      </p:sp>
      <p:grpSp>
        <p:nvGrpSpPr>
          <p:cNvPr id="58" name="Group 57"/>
          <p:cNvGrpSpPr/>
          <p:nvPr/>
        </p:nvGrpSpPr>
        <p:grpSpPr>
          <a:xfrm>
            <a:off x="218322" y="875358"/>
            <a:ext cx="4249618" cy="3155464"/>
            <a:chOff x="1754561" y="1856153"/>
            <a:chExt cx="4249618" cy="3155464"/>
          </a:xfrm>
        </p:grpSpPr>
        <p:sp>
          <p:nvSpPr>
            <p:cNvPr id="59" name="Oval 58"/>
            <p:cNvSpPr/>
            <p:nvPr/>
          </p:nvSpPr>
          <p:spPr>
            <a:xfrm>
              <a:off x="1754561" y="1856153"/>
              <a:ext cx="4249618" cy="3155464"/>
            </a:xfrm>
            <a:prstGeom prst="ellipse">
              <a:avLst/>
            </a:prstGeom>
            <a:solidFill>
              <a:srgbClr val="B8E949"/>
            </a:solid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Oval 59"/>
            <p:cNvSpPr/>
            <p:nvPr/>
          </p:nvSpPr>
          <p:spPr>
            <a:xfrm>
              <a:off x="1885468" y="2999153"/>
              <a:ext cx="1103923" cy="869462"/>
            </a:xfrm>
            <a:prstGeom prst="ellipse">
              <a:avLst/>
            </a:prstGeom>
            <a:solidFill>
              <a:srgbClr val="97B041"/>
            </a:solid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TextBox 60"/>
            <p:cNvSpPr txBox="1"/>
            <p:nvPr/>
          </p:nvSpPr>
          <p:spPr>
            <a:xfrm>
              <a:off x="2178539" y="3204308"/>
              <a:ext cx="468924" cy="369332"/>
            </a:xfrm>
            <a:prstGeom prst="rect">
              <a:avLst/>
            </a:prstGeom>
            <a:noFill/>
          </p:spPr>
          <p:txBody>
            <a:bodyPr wrap="square" rtlCol="0">
              <a:spAutoFit/>
            </a:bodyPr>
            <a:lstStyle/>
            <a:p>
              <a:r>
                <a:rPr lang="en-US" dirty="0" smtClean="0">
                  <a:solidFill>
                    <a:srgbClr val="FFFFFF"/>
                  </a:solidFill>
                </a:rPr>
                <a:t>14</a:t>
              </a:r>
              <a:endParaRPr lang="en-US" dirty="0">
                <a:solidFill>
                  <a:srgbClr val="FFFFFF"/>
                </a:solidFill>
              </a:endParaRPr>
            </a:p>
          </p:txBody>
        </p:sp>
        <p:sp>
          <p:nvSpPr>
            <p:cNvPr id="62" name="TextBox 61"/>
            <p:cNvSpPr txBox="1"/>
            <p:nvPr/>
          </p:nvSpPr>
          <p:spPr>
            <a:xfrm>
              <a:off x="4171462" y="3231716"/>
              <a:ext cx="586154" cy="369332"/>
            </a:xfrm>
            <a:prstGeom prst="rect">
              <a:avLst/>
            </a:prstGeom>
            <a:noFill/>
          </p:spPr>
          <p:txBody>
            <a:bodyPr wrap="square" rtlCol="0">
              <a:spAutoFit/>
            </a:bodyPr>
            <a:lstStyle/>
            <a:p>
              <a:r>
                <a:rPr lang="en-US" dirty="0" smtClean="0"/>
                <a:t>200</a:t>
              </a:r>
              <a:endParaRPr lang="en-US" dirty="0"/>
            </a:p>
          </p:txBody>
        </p:sp>
      </p:grpSp>
      <p:pic>
        <p:nvPicPr>
          <p:cNvPr id="136" name="Picture 135" descr="Screen shot 2012-11-28 at 2.57.18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0677" y="851540"/>
            <a:ext cx="2325331" cy="1876812"/>
          </a:xfrm>
          <a:prstGeom prst="rect">
            <a:avLst/>
          </a:prstGeom>
        </p:spPr>
      </p:pic>
    </p:spTree>
    <p:extLst>
      <p:ext uri="{BB962C8B-B14F-4D97-AF65-F5344CB8AC3E}">
        <p14:creationId xmlns:p14="http://schemas.microsoft.com/office/powerpoint/2010/main" val="189994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78" y="4162778"/>
            <a:ext cx="4586112" cy="2695222"/>
          </a:xfrm>
        </p:spPr>
        <p:txBody>
          <a:bodyPr>
            <a:noAutofit/>
          </a:bodyPr>
          <a:lstStyle/>
          <a:p>
            <a:r>
              <a:rPr lang="en-US" sz="2400" dirty="0" smtClean="0"/>
              <a:t/>
            </a:r>
            <a:br>
              <a:rPr lang="en-US" sz="2400" dirty="0" smtClean="0"/>
            </a:br>
            <a:r>
              <a:rPr lang="en-US" sz="2400" dirty="0" smtClean="0"/>
              <a:t>hands on program training</a:t>
            </a:r>
            <a:r>
              <a:rPr lang="en-US" sz="2400" dirty="0"/>
              <a:t> </a:t>
            </a:r>
            <a:r>
              <a:rPr lang="en-US" sz="2400" dirty="0" smtClean="0"/>
              <a:t>• programming for young audience • science theater • best practices •  universal design • </a:t>
            </a:r>
            <a:r>
              <a:rPr lang="en-US" sz="2400" dirty="0" err="1" smtClean="0"/>
              <a:t>nano</a:t>
            </a:r>
            <a:r>
              <a:rPr lang="en-US" sz="2400" dirty="0" smtClean="0"/>
              <a:t> and society • team-based inquiry • science communication</a:t>
            </a:r>
            <a:r>
              <a:rPr lang="en-US" sz="2400" dirty="0" smtClean="0"/>
              <a:t/>
            </a:r>
            <a:br>
              <a:rPr lang="en-US" sz="2400" dirty="0" smtClean="0"/>
            </a:br>
            <a:endParaRPr lang="en-US" sz="2400" dirty="0"/>
          </a:p>
        </p:txBody>
      </p:sp>
      <p:pic>
        <p:nvPicPr>
          <p:cNvPr id="3" name="Picture 2" descr="IMG_4545.jpg"/>
          <p:cNvPicPr>
            <a:picLocks noChangeAspect="1"/>
          </p:cNvPicPr>
          <p:nvPr/>
        </p:nvPicPr>
        <p:blipFill rotWithShape="1">
          <a:blip r:embed="rId2">
            <a:extLst>
              <a:ext uri="{28A0092B-C50C-407E-A947-70E740481C1C}">
                <a14:useLocalDpi xmlns:a14="http://schemas.microsoft.com/office/drawing/2010/main" val="0"/>
              </a:ext>
            </a:extLst>
          </a:blip>
          <a:srcRect t="11495" b="3505"/>
          <a:stretch/>
        </p:blipFill>
        <p:spPr>
          <a:xfrm>
            <a:off x="4916205" y="4162777"/>
            <a:ext cx="4227794" cy="2695223"/>
          </a:xfrm>
          <a:prstGeom prst="rect">
            <a:avLst/>
          </a:prstGeom>
        </p:spPr>
      </p:pic>
      <p:pic>
        <p:nvPicPr>
          <p:cNvPr id="5" name="Picture 4" descr="Workshop 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0654" y="2013185"/>
            <a:ext cx="3233346" cy="2149593"/>
          </a:xfrm>
          <a:prstGeom prst="rect">
            <a:avLst/>
          </a:prstGeom>
        </p:spPr>
      </p:pic>
      <p:pic>
        <p:nvPicPr>
          <p:cNvPr id="6" name="Picture 5" descr="Workshop 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1390" y="0"/>
            <a:ext cx="3028166" cy="2013185"/>
          </a:xfrm>
          <a:prstGeom prst="rect">
            <a:avLst/>
          </a:prstGeom>
        </p:spPr>
      </p:pic>
      <p:pic>
        <p:nvPicPr>
          <p:cNvPr id="7" name="Picture 6" descr="workshop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9556" y="0"/>
            <a:ext cx="3104443" cy="2069628"/>
          </a:xfrm>
          <a:prstGeom prst="rect">
            <a:avLst/>
          </a:prstGeom>
        </p:spPr>
      </p:pic>
      <p:pic>
        <p:nvPicPr>
          <p:cNvPr id="8" name="Picture 7" descr="Workshop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4555" y="2013185"/>
            <a:ext cx="3224389" cy="2149593"/>
          </a:xfrm>
          <a:prstGeom prst="rect">
            <a:avLst/>
          </a:prstGeom>
        </p:spPr>
      </p:pic>
      <p:pic>
        <p:nvPicPr>
          <p:cNvPr id="9" name="Picture 8" descr="workshop3.jpg"/>
          <p:cNvPicPr>
            <a:picLocks noChangeAspect="1"/>
          </p:cNvPicPr>
          <p:nvPr/>
        </p:nvPicPr>
        <p:blipFill rotWithShape="1">
          <a:blip r:embed="rId7">
            <a:extLst>
              <a:ext uri="{28A0092B-C50C-407E-A947-70E740481C1C}">
                <a14:useLocalDpi xmlns:a14="http://schemas.microsoft.com/office/drawing/2010/main" val="0"/>
              </a:ext>
            </a:extLst>
          </a:blip>
          <a:srcRect l="10503"/>
          <a:stretch/>
        </p:blipFill>
        <p:spPr>
          <a:xfrm>
            <a:off x="-1" y="2013185"/>
            <a:ext cx="2885725" cy="2149593"/>
          </a:xfrm>
          <a:prstGeom prst="rect">
            <a:avLst/>
          </a:prstGeom>
        </p:spPr>
      </p:pic>
      <p:pic>
        <p:nvPicPr>
          <p:cNvPr id="10" name="Picture 9" descr="workshop4.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3019778" cy="2013185"/>
          </a:xfrm>
          <a:prstGeom prst="rect">
            <a:avLst/>
          </a:prstGeom>
        </p:spPr>
      </p:pic>
      <p:sp>
        <p:nvSpPr>
          <p:cNvPr id="12" name="TextBox 11"/>
          <p:cNvSpPr txBox="1"/>
          <p:nvPr/>
        </p:nvSpPr>
        <p:spPr>
          <a:xfrm>
            <a:off x="1763887" y="1129900"/>
            <a:ext cx="5545667" cy="3046988"/>
          </a:xfrm>
          <a:prstGeom prst="rect">
            <a:avLst/>
          </a:prstGeom>
          <a:solidFill>
            <a:srgbClr val="FFFFFF"/>
          </a:solidFill>
        </p:spPr>
        <p:txBody>
          <a:bodyPr wrap="square" rtlCol="0">
            <a:spAutoFit/>
          </a:bodyPr>
          <a:lstStyle/>
          <a:p>
            <a:r>
              <a:rPr lang="en-US" sz="3200" u="sng" dirty="0" smtClean="0"/>
              <a:t>Coming up this year</a:t>
            </a:r>
            <a:r>
              <a:rPr lang="en-US" sz="3200" dirty="0" smtClean="0"/>
              <a:t>: </a:t>
            </a:r>
          </a:p>
          <a:p>
            <a:r>
              <a:rPr lang="en-US" sz="3200" dirty="0" smtClean="0"/>
              <a:t>On-line brown- bags</a:t>
            </a:r>
          </a:p>
          <a:p>
            <a:r>
              <a:rPr lang="en-US" sz="3200" dirty="0" smtClean="0"/>
              <a:t>Universal Design Workshop</a:t>
            </a:r>
          </a:p>
          <a:p>
            <a:r>
              <a:rPr lang="en-US" sz="3200" dirty="0" smtClean="0"/>
              <a:t>Bi-lingual Workshop</a:t>
            </a:r>
          </a:p>
          <a:p>
            <a:r>
              <a:rPr lang="en-US" sz="3200" dirty="0" smtClean="0"/>
              <a:t>TBI pre-conference workshop</a:t>
            </a:r>
          </a:p>
          <a:p>
            <a:r>
              <a:rPr lang="en-US" sz="3200" dirty="0" smtClean="0"/>
              <a:t>MRS PD activities</a:t>
            </a:r>
          </a:p>
        </p:txBody>
      </p:sp>
    </p:spTree>
    <p:extLst>
      <p:ext uri="{BB962C8B-B14F-4D97-AF65-F5344CB8AC3E}">
        <p14:creationId xmlns:p14="http://schemas.microsoft.com/office/powerpoint/2010/main" val="346032275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Isosceles Triangle 110"/>
          <p:cNvSpPr/>
          <p:nvPr/>
        </p:nvSpPr>
        <p:spPr>
          <a:xfrm flipV="1">
            <a:off x="406879" y="3537480"/>
            <a:ext cx="426287"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Isosceles Triangle 121"/>
          <p:cNvSpPr/>
          <p:nvPr/>
        </p:nvSpPr>
        <p:spPr>
          <a:xfrm>
            <a:off x="3571256" y="2996351"/>
            <a:ext cx="797262"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978864" y="3292248"/>
            <a:ext cx="7161420" cy="282222"/>
            <a:chOff x="457200" y="1580612"/>
            <a:chExt cx="7872766" cy="282222"/>
          </a:xfrm>
        </p:grpSpPr>
        <p:sp>
          <p:nvSpPr>
            <p:cNvPr id="32" name="Rectangle 31"/>
            <p:cNvSpPr/>
            <p:nvPr/>
          </p:nvSpPr>
          <p:spPr>
            <a:xfrm>
              <a:off x="457200" y="1580612"/>
              <a:ext cx="7872766"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29092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07303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5515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3727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419386"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20150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98361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76573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4785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329966" y="1580612"/>
              <a:ext cx="0" cy="282222"/>
            </a:xfrm>
            <a:prstGeom prst="line">
              <a:avLst/>
            </a:prstGeom>
          </p:spPr>
          <p:style>
            <a:lnRef idx="2">
              <a:schemeClr val="accent1"/>
            </a:lnRef>
            <a:fillRef idx="0">
              <a:schemeClr val="accent1"/>
            </a:fillRef>
            <a:effectRef idx="1">
              <a:schemeClr val="accent1"/>
            </a:effectRef>
            <a:fontRef idx="minor">
              <a:schemeClr val="tx1"/>
            </a:fontRef>
          </p:style>
        </p:cxnSp>
      </p:grpSp>
      <p:sp>
        <p:nvSpPr>
          <p:cNvPr id="80" name="Rectangle 79"/>
          <p:cNvSpPr/>
          <p:nvPr/>
        </p:nvSpPr>
        <p:spPr>
          <a:xfrm>
            <a:off x="406879" y="3289258"/>
            <a:ext cx="576731" cy="285211"/>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8140285" y="3290970"/>
            <a:ext cx="418418"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rot="16200000">
            <a:off x="304739" y="3811916"/>
            <a:ext cx="1302891" cy="369332"/>
          </a:xfrm>
          <a:prstGeom prst="rect">
            <a:avLst/>
          </a:prstGeom>
          <a:noFill/>
        </p:spPr>
        <p:txBody>
          <a:bodyPr wrap="square" rtlCol="0">
            <a:spAutoFit/>
          </a:bodyPr>
          <a:lstStyle/>
          <a:p>
            <a:r>
              <a:rPr lang="en-US" dirty="0" smtClean="0"/>
              <a:t>10/2005 -</a:t>
            </a:r>
            <a:endParaRPr lang="en-US" dirty="0"/>
          </a:p>
        </p:txBody>
      </p:sp>
      <p:sp>
        <p:nvSpPr>
          <p:cNvPr id="93" name="TextBox 92"/>
          <p:cNvSpPr txBox="1"/>
          <p:nvPr/>
        </p:nvSpPr>
        <p:spPr>
          <a:xfrm rot="16200000">
            <a:off x="1261228" y="3713448"/>
            <a:ext cx="874072" cy="369332"/>
          </a:xfrm>
          <a:prstGeom prst="rect">
            <a:avLst/>
          </a:prstGeom>
          <a:noFill/>
        </p:spPr>
        <p:txBody>
          <a:bodyPr wrap="square" rtlCol="0">
            <a:spAutoFit/>
          </a:bodyPr>
          <a:lstStyle/>
          <a:p>
            <a:r>
              <a:rPr lang="en-US" dirty="0" smtClean="0"/>
              <a:t>2006 -</a:t>
            </a:r>
            <a:endParaRPr lang="en-US" dirty="0"/>
          </a:p>
        </p:txBody>
      </p:sp>
      <p:sp>
        <p:nvSpPr>
          <p:cNvPr id="94" name="TextBox 93"/>
          <p:cNvSpPr txBox="1"/>
          <p:nvPr/>
        </p:nvSpPr>
        <p:spPr>
          <a:xfrm rot="16200000">
            <a:off x="1980628" y="3707088"/>
            <a:ext cx="874072" cy="369332"/>
          </a:xfrm>
          <a:prstGeom prst="rect">
            <a:avLst/>
          </a:prstGeom>
          <a:noFill/>
        </p:spPr>
        <p:txBody>
          <a:bodyPr wrap="square" rtlCol="0">
            <a:spAutoFit/>
          </a:bodyPr>
          <a:lstStyle/>
          <a:p>
            <a:r>
              <a:rPr lang="en-US" dirty="0" smtClean="0"/>
              <a:t>2007 -</a:t>
            </a:r>
            <a:endParaRPr lang="en-US" dirty="0"/>
          </a:p>
        </p:txBody>
      </p:sp>
      <p:sp>
        <p:nvSpPr>
          <p:cNvPr id="95" name="TextBox 94"/>
          <p:cNvSpPr txBox="1"/>
          <p:nvPr/>
        </p:nvSpPr>
        <p:spPr>
          <a:xfrm rot="16200000">
            <a:off x="2688688" y="3700728"/>
            <a:ext cx="874072" cy="369332"/>
          </a:xfrm>
          <a:prstGeom prst="rect">
            <a:avLst/>
          </a:prstGeom>
          <a:noFill/>
        </p:spPr>
        <p:txBody>
          <a:bodyPr wrap="square" rtlCol="0">
            <a:spAutoFit/>
          </a:bodyPr>
          <a:lstStyle/>
          <a:p>
            <a:r>
              <a:rPr lang="en-US" dirty="0" smtClean="0"/>
              <a:t>2008 -</a:t>
            </a:r>
            <a:endParaRPr lang="en-US" dirty="0"/>
          </a:p>
        </p:txBody>
      </p:sp>
      <p:sp>
        <p:nvSpPr>
          <p:cNvPr id="96" name="TextBox 95"/>
          <p:cNvSpPr txBox="1"/>
          <p:nvPr/>
        </p:nvSpPr>
        <p:spPr>
          <a:xfrm rot="16200000">
            <a:off x="3396748" y="3694368"/>
            <a:ext cx="874072" cy="369332"/>
          </a:xfrm>
          <a:prstGeom prst="rect">
            <a:avLst/>
          </a:prstGeom>
          <a:noFill/>
        </p:spPr>
        <p:txBody>
          <a:bodyPr wrap="square" rtlCol="0">
            <a:spAutoFit/>
          </a:bodyPr>
          <a:lstStyle/>
          <a:p>
            <a:r>
              <a:rPr lang="en-US" dirty="0" smtClean="0"/>
              <a:t>2009 -</a:t>
            </a:r>
            <a:endParaRPr lang="en-US" dirty="0"/>
          </a:p>
        </p:txBody>
      </p:sp>
      <p:sp>
        <p:nvSpPr>
          <p:cNvPr id="97" name="TextBox 96"/>
          <p:cNvSpPr txBox="1"/>
          <p:nvPr/>
        </p:nvSpPr>
        <p:spPr>
          <a:xfrm rot="16200000">
            <a:off x="4116148" y="3688008"/>
            <a:ext cx="874072" cy="369332"/>
          </a:xfrm>
          <a:prstGeom prst="rect">
            <a:avLst/>
          </a:prstGeom>
          <a:noFill/>
        </p:spPr>
        <p:txBody>
          <a:bodyPr wrap="square" rtlCol="0">
            <a:spAutoFit/>
          </a:bodyPr>
          <a:lstStyle/>
          <a:p>
            <a:r>
              <a:rPr lang="en-US" dirty="0" smtClean="0"/>
              <a:t>2010 -</a:t>
            </a:r>
            <a:endParaRPr lang="en-US" dirty="0"/>
          </a:p>
        </p:txBody>
      </p:sp>
      <p:sp>
        <p:nvSpPr>
          <p:cNvPr id="98" name="TextBox 97"/>
          <p:cNvSpPr txBox="1"/>
          <p:nvPr/>
        </p:nvSpPr>
        <p:spPr>
          <a:xfrm rot="16200000">
            <a:off x="4824208" y="3692988"/>
            <a:ext cx="874072" cy="369332"/>
          </a:xfrm>
          <a:prstGeom prst="rect">
            <a:avLst/>
          </a:prstGeom>
          <a:noFill/>
        </p:spPr>
        <p:txBody>
          <a:bodyPr wrap="square" rtlCol="0">
            <a:spAutoFit/>
          </a:bodyPr>
          <a:lstStyle/>
          <a:p>
            <a:r>
              <a:rPr lang="en-US" dirty="0" smtClean="0"/>
              <a:t>2011 -</a:t>
            </a:r>
            <a:endParaRPr lang="en-US" dirty="0"/>
          </a:p>
        </p:txBody>
      </p:sp>
      <p:sp>
        <p:nvSpPr>
          <p:cNvPr id="99" name="TextBox 98"/>
          <p:cNvSpPr txBox="1"/>
          <p:nvPr/>
        </p:nvSpPr>
        <p:spPr>
          <a:xfrm rot="16200000">
            <a:off x="5543608" y="3697968"/>
            <a:ext cx="874072" cy="369332"/>
          </a:xfrm>
          <a:prstGeom prst="rect">
            <a:avLst/>
          </a:prstGeom>
          <a:noFill/>
        </p:spPr>
        <p:txBody>
          <a:bodyPr wrap="square" rtlCol="0">
            <a:spAutoFit/>
          </a:bodyPr>
          <a:lstStyle/>
          <a:p>
            <a:r>
              <a:rPr lang="en-US" dirty="0" smtClean="0"/>
              <a:t>2012 -</a:t>
            </a:r>
            <a:endParaRPr lang="en-US" dirty="0"/>
          </a:p>
        </p:txBody>
      </p:sp>
      <p:sp>
        <p:nvSpPr>
          <p:cNvPr id="100" name="TextBox 99"/>
          <p:cNvSpPr txBox="1"/>
          <p:nvPr/>
        </p:nvSpPr>
        <p:spPr>
          <a:xfrm rot="16200000">
            <a:off x="6263008" y="3702948"/>
            <a:ext cx="874072" cy="369332"/>
          </a:xfrm>
          <a:prstGeom prst="rect">
            <a:avLst/>
          </a:prstGeom>
          <a:noFill/>
        </p:spPr>
        <p:txBody>
          <a:bodyPr wrap="square" rtlCol="0">
            <a:spAutoFit/>
          </a:bodyPr>
          <a:lstStyle/>
          <a:p>
            <a:r>
              <a:rPr lang="en-US" dirty="0" smtClean="0"/>
              <a:t>2013 -</a:t>
            </a:r>
            <a:endParaRPr lang="en-US" dirty="0"/>
          </a:p>
        </p:txBody>
      </p:sp>
      <p:sp>
        <p:nvSpPr>
          <p:cNvPr id="101" name="TextBox 100"/>
          <p:cNvSpPr txBox="1"/>
          <p:nvPr/>
        </p:nvSpPr>
        <p:spPr>
          <a:xfrm rot="16200000">
            <a:off x="6971068" y="3696588"/>
            <a:ext cx="874072" cy="369332"/>
          </a:xfrm>
          <a:prstGeom prst="rect">
            <a:avLst/>
          </a:prstGeom>
          <a:noFill/>
        </p:spPr>
        <p:txBody>
          <a:bodyPr wrap="square" rtlCol="0">
            <a:spAutoFit/>
          </a:bodyPr>
          <a:lstStyle/>
          <a:p>
            <a:r>
              <a:rPr lang="en-US" dirty="0" smtClean="0"/>
              <a:t>2014 -</a:t>
            </a:r>
            <a:endParaRPr lang="en-US" dirty="0"/>
          </a:p>
        </p:txBody>
      </p:sp>
      <p:sp>
        <p:nvSpPr>
          <p:cNvPr id="102" name="TextBox 101"/>
          <p:cNvSpPr txBox="1"/>
          <p:nvPr/>
        </p:nvSpPr>
        <p:spPr>
          <a:xfrm rot="16200000">
            <a:off x="7521551" y="3836466"/>
            <a:ext cx="1166548" cy="369332"/>
          </a:xfrm>
          <a:prstGeom prst="rect">
            <a:avLst/>
          </a:prstGeom>
          <a:noFill/>
        </p:spPr>
        <p:txBody>
          <a:bodyPr wrap="square" rtlCol="0">
            <a:spAutoFit/>
          </a:bodyPr>
          <a:lstStyle/>
          <a:p>
            <a:r>
              <a:rPr lang="en-US" dirty="0" smtClean="0"/>
              <a:t>10/2015 -</a:t>
            </a:r>
            <a:endParaRPr lang="en-US" dirty="0"/>
          </a:p>
        </p:txBody>
      </p:sp>
      <p:sp>
        <p:nvSpPr>
          <p:cNvPr id="112" name="Rectangle 111"/>
          <p:cNvSpPr/>
          <p:nvPr/>
        </p:nvSpPr>
        <p:spPr>
          <a:xfrm>
            <a:off x="406878" y="3306181"/>
            <a:ext cx="5378723" cy="256507"/>
          </a:xfrm>
          <a:prstGeom prst="rect">
            <a:avLst/>
          </a:prstGeom>
          <a:solidFill>
            <a:srgbClr val="AEC948">
              <a:alpha val="8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7" name="Picture 106" descr="Screen shot 2012-11-28 at 1.57.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755" y="4660357"/>
            <a:ext cx="2354496" cy="1809507"/>
          </a:xfrm>
          <a:prstGeom prst="rect">
            <a:avLst/>
          </a:prstGeom>
        </p:spPr>
      </p:pic>
      <p:grpSp>
        <p:nvGrpSpPr>
          <p:cNvPr id="110" name="Group 109"/>
          <p:cNvGrpSpPr/>
          <p:nvPr/>
        </p:nvGrpSpPr>
        <p:grpSpPr>
          <a:xfrm>
            <a:off x="2052365" y="875358"/>
            <a:ext cx="2038189" cy="1836105"/>
            <a:chOff x="2291667" y="998648"/>
            <a:chExt cx="2038189" cy="1836105"/>
          </a:xfrm>
        </p:grpSpPr>
        <p:pic>
          <p:nvPicPr>
            <p:cNvPr id="108" name="Picture 107" descr="Screen shot 2012-11-28 at 2.05.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464" y="998648"/>
              <a:ext cx="2011851" cy="1000946"/>
            </a:xfrm>
            <a:prstGeom prst="rect">
              <a:avLst/>
            </a:prstGeom>
          </p:spPr>
        </p:pic>
        <p:pic>
          <p:nvPicPr>
            <p:cNvPr id="109" name="Picture 108" descr="Screen shot 2012-11-28 at 2.05.4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1667" y="1974022"/>
              <a:ext cx="2038189" cy="860731"/>
            </a:xfrm>
            <a:prstGeom prst="rect">
              <a:avLst/>
            </a:prstGeom>
          </p:spPr>
        </p:pic>
      </p:grpSp>
      <p:cxnSp>
        <p:nvCxnSpPr>
          <p:cNvPr id="114" name="Straight Connector 113"/>
          <p:cNvCxnSpPr/>
          <p:nvPr/>
        </p:nvCxnSpPr>
        <p:spPr>
          <a:xfrm flipH="1">
            <a:off x="607449" y="3867377"/>
            <a:ext cx="3790" cy="792980"/>
          </a:xfrm>
          <a:prstGeom prst="line">
            <a:avLst/>
          </a:prstGeom>
        </p:spPr>
        <p:style>
          <a:lnRef idx="2">
            <a:schemeClr val="dk1"/>
          </a:lnRef>
          <a:fillRef idx="0">
            <a:schemeClr val="dk1"/>
          </a:fillRef>
          <a:effectRef idx="1">
            <a:schemeClr val="dk1"/>
          </a:effectRef>
          <a:fontRef idx="minor">
            <a:schemeClr val="tx1"/>
          </a:fontRef>
        </p:style>
      </p:cxnSp>
      <p:pic>
        <p:nvPicPr>
          <p:cNvPr id="105" name="Picture 104" descr="Screen shot 2012-11-28 at 11.37.0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085" y="4660357"/>
            <a:ext cx="1108975" cy="1836106"/>
          </a:xfrm>
          <a:prstGeom prst="rect">
            <a:avLst/>
          </a:prstGeom>
        </p:spPr>
      </p:pic>
      <p:cxnSp>
        <p:nvCxnSpPr>
          <p:cNvPr id="116" name="Straight Connector 115"/>
          <p:cNvCxnSpPr/>
          <p:nvPr/>
        </p:nvCxnSpPr>
        <p:spPr>
          <a:xfrm flipH="1">
            <a:off x="1127292" y="2598615"/>
            <a:ext cx="11550" cy="690643"/>
          </a:xfrm>
          <a:prstGeom prst="line">
            <a:avLst/>
          </a:prstGeom>
        </p:spPr>
        <p:style>
          <a:lnRef idx="2">
            <a:schemeClr val="dk1"/>
          </a:lnRef>
          <a:fillRef idx="0">
            <a:schemeClr val="dk1"/>
          </a:fillRef>
          <a:effectRef idx="1">
            <a:schemeClr val="dk1"/>
          </a:effectRef>
          <a:fontRef idx="minor">
            <a:schemeClr val="tx1"/>
          </a:fontRef>
        </p:style>
      </p:cxnSp>
      <p:cxnSp>
        <p:nvCxnSpPr>
          <p:cNvPr id="120" name="Straight Connector 119"/>
          <p:cNvCxnSpPr>
            <a:endCxn id="107" idx="0"/>
          </p:cNvCxnSpPr>
          <p:nvPr/>
        </p:nvCxnSpPr>
        <p:spPr>
          <a:xfrm flipH="1">
            <a:off x="2641003" y="3562688"/>
            <a:ext cx="10376" cy="1097669"/>
          </a:xfrm>
          <a:prstGeom prst="line">
            <a:avLst/>
          </a:prstGeom>
        </p:spPr>
        <p:style>
          <a:lnRef idx="2">
            <a:schemeClr val="dk1"/>
          </a:lnRef>
          <a:fillRef idx="0">
            <a:schemeClr val="dk1"/>
          </a:fillRef>
          <a:effectRef idx="1">
            <a:schemeClr val="dk1"/>
          </a:effectRef>
          <a:fontRef idx="minor">
            <a:schemeClr val="tx1"/>
          </a:fontRef>
        </p:style>
      </p:cxnSp>
      <p:cxnSp>
        <p:nvCxnSpPr>
          <p:cNvPr id="123" name="Straight Connector 122"/>
          <p:cNvCxnSpPr>
            <a:stCxn id="122" idx="0"/>
          </p:cNvCxnSpPr>
          <p:nvPr/>
        </p:nvCxnSpPr>
        <p:spPr>
          <a:xfrm flipV="1">
            <a:off x="3969887" y="2711463"/>
            <a:ext cx="0" cy="284888"/>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a:xfrm>
            <a:off x="623050" y="-3210"/>
            <a:ext cx="8229600" cy="878568"/>
          </a:xfrm>
        </p:spPr>
        <p:txBody>
          <a:bodyPr>
            <a:noAutofit/>
          </a:bodyPr>
          <a:lstStyle/>
          <a:p>
            <a:r>
              <a:rPr lang="en-US" sz="3200" dirty="0" err="1" smtClean="0"/>
              <a:t>Nanoscale</a:t>
            </a:r>
            <a:r>
              <a:rPr lang="en-US" sz="3200" dirty="0" smtClean="0"/>
              <a:t> Informal Science Education Network</a:t>
            </a:r>
            <a:endParaRPr lang="en-US" sz="3200" dirty="0"/>
          </a:p>
        </p:txBody>
      </p:sp>
      <p:cxnSp>
        <p:nvCxnSpPr>
          <p:cNvPr id="133" name="Straight Connector 132"/>
          <p:cNvCxnSpPr/>
          <p:nvPr/>
        </p:nvCxnSpPr>
        <p:spPr>
          <a:xfrm flipH="1">
            <a:off x="4752791" y="3597244"/>
            <a:ext cx="10376" cy="1097669"/>
          </a:xfrm>
          <a:prstGeom prst="line">
            <a:avLst/>
          </a:prstGeom>
        </p:spPr>
        <p:style>
          <a:lnRef idx="2">
            <a:schemeClr val="dk1"/>
          </a:lnRef>
          <a:fillRef idx="0">
            <a:schemeClr val="dk1"/>
          </a:fillRef>
          <a:effectRef idx="1">
            <a:schemeClr val="dk1"/>
          </a:effectRef>
          <a:fontRef idx="minor">
            <a:schemeClr val="tx1"/>
          </a:fontRef>
        </p:style>
      </p:cxnSp>
      <p:pic>
        <p:nvPicPr>
          <p:cNvPr id="132" name="Picture 131" descr="Screen shot 2012-11-28 at 2.50.1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6256" y="4648028"/>
            <a:ext cx="2576736" cy="1848435"/>
          </a:xfrm>
          <a:prstGeom prst="rect">
            <a:avLst/>
          </a:prstGeom>
        </p:spPr>
      </p:pic>
      <p:cxnSp>
        <p:nvCxnSpPr>
          <p:cNvPr id="135" name="Straight Connector 134"/>
          <p:cNvCxnSpPr/>
          <p:nvPr/>
        </p:nvCxnSpPr>
        <p:spPr>
          <a:xfrm flipH="1">
            <a:off x="5440722" y="2193017"/>
            <a:ext cx="10376" cy="1097669"/>
          </a:xfrm>
          <a:prstGeom prst="line">
            <a:avLst/>
          </a:prstGeom>
        </p:spPr>
        <p:style>
          <a:lnRef idx="2">
            <a:schemeClr val="dk1"/>
          </a:lnRef>
          <a:fillRef idx="0">
            <a:schemeClr val="dk1"/>
          </a:fillRef>
          <a:effectRef idx="1">
            <a:schemeClr val="dk1"/>
          </a:effectRef>
          <a:fontRef idx="minor">
            <a:schemeClr val="tx1"/>
          </a:fontRef>
        </p:style>
      </p:cxnSp>
      <p:pic>
        <p:nvPicPr>
          <p:cNvPr id="138" name="Picture 137" descr="Screen shot 2012-11-28 at 3.02.13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7394" y="4604407"/>
            <a:ext cx="1992068" cy="1944181"/>
          </a:xfrm>
          <a:prstGeom prst="rect">
            <a:avLst/>
          </a:prstGeom>
        </p:spPr>
      </p:pic>
      <p:grpSp>
        <p:nvGrpSpPr>
          <p:cNvPr id="7" name="Group 6"/>
          <p:cNvGrpSpPr/>
          <p:nvPr/>
        </p:nvGrpSpPr>
        <p:grpSpPr>
          <a:xfrm>
            <a:off x="5785602" y="3597244"/>
            <a:ext cx="1056767" cy="1097669"/>
            <a:chOff x="5785602" y="3597244"/>
            <a:chExt cx="1056767" cy="1097669"/>
          </a:xfrm>
        </p:grpSpPr>
        <p:cxnSp>
          <p:nvCxnSpPr>
            <p:cNvPr id="46" name="Straight Connector 45"/>
            <p:cNvCxnSpPr/>
            <p:nvPr/>
          </p:nvCxnSpPr>
          <p:spPr>
            <a:xfrm flipH="1">
              <a:off x="5785602" y="3597244"/>
              <a:ext cx="10376" cy="737906"/>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a:xfrm flipH="1">
              <a:off x="5785602" y="4335150"/>
              <a:ext cx="1056767" cy="0"/>
            </a:xfrm>
            <a:prstGeom prst="line">
              <a:avLst/>
            </a:prstGeom>
          </p:spPr>
          <p:style>
            <a:lnRef idx="2">
              <a:schemeClr val="dk1"/>
            </a:lnRef>
            <a:fillRef idx="0">
              <a:schemeClr val="dk1"/>
            </a:fillRef>
            <a:effectRef idx="1">
              <a:schemeClr val="dk1"/>
            </a:effectRef>
            <a:fontRef idx="minor">
              <a:schemeClr val="tx1"/>
            </a:fontRef>
          </p:style>
        </p:cxnSp>
        <p:cxnSp>
          <p:nvCxnSpPr>
            <p:cNvPr id="50" name="Straight Connector 49"/>
            <p:cNvCxnSpPr/>
            <p:nvPr/>
          </p:nvCxnSpPr>
          <p:spPr>
            <a:xfrm flipH="1">
              <a:off x="6830303" y="4325960"/>
              <a:ext cx="10376" cy="368953"/>
            </a:xfrm>
            <a:prstGeom prst="line">
              <a:avLst/>
            </a:prstGeom>
          </p:spPr>
          <p:style>
            <a:lnRef idx="2">
              <a:schemeClr val="dk1"/>
            </a:lnRef>
            <a:fillRef idx="0">
              <a:schemeClr val="dk1"/>
            </a:fillRef>
            <a:effectRef idx="1">
              <a:schemeClr val="dk1"/>
            </a:effectRef>
            <a:fontRef idx="minor">
              <a:schemeClr val="tx1"/>
            </a:fontRef>
          </p:style>
        </p:cxnSp>
      </p:grpSp>
      <p:pic>
        <p:nvPicPr>
          <p:cNvPr id="106" name="Picture 105" descr="NISE_05_program _cove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309" y="864350"/>
            <a:ext cx="1457065" cy="1863757"/>
          </a:xfrm>
          <a:prstGeom prst="rect">
            <a:avLst/>
          </a:prstGeom>
        </p:spPr>
      </p:pic>
      <p:sp>
        <p:nvSpPr>
          <p:cNvPr id="13" name="TextBox 12"/>
          <p:cNvSpPr txBox="1"/>
          <p:nvPr/>
        </p:nvSpPr>
        <p:spPr>
          <a:xfrm>
            <a:off x="6590382" y="6212636"/>
            <a:ext cx="1811156" cy="276999"/>
          </a:xfrm>
          <a:prstGeom prst="rect">
            <a:avLst/>
          </a:prstGeom>
          <a:solidFill>
            <a:srgbClr val="FFFFFF"/>
          </a:solidFill>
        </p:spPr>
        <p:txBody>
          <a:bodyPr wrap="square" rtlCol="0">
            <a:spAutoFit/>
          </a:bodyPr>
          <a:lstStyle/>
          <a:p>
            <a:pPr algn="ctr"/>
            <a:r>
              <a:rPr lang="en-US" sz="1200" dirty="0" smtClean="0"/>
              <a:t>Professional development</a:t>
            </a:r>
            <a:endParaRPr lang="en-US" sz="1200" dirty="0"/>
          </a:p>
        </p:txBody>
      </p:sp>
      <p:grpSp>
        <p:nvGrpSpPr>
          <p:cNvPr id="58" name="Group 57"/>
          <p:cNvGrpSpPr/>
          <p:nvPr/>
        </p:nvGrpSpPr>
        <p:grpSpPr>
          <a:xfrm>
            <a:off x="218322" y="875358"/>
            <a:ext cx="4249618" cy="3155464"/>
            <a:chOff x="1754561" y="1856153"/>
            <a:chExt cx="4249618" cy="3155464"/>
          </a:xfrm>
        </p:grpSpPr>
        <p:sp>
          <p:nvSpPr>
            <p:cNvPr id="59" name="Oval 58"/>
            <p:cNvSpPr/>
            <p:nvPr/>
          </p:nvSpPr>
          <p:spPr>
            <a:xfrm>
              <a:off x="1754561" y="1856153"/>
              <a:ext cx="4249618" cy="3155464"/>
            </a:xfrm>
            <a:prstGeom prst="ellipse">
              <a:avLst/>
            </a:prstGeom>
            <a:solidFill>
              <a:srgbClr val="B8E949"/>
            </a:solid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Oval 59"/>
            <p:cNvSpPr/>
            <p:nvPr/>
          </p:nvSpPr>
          <p:spPr>
            <a:xfrm>
              <a:off x="1885468" y="2999153"/>
              <a:ext cx="1103923" cy="869462"/>
            </a:xfrm>
            <a:prstGeom prst="ellipse">
              <a:avLst/>
            </a:prstGeom>
            <a:solidFill>
              <a:srgbClr val="97B041"/>
            </a:solid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TextBox 60"/>
            <p:cNvSpPr txBox="1"/>
            <p:nvPr/>
          </p:nvSpPr>
          <p:spPr>
            <a:xfrm>
              <a:off x="2178539" y="3204308"/>
              <a:ext cx="468924" cy="369332"/>
            </a:xfrm>
            <a:prstGeom prst="rect">
              <a:avLst/>
            </a:prstGeom>
            <a:noFill/>
          </p:spPr>
          <p:txBody>
            <a:bodyPr wrap="square" rtlCol="0">
              <a:spAutoFit/>
            </a:bodyPr>
            <a:lstStyle/>
            <a:p>
              <a:r>
                <a:rPr lang="en-US" dirty="0" smtClean="0">
                  <a:solidFill>
                    <a:srgbClr val="FFFFFF"/>
                  </a:solidFill>
                </a:rPr>
                <a:t>14</a:t>
              </a:r>
              <a:endParaRPr lang="en-US" dirty="0">
                <a:solidFill>
                  <a:srgbClr val="FFFFFF"/>
                </a:solidFill>
              </a:endParaRPr>
            </a:p>
          </p:txBody>
        </p:sp>
        <p:sp>
          <p:nvSpPr>
            <p:cNvPr id="62" name="TextBox 61"/>
            <p:cNvSpPr txBox="1"/>
            <p:nvPr/>
          </p:nvSpPr>
          <p:spPr>
            <a:xfrm>
              <a:off x="4171462" y="3231716"/>
              <a:ext cx="586154" cy="369332"/>
            </a:xfrm>
            <a:prstGeom prst="rect">
              <a:avLst/>
            </a:prstGeom>
            <a:noFill/>
          </p:spPr>
          <p:txBody>
            <a:bodyPr wrap="square" rtlCol="0">
              <a:spAutoFit/>
            </a:bodyPr>
            <a:lstStyle/>
            <a:p>
              <a:r>
                <a:rPr lang="en-US" dirty="0" smtClean="0"/>
                <a:t>200</a:t>
              </a:r>
              <a:endParaRPr lang="en-US" dirty="0"/>
            </a:p>
          </p:txBody>
        </p:sp>
      </p:grpSp>
      <p:pic>
        <p:nvPicPr>
          <p:cNvPr id="136" name="Picture 135" descr="Screen shot 2012-11-28 at 2.57.18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0677" y="851540"/>
            <a:ext cx="2325331" cy="1876812"/>
          </a:xfrm>
          <a:prstGeom prst="rect">
            <a:avLst/>
          </a:prstGeom>
        </p:spPr>
      </p:pic>
    </p:spTree>
    <p:extLst>
      <p:ext uri="{BB962C8B-B14F-4D97-AF65-F5344CB8AC3E}">
        <p14:creationId xmlns:p14="http://schemas.microsoft.com/office/powerpoint/2010/main" val="159180804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Isosceles Triangle 110"/>
          <p:cNvSpPr/>
          <p:nvPr/>
        </p:nvSpPr>
        <p:spPr>
          <a:xfrm flipV="1">
            <a:off x="406879" y="3537480"/>
            <a:ext cx="426287"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Isosceles Triangle 121"/>
          <p:cNvSpPr/>
          <p:nvPr/>
        </p:nvSpPr>
        <p:spPr>
          <a:xfrm>
            <a:off x="3571256" y="2996351"/>
            <a:ext cx="797262"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978864" y="3292248"/>
            <a:ext cx="7161420" cy="282222"/>
            <a:chOff x="457200" y="1580612"/>
            <a:chExt cx="7872766" cy="282222"/>
          </a:xfrm>
        </p:grpSpPr>
        <p:sp>
          <p:nvSpPr>
            <p:cNvPr id="32" name="Rectangle 31"/>
            <p:cNvSpPr/>
            <p:nvPr/>
          </p:nvSpPr>
          <p:spPr>
            <a:xfrm>
              <a:off x="457200" y="1580612"/>
              <a:ext cx="7872766"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29092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07303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5515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3727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419386"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20150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98361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76573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4785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329966" y="1580612"/>
              <a:ext cx="0" cy="282222"/>
            </a:xfrm>
            <a:prstGeom prst="line">
              <a:avLst/>
            </a:prstGeom>
          </p:spPr>
          <p:style>
            <a:lnRef idx="2">
              <a:schemeClr val="accent1"/>
            </a:lnRef>
            <a:fillRef idx="0">
              <a:schemeClr val="accent1"/>
            </a:fillRef>
            <a:effectRef idx="1">
              <a:schemeClr val="accent1"/>
            </a:effectRef>
            <a:fontRef idx="minor">
              <a:schemeClr val="tx1"/>
            </a:fontRef>
          </p:style>
        </p:cxnSp>
      </p:grpSp>
      <p:sp>
        <p:nvSpPr>
          <p:cNvPr id="80" name="Rectangle 79"/>
          <p:cNvSpPr/>
          <p:nvPr/>
        </p:nvSpPr>
        <p:spPr>
          <a:xfrm>
            <a:off x="406879" y="3289258"/>
            <a:ext cx="576731" cy="285211"/>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8140285" y="3290970"/>
            <a:ext cx="418418"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rot="16200000">
            <a:off x="304739" y="3811916"/>
            <a:ext cx="1302891" cy="369332"/>
          </a:xfrm>
          <a:prstGeom prst="rect">
            <a:avLst/>
          </a:prstGeom>
          <a:noFill/>
        </p:spPr>
        <p:txBody>
          <a:bodyPr wrap="square" rtlCol="0">
            <a:spAutoFit/>
          </a:bodyPr>
          <a:lstStyle/>
          <a:p>
            <a:r>
              <a:rPr lang="en-US" dirty="0" smtClean="0"/>
              <a:t>10/2005 -</a:t>
            </a:r>
            <a:endParaRPr lang="en-US" dirty="0"/>
          </a:p>
        </p:txBody>
      </p:sp>
      <p:sp>
        <p:nvSpPr>
          <p:cNvPr id="93" name="TextBox 92"/>
          <p:cNvSpPr txBox="1"/>
          <p:nvPr/>
        </p:nvSpPr>
        <p:spPr>
          <a:xfrm rot="16200000">
            <a:off x="1261228" y="3713448"/>
            <a:ext cx="874072" cy="369332"/>
          </a:xfrm>
          <a:prstGeom prst="rect">
            <a:avLst/>
          </a:prstGeom>
          <a:noFill/>
        </p:spPr>
        <p:txBody>
          <a:bodyPr wrap="square" rtlCol="0">
            <a:spAutoFit/>
          </a:bodyPr>
          <a:lstStyle/>
          <a:p>
            <a:r>
              <a:rPr lang="en-US" dirty="0" smtClean="0"/>
              <a:t>2006 -</a:t>
            </a:r>
            <a:endParaRPr lang="en-US" dirty="0"/>
          </a:p>
        </p:txBody>
      </p:sp>
      <p:sp>
        <p:nvSpPr>
          <p:cNvPr id="94" name="TextBox 93"/>
          <p:cNvSpPr txBox="1"/>
          <p:nvPr/>
        </p:nvSpPr>
        <p:spPr>
          <a:xfrm rot="16200000">
            <a:off x="1980628" y="3707088"/>
            <a:ext cx="874072" cy="369332"/>
          </a:xfrm>
          <a:prstGeom prst="rect">
            <a:avLst/>
          </a:prstGeom>
          <a:noFill/>
        </p:spPr>
        <p:txBody>
          <a:bodyPr wrap="square" rtlCol="0">
            <a:spAutoFit/>
          </a:bodyPr>
          <a:lstStyle/>
          <a:p>
            <a:r>
              <a:rPr lang="en-US" dirty="0" smtClean="0"/>
              <a:t>2007 -</a:t>
            </a:r>
            <a:endParaRPr lang="en-US" dirty="0"/>
          </a:p>
        </p:txBody>
      </p:sp>
      <p:sp>
        <p:nvSpPr>
          <p:cNvPr id="95" name="TextBox 94"/>
          <p:cNvSpPr txBox="1"/>
          <p:nvPr/>
        </p:nvSpPr>
        <p:spPr>
          <a:xfrm rot="16200000">
            <a:off x="2688688" y="3700728"/>
            <a:ext cx="874072" cy="369332"/>
          </a:xfrm>
          <a:prstGeom prst="rect">
            <a:avLst/>
          </a:prstGeom>
          <a:noFill/>
        </p:spPr>
        <p:txBody>
          <a:bodyPr wrap="square" rtlCol="0">
            <a:spAutoFit/>
          </a:bodyPr>
          <a:lstStyle/>
          <a:p>
            <a:r>
              <a:rPr lang="en-US" dirty="0" smtClean="0"/>
              <a:t>2008 -</a:t>
            </a:r>
            <a:endParaRPr lang="en-US" dirty="0"/>
          </a:p>
        </p:txBody>
      </p:sp>
      <p:sp>
        <p:nvSpPr>
          <p:cNvPr id="96" name="TextBox 95"/>
          <p:cNvSpPr txBox="1"/>
          <p:nvPr/>
        </p:nvSpPr>
        <p:spPr>
          <a:xfrm rot="16200000">
            <a:off x="3396748" y="3694368"/>
            <a:ext cx="874072" cy="369332"/>
          </a:xfrm>
          <a:prstGeom prst="rect">
            <a:avLst/>
          </a:prstGeom>
          <a:noFill/>
        </p:spPr>
        <p:txBody>
          <a:bodyPr wrap="square" rtlCol="0">
            <a:spAutoFit/>
          </a:bodyPr>
          <a:lstStyle/>
          <a:p>
            <a:r>
              <a:rPr lang="en-US" dirty="0" smtClean="0"/>
              <a:t>2009 -</a:t>
            </a:r>
            <a:endParaRPr lang="en-US" dirty="0"/>
          </a:p>
        </p:txBody>
      </p:sp>
      <p:sp>
        <p:nvSpPr>
          <p:cNvPr id="97" name="TextBox 96"/>
          <p:cNvSpPr txBox="1"/>
          <p:nvPr/>
        </p:nvSpPr>
        <p:spPr>
          <a:xfrm rot="16200000">
            <a:off x="4116148" y="3688008"/>
            <a:ext cx="874072" cy="369332"/>
          </a:xfrm>
          <a:prstGeom prst="rect">
            <a:avLst/>
          </a:prstGeom>
          <a:noFill/>
        </p:spPr>
        <p:txBody>
          <a:bodyPr wrap="square" rtlCol="0">
            <a:spAutoFit/>
          </a:bodyPr>
          <a:lstStyle/>
          <a:p>
            <a:r>
              <a:rPr lang="en-US" dirty="0" smtClean="0"/>
              <a:t>2010 -</a:t>
            </a:r>
            <a:endParaRPr lang="en-US" dirty="0"/>
          </a:p>
        </p:txBody>
      </p:sp>
      <p:sp>
        <p:nvSpPr>
          <p:cNvPr id="98" name="TextBox 97"/>
          <p:cNvSpPr txBox="1"/>
          <p:nvPr/>
        </p:nvSpPr>
        <p:spPr>
          <a:xfrm rot="16200000">
            <a:off x="4824208" y="3692988"/>
            <a:ext cx="874072" cy="369332"/>
          </a:xfrm>
          <a:prstGeom prst="rect">
            <a:avLst/>
          </a:prstGeom>
          <a:noFill/>
        </p:spPr>
        <p:txBody>
          <a:bodyPr wrap="square" rtlCol="0">
            <a:spAutoFit/>
          </a:bodyPr>
          <a:lstStyle/>
          <a:p>
            <a:r>
              <a:rPr lang="en-US" dirty="0" smtClean="0"/>
              <a:t>2011 -</a:t>
            </a:r>
            <a:endParaRPr lang="en-US" dirty="0"/>
          </a:p>
        </p:txBody>
      </p:sp>
      <p:sp>
        <p:nvSpPr>
          <p:cNvPr id="99" name="TextBox 98"/>
          <p:cNvSpPr txBox="1"/>
          <p:nvPr/>
        </p:nvSpPr>
        <p:spPr>
          <a:xfrm rot="16200000">
            <a:off x="5543608" y="3697968"/>
            <a:ext cx="874072" cy="369332"/>
          </a:xfrm>
          <a:prstGeom prst="rect">
            <a:avLst/>
          </a:prstGeom>
          <a:noFill/>
        </p:spPr>
        <p:txBody>
          <a:bodyPr wrap="square" rtlCol="0">
            <a:spAutoFit/>
          </a:bodyPr>
          <a:lstStyle/>
          <a:p>
            <a:r>
              <a:rPr lang="en-US" dirty="0" smtClean="0"/>
              <a:t>2012 -</a:t>
            </a:r>
            <a:endParaRPr lang="en-US" dirty="0"/>
          </a:p>
        </p:txBody>
      </p:sp>
      <p:sp>
        <p:nvSpPr>
          <p:cNvPr id="100" name="TextBox 99"/>
          <p:cNvSpPr txBox="1"/>
          <p:nvPr/>
        </p:nvSpPr>
        <p:spPr>
          <a:xfrm rot="16200000">
            <a:off x="6263008" y="3702948"/>
            <a:ext cx="874072" cy="369332"/>
          </a:xfrm>
          <a:prstGeom prst="rect">
            <a:avLst/>
          </a:prstGeom>
          <a:noFill/>
        </p:spPr>
        <p:txBody>
          <a:bodyPr wrap="square" rtlCol="0">
            <a:spAutoFit/>
          </a:bodyPr>
          <a:lstStyle/>
          <a:p>
            <a:r>
              <a:rPr lang="en-US" dirty="0" smtClean="0"/>
              <a:t>2013 -</a:t>
            </a:r>
            <a:endParaRPr lang="en-US" dirty="0"/>
          </a:p>
        </p:txBody>
      </p:sp>
      <p:sp>
        <p:nvSpPr>
          <p:cNvPr id="101" name="TextBox 100"/>
          <p:cNvSpPr txBox="1"/>
          <p:nvPr/>
        </p:nvSpPr>
        <p:spPr>
          <a:xfrm rot="16200000">
            <a:off x="6971068" y="3696588"/>
            <a:ext cx="874072" cy="369332"/>
          </a:xfrm>
          <a:prstGeom prst="rect">
            <a:avLst/>
          </a:prstGeom>
          <a:noFill/>
        </p:spPr>
        <p:txBody>
          <a:bodyPr wrap="square" rtlCol="0">
            <a:spAutoFit/>
          </a:bodyPr>
          <a:lstStyle/>
          <a:p>
            <a:r>
              <a:rPr lang="en-US" dirty="0" smtClean="0"/>
              <a:t>2014 -</a:t>
            </a:r>
            <a:endParaRPr lang="en-US" dirty="0"/>
          </a:p>
        </p:txBody>
      </p:sp>
      <p:sp>
        <p:nvSpPr>
          <p:cNvPr id="102" name="TextBox 101"/>
          <p:cNvSpPr txBox="1"/>
          <p:nvPr/>
        </p:nvSpPr>
        <p:spPr>
          <a:xfrm rot="16200000">
            <a:off x="7521551" y="3836466"/>
            <a:ext cx="1166548" cy="369332"/>
          </a:xfrm>
          <a:prstGeom prst="rect">
            <a:avLst/>
          </a:prstGeom>
          <a:noFill/>
        </p:spPr>
        <p:txBody>
          <a:bodyPr wrap="square" rtlCol="0">
            <a:spAutoFit/>
          </a:bodyPr>
          <a:lstStyle/>
          <a:p>
            <a:r>
              <a:rPr lang="en-US" dirty="0" smtClean="0"/>
              <a:t>10/2015 -</a:t>
            </a:r>
            <a:endParaRPr lang="en-US" dirty="0"/>
          </a:p>
        </p:txBody>
      </p:sp>
      <p:sp>
        <p:nvSpPr>
          <p:cNvPr id="112" name="Rectangle 111"/>
          <p:cNvSpPr/>
          <p:nvPr/>
        </p:nvSpPr>
        <p:spPr>
          <a:xfrm>
            <a:off x="406879" y="3306181"/>
            <a:ext cx="5796900" cy="255960"/>
          </a:xfrm>
          <a:prstGeom prst="rect">
            <a:avLst/>
          </a:prstGeom>
          <a:solidFill>
            <a:srgbClr val="AEC948">
              <a:alpha val="8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7" name="Picture 106" descr="Screen shot 2012-11-28 at 1.57.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755" y="4660357"/>
            <a:ext cx="2354496" cy="1809507"/>
          </a:xfrm>
          <a:prstGeom prst="rect">
            <a:avLst/>
          </a:prstGeom>
        </p:spPr>
      </p:pic>
      <p:grpSp>
        <p:nvGrpSpPr>
          <p:cNvPr id="110" name="Group 109"/>
          <p:cNvGrpSpPr/>
          <p:nvPr/>
        </p:nvGrpSpPr>
        <p:grpSpPr>
          <a:xfrm>
            <a:off x="2052365" y="875358"/>
            <a:ext cx="2038189" cy="1836105"/>
            <a:chOff x="2291667" y="998648"/>
            <a:chExt cx="2038189" cy="1836105"/>
          </a:xfrm>
        </p:grpSpPr>
        <p:pic>
          <p:nvPicPr>
            <p:cNvPr id="108" name="Picture 107" descr="Screen shot 2012-11-28 at 2.05.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464" y="998648"/>
              <a:ext cx="2011851" cy="1000946"/>
            </a:xfrm>
            <a:prstGeom prst="rect">
              <a:avLst/>
            </a:prstGeom>
          </p:spPr>
        </p:pic>
        <p:pic>
          <p:nvPicPr>
            <p:cNvPr id="109" name="Picture 108" descr="Screen shot 2012-11-28 at 2.05.4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1667" y="1974022"/>
              <a:ext cx="2038189" cy="860731"/>
            </a:xfrm>
            <a:prstGeom prst="rect">
              <a:avLst/>
            </a:prstGeom>
          </p:spPr>
        </p:pic>
      </p:grpSp>
      <p:cxnSp>
        <p:nvCxnSpPr>
          <p:cNvPr id="114" name="Straight Connector 113"/>
          <p:cNvCxnSpPr/>
          <p:nvPr/>
        </p:nvCxnSpPr>
        <p:spPr>
          <a:xfrm flipH="1">
            <a:off x="607449" y="3867377"/>
            <a:ext cx="3790" cy="792980"/>
          </a:xfrm>
          <a:prstGeom prst="line">
            <a:avLst/>
          </a:prstGeom>
        </p:spPr>
        <p:style>
          <a:lnRef idx="2">
            <a:schemeClr val="dk1"/>
          </a:lnRef>
          <a:fillRef idx="0">
            <a:schemeClr val="dk1"/>
          </a:fillRef>
          <a:effectRef idx="1">
            <a:schemeClr val="dk1"/>
          </a:effectRef>
          <a:fontRef idx="minor">
            <a:schemeClr val="tx1"/>
          </a:fontRef>
        </p:style>
      </p:cxnSp>
      <p:pic>
        <p:nvPicPr>
          <p:cNvPr id="105" name="Picture 104" descr="Screen shot 2012-11-28 at 11.37.0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085" y="4660357"/>
            <a:ext cx="1108975" cy="1836106"/>
          </a:xfrm>
          <a:prstGeom prst="rect">
            <a:avLst/>
          </a:prstGeom>
        </p:spPr>
      </p:pic>
      <p:cxnSp>
        <p:nvCxnSpPr>
          <p:cNvPr id="116" name="Straight Connector 115"/>
          <p:cNvCxnSpPr/>
          <p:nvPr/>
        </p:nvCxnSpPr>
        <p:spPr>
          <a:xfrm flipH="1">
            <a:off x="1127292" y="2598615"/>
            <a:ext cx="11550" cy="690643"/>
          </a:xfrm>
          <a:prstGeom prst="line">
            <a:avLst/>
          </a:prstGeom>
        </p:spPr>
        <p:style>
          <a:lnRef idx="2">
            <a:schemeClr val="dk1"/>
          </a:lnRef>
          <a:fillRef idx="0">
            <a:schemeClr val="dk1"/>
          </a:fillRef>
          <a:effectRef idx="1">
            <a:schemeClr val="dk1"/>
          </a:effectRef>
          <a:fontRef idx="minor">
            <a:schemeClr val="tx1"/>
          </a:fontRef>
        </p:style>
      </p:cxnSp>
      <p:cxnSp>
        <p:nvCxnSpPr>
          <p:cNvPr id="120" name="Straight Connector 119"/>
          <p:cNvCxnSpPr>
            <a:endCxn id="107" idx="0"/>
          </p:cNvCxnSpPr>
          <p:nvPr/>
        </p:nvCxnSpPr>
        <p:spPr>
          <a:xfrm flipH="1">
            <a:off x="2641003" y="3562688"/>
            <a:ext cx="10376" cy="1097669"/>
          </a:xfrm>
          <a:prstGeom prst="line">
            <a:avLst/>
          </a:prstGeom>
        </p:spPr>
        <p:style>
          <a:lnRef idx="2">
            <a:schemeClr val="dk1"/>
          </a:lnRef>
          <a:fillRef idx="0">
            <a:schemeClr val="dk1"/>
          </a:fillRef>
          <a:effectRef idx="1">
            <a:schemeClr val="dk1"/>
          </a:effectRef>
          <a:fontRef idx="minor">
            <a:schemeClr val="tx1"/>
          </a:fontRef>
        </p:style>
      </p:cxnSp>
      <p:cxnSp>
        <p:nvCxnSpPr>
          <p:cNvPr id="123" name="Straight Connector 122"/>
          <p:cNvCxnSpPr>
            <a:stCxn id="122" idx="0"/>
          </p:cNvCxnSpPr>
          <p:nvPr/>
        </p:nvCxnSpPr>
        <p:spPr>
          <a:xfrm flipV="1">
            <a:off x="3969887" y="2711463"/>
            <a:ext cx="0" cy="284888"/>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a:xfrm>
            <a:off x="623050" y="-3210"/>
            <a:ext cx="8229600" cy="878568"/>
          </a:xfrm>
        </p:spPr>
        <p:txBody>
          <a:bodyPr>
            <a:noAutofit/>
          </a:bodyPr>
          <a:lstStyle/>
          <a:p>
            <a:r>
              <a:rPr lang="en-US" sz="3200" dirty="0" err="1" smtClean="0"/>
              <a:t>Nanoscale</a:t>
            </a:r>
            <a:r>
              <a:rPr lang="en-US" sz="3200" dirty="0" smtClean="0"/>
              <a:t> Informal Science Education Network</a:t>
            </a:r>
            <a:endParaRPr lang="en-US" sz="3200" dirty="0"/>
          </a:p>
        </p:txBody>
      </p:sp>
      <p:cxnSp>
        <p:nvCxnSpPr>
          <p:cNvPr id="133" name="Straight Connector 132"/>
          <p:cNvCxnSpPr/>
          <p:nvPr/>
        </p:nvCxnSpPr>
        <p:spPr>
          <a:xfrm flipH="1">
            <a:off x="4752791" y="3597244"/>
            <a:ext cx="10376" cy="1097669"/>
          </a:xfrm>
          <a:prstGeom prst="line">
            <a:avLst/>
          </a:prstGeom>
        </p:spPr>
        <p:style>
          <a:lnRef idx="2">
            <a:schemeClr val="dk1"/>
          </a:lnRef>
          <a:fillRef idx="0">
            <a:schemeClr val="dk1"/>
          </a:fillRef>
          <a:effectRef idx="1">
            <a:schemeClr val="dk1"/>
          </a:effectRef>
          <a:fontRef idx="minor">
            <a:schemeClr val="tx1"/>
          </a:fontRef>
        </p:style>
      </p:cxnSp>
      <p:pic>
        <p:nvPicPr>
          <p:cNvPr id="132" name="Picture 131" descr="Screen shot 2012-11-28 at 2.50.1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6256" y="4648028"/>
            <a:ext cx="2576736" cy="1848435"/>
          </a:xfrm>
          <a:prstGeom prst="rect">
            <a:avLst/>
          </a:prstGeom>
        </p:spPr>
      </p:pic>
      <p:cxnSp>
        <p:nvCxnSpPr>
          <p:cNvPr id="135" name="Straight Connector 134"/>
          <p:cNvCxnSpPr/>
          <p:nvPr/>
        </p:nvCxnSpPr>
        <p:spPr>
          <a:xfrm flipH="1">
            <a:off x="5440722" y="2193017"/>
            <a:ext cx="10376" cy="1097669"/>
          </a:xfrm>
          <a:prstGeom prst="line">
            <a:avLst/>
          </a:prstGeom>
        </p:spPr>
        <p:style>
          <a:lnRef idx="2">
            <a:schemeClr val="dk1"/>
          </a:lnRef>
          <a:fillRef idx="0">
            <a:schemeClr val="dk1"/>
          </a:fillRef>
          <a:effectRef idx="1">
            <a:schemeClr val="dk1"/>
          </a:effectRef>
          <a:fontRef idx="minor">
            <a:schemeClr val="tx1"/>
          </a:fontRef>
        </p:style>
      </p:cxnSp>
      <p:pic>
        <p:nvPicPr>
          <p:cNvPr id="138" name="Picture 137" descr="Screen shot 2012-11-28 at 3.02.13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7394" y="4604407"/>
            <a:ext cx="1992068" cy="1944181"/>
          </a:xfrm>
          <a:prstGeom prst="rect">
            <a:avLst/>
          </a:prstGeom>
        </p:spPr>
      </p:pic>
      <p:grpSp>
        <p:nvGrpSpPr>
          <p:cNvPr id="7" name="Group 6"/>
          <p:cNvGrpSpPr/>
          <p:nvPr/>
        </p:nvGrpSpPr>
        <p:grpSpPr>
          <a:xfrm>
            <a:off x="5785602" y="3597244"/>
            <a:ext cx="1056767" cy="1097669"/>
            <a:chOff x="5785602" y="3597244"/>
            <a:chExt cx="1056767" cy="1097669"/>
          </a:xfrm>
        </p:grpSpPr>
        <p:cxnSp>
          <p:nvCxnSpPr>
            <p:cNvPr id="46" name="Straight Connector 45"/>
            <p:cNvCxnSpPr/>
            <p:nvPr/>
          </p:nvCxnSpPr>
          <p:spPr>
            <a:xfrm flipH="1">
              <a:off x="5785602" y="3597244"/>
              <a:ext cx="10376" cy="737906"/>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a:xfrm flipH="1">
              <a:off x="5785602" y="4335150"/>
              <a:ext cx="1056767" cy="0"/>
            </a:xfrm>
            <a:prstGeom prst="line">
              <a:avLst/>
            </a:prstGeom>
          </p:spPr>
          <p:style>
            <a:lnRef idx="2">
              <a:schemeClr val="dk1"/>
            </a:lnRef>
            <a:fillRef idx="0">
              <a:schemeClr val="dk1"/>
            </a:fillRef>
            <a:effectRef idx="1">
              <a:schemeClr val="dk1"/>
            </a:effectRef>
            <a:fontRef idx="minor">
              <a:schemeClr val="tx1"/>
            </a:fontRef>
          </p:style>
        </p:cxnSp>
        <p:cxnSp>
          <p:nvCxnSpPr>
            <p:cNvPr id="50" name="Straight Connector 49"/>
            <p:cNvCxnSpPr/>
            <p:nvPr/>
          </p:nvCxnSpPr>
          <p:spPr>
            <a:xfrm flipH="1">
              <a:off x="6830303" y="4325960"/>
              <a:ext cx="10376" cy="368953"/>
            </a:xfrm>
            <a:prstGeom prst="line">
              <a:avLst/>
            </a:prstGeom>
          </p:spPr>
          <p:style>
            <a:lnRef idx="2">
              <a:schemeClr val="dk1"/>
            </a:lnRef>
            <a:fillRef idx="0">
              <a:schemeClr val="dk1"/>
            </a:fillRef>
            <a:effectRef idx="1">
              <a:schemeClr val="dk1"/>
            </a:effectRef>
            <a:fontRef idx="minor">
              <a:schemeClr val="tx1"/>
            </a:fontRef>
          </p:style>
        </p:cxnSp>
      </p:grpSp>
      <p:cxnSp>
        <p:nvCxnSpPr>
          <p:cNvPr id="55" name="Straight Connector 54"/>
          <p:cNvCxnSpPr/>
          <p:nvPr/>
        </p:nvCxnSpPr>
        <p:spPr>
          <a:xfrm>
            <a:off x="7264459" y="2721232"/>
            <a:ext cx="3982" cy="219460"/>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p:cNvCxnSpPr/>
          <p:nvPr/>
        </p:nvCxnSpPr>
        <p:spPr>
          <a:xfrm flipH="1">
            <a:off x="6217461" y="2935900"/>
            <a:ext cx="1056767" cy="0"/>
          </a:xfrm>
          <a:prstGeom prst="line">
            <a:avLst/>
          </a:prstGeom>
        </p:spPr>
        <p:style>
          <a:lnRef idx="2">
            <a:schemeClr val="dk1"/>
          </a:lnRef>
          <a:fillRef idx="0">
            <a:schemeClr val="dk1"/>
          </a:fillRef>
          <a:effectRef idx="1">
            <a:schemeClr val="dk1"/>
          </a:effectRef>
          <a:fontRef idx="minor">
            <a:schemeClr val="tx1"/>
          </a:fontRef>
        </p:style>
      </p:cxnSp>
      <p:cxnSp>
        <p:nvCxnSpPr>
          <p:cNvPr id="57" name="Straight Connector 56"/>
          <p:cNvCxnSpPr/>
          <p:nvPr/>
        </p:nvCxnSpPr>
        <p:spPr>
          <a:xfrm flipH="1">
            <a:off x="6203779" y="2920305"/>
            <a:ext cx="10376" cy="368953"/>
          </a:xfrm>
          <a:prstGeom prst="line">
            <a:avLst/>
          </a:prstGeom>
        </p:spPr>
        <p:style>
          <a:lnRef idx="2">
            <a:schemeClr val="dk1"/>
          </a:lnRef>
          <a:fillRef idx="0">
            <a:schemeClr val="dk1"/>
          </a:fillRef>
          <a:effectRef idx="1">
            <a:schemeClr val="dk1"/>
          </a:effectRef>
          <a:fontRef idx="minor">
            <a:schemeClr val="tx1"/>
          </a:fontRef>
        </p:style>
      </p:cxnSp>
      <p:pic>
        <p:nvPicPr>
          <p:cNvPr id="106" name="Picture 105" descr="NISE_05_program _cove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309" y="864350"/>
            <a:ext cx="1457065" cy="1863757"/>
          </a:xfrm>
          <a:prstGeom prst="rect">
            <a:avLst/>
          </a:prstGeom>
        </p:spPr>
      </p:pic>
      <p:sp>
        <p:nvSpPr>
          <p:cNvPr id="13" name="TextBox 12"/>
          <p:cNvSpPr txBox="1"/>
          <p:nvPr/>
        </p:nvSpPr>
        <p:spPr>
          <a:xfrm>
            <a:off x="6590382" y="6212636"/>
            <a:ext cx="1811156" cy="276999"/>
          </a:xfrm>
          <a:prstGeom prst="rect">
            <a:avLst/>
          </a:prstGeom>
          <a:solidFill>
            <a:srgbClr val="FFFFFF"/>
          </a:solidFill>
        </p:spPr>
        <p:txBody>
          <a:bodyPr wrap="square" rtlCol="0">
            <a:spAutoFit/>
          </a:bodyPr>
          <a:lstStyle/>
          <a:p>
            <a:pPr algn="ctr"/>
            <a:r>
              <a:rPr lang="en-US" sz="1200" dirty="0" smtClean="0"/>
              <a:t>Professional development</a:t>
            </a:r>
            <a:endParaRPr lang="en-US" sz="1200" dirty="0"/>
          </a:p>
        </p:txBody>
      </p:sp>
      <p:sp>
        <p:nvSpPr>
          <p:cNvPr id="15" name="Rectangle 14"/>
          <p:cNvSpPr/>
          <p:nvPr/>
        </p:nvSpPr>
        <p:spPr>
          <a:xfrm>
            <a:off x="6717389" y="851540"/>
            <a:ext cx="1772073" cy="185992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8" name="Group 57"/>
          <p:cNvGrpSpPr/>
          <p:nvPr/>
        </p:nvGrpSpPr>
        <p:grpSpPr>
          <a:xfrm>
            <a:off x="218322" y="875358"/>
            <a:ext cx="4249618" cy="3155464"/>
            <a:chOff x="1754561" y="1856153"/>
            <a:chExt cx="4249618" cy="3155464"/>
          </a:xfrm>
        </p:grpSpPr>
        <p:sp>
          <p:nvSpPr>
            <p:cNvPr id="59" name="Oval 58"/>
            <p:cNvSpPr/>
            <p:nvPr/>
          </p:nvSpPr>
          <p:spPr>
            <a:xfrm>
              <a:off x="1754561" y="1856153"/>
              <a:ext cx="4249618" cy="3155464"/>
            </a:xfrm>
            <a:prstGeom prst="ellipse">
              <a:avLst/>
            </a:prstGeom>
            <a:solidFill>
              <a:srgbClr val="B8E949"/>
            </a:solid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Oval 59"/>
            <p:cNvSpPr/>
            <p:nvPr/>
          </p:nvSpPr>
          <p:spPr>
            <a:xfrm>
              <a:off x="1885468" y="2999153"/>
              <a:ext cx="1103923" cy="869462"/>
            </a:xfrm>
            <a:prstGeom prst="ellipse">
              <a:avLst/>
            </a:prstGeom>
            <a:solidFill>
              <a:srgbClr val="97B041"/>
            </a:solid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TextBox 60"/>
            <p:cNvSpPr txBox="1"/>
            <p:nvPr/>
          </p:nvSpPr>
          <p:spPr>
            <a:xfrm>
              <a:off x="2178539" y="3204308"/>
              <a:ext cx="468924" cy="369332"/>
            </a:xfrm>
            <a:prstGeom prst="rect">
              <a:avLst/>
            </a:prstGeom>
            <a:noFill/>
          </p:spPr>
          <p:txBody>
            <a:bodyPr wrap="square" rtlCol="0">
              <a:spAutoFit/>
            </a:bodyPr>
            <a:lstStyle/>
            <a:p>
              <a:r>
                <a:rPr lang="en-US" dirty="0" smtClean="0">
                  <a:solidFill>
                    <a:srgbClr val="FFFFFF"/>
                  </a:solidFill>
                </a:rPr>
                <a:t>14</a:t>
              </a:r>
              <a:endParaRPr lang="en-US" dirty="0">
                <a:solidFill>
                  <a:srgbClr val="FFFFFF"/>
                </a:solidFill>
              </a:endParaRPr>
            </a:p>
          </p:txBody>
        </p:sp>
        <p:sp>
          <p:nvSpPr>
            <p:cNvPr id="62" name="TextBox 61"/>
            <p:cNvSpPr txBox="1"/>
            <p:nvPr/>
          </p:nvSpPr>
          <p:spPr>
            <a:xfrm>
              <a:off x="4171462" y="3231716"/>
              <a:ext cx="586154" cy="369332"/>
            </a:xfrm>
            <a:prstGeom prst="rect">
              <a:avLst/>
            </a:prstGeom>
            <a:noFill/>
          </p:spPr>
          <p:txBody>
            <a:bodyPr wrap="square" rtlCol="0">
              <a:spAutoFit/>
            </a:bodyPr>
            <a:lstStyle/>
            <a:p>
              <a:r>
                <a:rPr lang="en-US" dirty="0" smtClean="0"/>
                <a:t>200</a:t>
              </a:r>
              <a:endParaRPr lang="en-US" dirty="0"/>
            </a:p>
          </p:txBody>
        </p:sp>
      </p:grpSp>
      <p:pic>
        <p:nvPicPr>
          <p:cNvPr id="136" name="Picture 135" descr="Screen shot 2012-11-28 at 2.57.18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0677" y="851540"/>
            <a:ext cx="2325331" cy="1876812"/>
          </a:xfrm>
          <a:prstGeom prst="rect">
            <a:avLst/>
          </a:prstGeom>
        </p:spPr>
      </p:pic>
      <p:pic>
        <p:nvPicPr>
          <p:cNvPr id="3" name="Picture 2" descr="photo.jpg"/>
          <p:cNvPicPr>
            <a:picLocks noChangeAspect="1"/>
          </p:cNvPicPr>
          <p:nvPr/>
        </p:nvPicPr>
        <p:blipFill rotWithShape="1">
          <a:blip r:embed="rId10">
            <a:extLst>
              <a:ext uri="{28A0092B-C50C-407E-A947-70E740481C1C}">
                <a14:useLocalDpi xmlns:a14="http://schemas.microsoft.com/office/drawing/2010/main" val="0"/>
              </a:ext>
            </a:extLst>
          </a:blip>
          <a:srcRect b="20259"/>
          <a:stretch/>
        </p:blipFill>
        <p:spPr>
          <a:xfrm>
            <a:off x="6726006" y="851540"/>
            <a:ext cx="1749345" cy="1859923"/>
          </a:xfrm>
          <a:prstGeom prst="rect">
            <a:avLst/>
          </a:prstGeom>
        </p:spPr>
      </p:pic>
    </p:spTree>
    <p:extLst>
      <p:ext uri="{BB962C8B-B14F-4D97-AF65-F5344CB8AC3E}">
        <p14:creationId xmlns:p14="http://schemas.microsoft.com/office/powerpoint/2010/main" val="223873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Isosceles Triangle 110"/>
          <p:cNvSpPr/>
          <p:nvPr/>
        </p:nvSpPr>
        <p:spPr>
          <a:xfrm flipV="1">
            <a:off x="406879" y="3537480"/>
            <a:ext cx="426287"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Isosceles Triangle 121"/>
          <p:cNvSpPr/>
          <p:nvPr/>
        </p:nvSpPr>
        <p:spPr>
          <a:xfrm>
            <a:off x="3571256" y="2996351"/>
            <a:ext cx="797262"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978864" y="3292248"/>
            <a:ext cx="7161420" cy="282222"/>
            <a:chOff x="457200" y="1580612"/>
            <a:chExt cx="7872766" cy="282222"/>
          </a:xfrm>
        </p:grpSpPr>
        <p:sp>
          <p:nvSpPr>
            <p:cNvPr id="32" name="Rectangle 31"/>
            <p:cNvSpPr/>
            <p:nvPr/>
          </p:nvSpPr>
          <p:spPr>
            <a:xfrm>
              <a:off x="457200" y="1580612"/>
              <a:ext cx="7872766"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29092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07303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5515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3727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419386"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20150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98361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76573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4785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329966" y="1580612"/>
              <a:ext cx="0" cy="282222"/>
            </a:xfrm>
            <a:prstGeom prst="line">
              <a:avLst/>
            </a:prstGeom>
          </p:spPr>
          <p:style>
            <a:lnRef idx="2">
              <a:schemeClr val="accent1"/>
            </a:lnRef>
            <a:fillRef idx="0">
              <a:schemeClr val="accent1"/>
            </a:fillRef>
            <a:effectRef idx="1">
              <a:schemeClr val="accent1"/>
            </a:effectRef>
            <a:fontRef idx="minor">
              <a:schemeClr val="tx1"/>
            </a:fontRef>
          </p:style>
        </p:cxnSp>
      </p:grpSp>
      <p:sp>
        <p:nvSpPr>
          <p:cNvPr id="80" name="Rectangle 79"/>
          <p:cNvSpPr/>
          <p:nvPr/>
        </p:nvSpPr>
        <p:spPr>
          <a:xfrm>
            <a:off x="406879" y="3289258"/>
            <a:ext cx="576731" cy="285211"/>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8140285" y="3290970"/>
            <a:ext cx="418418"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rot="16200000">
            <a:off x="304739" y="3811916"/>
            <a:ext cx="1302891" cy="369332"/>
          </a:xfrm>
          <a:prstGeom prst="rect">
            <a:avLst/>
          </a:prstGeom>
          <a:noFill/>
        </p:spPr>
        <p:txBody>
          <a:bodyPr wrap="square" rtlCol="0">
            <a:spAutoFit/>
          </a:bodyPr>
          <a:lstStyle/>
          <a:p>
            <a:r>
              <a:rPr lang="en-US" dirty="0" smtClean="0"/>
              <a:t>10/2005 -</a:t>
            </a:r>
            <a:endParaRPr lang="en-US" dirty="0"/>
          </a:p>
        </p:txBody>
      </p:sp>
      <p:sp>
        <p:nvSpPr>
          <p:cNvPr id="93" name="TextBox 92"/>
          <p:cNvSpPr txBox="1"/>
          <p:nvPr/>
        </p:nvSpPr>
        <p:spPr>
          <a:xfrm rot="16200000">
            <a:off x="1261228" y="3713448"/>
            <a:ext cx="874072" cy="369332"/>
          </a:xfrm>
          <a:prstGeom prst="rect">
            <a:avLst/>
          </a:prstGeom>
          <a:noFill/>
        </p:spPr>
        <p:txBody>
          <a:bodyPr wrap="square" rtlCol="0">
            <a:spAutoFit/>
          </a:bodyPr>
          <a:lstStyle/>
          <a:p>
            <a:r>
              <a:rPr lang="en-US" dirty="0" smtClean="0"/>
              <a:t>2006 -</a:t>
            </a:r>
            <a:endParaRPr lang="en-US" dirty="0"/>
          </a:p>
        </p:txBody>
      </p:sp>
      <p:sp>
        <p:nvSpPr>
          <p:cNvPr id="94" name="TextBox 93"/>
          <p:cNvSpPr txBox="1"/>
          <p:nvPr/>
        </p:nvSpPr>
        <p:spPr>
          <a:xfrm rot="16200000">
            <a:off x="1980628" y="3707088"/>
            <a:ext cx="874072" cy="369332"/>
          </a:xfrm>
          <a:prstGeom prst="rect">
            <a:avLst/>
          </a:prstGeom>
          <a:noFill/>
        </p:spPr>
        <p:txBody>
          <a:bodyPr wrap="square" rtlCol="0">
            <a:spAutoFit/>
          </a:bodyPr>
          <a:lstStyle/>
          <a:p>
            <a:r>
              <a:rPr lang="en-US" dirty="0" smtClean="0"/>
              <a:t>2007 -</a:t>
            </a:r>
            <a:endParaRPr lang="en-US" dirty="0"/>
          </a:p>
        </p:txBody>
      </p:sp>
      <p:sp>
        <p:nvSpPr>
          <p:cNvPr id="95" name="TextBox 94"/>
          <p:cNvSpPr txBox="1"/>
          <p:nvPr/>
        </p:nvSpPr>
        <p:spPr>
          <a:xfrm rot="16200000">
            <a:off x="2688688" y="3700728"/>
            <a:ext cx="874072" cy="369332"/>
          </a:xfrm>
          <a:prstGeom prst="rect">
            <a:avLst/>
          </a:prstGeom>
          <a:noFill/>
        </p:spPr>
        <p:txBody>
          <a:bodyPr wrap="square" rtlCol="0">
            <a:spAutoFit/>
          </a:bodyPr>
          <a:lstStyle/>
          <a:p>
            <a:r>
              <a:rPr lang="en-US" dirty="0" smtClean="0"/>
              <a:t>2008 -</a:t>
            </a:r>
            <a:endParaRPr lang="en-US" dirty="0"/>
          </a:p>
        </p:txBody>
      </p:sp>
      <p:sp>
        <p:nvSpPr>
          <p:cNvPr id="96" name="TextBox 95"/>
          <p:cNvSpPr txBox="1"/>
          <p:nvPr/>
        </p:nvSpPr>
        <p:spPr>
          <a:xfrm rot="16200000">
            <a:off x="3396748" y="3694368"/>
            <a:ext cx="874072" cy="369332"/>
          </a:xfrm>
          <a:prstGeom prst="rect">
            <a:avLst/>
          </a:prstGeom>
          <a:noFill/>
        </p:spPr>
        <p:txBody>
          <a:bodyPr wrap="square" rtlCol="0">
            <a:spAutoFit/>
          </a:bodyPr>
          <a:lstStyle/>
          <a:p>
            <a:r>
              <a:rPr lang="en-US" dirty="0" smtClean="0"/>
              <a:t>2009 -</a:t>
            </a:r>
            <a:endParaRPr lang="en-US" dirty="0"/>
          </a:p>
        </p:txBody>
      </p:sp>
      <p:sp>
        <p:nvSpPr>
          <p:cNvPr id="97" name="TextBox 96"/>
          <p:cNvSpPr txBox="1"/>
          <p:nvPr/>
        </p:nvSpPr>
        <p:spPr>
          <a:xfrm rot="16200000">
            <a:off x="4116148" y="3688008"/>
            <a:ext cx="874072" cy="369332"/>
          </a:xfrm>
          <a:prstGeom prst="rect">
            <a:avLst/>
          </a:prstGeom>
          <a:noFill/>
        </p:spPr>
        <p:txBody>
          <a:bodyPr wrap="square" rtlCol="0">
            <a:spAutoFit/>
          </a:bodyPr>
          <a:lstStyle/>
          <a:p>
            <a:r>
              <a:rPr lang="en-US" dirty="0" smtClean="0"/>
              <a:t>2010 -</a:t>
            </a:r>
            <a:endParaRPr lang="en-US" dirty="0"/>
          </a:p>
        </p:txBody>
      </p:sp>
      <p:sp>
        <p:nvSpPr>
          <p:cNvPr id="98" name="TextBox 97"/>
          <p:cNvSpPr txBox="1"/>
          <p:nvPr/>
        </p:nvSpPr>
        <p:spPr>
          <a:xfrm rot="16200000">
            <a:off x="4824208" y="3692988"/>
            <a:ext cx="874072" cy="369332"/>
          </a:xfrm>
          <a:prstGeom prst="rect">
            <a:avLst/>
          </a:prstGeom>
          <a:noFill/>
        </p:spPr>
        <p:txBody>
          <a:bodyPr wrap="square" rtlCol="0">
            <a:spAutoFit/>
          </a:bodyPr>
          <a:lstStyle/>
          <a:p>
            <a:r>
              <a:rPr lang="en-US" dirty="0" smtClean="0"/>
              <a:t>2011 -</a:t>
            </a:r>
            <a:endParaRPr lang="en-US" dirty="0"/>
          </a:p>
        </p:txBody>
      </p:sp>
      <p:sp>
        <p:nvSpPr>
          <p:cNvPr id="99" name="TextBox 98"/>
          <p:cNvSpPr txBox="1"/>
          <p:nvPr/>
        </p:nvSpPr>
        <p:spPr>
          <a:xfrm rot="16200000">
            <a:off x="5543608" y="3697968"/>
            <a:ext cx="874072" cy="369332"/>
          </a:xfrm>
          <a:prstGeom prst="rect">
            <a:avLst/>
          </a:prstGeom>
          <a:noFill/>
        </p:spPr>
        <p:txBody>
          <a:bodyPr wrap="square" rtlCol="0">
            <a:spAutoFit/>
          </a:bodyPr>
          <a:lstStyle/>
          <a:p>
            <a:r>
              <a:rPr lang="en-US" dirty="0" smtClean="0"/>
              <a:t>2012 -</a:t>
            </a:r>
            <a:endParaRPr lang="en-US" dirty="0"/>
          </a:p>
        </p:txBody>
      </p:sp>
      <p:sp>
        <p:nvSpPr>
          <p:cNvPr id="100" name="TextBox 99"/>
          <p:cNvSpPr txBox="1"/>
          <p:nvPr/>
        </p:nvSpPr>
        <p:spPr>
          <a:xfrm rot="16200000">
            <a:off x="6263008" y="3702948"/>
            <a:ext cx="874072" cy="369332"/>
          </a:xfrm>
          <a:prstGeom prst="rect">
            <a:avLst/>
          </a:prstGeom>
          <a:noFill/>
        </p:spPr>
        <p:txBody>
          <a:bodyPr wrap="square" rtlCol="0">
            <a:spAutoFit/>
          </a:bodyPr>
          <a:lstStyle/>
          <a:p>
            <a:r>
              <a:rPr lang="en-US" dirty="0" smtClean="0"/>
              <a:t>2013 -</a:t>
            </a:r>
            <a:endParaRPr lang="en-US" dirty="0"/>
          </a:p>
        </p:txBody>
      </p:sp>
      <p:sp>
        <p:nvSpPr>
          <p:cNvPr id="101" name="TextBox 100"/>
          <p:cNvSpPr txBox="1"/>
          <p:nvPr/>
        </p:nvSpPr>
        <p:spPr>
          <a:xfrm rot="16200000">
            <a:off x="6971068" y="3696588"/>
            <a:ext cx="874072" cy="369332"/>
          </a:xfrm>
          <a:prstGeom prst="rect">
            <a:avLst/>
          </a:prstGeom>
          <a:noFill/>
        </p:spPr>
        <p:txBody>
          <a:bodyPr wrap="square" rtlCol="0">
            <a:spAutoFit/>
          </a:bodyPr>
          <a:lstStyle/>
          <a:p>
            <a:r>
              <a:rPr lang="en-US" dirty="0" smtClean="0"/>
              <a:t>2014 -</a:t>
            </a:r>
            <a:endParaRPr lang="en-US" dirty="0"/>
          </a:p>
        </p:txBody>
      </p:sp>
      <p:sp>
        <p:nvSpPr>
          <p:cNvPr id="102" name="TextBox 101"/>
          <p:cNvSpPr txBox="1"/>
          <p:nvPr/>
        </p:nvSpPr>
        <p:spPr>
          <a:xfrm rot="16200000">
            <a:off x="7521551" y="3836466"/>
            <a:ext cx="1166548" cy="369332"/>
          </a:xfrm>
          <a:prstGeom prst="rect">
            <a:avLst/>
          </a:prstGeom>
          <a:noFill/>
        </p:spPr>
        <p:txBody>
          <a:bodyPr wrap="square" rtlCol="0">
            <a:spAutoFit/>
          </a:bodyPr>
          <a:lstStyle/>
          <a:p>
            <a:r>
              <a:rPr lang="en-US" dirty="0" smtClean="0"/>
              <a:t>10/2015 -</a:t>
            </a:r>
            <a:endParaRPr lang="en-US" dirty="0"/>
          </a:p>
        </p:txBody>
      </p:sp>
      <p:sp>
        <p:nvSpPr>
          <p:cNvPr id="112" name="Rectangle 111"/>
          <p:cNvSpPr/>
          <p:nvPr/>
        </p:nvSpPr>
        <p:spPr>
          <a:xfrm>
            <a:off x="406879" y="3306181"/>
            <a:ext cx="554406" cy="255960"/>
          </a:xfrm>
          <a:prstGeom prst="rect">
            <a:avLst/>
          </a:prstGeom>
          <a:solidFill>
            <a:srgbClr val="AEC9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7" name="Picture 106" descr="Screen shot 2012-11-28 at 1.57.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755" y="4660357"/>
            <a:ext cx="2354496" cy="1809507"/>
          </a:xfrm>
          <a:prstGeom prst="rect">
            <a:avLst/>
          </a:prstGeom>
        </p:spPr>
      </p:pic>
      <p:grpSp>
        <p:nvGrpSpPr>
          <p:cNvPr id="110" name="Group 109"/>
          <p:cNvGrpSpPr/>
          <p:nvPr/>
        </p:nvGrpSpPr>
        <p:grpSpPr>
          <a:xfrm>
            <a:off x="2052365" y="875358"/>
            <a:ext cx="2038189" cy="1836105"/>
            <a:chOff x="2291667" y="998648"/>
            <a:chExt cx="2038189" cy="1836105"/>
          </a:xfrm>
        </p:grpSpPr>
        <p:pic>
          <p:nvPicPr>
            <p:cNvPr id="108" name="Picture 107" descr="Screen shot 2012-11-28 at 2.05.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464" y="998648"/>
              <a:ext cx="2011851" cy="1000946"/>
            </a:xfrm>
            <a:prstGeom prst="rect">
              <a:avLst/>
            </a:prstGeom>
          </p:spPr>
        </p:pic>
        <p:pic>
          <p:nvPicPr>
            <p:cNvPr id="109" name="Picture 108" descr="Screen shot 2012-11-28 at 2.05.4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1667" y="1974022"/>
              <a:ext cx="2038189" cy="860731"/>
            </a:xfrm>
            <a:prstGeom prst="rect">
              <a:avLst/>
            </a:prstGeom>
          </p:spPr>
        </p:pic>
      </p:grpSp>
      <p:cxnSp>
        <p:nvCxnSpPr>
          <p:cNvPr id="114" name="Straight Connector 113"/>
          <p:cNvCxnSpPr/>
          <p:nvPr/>
        </p:nvCxnSpPr>
        <p:spPr>
          <a:xfrm flipH="1">
            <a:off x="607449" y="3867377"/>
            <a:ext cx="3790" cy="792980"/>
          </a:xfrm>
          <a:prstGeom prst="line">
            <a:avLst/>
          </a:prstGeom>
        </p:spPr>
        <p:style>
          <a:lnRef idx="2">
            <a:schemeClr val="dk1"/>
          </a:lnRef>
          <a:fillRef idx="0">
            <a:schemeClr val="dk1"/>
          </a:fillRef>
          <a:effectRef idx="1">
            <a:schemeClr val="dk1"/>
          </a:effectRef>
          <a:fontRef idx="minor">
            <a:schemeClr val="tx1"/>
          </a:fontRef>
        </p:style>
      </p:cxnSp>
      <p:pic>
        <p:nvPicPr>
          <p:cNvPr id="105" name="Picture 104" descr="Screen shot 2012-11-28 at 11.37.0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085" y="4660357"/>
            <a:ext cx="1108975" cy="1836106"/>
          </a:xfrm>
          <a:prstGeom prst="rect">
            <a:avLst/>
          </a:prstGeom>
        </p:spPr>
      </p:pic>
      <p:cxnSp>
        <p:nvCxnSpPr>
          <p:cNvPr id="116" name="Straight Connector 115"/>
          <p:cNvCxnSpPr/>
          <p:nvPr/>
        </p:nvCxnSpPr>
        <p:spPr>
          <a:xfrm flipH="1">
            <a:off x="1127292" y="2598615"/>
            <a:ext cx="11550" cy="690643"/>
          </a:xfrm>
          <a:prstGeom prst="line">
            <a:avLst/>
          </a:prstGeom>
        </p:spPr>
        <p:style>
          <a:lnRef idx="2">
            <a:schemeClr val="dk1"/>
          </a:lnRef>
          <a:fillRef idx="0">
            <a:schemeClr val="dk1"/>
          </a:fillRef>
          <a:effectRef idx="1">
            <a:schemeClr val="dk1"/>
          </a:effectRef>
          <a:fontRef idx="minor">
            <a:schemeClr val="tx1"/>
          </a:fontRef>
        </p:style>
      </p:cxnSp>
      <p:cxnSp>
        <p:nvCxnSpPr>
          <p:cNvPr id="120" name="Straight Connector 119"/>
          <p:cNvCxnSpPr>
            <a:endCxn id="107" idx="0"/>
          </p:cNvCxnSpPr>
          <p:nvPr/>
        </p:nvCxnSpPr>
        <p:spPr>
          <a:xfrm flipH="1">
            <a:off x="2641003" y="3562688"/>
            <a:ext cx="10376" cy="1097669"/>
          </a:xfrm>
          <a:prstGeom prst="line">
            <a:avLst/>
          </a:prstGeom>
        </p:spPr>
        <p:style>
          <a:lnRef idx="2">
            <a:schemeClr val="dk1"/>
          </a:lnRef>
          <a:fillRef idx="0">
            <a:schemeClr val="dk1"/>
          </a:fillRef>
          <a:effectRef idx="1">
            <a:schemeClr val="dk1"/>
          </a:effectRef>
          <a:fontRef idx="minor">
            <a:schemeClr val="tx1"/>
          </a:fontRef>
        </p:style>
      </p:cxnSp>
      <p:cxnSp>
        <p:nvCxnSpPr>
          <p:cNvPr id="123" name="Straight Connector 122"/>
          <p:cNvCxnSpPr>
            <a:stCxn id="122" idx="0"/>
          </p:cNvCxnSpPr>
          <p:nvPr/>
        </p:nvCxnSpPr>
        <p:spPr>
          <a:xfrm flipV="1">
            <a:off x="3969887" y="2711463"/>
            <a:ext cx="0" cy="284888"/>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a:xfrm>
            <a:off x="623050" y="-3210"/>
            <a:ext cx="8229600" cy="878568"/>
          </a:xfrm>
        </p:spPr>
        <p:txBody>
          <a:bodyPr>
            <a:noAutofit/>
          </a:bodyPr>
          <a:lstStyle/>
          <a:p>
            <a:r>
              <a:rPr lang="en-US" sz="3200" dirty="0" err="1" smtClean="0"/>
              <a:t>Nanoscale</a:t>
            </a:r>
            <a:r>
              <a:rPr lang="en-US" sz="3200" dirty="0" smtClean="0"/>
              <a:t> Informal Science Education Network</a:t>
            </a:r>
            <a:endParaRPr lang="en-US" sz="3200" dirty="0"/>
          </a:p>
        </p:txBody>
      </p:sp>
      <p:cxnSp>
        <p:nvCxnSpPr>
          <p:cNvPr id="133" name="Straight Connector 132"/>
          <p:cNvCxnSpPr/>
          <p:nvPr/>
        </p:nvCxnSpPr>
        <p:spPr>
          <a:xfrm flipH="1">
            <a:off x="4752791" y="3597244"/>
            <a:ext cx="10376" cy="1097669"/>
          </a:xfrm>
          <a:prstGeom prst="line">
            <a:avLst/>
          </a:prstGeom>
        </p:spPr>
        <p:style>
          <a:lnRef idx="2">
            <a:schemeClr val="dk1"/>
          </a:lnRef>
          <a:fillRef idx="0">
            <a:schemeClr val="dk1"/>
          </a:fillRef>
          <a:effectRef idx="1">
            <a:schemeClr val="dk1"/>
          </a:effectRef>
          <a:fontRef idx="minor">
            <a:schemeClr val="tx1"/>
          </a:fontRef>
        </p:style>
      </p:cxnSp>
      <p:pic>
        <p:nvPicPr>
          <p:cNvPr id="132" name="Picture 131" descr="Screen shot 2012-11-28 at 2.50.1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6256" y="4648028"/>
            <a:ext cx="2576736" cy="1848435"/>
          </a:xfrm>
          <a:prstGeom prst="rect">
            <a:avLst/>
          </a:prstGeom>
        </p:spPr>
      </p:pic>
      <p:cxnSp>
        <p:nvCxnSpPr>
          <p:cNvPr id="135" name="Straight Connector 134"/>
          <p:cNvCxnSpPr/>
          <p:nvPr/>
        </p:nvCxnSpPr>
        <p:spPr>
          <a:xfrm flipH="1">
            <a:off x="5440722" y="2193017"/>
            <a:ext cx="10376" cy="1097669"/>
          </a:xfrm>
          <a:prstGeom prst="line">
            <a:avLst/>
          </a:prstGeom>
        </p:spPr>
        <p:style>
          <a:lnRef idx="2">
            <a:schemeClr val="dk1"/>
          </a:lnRef>
          <a:fillRef idx="0">
            <a:schemeClr val="dk1"/>
          </a:fillRef>
          <a:effectRef idx="1">
            <a:schemeClr val="dk1"/>
          </a:effectRef>
          <a:fontRef idx="minor">
            <a:schemeClr val="tx1"/>
          </a:fontRef>
        </p:style>
      </p:cxnSp>
      <p:pic>
        <p:nvPicPr>
          <p:cNvPr id="136" name="Picture 135" descr="Screen shot 2012-11-28 at 2.57.1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0677" y="851540"/>
            <a:ext cx="2325331" cy="1876812"/>
          </a:xfrm>
          <a:prstGeom prst="rect">
            <a:avLst/>
          </a:prstGeom>
        </p:spPr>
      </p:pic>
      <p:pic>
        <p:nvPicPr>
          <p:cNvPr id="138" name="Picture 137" descr="Screen shot 2012-11-28 at 3.02.13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7394" y="4604407"/>
            <a:ext cx="1992068" cy="1944181"/>
          </a:xfrm>
          <a:prstGeom prst="rect">
            <a:avLst/>
          </a:prstGeom>
        </p:spPr>
      </p:pic>
      <p:grpSp>
        <p:nvGrpSpPr>
          <p:cNvPr id="7" name="Group 6"/>
          <p:cNvGrpSpPr/>
          <p:nvPr/>
        </p:nvGrpSpPr>
        <p:grpSpPr>
          <a:xfrm>
            <a:off x="5785602" y="3597244"/>
            <a:ext cx="1056767" cy="1097669"/>
            <a:chOff x="5785602" y="3597244"/>
            <a:chExt cx="1056767" cy="1097669"/>
          </a:xfrm>
        </p:grpSpPr>
        <p:cxnSp>
          <p:nvCxnSpPr>
            <p:cNvPr id="46" name="Straight Connector 45"/>
            <p:cNvCxnSpPr/>
            <p:nvPr/>
          </p:nvCxnSpPr>
          <p:spPr>
            <a:xfrm flipH="1">
              <a:off x="5785602" y="3597244"/>
              <a:ext cx="10376" cy="737906"/>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a:xfrm flipH="1">
              <a:off x="5785602" y="4335150"/>
              <a:ext cx="1056767" cy="0"/>
            </a:xfrm>
            <a:prstGeom prst="line">
              <a:avLst/>
            </a:prstGeom>
          </p:spPr>
          <p:style>
            <a:lnRef idx="2">
              <a:schemeClr val="dk1"/>
            </a:lnRef>
            <a:fillRef idx="0">
              <a:schemeClr val="dk1"/>
            </a:fillRef>
            <a:effectRef idx="1">
              <a:schemeClr val="dk1"/>
            </a:effectRef>
            <a:fontRef idx="minor">
              <a:schemeClr val="tx1"/>
            </a:fontRef>
          </p:style>
        </p:cxnSp>
        <p:cxnSp>
          <p:nvCxnSpPr>
            <p:cNvPr id="50" name="Straight Connector 49"/>
            <p:cNvCxnSpPr/>
            <p:nvPr/>
          </p:nvCxnSpPr>
          <p:spPr>
            <a:xfrm flipH="1">
              <a:off x="6830303" y="4325960"/>
              <a:ext cx="10376" cy="368953"/>
            </a:xfrm>
            <a:prstGeom prst="line">
              <a:avLst/>
            </a:prstGeom>
          </p:spPr>
          <p:style>
            <a:lnRef idx="2">
              <a:schemeClr val="dk1"/>
            </a:lnRef>
            <a:fillRef idx="0">
              <a:schemeClr val="dk1"/>
            </a:fillRef>
            <a:effectRef idx="1">
              <a:schemeClr val="dk1"/>
            </a:effectRef>
            <a:fontRef idx="minor">
              <a:schemeClr val="tx1"/>
            </a:fontRef>
          </p:style>
        </p:cxnSp>
      </p:grpSp>
      <p:cxnSp>
        <p:nvCxnSpPr>
          <p:cNvPr id="55" name="Straight Connector 54"/>
          <p:cNvCxnSpPr/>
          <p:nvPr/>
        </p:nvCxnSpPr>
        <p:spPr>
          <a:xfrm>
            <a:off x="7264459" y="2721232"/>
            <a:ext cx="3982" cy="219460"/>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p:cNvCxnSpPr/>
          <p:nvPr/>
        </p:nvCxnSpPr>
        <p:spPr>
          <a:xfrm flipH="1">
            <a:off x="6217461" y="2935900"/>
            <a:ext cx="1056767" cy="0"/>
          </a:xfrm>
          <a:prstGeom prst="line">
            <a:avLst/>
          </a:prstGeom>
        </p:spPr>
        <p:style>
          <a:lnRef idx="2">
            <a:schemeClr val="dk1"/>
          </a:lnRef>
          <a:fillRef idx="0">
            <a:schemeClr val="dk1"/>
          </a:fillRef>
          <a:effectRef idx="1">
            <a:schemeClr val="dk1"/>
          </a:effectRef>
          <a:fontRef idx="minor">
            <a:schemeClr val="tx1"/>
          </a:fontRef>
        </p:style>
      </p:cxnSp>
      <p:cxnSp>
        <p:nvCxnSpPr>
          <p:cNvPr id="57" name="Straight Connector 56"/>
          <p:cNvCxnSpPr/>
          <p:nvPr/>
        </p:nvCxnSpPr>
        <p:spPr>
          <a:xfrm flipH="1">
            <a:off x="6203779" y="2920305"/>
            <a:ext cx="10376" cy="368953"/>
          </a:xfrm>
          <a:prstGeom prst="line">
            <a:avLst/>
          </a:prstGeom>
        </p:spPr>
        <p:style>
          <a:lnRef idx="2">
            <a:schemeClr val="dk1"/>
          </a:lnRef>
          <a:fillRef idx="0">
            <a:schemeClr val="dk1"/>
          </a:fillRef>
          <a:effectRef idx="1">
            <a:schemeClr val="dk1"/>
          </a:effectRef>
          <a:fontRef idx="minor">
            <a:schemeClr val="tx1"/>
          </a:fontRef>
        </p:style>
      </p:cxnSp>
      <p:pic>
        <p:nvPicPr>
          <p:cNvPr id="106" name="Picture 105" descr="NISE_05_program _cover.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0309" y="864350"/>
            <a:ext cx="1457065" cy="1863757"/>
          </a:xfrm>
          <a:prstGeom prst="rect">
            <a:avLst/>
          </a:prstGeom>
        </p:spPr>
      </p:pic>
      <p:sp>
        <p:nvSpPr>
          <p:cNvPr id="13" name="TextBox 12"/>
          <p:cNvSpPr txBox="1"/>
          <p:nvPr/>
        </p:nvSpPr>
        <p:spPr>
          <a:xfrm>
            <a:off x="6590382" y="6212636"/>
            <a:ext cx="1811156" cy="276999"/>
          </a:xfrm>
          <a:prstGeom prst="rect">
            <a:avLst/>
          </a:prstGeom>
          <a:solidFill>
            <a:srgbClr val="FFFFFF"/>
          </a:solidFill>
        </p:spPr>
        <p:txBody>
          <a:bodyPr wrap="square" rtlCol="0">
            <a:spAutoFit/>
          </a:bodyPr>
          <a:lstStyle/>
          <a:p>
            <a:pPr algn="ctr"/>
            <a:r>
              <a:rPr lang="en-US" sz="1200" dirty="0" smtClean="0"/>
              <a:t>Professional development</a:t>
            </a:r>
            <a:endParaRPr lang="en-US" sz="1200" dirty="0"/>
          </a:p>
        </p:txBody>
      </p:sp>
      <p:sp>
        <p:nvSpPr>
          <p:cNvPr id="15" name="Rectangle 14"/>
          <p:cNvSpPr/>
          <p:nvPr/>
        </p:nvSpPr>
        <p:spPr>
          <a:xfrm>
            <a:off x="6717389" y="851540"/>
            <a:ext cx="1772073" cy="185992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5" name="Picture 64" descr="photo.jpg"/>
          <p:cNvPicPr>
            <a:picLocks noChangeAspect="1"/>
          </p:cNvPicPr>
          <p:nvPr/>
        </p:nvPicPr>
        <p:blipFill rotWithShape="1">
          <a:blip r:embed="rId10">
            <a:extLst>
              <a:ext uri="{28A0092B-C50C-407E-A947-70E740481C1C}">
                <a14:useLocalDpi xmlns:a14="http://schemas.microsoft.com/office/drawing/2010/main" val="0"/>
              </a:ext>
            </a:extLst>
          </a:blip>
          <a:srcRect b="20259"/>
          <a:stretch/>
        </p:blipFill>
        <p:spPr>
          <a:xfrm>
            <a:off x="6726006" y="851540"/>
            <a:ext cx="1749345" cy="1859923"/>
          </a:xfrm>
          <a:prstGeom prst="rect">
            <a:avLst/>
          </a:prstGeom>
        </p:spPr>
      </p:pic>
      <p:grpSp>
        <p:nvGrpSpPr>
          <p:cNvPr id="58" name="Group 57"/>
          <p:cNvGrpSpPr/>
          <p:nvPr/>
        </p:nvGrpSpPr>
        <p:grpSpPr>
          <a:xfrm>
            <a:off x="335642" y="719950"/>
            <a:ext cx="6789371" cy="4904154"/>
            <a:chOff x="1367691" y="967158"/>
            <a:chExt cx="6789371" cy="4904154"/>
          </a:xfrm>
        </p:grpSpPr>
        <p:grpSp>
          <p:nvGrpSpPr>
            <p:cNvPr id="59" name="Group 58"/>
            <p:cNvGrpSpPr/>
            <p:nvPr/>
          </p:nvGrpSpPr>
          <p:grpSpPr>
            <a:xfrm>
              <a:off x="1367691" y="967158"/>
              <a:ext cx="6789371" cy="4904154"/>
              <a:chOff x="1367691" y="967158"/>
              <a:chExt cx="6789371" cy="4904154"/>
            </a:xfrm>
          </p:grpSpPr>
          <p:sp>
            <p:nvSpPr>
              <p:cNvPr id="62" name="Oval 61"/>
              <p:cNvSpPr/>
              <p:nvPr/>
            </p:nvSpPr>
            <p:spPr>
              <a:xfrm>
                <a:off x="1367691" y="967158"/>
                <a:ext cx="6789371" cy="4904154"/>
              </a:xfrm>
              <a:prstGeom prst="ellipse">
                <a:avLst/>
              </a:prstGeom>
              <a:solidFill>
                <a:srgbClr val="B8E949"/>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1553315" y="1924536"/>
                <a:ext cx="4103076" cy="3057771"/>
              </a:xfrm>
              <a:prstGeom prst="ellipse">
                <a:avLst/>
              </a:prstGeom>
              <a:solidFill>
                <a:srgbClr val="97B04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1" name="TextBox 60"/>
            <p:cNvSpPr txBox="1"/>
            <p:nvPr/>
          </p:nvSpPr>
          <p:spPr>
            <a:xfrm>
              <a:off x="6463321" y="3057769"/>
              <a:ext cx="785447" cy="461665"/>
            </a:xfrm>
            <a:prstGeom prst="rect">
              <a:avLst/>
            </a:prstGeom>
            <a:noFill/>
          </p:spPr>
          <p:txBody>
            <a:bodyPr wrap="square" rtlCol="0">
              <a:spAutoFit/>
            </a:bodyPr>
            <a:lstStyle/>
            <a:p>
              <a:r>
                <a:rPr lang="en-US" sz="2400" dirty="0" smtClean="0"/>
                <a:t>312</a:t>
              </a:r>
              <a:endParaRPr lang="en-US" sz="2400" dirty="0"/>
            </a:p>
          </p:txBody>
        </p:sp>
        <p:sp>
          <p:nvSpPr>
            <p:cNvPr id="64" name="TextBox 63"/>
            <p:cNvSpPr txBox="1"/>
            <p:nvPr/>
          </p:nvSpPr>
          <p:spPr>
            <a:xfrm>
              <a:off x="3084414" y="3104263"/>
              <a:ext cx="785447" cy="461665"/>
            </a:xfrm>
            <a:prstGeom prst="rect">
              <a:avLst/>
            </a:prstGeom>
            <a:noFill/>
          </p:spPr>
          <p:txBody>
            <a:bodyPr wrap="square" rtlCol="0">
              <a:spAutoFit/>
            </a:bodyPr>
            <a:lstStyle/>
            <a:p>
              <a:r>
                <a:rPr lang="en-US" sz="2400" dirty="0" smtClean="0">
                  <a:solidFill>
                    <a:schemeClr val="bg1"/>
                  </a:solidFill>
                </a:rPr>
                <a:t>188</a:t>
              </a:r>
              <a:endParaRPr lang="en-US" sz="2400" dirty="0">
                <a:solidFill>
                  <a:schemeClr val="bg1"/>
                </a:solidFill>
              </a:endParaRPr>
            </a:p>
          </p:txBody>
        </p:sp>
      </p:grpSp>
    </p:spTree>
    <p:extLst>
      <p:ext uri="{BB962C8B-B14F-4D97-AF65-F5344CB8AC3E}">
        <p14:creationId xmlns:p14="http://schemas.microsoft.com/office/powerpoint/2010/main" val="154204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Network srep00551-f5.jpg"/>
          <p:cNvPicPr>
            <a:picLocks noChangeAspect="1"/>
          </p:cNvPicPr>
          <p:nvPr/>
        </p:nvPicPr>
        <p:blipFill rotWithShape="1">
          <a:blip r:embed="rId2">
            <a:extLst>
              <a:ext uri="{28A0092B-C50C-407E-A947-70E740481C1C}">
                <a14:useLocalDpi xmlns:a14="http://schemas.microsoft.com/office/drawing/2010/main" val="0"/>
              </a:ext>
            </a:extLst>
          </a:blip>
          <a:srcRect l="13093" t="15063" r="20070" b="13615"/>
          <a:stretch/>
        </p:blipFill>
        <p:spPr>
          <a:xfrm>
            <a:off x="0" y="0"/>
            <a:ext cx="9144000" cy="6858000"/>
          </a:xfrm>
          <a:prstGeom prst="rect">
            <a:avLst/>
          </a:prstGeom>
        </p:spPr>
      </p:pic>
      <p:sp>
        <p:nvSpPr>
          <p:cNvPr id="4" name="TextBox 3"/>
          <p:cNvSpPr txBox="1"/>
          <p:nvPr/>
        </p:nvSpPr>
        <p:spPr>
          <a:xfrm>
            <a:off x="1721556" y="2779889"/>
            <a:ext cx="5700888" cy="646331"/>
          </a:xfrm>
          <a:prstGeom prst="rect">
            <a:avLst/>
          </a:prstGeom>
          <a:solidFill>
            <a:srgbClr val="E2F1CF"/>
          </a:solidFill>
        </p:spPr>
        <p:txBody>
          <a:bodyPr wrap="square" rtlCol="0">
            <a:spAutoFit/>
          </a:bodyPr>
          <a:lstStyle/>
          <a:p>
            <a:pPr algn="ctr"/>
            <a:r>
              <a:rPr lang="en-US" sz="3600" dirty="0" smtClean="0"/>
              <a:t>Evolution of the NISE Net</a:t>
            </a:r>
            <a:endParaRPr lang="en-US" sz="3600" dirty="0"/>
          </a:p>
        </p:txBody>
      </p:sp>
    </p:spTree>
    <p:extLst>
      <p:ext uri="{BB962C8B-B14F-4D97-AF65-F5344CB8AC3E}">
        <p14:creationId xmlns:p14="http://schemas.microsoft.com/office/powerpoint/2010/main" val="17464835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2890" y="1875343"/>
            <a:ext cx="9031110" cy="4647426"/>
          </a:xfrm>
          <a:prstGeom prst="rect">
            <a:avLst/>
          </a:prstGeom>
        </p:spPr>
        <p:txBody>
          <a:bodyPr wrap="square">
            <a:spAutoFit/>
          </a:bodyPr>
          <a:lstStyle/>
          <a:p>
            <a:r>
              <a:rPr lang="en-US" sz="2800" dirty="0" smtClean="0"/>
              <a:t>In last year’s network communication study we learned that partners were very interested in:</a:t>
            </a:r>
          </a:p>
          <a:p>
            <a:pPr marL="285750" indent="-285750">
              <a:buFont typeface="Arial"/>
              <a:buChar char="•"/>
            </a:pPr>
            <a:r>
              <a:rPr lang="en-US" sz="2400" dirty="0" smtClean="0"/>
              <a:t>learning </a:t>
            </a:r>
            <a:r>
              <a:rPr lang="en-US" sz="2400" dirty="0"/>
              <a:t>new ways to implement NISE Net products, particularly </a:t>
            </a:r>
            <a:r>
              <a:rPr lang="en-US" sz="2400" dirty="0" err="1"/>
              <a:t>NanoDays</a:t>
            </a:r>
            <a:r>
              <a:rPr lang="en-US" sz="2400" dirty="0"/>
              <a:t> </a:t>
            </a:r>
            <a:r>
              <a:rPr lang="en-US" sz="2400" dirty="0" smtClean="0"/>
              <a:t>programming;</a:t>
            </a:r>
          </a:p>
          <a:p>
            <a:pPr marL="285750" indent="-285750">
              <a:buFont typeface="Arial"/>
              <a:buChar char="•"/>
            </a:pPr>
            <a:r>
              <a:rPr lang="en-US" sz="2400" dirty="0" smtClean="0"/>
              <a:t>hearing how </a:t>
            </a:r>
            <a:r>
              <a:rPr lang="en-US" sz="2400" dirty="0"/>
              <a:t>other institutions in the Network modified, adapted, or “hacked” </a:t>
            </a:r>
            <a:r>
              <a:rPr lang="en-US" sz="2400" dirty="0" smtClean="0"/>
              <a:t>activities;</a:t>
            </a:r>
          </a:p>
          <a:p>
            <a:pPr marL="285750" indent="-285750">
              <a:buFont typeface="Arial"/>
              <a:buChar char="•"/>
            </a:pPr>
            <a:r>
              <a:rPr lang="en-US" sz="2400" dirty="0"/>
              <a:t>l</a:t>
            </a:r>
            <a:r>
              <a:rPr lang="en-US" sz="2400" dirty="0" smtClean="0"/>
              <a:t>earning how </a:t>
            </a:r>
            <a:r>
              <a:rPr lang="en-US" sz="2400" dirty="0"/>
              <a:t>other institutions might be integrating </a:t>
            </a:r>
            <a:r>
              <a:rPr lang="en-US" sz="2400" dirty="0" err="1"/>
              <a:t>nano</a:t>
            </a:r>
            <a:r>
              <a:rPr lang="en-US" sz="2400" dirty="0"/>
              <a:t> beyond the yearly </a:t>
            </a:r>
            <a:r>
              <a:rPr lang="en-US" sz="2400" dirty="0" err="1"/>
              <a:t>NanoDays</a:t>
            </a:r>
            <a:r>
              <a:rPr lang="en-US" sz="2400" dirty="0"/>
              <a:t> events and </a:t>
            </a:r>
            <a:r>
              <a:rPr lang="en-US" sz="2400" dirty="0" smtClean="0"/>
              <a:t>activities; and</a:t>
            </a:r>
          </a:p>
          <a:p>
            <a:pPr marL="285750" indent="-285750">
              <a:buFont typeface="Arial"/>
              <a:buChar char="•"/>
            </a:pPr>
            <a:r>
              <a:rPr lang="en-US" sz="2400" dirty="0" smtClean="0"/>
              <a:t>sharing </a:t>
            </a:r>
            <a:r>
              <a:rPr lang="en-US" sz="2400" dirty="0"/>
              <a:t>more with </a:t>
            </a:r>
            <a:r>
              <a:rPr lang="en-US" sz="2400" dirty="0" smtClean="0"/>
              <a:t>others to </a:t>
            </a:r>
            <a:r>
              <a:rPr lang="en-US" sz="2400" dirty="0"/>
              <a:t>communicate their own implementation ideas, activities, and program </a:t>
            </a:r>
            <a:r>
              <a:rPr lang="en-US" sz="2400" dirty="0" smtClean="0"/>
              <a:t>modifications, as well as </a:t>
            </a:r>
            <a:r>
              <a:rPr lang="en-US" sz="2400" dirty="0" err="1" smtClean="0"/>
              <a:t>nano</a:t>
            </a:r>
            <a:r>
              <a:rPr lang="en-US" sz="2400" dirty="0" smtClean="0"/>
              <a:t>-related activities they developed at their own institutions.</a:t>
            </a:r>
          </a:p>
          <a:p>
            <a:endParaRPr lang="en-US" sz="2400" dirty="0"/>
          </a:p>
        </p:txBody>
      </p:sp>
      <p:sp>
        <p:nvSpPr>
          <p:cNvPr id="5" name="Rectangle 4"/>
          <p:cNvSpPr/>
          <p:nvPr/>
        </p:nvSpPr>
        <p:spPr>
          <a:xfrm>
            <a:off x="0" y="0"/>
            <a:ext cx="9144000" cy="136877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a:xfrm>
            <a:off x="457200" y="274638"/>
            <a:ext cx="8229600" cy="910696"/>
          </a:xfrm>
        </p:spPr>
        <p:txBody>
          <a:bodyPr>
            <a:normAutofit/>
          </a:bodyPr>
          <a:lstStyle/>
          <a:p>
            <a:r>
              <a:rPr lang="en-US" dirty="0" smtClean="0"/>
              <a:t>About this </a:t>
            </a:r>
            <a:r>
              <a:rPr lang="en-US" dirty="0" smtClean="0"/>
              <a:t>meeting</a:t>
            </a:r>
            <a:endParaRPr lang="en-US" dirty="0"/>
          </a:p>
        </p:txBody>
      </p:sp>
      <p:sp>
        <p:nvSpPr>
          <p:cNvPr id="7" name="Rectangle 6"/>
          <p:cNvSpPr/>
          <p:nvPr/>
        </p:nvSpPr>
        <p:spPr>
          <a:xfrm>
            <a:off x="0" y="1368778"/>
            <a:ext cx="9144000" cy="129796"/>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Tree>
    <p:extLst>
      <p:ext uri="{BB962C8B-B14F-4D97-AF65-F5344CB8AC3E}">
        <p14:creationId xmlns:p14="http://schemas.microsoft.com/office/powerpoint/2010/main" val="39302688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Isosceles Triangle 110"/>
          <p:cNvSpPr/>
          <p:nvPr/>
        </p:nvSpPr>
        <p:spPr>
          <a:xfrm flipV="1">
            <a:off x="406879" y="3537480"/>
            <a:ext cx="426287"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Isosceles Triangle 121"/>
          <p:cNvSpPr/>
          <p:nvPr/>
        </p:nvSpPr>
        <p:spPr>
          <a:xfrm>
            <a:off x="3571256" y="2996351"/>
            <a:ext cx="797262"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978864" y="3292248"/>
            <a:ext cx="7161420" cy="282222"/>
            <a:chOff x="457200" y="1580612"/>
            <a:chExt cx="7872766" cy="282222"/>
          </a:xfrm>
        </p:grpSpPr>
        <p:sp>
          <p:nvSpPr>
            <p:cNvPr id="32" name="Rectangle 31"/>
            <p:cNvSpPr/>
            <p:nvPr/>
          </p:nvSpPr>
          <p:spPr>
            <a:xfrm>
              <a:off x="457200" y="1580612"/>
              <a:ext cx="7872766"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29092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07303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5515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3727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419386"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20150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98361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76573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4785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329966" y="1580612"/>
              <a:ext cx="0" cy="282222"/>
            </a:xfrm>
            <a:prstGeom prst="line">
              <a:avLst/>
            </a:prstGeom>
          </p:spPr>
          <p:style>
            <a:lnRef idx="2">
              <a:schemeClr val="accent1"/>
            </a:lnRef>
            <a:fillRef idx="0">
              <a:schemeClr val="accent1"/>
            </a:fillRef>
            <a:effectRef idx="1">
              <a:schemeClr val="accent1"/>
            </a:effectRef>
            <a:fontRef idx="minor">
              <a:schemeClr val="tx1"/>
            </a:fontRef>
          </p:style>
        </p:cxnSp>
      </p:grpSp>
      <p:sp>
        <p:nvSpPr>
          <p:cNvPr id="80" name="Rectangle 79"/>
          <p:cNvSpPr/>
          <p:nvPr/>
        </p:nvSpPr>
        <p:spPr>
          <a:xfrm>
            <a:off x="406879" y="3289258"/>
            <a:ext cx="576731" cy="285211"/>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8140285" y="3290970"/>
            <a:ext cx="418418"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rot="16200000">
            <a:off x="304739" y="3811916"/>
            <a:ext cx="1302891" cy="369332"/>
          </a:xfrm>
          <a:prstGeom prst="rect">
            <a:avLst/>
          </a:prstGeom>
          <a:noFill/>
        </p:spPr>
        <p:txBody>
          <a:bodyPr wrap="square" rtlCol="0">
            <a:spAutoFit/>
          </a:bodyPr>
          <a:lstStyle/>
          <a:p>
            <a:r>
              <a:rPr lang="en-US" dirty="0" smtClean="0"/>
              <a:t>10/2005 -</a:t>
            </a:r>
            <a:endParaRPr lang="en-US" dirty="0"/>
          </a:p>
        </p:txBody>
      </p:sp>
      <p:sp>
        <p:nvSpPr>
          <p:cNvPr id="93" name="TextBox 92"/>
          <p:cNvSpPr txBox="1"/>
          <p:nvPr/>
        </p:nvSpPr>
        <p:spPr>
          <a:xfrm rot="16200000">
            <a:off x="1261228" y="3713448"/>
            <a:ext cx="874072" cy="369332"/>
          </a:xfrm>
          <a:prstGeom prst="rect">
            <a:avLst/>
          </a:prstGeom>
          <a:noFill/>
        </p:spPr>
        <p:txBody>
          <a:bodyPr wrap="square" rtlCol="0">
            <a:spAutoFit/>
          </a:bodyPr>
          <a:lstStyle/>
          <a:p>
            <a:r>
              <a:rPr lang="en-US" dirty="0" smtClean="0"/>
              <a:t>2006 -</a:t>
            </a:r>
            <a:endParaRPr lang="en-US" dirty="0"/>
          </a:p>
        </p:txBody>
      </p:sp>
      <p:sp>
        <p:nvSpPr>
          <p:cNvPr id="94" name="TextBox 93"/>
          <p:cNvSpPr txBox="1"/>
          <p:nvPr/>
        </p:nvSpPr>
        <p:spPr>
          <a:xfrm rot="16200000">
            <a:off x="1980628" y="3707088"/>
            <a:ext cx="874072" cy="369332"/>
          </a:xfrm>
          <a:prstGeom prst="rect">
            <a:avLst/>
          </a:prstGeom>
          <a:noFill/>
        </p:spPr>
        <p:txBody>
          <a:bodyPr wrap="square" rtlCol="0">
            <a:spAutoFit/>
          </a:bodyPr>
          <a:lstStyle/>
          <a:p>
            <a:r>
              <a:rPr lang="en-US" dirty="0" smtClean="0"/>
              <a:t>2007 -</a:t>
            </a:r>
            <a:endParaRPr lang="en-US" dirty="0"/>
          </a:p>
        </p:txBody>
      </p:sp>
      <p:sp>
        <p:nvSpPr>
          <p:cNvPr id="95" name="TextBox 94"/>
          <p:cNvSpPr txBox="1"/>
          <p:nvPr/>
        </p:nvSpPr>
        <p:spPr>
          <a:xfrm rot="16200000">
            <a:off x="2688688" y="3700728"/>
            <a:ext cx="874072" cy="369332"/>
          </a:xfrm>
          <a:prstGeom prst="rect">
            <a:avLst/>
          </a:prstGeom>
          <a:noFill/>
        </p:spPr>
        <p:txBody>
          <a:bodyPr wrap="square" rtlCol="0">
            <a:spAutoFit/>
          </a:bodyPr>
          <a:lstStyle/>
          <a:p>
            <a:r>
              <a:rPr lang="en-US" dirty="0" smtClean="0"/>
              <a:t>2008 -</a:t>
            </a:r>
            <a:endParaRPr lang="en-US" dirty="0"/>
          </a:p>
        </p:txBody>
      </p:sp>
      <p:sp>
        <p:nvSpPr>
          <p:cNvPr id="96" name="TextBox 95"/>
          <p:cNvSpPr txBox="1"/>
          <p:nvPr/>
        </p:nvSpPr>
        <p:spPr>
          <a:xfrm rot="16200000">
            <a:off x="3396748" y="3694368"/>
            <a:ext cx="874072" cy="369332"/>
          </a:xfrm>
          <a:prstGeom prst="rect">
            <a:avLst/>
          </a:prstGeom>
          <a:noFill/>
        </p:spPr>
        <p:txBody>
          <a:bodyPr wrap="square" rtlCol="0">
            <a:spAutoFit/>
          </a:bodyPr>
          <a:lstStyle/>
          <a:p>
            <a:r>
              <a:rPr lang="en-US" dirty="0" smtClean="0"/>
              <a:t>2009 -</a:t>
            </a:r>
            <a:endParaRPr lang="en-US" dirty="0"/>
          </a:p>
        </p:txBody>
      </p:sp>
      <p:sp>
        <p:nvSpPr>
          <p:cNvPr id="97" name="TextBox 96"/>
          <p:cNvSpPr txBox="1"/>
          <p:nvPr/>
        </p:nvSpPr>
        <p:spPr>
          <a:xfrm rot="16200000">
            <a:off x="4116148" y="3688008"/>
            <a:ext cx="874072" cy="369332"/>
          </a:xfrm>
          <a:prstGeom prst="rect">
            <a:avLst/>
          </a:prstGeom>
          <a:noFill/>
        </p:spPr>
        <p:txBody>
          <a:bodyPr wrap="square" rtlCol="0">
            <a:spAutoFit/>
          </a:bodyPr>
          <a:lstStyle/>
          <a:p>
            <a:r>
              <a:rPr lang="en-US" dirty="0" smtClean="0"/>
              <a:t>2010 -</a:t>
            </a:r>
            <a:endParaRPr lang="en-US" dirty="0"/>
          </a:p>
        </p:txBody>
      </p:sp>
      <p:sp>
        <p:nvSpPr>
          <p:cNvPr id="98" name="TextBox 97"/>
          <p:cNvSpPr txBox="1"/>
          <p:nvPr/>
        </p:nvSpPr>
        <p:spPr>
          <a:xfrm rot="16200000">
            <a:off x="4824208" y="3692988"/>
            <a:ext cx="874072" cy="369332"/>
          </a:xfrm>
          <a:prstGeom prst="rect">
            <a:avLst/>
          </a:prstGeom>
          <a:noFill/>
        </p:spPr>
        <p:txBody>
          <a:bodyPr wrap="square" rtlCol="0">
            <a:spAutoFit/>
          </a:bodyPr>
          <a:lstStyle/>
          <a:p>
            <a:r>
              <a:rPr lang="en-US" dirty="0" smtClean="0"/>
              <a:t>2011 -</a:t>
            </a:r>
            <a:endParaRPr lang="en-US" dirty="0"/>
          </a:p>
        </p:txBody>
      </p:sp>
      <p:sp>
        <p:nvSpPr>
          <p:cNvPr id="99" name="TextBox 98"/>
          <p:cNvSpPr txBox="1"/>
          <p:nvPr/>
        </p:nvSpPr>
        <p:spPr>
          <a:xfrm rot="16200000">
            <a:off x="5543608" y="3697968"/>
            <a:ext cx="874072" cy="369332"/>
          </a:xfrm>
          <a:prstGeom prst="rect">
            <a:avLst/>
          </a:prstGeom>
          <a:noFill/>
        </p:spPr>
        <p:txBody>
          <a:bodyPr wrap="square" rtlCol="0">
            <a:spAutoFit/>
          </a:bodyPr>
          <a:lstStyle/>
          <a:p>
            <a:r>
              <a:rPr lang="en-US" dirty="0" smtClean="0"/>
              <a:t>2012 -</a:t>
            </a:r>
            <a:endParaRPr lang="en-US" dirty="0"/>
          </a:p>
        </p:txBody>
      </p:sp>
      <p:sp>
        <p:nvSpPr>
          <p:cNvPr id="100" name="TextBox 99"/>
          <p:cNvSpPr txBox="1"/>
          <p:nvPr/>
        </p:nvSpPr>
        <p:spPr>
          <a:xfrm rot="16200000">
            <a:off x="6263008" y="3702948"/>
            <a:ext cx="874072" cy="369332"/>
          </a:xfrm>
          <a:prstGeom prst="rect">
            <a:avLst/>
          </a:prstGeom>
          <a:noFill/>
        </p:spPr>
        <p:txBody>
          <a:bodyPr wrap="square" rtlCol="0">
            <a:spAutoFit/>
          </a:bodyPr>
          <a:lstStyle/>
          <a:p>
            <a:r>
              <a:rPr lang="en-US" dirty="0" smtClean="0"/>
              <a:t>2013 -</a:t>
            </a:r>
            <a:endParaRPr lang="en-US" dirty="0"/>
          </a:p>
        </p:txBody>
      </p:sp>
      <p:sp>
        <p:nvSpPr>
          <p:cNvPr id="101" name="TextBox 100"/>
          <p:cNvSpPr txBox="1"/>
          <p:nvPr/>
        </p:nvSpPr>
        <p:spPr>
          <a:xfrm rot="16200000">
            <a:off x="6971068" y="3696588"/>
            <a:ext cx="874072" cy="369332"/>
          </a:xfrm>
          <a:prstGeom prst="rect">
            <a:avLst/>
          </a:prstGeom>
          <a:noFill/>
        </p:spPr>
        <p:txBody>
          <a:bodyPr wrap="square" rtlCol="0">
            <a:spAutoFit/>
          </a:bodyPr>
          <a:lstStyle/>
          <a:p>
            <a:r>
              <a:rPr lang="en-US" dirty="0" smtClean="0"/>
              <a:t>2014 -</a:t>
            </a:r>
            <a:endParaRPr lang="en-US" dirty="0"/>
          </a:p>
        </p:txBody>
      </p:sp>
      <p:sp>
        <p:nvSpPr>
          <p:cNvPr id="102" name="TextBox 101"/>
          <p:cNvSpPr txBox="1"/>
          <p:nvPr/>
        </p:nvSpPr>
        <p:spPr>
          <a:xfrm rot="16200000">
            <a:off x="7521551" y="3836466"/>
            <a:ext cx="1166548" cy="369332"/>
          </a:xfrm>
          <a:prstGeom prst="rect">
            <a:avLst/>
          </a:prstGeom>
          <a:noFill/>
        </p:spPr>
        <p:txBody>
          <a:bodyPr wrap="square" rtlCol="0">
            <a:spAutoFit/>
          </a:bodyPr>
          <a:lstStyle/>
          <a:p>
            <a:r>
              <a:rPr lang="en-US" dirty="0" smtClean="0"/>
              <a:t>10/2015 -</a:t>
            </a:r>
            <a:endParaRPr lang="en-US" dirty="0"/>
          </a:p>
        </p:txBody>
      </p:sp>
      <p:sp>
        <p:nvSpPr>
          <p:cNvPr id="112" name="Rectangle 111"/>
          <p:cNvSpPr/>
          <p:nvPr/>
        </p:nvSpPr>
        <p:spPr>
          <a:xfrm>
            <a:off x="406879" y="3306181"/>
            <a:ext cx="554406" cy="255960"/>
          </a:xfrm>
          <a:prstGeom prst="rect">
            <a:avLst/>
          </a:prstGeom>
          <a:solidFill>
            <a:srgbClr val="AEC9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7" name="Picture 106" descr="Screen shot 2012-11-28 at 1.57.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755" y="4660357"/>
            <a:ext cx="2354496" cy="1809507"/>
          </a:xfrm>
          <a:prstGeom prst="rect">
            <a:avLst/>
          </a:prstGeom>
        </p:spPr>
      </p:pic>
      <p:grpSp>
        <p:nvGrpSpPr>
          <p:cNvPr id="110" name="Group 109"/>
          <p:cNvGrpSpPr/>
          <p:nvPr/>
        </p:nvGrpSpPr>
        <p:grpSpPr>
          <a:xfrm>
            <a:off x="2052365" y="875358"/>
            <a:ext cx="2038189" cy="1836105"/>
            <a:chOff x="2291667" y="998648"/>
            <a:chExt cx="2038189" cy="1836105"/>
          </a:xfrm>
        </p:grpSpPr>
        <p:pic>
          <p:nvPicPr>
            <p:cNvPr id="108" name="Picture 107" descr="Screen shot 2012-11-28 at 2.05.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464" y="998648"/>
              <a:ext cx="2011851" cy="1000946"/>
            </a:xfrm>
            <a:prstGeom prst="rect">
              <a:avLst/>
            </a:prstGeom>
          </p:spPr>
        </p:pic>
        <p:pic>
          <p:nvPicPr>
            <p:cNvPr id="109" name="Picture 108" descr="Screen shot 2012-11-28 at 2.05.4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1667" y="1974022"/>
              <a:ext cx="2038189" cy="860731"/>
            </a:xfrm>
            <a:prstGeom prst="rect">
              <a:avLst/>
            </a:prstGeom>
          </p:spPr>
        </p:pic>
      </p:grpSp>
      <p:cxnSp>
        <p:nvCxnSpPr>
          <p:cNvPr id="114" name="Straight Connector 113"/>
          <p:cNvCxnSpPr/>
          <p:nvPr/>
        </p:nvCxnSpPr>
        <p:spPr>
          <a:xfrm flipH="1">
            <a:off x="607449" y="3867377"/>
            <a:ext cx="3790" cy="792980"/>
          </a:xfrm>
          <a:prstGeom prst="line">
            <a:avLst/>
          </a:prstGeom>
        </p:spPr>
        <p:style>
          <a:lnRef idx="2">
            <a:schemeClr val="dk1"/>
          </a:lnRef>
          <a:fillRef idx="0">
            <a:schemeClr val="dk1"/>
          </a:fillRef>
          <a:effectRef idx="1">
            <a:schemeClr val="dk1"/>
          </a:effectRef>
          <a:fontRef idx="minor">
            <a:schemeClr val="tx1"/>
          </a:fontRef>
        </p:style>
      </p:cxnSp>
      <p:pic>
        <p:nvPicPr>
          <p:cNvPr id="105" name="Picture 104" descr="Screen shot 2012-11-28 at 11.37.0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085" y="4660357"/>
            <a:ext cx="1108975" cy="1836106"/>
          </a:xfrm>
          <a:prstGeom prst="rect">
            <a:avLst/>
          </a:prstGeom>
        </p:spPr>
      </p:pic>
      <p:cxnSp>
        <p:nvCxnSpPr>
          <p:cNvPr id="116" name="Straight Connector 115"/>
          <p:cNvCxnSpPr/>
          <p:nvPr/>
        </p:nvCxnSpPr>
        <p:spPr>
          <a:xfrm flipH="1">
            <a:off x="1127292" y="2598615"/>
            <a:ext cx="11550" cy="690643"/>
          </a:xfrm>
          <a:prstGeom prst="line">
            <a:avLst/>
          </a:prstGeom>
        </p:spPr>
        <p:style>
          <a:lnRef idx="2">
            <a:schemeClr val="dk1"/>
          </a:lnRef>
          <a:fillRef idx="0">
            <a:schemeClr val="dk1"/>
          </a:fillRef>
          <a:effectRef idx="1">
            <a:schemeClr val="dk1"/>
          </a:effectRef>
          <a:fontRef idx="minor">
            <a:schemeClr val="tx1"/>
          </a:fontRef>
        </p:style>
      </p:cxnSp>
      <p:cxnSp>
        <p:nvCxnSpPr>
          <p:cNvPr id="120" name="Straight Connector 119"/>
          <p:cNvCxnSpPr>
            <a:endCxn id="107" idx="0"/>
          </p:cNvCxnSpPr>
          <p:nvPr/>
        </p:nvCxnSpPr>
        <p:spPr>
          <a:xfrm flipH="1">
            <a:off x="2641003" y="3562688"/>
            <a:ext cx="10376" cy="1097669"/>
          </a:xfrm>
          <a:prstGeom prst="line">
            <a:avLst/>
          </a:prstGeom>
        </p:spPr>
        <p:style>
          <a:lnRef idx="2">
            <a:schemeClr val="dk1"/>
          </a:lnRef>
          <a:fillRef idx="0">
            <a:schemeClr val="dk1"/>
          </a:fillRef>
          <a:effectRef idx="1">
            <a:schemeClr val="dk1"/>
          </a:effectRef>
          <a:fontRef idx="minor">
            <a:schemeClr val="tx1"/>
          </a:fontRef>
        </p:style>
      </p:cxnSp>
      <p:cxnSp>
        <p:nvCxnSpPr>
          <p:cNvPr id="123" name="Straight Connector 122"/>
          <p:cNvCxnSpPr>
            <a:stCxn id="122" idx="0"/>
          </p:cNvCxnSpPr>
          <p:nvPr/>
        </p:nvCxnSpPr>
        <p:spPr>
          <a:xfrm flipV="1">
            <a:off x="3969887" y="2711463"/>
            <a:ext cx="0" cy="284888"/>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a:xfrm>
            <a:off x="623050" y="-3210"/>
            <a:ext cx="8229600" cy="878568"/>
          </a:xfrm>
        </p:spPr>
        <p:txBody>
          <a:bodyPr>
            <a:noAutofit/>
          </a:bodyPr>
          <a:lstStyle/>
          <a:p>
            <a:r>
              <a:rPr lang="en-US" sz="3200" dirty="0" err="1" smtClean="0"/>
              <a:t>Nanoscale</a:t>
            </a:r>
            <a:r>
              <a:rPr lang="en-US" sz="3200" dirty="0" smtClean="0"/>
              <a:t> Informal Science Education Network</a:t>
            </a:r>
            <a:endParaRPr lang="en-US" sz="3200" dirty="0"/>
          </a:p>
        </p:txBody>
      </p:sp>
      <p:cxnSp>
        <p:nvCxnSpPr>
          <p:cNvPr id="133" name="Straight Connector 132"/>
          <p:cNvCxnSpPr/>
          <p:nvPr/>
        </p:nvCxnSpPr>
        <p:spPr>
          <a:xfrm flipH="1">
            <a:off x="4752791" y="3597244"/>
            <a:ext cx="10376" cy="1097669"/>
          </a:xfrm>
          <a:prstGeom prst="line">
            <a:avLst/>
          </a:prstGeom>
        </p:spPr>
        <p:style>
          <a:lnRef idx="2">
            <a:schemeClr val="dk1"/>
          </a:lnRef>
          <a:fillRef idx="0">
            <a:schemeClr val="dk1"/>
          </a:fillRef>
          <a:effectRef idx="1">
            <a:schemeClr val="dk1"/>
          </a:effectRef>
          <a:fontRef idx="minor">
            <a:schemeClr val="tx1"/>
          </a:fontRef>
        </p:style>
      </p:cxnSp>
      <p:pic>
        <p:nvPicPr>
          <p:cNvPr id="132" name="Picture 131" descr="Screen shot 2012-11-28 at 2.50.1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6256" y="4648028"/>
            <a:ext cx="2576736" cy="1848435"/>
          </a:xfrm>
          <a:prstGeom prst="rect">
            <a:avLst/>
          </a:prstGeom>
        </p:spPr>
      </p:pic>
      <p:cxnSp>
        <p:nvCxnSpPr>
          <p:cNvPr id="135" name="Straight Connector 134"/>
          <p:cNvCxnSpPr/>
          <p:nvPr/>
        </p:nvCxnSpPr>
        <p:spPr>
          <a:xfrm flipH="1">
            <a:off x="5440722" y="2193017"/>
            <a:ext cx="10376" cy="1097669"/>
          </a:xfrm>
          <a:prstGeom prst="line">
            <a:avLst/>
          </a:prstGeom>
        </p:spPr>
        <p:style>
          <a:lnRef idx="2">
            <a:schemeClr val="dk1"/>
          </a:lnRef>
          <a:fillRef idx="0">
            <a:schemeClr val="dk1"/>
          </a:fillRef>
          <a:effectRef idx="1">
            <a:schemeClr val="dk1"/>
          </a:effectRef>
          <a:fontRef idx="minor">
            <a:schemeClr val="tx1"/>
          </a:fontRef>
        </p:style>
      </p:cxnSp>
      <p:pic>
        <p:nvPicPr>
          <p:cNvPr id="136" name="Picture 135" descr="Screen shot 2012-11-28 at 2.57.1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0677" y="851540"/>
            <a:ext cx="2325331" cy="1876812"/>
          </a:xfrm>
          <a:prstGeom prst="rect">
            <a:avLst/>
          </a:prstGeom>
        </p:spPr>
      </p:pic>
      <p:pic>
        <p:nvPicPr>
          <p:cNvPr id="138" name="Picture 137" descr="Screen shot 2012-11-28 at 3.02.13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7394" y="4604407"/>
            <a:ext cx="1992068" cy="1944181"/>
          </a:xfrm>
          <a:prstGeom prst="rect">
            <a:avLst/>
          </a:prstGeom>
        </p:spPr>
      </p:pic>
      <p:grpSp>
        <p:nvGrpSpPr>
          <p:cNvPr id="7" name="Group 6"/>
          <p:cNvGrpSpPr/>
          <p:nvPr/>
        </p:nvGrpSpPr>
        <p:grpSpPr>
          <a:xfrm>
            <a:off x="5785602" y="3597244"/>
            <a:ext cx="1056767" cy="1097669"/>
            <a:chOff x="5785602" y="3597244"/>
            <a:chExt cx="1056767" cy="1097669"/>
          </a:xfrm>
        </p:grpSpPr>
        <p:cxnSp>
          <p:nvCxnSpPr>
            <p:cNvPr id="46" name="Straight Connector 45"/>
            <p:cNvCxnSpPr/>
            <p:nvPr/>
          </p:nvCxnSpPr>
          <p:spPr>
            <a:xfrm flipH="1">
              <a:off x="5785602" y="3597244"/>
              <a:ext cx="10376" cy="737906"/>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a:xfrm flipH="1">
              <a:off x="5785602" y="4335150"/>
              <a:ext cx="1056767" cy="0"/>
            </a:xfrm>
            <a:prstGeom prst="line">
              <a:avLst/>
            </a:prstGeom>
          </p:spPr>
          <p:style>
            <a:lnRef idx="2">
              <a:schemeClr val="dk1"/>
            </a:lnRef>
            <a:fillRef idx="0">
              <a:schemeClr val="dk1"/>
            </a:fillRef>
            <a:effectRef idx="1">
              <a:schemeClr val="dk1"/>
            </a:effectRef>
            <a:fontRef idx="minor">
              <a:schemeClr val="tx1"/>
            </a:fontRef>
          </p:style>
        </p:cxnSp>
        <p:cxnSp>
          <p:nvCxnSpPr>
            <p:cNvPr id="50" name="Straight Connector 49"/>
            <p:cNvCxnSpPr/>
            <p:nvPr/>
          </p:nvCxnSpPr>
          <p:spPr>
            <a:xfrm flipH="1">
              <a:off x="6830303" y="4325960"/>
              <a:ext cx="10376" cy="368953"/>
            </a:xfrm>
            <a:prstGeom prst="line">
              <a:avLst/>
            </a:prstGeom>
          </p:spPr>
          <p:style>
            <a:lnRef idx="2">
              <a:schemeClr val="dk1"/>
            </a:lnRef>
            <a:fillRef idx="0">
              <a:schemeClr val="dk1"/>
            </a:fillRef>
            <a:effectRef idx="1">
              <a:schemeClr val="dk1"/>
            </a:effectRef>
            <a:fontRef idx="minor">
              <a:schemeClr val="tx1"/>
            </a:fontRef>
          </p:style>
        </p:cxnSp>
      </p:grpSp>
      <p:cxnSp>
        <p:nvCxnSpPr>
          <p:cNvPr id="55" name="Straight Connector 54"/>
          <p:cNvCxnSpPr/>
          <p:nvPr/>
        </p:nvCxnSpPr>
        <p:spPr>
          <a:xfrm>
            <a:off x="7264459" y="2721232"/>
            <a:ext cx="3982" cy="219460"/>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p:cNvCxnSpPr/>
          <p:nvPr/>
        </p:nvCxnSpPr>
        <p:spPr>
          <a:xfrm flipH="1">
            <a:off x="6217461" y="2935900"/>
            <a:ext cx="1056767" cy="0"/>
          </a:xfrm>
          <a:prstGeom prst="line">
            <a:avLst/>
          </a:prstGeom>
        </p:spPr>
        <p:style>
          <a:lnRef idx="2">
            <a:schemeClr val="dk1"/>
          </a:lnRef>
          <a:fillRef idx="0">
            <a:schemeClr val="dk1"/>
          </a:fillRef>
          <a:effectRef idx="1">
            <a:schemeClr val="dk1"/>
          </a:effectRef>
          <a:fontRef idx="minor">
            <a:schemeClr val="tx1"/>
          </a:fontRef>
        </p:style>
      </p:cxnSp>
      <p:cxnSp>
        <p:nvCxnSpPr>
          <p:cNvPr id="57" name="Straight Connector 56"/>
          <p:cNvCxnSpPr/>
          <p:nvPr/>
        </p:nvCxnSpPr>
        <p:spPr>
          <a:xfrm flipH="1">
            <a:off x="6203779" y="2920305"/>
            <a:ext cx="10376" cy="368953"/>
          </a:xfrm>
          <a:prstGeom prst="line">
            <a:avLst/>
          </a:prstGeom>
        </p:spPr>
        <p:style>
          <a:lnRef idx="2">
            <a:schemeClr val="dk1"/>
          </a:lnRef>
          <a:fillRef idx="0">
            <a:schemeClr val="dk1"/>
          </a:fillRef>
          <a:effectRef idx="1">
            <a:schemeClr val="dk1"/>
          </a:effectRef>
          <a:fontRef idx="minor">
            <a:schemeClr val="tx1"/>
          </a:fontRef>
        </p:style>
      </p:cxnSp>
      <p:pic>
        <p:nvPicPr>
          <p:cNvPr id="106" name="Picture 105" descr="NISE_05_program _cover.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0309" y="864350"/>
            <a:ext cx="1457065" cy="1863757"/>
          </a:xfrm>
          <a:prstGeom prst="rect">
            <a:avLst/>
          </a:prstGeom>
        </p:spPr>
      </p:pic>
      <p:sp>
        <p:nvSpPr>
          <p:cNvPr id="13" name="TextBox 12"/>
          <p:cNvSpPr txBox="1"/>
          <p:nvPr/>
        </p:nvSpPr>
        <p:spPr>
          <a:xfrm>
            <a:off x="6590382" y="6212636"/>
            <a:ext cx="1811156" cy="276999"/>
          </a:xfrm>
          <a:prstGeom prst="rect">
            <a:avLst/>
          </a:prstGeom>
          <a:solidFill>
            <a:srgbClr val="FFFFFF"/>
          </a:solidFill>
        </p:spPr>
        <p:txBody>
          <a:bodyPr wrap="square" rtlCol="0">
            <a:spAutoFit/>
          </a:bodyPr>
          <a:lstStyle/>
          <a:p>
            <a:pPr algn="ctr"/>
            <a:r>
              <a:rPr lang="en-US" sz="1200" dirty="0" smtClean="0"/>
              <a:t>Professional development</a:t>
            </a:r>
            <a:endParaRPr lang="en-US" sz="1200" dirty="0"/>
          </a:p>
        </p:txBody>
      </p:sp>
      <p:pic>
        <p:nvPicPr>
          <p:cNvPr id="140" name="Picture 139" descr="photo2.jpg"/>
          <p:cNvPicPr>
            <a:picLocks noChangeAspect="1"/>
          </p:cNvPicPr>
          <p:nvPr/>
        </p:nvPicPr>
        <p:blipFill rotWithShape="1">
          <a:blip r:embed="rId10">
            <a:extLst>
              <a:ext uri="{28A0092B-C50C-407E-A947-70E740481C1C}">
                <a14:useLocalDpi xmlns:a14="http://schemas.microsoft.com/office/drawing/2010/main" val="0"/>
              </a:ext>
            </a:extLst>
          </a:blip>
          <a:srcRect l="12656" t="12192" r="32322" b="11389"/>
          <a:stretch/>
        </p:blipFill>
        <p:spPr>
          <a:xfrm>
            <a:off x="6717390" y="861246"/>
            <a:ext cx="1772072" cy="1845875"/>
          </a:xfrm>
          <a:prstGeom prst="rect">
            <a:avLst/>
          </a:prstGeom>
        </p:spPr>
      </p:pic>
      <p:sp>
        <p:nvSpPr>
          <p:cNvPr id="15" name="Rectangle 14"/>
          <p:cNvSpPr/>
          <p:nvPr/>
        </p:nvSpPr>
        <p:spPr>
          <a:xfrm>
            <a:off x="6717389" y="851540"/>
            <a:ext cx="1772073" cy="185992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8" name="Group 57"/>
          <p:cNvGrpSpPr/>
          <p:nvPr/>
        </p:nvGrpSpPr>
        <p:grpSpPr>
          <a:xfrm>
            <a:off x="335642" y="719950"/>
            <a:ext cx="6789371" cy="4904154"/>
            <a:chOff x="1367691" y="967158"/>
            <a:chExt cx="6789371" cy="4904154"/>
          </a:xfrm>
        </p:grpSpPr>
        <p:grpSp>
          <p:nvGrpSpPr>
            <p:cNvPr id="59" name="Group 58"/>
            <p:cNvGrpSpPr/>
            <p:nvPr/>
          </p:nvGrpSpPr>
          <p:grpSpPr>
            <a:xfrm>
              <a:off x="1367691" y="967158"/>
              <a:ext cx="6789371" cy="4904154"/>
              <a:chOff x="1367691" y="967158"/>
              <a:chExt cx="6789371" cy="4904154"/>
            </a:xfrm>
          </p:grpSpPr>
          <p:sp>
            <p:nvSpPr>
              <p:cNvPr id="62" name="Oval 61"/>
              <p:cNvSpPr/>
              <p:nvPr/>
            </p:nvSpPr>
            <p:spPr>
              <a:xfrm>
                <a:off x="1367691" y="967158"/>
                <a:ext cx="6789371" cy="4904154"/>
              </a:xfrm>
              <a:prstGeom prst="ellipse">
                <a:avLst/>
              </a:prstGeom>
              <a:solidFill>
                <a:srgbClr val="B8E949"/>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1553315" y="1924536"/>
                <a:ext cx="4103076" cy="3057771"/>
              </a:xfrm>
              <a:prstGeom prst="ellipse">
                <a:avLst/>
              </a:prstGeom>
              <a:solidFill>
                <a:srgbClr val="97B04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0" name="TextBox 59"/>
            <p:cNvSpPr txBox="1"/>
            <p:nvPr/>
          </p:nvSpPr>
          <p:spPr>
            <a:xfrm>
              <a:off x="3135923" y="3087089"/>
              <a:ext cx="664062" cy="461665"/>
            </a:xfrm>
            <a:prstGeom prst="rect">
              <a:avLst/>
            </a:prstGeom>
            <a:noFill/>
          </p:spPr>
          <p:txBody>
            <a:bodyPr wrap="square" rtlCol="0">
              <a:spAutoFit/>
            </a:bodyPr>
            <a:lstStyle/>
            <a:p>
              <a:r>
                <a:rPr lang="en-US" sz="2400" dirty="0" smtClean="0">
                  <a:solidFill>
                    <a:srgbClr val="FFFFFF"/>
                  </a:solidFill>
                </a:rPr>
                <a:t>188</a:t>
              </a:r>
              <a:endParaRPr lang="en-US" sz="2400" dirty="0">
                <a:solidFill>
                  <a:srgbClr val="FFFFFF"/>
                </a:solidFill>
              </a:endParaRPr>
            </a:p>
          </p:txBody>
        </p:sp>
        <p:sp>
          <p:nvSpPr>
            <p:cNvPr id="61" name="TextBox 60"/>
            <p:cNvSpPr txBox="1"/>
            <p:nvPr/>
          </p:nvSpPr>
          <p:spPr>
            <a:xfrm>
              <a:off x="6463321" y="3057769"/>
              <a:ext cx="785447" cy="461665"/>
            </a:xfrm>
            <a:prstGeom prst="rect">
              <a:avLst/>
            </a:prstGeom>
            <a:noFill/>
          </p:spPr>
          <p:txBody>
            <a:bodyPr wrap="square" rtlCol="0">
              <a:spAutoFit/>
            </a:bodyPr>
            <a:lstStyle/>
            <a:p>
              <a:r>
                <a:rPr lang="en-US" sz="2400" dirty="0" smtClean="0"/>
                <a:t>312</a:t>
              </a:r>
              <a:endParaRPr lang="en-US" sz="2400" dirty="0"/>
            </a:p>
          </p:txBody>
        </p:sp>
      </p:grpSp>
      <p:grpSp>
        <p:nvGrpSpPr>
          <p:cNvPr id="27" name="Group 26"/>
          <p:cNvGrpSpPr/>
          <p:nvPr/>
        </p:nvGrpSpPr>
        <p:grpSpPr>
          <a:xfrm>
            <a:off x="922162" y="2139547"/>
            <a:ext cx="2237988" cy="2105857"/>
            <a:chOff x="1224802" y="1876304"/>
            <a:chExt cx="2237988" cy="2105857"/>
          </a:xfrm>
        </p:grpSpPr>
        <p:cxnSp>
          <p:nvCxnSpPr>
            <p:cNvPr id="4" name="Straight Arrow Connector 3"/>
            <p:cNvCxnSpPr/>
            <p:nvPr/>
          </p:nvCxnSpPr>
          <p:spPr>
            <a:xfrm flipV="1">
              <a:off x="1224802" y="2121734"/>
              <a:ext cx="1796792" cy="9537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1247532" y="2345419"/>
              <a:ext cx="2215258" cy="7300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1224802" y="1876304"/>
              <a:ext cx="1426577" cy="12377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V="1">
              <a:off x="1359943" y="2650218"/>
              <a:ext cx="2102847" cy="4571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1295060" y="3075495"/>
              <a:ext cx="2052039" cy="97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1247532" y="3114055"/>
              <a:ext cx="1912618" cy="3301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1224802" y="3092799"/>
              <a:ext cx="1880743" cy="8893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37" name="Group 136"/>
          <p:cNvGrpSpPr/>
          <p:nvPr/>
        </p:nvGrpSpPr>
        <p:grpSpPr>
          <a:xfrm>
            <a:off x="978864" y="2081499"/>
            <a:ext cx="2976912" cy="2235377"/>
            <a:chOff x="978864" y="2081499"/>
            <a:chExt cx="2976912" cy="2235377"/>
          </a:xfrm>
        </p:grpSpPr>
        <p:cxnSp>
          <p:nvCxnSpPr>
            <p:cNvPr id="128" name="Straight Arrow Connector 127"/>
            <p:cNvCxnSpPr/>
            <p:nvPr/>
          </p:nvCxnSpPr>
          <p:spPr>
            <a:xfrm flipV="1">
              <a:off x="1727098" y="2081499"/>
              <a:ext cx="1493967" cy="198264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flipV="1">
              <a:off x="1759617" y="3135688"/>
              <a:ext cx="2111981" cy="91258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grpSp>
          <p:nvGrpSpPr>
            <p:cNvPr id="90" name="Group 89"/>
            <p:cNvGrpSpPr/>
            <p:nvPr/>
          </p:nvGrpSpPr>
          <p:grpSpPr>
            <a:xfrm>
              <a:off x="978864" y="2083666"/>
              <a:ext cx="2976912" cy="2233210"/>
              <a:chOff x="978864" y="2069555"/>
              <a:chExt cx="2976912" cy="2233210"/>
            </a:xfrm>
          </p:grpSpPr>
          <p:cxnSp>
            <p:nvCxnSpPr>
              <p:cNvPr id="29" name="Straight Arrow Connector 28"/>
              <p:cNvCxnSpPr/>
              <p:nvPr/>
            </p:nvCxnSpPr>
            <p:spPr>
              <a:xfrm>
                <a:off x="1513598" y="2088444"/>
                <a:ext cx="304800" cy="201807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a:off x="1513598" y="2081499"/>
                <a:ext cx="1796792" cy="222126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flipH="1">
                <a:off x="983610" y="2081499"/>
                <a:ext cx="570804" cy="130688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1554414" y="2081499"/>
                <a:ext cx="1755976" cy="694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a:off x="1540303" y="2136573"/>
                <a:ext cx="2415473" cy="99911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978864" y="3345136"/>
                <a:ext cx="839534" cy="65164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a:off x="1004204" y="3313916"/>
                <a:ext cx="2306186" cy="98884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V="1">
                <a:off x="1001426" y="3135688"/>
                <a:ext cx="2870172" cy="15804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flipV="1">
                <a:off x="1012455" y="2081499"/>
                <a:ext cx="2177543" cy="123241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a:off x="1540303" y="2093424"/>
                <a:ext cx="2381842" cy="176162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p:nvPr/>
            </p:nvCxnSpPr>
            <p:spPr>
              <a:xfrm>
                <a:off x="1012455" y="3321130"/>
                <a:ext cx="2909690" cy="53391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a:off x="1759617" y="3996779"/>
                <a:ext cx="1430381" cy="30598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flipV="1">
                <a:off x="3221065" y="3855045"/>
                <a:ext cx="650533" cy="41819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flipV="1">
                <a:off x="3818251" y="3135688"/>
                <a:ext cx="53347" cy="71814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flipH="1" flipV="1">
                <a:off x="3221065" y="2088444"/>
                <a:ext cx="650533" cy="176538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flipH="1" flipV="1">
                <a:off x="3219864" y="2069555"/>
                <a:ext cx="651734" cy="106613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31339251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7"/>
                                        </p:tgtEl>
                                        <p:attrNameLst>
                                          <p:attrName>style.visibility</p:attrName>
                                        </p:attrNameLst>
                                      </p:cBhvr>
                                      <p:to>
                                        <p:strVal val="visible"/>
                                      </p:to>
                                    </p:set>
                                    <p:animEffect transition="in" filter="fade">
                                      <p:cBhvr>
                                        <p:cTn id="17"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Isosceles Triangle 110"/>
          <p:cNvSpPr/>
          <p:nvPr/>
        </p:nvSpPr>
        <p:spPr>
          <a:xfrm flipV="1">
            <a:off x="406879" y="3537480"/>
            <a:ext cx="426287"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Isosceles Triangle 121"/>
          <p:cNvSpPr/>
          <p:nvPr/>
        </p:nvSpPr>
        <p:spPr>
          <a:xfrm>
            <a:off x="3571256" y="2996351"/>
            <a:ext cx="797262"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978864" y="3292248"/>
            <a:ext cx="7161420" cy="282222"/>
            <a:chOff x="457200" y="1580612"/>
            <a:chExt cx="7872766" cy="282222"/>
          </a:xfrm>
        </p:grpSpPr>
        <p:sp>
          <p:nvSpPr>
            <p:cNvPr id="32" name="Rectangle 31"/>
            <p:cNvSpPr/>
            <p:nvPr/>
          </p:nvSpPr>
          <p:spPr>
            <a:xfrm>
              <a:off x="457200" y="1580612"/>
              <a:ext cx="7872766"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29092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07303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5515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3727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419386"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20150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98361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76573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4785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329966" y="1580612"/>
              <a:ext cx="0" cy="282222"/>
            </a:xfrm>
            <a:prstGeom prst="line">
              <a:avLst/>
            </a:prstGeom>
          </p:spPr>
          <p:style>
            <a:lnRef idx="2">
              <a:schemeClr val="accent1"/>
            </a:lnRef>
            <a:fillRef idx="0">
              <a:schemeClr val="accent1"/>
            </a:fillRef>
            <a:effectRef idx="1">
              <a:schemeClr val="accent1"/>
            </a:effectRef>
            <a:fontRef idx="minor">
              <a:schemeClr val="tx1"/>
            </a:fontRef>
          </p:style>
        </p:cxnSp>
      </p:grpSp>
      <p:sp>
        <p:nvSpPr>
          <p:cNvPr id="80" name="Rectangle 79"/>
          <p:cNvSpPr/>
          <p:nvPr/>
        </p:nvSpPr>
        <p:spPr>
          <a:xfrm>
            <a:off x="406879" y="3289258"/>
            <a:ext cx="576731" cy="285211"/>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8140285" y="3290970"/>
            <a:ext cx="418418"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rot="16200000">
            <a:off x="304739" y="3811916"/>
            <a:ext cx="1302891" cy="369332"/>
          </a:xfrm>
          <a:prstGeom prst="rect">
            <a:avLst/>
          </a:prstGeom>
          <a:noFill/>
        </p:spPr>
        <p:txBody>
          <a:bodyPr wrap="square" rtlCol="0">
            <a:spAutoFit/>
          </a:bodyPr>
          <a:lstStyle/>
          <a:p>
            <a:r>
              <a:rPr lang="en-US" dirty="0" smtClean="0"/>
              <a:t>10/2005 -</a:t>
            </a:r>
            <a:endParaRPr lang="en-US" dirty="0"/>
          </a:p>
        </p:txBody>
      </p:sp>
      <p:sp>
        <p:nvSpPr>
          <p:cNvPr id="93" name="TextBox 92"/>
          <p:cNvSpPr txBox="1"/>
          <p:nvPr/>
        </p:nvSpPr>
        <p:spPr>
          <a:xfrm rot="16200000">
            <a:off x="1261228" y="3713448"/>
            <a:ext cx="874072" cy="369332"/>
          </a:xfrm>
          <a:prstGeom prst="rect">
            <a:avLst/>
          </a:prstGeom>
          <a:noFill/>
        </p:spPr>
        <p:txBody>
          <a:bodyPr wrap="square" rtlCol="0">
            <a:spAutoFit/>
          </a:bodyPr>
          <a:lstStyle/>
          <a:p>
            <a:r>
              <a:rPr lang="en-US" dirty="0" smtClean="0"/>
              <a:t>2006 -</a:t>
            </a:r>
            <a:endParaRPr lang="en-US" dirty="0"/>
          </a:p>
        </p:txBody>
      </p:sp>
      <p:sp>
        <p:nvSpPr>
          <p:cNvPr id="94" name="TextBox 93"/>
          <p:cNvSpPr txBox="1"/>
          <p:nvPr/>
        </p:nvSpPr>
        <p:spPr>
          <a:xfrm rot="16200000">
            <a:off x="1980628" y="3707088"/>
            <a:ext cx="874072" cy="369332"/>
          </a:xfrm>
          <a:prstGeom prst="rect">
            <a:avLst/>
          </a:prstGeom>
          <a:noFill/>
        </p:spPr>
        <p:txBody>
          <a:bodyPr wrap="square" rtlCol="0">
            <a:spAutoFit/>
          </a:bodyPr>
          <a:lstStyle/>
          <a:p>
            <a:r>
              <a:rPr lang="en-US" dirty="0" smtClean="0"/>
              <a:t>2007 -</a:t>
            </a:r>
            <a:endParaRPr lang="en-US" dirty="0"/>
          </a:p>
        </p:txBody>
      </p:sp>
      <p:sp>
        <p:nvSpPr>
          <p:cNvPr id="95" name="TextBox 94"/>
          <p:cNvSpPr txBox="1"/>
          <p:nvPr/>
        </p:nvSpPr>
        <p:spPr>
          <a:xfrm rot="16200000">
            <a:off x="2688688" y="3700728"/>
            <a:ext cx="874072" cy="369332"/>
          </a:xfrm>
          <a:prstGeom prst="rect">
            <a:avLst/>
          </a:prstGeom>
          <a:noFill/>
        </p:spPr>
        <p:txBody>
          <a:bodyPr wrap="square" rtlCol="0">
            <a:spAutoFit/>
          </a:bodyPr>
          <a:lstStyle/>
          <a:p>
            <a:r>
              <a:rPr lang="en-US" dirty="0" smtClean="0"/>
              <a:t>2008 -</a:t>
            </a:r>
            <a:endParaRPr lang="en-US" dirty="0"/>
          </a:p>
        </p:txBody>
      </p:sp>
      <p:sp>
        <p:nvSpPr>
          <p:cNvPr id="96" name="TextBox 95"/>
          <p:cNvSpPr txBox="1"/>
          <p:nvPr/>
        </p:nvSpPr>
        <p:spPr>
          <a:xfrm rot="16200000">
            <a:off x="3396748" y="3694368"/>
            <a:ext cx="874072" cy="369332"/>
          </a:xfrm>
          <a:prstGeom prst="rect">
            <a:avLst/>
          </a:prstGeom>
          <a:noFill/>
        </p:spPr>
        <p:txBody>
          <a:bodyPr wrap="square" rtlCol="0">
            <a:spAutoFit/>
          </a:bodyPr>
          <a:lstStyle/>
          <a:p>
            <a:r>
              <a:rPr lang="en-US" dirty="0" smtClean="0"/>
              <a:t>2009 -</a:t>
            </a:r>
            <a:endParaRPr lang="en-US" dirty="0"/>
          </a:p>
        </p:txBody>
      </p:sp>
      <p:sp>
        <p:nvSpPr>
          <p:cNvPr id="97" name="TextBox 96"/>
          <p:cNvSpPr txBox="1"/>
          <p:nvPr/>
        </p:nvSpPr>
        <p:spPr>
          <a:xfrm rot="16200000">
            <a:off x="4116148" y="3688008"/>
            <a:ext cx="874072" cy="369332"/>
          </a:xfrm>
          <a:prstGeom prst="rect">
            <a:avLst/>
          </a:prstGeom>
          <a:noFill/>
        </p:spPr>
        <p:txBody>
          <a:bodyPr wrap="square" rtlCol="0">
            <a:spAutoFit/>
          </a:bodyPr>
          <a:lstStyle/>
          <a:p>
            <a:r>
              <a:rPr lang="en-US" dirty="0" smtClean="0"/>
              <a:t>2010 -</a:t>
            </a:r>
            <a:endParaRPr lang="en-US" dirty="0"/>
          </a:p>
        </p:txBody>
      </p:sp>
      <p:sp>
        <p:nvSpPr>
          <p:cNvPr id="98" name="TextBox 97"/>
          <p:cNvSpPr txBox="1"/>
          <p:nvPr/>
        </p:nvSpPr>
        <p:spPr>
          <a:xfrm rot="16200000">
            <a:off x="4824208" y="3692988"/>
            <a:ext cx="874072" cy="369332"/>
          </a:xfrm>
          <a:prstGeom prst="rect">
            <a:avLst/>
          </a:prstGeom>
          <a:noFill/>
        </p:spPr>
        <p:txBody>
          <a:bodyPr wrap="square" rtlCol="0">
            <a:spAutoFit/>
          </a:bodyPr>
          <a:lstStyle/>
          <a:p>
            <a:r>
              <a:rPr lang="en-US" dirty="0" smtClean="0"/>
              <a:t>2011 -</a:t>
            </a:r>
            <a:endParaRPr lang="en-US" dirty="0"/>
          </a:p>
        </p:txBody>
      </p:sp>
      <p:sp>
        <p:nvSpPr>
          <p:cNvPr id="99" name="TextBox 98"/>
          <p:cNvSpPr txBox="1"/>
          <p:nvPr/>
        </p:nvSpPr>
        <p:spPr>
          <a:xfrm rot="16200000">
            <a:off x="5543608" y="3697968"/>
            <a:ext cx="874072" cy="369332"/>
          </a:xfrm>
          <a:prstGeom prst="rect">
            <a:avLst/>
          </a:prstGeom>
          <a:noFill/>
        </p:spPr>
        <p:txBody>
          <a:bodyPr wrap="square" rtlCol="0">
            <a:spAutoFit/>
          </a:bodyPr>
          <a:lstStyle/>
          <a:p>
            <a:r>
              <a:rPr lang="en-US" dirty="0" smtClean="0"/>
              <a:t>2012 -</a:t>
            </a:r>
            <a:endParaRPr lang="en-US" dirty="0"/>
          </a:p>
        </p:txBody>
      </p:sp>
      <p:sp>
        <p:nvSpPr>
          <p:cNvPr id="100" name="TextBox 99"/>
          <p:cNvSpPr txBox="1"/>
          <p:nvPr/>
        </p:nvSpPr>
        <p:spPr>
          <a:xfrm rot="16200000">
            <a:off x="6263008" y="3702948"/>
            <a:ext cx="874072" cy="369332"/>
          </a:xfrm>
          <a:prstGeom prst="rect">
            <a:avLst/>
          </a:prstGeom>
          <a:noFill/>
        </p:spPr>
        <p:txBody>
          <a:bodyPr wrap="square" rtlCol="0">
            <a:spAutoFit/>
          </a:bodyPr>
          <a:lstStyle/>
          <a:p>
            <a:r>
              <a:rPr lang="en-US" dirty="0" smtClean="0"/>
              <a:t>2013 -</a:t>
            </a:r>
            <a:endParaRPr lang="en-US" dirty="0"/>
          </a:p>
        </p:txBody>
      </p:sp>
      <p:sp>
        <p:nvSpPr>
          <p:cNvPr id="101" name="TextBox 100"/>
          <p:cNvSpPr txBox="1"/>
          <p:nvPr/>
        </p:nvSpPr>
        <p:spPr>
          <a:xfrm rot="16200000">
            <a:off x="6971068" y="3696588"/>
            <a:ext cx="874072" cy="369332"/>
          </a:xfrm>
          <a:prstGeom prst="rect">
            <a:avLst/>
          </a:prstGeom>
          <a:noFill/>
        </p:spPr>
        <p:txBody>
          <a:bodyPr wrap="square" rtlCol="0">
            <a:spAutoFit/>
          </a:bodyPr>
          <a:lstStyle/>
          <a:p>
            <a:r>
              <a:rPr lang="en-US" dirty="0" smtClean="0"/>
              <a:t>2014 -</a:t>
            </a:r>
            <a:endParaRPr lang="en-US" dirty="0"/>
          </a:p>
        </p:txBody>
      </p:sp>
      <p:sp>
        <p:nvSpPr>
          <p:cNvPr id="102" name="TextBox 101"/>
          <p:cNvSpPr txBox="1"/>
          <p:nvPr/>
        </p:nvSpPr>
        <p:spPr>
          <a:xfrm rot="16200000">
            <a:off x="7521551" y="3836466"/>
            <a:ext cx="1166548" cy="369332"/>
          </a:xfrm>
          <a:prstGeom prst="rect">
            <a:avLst/>
          </a:prstGeom>
          <a:noFill/>
        </p:spPr>
        <p:txBody>
          <a:bodyPr wrap="square" rtlCol="0">
            <a:spAutoFit/>
          </a:bodyPr>
          <a:lstStyle/>
          <a:p>
            <a:r>
              <a:rPr lang="en-US" dirty="0" smtClean="0"/>
              <a:t>10/2015 -</a:t>
            </a:r>
            <a:endParaRPr lang="en-US" dirty="0"/>
          </a:p>
        </p:txBody>
      </p:sp>
      <p:sp>
        <p:nvSpPr>
          <p:cNvPr id="112" name="Rectangle 111"/>
          <p:cNvSpPr/>
          <p:nvPr/>
        </p:nvSpPr>
        <p:spPr>
          <a:xfrm>
            <a:off x="406879" y="3306181"/>
            <a:ext cx="554406" cy="255960"/>
          </a:xfrm>
          <a:prstGeom prst="rect">
            <a:avLst/>
          </a:prstGeom>
          <a:solidFill>
            <a:srgbClr val="AEC9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7" name="Picture 106" descr="Screen shot 2012-11-28 at 1.57.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755" y="4660357"/>
            <a:ext cx="2354496" cy="1809507"/>
          </a:xfrm>
          <a:prstGeom prst="rect">
            <a:avLst/>
          </a:prstGeom>
        </p:spPr>
      </p:pic>
      <p:grpSp>
        <p:nvGrpSpPr>
          <p:cNvPr id="110" name="Group 109"/>
          <p:cNvGrpSpPr/>
          <p:nvPr/>
        </p:nvGrpSpPr>
        <p:grpSpPr>
          <a:xfrm>
            <a:off x="2052365" y="875358"/>
            <a:ext cx="2038189" cy="1836105"/>
            <a:chOff x="2291667" y="998648"/>
            <a:chExt cx="2038189" cy="1836105"/>
          </a:xfrm>
        </p:grpSpPr>
        <p:pic>
          <p:nvPicPr>
            <p:cNvPr id="108" name="Picture 107" descr="Screen shot 2012-11-28 at 2.05.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464" y="998648"/>
              <a:ext cx="2011851" cy="1000946"/>
            </a:xfrm>
            <a:prstGeom prst="rect">
              <a:avLst/>
            </a:prstGeom>
          </p:spPr>
        </p:pic>
        <p:pic>
          <p:nvPicPr>
            <p:cNvPr id="109" name="Picture 108" descr="Screen shot 2012-11-28 at 2.05.4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1667" y="1974022"/>
              <a:ext cx="2038189" cy="860731"/>
            </a:xfrm>
            <a:prstGeom prst="rect">
              <a:avLst/>
            </a:prstGeom>
          </p:spPr>
        </p:pic>
      </p:grpSp>
      <p:cxnSp>
        <p:nvCxnSpPr>
          <p:cNvPr id="114" name="Straight Connector 113"/>
          <p:cNvCxnSpPr/>
          <p:nvPr/>
        </p:nvCxnSpPr>
        <p:spPr>
          <a:xfrm flipH="1">
            <a:off x="607449" y="3867377"/>
            <a:ext cx="3790" cy="792980"/>
          </a:xfrm>
          <a:prstGeom prst="line">
            <a:avLst/>
          </a:prstGeom>
        </p:spPr>
        <p:style>
          <a:lnRef idx="2">
            <a:schemeClr val="dk1"/>
          </a:lnRef>
          <a:fillRef idx="0">
            <a:schemeClr val="dk1"/>
          </a:fillRef>
          <a:effectRef idx="1">
            <a:schemeClr val="dk1"/>
          </a:effectRef>
          <a:fontRef idx="minor">
            <a:schemeClr val="tx1"/>
          </a:fontRef>
        </p:style>
      </p:cxnSp>
      <p:pic>
        <p:nvPicPr>
          <p:cNvPr id="105" name="Picture 104" descr="Screen shot 2012-11-28 at 11.37.0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085" y="4660357"/>
            <a:ext cx="1108975" cy="1836106"/>
          </a:xfrm>
          <a:prstGeom prst="rect">
            <a:avLst/>
          </a:prstGeom>
        </p:spPr>
      </p:pic>
      <p:cxnSp>
        <p:nvCxnSpPr>
          <p:cNvPr id="116" name="Straight Connector 115"/>
          <p:cNvCxnSpPr/>
          <p:nvPr/>
        </p:nvCxnSpPr>
        <p:spPr>
          <a:xfrm flipH="1">
            <a:off x="1127292" y="2598615"/>
            <a:ext cx="11550" cy="690643"/>
          </a:xfrm>
          <a:prstGeom prst="line">
            <a:avLst/>
          </a:prstGeom>
        </p:spPr>
        <p:style>
          <a:lnRef idx="2">
            <a:schemeClr val="dk1"/>
          </a:lnRef>
          <a:fillRef idx="0">
            <a:schemeClr val="dk1"/>
          </a:fillRef>
          <a:effectRef idx="1">
            <a:schemeClr val="dk1"/>
          </a:effectRef>
          <a:fontRef idx="minor">
            <a:schemeClr val="tx1"/>
          </a:fontRef>
        </p:style>
      </p:cxnSp>
      <p:cxnSp>
        <p:nvCxnSpPr>
          <p:cNvPr id="120" name="Straight Connector 119"/>
          <p:cNvCxnSpPr>
            <a:endCxn id="107" idx="0"/>
          </p:cNvCxnSpPr>
          <p:nvPr/>
        </p:nvCxnSpPr>
        <p:spPr>
          <a:xfrm flipH="1">
            <a:off x="2641003" y="3562688"/>
            <a:ext cx="10376" cy="1097669"/>
          </a:xfrm>
          <a:prstGeom prst="line">
            <a:avLst/>
          </a:prstGeom>
        </p:spPr>
        <p:style>
          <a:lnRef idx="2">
            <a:schemeClr val="dk1"/>
          </a:lnRef>
          <a:fillRef idx="0">
            <a:schemeClr val="dk1"/>
          </a:fillRef>
          <a:effectRef idx="1">
            <a:schemeClr val="dk1"/>
          </a:effectRef>
          <a:fontRef idx="minor">
            <a:schemeClr val="tx1"/>
          </a:fontRef>
        </p:style>
      </p:cxnSp>
      <p:cxnSp>
        <p:nvCxnSpPr>
          <p:cNvPr id="123" name="Straight Connector 122"/>
          <p:cNvCxnSpPr>
            <a:stCxn id="122" idx="0"/>
          </p:cNvCxnSpPr>
          <p:nvPr/>
        </p:nvCxnSpPr>
        <p:spPr>
          <a:xfrm flipV="1">
            <a:off x="3969887" y="2711463"/>
            <a:ext cx="0" cy="284888"/>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a:xfrm>
            <a:off x="623050" y="-3210"/>
            <a:ext cx="8229600" cy="878568"/>
          </a:xfrm>
        </p:spPr>
        <p:txBody>
          <a:bodyPr>
            <a:noAutofit/>
          </a:bodyPr>
          <a:lstStyle/>
          <a:p>
            <a:r>
              <a:rPr lang="en-US" sz="3200" dirty="0" err="1" smtClean="0"/>
              <a:t>Nanoscale</a:t>
            </a:r>
            <a:r>
              <a:rPr lang="en-US" sz="3200" dirty="0" smtClean="0"/>
              <a:t> Informal Science Education Network</a:t>
            </a:r>
            <a:endParaRPr lang="en-US" sz="3200" dirty="0"/>
          </a:p>
        </p:txBody>
      </p:sp>
      <p:cxnSp>
        <p:nvCxnSpPr>
          <p:cNvPr id="133" name="Straight Connector 132"/>
          <p:cNvCxnSpPr/>
          <p:nvPr/>
        </p:nvCxnSpPr>
        <p:spPr>
          <a:xfrm flipH="1">
            <a:off x="4752791" y="3597244"/>
            <a:ext cx="10376" cy="1097669"/>
          </a:xfrm>
          <a:prstGeom prst="line">
            <a:avLst/>
          </a:prstGeom>
        </p:spPr>
        <p:style>
          <a:lnRef idx="2">
            <a:schemeClr val="dk1"/>
          </a:lnRef>
          <a:fillRef idx="0">
            <a:schemeClr val="dk1"/>
          </a:fillRef>
          <a:effectRef idx="1">
            <a:schemeClr val="dk1"/>
          </a:effectRef>
          <a:fontRef idx="minor">
            <a:schemeClr val="tx1"/>
          </a:fontRef>
        </p:style>
      </p:cxnSp>
      <p:pic>
        <p:nvPicPr>
          <p:cNvPr id="132" name="Picture 131" descr="Screen shot 2012-11-28 at 2.50.1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6256" y="4648028"/>
            <a:ext cx="2576736" cy="1848435"/>
          </a:xfrm>
          <a:prstGeom prst="rect">
            <a:avLst/>
          </a:prstGeom>
        </p:spPr>
      </p:pic>
      <p:cxnSp>
        <p:nvCxnSpPr>
          <p:cNvPr id="135" name="Straight Connector 134"/>
          <p:cNvCxnSpPr/>
          <p:nvPr/>
        </p:nvCxnSpPr>
        <p:spPr>
          <a:xfrm flipH="1">
            <a:off x="5440722" y="2193017"/>
            <a:ext cx="10376" cy="1097669"/>
          </a:xfrm>
          <a:prstGeom prst="line">
            <a:avLst/>
          </a:prstGeom>
        </p:spPr>
        <p:style>
          <a:lnRef idx="2">
            <a:schemeClr val="dk1"/>
          </a:lnRef>
          <a:fillRef idx="0">
            <a:schemeClr val="dk1"/>
          </a:fillRef>
          <a:effectRef idx="1">
            <a:schemeClr val="dk1"/>
          </a:effectRef>
          <a:fontRef idx="minor">
            <a:schemeClr val="tx1"/>
          </a:fontRef>
        </p:style>
      </p:cxnSp>
      <p:pic>
        <p:nvPicPr>
          <p:cNvPr id="136" name="Picture 135" descr="Screen shot 2012-11-28 at 2.57.1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0677" y="851540"/>
            <a:ext cx="2325331" cy="1876812"/>
          </a:xfrm>
          <a:prstGeom prst="rect">
            <a:avLst/>
          </a:prstGeom>
        </p:spPr>
      </p:pic>
      <p:pic>
        <p:nvPicPr>
          <p:cNvPr id="138" name="Picture 137" descr="Screen shot 2012-11-28 at 3.02.13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7394" y="4604407"/>
            <a:ext cx="1992068" cy="1944181"/>
          </a:xfrm>
          <a:prstGeom prst="rect">
            <a:avLst/>
          </a:prstGeom>
        </p:spPr>
      </p:pic>
      <p:grpSp>
        <p:nvGrpSpPr>
          <p:cNvPr id="7" name="Group 6"/>
          <p:cNvGrpSpPr/>
          <p:nvPr/>
        </p:nvGrpSpPr>
        <p:grpSpPr>
          <a:xfrm>
            <a:off x="5785602" y="3597244"/>
            <a:ext cx="1056767" cy="1097669"/>
            <a:chOff x="5785602" y="3597244"/>
            <a:chExt cx="1056767" cy="1097669"/>
          </a:xfrm>
        </p:grpSpPr>
        <p:cxnSp>
          <p:nvCxnSpPr>
            <p:cNvPr id="46" name="Straight Connector 45"/>
            <p:cNvCxnSpPr/>
            <p:nvPr/>
          </p:nvCxnSpPr>
          <p:spPr>
            <a:xfrm flipH="1">
              <a:off x="5785602" y="3597244"/>
              <a:ext cx="10376" cy="737906"/>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a:xfrm flipH="1">
              <a:off x="5785602" y="4335150"/>
              <a:ext cx="1056767" cy="0"/>
            </a:xfrm>
            <a:prstGeom prst="line">
              <a:avLst/>
            </a:prstGeom>
          </p:spPr>
          <p:style>
            <a:lnRef idx="2">
              <a:schemeClr val="dk1"/>
            </a:lnRef>
            <a:fillRef idx="0">
              <a:schemeClr val="dk1"/>
            </a:fillRef>
            <a:effectRef idx="1">
              <a:schemeClr val="dk1"/>
            </a:effectRef>
            <a:fontRef idx="minor">
              <a:schemeClr val="tx1"/>
            </a:fontRef>
          </p:style>
        </p:cxnSp>
        <p:cxnSp>
          <p:nvCxnSpPr>
            <p:cNvPr id="50" name="Straight Connector 49"/>
            <p:cNvCxnSpPr/>
            <p:nvPr/>
          </p:nvCxnSpPr>
          <p:spPr>
            <a:xfrm flipH="1">
              <a:off x="6830303" y="4325960"/>
              <a:ext cx="10376" cy="368953"/>
            </a:xfrm>
            <a:prstGeom prst="line">
              <a:avLst/>
            </a:prstGeom>
          </p:spPr>
          <p:style>
            <a:lnRef idx="2">
              <a:schemeClr val="dk1"/>
            </a:lnRef>
            <a:fillRef idx="0">
              <a:schemeClr val="dk1"/>
            </a:fillRef>
            <a:effectRef idx="1">
              <a:schemeClr val="dk1"/>
            </a:effectRef>
            <a:fontRef idx="minor">
              <a:schemeClr val="tx1"/>
            </a:fontRef>
          </p:style>
        </p:cxnSp>
      </p:grpSp>
      <p:cxnSp>
        <p:nvCxnSpPr>
          <p:cNvPr id="55" name="Straight Connector 54"/>
          <p:cNvCxnSpPr/>
          <p:nvPr/>
        </p:nvCxnSpPr>
        <p:spPr>
          <a:xfrm>
            <a:off x="7264459" y="2721232"/>
            <a:ext cx="3982" cy="219460"/>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p:cNvCxnSpPr/>
          <p:nvPr/>
        </p:nvCxnSpPr>
        <p:spPr>
          <a:xfrm flipH="1">
            <a:off x="6217461" y="2935900"/>
            <a:ext cx="1056767" cy="0"/>
          </a:xfrm>
          <a:prstGeom prst="line">
            <a:avLst/>
          </a:prstGeom>
        </p:spPr>
        <p:style>
          <a:lnRef idx="2">
            <a:schemeClr val="dk1"/>
          </a:lnRef>
          <a:fillRef idx="0">
            <a:schemeClr val="dk1"/>
          </a:fillRef>
          <a:effectRef idx="1">
            <a:schemeClr val="dk1"/>
          </a:effectRef>
          <a:fontRef idx="minor">
            <a:schemeClr val="tx1"/>
          </a:fontRef>
        </p:style>
      </p:cxnSp>
      <p:cxnSp>
        <p:nvCxnSpPr>
          <p:cNvPr id="57" name="Straight Connector 56"/>
          <p:cNvCxnSpPr/>
          <p:nvPr/>
        </p:nvCxnSpPr>
        <p:spPr>
          <a:xfrm flipH="1">
            <a:off x="6203779" y="2920305"/>
            <a:ext cx="10376" cy="368953"/>
          </a:xfrm>
          <a:prstGeom prst="line">
            <a:avLst/>
          </a:prstGeom>
        </p:spPr>
        <p:style>
          <a:lnRef idx="2">
            <a:schemeClr val="dk1"/>
          </a:lnRef>
          <a:fillRef idx="0">
            <a:schemeClr val="dk1"/>
          </a:fillRef>
          <a:effectRef idx="1">
            <a:schemeClr val="dk1"/>
          </a:effectRef>
          <a:fontRef idx="minor">
            <a:schemeClr val="tx1"/>
          </a:fontRef>
        </p:style>
      </p:cxnSp>
      <p:pic>
        <p:nvPicPr>
          <p:cNvPr id="106" name="Picture 105" descr="NISE_05_program _cover.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0309" y="864350"/>
            <a:ext cx="1457065" cy="1863757"/>
          </a:xfrm>
          <a:prstGeom prst="rect">
            <a:avLst/>
          </a:prstGeom>
        </p:spPr>
      </p:pic>
      <p:sp>
        <p:nvSpPr>
          <p:cNvPr id="13" name="TextBox 12"/>
          <p:cNvSpPr txBox="1"/>
          <p:nvPr/>
        </p:nvSpPr>
        <p:spPr>
          <a:xfrm>
            <a:off x="6590382" y="6212636"/>
            <a:ext cx="1811156" cy="276999"/>
          </a:xfrm>
          <a:prstGeom prst="rect">
            <a:avLst/>
          </a:prstGeom>
          <a:solidFill>
            <a:srgbClr val="FFFFFF"/>
          </a:solidFill>
        </p:spPr>
        <p:txBody>
          <a:bodyPr wrap="square" rtlCol="0">
            <a:spAutoFit/>
          </a:bodyPr>
          <a:lstStyle/>
          <a:p>
            <a:pPr algn="ctr"/>
            <a:r>
              <a:rPr lang="en-US" sz="1200" dirty="0" smtClean="0"/>
              <a:t>Professional development</a:t>
            </a:r>
            <a:endParaRPr lang="en-US" sz="1200" dirty="0"/>
          </a:p>
        </p:txBody>
      </p:sp>
      <p:pic>
        <p:nvPicPr>
          <p:cNvPr id="3" name="Picture 2" descr="photo2.jpg"/>
          <p:cNvPicPr>
            <a:picLocks noChangeAspect="1"/>
          </p:cNvPicPr>
          <p:nvPr/>
        </p:nvPicPr>
        <p:blipFill rotWithShape="1">
          <a:blip r:embed="rId10">
            <a:extLst>
              <a:ext uri="{28A0092B-C50C-407E-A947-70E740481C1C}">
                <a14:useLocalDpi xmlns:a14="http://schemas.microsoft.com/office/drawing/2010/main" val="0"/>
              </a:ext>
            </a:extLst>
          </a:blip>
          <a:srcRect l="43645" t="26044" r="17823" b="21023"/>
          <a:stretch/>
        </p:blipFill>
        <p:spPr>
          <a:xfrm>
            <a:off x="6734901" y="851540"/>
            <a:ext cx="1699109" cy="1858562"/>
          </a:xfrm>
          <a:prstGeom prst="rect">
            <a:avLst/>
          </a:prstGeom>
        </p:spPr>
      </p:pic>
      <p:sp>
        <p:nvSpPr>
          <p:cNvPr id="14" name="TextBox 13"/>
          <p:cNvSpPr txBox="1"/>
          <p:nvPr/>
        </p:nvSpPr>
        <p:spPr>
          <a:xfrm>
            <a:off x="8523210" y="2796450"/>
            <a:ext cx="471001" cy="1200329"/>
          </a:xfrm>
          <a:prstGeom prst="rect">
            <a:avLst/>
          </a:prstGeom>
          <a:noFill/>
        </p:spPr>
        <p:txBody>
          <a:bodyPr wrap="square" rtlCol="0">
            <a:spAutoFit/>
          </a:bodyPr>
          <a:lstStyle/>
          <a:p>
            <a:r>
              <a:rPr lang="en-US" sz="7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7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Rectangle 14"/>
          <p:cNvSpPr/>
          <p:nvPr/>
        </p:nvSpPr>
        <p:spPr>
          <a:xfrm>
            <a:off x="6717389" y="851540"/>
            <a:ext cx="1772073" cy="185992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8" name="Group 57"/>
          <p:cNvGrpSpPr/>
          <p:nvPr/>
        </p:nvGrpSpPr>
        <p:grpSpPr>
          <a:xfrm>
            <a:off x="335642" y="719950"/>
            <a:ext cx="6789371" cy="4904154"/>
            <a:chOff x="1367691" y="967158"/>
            <a:chExt cx="6789371" cy="4904154"/>
          </a:xfrm>
        </p:grpSpPr>
        <p:grpSp>
          <p:nvGrpSpPr>
            <p:cNvPr id="59" name="Group 58"/>
            <p:cNvGrpSpPr/>
            <p:nvPr/>
          </p:nvGrpSpPr>
          <p:grpSpPr>
            <a:xfrm>
              <a:off x="1367691" y="967158"/>
              <a:ext cx="6789371" cy="4904154"/>
              <a:chOff x="1367691" y="967158"/>
              <a:chExt cx="6789371" cy="4904154"/>
            </a:xfrm>
          </p:grpSpPr>
          <p:sp>
            <p:nvSpPr>
              <p:cNvPr id="62" name="Oval 61"/>
              <p:cNvSpPr/>
              <p:nvPr/>
            </p:nvSpPr>
            <p:spPr>
              <a:xfrm>
                <a:off x="1367691" y="967158"/>
                <a:ext cx="6789371" cy="4904154"/>
              </a:xfrm>
              <a:prstGeom prst="ellipse">
                <a:avLst/>
              </a:prstGeom>
              <a:solidFill>
                <a:srgbClr val="B8E949"/>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1553315" y="1924536"/>
                <a:ext cx="4103076" cy="3057771"/>
              </a:xfrm>
              <a:prstGeom prst="ellipse">
                <a:avLst/>
              </a:prstGeom>
              <a:solidFill>
                <a:srgbClr val="97B04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0" name="TextBox 59"/>
            <p:cNvSpPr txBox="1"/>
            <p:nvPr/>
          </p:nvSpPr>
          <p:spPr>
            <a:xfrm>
              <a:off x="3135923" y="3087089"/>
              <a:ext cx="664062" cy="461665"/>
            </a:xfrm>
            <a:prstGeom prst="rect">
              <a:avLst/>
            </a:prstGeom>
            <a:noFill/>
          </p:spPr>
          <p:txBody>
            <a:bodyPr wrap="square" rtlCol="0">
              <a:spAutoFit/>
            </a:bodyPr>
            <a:lstStyle/>
            <a:p>
              <a:r>
                <a:rPr lang="en-US" sz="2400" dirty="0" smtClean="0">
                  <a:solidFill>
                    <a:srgbClr val="FFFFFF"/>
                  </a:solidFill>
                </a:rPr>
                <a:t>188</a:t>
              </a:r>
              <a:endParaRPr lang="en-US" sz="2400" dirty="0">
                <a:solidFill>
                  <a:srgbClr val="FFFFFF"/>
                </a:solidFill>
              </a:endParaRPr>
            </a:p>
          </p:txBody>
        </p:sp>
        <p:sp>
          <p:nvSpPr>
            <p:cNvPr id="61" name="TextBox 60"/>
            <p:cNvSpPr txBox="1"/>
            <p:nvPr/>
          </p:nvSpPr>
          <p:spPr>
            <a:xfrm>
              <a:off x="6463321" y="3057769"/>
              <a:ext cx="785447" cy="461665"/>
            </a:xfrm>
            <a:prstGeom prst="rect">
              <a:avLst/>
            </a:prstGeom>
            <a:noFill/>
          </p:spPr>
          <p:txBody>
            <a:bodyPr wrap="square" rtlCol="0">
              <a:spAutoFit/>
            </a:bodyPr>
            <a:lstStyle/>
            <a:p>
              <a:r>
                <a:rPr lang="en-US" sz="2400" dirty="0" smtClean="0"/>
                <a:t>312</a:t>
              </a:r>
              <a:endParaRPr lang="en-US" sz="2400" dirty="0"/>
            </a:p>
          </p:txBody>
        </p:sp>
      </p:grpSp>
    </p:spTree>
    <p:extLst>
      <p:ext uri="{BB962C8B-B14F-4D97-AF65-F5344CB8AC3E}">
        <p14:creationId xmlns:p14="http://schemas.microsoft.com/office/powerpoint/2010/main" val="31966759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withEffect">
                                  <p:stCondLst>
                                    <p:cond delay="0"/>
                                  </p:stCondLst>
                                  <p:childTnLst>
                                    <p:anim calcmode="discrete" valueType="str">
                                      <p:cBhvr>
                                        <p:cTn id="6" dur="1000" fill="hold"/>
                                        <p:tgtEl>
                                          <p:spTgt spid="14"/>
                                        </p:tgtEl>
                                        <p:attrNameLst>
                                          <p:attrName>style.visibility</p:attrName>
                                        </p:attrNameLst>
                                      </p:cBhvr>
                                      <p:tavLst>
                                        <p:tav tm="0">
                                          <p:val>
                                            <p:strVal val="hidden"/>
                                          </p:val>
                                        </p:tav>
                                        <p:tav tm="50000">
                                          <p:val>
                                            <p:strVal val="visible"/>
                                          </p:val>
                                        </p:tav>
                                      </p:tavLst>
                                    </p:anim>
                                  </p:childTnLst>
                                </p:cTn>
                              </p:par>
                              <p:par>
                                <p:cTn id="7" presetID="35" presetClass="emph" presetSubtype="0" repeatCount="10000" fill="hold" grpId="1" nodeType="withEffect">
                                  <p:stCondLst>
                                    <p:cond delay="0"/>
                                  </p:stCondLst>
                                  <p:childTnLst>
                                    <p:anim calcmode="discrete" valueType="str">
                                      <p:cBhvr>
                                        <p:cTn id="8"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36877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a:xfrm>
            <a:off x="457200" y="239888"/>
            <a:ext cx="8229600" cy="951971"/>
          </a:xfrm>
        </p:spPr>
        <p:txBody>
          <a:bodyPr/>
          <a:lstStyle/>
          <a:p>
            <a:r>
              <a:rPr lang="en-US" dirty="0" smtClean="0"/>
              <a:t>What happens after 2015</a:t>
            </a:r>
            <a:endParaRPr lang="en-US" dirty="0"/>
          </a:p>
        </p:txBody>
      </p:sp>
      <p:sp>
        <p:nvSpPr>
          <p:cNvPr id="9" name="Rectangle 8"/>
          <p:cNvSpPr/>
          <p:nvPr/>
        </p:nvSpPr>
        <p:spPr>
          <a:xfrm>
            <a:off x="0" y="1368778"/>
            <a:ext cx="9144000" cy="129796"/>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3" name="TextBox 2"/>
          <p:cNvSpPr txBox="1"/>
          <p:nvPr/>
        </p:nvSpPr>
        <p:spPr>
          <a:xfrm>
            <a:off x="457200" y="1693333"/>
            <a:ext cx="2844800" cy="584776"/>
          </a:xfrm>
          <a:prstGeom prst="rect">
            <a:avLst/>
          </a:prstGeom>
          <a:noFill/>
        </p:spPr>
        <p:txBody>
          <a:bodyPr wrap="square" rtlCol="0">
            <a:spAutoFit/>
          </a:bodyPr>
          <a:lstStyle/>
          <a:p>
            <a:r>
              <a:rPr lang="en-US" sz="3200" dirty="0" smtClean="0">
                <a:solidFill>
                  <a:srgbClr val="660066"/>
                </a:solidFill>
              </a:rPr>
              <a:t>Online catalog?</a:t>
            </a:r>
            <a:endParaRPr lang="en-US" sz="3200" dirty="0">
              <a:solidFill>
                <a:srgbClr val="660066"/>
              </a:solidFill>
            </a:endParaRPr>
          </a:p>
        </p:txBody>
      </p:sp>
      <p:sp>
        <p:nvSpPr>
          <p:cNvPr id="4" name="TextBox 3"/>
          <p:cNvSpPr txBox="1"/>
          <p:nvPr/>
        </p:nvSpPr>
        <p:spPr>
          <a:xfrm>
            <a:off x="3770489" y="1693333"/>
            <a:ext cx="2410178" cy="584776"/>
          </a:xfrm>
          <a:prstGeom prst="rect">
            <a:avLst/>
          </a:prstGeom>
          <a:noFill/>
        </p:spPr>
        <p:txBody>
          <a:bodyPr wrap="square" rtlCol="0">
            <a:spAutoFit/>
          </a:bodyPr>
          <a:lstStyle/>
          <a:p>
            <a:r>
              <a:rPr lang="en-US" sz="3200" dirty="0" err="1" smtClean="0">
                <a:solidFill>
                  <a:srgbClr val="660066"/>
                </a:solidFill>
              </a:rPr>
              <a:t>NanoDays</a:t>
            </a:r>
            <a:r>
              <a:rPr lang="en-US" sz="3200" dirty="0" smtClean="0">
                <a:solidFill>
                  <a:srgbClr val="660066"/>
                </a:solidFill>
              </a:rPr>
              <a:t>?</a:t>
            </a:r>
            <a:endParaRPr lang="en-US" sz="3200" dirty="0">
              <a:solidFill>
                <a:srgbClr val="660066"/>
              </a:solidFill>
            </a:endParaRPr>
          </a:p>
        </p:txBody>
      </p:sp>
      <p:sp>
        <p:nvSpPr>
          <p:cNvPr id="5" name="TextBox 4"/>
          <p:cNvSpPr txBox="1"/>
          <p:nvPr/>
        </p:nvSpPr>
        <p:spPr>
          <a:xfrm>
            <a:off x="728134" y="2453633"/>
            <a:ext cx="2844800" cy="584776"/>
          </a:xfrm>
          <a:prstGeom prst="rect">
            <a:avLst/>
          </a:prstGeom>
          <a:noFill/>
        </p:spPr>
        <p:txBody>
          <a:bodyPr wrap="square" rtlCol="0">
            <a:spAutoFit/>
          </a:bodyPr>
          <a:lstStyle/>
          <a:p>
            <a:r>
              <a:rPr lang="en-US" sz="3200" dirty="0" smtClean="0">
                <a:solidFill>
                  <a:srgbClr val="660066"/>
                </a:solidFill>
              </a:rPr>
              <a:t>Regional Hubs?</a:t>
            </a:r>
            <a:endParaRPr lang="en-US" sz="3200" dirty="0">
              <a:solidFill>
                <a:srgbClr val="660066"/>
              </a:solidFill>
            </a:endParaRPr>
          </a:p>
        </p:txBody>
      </p:sp>
      <p:sp>
        <p:nvSpPr>
          <p:cNvPr id="6" name="TextBox 5"/>
          <p:cNvSpPr txBox="1"/>
          <p:nvPr/>
        </p:nvSpPr>
        <p:spPr>
          <a:xfrm>
            <a:off x="3770489" y="2469442"/>
            <a:ext cx="4792134" cy="584776"/>
          </a:xfrm>
          <a:prstGeom prst="rect">
            <a:avLst/>
          </a:prstGeom>
          <a:noFill/>
        </p:spPr>
        <p:txBody>
          <a:bodyPr wrap="square" rtlCol="0">
            <a:spAutoFit/>
          </a:bodyPr>
          <a:lstStyle/>
          <a:p>
            <a:r>
              <a:rPr lang="en-US" sz="3200" dirty="0" smtClean="0">
                <a:solidFill>
                  <a:srgbClr val="660066"/>
                </a:solidFill>
              </a:rPr>
              <a:t>Professional Development?</a:t>
            </a:r>
            <a:endParaRPr lang="en-US" sz="3200" dirty="0">
              <a:solidFill>
                <a:srgbClr val="660066"/>
              </a:solidFill>
            </a:endParaRPr>
          </a:p>
        </p:txBody>
      </p:sp>
      <p:sp>
        <p:nvSpPr>
          <p:cNvPr id="7" name="TextBox 6"/>
          <p:cNvSpPr txBox="1"/>
          <p:nvPr/>
        </p:nvSpPr>
        <p:spPr>
          <a:xfrm>
            <a:off x="6180666" y="1704622"/>
            <a:ext cx="2610555" cy="584776"/>
          </a:xfrm>
          <a:prstGeom prst="rect">
            <a:avLst/>
          </a:prstGeom>
          <a:noFill/>
        </p:spPr>
        <p:txBody>
          <a:bodyPr wrap="square" rtlCol="0">
            <a:spAutoFit/>
          </a:bodyPr>
          <a:lstStyle/>
          <a:p>
            <a:r>
              <a:rPr lang="en-US" sz="3200" dirty="0" smtClean="0">
                <a:solidFill>
                  <a:srgbClr val="660066"/>
                </a:solidFill>
              </a:rPr>
              <a:t>Partnerships?</a:t>
            </a:r>
            <a:endParaRPr lang="en-US" sz="3200" dirty="0">
              <a:solidFill>
                <a:srgbClr val="660066"/>
              </a:solidFill>
            </a:endParaRPr>
          </a:p>
        </p:txBody>
      </p:sp>
      <p:sp>
        <p:nvSpPr>
          <p:cNvPr id="10" name="Title 1"/>
          <p:cNvSpPr txBox="1">
            <a:spLocks/>
          </p:cNvSpPr>
          <p:nvPr/>
        </p:nvSpPr>
        <p:spPr>
          <a:xfrm>
            <a:off x="443088" y="3214507"/>
            <a:ext cx="8229600" cy="95197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What do you value most?</a:t>
            </a:r>
            <a:endParaRPr lang="en-US" dirty="0"/>
          </a:p>
        </p:txBody>
      </p:sp>
      <p:sp>
        <p:nvSpPr>
          <p:cNvPr id="11" name="TextBox 10"/>
          <p:cNvSpPr txBox="1"/>
          <p:nvPr/>
        </p:nvSpPr>
        <p:spPr>
          <a:xfrm>
            <a:off x="728134" y="4385731"/>
            <a:ext cx="7834489" cy="2062103"/>
          </a:xfrm>
          <a:prstGeom prst="rect">
            <a:avLst/>
          </a:prstGeom>
          <a:noFill/>
        </p:spPr>
        <p:txBody>
          <a:bodyPr wrap="square" rtlCol="0">
            <a:spAutoFit/>
          </a:bodyPr>
          <a:lstStyle/>
          <a:p>
            <a:r>
              <a:rPr lang="en-US" sz="3200" dirty="0" smtClean="0">
                <a:solidFill>
                  <a:srgbClr val="660066"/>
                </a:solidFill>
              </a:rPr>
              <a:t>Use this meeting to make connections and develop ideas to make the most of the remaining 2 ½ years and extend the benefits to your institution into the future!</a:t>
            </a:r>
            <a:endParaRPr lang="en-US" sz="3200" dirty="0">
              <a:solidFill>
                <a:srgbClr val="660066"/>
              </a:solidFill>
            </a:endParaRPr>
          </a:p>
        </p:txBody>
      </p:sp>
    </p:spTree>
    <p:extLst>
      <p:ext uri="{BB962C8B-B14F-4D97-AF65-F5344CB8AC3E}">
        <p14:creationId xmlns:p14="http://schemas.microsoft.com/office/powerpoint/2010/main" val="35980981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to all our partners</a:t>
            </a:r>
            <a:endParaRPr lang="en-US" dirty="0"/>
          </a:p>
        </p:txBody>
      </p:sp>
      <p:pic>
        <p:nvPicPr>
          <p:cNvPr id="3" name="Picture 1" descr="Nanotubes para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1594103"/>
            <a:ext cx="91186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2586566" y="5726248"/>
            <a:ext cx="5295901" cy="1155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defTabSz="914400" fontAlgn="base">
              <a:lnSpc>
                <a:spcPct val="90000"/>
              </a:lnSpc>
              <a:spcBef>
                <a:spcPct val="20000"/>
              </a:spcBef>
              <a:spcAft>
                <a:spcPct val="0"/>
              </a:spcAft>
              <a:defRPr/>
            </a:pPr>
            <a:r>
              <a:rPr kumimoji="0" lang="en-US" sz="1200" b="0" i="0" u="none" strike="noStrike" kern="0" cap="none" spc="0" normalizeH="0" baseline="0" noProof="0" dirty="0" smtClean="0">
                <a:ln>
                  <a:noFill/>
                </a:ln>
                <a:solidFill>
                  <a:schemeClr val="tx1"/>
                </a:solidFill>
                <a:effectLst/>
                <a:uLnTx/>
                <a:uFillTx/>
                <a:ea typeface="+mn-ea"/>
                <a:cs typeface="+mn-cs"/>
              </a:rPr>
              <a:t>This presentation is based on work supported by the National Science Foundation under Grant No. </a:t>
            </a:r>
            <a:r>
              <a:rPr lang="en-US" sz="1200" dirty="0" smtClean="0"/>
              <a:t>0940143</a:t>
            </a:r>
            <a:r>
              <a:rPr kumimoji="0" lang="en-US" sz="1200" b="0" i="0" u="none" strike="noStrike" kern="0" cap="none" spc="0" normalizeH="0" baseline="0" noProof="0" dirty="0" smtClean="0">
                <a:ln>
                  <a:noFill/>
                </a:ln>
                <a:solidFill>
                  <a:schemeClr val="tx1"/>
                </a:solidFill>
                <a:effectLst/>
                <a:uLnTx/>
                <a:uFillTx/>
                <a:ea typeface="+mn-ea"/>
                <a:cs typeface="+mn-cs"/>
              </a:rPr>
              <a:t>.</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200" b="0" i="0" u="none" strike="noStrike" kern="0" cap="none" spc="0" normalizeH="0" baseline="0" noProof="0" dirty="0" smtClean="0">
                <a:ln>
                  <a:noFill/>
                </a:ln>
                <a:solidFill>
                  <a:schemeClr val="tx1"/>
                </a:solidFill>
                <a:effectLst/>
                <a:uLnTx/>
                <a:uFillTx/>
                <a:ea typeface="+mn-ea"/>
                <a:cs typeface="+mn-cs"/>
              </a:rPr>
              <a:t>Any opinions, findings, and conclusions or recommendations expressed in this presentation are those of the </a:t>
            </a:r>
            <a:r>
              <a:rPr kumimoji="0" lang="en-US" sz="1200" b="0" i="0" u="none" strike="noStrike" kern="0" cap="none" spc="0" normalizeH="0" baseline="0" noProof="0" dirty="0" err="1" smtClean="0">
                <a:ln>
                  <a:noFill/>
                </a:ln>
                <a:solidFill>
                  <a:schemeClr val="tx1"/>
                </a:solidFill>
                <a:effectLst/>
                <a:uLnTx/>
                <a:uFillTx/>
                <a:ea typeface="+mn-ea"/>
                <a:cs typeface="+mn-cs"/>
              </a:rPr>
              <a:t>author(s</a:t>
            </a:r>
            <a:r>
              <a:rPr kumimoji="0" lang="en-US" sz="1200" b="0" i="0" u="none" strike="noStrike" kern="0" cap="none" spc="0" normalizeH="0" baseline="0" noProof="0" dirty="0" smtClean="0">
                <a:ln>
                  <a:noFill/>
                </a:ln>
                <a:solidFill>
                  <a:schemeClr val="tx1"/>
                </a:solidFill>
                <a:effectLst/>
                <a:uLnTx/>
                <a:uFillTx/>
                <a:ea typeface="+mn-ea"/>
                <a:cs typeface="+mn-cs"/>
              </a:rPr>
              <a:t>) and do not necessarily reflect the views of the Foundation. </a:t>
            </a:r>
            <a:endParaRPr kumimoji="0" lang="en-US" sz="1200" b="0" i="0" u="none" strike="noStrike" kern="0" cap="none" spc="0" normalizeH="0" baseline="0" noProof="0" dirty="0">
              <a:ln>
                <a:noFill/>
              </a:ln>
              <a:solidFill>
                <a:schemeClr val="tx1"/>
              </a:solidFill>
              <a:effectLst/>
              <a:uLnTx/>
              <a:uFillTx/>
              <a:ea typeface="+mn-ea"/>
              <a:cs typeface="+mn-cs"/>
            </a:endParaRPr>
          </a:p>
        </p:txBody>
      </p:sp>
      <p:pic>
        <p:nvPicPr>
          <p:cNvPr id="5" name="Picture 4"/>
          <p:cNvPicPr>
            <a:picLocks noChangeAspect="1"/>
          </p:cNvPicPr>
          <p:nvPr/>
        </p:nvPicPr>
        <p:blipFill>
          <a:blip r:embed="rId3"/>
          <a:stretch>
            <a:fillRect/>
          </a:stretch>
        </p:blipFill>
        <p:spPr>
          <a:xfrm>
            <a:off x="1320801" y="5700847"/>
            <a:ext cx="992222" cy="998199"/>
          </a:xfrm>
          <a:prstGeom prst="rect">
            <a:avLst/>
          </a:prstGeom>
        </p:spPr>
      </p:pic>
    </p:spTree>
    <p:extLst>
      <p:ext uri="{BB962C8B-B14F-4D97-AF65-F5344CB8AC3E}">
        <p14:creationId xmlns:p14="http://schemas.microsoft.com/office/powerpoint/2010/main" val="165598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9332" y="274638"/>
            <a:ext cx="7380112" cy="5623806"/>
          </a:xfrm>
        </p:spPr>
        <p:txBody>
          <a:bodyPr>
            <a:normAutofit/>
          </a:bodyPr>
          <a:lstStyle/>
          <a:p>
            <a:pPr algn="l"/>
            <a:r>
              <a:rPr lang="en-US" sz="3200" i="1" dirty="0" smtClean="0"/>
              <a:t>Ponder </a:t>
            </a:r>
            <a:r>
              <a:rPr lang="en-US" sz="3200" i="1" dirty="0"/>
              <a:t>next-generation nanotechnologies in electronics, medicine, and biology with three leading </a:t>
            </a:r>
            <a:r>
              <a:rPr lang="en-US" sz="3200" i="1" dirty="0" smtClean="0"/>
              <a:t>innovators.  </a:t>
            </a:r>
            <a:r>
              <a:rPr lang="en-US" sz="3200" i="1" dirty="0"/>
              <a:t>Then brainstorm ideas for sharing these innovations and their potential impacts more broadly.</a:t>
            </a:r>
            <a:r>
              <a:rPr lang="en-US" sz="3200" dirty="0"/>
              <a:t/>
            </a:r>
            <a:br>
              <a:rPr lang="en-US" sz="3200" dirty="0"/>
            </a:br>
            <a:r>
              <a:rPr lang="en-US" sz="3200" dirty="0" smtClean="0"/>
              <a:t/>
            </a:r>
            <a:br>
              <a:rPr lang="en-US" sz="3200" dirty="0" smtClean="0"/>
            </a:br>
            <a:r>
              <a:rPr lang="en-US" sz="3200" dirty="0" smtClean="0"/>
              <a:t>Listen, chose a topic, post a color-coded card, plan a deliverable, write it up, post it.</a:t>
            </a:r>
            <a:endParaRPr lang="en-US" sz="3200" dirty="0"/>
          </a:p>
        </p:txBody>
      </p:sp>
      <p:sp>
        <p:nvSpPr>
          <p:cNvPr id="3" name="Rectangle 2"/>
          <p:cNvSpPr/>
          <p:nvPr/>
        </p:nvSpPr>
        <p:spPr>
          <a:xfrm rot="16200000">
            <a:off x="-2480727" y="3369733"/>
            <a:ext cx="6857998" cy="118536"/>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4" name="Title 1"/>
          <p:cNvSpPr txBox="1">
            <a:spLocks/>
          </p:cNvSpPr>
          <p:nvPr/>
        </p:nvSpPr>
        <p:spPr>
          <a:xfrm rot="16200000">
            <a:off x="-2977444" y="2977441"/>
            <a:ext cx="6858002" cy="903115"/>
          </a:xfrm>
          <a:prstGeom prst="rect">
            <a:avLst/>
          </a:prstGeom>
          <a:solidFill>
            <a:srgbClr val="FFFFFF"/>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Nano 2012 and Beyond</a:t>
            </a:r>
            <a:endParaRPr lang="en-US" dirty="0"/>
          </a:p>
        </p:txBody>
      </p:sp>
    </p:spTree>
    <p:extLst>
      <p:ext uri="{BB962C8B-B14F-4D97-AF65-F5344CB8AC3E}">
        <p14:creationId xmlns:p14="http://schemas.microsoft.com/office/powerpoint/2010/main" val="427520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6200000">
            <a:off x="-2480727" y="3369733"/>
            <a:ext cx="6857998" cy="118536"/>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2" name="Title 1"/>
          <p:cNvSpPr>
            <a:spLocks noGrp="1"/>
          </p:cNvSpPr>
          <p:nvPr>
            <p:ph type="title"/>
          </p:nvPr>
        </p:nvSpPr>
        <p:spPr>
          <a:xfrm rot="16200000">
            <a:off x="-2977444" y="2977441"/>
            <a:ext cx="6858002" cy="903115"/>
          </a:xfrm>
          <a:solidFill>
            <a:srgbClr val="FFFFFF"/>
          </a:solidFill>
        </p:spPr>
        <p:txBody>
          <a:bodyPr>
            <a:noAutofit/>
          </a:bodyPr>
          <a:lstStyle/>
          <a:p>
            <a:r>
              <a:rPr lang="en-US" dirty="0" smtClean="0"/>
              <a:t>Nano 2012 and Beyond</a:t>
            </a:r>
            <a:endParaRPr lang="en-US" dirty="0"/>
          </a:p>
        </p:txBody>
      </p:sp>
      <p:pic>
        <p:nvPicPr>
          <p:cNvPr id="3" name="Picture 2" descr="Screen shot 2012-12-09 at 10.05.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570" y="165100"/>
            <a:ext cx="2065867" cy="2072942"/>
          </a:xfrm>
          <a:prstGeom prst="rect">
            <a:avLst/>
          </a:prstGeom>
        </p:spPr>
      </p:pic>
      <p:pic>
        <p:nvPicPr>
          <p:cNvPr id="4" name="Picture 3" descr="Screen shot 2012-12-09 at 10.06.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570" y="2407376"/>
            <a:ext cx="2094069" cy="2094069"/>
          </a:xfrm>
          <a:prstGeom prst="rect">
            <a:avLst/>
          </a:prstGeom>
        </p:spPr>
      </p:pic>
      <p:pic>
        <p:nvPicPr>
          <p:cNvPr id="5" name="Picture 4" descr="Screen shot 2012-12-09 at 10.06.2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570" y="4628444"/>
            <a:ext cx="2065867" cy="2065867"/>
          </a:xfrm>
          <a:prstGeom prst="rect">
            <a:avLst/>
          </a:prstGeom>
        </p:spPr>
      </p:pic>
      <p:sp>
        <p:nvSpPr>
          <p:cNvPr id="7" name="TextBox 6"/>
          <p:cNvSpPr txBox="1"/>
          <p:nvPr/>
        </p:nvSpPr>
        <p:spPr>
          <a:xfrm>
            <a:off x="3262489" y="381001"/>
            <a:ext cx="5475111" cy="1754327"/>
          </a:xfrm>
          <a:prstGeom prst="rect">
            <a:avLst/>
          </a:prstGeom>
          <a:noFill/>
        </p:spPr>
        <p:txBody>
          <a:bodyPr wrap="square" rtlCol="0">
            <a:spAutoFit/>
          </a:bodyPr>
          <a:lstStyle/>
          <a:p>
            <a:r>
              <a:rPr lang="en-US" i="1" dirty="0" smtClean="0"/>
              <a:t>Light and Power:  Opportunities in Optoelectronics</a:t>
            </a:r>
          </a:p>
          <a:p>
            <a:r>
              <a:rPr lang="en-US" b="1" dirty="0" smtClean="0"/>
              <a:t>Vladimir </a:t>
            </a:r>
            <a:r>
              <a:rPr lang="en-US" b="1" dirty="0" err="1" smtClean="0"/>
              <a:t>Bulovic</a:t>
            </a:r>
            <a:r>
              <a:rPr lang="en-US" dirty="0" smtClean="0"/>
              <a:t>, Professor </a:t>
            </a:r>
            <a:r>
              <a:rPr lang="en-US" dirty="0"/>
              <a:t>of Electrical Engineering at </a:t>
            </a:r>
            <a:r>
              <a:rPr lang="en-US" dirty="0" smtClean="0"/>
              <a:t>MIT, where he leads the </a:t>
            </a:r>
            <a:r>
              <a:rPr lang="en-US" dirty="0"/>
              <a:t>Organic and Nanostructured Electronics laboratory, directs </a:t>
            </a:r>
            <a:r>
              <a:rPr lang="en-US" dirty="0" smtClean="0"/>
              <a:t>the Microsystems </a:t>
            </a:r>
            <a:r>
              <a:rPr lang="en-US" dirty="0"/>
              <a:t>Technology Laboratories, and co-directs the MIT-</a:t>
            </a:r>
            <a:r>
              <a:rPr lang="en-US" dirty="0" smtClean="0"/>
              <a:t>ENI Solar </a:t>
            </a:r>
            <a:r>
              <a:rPr lang="en-US" dirty="0"/>
              <a:t>Frontiers Center. </a:t>
            </a:r>
          </a:p>
        </p:txBody>
      </p:sp>
      <p:sp>
        <p:nvSpPr>
          <p:cNvPr id="8" name="TextBox 7"/>
          <p:cNvSpPr txBox="1"/>
          <p:nvPr/>
        </p:nvSpPr>
        <p:spPr>
          <a:xfrm>
            <a:off x="3262489" y="2531555"/>
            <a:ext cx="5627511" cy="1754327"/>
          </a:xfrm>
          <a:prstGeom prst="rect">
            <a:avLst/>
          </a:prstGeom>
          <a:noFill/>
        </p:spPr>
        <p:txBody>
          <a:bodyPr wrap="square" rtlCol="0">
            <a:spAutoFit/>
          </a:bodyPr>
          <a:lstStyle/>
          <a:p>
            <a:r>
              <a:rPr lang="en-US" i="1" dirty="0" smtClean="0"/>
              <a:t>Bringing </a:t>
            </a:r>
            <a:r>
              <a:rPr lang="en-US" i="1" dirty="0" err="1" smtClean="0"/>
              <a:t>Nanomedical</a:t>
            </a:r>
            <a:r>
              <a:rPr lang="en-US" i="1" dirty="0" smtClean="0"/>
              <a:t> Technologies from Bench to Bedside </a:t>
            </a:r>
          </a:p>
          <a:p>
            <a:r>
              <a:rPr lang="en-US" b="1" dirty="0" err="1" smtClean="0"/>
              <a:t>Omid</a:t>
            </a:r>
            <a:r>
              <a:rPr lang="en-US" b="1" dirty="0" smtClean="0"/>
              <a:t> </a:t>
            </a:r>
            <a:r>
              <a:rPr lang="en-US" b="1" dirty="0" err="1" smtClean="0"/>
              <a:t>Forokhzad</a:t>
            </a:r>
            <a:r>
              <a:rPr lang="en-US" dirty="0" smtClean="0"/>
              <a:t>, Associate Professor at Harvard Medical School,  and a physician-scientist at  Brigham and Women’s Hospital, where he directs the Laboratory of </a:t>
            </a:r>
            <a:r>
              <a:rPr lang="en-US" dirty="0" err="1" smtClean="0"/>
              <a:t>Nanomedicine</a:t>
            </a:r>
            <a:r>
              <a:rPr lang="en-US" dirty="0" smtClean="0"/>
              <a:t> and Biomaterials and is a member of the Brigham Research Institute Cancer Research Center.</a:t>
            </a:r>
            <a:endParaRPr lang="en-US" dirty="0"/>
          </a:p>
        </p:txBody>
      </p:sp>
      <p:sp>
        <p:nvSpPr>
          <p:cNvPr id="9" name="TextBox 8"/>
          <p:cNvSpPr txBox="1"/>
          <p:nvPr/>
        </p:nvSpPr>
        <p:spPr>
          <a:xfrm>
            <a:off x="3259639" y="4831686"/>
            <a:ext cx="5997222" cy="1754327"/>
          </a:xfrm>
          <a:prstGeom prst="rect">
            <a:avLst/>
          </a:prstGeom>
          <a:noFill/>
        </p:spPr>
        <p:txBody>
          <a:bodyPr wrap="square" rtlCol="0">
            <a:spAutoFit/>
          </a:bodyPr>
          <a:lstStyle/>
          <a:p>
            <a:r>
              <a:rPr lang="en-US" i="1" dirty="0" smtClean="0"/>
              <a:t>Organic </a:t>
            </a:r>
            <a:r>
              <a:rPr lang="en-US" i="1" dirty="0" err="1" smtClean="0"/>
              <a:t>Nanomanufacturing</a:t>
            </a:r>
            <a:r>
              <a:rPr lang="en-US" i="1" dirty="0" smtClean="0"/>
              <a:t>: Building with Biology</a:t>
            </a:r>
          </a:p>
          <a:p>
            <a:r>
              <a:rPr lang="en-US" b="1" dirty="0" smtClean="0"/>
              <a:t>Pamela Silver</a:t>
            </a:r>
            <a:r>
              <a:rPr lang="en-US" dirty="0" smtClean="0"/>
              <a:t>, Professor of Biochemistry and Systems Biology at Harvard Medical School and founding member of the Wyss Institute for Biologically </a:t>
            </a:r>
            <a:r>
              <a:rPr lang="en-US" dirty="0"/>
              <a:t>Inspired Engineering. Her lab focuses on predictable design and re-programming of </a:t>
            </a:r>
            <a:r>
              <a:rPr lang="en-US" dirty="0" smtClean="0"/>
              <a:t>biological systems </a:t>
            </a:r>
            <a:r>
              <a:rPr lang="en-US" dirty="0"/>
              <a:t>for applications in health and sustainability</a:t>
            </a:r>
          </a:p>
        </p:txBody>
      </p:sp>
    </p:spTree>
    <p:extLst>
      <p:ext uri="{BB962C8B-B14F-4D97-AF65-F5344CB8AC3E}">
        <p14:creationId xmlns:p14="http://schemas.microsoft.com/office/powerpoint/2010/main" val="110120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44036" name="Title 1"/>
          <p:cNvSpPr>
            <a:spLocks noGrp="1"/>
          </p:cNvSpPr>
          <p:nvPr>
            <p:ph type="title"/>
          </p:nvPr>
        </p:nvSpPr>
        <p:spPr>
          <a:xfrm>
            <a:off x="254000" y="274638"/>
            <a:ext cx="8661400" cy="741362"/>
          </a:xfrm>
        </p:spPr>
        <p:txBody>
          <a:bodyPr/>
          <a:lstStyle/>
          <a:p>
            <a:pPr algn="l" eaLnBrk="1" hangingPunct="1">
              <a:lnSpc>
                <a:spcPct val="90000"/>
              </a:lnSpc>
            </a:pPr>
            <a:r>
              <a:rPr lang="en-US" sz="4000">
                <a:solidFill>
                  <a:srgbClr val="0C4225"/>
                </a:solidFill>
                <a:latin typeface="Georgia" charset="0"/>
                <a:ea typeface="ＭＳ Ｐゴシック" charset="0"/>
                <a:cs typeface="Georgia" charset="0"/>
              </a:rPr>
              <a:t>NISE Net Regional Hub Structure</a:t>
            </a:r>
          </a:p>
        </p:txBody>
      </p:sp>
      <p:grpSp>
        <p:nvGrpSpPr>
          <p:cNvPr id="5" name="Group 4"/>
          <p:cNvGrpSpPr/>
          <p:nvPr/>
        </p:nvGrpSpPr>
        <p:grpSpPr>
          <a:xfrm>
            <a:off x="-12700" y="1283054"/>
            <a:ext cx="9867900" cy="5643563"/>
            <a:chOff x="-12700" y="1283054"/>
            <a:chExt cx="9867900" cy="5643563"/>
          </a:xfrm>
        </p:grpSpPr>
        <p:pic>
          <p:nvPicPr>
            <p:cNvPr id="44037" name="Picture 32" descr="map_hubs_2012 without DCand without label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1283054"/>
              <a:ext cx="9167813"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8" name="Group 4"/>
            <p:cNvGrpSpPr>
              <a:grpSpLocks/>
            </p:cNvGrpSpPr>
            <p:nvPr/>
          </p:nvGrpSpPr>
          <p:grpSpPr bwMode="auto">
            <a:xfrm>
              <a:off x="1206500" y="2438400"/>
              <a:ext cx="8648700" cy="2947988"/>
              <a:chOff x="1206500" y="2438103"/>
              <a:chExt cx="8648700" cy="2948264"/>
            </a:xfrm>
          </p:grpSpPr>
          <p:sp>
            <p:nvSpPr>
              <p:cNvPr id="2" name="TextBox 1"/>
              <p:cNvSpPr txBox="1"/>
              <p:nvPr/>
            </p:nvSpPr>
            <p:spPr>
              <a:xfrm>
                <a:off x="4275138" y="4924361"/>
                <a:ext cx="1752600" cy="462006"/>
              </a:xfrm>
              <a:prstGeom prst="rect">
                <a:avLst/>
              </a:prstGeom>
              <a:noFill/>
            </p:spPr>
            <p:txBody>
              <a:bodyPr>
                <a:spAutoFit/>
              </a:bodyPr>
              <a:lstStyle/>
              <a:p>
                <a:pPr>
                  <a:defRPr/>
                </a:pPr>
                <a:r>
                  <a:rPr lang="en-US" b="1" dirty="0">
                    <a:latin typeface="+mn-lt"/>
                  </a:rPr>
                  <a:t>South</a:t>
                </a:r>
              </a:p>
            </p:txBody>
          </p:sp>
          <p:sp>
            <p:nvSpPr>
              <p:cNvPr id="8" name="TextBox 7"/>
              <p:cNvSpPr txBox="1"/>
              <p:nvPr/>
            </p:nvSpPr>
            <p:spPr>
              <a:xfrm>
                <a:off x="1206500" y="3998762"/>
                <a:ext cx="1752600" cy="460418"/>
              </a:xfrm>
              <a:prstGeom prst="rect">
                <a:avLst/>
              </a:prstGeom>
              <a:noFill/>
            </p:spPr>
            <p:txBody>
              <a:bodyPr>
                <a:spAutoFit/>
              </a:bodyPr>
              <a:lstStyle/>
              <a:p>
                <a:pPr>
                  <a:defRPr/>
                </a:pPr>
                <a:r>
                  <a:rPr lang="en-US" b="1" dirty="0">
                    <a:latin typeface="+mn-lt"/>
                  </a:rPr>
                  <a:t>Southwest</a:t>
                </a:r>
              </a:p>
            </p:txBody>
          </p:sp>
          <p:sp>
            <p:nvSpPr>
              <p:cNvPr id="9" name="TextBox 8"/>
              <p:cNvSpPr txBox="1"/>
              <p:nvPr/>
            </p:nvSpPr>
            <p:spPr>
              <a:xfrm>
                <a:off x="2344738" y="2438103"/>
                <a:ext cx="1752600" cy="462006"/>
              </a:xfrm>
              <a:prstGeom prst="rect">
                <a:avLst/>
              </a:prstGeom>
              <a:noFill/>
            </p:spPr>
            <p:txBody>
              <a:bodyPr>
                <a:spAutoFit/>
              </a:bodyPr>
              <a:lstStyle/>
              <a:p>
                <a:pPr>
                  <a:defRPr/>
                </a:pPr>
                <a:r>
                  <a:rPr lang="en-US" b="1" dirty="0">
                    <a:latin typeface="+mn-lt"/>
                  </a:rPr>
                  <a:t>West</a:t>
                </a:r>
              </a:p>
            </p:txBody>
          </p:sp>
          <p:sp>
            <p:nvSpPr>
              <p:cNvPr id="10" name="TextBox 9"/>
              <p:cNvSpPr txBox="1"/>
              <p:nvPr/>
            </p:nvSpPr>
            <p:spPr>
              <a:xfrm>
                <a:off x="4565650" y="3295433"/>
                <a:ext cx="1752600" cy="462006"/>
              </a:xfrm>
              <a:prstGeom prst="rect">
                <a:avLst/>
              </a:prstGeom>
              <a:noFill/>
            </p:spPr>
            <p:txBody>
              <a:bodyPr>
                <a:spAutoFit/>
              </a:bodyPr>
              <a:lstStyle/>
              <a:p>
                <a:pPr>
                  <a:defRPr/>
                </a:pPr>
                <a:r>
                  <a:rPr lang="en-US" b="1" dirty="0">
                    <a:latin typeface="+mn-lt"/>
                  </a:rPr>
                  <a:t>Midwest</a:t>
                </a:r>
              </a:p>
            </p:txBody>
          </p:sp>
          <p:sp>
            <p:nvSpPr>
              <p:cNvPr id="11" name="TextBox 10"/>
              <p:cNvSpPr txBox="1"/>
              <p:nvPr/>
            </p:nvSpPr>
            <p:spPr>
              <a:xfrm>
                <a:off x="6845300" y="2552414"/>
                <a:ext cx="1752600" cy="462006"/>
              </a:xfrm>
              <a:prstGeom prst="rect">
                <a:avLst/>
              </a:prstGeom>
              <a:noFill/>
            </p:spPr>
            <p:txBody>
              <a:bodyPr>
                <a:spAutoFit/>
              </a:bodyPr>
              <a:lstStyle/>
              <a:p>
                <a:pPr>
                  <a:defRPr/>
                </a:pPr>
                <a:r>
                  <a:rPr lang="en-US" b="1" dirty="0">
                    <a:latin typeface="+mn-lt"/>
                  </a:rPr>
                  <a:t>Northeast</a:t>
                </a:r>
              </a:p>
            </p:txBody>
          </p:sp>
          <p:sp>
            <p:nvSpPr>
              <p:cNvPr id="12" name="TextBox 11"/>
              <p:cNvSpPr txBox="1"/>
              <p:nvPr/>
            </p:nvSpPr>
            <p:spPr>
              <a:xfrm>
                <a:off x="6959600" y="3198587"/>
                <a:ext cx="2895600" cy="462005"/>
              </a:xfrm>
              <a:prstGeom prst="rect">
                <a:avLst/>
              </a:prstGeom>
              <a:noFill/>
            </p:spPr>
            <p:txBody>
              <a:bodyPr>
                <a:spAutoFit/>
              </a:bodyPr>
              <a:lstStyle/>
              <a:p>
                <a:pPr>
                  <a:defRPr/>
                </a:pPr>
                <a:r>
                  <a:rPr lang="en-US" b="1" dirty="0">
                    <a:latin typeface="+mn-lt"/>
                  </a:rPr>
                  <a:t>Mid-Atlantic</a:t>
                </a:r>
              </a:p>
            </p:txBody>
          </p:sp>
          <p:sp>
            <p:nvSpPr>
              <p:cNvPr id="13" name="TextBox 12"/>
              <p:cNvSpPr txBox="1"/>
              <p:nvPr/>
            </p:nvSpPr>
            <p:spPr>
              <a:xfrm>
                <a:off x="7289800" y="4924361"/>
                <a:ext cx="1752600" cy="462006"/>
              </a:xfrm>
              <a:prstGeom prst="rect">
                <a:avLst/>
              </a:prstGeom>
              <a:noFill/>
            </p:spPr>
            <p:txBody>
              <a:bodyPr>
                <a:spAutoFit/>
              </a:bodyPr>
              <a:lstStyle/>
              <a:p>
                <a:pPr>
                  <a:defRPr/>
                </a:pPr>
                <a:r>
                  <a:rPr lang="en-US" b="1" dirty="0">
                    <a:latin typeface="+mn-lt"/>
                  </a:rPr>
                  <a:t>Southeast</a:t>
                </a:r>
              </a:p>
            </p:txBody>
          </p:sp>
        </p:grpSp>
      </p:grpSp>
      <p:sp>
        <p:nvSpPr>
          <p:cNvPr id="6" name="TextBox 5"/>
          <p:cNvSpPr txBox="1"/>
          <p:nvPr/>
        </p:nvSpPr>
        <p:spPr>
          <a:xfrm>
            <a:off x="6661855" y="2196067"/>
            <a:ext cx="1255889" cy="369332"/>
          </a:xfrm>
          <a:prstGeom prst="rect">
            <a:avLst/>
          </a:prstGeom>
          <a:noFill/>
        </p:spPr>
        <p:txBody>
          <a:bodyPr wrap="square" rtlCol="0">
            <a:spAutoFit/>
          </a:bodyPr>
          <a:lstStyle/>
          <a:p>
            <a:r>
              <a:rPr lang="en-US" dirty="0" smtClean="0"/>
              <a:t>Ballroom A</a:t>
            </a:r>
            <a:endParaRPr lang="en-US" dirty="0"/>
          </a:p>
        </p:txBody>
      </p:sp>
      <p:sp>
        <p:nvSpPr>
          <p:cNvPr id="16" name="TextBox 15"/>
          <p:cNvSpPr txBox="1"/>
          <p:nvPr/>
        </p:nvSpPr>
        <p:spPr>
          <a:xfrm>
            <a:off x="7744177" y="3448945"/>
            <a:ext cx="1255889" cy="369332"/>
          </a:xfrm>
          <a:prstGeom prst="rect">
            <a:avLst/>
          </a:prstGeom>
          <a:noFill/>
        </p:spPr>
        <p:txBody>
          <a:bodyPr wrap="square" rtlCol="0">
            <a:spAutoFit/>
          </a:bodyPr>
          <a:lstStyle/>
          <a:p>
            <a:r>
              <a:rPr lang="en-US" dirty="0" smtClean="0"/>
              <a:t>Ballroom B</a:t>
            </a:r>
            <a:endParaRPr lang="en-US" dirty="0"/>
          </a:p>
        </p:txBody>
      </p:sp>
      <p:sp>
        <p:nvSpPr>
          <p:cNvPr id="17" name="TextBox 16"/>
          <p:cNvSpPr txBox="1"/>
          <p:nvPr/>
        </p:nvSpPr>
        <p:spPr>
          <a:xfrm>
            <a:off x="7342011" y="4667981"/>
            <a:ext cx="1255889" cy="369332"/>
          </a:xfrm>
          <a:prstGeom prst="rect">
            <a:avLst/>
          </a:prstGeom>
          <a:noFill/>
        </p:spPr>
        <p:txBody>
          <a:bodyPr wrap="square" rtlCol="0">
            <a:spAutoFit/>
          </a:bodyPr>
          <a:lstStyle/>
          <a:p>
            <a:r>
              <a:rPr lang="en-US" dirty="0" smtClean="0"/>
              <a:t>Ballroom B</a:t>
            </a:r>
            <a:endParaRPr lang="en-US" dirty="0"/>
          </a:p>
        </p:txBody>
      </p:sp>
      <p:sp>
        <p:nvSpPr>
          <p:cNvPr id="18" name="TextBox 17"/>
          <p:cNvSpPr txBox="1"/>
          <p:nvPr/>
        </p:nvSpPr>
        <p:spPr>
          <a:xfrm>
            <a:off x="4182004" y="4702253"/>
            <a:ext cx="1255889" cy="369332"/>
          </a:xfrm>
          <a:prstGeom prst="rect">
            <a:avLst/>
          </a:prstGeom>
          <a:noFill/>
        </p:spPr>
        <p:txBody>
          <a:bodyPr wrap="square" rtlCol="0">
            <a:spAutoFit/>
          </a:bodyPr>
          <a:lstStyle/>
          <a:p>
            <a:r>
              <a:rPr lang="en-US" dirty="0" smtClean="0"/>
              <a:t>Ballroom B</a:t>
            </a:r>
            <a:endParaRPr lang="en-US" dirty="0"/>
          </a:p>
        </p:txBody>
      </p:sp>
      <p:sp>
        <p:nvSpPr>
          <p:cNvPr id="19" name="TextBox 18"/>
          <p:cNvSpPr txBox="1"/>
          <p:nvPr/>
        </p:nvSpPr>
        <p:spPr>
          <a:xfrm>
            <a:off x="2632075" y="2687664"/>
            <a:ext cx="1465263" cy="369332"/>
          </a:xfrm>
          <a:prstGeom prst="rect">
            <a:avLst/>
          </a:prstGeom>
          <a:noFill/>
        </p:spPr>
        <p:txBody>
          <a:bodyPr wrap="square" rtlCol="0">
            <a:spAutoFit/>
          </a:bodyPr>
          <a:lstStyle/>
          <a:p>
            <a:r>
              <a:rPr lang="en-US" dirty="0" smtClean="0"/>
              <a:t>Skyline A &amp; B</a:t>
            </a:r>
            <a:endParaRPr lang="en-US" dirty="0"/>
          </a:p>
        </p:txBody>
      </p:sp>
      <p:sp>
        <p:nvSpPr>
          <p:cNvPr id="20" name="TextBox 19"/>
          <p:cNvSpPr txBox="1"/>
          <p:nvPr/>
        </p:nvSpPr>
        <p:spPr>
          <a:xfrm>
            <a:off x="2163452" y="4228094"/>
            <a:ext cx="1247688" cy="369332"/>
          </a:xfrm>
          <a:prstGeom prst="rect">
            <a:avLst/>
          </a:prstGeom>
          <a:noFill/>
        </p:spPr>
        <p:txBody>
          <a:bodyPr wrap="square" rtlCol="0">
            <a:spAutoFit/>
          </a:bodyPr>
          <a:lstStyle/>
          <a:p>
            <a:r>
              <a:rPr lang="en-US" dirty="0" smtClean="0"/>
              <a:t>Skyline C</a:t>
            </a:r>
            <a:endParaRPr lang="en-US" dirty="0"/>
          </a:p>
        </p:txBody>
      </p:sp>
      <p:sp>
        <p:nvSpPr>
          <p:cNvPr id="21" name="TextBox 20"/>
          <p:cNvSpPr txBox="1"/>
          <p:nvPr/>
        </p:nvSpPr>
        <p:spPr>
          <a:xfrm>
            <a:off x="4393143" y="3032504"/>
            <a:ext cx="1465263" cy="369332"/>
          </a:xfrm>
          <a:prstGeom prst="rect">
            <a:avLst/>
          </a:prstGeom>
          <a:noFill/>
        </p:spPr>
        <p:txBody>
          <a:bodyPr wrap="square" rtlCol="0">
            <a:spAutoFit/>
          </a:bodyPr>
          <a:lstStyle/>
          <a:p>
            <a:r>
              <a:rPr lang="en-US" dirty="0" smtClean="0"/>
              <a:t>Skyline D &amp; E</a:t>
            </a:r>
            <a:endParaRPr lang="en-US" dirty="0"/>
          </a:p>
        </p:txBody>
      </p:sp>
    </p:spTree>
    <p:extLst>
      <p:ext uri="{BB962C8B-B14F-4D97-AF65-F5344CB8AC3E}">
        <p14:creationId xmlns:p14="http://schemas.microsoft.com/office/powerpoint/2010/main" val="18499316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978864" y="3292248"/>
            <a:ext cx="7161420" cy="282222"/>
            <a:chOff x="457200" y="1580612"/>
            <a:chExt cx="7872766" cy="282222"/>
          </a:xfrm>
        </p:grpSpPr>
        <p:sp>
          <p:nvSpPr>
            <p:cNvPr id="32" name="Rectangle 31"/>
            <p:cNvSpPr/>
            <p:nvPr/>
          </p:nvSpPr>
          <p:spPr>
            <a:xfrm>
              <a:off x="457200" y="1580612"/>
              <a:ext cx="7872766"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29092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07303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5515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3727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419386"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20150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98361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76573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4785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329966" y="1580612"/>
              <a:ext cx="0" cy="282222"/>
            </a:xfrm>
            <a:prstGeom prst="line">
              <a:avLst/>
            </a:prstGeom>
          </p:spPr>
          <p:style>
            <a:lnRef idx="2">
              <a:schemeClr val="accent1"/>
            </a:lnRef>
            <a:fillRef idx="0">
              <a:schemeClr val="accent1"/>
            </a:fillRef>
            <a:effectRef idx="1">
              <a:schemeClr val="accent1"/>
            </a:effectRef>
            <a:fontRef idx="minor">
              <a:schemeClr val="tx1"/>
            </a:fontRef>
          </p:style>
        </p:cxnSp>
      </p:grpSp>
      <p:sp>
        <p:nvSpPr>
          <p:cNvPr id="80" name="Rectangle 79"/>
          <p:cNvSpPr/>
          <p:nvPr/>
        </p:nvSpPr>
        <p:spPr>
          <a:xfrm>
            <a:off x="406879" y="3289258"/>
            <a:ext cx="576731" cy="285211"/>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8140285" y="3290970"/>
            <a:ext cx="418418"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rot="16200000">
            <a:off x="304739" y="3811916"/>
            <a:ext cx="1302891" cy="369332"/>
          </a:xfrm>
          <a:prstGeom prst="rect">
            <a:avLst/>
          </a:prstGeom>
          <a:noFill/>
        </p:spPr>
        <p:txBody>
          <a:bodyPr wrap="square" rtlCol="0">
            <a:spAutoFit/>
          </a:bodyPr>
          <a:lstStyle/>
          <a:p>
            <a:r>
              <a:rPr lang="en-US" dirty="0" smtClean="0"/>
              <a:t>10/2005 -</a:t>
            </a:r>
            <a:endParaRPr lang="en-US" dirty="0"/>
          </a:p>
        </p:txBody>
      </p:sp>
      <p:sp>
        <p:nvSpPr>
          <p:cNvPr id="93" name="TextBox 92"/>
          <p:cNvSpPr txBox="1"/>
          <p:nvPr/>
        </p:nvSpPr>
        <p:spPr>
          <a:xfrm rot="16200000">
            <a:off x="1261228" y="3713448"/>
            <a:ext cx="874072" cy="369332"/>
          </a:xfrm>
          <a:prstGeom prst="rect">
            <a:avLst/>
          </a:prstGeom>
          <a:noFill/>
        </p:spPr>
        <p:txBody>
          <a:bodyPr wrap="square" rtlCol="0">
            <a:spAutoFit/>
          </a:bodyPr>
          <a:lstStyle/>
          <a:p>
            <a:r>
              <a:rPr lang="en-US" dirty="0" smtClean="0"/>
              <a:t>2006 -</a:t>
            </a:r>
            <a:endParaRPr lang="en-US" dirty="0"/>
          </a:p>
        </p:txBody>
      </p:sp>
      <p:sp>
        <p:nvSpPr>
          <p:cNvPr id="94" name="TextBox 93"/>
          <p:cNvSpPr txBox="1"/>
          <p:nvPr/>
        </p:nvSpPr>
        <p:spPr>
          <a:xfrm rot="16200000">
            <a:off x="1980628" y="3707088"/>
            <a:ext cx="874072" cy="369332"/>
          </a:xfrm>
          <a:prstGeom prst="rect">
            <a:avLst/>
          </a:prstGeom>
          <a:noFill/>
        </p:spPr>
        <p:txBody>
          <a:bodyPr wrap="square" rtlCol="0">
            <a:spAutoFit/>
          </a:bodyPr>
          <a:lstStyle/>
          <a:p>
            <a:r>
              <a:rPr lang="en-US" dirty="0" smtClean="0"/>
              <a:t>2007 -</a:t>
            </a:r>
            <a:endParaRPr lang="en-US" dirty="0"/>
          </a:p>
        </p:txBody>
      </p:sp>
      <p:sp>
        <p:nvSpPr>
          <p:cNvPr id="95" name="TextBox 94"/>
          <p:cNvSpPr txBox="1"/>
          <p:nvPr/>
        </p:nvSpPr>
        <p:spPr>
          <a:xfrm rot="16200000">
            <a:off x="2688688" y="3700728"/>
            <a:ext cx="874072" cy="369332"/>
          </a:xfrm>
          <a:prstGeom prst="rect">
            <a:avLst/>
          </a:prstGeom>
          <a:noFill/>
        </p:spPr>
        <p:txBody>
          <a:bodyPr wrap="square" rtlCol="0">
            <a:spAutoFit/>
          </a:bodyPr>
          <a:lstStyle/>
          <a:p>
            <a:r>
              <a:rPr lang="en-US" dirty="0" smtClean="0"/>
              <a:t>2008 -</a:t>
            </a:r>
            <a:endParaRPr lang="en-US" dirty="0"/>
          </a:p>
        </p:txBody>
      </p:sp>
      <p:sp>
        <p:nvSpPr>
          <p:cNvPr id="96" name="TextBox 95"/>
          <p:cNvSpPr txBox="1"/>
          <p:nvPr/>
        </p:nvSpPr>
        <p:spPr>
          <a:xfrm rot="16200000">
            <a:off x="3396748" y="3694368"/>
            <a:ext cx="874072" cy="369332"/>
          </a:xfrm>
          <a:prstGeom prst="rect">
            <a:avLst/>
          </a:prstGeom>
          <a:noFill/>
        </p:spPr>
        <p:txBody>
          <a:bodyPr wrap="square" rtlCol="0">
            <a:spAutoFit/>
          </a:bodyPr>
          <a:lstStyle/>
          <a:p>
            <a:r>
              <a:rPr lang="en-US" dirty="0" smtClean="0"/>
              <a:t>2009 -</a:t>
            </a:r>
            <a:endParaRPr lang="en-US" dirty="0"/>
          </a:p>
        </p:txBody>
      </p:sp>
      <p:sp>
        <p:nvSpPr>
          <p:cNvPr id="97" name="TextBox 96"/>
          <p:cNvSpPr txBox="1"/>
          <p:nvPr/>
        </p:nvSpPr>
        <p:spPr>
          <a:xfrm rot="16200000">
            <a:off x="4116148" y="3688008"/>
            <a:ext cx="874072" cy="369332"/>
          </a:xfrm>
          <a:prstGeom prst="rect">
            <a:avLst/>
          </a:prstGeom>
          <a:noFill/>
        </p:spPr>
        <p:txBody>
          <a:bodyPr wrap="square" rtlCol="0">
            <a:spAutoFit/>
          </a:bodyPr>
          <a:lstStyle/>
          <a:p>
            <a:r>
              <a:rPr lang="en-US" dirty="0" smtClean="0"/>
              <a:t>2010 -</a:t>
            </a:r>
            <a:endParaRPr lang="en-US" dirty="0"/>
          </a:p>
        </p:txBody>
      </p:sp>
      <p:sp>
        <p:nvSpPr>
          <p:cNvPr id="98" name="TextBox 97"/>
          <p:cNvSpPr txBox="1"/>
          <p:nvPr/>
        </p:nvSpPr>
        <p:spPr>
          <a:xfrm rot="16200000">
            <a:off x="4824208" y="3692988"/>
            <a:ext cx="874072" cy="369332"/>
          </a:xfrm>
          <a:prstGeom prst="rect">
            <a:avLst/>
          </a:prstGeom>
          <a:noFill/>
        </p:spPr>
        <p:txBody>
          <a:bodyPr wrap="square" rtlCol="0">
            <a:spAutoFit/>
          </a:bodyPr>
          <a:lstStyle/>
          <a:p>
            <a:r>
              <a:rPr lang="en-US" dirty="0" smtClean="0"/>
              <a:t>2011 -</a:t>
            </a:r>
            <a:endParaRPr lang="en-US" dirty="0"/>
          </a:p>
        </p:txBody>
      </p:sp>
      <p:sp>
        <p:nvSpPr>
          <p:cNvPr id="99" name="TextBox 98"/>
          <p:cNvSpPr txBox="1"/>
          <p:nvPr/>
        </p:nvSpPr>
        <p:spPr>
          <a:xfrm rot="16200000">
            <a:off x="5543608" y="3697968"/>
            <a:ext cx="874072" cy="369332"/>
          </a:xfrm>
          <a:prstGeom prst="rect">
            <a:avLst/>
          </a:prstGeom>
          <a:noFill/>
        </p:spPr>
        <p:txBody>
          <a:bodyPr wrap="square" rtlCol="0">
            <a:spAutoFit/>
          </a:bodyPr>
          <a:lstStyle/>
          <a:p>
            <a:r>
              <a:rPr lang="en-US" dirty="0" smtClean="0"/>
              <a:t>2012 -</a:t>
            </a:r>
            <a:endParaRPr lang="en-US" dirty="0"/>
          </a:p>
        </p:txBody>
      </p:sp>
      <p:sp>
        <p:nvSpPr>
          <p:cNvPr id="100" name="TextBox 99"/>
          <p:cNvSpPr txBox="1"/>
          <p:nvPr/>
        </p:nvSpPr>
        <p:spPr>
          <a:xfrm rot="16200000">
            <a:off x="6263008" y="3702948"/>
            <a:ext cx="874072" cy="369332"/>
          </a:xfrm>
          <a:prstGeom prst="rect">
            <a:avLst/>
          </a:prstGeom>
          <a:noFill/>
        </p:spPr>
        <p:txBody>
          <a:bodyPr wrap="square" rtlCol="0">
            <a:spAutoFit/>
          </a:bodyPr>
          <a:lstStyle/>
          <a:p>
            <a:r>
              <a:rPr lang="en-US" dirty="0" smtClean="0"/>
              <a:t>2013 -</a:t>
            </a:r>
            <a:endParaRPr lang="en-US" dirty="0"/>
          </a:p>
        </p:txBody>
      </p:sp>
      <p:sp>
        <p:nvSpPr>
          <p:cNvPr id="101" name="TextBox 100"/>
          <p:cNvSpPr txBox="1"/>
          <p:nvPr/>
        </p:nvSpPr>
        <p:spPr>
          <a:xfrm rot="16200000">
            <a:off x="6971068" y="3696588"/>
            <a:ext cx="874072" cy="369332"/>
          </a:xfrm>
          <a:prstGeom prst="rect">
            <a:avLst/>
          </a:prstGeom>
          <a:noFill/>
        </p:spPr>
        <p:txBody>
          <a:bodyPr wrap="square" rtlCol="0">
            <a:spAutoFit/>
          </a:bodyPr>
          <a:lstStyle/>
          <a:p>
            <a:r>
              <a:rPr lang="en-US" dirty="0" smtClean="0"/>
              <a:t>2014 -</a:t>
            </a:r>
            <a:endParaRPr lang="en-US" dirty="0"/>
          </a:p>
        </p:txBody>
      </p:sp>
      <p:sp>
        <p:nvSpPr>
          <p:cNvPr id="102" name="TextBox 101"/>
          <p:cNvSpPr txBox="1"/>
          <p:nvPr/>
        </p:nvSpPr>
        <p:spPr>
          <a:xfrm rot="16200000">
            <a:off x="7521551" y="3836466"/>
            <a:ext cx="1166548" cy="369332"/>
          </a:xfrm>
          <a:prstGeom prst="rect">
            <a:avLst/>
          </a:prstGeom>
          <a:noFill/>
        </p:spPr>
        <p:txBody>
          <a:bodyPr wrap="square" rtlCol="0">
            <a:spAutoFit/>
          </a:bodyPr>
          <a:lstStyle/>
          <a:p>
            <a:r>
              <a:rPr lang="en-US" dirty="0" smtClean="0"/>
              <a:t>10/2015 -</a:t>
            </a:r>
            <a:endParaRPr lang="en-US" dirty="0"/>
          </a:p>
        </p:txBody>
      </p:sp>
      <p:sp>
        <p:nvSpPr>
          <p:cNvPr id="2" name="Title 1"/>
          <p:cNvSpPr>
            <a:spLocks noGrp="1"/>
          </p:cNvSpPr>
          <p:nvPr>
            <p:ph type="title"/>
          </p:nvPr>
        </p:nvSpPr>
        <p:spPr>
          <a:xfrm>
            <a:off x="623050" y="-3210"/>
            <a:ext cx="8229600" cy="878568"/>
          </a:xfrm>
        </p:spPr>
        <p:txBody>
          <a:bodyPr>
            <a:noAutofit/>
          </a:bodyPr>
          <a:lstStyle/>
          <a:p>
            <a:r>
              <a:rPr lang="en-US" sz="3200" dirty="0" err="1" smtClean="0"/>
              <a:t>Nanoscale</a:t>
            </a:r>
            <a:r>
              <a:rPr lang="en-US" sz="3200" dirty="0" smtClean="0"/>
              <a:t> Informal Science Education Network</a:t>
            </a:r>
            <a:endParaRPr lang="en-US" sz="3200" dirty="0"/>
          </a:p>
        </p:txBody>
      </p:sp>
    </p:spTree>
    <p:extLst>
      <p:ext uri="{BB962C8B-B14F-4D97-AF65-F5344CB8AC3E}">
        <p14:creationId xmlns:p14="http://schemas.microsoft.com/office/powerpoint/2010/main" val="569476822"/>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Isosceles Triangle 110"/>
          <p:cNvSpPr/>
          <p:nvPr/>
        </p:nvSpPr>
        <p:spPr>
          <a:xfrm flipV="1">
            <a:off x="406879" y="3537480"/>
            <a:ext cx="426287"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978864" y="3292248"/>
            <a:ext cx="7161420" cy="282222"/>
            <a:chOff x="457200" y="1580612"/>
            <a:chExt cx="7872766" cy="282222"/>
          </a:xfrm>
        </p:grpSpPr>
        <p:sp>
          <p:nvSpPr>
            <p:cNvPr id="32" name="Rectangle 31"/>
            <p:cNvSpPr/>
            <p:nvPr/>
          </p:nvSpPr>
          <p:spPr>
            <a:xfrm>
              <a:off x="457200" y="1580612"/>
              <a:ext cx="7872766"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29092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07303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5515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3727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419386"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20150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98361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76573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4785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329966" y="1580612"/>
              <a:ext cx="0" cy="282222"/>
            </a:xfrm>
            <a:prstGeom prst="line">
              <a:avLst/>
            </a:prstGeom>
          </p:spPr>
          <p:style>
            <a:lnRef idx="2">
              <a:schemeClr val="accent1"/>
            </a:lnRef>
            <a:fillRef idx="0">
              <a:schemeClr val="accent1"/>
            </a:fillRef>
            <a:effectRef idx="1">
              <a:schemeClr val="accent1"/>
            </a:effectRef>
            <a:fontRef idx="minor">
              <a:schemeClr val="tx1"/>
            </a:fontRef>
          </p:style>
        </p:cxnSp>
      </p:grpSp>
      <p:sp>
        <p:nvSpPr>
          <p:cNvPr id="80" name="Rectangle 79"/>
          <p:cNvSpPr/>
          <p:nvPr/>
        </p:nvSpPr>
        <p:spPr>
          <a:xfrm>
            <a:off x="406879" y="3289258"/>
            <a:ext cx="576731" cy="285211"/>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8140285" y="3290970"/>
            <a:ext cx="418418"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rot="16200000">
            <a:off x="304739" y="3811916"/>
            <a:ext cx="1302891" cy="369332"/>
          </a:xfrm>
          <a:prstGeom prst="rect">
            <a:avLst/>
          </a:prstGeom>
          <a:noFill/>
        </p:spPr>
        <p:txBody>
          <a:bodyPr wrap="square" rtlCol="0">
            <a:spAutoFit/>
          </a:bodyPr>
          <a:lstStyle/>
          <a:p>
            <a:r>
              <a:rPr lang="en-US" dirty="0" smtClean="0"/>
              <a:t>10/2005 -</a:t>
            </a:r>
            <a:endParaRPr lang="en-US" dirty="0"/>
          </a:p>
        </p:txBody>
      </p:sp>
      <p:sp>
        <p:nvSpPr>
          <p:cNvPr id="93" name="TextBox 92"/>
          <p:cNvSpPr txBox="1"/>
          <p:nvPr/>
        </p:nvSpPr>
        <p:spPr>
          <a:xfrm rot="16200000">
            <a:off x="1261228" y="3713448"/>
            <a:ext cx="874072" cy="369332"/>
          </a:xfrm>
          <a:prstGeom prst="rect">
            <a:avLst/>
          </a:prstGeom>
          <a:noFill/>
        </p:spPr>
        <p:txBody>
          <a:bodyPr wrap="square" rtlCol="0">
            <a:spAutoFit/>
          </a:bodyPr>
          <a:lstStyle/>
          <a:p>
            <a:r>
              <a:rPr lang="en-US" dirty="0" smtClean="0"/>
              <a:t>2006 -</a:t>
            </a:r>
            <a:endParaRPr lang="en-US" dirty="0"/>
          </a:p>
        </p:txBody>
      </p:sp>
      <p:sp>
        <p:nvSpPr>
          <p:cNvPr id="94" name="TextBox 93"/>
          <p:cNvSpPr txBox="1"/>
          <p:nvPr/>
        </p:nvSpPr>
        <p:spPr>
          <a:xfrm rot="16200000">
            <a:off x="1980628" y="3707088"/>
            <a:ext cx="874072" cy="369332"/>
          </a:xfrm>
          <a:prstGeom prst="rect">
            <a:avLst/>
          </a:prstGeom>
          <a:noFill/>
        </p:spPr>
        <p:txBody>
          <a:bodyPr wrap="square" rtlCol="0">
            <a:spAutoFit/>
          </a:bodyPr>
          <a:lstStyle/>
          <a:p>
            <a:r>
              <a:rPr lang="en-US" dirty="0" smtClean="0"/>
              <a:t>2007 -</a:t>
            </a:r>
            <a:endParaRPr lang="en-US" dirty="0"/>
          </a:p>
        </p:txBody>
      </p:sp>
      <p:sp>
        <p:nvSpPr>
          <p:cNvPr id="95" name="TextBox 94"/>
          <p:cNvSpPr txBox="1"/>
          <p:nvPr/>
        </p:nvSpPr>
        <p:spPr>
          <a:xfrm rot="16200000">
            <a:off x="2688688" y="3700728"/>
            <a:ext cx="874072" cy="369332"/>
          </a:xfrm>
          <a:prstGeom prst="rect">
            <a:avLst/>
          </a:prstGeom>
          <a:noFill/>
        </p:spPr>
        <p:txBody>
          <a:bodyPr wrap="square" rtlCol="0">
            <a:spAutoFit/>
          </a:bodyPr>
          <a:lstStyle/>
          <a:p>
            <a:r>
              <a:rPr lang="en-US" dirty="0" smtClean="0"/>
              <a:t>2008 -</a:t>
            </a:r>
            <a:endParaRPr lang="en-US" dirty="0"/>
          </a:p>
        </p:txBody>
      </p:sp>
      <p:sp>
        <p:nvSpPr>
          <p:cNvPr id="96" name="TextBox 95"/>
          <p:cNvSpPr txBox="1"/>
          <p:nvPr/>
        </p:nvSpPr>
        <p:spPr>
          <a:xfrm rot="16200000">
            <a:off x="3396748" y="3694368"/>
            <a:ext cx="874072" cy="369332"/>
          </a:xfrm>
          <a:prstGeom prst="rect">
            <a:avLst/>
          </a:prstGeom>
          <a:noFill/>
        </p:spPr>
        <p:txBody>
          <a:bodyPr wrap="square" rtlCol="0">
            <a:spAutoFit/>
          </a:bodyPr>
          <a:lstStyle/>
          <a:p>
            <a:r>
              <a:rPr lang="en-US" dirty="0" smtClean="0"/>
              <a:t>2009 -</a:t>
            </a:r>
            <a:endParaRPr lang="en-US" dirty="0"/>
          </a:p>
        </p:txBody>
      </p:sp>
      <p:sp>
        <p:nvSpPr>
          <p:cNvPr id="97" name="TextBox 96"/>
          <p:cNvSpPr txBox="1"/>
          <p:nvPr/>
        </p:nvSpPr>
        <p:spPr>
          <a:xfrm rot="16200000">
            <a:off x="4116148" y="3688008"/>
            <a:ext cx="874072" cy="369332"/>
          </a:xfrm>
          <a:prstGeom prst="rect">
            <a:avLst/>
          </a:prstGeom>
          <a:noFill/>
        </p:spPr>
        <p:txBody>
          <a:bodyPr wrap="square" rtlCol="0">
            <a:spAutoFit/>
          </a:bodyPr>
          <a:lstStyle/>
          <a:p>
            <a:r>
              <a:rPr lang="en-US" dirty="0" smtClean="0"/>
              <a:t>2010 -</a:t>
            </a:r>
            <a:endParaRPr lang="en-US" dirty="0"/>
          </a:p>
        </p:txBody>
      </p:sp>
      <p:sp>
        <p:nvSpPr>
          <p:cNvPr id="98" name="TextBox 97"/>
          <p:cNvSpPr txBox="1"/>
          <p:nvPr/>
        </p:nvSpPr>
        <p:spPr>
          <a:xfrm rot="16200000">
            <a:off x="4824208" y="3692988"/>
            <a:ext cx="874072" cy="369332"/>
          </a:xfrm>
          <a:prstGeom prst="rect">
            <a:avLst/>
          </a:prstGeom>
          <a:noFill/>
        </p:spPr>
        <p:txBody>
          <a:bodyPr wrap="square" rtlCol="0">
            <a:spAutoFit/>
          </a:bodyPr>
          <a:lstStyle/>
          <a:p>
            <a:r>
              <a:rPr lang="en-US" dirty="0" smtClean="0"/>
              <a:t>2011 -</a:t>
            </a:r>
            <a:endParaRPr lang="en-US" dirty="0"/>
          </a:p>
        </p:txBody>
      </p:sp>
      <p:sp>
        <p:nvSpPr>
          <p:cNvPr id="99" name="TextBox 98"/>
          <p:cNvSpPr txBox="1"/>
          <p:nvPr/>
        </p:nvSpPr>
        <p:spPr>
          <a:xfrm rot="16200000">
            <a:off x="5543608" y="3697968"/>
            <a:ext cx="874072" cy="369332"/>
          </a:xfrm>
          <a:prstGeom prst="rect">
            <a:avLst/>
          </a:prstGeom>
          <a:noFill/>
        </p:spPr>
        <p:txBody>
          <a:bodyPr wrap="square" rtlCol="0">
            <a:spAutoFit/>
          </a:bodyPr>
          <a:lstStyle/>
          <a:p>
            <a:r>
              <a:rPr lang="en-US" dirty="0" smtClean="0"/>
              <a:t>2012 -</a:t>
            </a:r>
            <a:endParaRPr lang="en-US" dirty="0"/>
          </a:p>
        </p:txBody>
      </p:sp>
      <p:sp>
        <p:nvSpPr>
          <p:cNvPr id="100" name="TextBox 99"/>
          <p:cNvSpPr txBox="1"/>
          <p:nvPr/>
        </p:nvSpPr>
        <p:spPr>
          <a:xfrm rot="16200000">
            <a:off x="6263008" y="3702948"/>
            <a:ext cx="874072" cy="369332"/>
          </a:xfrm>
          <a:prstGeom prst="rect">
            <a:avLst/>
          </a:prstGeom>
          <a:noFill/>
        </p:spPr>
        <p:txBody>
          <a:bodyPr wrap="square" rtlCol="0">
            <a:spAutoFit/>
          </a:bodyPr>
          <a:lstStyle/>
          <a:p>
            <a:r>
              <a:rPr lang="en-US" dirty="0" smtClean="0"/>
              <a:t>2013 -</a:t>
            </a:r>
            <a:endParaRPr lang="en-US" dirty="0"/>
          </a:p>
        </p:txBody>
      </p:sp>
      <p:sp>
        <p:nvSpPr>
          <p:cNvPr id="101" name="TextBox 100"/>
          <p:cNvSpPr txBox="1"/>
          <p:nvPr/>
        </p:nvSpPr>
        <p:spPr>
          <a:xfrm rot="16200000">
            <a:off x="6971068" y="3696588"/>
            <a:ext cx="874072" cy="369332"/>
          </a:xfrm>
          <a:prstGeom prst="rect">
            <a:avLst/>
          </a:prstGeom>
          <a:noFill/>
        </p:spPr>
        <p:txBody>
          <a:bodyPr wrap="square" rtlCol="0">
            <a:spAutoFit/>
          </a:bodyPr>
          <a:lstStyle/>
          <a:p>
            <a:r>
              <a:rPr lang="en-US" dirty="0" smtClean="0"/>
              <a:t>2014 -</a:t>
            </a:r>
            <a:endParaRPr lang="en-US" dirty="0"/>
          </a:p>
        </p:txBody>
      </p:sp>
      <p:sp>
        <p:nvSpPr>
          <p:cNvPr id="102" name="TextBox 101"/>
          <p:cNvSpPr txBox="1"/>
          <p:nvPr/>
        </p:nvSpPr>
        <p:spPr>
          <a:xfrm rot="16200000">
            <a:off x="7521551" y="3836466"/>
            <a:ext cx="1166548" cy="369332"/>
          </a:xfrm>
          <a:prstGeom prst="rect">
            <a:avLst/>
          </a:prstGeom>
          <a:noFill/>
        </p:spPr>
        <p:txBody>
          <a:bodyPr wrap="square" rtlCol="0">
            <a:spAutoFit/>
          </a:bodyPr>
          <a:lstStyle/>
          <a:p>
            <a:r>
              <a:rPr lang="en-US" dirty="0" smtClean="0"/>
              <a:t>10/2015 -</a:t>
            </a:r>
            <a:endParaRPr lang="en-US" dirty="0"/>
          </a:p>
        </p:txBody>
      </p:sp>
      <p:sp>
        <p:nvSpPr>
          <p:cNvPr id="112" name="Rectangle 111"/>
          <p:cNvSpPr/>
          <p:nvPr/>
        </p:nvSpPr>
        <p:spPr>
          <a:xfrm>
            <a:off x="406879" y="3306181"/>
            <a:ext cx="554406" cy="255960"/>
          </a:xfrm>
          <a:prstGeom prst="rect">
            <a:avLst/>
          </a:prstGeom>
          <a:solidFill>
            <a:srgbClr val="AEC948">
              <a:alpha val="8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4" name="Straight Connector 113"/>
          <p:cNvCxnSpPr/>
          <p:nvPr/>
        </p:nvCxnSpPr>
        <p:spPr>
          <a:xfrm flipH="1">
            <a:off x="607449" y="3867377"/>
            <a:ext cx="3790" cy="792980"/>
          </a:xfrm>
          <a:prstGeom prst="line">
            <a:avLst/>
          </a:prstGeom>
        </p:spPr>
        <p:style>
          <a:lnRef idx="2">
            <a:schemeClr val="dk1"/>
          </a:lnRef>
          <a:fillRef idx="0">
            <a:schemeClr val="dk1"/>
          </a:fillRef>
          <a:effectRef idx="1">
            <a:schemeClr val="dk1"/>
          </a:effectRef>
          <a:fontRef idx="minor">
            <a:schemeClr val="tx1"/>
          </a:fontRef>
        </p:style>
      </p:cxnSp>
      <p:pic>
        <p:nvPicPr>
          <p:cNvPr id="105" name="Picture 104" descr="Screen shot 2012-11-28 at 11.37.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5" y="4660357"/>
            <a:ext cx="1108975" cy="1836106"/>
          </a:xfrm>
          <a:prstGeom prst="rect">
            <a:avLst/>
          </a:prstGeom>
        </p:spPr>
      </p:pic>
      <p:sp>
        <p:nvSpPr>
          <p:cNvPr id="2" name="Title 1"/>
          <p:cNvSpPr>
            <a:spLocks noGrp="1"/>
          </p:cNvSpPr>
          <p:nvPr>
            <p:ph type="title"/>
          </p:nvPr>
        </p:nvSpPr>
        <p:spPr>
          <a:xfrm>
            <a:off x="623050" y="-3210"/>
            <a:ext cx="8229600" cy="878568"/>
          </a:xfrm>
        </p:spPr>
        <p:txBody>
          <a:bodyPr>
            <a:noAutofit/>
          </a:bodyPr>
          <a:lstStyle/>
          <a:p>
            <a:r>
              <a:rPr lang="en-US" sz="3200" dirty="0" err="1" smtClean="0"/>
              <a:t>Nanoscale</a:t>
            </a:r>
            <a:r>
              <a:rPr lang="en-US" sz="3200" dirty="0" smtClean="0"/>
              <a:t> Informal Science Education Network</a:t>
            </a:r>
            <a:endParaRPr lang="en-US" sz="3200" dirty="0"/>
          </a:p>
        </p:txBody>
      </p:sp>
      <p:grpSp>
        <p:nvGrpSpPr>
          <p:cNvPr id="17" name="Group 16"/>
          <p:cNvGrpSpPr/>
          <p:nvPr/>
        </p:nvGrpSpPr>
        <p:grpSpPr>
          <a:xfrm>
            <a:off x="371660" y="2276270"/>
            <a:ext cx="492368" cy="459154"/>
            <a:chOff x="371660" y="2276270"/>
            <a:chExt cx="492368" cy="459154"/>
          </a:xfrm>
        </p:grpSpPr>
        <p:sp>
          <p:nvSpPr>
            <p:cNvPr id="66" name="Oval 65"/>
            <p:cNvSpPr/>
            <p:nvPr/>
          </p:nvSpPr>
          <p:spPr>
            <a:xfrm>
              <a:off x="371660" y="2276270"/>
              <a:ext cx="492368" cy="459154"/>
            </a:xfrm>
            <a:prstGeom prst="ellipse">
              <a:avLst/>
            </a:prstGeom>
            <a:solidFill>
              <a:srgbClr val="AEC948"/>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461936" y="2305577"/>
              <a:ext cx="341923" cy="369332"/>
            </a:xfrm>
            <a:prstGeom prst="rect">
              <a:avLst/>
            </a:prstGeom>
            <a:noFill/>
          </p:spPr>
          <p:txBody>
            <a:bodyPr wrap="square" rtlCol="0">
              <a:spAutoFit/>
            </a:bodyPr>
            <a:lstStyle/>
            <a:p>
              <a:r>
                <a:rPr lang="en-US" dirty="0" smtClean="0"/>
                <a:t>3</a:t>
              </a:r>
              <a:endParaRPr lang="en-US" dirty="0"/>
            </a:p>
          </p:txBody>
        </p:sp>
      </p:grpSp>
    </p:spTree>
    <p:extLst>
      <p:ext uri="{BB962C8B-B14F-4D97-AF65-F5344CB8AC3E}">
        <p14:creationId xmlns:p14="http://schemas.microsoft.com/office/powerpoint/2010/main" val="35409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81309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a:xfrm>
            <a:off x="392336" y="152681"/>
            <a:ext cx="6999064" cy="1458577"/>
          </a:xfrm>
        </p:spPr>
        <p:txBody>
          <a:bodyPr>
            <a:noAutofit/>
          </a:bodyPr>
          <a:lstStyle/>
          <a:p>
            <a:pPr algn="l"/>
            <a:r>
              <a:rPr lang="en-US" altLang="ja-JP" sz="3200" i="1" dirty="0">
                <a:latin typeface="Calibri" charset="0"/>
              </a:rPr>
              <a:t>foster public awareness, engagement, and understanding of </a:t>
            </a:r>
            <a:r>
              <a:rPr lang="en-US" altLang="ja-JP" sz="3200" i="1" dirty="0" err="1">
                <a:latin typeface="Calibri" charset="0"/>
              </a:rPr>
              <a:t>nanoscale</a:t>
            </a:r>
            <a:r>
              <a:rPr lang="en-US" altLang="ja-JP" sz="3200" i="1" dirty="0">
                <a:latin typeface="Calibri" charset="0"/>
              </a:rPr>
              <a:t> science, engineering, and technology </a:t>
            </a:r>
            <a:endParaRPr lang="en-US" sz="3200" i="1" dirty="0"/>
          </a:p>
        </p:txBody>
      </p:sp>
      <p:pic>
        <p:nvPicPr>
          <p:cNvPr id="3" name="Picture 4" descr="Screen shot 2011-11-12 at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014" y="2015455"/>
            <a:ext cx="289083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5"/>
          <p:cNvGrpSpPr>
            <a:grpSpLocks/>
          </p:cNvGrpSpPr>
          <p:nvPr/>
        </p:nvGrpSpPr>
        <p:grpSpPr bwMode="auto">
          <a:xfrm>
            <a:off x="7391400" y="215900"/>
            <a:ext cx="1447800" cy="1371600"/>
            <a:chOff x="1800" y="1080"/>
            <a:chExt cx="2160" cy="2160"/>
          </a:xfrm>
        </p:grpSpPr>
        <p:sp>
          <p:nvSpPr>
            <p:cNvPr id="6" name="Rectangle 6"/>
            <p:cNvSpPr>
              <a:spLocks noChangeArrowheads="1"/>
            </p:cNvSpPr>
            <p:nvPr/>
          </p:nvSpPr>
          <p:spPr bwMode="auto">
            <a:xfrm>
              <a:off x="2448" y="1968"/>
              <a:ext cx="864" cy="384"/>
            </a:xfrm>
            <a:prstGeom prst="rect">
              <a:avLst/>
            </a:prstGeom>
            <a:solidFill>
              <a:schemeClr val="bg1"/>
            </a:solidFill>
            <a:ln w="9525">
              <a:solidFill>
                <a:schemeClr val="tx1"/>
              </a:solidFill>
              <a:miter lim="800000"/>
              <a:headEnd/>
              <a:tailEnd/>
            </a:ln>
          </p:spPr>
          <p:txBody>
            <a:bodyPr wrap="none" anchor="ctr"/>
            <a:lstStyle/>
            <a:p>
              <a:endParaRPr lang="en-US" sz="1800"/>
            </a:p>
          </p:txBody>
        </p:sp>
        <p:pic>
          <p:nvPicPr>
            <p:cNvPr id="7" name="Picture 7" descr="nsf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 y="1080"/>
              <a:ext cx="2160"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8"/>
          <p:cNvSpPr/>
          <p:nvPr/>
        </p:nvSpPr>
        <p:spPr>
          <a:xfrm>
            <a:off x="0" y="1683298"/>
            <a:ext cx="9144000" cy="129796"/>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4" name="Rectangle 9"/>
          <p:cNvSpPr txBox="1">
            <a:spLocks noChangeArrowheads="1"/>
          </p:cNvSpPr>
          <p:nvPr/>
        </p:nvSpPr>
        <p:spPr>
          <a:xfrm>
            <a:off x="3496119" y="2775343"/>
            <a:ext cx="5455829" cy="34339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6400" indent="-406400">
              <a:lnSpc>
                <a:spcPct val="90000"/>
              </a:lnSpc>
              <a:spcBef>
                <a:spcPts val="1776"/>
              </a:spcBef>
              <a:spcAft>
                <a:spcPts val="1200"/>
              </a:spcAft>
            </a:pPr>
            <a:r>
              <a:rPr lang="en-US" sz="2400" dirty="0" smtClean="0">
                <a:latin typeface="Arial" charset="0"/>
                <a:ea typeface="ＭＳ Ｐゴシック" charset="0"/>
                <a:cs typeface="ＭＳ Ｐゴシック" charset="0"/>
              </a:rPr>
              <a:t>Create a network to build capacity in the field </a:t>
            </a:r>
          </a:p>
          <a:p>
            <a:pPr marL="406400" indent="-406400">
              <a:lnSpc>
                <a:spcPct val="90000"/>
              </a:lnSpc>
              <a:spcBef>
                <a:spcPts val="1776"/>
              </a:spcBef>
              <a:spcAft>
                <a:spcPts val="1200"/>
              </a:spcAft>
            </a:pPr>
            <a:r>
              <a:rPr lang="en-US" sz="2400" dirty="0" smtClean="0">
                <a:latin typeface="Arial" charset="0"/>
                <a:ea typeface="ＭＳ Ｐゴシック" charset="0"/>
                <a:cs typeface="ＭＳ Ｐゴシック" charset="0"/>
              </a:rPr>
              <a:t>Develop and disseminate educational deliverables of all kinds </a:t>
            </a:r>
          </a:p>
          <a:p>
            <a:pPr marL="406400" indent="-406400">
              <a:lnSpc>
                <a:spcPct val="90000"/>
              </a:lnSpc>
              <a:spcBef>
                <a:spcPts val="1776"/>
              </a:spcBef>
              <a:spcAft>
                <a:spcPts val="1200"/>
              </a:spcAft>
            </a:pPr>
            <a:r>
              <a:rPr lang="en-US" sz="2400" dirty="0" smtClean="0">
                <a:latin typeface="Arial" charset="0"/>
                <a:ea typeface="ＭＳ Ｐゴシック" charset="0"/>
                <a:cs typeface="ＭＳ Ｐゴシック" charset="0"/>
              </a:rPr>
              <a:t>Stimulate educational research &amp; evaluation</a:t>
            </a:r>
            <a:endParaRPr lang="en-US" sz="24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73446050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Isosceles Triangle 110"/>
          <p:cNvSpPr/>
          <p:nvPr/>
        </p:nvSpPr>
        <p:spPr>
          <a:xfrm flipV="1">
            <a:off x="406879" y="3537480"/>
            <a:ext cx="426287"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978864" y="3292248"/>
            <a:ext cx="7161420" cy="282222"/>
            <a:chOff x="457200" y="1580612"/>
            <a:chExt cx="7872766" cy="282222"/>
          </a:xfrm>
        </p:grpSpPr>
        <p:sp>
          <p:nvSpPr>
            <p:cNvPr id="32" name="Rectangle 31"/>
            <p:cNvSpPr/>
            <p:nvPr/>
          </p:nvSpPr>
          <p:spPr>
            <a:xfrm>
              <a:off x="457200" y="1580612"/>
              <a:ext cx="7872766"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29092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07303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5515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3727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419386"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20150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98361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76573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4785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329966" y="1580612"/>
              <a:ext cx="0" cy="282222"/>
            </a:xfrm>
            <a:prstGeom prst="line">
              <a:avLst/>
            </a:prstGeom>
          </p:spPr>
          <p:style>
            <a:lnRef idx="2">
              <a:schemeClr val="accent1"/>
            </a:lnRef>
            <a:fillRef idx="0">
              <a:schemeClr val="accent1"/>
            </a:fillRef>
            <a:effectRef idx="1">
              <a:schemeClr val="accent1"/>
            </a:effectRef>
            <a:fontRef idx="minor">
              <a:schemeClr val="tx1"/>
            </a:fontRef>
          </p:style>
        </p:cxnSp>
      </p:grpSp>
      <p:sp>
        <p:nvSpPr>
          <p:cNvPr id="80" name="Rectangle 79"/>
          <p:cNvSpPr/>
          <p:nvPr/>
        </p:nvSpPr>
        <p:spPr>
          <a:xfrm>
            <a:off x="406879" y="3289258"/>
            <a:ext cx="576731" cy="285211"/>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8140285" y="3290970"/>
            <a:ext cx="418418"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rot="16200000">
            <a:off x="304739" y="3811916"/>
            <a:ext cx="1302891" cy="369332"/>
          </a:xfrm>
          <a:prstGeom prst="rect">
            <a:avLst/>
          </a:prstGeom>
          <a:noFill/>
        </p:spPr>
        <p:txBody>
          <a:bodyPr wrap="square" rtlCol="0">
            <a:spAutoFit/>
          </a:bodyPr>
          <a:lstStyle/>
          <a:p>
            <a:r>
              <a:rPr lang="en-US" dirty="0" smtClean="0"/>
              <a:t>10/2005 -</a:t>
            </a:r>
            <a:endParaRPr lang="en-US" dirty="0"/>
          </a:p>
        </p:txBody>
      </p:sp>
      <p:sp>
        <p:nvSpPr>
          <p:cNvPr id="93" name="TextBox 92"/>
          <p:cNvSpPr txBox="1"/>
          <p:nvPr/>
        </p:nvSpPr>
        <p:spPr>
          <a:xfrm rot="16200000">
            <a:off x="1261228" y="3713448"/>
            <a:ext cx="874072" cy="369332"/>
          </a:xfrm>
          <a:prstGeom prst="rect">
            <a:avLst/>
          </a:prstGeom>
          <a:noFill/>
        </p:spPr>
        <p:txBody>
          <a:bodyPr wrap="square" rtlCol="0">
            <a:spAutoFit/>
          </a:bodyPr>
          <a:lstStyle/>
          <a:p>
            <a:r>
              <a:rPr lang="en-US" dirty="0" smtClean="0"/>
              <a:t>2006 -</a:t>
            </a:r>
            <a:endParaRPr lang="en-US" dirty="0"/>
          </a:p>
        </p:txBody>
      </p:sp>
      <p:sp>
        <p:nvSpPr>
          <p:cNvPr id="94" name="TextBox 93"/>
          <p:cNvSpPr txBox="1"/>
          <p:nvPr/>
        </p:nvSpPr>
        <p:spPr>
          <a:xfrm rot="16200000">
            <a:off x="1980628" y="3707088"/>
            <a:ext cx="874072" cy="369332"/>
          </a:xfrm>
          <a:prstGeom prst="rect">
            <a:avLst/>
          </a:prstGeom>
          <a:noFill/>
        </p:spPr>
        <p:txBody>
          <a:bodyPr wrap="square" rtlCol="0">
            <a:spAutoFit/>
          </a:bodyPr>
          <a:lstStyle/>
          <a:p>
            <a:r>
              <a:rPr lang="en-US" dirty="0" smtClean="0"/>
              <a:t>2007 -</a:t>
            </a:r>
            <a:endParaRPr lang="en-US" dirty="0"/>
          </a:p>
        </p:txBody>
      </p:sp>
      <p:sp>
        <p:nvSpPr>
          <p:cNvPr id="95" name="TextBox 94"/>
          <p:cNvSpPr txBox="1"/>
          <p:nvPr/>
        </p:nvSpPr>
        <p:spPr>
          <a:xfrm rot="16200000">
            <a:off x="2688688" y="3700728"/>
            <a:ext cx="874072" cy="369332"/>
          </a:xfrm>
          <a:prstGeom prst="rect">
            <a:avLst/>
          </a:prstGeom>
          <a:noFill/>
        </p:spPr>
        <p:txBody>
          <a:bodyPr wrap="square" rtlCol="0">
            <a:spAutoFit/>
          </a:bodyPr>
          <a:lstStyle/>
          <a:p>
            <a:r>
              <a:rPr lang="en-US" dirty="0" smtClean="0"/>
              <a:t>2008 -</a:t>
            </a:r>
            <a:endParaRPr lang="en-US" dirty="0"/>
          </a:p>
        </p:txBody>
      </p:sp>
      <p:sp>
        <p:nvSpPr>
          <p:cNvPr id="96" name="TextBox 95"/>
          <p:cNvSpPr txBox="1"/>
          <p:nvPr/>
        </p:nvSpPr>
        <p:spPr>
          <a:xfrm rot="16200000">
            <a:off x="3396748" y="3694368"/>
            <a:ext cx="874072" cy="369332"/>
          </a:xfrm>
          <a:prstGeom prst="rect">
            <a:avLst/>
          </a:prstGeom>
          <a:noFill/>
        </p:spPr>
        <p:txBody>
          <a:bodyPr wrap="square" rtlCol="0">
            <a:spAutoFit/>
          </a:bodyPr>
          <a:lstStyle/>
          <a:p>
            <a:r>
              <a:rPr lang="en-US" dirty="0" smtClean="0"/>
              <a:t>2009 -</a:t>
            </a:r>
            <a:endParaRPr lang="en-US" dirty="0"/>
          </a:p>
        </p:txBody>
      </p:sp>
      <p:sp>
        <p:nvSpPr>
          <p:cNvPr id="97" name="TextBox 96"/>
          <p:cNvSpPr txBox="1"/>
          <p:nvPr/>
        </p:nvSpPr>
        <p:spPr>
          <a:xfrm rot="16200000">
            <a:off x="4116148" y="3688008"/>
            <a:ext cx="874072" cy="369332"/>
          </a:xfrm>
          <a:prstGeom prst="rect">
            <a:avLst/>
          </a:prstGeom>
          <a:noFill/>
        </p:spPr>
        <p:txBody>
          <a:bodyPr wrap="square" rtlCol="0">
            <a:spAutoFit/>
          </a:bodyPr>
          <a:lstStyle/>
          <a:p>
            <a:r>
              <a:rPr lang="en-US" dirty="0" smtClean="0"/>
              <a:t>2010 -</a:t>
            </a:r>
            <a:endParaRPr lang="en-US" dirty="0"/>
          </a:p>
        </p:txBody>
      </p:sp>
      <p:sp>
        <p:nvSpPr>
          <p:cNvPr id="98" name="TextBox 97"/>
          <p:cNvSpPr txBox="1"/>
          <p:nvPr/>
        </p:nvSpPr>
        <p:spPr>
          <a:xfrm rot="16200000">
            <a:off x="4824208" y="3692988"/>
            <a:ext cx="874072" cy="369332"/>
          </a:xfrm>
          <a:prstGeom prst="rect">
            <a:avLst/>
          </a:prstGeom>
          <a:noFill/>
        </p:spPr>
        <p:txBody>
          <a:bodyPr wrap="square" rtlCol="0">
            <a:spAutoFit/>
          </a:bodyPr>
          <a:lstStyle/>
          <a:p>
            <a:r>
              <a:rPr lang="en-US" dirty="0" smtClean="0"/>
              <a:t>2011 -</a:t>
            </a:r>
            <a:endParaRPr lang="en-US" dirty="0"/>
          </a:p>
        </p:txBody>
      </p:sp>
      <p:sp>
        <p:nvSpPr>
          <p:cNvPr id="99" name="TextBox 98"/>
          <p:cNvSpPr txBox="1"/>
          <p:nvPr/>
        </p:nvSpPr>
        <p:spPr>
          <a:xfrm rot="16200000">
            <a:off x="5543608" y="3697968"/>
            <a:ext cx="874072" cy="369332"/>
          </a:xfrm>
          <a:prstGeom prst="rect">
            <a:avLst/>
          </a:prstGeom>
          <a:noFill/>
        </p:spPr>
        <p:txBody>
          <a:bodyPr wrap="square" rtlCol="0">
            <a:spAutoFit/>
          </a:bodyPr>
          <a:lstStyle/>
          <a:p>
            <a:r>
              <a:rPr lang="en-US" dirty="0" smtClean="0"/>
              <a:t>2012 -</a:t>
            </a:r>
            <a:endParaRPr lang="en-US" dirty="0"/>
          </a:p>
        </p:txBody>
      </p:sp>
      <p:sp>
        <p:nvSpPr>
          <p:cNvPr id="100" name="TextBox 99"/>
          <p:cNvSpPr txBox="1"/>
          <p:nvPr/>
        </p:nvSpPr>
        <p:spPr>
          <a:xfrm rot="16200000">
            <a:off x="6263008" y="3702948"/>
            <a:ext cx="874072" cy="369332"/>
          </a:xfrm>
          <a:prstGeom prst="rect">
            <a:avLst/>
          </a:prstGeom>
          <a:noFill/>
        </p:spPr>
        <p:txBody>
          <a:bodyPr wrap="square" rtlCol="0">
            <a:spAutoFit/>
          </a:bodyPr>
          <a:lstStyle/>
          <a:p>
            <a:r>
              <a:rPr lang="en-US" dirty="0" smtClean="0"/>
              <a:t>2013 -</a:t>
            </a:r>
            <a:endParaRPr lang="en-US" dirty="0"/>
          </a:p>
        </p:txBody>
      </p:sp>
      <p:sp>
        <p:nvSpPr>
          <p:cNvPr id="101" name="TextBox 100"/>
          <p:cNvSpPr txBox="1"/>
          <p:nvPr/>
        </p:nvSpPr>
        <p:spPr>
          <a:xfrm rot="16200000">
            <a:off x="6971068" y="3696588"/>
            <a:ext cx="874072" cy="369332"/>
          </a:xfrm>
          <a:prstGeom prst="rect">
            <a:avLst/>
          </a:prstGeom>
          <a:noFill/>
        </p:spPr>
        <p:txBody>
          <a:bodyPr wrap="square" rtlCol="0">
            <a:spAutoFit/>
          </a:bodyPr>
          <a:lstStyle/>
          <a:p>
            <a:r>
              <a:rPr lang="en-US" dirty="0" smtClean="0"/>
              <a:t>2014 -</a:t>
            </a:r>
            <a:endParaRPr lang="en-US" dirty="0"/>
          </a:p>
        </p:txBody>
      </p:sp>
      <p:sp>
        <p:nvSpPr>
          <p:cNvPr id="102" name="TextBox 101"/>
          <p:cNvSpPr txBox="1"/>
          <p:nvPr/>
        </p:nvSpPr>
        <p:spPr>
          <a:xfrm rot="16200000">
            <a:off x="7521551" y="3836466"/>
            <a:ext cx="1166548" cy="369332"/>
          </a:xfrm>
          <a:prstGeom prst="rect">
            <a:avLst/>
          </a:prstGeom>
          <a:noFill/>
        </p:spPr>
        <p:txBody>
          <a:bodyPr wrap="square" rtlCol="0">
            <a:spAutoFit/>
          </a:bodyPr>
          <a:lstStyle/>
          <a:p>
            <a:r>
              <a:rPr lang="en-US" dirty="0" smtClean="0"/>
              <a:t>10/2015 -</a:t>
            </a:r>
            <a:endParaRPr lang="en-US" dirty="0"/>
          </a:p>
        </p:txBody>
      </p:sp>
      <p:sp>
        <p:nvSpPr>
          <p:cNvPr id="112" name="Rectangle 111"/>
          <p:cNvSpPr/>
          <p:nvPr/>
        </p:nvSpPr>
        <p:spPr>
          <a:xfrm>
            <a:off x="406879" y="3306181"/>
            <a:ext cx="554406" cy="255960"/>
          </a:xfrm>
          <a:prstGeom prst="rect">
            <a:avLst/>
          </a:prstGeom>
          <a:solidFill>
            <a:srgbClr val="AEC948">
              <a:alpha val="8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4" name="Straight Connector 113"/>
          <p:cNvCxnSpPr/>
          <p:nvPr/>
        </p:nvCxnSpPr>
        <p:spPr>
          <a:xfrm flipH="1">
            <a:off x="607449" y="3867377"/>
            <a:ext cx="3790" cy="792980"/>
          </a:xfrm>
          <a:prstGeom prst="line">
            <a:avLst/>
          </a:prstGeom>
        </p:spPr>
        <p:style>
          <a:lnRef idx="2">
            <a:schemeClr val="dk1"/>
          </a:lnRef>
          <a:fillRef idx="0">
            <a:schemeClr val="dk1"/>
          </a:fillRef>
          <a:effectRef idx="1">
            <a:schemeClr val="dk1"/>
          </a:effectRef>
          <a:fontRef idx="minor">
            <a:schemeClr val="tx1"/>
          </a:fontRef>
        </p:style>
      </p:cxnSp>
      <p:pic>
        <p:nvPicPr>
          <p:cNvPr id="105" name="Picture 104" descr="Screen shot 2012-11-28 at 11.37.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5" y="4660357"/>
            <a:ext cx="1108975" cy="1836106"/>
          </a:xfrm>
          <a:prstGeom prst="rect">
            <a:avLst/>
          </a:prstGeom>
        </p:spPr>
      </p:pic>
      <p:sp>
        <p:nvSpPr>
          <p:cNvPr id="2" name="Title 1"/>
          <p:cNvSpPr>
            <a:spLocks noGrp="1"/>
          </p:cNvSpPr>
          <p:nvPr>
            <p:ph type="title"/>
          </p:nvPr>
        </p:nvSpPr>
        <p:spPr>
          <a:xfrm>
            <a:off x="623050" y="-3210"/>
            <a:ext cx="8229600" cy="878568"/>
          </a:xfrm>
        </p:spPr>
        <p:txBody>
          <a:bodyPr>
            <a:noAutofit/>
          </a:bodyPr>
          <a:lstStyle/>
          <a:p>
            <a:r>
              <a:rPr lang="en-US" sz="3200" dirty="0" err="1" smtClean="0"/>
              <a:t>Nanoscale</a:t>
            </a:r>
            <a:r>
              <a:rPr lang="en-US" sz="3200" dirty="0" smtClean="0"/>
              <a:t> Informal Science Education Network</a:t>
            </a:r>
            <a:endParaRPr lang="en-US" sz="3200" dirty="0"/>
          </a:p>
        </p:txBody>
      </p:sp>
      <p:grpSp>
        <p:nvGrpSpPr>
          <p:cNvPr id="17" name="Group 16"/>
          <p:cNvGrpSpPr/>
          <p:nvPr/>
        </p:nvGrpSpPr>
        <p:grpSpPr>
          <a:xfrm>
            <a:off x="371660" y="2276270"/>
            <a:ext cx="492368" cy="459154"/>
            <a:chOff x="371660" y="2276270"/>
            <a:chExt cx="492368" cy="459154"/>
          </a:xfrm>
        </p:grpSpPr>
        <p:sp>
          <p:nvSpPr>
            <p:cNvPr id="66" name="Oval 65"/>
            <p:cNvSpPr/>
            <p:nvPr/>
          </p:nvSpPr>
          <p:spPr>
            <a:xfrm>
              <a:off x="371660" y="2276270"/>
              <a:ext cx="492368" cy="459154"/>
            </a:xfrm>
            <a:prstGeom prst="ellipse">
              <a:avLst/>
            </a:prstGeom>
            <a:solidFill>
              <a:srgbClr val="AEC948"/>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461936" y="2305577"/>
              <a:ext cx="341923" cy="369332"/>
            </a:xfrm>
            <a:prstGeom prst="rect">
              <a:avLst/>
            </a:prstGeom>
            <a:noFill/>
          </p:spPr>
          <p:txBody>
            <a:bodyPr wrap="square" rtlCol="0">
              <a:spAutoFit/>
            </a:bodyPr>
            <a:lstStyle/>
            <a:p>
              <a:r>
                <a:rPr lang="en-US" dirty="0" smtClean="0"/>
                <a:t>3</a:t>
              </a:r>
              <a:endParaRPr lang="en-US" dirty="0"/>
            </a:p>
          </p:txBody>
        </p:sp>
      </p:grpSp>
    </p:spTree>
    <p:extLst>
      <p:ext uri="{BB962C8B-B14F-4D97-AF65-F5344CB8AC3E}">
        <p14:creationId xmlns:p14="http://schemas.microsoft.com/office/powerpoint/2010/main" val="2828075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371660" y="2276270"/>
            <a:ext cx="492368" cy="459154"/>
            <a:chOff x="371660" y="2276270"/>
            <a:chExt cx="492368" cy="459154"/>
          </a:xfrm>
        </p:grpSpPr>
        <p:sp>
          <p:nvSpPr>
            <p:cNvPr id="59" name="Oval 58"/>
            <p:cNvSpPr/>
            <p:nvPr/>
          </p:nvSpPr>
          <p:spPr>
            <a:xfrm>
              <a:off x="371660" y="2276270"/>
              <a:ext cx="492368" cy="459154"/>
            </a:xfrm>
            <a:prstGeom prst="ellipse">
              <a:avLst/>
            </a:prstGeom>
            <a:solidFill>
              <a:srgbClr val="AEC948"/>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TextBox 59"/>
            <p:cNvSpPr txBox="1"/>
            <p:nvPr/>
          </p:nvSpPr>
          <p:spPr>
            <a:xfrm>
              <a:off x="461936" y="2305577"/>
              <a:ext cx="341923" cy="369332"/>
            </a:xfrm>
            <a:prstGeom prst="rect">
              <a:avLst/>
            </a:prstGeom>
            <a:noFill/>
          </p:spPr>
          <p:txBody>
            <a:bodyPr wrap="square" rtlCol="0">
              <a:spAutoFit/>
            </a:bodyPr>
            <a:lstStyle/>
            <a:p>
              <a:r>
                <a:rPr lang="en-US" dirty="0" smtClean="0"/>
                <a:t>3</a:t>
              </a:r>
              <a:endParaRPr lang="en-US" dirty="0"/>
            </a:p>
          </p:txBody>
        </p:sp>
      </p:grpSp>
      <p:sp>
        <p:nvSpPr>
          <p:cNvPr id="111" name="Isosceles Triangle 110"/>
          <p:cNvSpPr/>
          <p:nvPr/>
        </p:nvSpPr>
        <p:spPr>
          <a:xfrm flipV="1">
            <a:off x="406879" y="3537480"/>
            <a:ext cx="426287" cy="317565"/>
          </a:xfrm>
          <a:prstGeom prst="triangl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978864" y="3292248"/>
            <a:ext cx="7161420" cy="282222"/>
            <a:chOff x="457200" y="1580612"/>
            <a:chExt cx="7872766" cy="282222"/>
          </a:xfrm>
        </p:grpSpPr>
        <p:sp>
          <p:nvSpPr>
            <p:cNvPr id="32" name="Rectangle 31"/>
            <p:cNvSpPr/>
            <p:nvPr/>
          </p:nvSpPr>
          <p:spPr>
            <a:xfrm>
              <a:off x="457200" y="1580612"/>
              <a:ext cx="7872766"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129092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07303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5515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3727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419386"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201502"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983618"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765734"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47850" y="1580612"/>
              <a:ext cx="0" cy="282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329966" y="1580612"/>
              <a:ext cx="0" cy="282222"/>
            </a:xfrm>
            <a:prstGeom prst="line">
              <a:avLst/>
            </a:prstGeom>
          </p:spPr>
          <p:style>
            <a:lnRef idx="2">
              <a:schemeClr val="accent1"/>
            </a:lnRef>
            <a:fillRef idx="0">
              <a:schemeClr val="accent1"/>
            </a:fillRef>
            <a:effectRef idx="1">
              <a:schemeClr val="accent1"/>
            </a:effectRef>
            <a:fontRef idx="minor">
              <a:schemeClr val="tx1"/>
            </a:fontRef>
          </p:style>
        </p:cxnSp>
      </p:grpSp>
      <p:sp>
        <p:nvSpPr>
          <p:cNvPr id="80" name="Rectangle 79"/>
          <p:cNvSpPr/>
          <p:nvPr/>
        </p:nvSpPr>
        <p:spPr>
          <a:xfrm>
            <a:off x="406879" y="3289258"/>
            <a:ext cx="576731" cy="285211"/>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8140285" y="3290970"/>
            <a:ext cx="418418" cy="282222"/>
          </a:xfrm>
          <a:prstGeom prst="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rot="16200000">
            <a:off x="304739" y="3811916"/>
            <a:ext cx="1302891" cy="369332"/>
          </a:xfrm>
          <a:prstGeom prst="rect">
            <a:avLst/>
          </a:prstGeom>
          <a:noFill/>
        </p:spPr>
        <p:txBody>
          <a:bodyPr wrap="square" rtlCol="0">
            <a:spAutoFit/>
          </a:bodyPr>
          <a:lstStyle/>
          <a:p>
            <a:r>
              <a:rPr lang="en-US" dirty="0" smtClean="0"/>
              <a:t>10/2005 -</a:t>
            </a:r>
            <a:endParaRPr lang="en-US" dirty="0"/>
          </a:p>
        </p:txBody>
      </p:sp>
      <p:sp>
        <p:nvSpPr>
          <p:cNvPr id="93" name="TextBox 92"/>
          <p:cNvSpPr txBox="1"/>
          <p:nvPr/>
        </p:nvSpPr>
        <p:spPr>
          <a:xfrm rot="16200000">
            <a:off x="1261228" y="3713448"/>
            <a:ext cx="874072" cy="369332"/>
          </a:xfrm>
          <a:prstGeom prst="rect">
            <a:avLst/>
          </a:prstGeom>
          <a:noFill/>
        </p:spPr>
        <p:txBody>
          <a:bodyPr wrap="square" rtlCol="0">
            <a:spAutoFit/>
          </a:bodyPr>
          <a:lstStyle/>
          <a:p>
            <a:r>
              <a:rPr lang="en-US" dirty="0" smtClean="0"/>
              <a:t>2006 -</a:t>
            </a:r>
            <a:endParaRPr lang="en-US" dirty="0"/>
          </a:p>
        </p:txBody>
      </p:sp>
      <p:sp>
        <p:nvSpPr>
          <p:cNvPr id="94" name="TextBox 93"/>
          <p:cNvSpPr txBox="1"/>
          <p:nvPr/>
        </p:nvSpPr>
        <p:spPr>
          <a:xfrm rot="16200000">
            <a:off x="1980628" y="3707088"/>
            <a:ext cx="874072" cy="369332"/>
          </a:xfrm>
          <a:prstGeom prst="rect">
            <a:avLst/>
          </a:prstGeom>
          <a:noFill/>
        </p:spPr>
        <p:txBody>
          <a:bodyPr wrap="square" rtlCol="0">
            <a:spAutoFit/>
          </a:bodyPr>
          <a:lstStyle/>
          <a:p>
            <a:r>
              <a:rPr lang="en-US" dirty="0" smtClean="0"/>
              <a:t>2007 -</a:t>
            </a:r>
            <a:endParaRPr lang="en-US" dirty="0"/>
          </a:p>
        </p:txBody>
      </p:sp>
      <p:sp>
        <p:nvSpPr>
          <p:cNvPr id="95" name="TextBox 94"/>
          <p:cNvSpPr txBox="1"/>
          <p:nvPr/>
        </p:nvSpPr>
        <p:spPr>
          <a:xfrm rot="16200000">
            <a:off x="2688688" y="3700728"/>
            <a:ext cx="874072" cy="369332"/>
          </a:xfrm>
          <a:prstGeom prst="rect">
            <a:avLst/>
          </a:prstGeom>
          <a:noFill/>
        </p:spPr>
        <p:txBody>
          <a:bodyPr wrap="square" rtlCol="0">
            <a:spAutoFit/>
          </a:bodyPr>
          <a:lstStyle/>
          <a:p>
            <a:r>
              <a:rPr lang="en-US" dirty="0" smtClean="0"/>
              <a:t>2008 -</a:t>
            </a:r>
            <a:endParaRPr lang="en-US" dirty="0"/>
          </a:p>
        </p:txBody>
      </p:sp>
      <p:sp>
        <p:nvSpPr>
          <p:cNvPr id="96" name="TextBox 95"/>
          <p:cNvSpPr txBox="1"/>
          <p:nvPr/>
        </p:nvSpPr>
        <p:spPr>
          <a:xfrm rot="16200000">
            <a:off x="3396748" y="3694368"/>
            <a:ext cx="874072" cy="369332"/>
          </a:xfrm>
          <a:prstGeom prst="rect">
            <a:avLst/>
          </a:prstGeom>
          <a:noFill/>
        </p:spPr>
        <p:txBody>
          <a:bodyPr wrap="square" rtlCol="0">
            <a:spAutoFit/>
          </a:bodyPr>
          <a:lstStyle/>
          <a:p>
            <a:r>
              <a:rPr lang="en-US" dirty="0" smtClean="0"/>
              <a:t>2009 -</a:t>
            </a:r>
            <a:endParaRPr lang="en-US" dirty="0"/>
          </a:p>
        </p:txBody>
      </p:sp>
      <p:sp>
        <p:nvSpPr>
          <p:cNvPr id="97" name="TextBox 96"/>
          <p:cNvSpPr txBox="1"/>
          <p:nvPr/>
        </p:nvSpPr>
        <p:spPr>
          <a:xfrm rot="16200000">
            <a:off x="4116148" y="3688008"/>
            <a:ext cx="874072" cy="369332"/>
          </a:xfrm>
          <a:prstGeom prst="rect">
            <a:avLst/>
          </a:prstGeom>
          <a:noFill/>
        </p:spPr>
        <p:txBody>
          <a:bodyPr wrap="square" rtlCol="0">
            <a:spAutoFit/>
          </a:bodyPr>
          <a:lstStyle/>
          <a:p>
            <a:r>
              <a:rPr lang="en-US" dirty="0" smtClean="0"/>
              <a:t>2010 -</a:t>
            </a:r>
            <a:endParaRPr lang="en-US" dirty="0"/>
          </a:p>
        </p:txBody>
      </p:sp>
      <p:sp>
        <p:nvSpPr>
          <p:cNvPr id="98" name="TextBox 97"/>
          <p:cNvSpPr txBox="1"/>
          <p:nvPr/>
        </p:nvSpPr>
        <p:spPr>
          <a:xfrm rot="16200000">
            <a:off x="4824208" y="3692988"/>
            <a:ext cx="874072" cy="369332"/>
          </a:xfrm>
          <a:prstGeom prst="rect">
            <a:avLst/>
          </a:prstGeom>
          <a:noFill/>
        </p:spPr>
        <p:txBody>
          <a:bodyPr wrap="square" rtlCol="0">
            <a:spAutoFit/>
          </a:bodyPr>
          <a:lstStyle/>
          <a:p>
            <a:r>
              <a:rPr lang="en-US" dirty="0" smtClean="0"/>
              <a:t>2011 -</a:t>
            </a:r>
            <a:endParaRPr lang="en-US" dirty="0"/>
          </a:p>
        </p:txBody>
      </p:sp>
      <p:sp>
        <p:nvSpPr>
          <p:cNvPr id="99" name="TextBox 98"/>
          <p:cNvSpPr txBox="1"/>
          <p:nvPr/>
        </p:nvSpPr>
        <p:spPr>
          <a:xfrm rot="16200000">
            <a:off x="5543608" y="3697968"/>
            <a:ext cx="874072" cy="369332"/>
          </a:xfrm>
          <a:prstGeom prst="rect">
            <a:avLst/>
          </a:prstGeom>
          <a:noFill/>
        </p:spPr>
        <p:txBody>
          <a:bodyPr wrap="square" rtlCol="0">
            <a:spAutoFit/>
          </a:bodyPr>
          <a:lstStyle/>
          <a:p>
            <a:r>
              <a:rPr lang="en-US" dirty="0" smtClean="0"/>
              <a:t>2012 -</a:t>
            </a:r>
            <a:endParaRPr lang="en-US" dirty="0"/>
          </a:p>
        </p:txBody>
      </p:sp>
      <p:sp>
        <p:nvSpPr>
          <p:cNvPr id="100" name="TextBox 99"/>
          <p:cNvSpPr txBox="1"/>
          <p:nvPr/>
        </p:nvSpPr>
        <p:spPr>
          <a:xfrm rot="16200000">
            <a:off x="6263008" y="3702948"/>
            <a:ext cx="874072" cy="369332"/>
          </a:xfrm>
          <a:prstGeom prst="rect">
            <a:avLst/>
          </a:prstGeom>
          <a:noFill/>
        </p:spPr>
        <p:txBody>
          <a:bodyPr wrap="square" rtlCol="0">
            <a:spAutoFit/>
          </a:bodyPr>
          <a:lstStyle/>
          <a:p>
            <a:r>
              <a:rPr lang="en-US" dirty="0" smtClean="0"/>
              <a:t>2013 -</a:t>
            </a:r>
            <a:endParaRPr lang="en-US" dirty="0"/>
          </a:p>
        </p:txBody>
      </p:sp>
      <p:sp>
        <p:nvSpPr>
          <p:cNvPr id="101" name="TextBox 100"/>
          <p:cNvSpPr txBox="1"/>
          <p:nvPr/>
        </p:nvSpPr>
        <p:spPr>
          <a:xfrm rot="16200000">
            <a:off x="6971068" y="3696588"/>
            <a:ext cx="874072" cy="369332"/>
          </a:xfrm>
          <a:prstGeom prst="rect">
            <a:avLst/>
          </a:prstGeom>
          <a:noFill/>
        </p:spPr>
        <p:txBody>
          <a:bodyPr wrap="square" rtlCol="0">
            <a:spAutoFit/>
          </a:bodyPr>
          <a:lstStyle/>
          <a:p>
            <a:r>
              <a:rPr lang="en-US" dirty="0" smtClean="0"/>
              <a:t>2014 -</a:t>
            </a:r>
            <a:endParaRPr lang="en-US" dirty="0"/>
          </a:p>
        </p:txBody>
      </p:sp>
      <p:sp>
        <p:nvSpPr>
          <p:cNvPr id="102" name="TextBox 101"/>
          <p:cNvSpPr txBox="1"/>
          <p:nvPr/>
        </p:nvSpPr>
        <p:spPr>
          <a:xfrm rot="16200000">
            <a:off x="7521551" y="3836466"/>
            <a:ext cx="1166548" cy="369332"/>
          </a:xfrm>
          <a:prstGeom prst="rect">
            <a:avLst/>
          </a:prstGeom>
          <a:noFill/>
        </p:spPr>
        <p:txBody>
          <a:bodyPr wrap="square" rtlCol="0">
            <a:spAutoFit/>
          </a:bodyPr>
          <a:lstStyle/>
          <a:p>
            <a:r>
              <a:rPr lang="en-US" dirty="0" smtClean="0"/>
              <a:t>10/2015 -</a:t>
            </a:r>
            <a:endParaRPr lang="en-US" dirty="0"/>
          </a:p>
        </p:txBody>
      </p:sp>
      <p:sp>
        <p:nvSpPr>
          <p:cNvPr id="112" name="Rectangle 111"/>
          <p:cNvSpPr/>
          <p:nvPr/>
        </p:nvSpPr>
        <p:spPr>
          <a:xfrm>
            <a:off x="406878" y="3306181"/>
            <a:ext cx="720413" cy="255960"/>
          </a:xfrm>
          <a:prstGeom prst="rect">
            <a:avLst/>
          </a:prstGeom>
          <a:solidFill>
            <a:srgbClr val="AEC948">
              <a:alpha val="7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4" name="Straight Connector 113"/>
          <p:cNvCxnSpPr/>
          <p:nvPr/>
        </p:nvCxnSpPr>
        <p:spPr>
          <a:xfrm flipH="1">
            <a:off x="607449" y="3867377"/>
            <a:ext cx="3790" cy="792980"/>
          </a:xfrm>
          <a:prstGeom prst="line">
            <a:avLst/>
          </a:prstGeom>
        </p:spPr>
        <p:style>
          <a:lnRef idx="2">
            <a:schemeClr val="dk1"/>
          </a:lnRef>
          <a:fillRef idx="0">
            <a:schemeClr val="dk1"/>
          </a:fillRef>
          <a:effectRef idx="1">
            <a:schemeClr val="dk1"/>
          </a:effectRef>
          <a:fontRef idx="minor">
            <a:schemeClr val="tx1"/>
          </a:fontRef>
        </p:style>
      </p:cxnSp>
      <p:pic>
        <p:nvPicPr>
          <p:cNvPr id="105" name="Picture 104" descr="Screen shot 2012-11-28 at 11.37.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5" y="4660357"/>
            <a:ext cx="1108975" cy="1836106"/>
          </a:xfrm>
          <a:prstGeom prst="rect">
            <a:avLst/>
          </a:prstGeom>
        </p:spPr>
      </p:pic>
      <p:cxnSp>
        <p:nvCxnSpPr>
          <p:cNvPr id="116" name="Straight Connector 115"/>
          <p:cNvCxnSpPr/>
          <p:nvPr/>
        </p:nvCxnSpPr>
        <p:spPr>
          <a:xfrm flipH="1">
            <a:off x="1127292" y="2598615"/>
            <a:ext cx="11550" cy="690643"/>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a:xfrm>
            <a:off x="623050" y="-3210"/>
            <a:ext cx="8229600" cy="878568"/>
          </a:xfrm>
        </p:spPr>
        <p:txBody>
          <a:bodyPr>
            <a:noAutofit/>
          </a:bodyPr>
          <a:lstStyle/>
          <a:p>
            <a:r>
              <a:rPr lang="en-US" sz="3200" dirty="0" err="1" smtClean="0"/>
              <a:t>Nanoscale</a:t>
            </a:r>
            <a:r>
              <a:rPr lang="en-US" sz="3200" dirty="0" smtClean="0"/>
              <a:t> Informal Science Education Network</a:t>
            </a:r>
            <a:endParaRPr lang="en-US" sz="3200" dirty="0"/>
          </a:p>
        </p:txBody>
      </p:sp>
      <p:pic>
        <p:nvPicPr>
          <p:cNvPr id="106" name="Picture 105" descr="NISE_05_program _co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09" y="864350"/>
            <a:ext cx="1457065" cy="1863757"/>
          </a:xfrm>
          <a:prstGeom prst="rect">
            <a:avLst/>
          </a:prstGeom>
        </p:spPr>
      </p:pic>
    </p:spTree>
    <p:extLst>
      <p:ext uri="{BB962C8B-B14F-4D97-AF65-F5344CB8AC3E}">
        <p14:creationId xmlns:p14="http://schemas.microsoft.com/office/powerpoint/2010/main" val="37036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2-12-09 at 8.04.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6696" cy="6858000"/>
          </a:xfrm>
          <a:prstGeom prst="rect">
            <a:avLst/>
          </a:prstGeom>
        </p:spPr>
      </p:pic>
      <p:sp>
        <p:nvSpPr>
          <p:cNvPr id="4" name="TextBox 3"/>
          <p:cNvSpPr txBox="1"/>
          <p:nvPr/>
        </p:nvSpPr>
        <p:spPr>
          <a:xfrm rot="20220000">
            <a:off x="523617" y="2655550"/>
            <a:ext cx="8075370" cy="132343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4000" dirty="0" smtClean="0"/>
              <a:t>Next Year:  Regional Meetings</a:t>
            </a:r>
          </a:p>
          <a:p>
            <a:r>
              <a:rPr lang="en-US" sz="4000" dirty="0" smtClean="0"/>
              <a:t>Year 10:  Network Wide Meeting</a:t>
            </a:r>
            <a:endParaRPr lang="en-US" sz="4000" dirty="0"/>
          </a:p>
        </p:txBody>
      </p:sp>
      <p:sp>
        <p:nvSpPr>
          <p:cNvPr id="5" name="TextBox 4"/>
          <p:cNvSpPr txBox="1"/>
          <p:nvPr/>
        </p:nvSpPr>
        <p:spPr>
          <a:xfrm>
            <a:off x="4882443" y="94286"/>
            <a:ext cx="4148667" cy="923330"/>
          </a:xfrm>
          <a:prstGeom prst="rect">
            <a:avLst/>
          </a:prstGeom>
          <a:solidFill>
            <a:srgbClr val="FFFFFF"/>
          </a:solidFill>
        </p:spPr>
        <p:txBody>
          <a:bodyPr wrap="square" rtlCol="0">
            <a:spAutoFit/>
          </a:bodyPr>
          <a:lstStyle/>
          <a:p>
            <a:r>
              <a:rPr lang="en-US" dirty="0" smtClean="0"/>
              <a:t>Create a common sense of purpose</a:t>
            </a:r>
          </a:p>
          <a:p>
            <a:r>
              <a:rPr lang="en-US" dirty="0" smtClean="0"/>
              <a:t>Develop shared understanding</a:t>
            </a:r>
          </a:p>
          <a:p>
            <a:r>
              <a:rPr lang="en-US" dirty="0" smtClean="0"/>
              <a:t>Build connections with other professionals</a:t>
            </a:r>
            <a:endParaRPr lang="en-US" dirty="0"/>
          </a:p>
        </p:txBody>
      </p:sp>
    </p:spTree>
    <p:extLst>
      <p:ext uri="{BB962C8B-B14F-4D97-AF65-F5344CB8AC3E}">
        <p14:creationId xmlns:p14="http://schemas.microsoft.com/office/powerpoint/2010/main" val="179407855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19830</TotalTime>
  <Words>1540</Words>
  <Application>Microsoft Macintosh PowerPoint</Application>
  <PresentationFormat>On-screen Show (4:3)</PresentationFormat>
  <Paragraphs>385</Paragraphs>
  <Slides>37</Slides>
  <Notes>3</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Nanoscale Informal Science Education Network</vt:lpstr>
      <vt:lpstr>Nanoscale Informal Science Education Network</vt:lpstr>
      <vt:lpstr>foster public awareness, engagement, and understanding of nanoscale science, engineering, and technology </vt:lpstr>
      <vt:lpstr>Nanoscale Informal Science Education Network</vt:lpstr>
      <vt:lpstr>Nanoscale Informal Science Education Network</vt:lpstr>
      <vt:lpstr>PowerPoint Presentation</vt:lpstr>
      <vt:lpstr>Nanoscale Informal Science Education Network</vt:lpstr>
      <vt:lpstr>Nanoscale Informal Science Education Network</vt:lpstr>
      <vt:lpstr>March 30- April 7, 2013 (321 applications for kits)</vt:lpstr>
      <vt:lpstr>280 entries and 118 evaluation reports</vt:lpstr>
      <vt:lpstr>Nanoscale Informal Science Education Network</vt:lpstr>
      <vt:lpstr>Nanoscale Informal Science Education Network</vt:lpstr>
      <vt:lpstr>Nanoscale Informal Science Education Network</vt:lpstr>
      <vt:lpstr>PowerPoint Presentation</vt:lpstr>
      <vt:lpstr>Nanoscale Informal Science Education Network</vt:lpstr>
      <vt:lpstr>Nanoscale Informal Science Education Network</vt:lpstr>
      <vt:lpstr>110 awarded to date, more to come</vt:lpstr>
      <vt:lpstr>Nanoscale Informal Science Education Network</vt:lpstr>
      <vt:lpstr>Nanoscale Informal Science Education Network</vt:lpstr>
      <vt:lpstr>Mini-exhibit slide</vt:lpstr>
      <vt:lpstr>Nanoscale Informal Science Education Network</vt:lpstr>
      <vt:lpstr>Nanoscale Informal Science Education Network</vt:lpstr>
      <vt:lpstr> hands on program training • programming for young audience • science theater • best practices •  universal design • nano and society • team-based inquiry • science communication </vt:lpstr>
      <vt:lpstr>Nanoscale Informal Science Education Network</vt:lpstr>
      <vt:lpstr>Nanoscale Informal Science Education Network</vt:lpstr>
      <vt:lpstr>Nanoscale Informal Science Education Network</vt:lpstr>
      <vt:lpstr>About this meeting</vt:lpstr>
      <vt:lpstr>Nanoscale Informal Science Education Network</vt:lpstr>
      <vt:lpstr>Nanoscale Informal Science Education Network</vt:lpstr>
      <vt:lpstr>What happens after 2015</vt:lpstr>
      <vt:lpstr>Thank you to all our partners</vt:lpstr>
      <vt:lpstr>Ponder next-generation nanotechnologies in electronics, medicine, and biology with three leading innovators.  Then brainstorm ideas for sharing these innovations and their potential impacts more broadly.  Listen, chose a topic, post a color-coded card, plan a deliverable, write it up, post it.</vt:lpstr>
      <vt:lpstr>Nano 2012 and Beyond</vt:lpstr>
      <vt:lpstr>NISE Net Regional Hub Structure</vt:lpstr>
    </vt:vector>
  </TitlesOfParts>
  <Company>Emily Maletz Graphic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Larry Bell</cp:lastModifiedBy>
  <cp:revision>275</cp:revision>
  <dcterms:created xsi:type="dcterms:W3CDTF">2010-10-02T00:55:54Z</dcterms:created>
  <dcterms:modified xsi:type="dcterms:W3CDTF">2012-12-11T13:48:16Z</dcterms:modified>
</cp:coreProperties>
</file>