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3" r:id="rId3"/>
    <p:sldId id="284" r:id="rId4"/>
    <p:sldId id="274" r:id="rId5"/>
    <p:sldId id="276" r:id="rId6"/>
    <p:sldId id="270" r:id="rId7"/>
    <p:sldId id="278" r:id="rId8"/>
    <p:sldId id="279" r:id="rId9"/>
    <p:sldId id="280" r:id="rId10"/>
    <p:sldId id="281" r:id="rId11"/>
    <p:sldId id="267" r:id="rId12"/>
    <p:sldId id="277" r:id="rId13"/>
    <p:sldId id="282"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EAFF"/>
    <a:srgbClr val="FF31A7"/>
    <a:srgbClr val="85FF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0" d="100"/>
          <a:sy n="30" d="100"/>
        </p:scale>
        <p:origin x="-2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mn-ea"/>
              </a:defRPr>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51E5FBD-A028-E543-A2C0-32C65E127FAA}" type="slidenum">
              <a:rPr lang="en-US"/>
              <a:pPr/>
              <a:t>‹#›</a:t>
            </a:fld>
            <a:endParaRPr lang="en-US"/>
          </a:p>
        </p:txBody>
      </p:sp>
    </p:spTree>
    <p:extLst>
      <p:ext uri="{BB962C8B-B14F-4D97-AF65-F5344CB8AC3E}">
        <p14:creationId xmlns:p14="http://schemas.microsoft.com/office/powerpoint/2010/main" val="2861600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C8CE3-BE1C-B844-8EAC-149F8593EF5B}" type="datetimeFigureOut">
              <a:rPr lang="en-US" smtClean="0"/>
              <a:t>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3A249-183B-5C44-9133-A810F4E60557}" type="slidenum">
              <a:rPr lang="en-US" smtClean="0"/>
              <a:t>‹#›</a:t>
            </a:fld>
            <a:endParaRPr lang="en-US"/>
          </a:p>
        </p:txBody>
      </p:sp>
    </p:spTree>
    <p:extLst>
      <p:ext uri="{BB962C8B-B14F-4D97-AF65-F5344CB8AC3E}">
        <p14:creationId xmlns:p14="http://schemas.microsoft.com/office/powerpoint/2010/main" val="3652488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travel to powwows and festivals around the state, bringing bins of hands on science, and we have since before we opened our doors.</a:t>
            </a:r>
          </a:p>
          <a:p>
            <a:r>
              <a:rPr lang="en-US" baseline="0" dirty="0" smtClean="0"/>
              <a:t>When we travel, we will often bring </a:t>
            </a:r>
            <a:r>
              <a:rPr lang="en-US" baseline="0" dirty="0" err="1" smtClean="0"/>
              <a:t>NanoDays</a:t>
            </a:r>
            <a:r>
              <a:rPr lang="en-US" baseline="0" dirty="0" smtClean="0"/>
              <a:t> activities to powwows and community events.</a:t>
            </a:r>
          </a:p>
          <a:p>
            <a:r>
              <a:rPr lang="en-US" baseline="0" dirty="0" smtClean="0"/>
              <a:t>Nano Activities we have done: Hydrogel, Thin Films, Scented Balloon, </a:t>
            </a:r>
            <a:r>
              <a:rPr lang="en-US" baseline="0" dirty="0" err="1" smtClean="0"/>
              <a:t>Graphene</a:t>
            </a:r>
            <a:r>
              <a:rPr lang="en-US" baseline="0" dirty="0" smtClean="0"/>
              <a:t>, Nano Sand, Nano Fabric, Butterfly, Extracting DNA, Nano </a:t>
            </a:r>
            <a:r>
              <a:rPr lang="en-US" baseline="0" dirty="0" err="1" smtClean="0"/>
              <a:t>IceCream</a:t>
            </a:r>
            <a:endParaRPr lang="en-US" baseline="0" dirty="0" smtClean="0"/>
          </a:p>
          <a:p>
            <a:r>
              <a:rPr lang="en-US" baseline="0" smtClean="0"/>
              <a:t>Outreach </a:t>
            </a:r>
            <a:r>
              <a:rPr lang="en-US" baseline="0" dirty="0" smtClean="0"/>
              <a:t>is still a large part of what we do.  </a:t>
            </a:r>
            <a:r>
              <a:rPr lang="en-US" dirty="0" smtClean="0"/>
              <a:t>spectrUM’s mission is</a:t>
            </a:r>
            <a:r>
              <a:rPr lang="en-US" baseline="0" dirty="0" smtClean="0"/>
              <a:t> to inspire a culture of curiosity and discovery for ALL MONTANANS.  Given the size of Montana, this is a very bold goal.  </a:t>
            </a:r>
          </a:p>
        </p:txBody>
      </p:sp>
      <p:sp>
        <p:nvSpPr>
          <p:cNvPr id="4" name="Slide Number Placeholder 3"/>
          <p:cNvSpPr>
            <a:spLocks noGrp="1"/>
          </p:cNvSpPr>
          <p:nvPr>
            <p:ph type="sldNum" sz="quarter" idx="10"/>
          </p:nvPr>
        </p:nvSpPr>
        <p:spPr/>
        <p:txBody>
          <a:bodyPr/>
          <a:lstStyle/>
          <a:p>
            <a:fld id="{EA63A249-183B-5C44-9133-A810F4E60557}" type="slidenum">
              <a:rPr lang="en-US" smtClean="0"/>
              <a:t>2</a:t>
            </a:fld>
            <a:endParaRPr lang="en-US"/>
          </a:p>
        </p:txBody>
      </p:sp>
    </p:spTree>
    <p:extLst>
      <p:ext uri="{BB962C8B-B14F-4D97-AF65-F5344CB8AC3E}">
        <p14:creationId xmlns:p14="http://schemas.microsoft.com/office/powerpoint/2010/main" val="280707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a:t>
            </a:r>
            <a:r>
              <a:rPr lang="en-US" baseline="0" dirty="0" smtClean="0"/>
              <a:t> costs a lot to travel across the state.</a:t>
            </a:r>
          </a:p>
          <a:p>
            <a:r>
              <a:rPr lang="en-US" dirty="0" smtClean="0"/>
              <a:t>Cost</a:t>
            </a:r>
            <a:r>
              <a:rPr lang="en-US" baseline="0" dirty="0" smtClean="0"/>
              <a:t> of this program is often prohibitive to many schools, especially from rural, tribal, or poor communities.  We have tried to meet this demand by partnering with local organizations that serve in those communities and by writing grants for our mobile science program.  School can also apply for scholarships.</a:t>
            </a:r>
            <a:endParaRPr lang="en-US" dirty="0"/>
          </a:p>
        </p:txBody>
      </p:sp>
      <p:sp>
        <p:nvSpPr>
          <p:cNvPr id="4" name="Slide Number Placeholder 3"/>
          <p:cNvSpPr>
            <a:spLocks noGrp="1"/>
          </p:cNvSpPr>
          <p:nvPr>
            <p:ph type="sldNum" sz="quarter" idx="10"/>
          </p:nvPr>
        </p:nvSpPr>
        <p:spPr/>
        <p:txBody>
          <a:bodyPr/>
          <a:lstStyle/>
          <a:p>
            <a:fld id="{EA63A249-183B-5C44-9133-A810F4E60557}" type="slidenum">
              <a:rPr lang="en-US" smtClean="0"/>
              <a:t>11</a:t>
            </a:fld>
            <a:endParaRPr lang="en-US"/>
          </a:p>
        </p:txBody>
      </p:sp>
    </p:spTree>
    <p:extLst>
      <p:ext uri="{BB962C8B-B14F-4D97-AF65-F5344CB8AC3E}">
        <p14:creationId xmlns:p14="http://schemas.microsoft.com/office/powerpoint/2010/main" val="47223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arrive</a:t>
            </a:r>
            <a:r>
              <a:rPr lang="en-US" baseline="0" dirty="0" smtClean="0"/>
              <a:t> in a school, we transform their gymnasium into a science museum.  Two educators travel with an </a:t>
            </a:r>
            <a:r>
              <a:rPr lang="en-US" baseline="0" smtClean="0"/>
              <a:t>exhibit.  When </a:t>
            </a:r>
            <a:r>
              <a:rPr lang="en-US" baseline="0" dirty="0" smtClean="0"/>
              <a:t>we arrive at a school, we usually set up for 2 days.  Each day is packed with field trips so every students in the school can visit.  The evening of the second day is a Family Science Night, where families can visit for free, and the students get to become the teachers, and share what they learned with their family and friends.</a:t>
            </a:r>
            <a:endParaRPr lang="en-US" dirty="0"/>
          </a:p>
        </p:txBody>
      </p:sp>
      <p:sp>
        <p:nvSpPr>
          <p:cNvPr id="4" name="Slide Number Placeholder 3"/>
          <p:cNvSpPr>
            <a:spLocks noGrp="1"/>
          </p:cNvSpPr>
          <p:nvPr>
            <p:ph type="sldNum" sz="quarter" idx="10"/>
          </p:nvPr>
        </p:nvSpPr>
        <p:spPr/>
        <p:txBody>
          <a:bodyPr/>
          <a:lstStyle/>
          <a:p>
            <a:fld id="{7DD3578C-3306-493C-A2B9-37CBD90170F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piece</a:t>
            </a:r>
            <a:r>
              <a:rPr lang="en-US" baseline="0" dirty="0" smtClean="0"/>
              <a:t> of our program is the Career Component.  When traveling to a community, we reach out to local role models.  Nurses, doctors, engineers, pilots, weathermen, neurologists, chemists, etc.  They get featured on our signage, and we invited them to attend and/or volunteer at the Family Science Night.  We often have our contact at the community/school help with finding role models.</a:t>
            </a:r>
          </a:p>
          <a:p>
            <a:r>
              <a:rPr lang="en-US" baseline="0" dirty="0" smtClean="0"/>
              <a:t>-Excited to connect Montanans with local nano role models.</a:t>
            </a:r>
          </a:p>
          <a:p>
            <a:r>
              <a:rPr lang="en-US" baseline="0" dirty="0" smtClean="0"/>
              <a:t>-Great way to excite kids about a career path</a:t>
            </a:r>
          </a:p>
          <a:p>
            <a:r>
              <a:rPr lang="en-US" baseline="0" dirty="0" smtClean="0"/>
              <a:t>-Affiliation with UM, so we take the opportunity to showcase UM as a great place to study these topics. (highlight careers from a variety of educational backgrounds)</a:t>
            </a:r>
            <a:endParaRPr lang="en-US" dirty="0"/>
          </a:p>
        </p:txBody>
      </p:sp>
      <p:sp>
        <p:nvSpPr>
          <p:cNvPr id="4" name="Slide Number Placeholder 3"/>
          <p:cNvSpPr>
            <a:spLocks noGrp="1"/>
          </p:cNvSpPr>
          <p:nvPr>
            <p:ph type="sldNum" sz="quarter" idx="10"/>
          </p:nvPr>
        </p:nvSpPr>
        <p:spPr/>
        <p:txBody>
          <a:bodyPr/>
          <a:lstStyle/>
          <a:p>
            <a:fld id="{7DD3578C-3306-493C-A2B9-37CBD90170F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great blog</a:t>
            </a:r>
            <a:r>
              <a:rPr lang="en-US" baseline="0" dirty="0" smtClean="0"/>
              <a:t> detailing all our adventures.  Be sure to follow it while we travel Nano across Montana.</a:t>
            </a:r>
            <a:endParaRPr lang="en-US" dirty="0"/>
          </a:p>
        </p:txBody>
      </p:sp>
      <p:sp>
        <p:nvSpPr>
          <p:cNvPr id="4" name="Slide Number Placeholder 3"/>
          <p:cNvSpPr>
            <a:spLocks noGrp="1"/>
          </p:cNvSpPr>
          <p:nvPr>
            <p:ph type="sldNum" sz="quarter" idx="10"/>
          </p:nvPr>
        </p:nvSpPr>
        <p:spPr/>
        <p:txBody>
          <a:bodyPr/>
          <a:lstStyle/>
          <a:p>
            <a:fld id="{EA63A249-183B-5C44-9133-A810F4E60557}" type="slidenum">
              <a:rPr lang="en-US" smtClean="0"/>
              <a:t>14</a:t>
            </a:fld>
            <a:endParaRPr lang="en-US"/>
          </a:p>
        </p:txBody>
      </p:sp>
    </p:spTree>
    <p:extLst>
      <p:ext uri="{BB962C8B-B14F-4D97-AF65-F5344CB8AC3E}">
        <p14:creationId xmlns:p14="http://schemas.microsoft.com/office/powerpoint/2010/main" val="283546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compared to the eastern US, Montana stretches from the equivalent of Washington, DC to Chicago, yet it only has a population of one million.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Montana is a very rural state.  Over 1/3 of Montana’s population live in just seven cities.  Montana’s largest city, Billings, has just over 100,000 people, while Montana’s eighth largest “city”, Havre, has only 9,000.  Needless to say, that really spreads the rest of Montanans thin around the state.  Montana’s smallest county has only 494 people!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A63A249-183B-5C44-9133-A810F4E60557}" type="slidenum">
              <a:rPr lang="en-US" smtClean="0"/>
              <a:t>3</a:t>
            </a:fld>
            <a:endParaRPr lang="en-US"/>
          </a:p>
        </p:txBody>
      </p:sp>
    </p:spTree>
    <p:extLst>
      <p:ext uri="{BB962C8B-B14F-4D97-AF65-F5344CB8AC3E}">
        <p14:creationId xmlns:p14="http://schemas.microsoft.com/office/powerpoint/2010/main" val="280707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order for spectrUM to reach ALL MONTANANS, we have</a:t>
            </a:r>
            <a:r>
              <a:rPr lang="en-US" baseline="0" dirty="0" smtClean="0"/>
              <a:t> developed a</a:t>
            </a:r>
            <a:r>
              <a:rPr lang="en-US" dirty="0" smtClean="0"/>
              <a:t> Mobile Science Program,</a:t>
            </a:r>
            <a:r>
              <a:rPr lang="en-US" baseline="0" dirty="0" smtClean="0"/>
              <a:t> the Montana spectrUM Science Experience.  We travel full exhibitions to rural and tribal communities every fall and spring. Currently, we have travelled the Exploratorium’s Weather Exhibit, and our own Motion, Hands on Health, and Brain Exhibits.  The Nano mini exhibit is scheduled to travel in the fall of 2013. </a:t>
            </a:r>
          </a:p>
          <a:p>
            <a:r>
              <a:rPr lang="en-US" baseline="0" dirty="0" smtClean="0"/>
              <a:t>Being a small science center, we do not own our own vehicles, so we travel in a…</a:t>
            </a:r>
            <a:endParaRPr lang="en-US" dirty="0"/>
          </a:p>
        </p:txBody>
      </p:sp>
      <p:sp>
        <p:nvSpPr>
          <p:cNvPr id="4" name="Slide Number Placeholder 3"/>
          <p:cNvSpPr>
            <a:spLocks noGrp="1"/>
          </p:cNvSpPr>
          <p:nvPr>
            <p:ph type="sldNum" sz="quarter" idx="10"/>
          </p:nvPr>
        </p:nvSpPr>
        <p:spPr/>
        <p:txBody>
          <a:bodyPr/>
          <a:lstStyle/>
          <a:p>
            <a:fld id="{EA63A249-183B-5C44-9133-A810F4E60557}" type="slidenum">
              <a:rPr lang="en-US" smtClean="0"/>
              <a:t>4</a:t>
            </a:fld>
            <a:endParaRPr lang="en-US"/>
          </a:p>
        </p:txBody>
      </p:sp>
    </p:spTree>
    <p:extLst>
      <p:ext uri="{BB962C8B-B14F-4D97-AF65-F5344CB8AC3E}">
        <p14:creationId xmlns:p14="http://schemas.microsoft.com/office/powerpoint/2010/main" val="264543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U-Haul!  We</a:t>
            </a:r>
            <a:r>
              <a:rPr lang="en-US" baseline="0" dirty="0" smtClean="0"/>
              <a:t> load exhibits into the back of a U-Haul – carefully, and drive it for many miles, sometimes over 500 miles, to set up in a </a:t>
            </a:r>
            <a:r>
              <a:rPr lang="en-US" baseline="0" smtClean="0"/>
              <a:t>new community.</a:t>
            </a:r>
            <a:endParaRPr lang="en-US" dirty="0" smtClean="0"/>
          </a:p>
        </p:txBody>
      </p:sp>
      <p:sp>
        <p:nvSpPr>
          <p:cNvPr id="4" name="Slide Number Placeholder 3"/>
          <p:cNvSpPr>
            <a:spLocks noGrp="1"/>
          </p:cNvSpPr>
          <p:nvPr>
            <p:ph type="sldNum" sz="quarter" idx="10"/>
          </p:nvPr>
        </p:nvSpPr>
        <p:spPr/>
        <p:txBody>
          <a:bodyPr/>
          <a:lstStyle/>
          <a:p>
            <a:fld id="{EA63A249-183B-5C44-9133-A810F4E60557}" type="slidenum">
              <a:rPr lang="en-US" smtClean="0"/>
              <a:t>5</a:t>
            </a:fld>
            <a:endParaRPr lang="en-US"/>
          </a:p>
        </p:txBody>
      </p:sp>
    </p:spTree>
    <p:extLst>
      <p:ext uri="{BB962C8B-B14F-4D97-AF65-F5344CB8AC3E}">
        <p14:creationId xmlns:p14="http://schemas.microsoft.com/office/powerpoint/2010/main" val="264543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Since the beginning of our mobile outreach program in </a:t>
            </a:r>
            <a:r>
              <a:rPr lang="en-US" sz="1200" b="1" kern="1200" dirty="0" smtClean="0">
                <a:solidFill>
                  <a:schemeClr val="tx1"/>
                </a:solidFill>
                <a:latin typeface="+mn-lt"/>
                <a:ea typeface="+mn-ea"/>
                <a:cs typeface="+mn-cs"/>
              </a:rPr>
              <a:t>2006</a:t>
            </a:r>
            <a:r>
              <a:rPr lang="en-US" sz="1200" b="0" kern="1200" dirty="0" smtClean="0">
                <a:solidFill>
                  <a:schemeClr val="tx1"/>
                </a:solidFill>
                <a:latin typeface="+mn-lt"/>
                <a:ea typeface="+mn-ea"/>
                <a:cs typeface="+mn-cs"/>
              </a:rPr>
              <a:t>, spectrUM has driven over </a:t>
            </a:r>
            <a:r>
              <a:rPr lang="en-US" sz="1200" b="1" kern="1200" dirty="0" smtClean="0">
                <a:solidFill>
                  <a:schemeClr val="tx1"/>
                </a:solidFill>
                <a:latin typeface="+mn-lt"/>
                <a:ea typeface="+mn-ea"/>
                <a:cs typeface="+mn-cs"/>
              </a:rPr>
              <a:t>20,500</a:t>
            </a:r>
            <a:r>
              <a:rPr lang="en-US" sz="1200" b="0" kern="1200" dirty="0" smtClean="0">
                <a:solidFill>
                  <a:schemeClr val="tx1"/>
                </a:solidFill>
                <a:latin typeface="+mn-lt"/>
                <a:ea typeface="+mn-ea"/>
                <a:cs typeface="+mn-cs"/>
              </a:rPr>
              <a:t> miles to bring educators, exhibitions, and programs to </a:t>
            </a:r>
            <a:r>
              <a:rPr lang="en-US" sz="1200" b="1" kern="1200" dirty="0" smtClean="0">
                <a:solidFill>
                  <a:schemeClr val="tx1"/>
                </a:solidFill>
                <a:latin typeface="+mn-lt"/>
                <a:ea typeface="+mn-ea"/>
                <a:cs typeface="+mn-cs"/>
              </a:rPr>
              <a:t>53 </a:t>
            </a:r>
            <a:r>
              <a:rPr lang="en-US" sz="1200" b="0" kern="1200" dirty="0" smtClean="0">
                <a:solidFill>
                  <a:schemeClr val="tx1"/>
                </a:solidFill>
                <a:latin typeface="+mn-lt"/>
                <a:ea typeface="+mn-ea"/>
                <a:cs typeface="+mn-cs"/>
              </a:rPr>
              <a:t>different schools in </a:t>
            </a:r>
            <a:r>
              <a:rPr lang="en-US" sz="1200" b="1" kern="1200" dirty="0" smtClean="0">
                <a:solidFill>
                  <a:schemeClr val="tx1"/>
                </a:solidFill>
                <a:latin typeface="+mn-lt"/>
                <a:ea typeface="+mn-ea"/>
                <a:cs typeface="+mn-cs"/>
              </a:rPr>
              <a:t>23</a:t>
            </a:r>
            <a:r>
              <a:rPr lang="en-US" sz="1200" b="0" kern="1200" dirty="0" smtClean="0">
                <a:solidFill>
                  <a:schemeClr val="tx1"/>
                </a:solidFill>
                <a:latin typeface="+mn-lt"/>
                <a:ea typeface="+mn-ea"/>
                <a:cs typeface="+mn-cs"/>
              </a:rPr>
              <a:t> Montana counties (multiple</a:t>
            </a:r>
            <a:r>
              <a:rPr lang="en-US" sz="1200" b="0" kern="1200" baseline="0" dirty="0" smtClean="0">
                <a:solidFill>
                  <a:schemeClr val="tx1"/>
                </a:solidFill>
                <a:latin typeface="+mn-lt"/>
                <a:ea typeface="+mn-ea"/>
                <a:cs typeface="+mn-cs"/>
              </a:rPr>
              <a:t> visits to some counties and school)</a:t>
            </a:r>
            <a:r>
              <a:rPr lang="en-US" sz="1200" b="0" kern="1200" dirty="0" smtClean="0">
                <a:solidFill>
                  <a:schemeClr val="tx1"/>
                </a:solidFill>
                <a:latin typeface="+mn-lt"/>
                <a:ea typeface="+mn-ea"/>
                <a:cs typeface="+mn-cs"/>
              </a:rPr>
              <a:t>, including all </a:t>
            </a:r>
            <a:r>
              <a:rPr lang="en-US" sz="1200" b="1" kern="1200" dirty="0" smtClean="0">
                <a:solidFill>
                  <a:schemeClr val="tx1"/>
                </a:solidFill>
                <a:latin typeface="+mn-lt"/>
                <a:ea typeface="+mn-ea"/>
                <a:cs typeface="+mn-cs"/>
              </a:rPr>
              <a:t>7</a:t>
            </a:r>
            <a:r>
              <a:rPr lang="en-US" sz="1200" b="0" kern="1200" dirty="0" smtClean="0">
                <a:solidFill>
                  <a:schemeClr val="tx1"/>
                </a:solidFill>
                <a:latin typeface="+mn-lt"/>
                <a:ea typeface="+mn-ea"/>
                <a:cs typeface="+mn-cs"/>
              </a:rPr>
              <a:t> Montana Indian Reservations. All together our mobile science program has served over </a:t>
            </a:r>
            <a:r>
              <a:rPr lang="en-US" sz="1200" b="1" kern="1200" dirty="0" smtClean="0">
                <a:solidFill>
                  <a:schemeClr val="tx1"/>
                </a:solidFill>
                <a:latin typeface="+mn-lt"/>
                <a:ea typeface="+mn-ea"/>
                <a:cs typeface="+mn-cs"/>
              </a:rPr>
              <a:t>30,600 people,</a:t>
            </a:r>
            <a:r>
              <a:rPr lang="en-US" sz="1200" b="0" kern="1200" dirty="0" smtClean="0">
                <a:solidFill>
                  <a:schemeClr val="tx1"/>
                </a:solidFill>
                <a:latin typeface="+mn-lt"/>
                <a:ea typeface="+mn-ea"/>
                <a:cs typeface="+mn-cs"/>
              </a:rPr>
              <a:t> of which over </a:t>
            </a:r>
            <a:r>
              <a:rPr lang="en-US" sz="1200" b="1" kern="1200" dirty="0" smtClean="0">
                <a:solidFill>
                  <a:schemeClr val="tx1"/>
                </a:solidFill>
                <a:latin typeface="+mn-lt"/>
                <a:ea typeface="+mn-ea"/>
                <a:cs typeface="+mn-cs"/>
              </a:rPr>
              <a:t>30%</a:t>
            </a:r>
            <a:r>
              <a:rPr lang="en-US" sz="1200" b="0" kern="1200" dirty="0" smtClean="0">
                <a:solidFill>
                  <a:schemeClr val="tx1"/>
                </a:solidFill>
                <a:latin typeface="+mn-lt"/>
                <a:ea typeface="+mn-ea"/>
                <a:cs typeface="+mn-cs"/>
              </a:rPr>
              <a:t> are Native American and </a:t>
            </a:r>
            <a:r>
              <a:rPr lang="en-US" sz="1200" b="1" kern="1200" dirty="0" smtClean="0">
                <a:solidFill>
                  <a:schemeClr val="tx1"/>
                </a:solidFill>
                <a:latin typeface="+mn-lt"/>
                <a:ea typeface="+mn-ea"/>
                <a:cs typeface="+mn-cs"/>
              </a:rPr>
              <a:t>75%</a:t>
            </a:r>
            <a:r>
              <a:rPr lang="en-US" sz="1200" b="0" kern="1200" dirty="0" smtClean="0">
                <a:solidFill>
                  <a:schemeClr val="tx1"/>
                </a:solidFill>
                <a:latin typeface="+mn-lt"/>
                <a:ea typeface="+mn-ea"/>
                <a:cs typeface="+mn-cs"/>
              </a:rPr>
              <a:t> from rural communities.</a:t>
            </a:r>
            <a:endParaRPr lang="en-US" dirty="0"/>
          </a:p>
        </p:txBody>
      </p:sp>
      <p:sp>
        <p:nvSpPr>
          <p:cNvPr id="4" name="Slide Number Placeholder 3"/>
          <p:cNvSpPr>
            <a:spLocks noGrp="1"/>
          </p:cNvSpPr>
          <p:nvPr>
            <p:ph type="sldNum" sz="quarter" idx="10"/>
          </p:nvPr>
        </p:nvSpPr>
        <p:spPr/>
        <p:txBody>
          <a:bodyPr/>
          <a:lstStyle/>
          <a:p>
            <a:fld id="{EA63A249-183B-5C44-9133-A810F4E60557}" type="slidenum">
              <a:rPr lang="en-US" smtClean="0"/>
              <a:t>6</a:t>
            </a:fld>
            <a:endParaRPr lang="en-US"/>
          </a:p>
        </p:txBody>
      </p:sp>
    </p:spTree>
    <p:extLst>
      <p:ext uri="{BB962C8B-B14F-4D97-AF65-F5344CB8AC3E}">
        <p14:creationId xmlns:p14="http://schemas.microsoft.com/office/powerpoint/2010/main" val="280707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a:t>
            </a:r>
            <a:r>
              <a:rPr lang="en-US" baseline="0" dirty="0" smtClean="0"/>
              <a:t> started our first “tours”, where educators visited multiple sites on one trip.</a:t>
            </a:r>
            <a:endParaRPr lang="en-US" dirty="0"/>
          </a:p>
        </p:txBody>
      </p:sp>
      <p:sp>
        <p:nvSpPr>
          <p:cNvPr id="4" name="Slide Number Placeholder 3"/>
          <p:cNvSpPr>
            <a:spLocks noGrp="1"/>
          </p:cNvSpPr>
          <p:nvPr>
            <p:ph type="sldNum" sz="quarter" idx="10"/>
          </p:nvPr>
        </p:nvSpPr>
        <p:spPr/>
        <p:txBody>
          <a:bodyPr/>
          <a:lstStyle/>
          <a:p>
            <a:fld id="{EA63A249-183B-5C44-9133-A810F4E60557}" type="slidenum">
              <a:rPr lang="en-US" smtClean="0"/>
              <a:t>7</a:t>
            </a:fld>
            <a:endParaRPr lang="en-US"/>
          </a:p>
        </p:txBody>
      </p:sp>
    </p:spTree>
    <p:extLst>
      <p:ext uri="{BB962C8B-B14F-4D97-AF65-F5344CB8AC3E}">
        <p14:creationId xmlns:p14="http://schemas.microsoft.com/office/powerpoint/2010/main" val="280707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3A249-183B-5C44-9133-A810F4E60557}" type="slidenum">
              <a:rPr lang="en-US" smtClean="0"/>
              <a:t>8</a:t>
            </a:fld>
            <a:endParaRPr lang="en-US"/>
          </a:p>
        </p:txBody>
      </p:sp>
    </p:spTree>
    <p:extLst>
      <p:ext uri="{BB962C8B-B14F-4D97-AF65-F5344CB8AC3E}">
        <p14:creationId xmlns:p14="http://schemas.microsoft.com/office/powerpoint/2010/main" val="280707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3A249-183B-5C44-9133-A810F4E60557}" type="slidenum">
              <a:rPr lang="en-US" smtClean="0"/>
              <a:t>9</a:t>
            </a:fld>
            <a:endParaRPr lang="en-US"/>
          </a:p>
        </p:txBody>
      </p:sp>
    </p:spTree>
    <p:extLst>
      <p:ext uri="{BB962C8B-B14F-4D97-AF65-F5344CB8AC3E}">
        <p14:creationId xmlns:p14="http://schemas.microsoft.com/office/powerpoint/2010/main" val="280707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hope for the future is to visit all 56 counties.</a:t>
            </a:r>
          </a:p>
          <a:p>
            <a:r>
              <a:rPr lang="en-US" baseline="0" dirty="0" smtClean="0"/>
              <a:t>2012: 25 schools in 13 counties</a:t>
            </a:r>
            <a:endParaRPr lang="en-US" dirty="0"/>
          </a:p>
        </p:txBody>
      </p:sp>
      <p:sp>
        <p:nvSpPr>
          <p:cNvPr id="4" name="Slide Number Placeholder 3"/>
          <p:cNvSpPr>
            <a:spLocks noGrp="1"/>
          </p:cNvSpPr>
          <p:nvPr>
            <p:ph type="sldNum" sz="quarter" idx="10"/>
          </p:nvPr>
        </p:nvSpPr>
        <p:spPr/>
        <p:txBody>
          <a:bodyPr/>
          <a:lstStyle/>
          <a:p>
            <a:fld id="{EA63A249-183B-5C44-9133-A810F4E60557}" type="slidenum">
              <a:rPr lang="en-US" smtClean="0"/>
              <a:t>10</a:t>
            </a:fld>
            <a:endParaRPr lang="en-US"/>
          </a:p>
        </p:txBody>
      </p:sp>
    </p:spTree>
    <p:extLst>
      <p:ext uri="{BB962C8B-B14F-4D97-AF65-F5344CB8AC3E}">
        <p14:creationId xmlns:p14="http://schemas.microsoft.com/office/powerpoint/2010/main" val="280707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E546D7-E5FB-F947-8526-C9E633D15E60}" type="slidenum">
              <a:rPr lang="en-US"/>
              <a:pPr/>
              <a:t>‹#›</a:t>
            </a:fld>
            <a:endParaRPr lang="en-US"/>
          </a:p>
        </p:txBody>
      </p:sp>
    </p:spTree>
    <p:extLst>
      <p:ext uri="{BB962C8B-B14F-4D97-AF65-F5344CB8AC3E}">
        <p14:creationId xmlns:p14="http://schemas.microsoft.com/office/powerpoint/2010/main" val="196611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180602-4F72-AC46-BAC4-23B57AEF3A0B}" type="slidenum">
              <a:rPr lang="en-US"/>
              <a:pPr/>
              <a:t>‹#›</a:t>
            </a:fld>
            <a:endParaRPr lang="en-US"/>
          </a:p>
        </p:txBody>
      </p:sp>
    </p:spTree>
    <p:extLst>
      <p:ext uri="{BB962C8B-B14F-4D97-AF65-F5344CB8AC3E}">
        <p14:creationId xmlns:p14="http://schemas.microsoft.com/office/powerpoint/2010/main" val="189552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11C800-AB1A-DD40-A953-FC0722E13C9D}" type="slidenum">
              <a:rPr lang="en-US"/>
              <a:pPr/>
              <a:t>‹#›</a:t>
            </a:fld>
            <a:endParaRPr lang="en-US"/>
          </a:p>
        </p:txBody>
      </p:sp>
    </p:spTree>
    <p:extLst>
      <p:ext uri="{BB962C8B-B14F-4D97-AF65-F5344CB8AC3E}">
        <p14:creationId xmlns:p14="http://schemas.microsoft.com/office/powerpoint/2010/main" val="282626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1308E2-13F6-C540-B22A-2A194179CB01}" type="slidenum">
              <a:rPr lang="en-US"/>
              <a:pPr/>
              <a:t>‹#›</a:t>
            </a:fld>
            <a:endParaRPr lang="en-US"/>
          </a:p>
        </p:txBody>
      </p:sp>
    </p:spTree>
    <p:extLst>
      <p:ext uri="{BB962C8B-B14F-4D97-AF65-F5344CB8AC3E}">
        <p14:creationId xmlns:p14="http://schemas.microsoft.com/office/powerpoint/2010/main" val="247360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6F135B-A68E-A147-BC1B-CD01EA6752B2}" type="slidenum">
              <a:rPr lang="en-US"/>
              <a:pPr/>
              <a:t>‹#›</a:t>
            </a:fld>
            <a:endParaRPr lang="en-US"/>
          </a:p>
        </p:txBody>
      </p:sp>
    </p:spTree>
    <p:extLst>
      <p:ext uri="{BB962C8B-B14F-4D97-AF65-F5344CB8AC3E}">
        <p14:creationId xmlns:p14="http://schemas.microsoft.com/office/powerpoint/2010/main" val="290115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F03A43-0F0D-C34C-B290-134EF0C17A4C}" type="slidenum">
              <a:rPr lang="en-US"/>
              <a:pPr/>
              <a:t>‹#›</a:t>
            </a:fld>
            <a:endParaRPr lang="en-US"/>
          </a:p>
        </p:txBody>
      </p:sp>
    </p:spTree>
    <p:extLst>
      <p:ext uri="{BB962C8B-B14F-4D97-AF65-F5344CB8AC3E}">
        <p14:creationId xmlns:p14="http://schemas.microsoft.com/office/powerpoint/2010/main" val="331299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2292F98-6291-ED47-93CE-EEB489E15487}" type="slidenum">
              <a:rPr lang="en-US"/>
              <a:pPr/>
              <a:t>‹#›</a:t>
            </a:fld>
            <a:endParaRPr lang="en-US"/>
          </a:p>
        </p:txBody>
      </p:sp>
    </p:spTree>
    <p:extLst>
      <p:ext uri="{BB962C8B-B14F-4D97-AF65-F5344CB8AC3E}">
        <p14:creationId xmlns:p14="http://schemas.microsoft.com/office/powerpoint/2010/main" val="76435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D1464AD-68C1-FE49-84D6-37BA4FA7BC67}" type="slidenum">
              <a:rPr lang="en-US"/>
              <a:pPr/>
              <a:t>‹#›</a:t>
            </a:fld>
            <a:endParaRPr lang="en-US"/>
          </a:p>
        </p:txBody>
      </p:sp>
    </p:spTree>
    <p:extLst>
      <p:ext uri="{BB962C8B-B14F-4D97-AF65-F5344CB8AC3E}">
        <p14:creationId xmlns:p14="http://schemas.microsoft.com/office/powerpoint/2010/main" val="427684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DD8A165-D501-F841-9624-9F27DB92AD87}" type="slidenum">
              <a:rPr lang="en-US"/>
              <a:pPr/>
              <a:t>‹#›</a:t>
            </a:fld>
            <a:endParaRPr lang="en-US"/>
          </a:p>
        </p:txBody>
      </p:sp>
    </p:spTree>
    <p:extLst>
      <p:ext uri="{BB962C8B-B14F-4D97-AF65-F5344CB8AC3E}">
        <p14:creationId xmlns:p14="http://schemas.microsoft.com/office/powerpoint/2010/main" val="91147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631200-D046-FB45-BA14-90972E210444}" type="slidenum">
              <a:rPr lang="en-US"/>
              <a:pPr/>
              <a:t>‹#›</a:t>
            </a:fld>
            <a:endParaRPr lang="en-US"/>
          </a:p>
        </p:txBody>
      </p:sp>
    </p:spTree>
    <p:extLst>
      <p:ext uri="{BB962C8B-B14F-4D97-AF65-F5344CB8AC3E}">
        <p14:creationId xmlns:p14="http://schemas.microsoft.com/office/powerpoint/2010/main" val="361774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41469F-054E-F442-BAEE-458D1609223B}" type="slidenum">
              <a:rPr lang="en-US"/>
              <a:pPr/>
              <a:t>‹#›</a:t>
            </a:fld>
            <a:endParaRPr lang="en-US"/>
          </a:p>
        </p:txBody>
      </p:sp>
    </p:spTree>
    <p:extLst>
      <p:ext uri="{BB962C8B-B14F-4D97-AF65-F5344CB8AC3E}">
        <p14:creationId xmlns:p14="http://schemas.microsoft.com/office/powerpoint/2010/main" val="1354744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2D7C2D-2ABE-034F-A8A1-01CABC0CE45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pectrummosse.wordpress.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jpeg"/><Relationship Id="rId5"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429000" y="304800"/>
            <a:ext cx="5562600" cy="1752600"/>
          </a:xfrm>
        </p:spPr>
        <p:txBody>
          <a:bodyPr/>
          <a:lstStyle/>
          <a:p>
            <a:pPr algn="l" eaLnBrk="1" hangingPunct="1"/>
            <a:r>
              <a:rPr lang="en-US" sz="4000" dirty="0" smtClean="0">
                <a:solidFill>
                  <a:schemeClr val="folHlink"/>
                </a:solidFill>
                <a:latin typeface="Calibri" charset="0"/>
              </a:rPr>
              <a:t>Nano in Rural Outreach</a:t>
            </a:r>
            <a:br>
              <a:rPr lang="en-US" sz="4000" dirty="0" smtClean="0">
                <a:solidFill>
                  <a:schemeClr val="folHlink"/>
                </a:solidFill>
                <a:latin typeface="Calibri" charset="0"/>
              </a:rPr>
            </a:br>
            <a:r>
              <a:rPr lang="en-US" sz="4000" dirty="0" smtClean="0">
                <a:solidFill>
                  <a:schemeClr val="folHlink"/>
                </a:solidFill>
                <a:latin typeface="Calibri" charset="0"/>
              </a:rPr>
              <a:t>spectrUM Discovery Area</a:t>
            </a:r>
            <a:br>
              <a:rPr lang="en-US" sz="4000" dirty="0" smtClean="0">
                <a:solidFill>
                  <a:schemeClr val="folHlink"/>
                </a:solidFill>
                <a:latin typeface="Calibri" charset="0"/>
              </a:rPr>
            </a:br>
            <a:endParaRPr lang="en-US" sz="5400" dirty="0">
              <a:solidFill>
                <a:schemeClr val="folHlink"/>
              </a:solidFill>
              <a:latin typeface="Calibri" charset="0"/>
            </a:endParaRPr>
          </a:p>
        </p:txBody>
      </p:sp>
      <p:sp>
        <p:nvSpPr>
          <p:cNvPr id="2" name="TextBox 1"/>
          <p:cNvSpPr txBox="1"/>
          <p:nvPr/>
        </p:nvSpPr>
        <p:spPr>
          <a:xfrm>
            <a:off x="5638800" y="1524000"/>
            <a:ext cx="3505200" cy="1569660"/>
          </a:xfrm>
          <a:prstGeom prst="rect">
            <a:avLst/>
          </a:prstGeom>
          <a:noFill/>
          <a:ln>
            <a:noFill/>
          </a:ln>
        </p:spPr>
        <p:txBody>
          <a:bodyPr wrap="square" rtlCol="0">
            <a:spAutoFit/>
          </a:bodyPr>
          <a:lstStyle/>
          <a:p>
            <a:r>
              <a:rPr lang="en-US" sz="3200" dirty="0" smtClean="0">
                <a:solidFill>
                  <a:srgbClr val="FF31A7"/>
                </a:solidFill>
                <a:latin typeface="Calibri" charset="0"/>
              </a:rPr>
              <a:t>Montana spectrUM Science Experience</a:t>
            </a:r>
          </a:p>
          <a:p>
            <a:r>
              <a:rPr lang="en-US" sz="3200" dirty="0">
                <a:solidFill>
                  <a:srgbClr val="FF31A7"/>
                </a:solidFill>
                <a:latin typeface="Calibri" charset="0"/>
              </a:rPr>
              <a:t>	</a:t>
            </a:r>
            <a:r>
              <a:rPr lang="en-US" sz="3200" dirty="0" smtClean="0">
                <a:solidFill>
                  <a:srgbClr val="FF31A7"/>
                </a:solidFill>
                <a:latin typeface="Calibri" charset="0"/>
              </a:rPr>
              <a:t>	(</a:t>
            </a:r>
            <a:r>
              <a:rPr lang="en-US" sz="3200" dirty="0" err="1" smtClean="0">
                <a:solidFill>
                  <a:srgbClr val="FF31A7"/>
                </a:solidFill>
                <a:latin typeface="Calibri" charset="0"/>
              </a:rPr>
              <a:t>MosSE</a:t>
            </a:r>
            <a:r>
              <a:rPr lang="en-US" sz="3200" dirty="0" smtClean="0">
                <a:solidFill>
                  <a:srgbClr val="FF31A7"/>
                </a:solidFill>
                <a:latin typeface="Calibri" charset="0"/>
              </a:rPr>
              <a:t>)</a:t>
            </a:r>
            <a:endParaRPr lang="en-US" sz="3200" dirty="0">
              <a:solidFill>
                <a:srgbClr val="FF31A7"/>
              </a:solidFill>
            </a:endParaRPr>
          </a:p>
        </p:txBody>
      </p:sp>
      <p:sp>
        <p:nvSpPr>
          <p:cNvPr id="3" name="Subtitle 2"/>
          <p:cNvSpPr>
            <a:spLocks noGrp="1"/>
          </p:cNvSpPr>
          <p:nvPr>
            <p:ph type="subTitle" idx="1"/>
          </p:nvPr>
        </p:nvSpPr>
        <p:spPr>
          <a:xfrm>
            <a:off x="152400" y="5181600"/>
            <a:ext cx="3505200" cy="1066800"/>
          </a:xfrm>
        </p:spPr>
        <p:txBody>
          <a:bodyPr/>
          <a:lstStyle/>
          <a:p>
            <a:r>
              <a:rPr lang="en-US" dirty="0" smtClean="0">
                <a:solidFill>
                  <a:srgbClr val="FF31A7"/>
                </a:solidFill>
              </a:rPr>
              <a:t>Jessie Herbert</a:t>
            </a:r>
          </a:p>
          <a:p>
            <a:r>
              <a:rPr lang="en-US" sz="2800" dirty="0" smtClean="0">
                <a:solidFill>
                  <a:srgbClr val="FF31A7"/>
                </a:solidFill>
              </a:rPr>
              <a:t>December 12, 2012</a:t>
            </a:r>
            <a:endParaRPr lang="en-US" sz="2800" dirty="0">
              <a:solidFill>
                <a:srgbClr val="FF31A7"/>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Travel across the state</a:t>
            </a:r>
            <a:endParaRPr lang="en-US" dirty="0"/>
          </a:p>
        </p:txBody>
      </p:sp>
      <p:pic>
        <p:nvPicPr>
          <p:cNvPr id="5" name="Content Placeholder 4" descr="Mosse map 11.27.pdf"/>
          <p:cNvPicPr>
            <a:picLocks noGrp="1" noChangeAspect="1"/>
          </p:cNvPicPr>
          <p:nvPr>
            <p:ph idx="1"/>
          </p:nvPr>
        </p:nvPicPr>
        <p:blipFill>
          <a:blip r:embed="rId4" cstate="print">
            <a:extLst>
              <a:ext uri="{28A0092B-C50C-407E-A947-70E740481C1C}">
                <a14:useLocalDpi xmlns:a14="http://schemas.microsoft.com/office/drawing/2010/main"/>
              </a:ext>
            </a:extLst>
          </a:blip>
          <a:srcRect t="22502" b="22502"/>
          <a:stretch>
            <a:fillRect/>
          </a:stretch>
        </p:blipFill>
        <p:spPr>
          <a:xfrm>
            <a:off x="533400" y="1981200"/>
            <a:ext cx="8229600" cy="4525963"/>
          </a:xfrm>
        </p:spPr>
      </p:pic>
      <p:cxnSp>
        <p:nvCxnSpPr>
          <p:cNvPr id="9" name="Straight Connector 8"/>
          <p:cNvCxnSpPr/>
          <p:nvPr/>
        </p:nvCxnSpPr>
        <p:spPr>
          <a:xfrm flipV="1">
            <a:off x="1676400" y="2209800"/>
            <a:ext cx="838200" cy="1219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14800" y="2209800"/>
            <a:ext cx="29718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sp>
        <p:nvSpPr>
          <p:cNvPr id="16" name="Heptagon 15"/>
          <p:cNvSpPr/>
          <p:nvPr/>
        </p:nvSpPr>
        <p:spPr>
          <a:xfrm>
            <a:off x="2362200" y="2133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ptagon 16"/>
          <p:cNvSpPr/>
          <p:nvPr/>
        </p:nvSpPr>
        <p:spPr>
          <a:xfrm>
            <a:off x="4114800" y="2133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Heptagon 18"/>
          <p:cNvSpPr/>
          <p:nvPr/>
        </p:nvSpPr>
        <p:spPr>
          <a:xfrm>
            <a:off x="7086600" y="22098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9" idx="3"/>
          </p:cNvCxnSpPr>
          <p:nvPr/>
        </p:nvCxnSpPr>
        <p:spPr>
          <a:xfrm flipH="1">
            <a:off x="5943600" y="2438401"/>
            <a:ext cx="1206432" cy="2362199"/>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43600" y="4800600"/>
            <a:ext cx="381000" cy="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1828800" y="2819400"/>
            <a:ext cx="4495800" cy="1981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143000" y="2819400"/>
            <a:ext cx="6096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43000" y="2895600"/>
            <a:ext cx="1600200" cy="457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1676400" y="3352800"/>
            <a:ext cx="10668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sp>
        <p:nvSpPr>
          <p:cNvPr id="33" name="Heptagon 32"/>
          <p:cNvSpPr/>
          <p:nvPr/>
        </p:nvSpPr>
        <p:spPr>
          <a:xfrm>
            <a:off x="5867400" y="4648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Heptagon 33"/>
          <p:cNvSpPr/>
          <p:nvPr/>
        </p:nvSpPr>
        <p:spPr>
          <a:xfrm>
            <a:off x="6172200" y="4648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Heptagon 34"/>
          <p:cNvSpPr/>
          <p:nvPr/>
        </p:nvSpPr>
        <p:spPr>
          <a:xfrm>
            <a:off x="1752600" y="26670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Heptagon 35"/>
          <p:cNvSpPr/>
          <p:nvPr/>
        </p:nvSpPr>
        <p:spPr>
          <a:xfrm>
            <a:off x="1066800" y="2743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Heptagon 37"/>
          <p:cNvSpPr/>
          <p:nvPr/>
        </p:nvSpPr>
        <p:spPr>
          <a:xfrm>
            <a:off x="2590800" y="3276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flipV="1">
            <a:off x="1295400" y="3048000"/>
            <a:ext cx="381000" cy="4572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24" name="Heptagon 23"/>
          <p:cNvSpPr/>
          <p:nvPr/>
        </p:nvSpPr>
        <p:spPr>
          <a:xfrm>
            <a:off x="1143000" y="28194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flipV="1">
            <a:off x="1371600" y="2971800"/>
            <a:ext cx="1219200" cy="16002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28" name="Heptagon 27"/>
          <p:cNvSpPr/>
          <p:nvPr/>
        </p:nvSpPr>
        <p:spPr>
          <a:xfrm>
            <a:off x="2438400" y="44196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28" idx="6"/>
          </p:cNvCxnSpPr>
          <p:nvPr/>
        </p:nvCxnSpPr>
        <p:spPr>
          <a:xfrm flipV="1">
            <a:off x="2552700" y="2514600"/>
            <a:ext cx="2247900" cy="19050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32" name="Heptagon 31"/>
          <p:cNvSpPr/>
          <p:nvPr/>
        </p:nvSpPr>
        <p:spPr>
          <a:xfrm>
            <a:off x="4724400" y="2362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32" idx="4"/>
          </p:cNvCxnSpPr>
          <p:nvPr/>
        </p:nvCxnSpPr>
        <p:spPr>
          <a:xfrm flipH="1" flipV="1">
            <a:off x="3352800" y="2286000"/>
            <a:ext cx="1371599" cy="223214"/>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2209800"/>
            <a:ext cx="1600200" cy="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7" idx="2"/>
          </p:cNvCxnSpPr>
          <p:nvPr/>
        </p:nvCxnSpPr>
        <p:spPr>
          <a:xfrm>
            <a:off x="3365568" y="2362201"/>
            <a:ext cx="4102032" cy="3809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39" name="Heptagon 38"/>
          <p:cNvSpPr/>
          <p:nvPr/>
        </p:nvSpPr>
        <p:spPr>
          <a:xfrm>
            <a:off x="7467600" y="25908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057400" y="2514600"/>
            <a:ext cx="5397432" cy="2285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41" name="Heptagon 40"/>
          <p:cNvSpPr/>
          <p:nvPr/>
        </p:nvSpPr>
        <p:spPr>
          <a:xfrm>
            <a:off x="1905000" y="2362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Heptagon 36"/>
          <p:cNvSpPr/>
          <p:nvPr/>
        </p:nvSpPr>
        <p:spPr>
          <a:xfrm>
            <a:off x="3200400" y="21336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41" idx="3"/>
          </p:cNvCxnSpPr>
          <p:nvPr/>
        </p:nvCxnSpPr>
        <p:spPr>
          <a:xfrm flipH="1">
            <a:off x="1828800" y="2590801"/>
            <a:ext cx="139632" cy="3809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44" name="Heptagon 43"/>
          <p:cNvSpPr/>
          <p:nvPr/>
        </p:nvSpPr>
        <p:spPr>
          <a:xfrm>
            <a:off x="1676400" y="28194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Heptagon 44"/>
          <p:cNvSpPr/>
          <p:nvPr/>
        </p:nvSpPr>
        <p:spPr>
          <a:xfrm>
            <a:off x="2667000" y="33528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Heptagon 45"/>
          <p:cNvSpPr/>
          <p:nvPr/>
        </p:nvSpPr>
        <p:spPr>
          <a:xfrm>
            <a:off x="914400" y="2743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endCxn id="45" idx="5"/>
          </p:cNvCxnSpPr>
          <p:nvPr/>
        </p:nvCxnSpPr>
        <p:spPr>
          <a:xfrm>
            <a:off x="1828800" y="3048000"/>
            <a:ext cx="860838" cy="350077"/>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5" idx="4"/>
            <a:endCxn id="46" idx="1"/>
          </p:cNvCxnSpPr>
          <p:nvPr/>
        </p:nvCxnSpPr>
        <p:spPr>
          <a:xfrm flipH="1" flipV="1">
            <a:off x="1143001" y="2890214"/>
            <a:ext cx="1523998" cy="6096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6" idx="2"/>
          </p:cNvCxnSpPr>
          <p:nvPr/>
        </p:nvCxnSpPr>
        <p:spPr>
          <a:xfrm>
            <a:off x="1079568" y="2971801"/>
            <a:ext cx="596832" cy="6095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43" name="Heptagon 42"/>
          <p:cNvSpPr/>
          <p:nvPr/>
        </p:nvSpPr>
        <p:spPr>
          <a:xfrm>
            <a:off x="2895600" y="22860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Heptagon 47"/>
          <p:cNvSpPr/>
          <p:nvPr/>
        </p:nvSpPr>
        <p:spPr>
          <a:xfrm>
            <a:off x="2514600" y="44958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Heptagon 49"/>
          <p:cNvSpPr/>
          <p:nvPr/>
        </p:nvSpPr>
        <p:spPr>
          <a:xfrm>
            <a:off x="990600" y="22098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Heptagon 51"/>
          <p:cNvSpPr/>
          <p:nvPr/>
        </p:nvSpPr>
        <p:spPr>
          <a:xfrm>
            <a:off x="1447800" y="4267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Heptagon 52"/>
          <p:cNvSpPr/>
          <p:nvPr/>
        </p:nvSpPr>
        <p:spPr>
          <a:xfrm>
            <a:off x="1524000" y="3886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Heptagon 53"/>
          <p:cNvSpPr/>
          <p:nvPr/>
        </p:nvSpPr>
        <p:spPr>
          <a:xfrm>
            <a:off x="5867400" y="48006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Heptagon 54"/>
          <p:cNvSpPr/>
          <p:nvPr/>
        </p:nvSpPr>
        <p:spPr>
          <a:xfrm>
            <a:off x="6553200" y="41910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Heptagon 55"/>
          <p:cNvSpPr/>
          <p:nvPr/>
        </p:nvSpPr>
        <p:spPr>
          <a:xfrm>
            <a:off x="6172200" y="48006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Heptagon 56"/>
          <p:cNvSpPr/>
          <p:nvPr/>
        </p:nvSpPr>
        <p:spPr>
          <a:xfrm>
            <a:off x="4876800" y="24384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Heptagon 57"/>
          <p:cNvSpPr/>
          <p:nvPr/>
        </p:nvSpPr>
        <p:spPr>
          <a:xfrm>
            <a:off x="3276600" y="20574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Heptagon 58"/>
          <p:cNvSpPr/>
          <p:nvPr/>
        </p:nvSpPr>
        <p:spPr>
          <a:xfrm>
            <a:off x="1600200" y="3505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Heptagon 59"/>
          <p:cNvSpPr/>
          <p:nvPr/>
        </p:nvSpPr>
        <p:spPr>
          <a:xfrm>
            <a:off x="7239000" y="22098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Heptagon 60"/>
          <p:cNvSpPr/>
          <p:nvPr/>
        </p:nvSpPr>
        <p:spPr>
          <a:xfrm>
            <a:off x="1752600" y="2743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Heptagon 61"/>
          <p:cNvSpPr/>
          <p:nvPr/>
        </p:nvSpPr>
        <p:spPr>
          <a:xfrm>
            <a:off x="1524000" y="28956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Heptagon 62"/>
          <p:cNvSpPr/>
          <p:nvPr/>
        </p:nvSpPr>
        <p:spPr>
          <a:xfrm>
            <a:off x="1219200" y="2743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Heptagon 63"/>
          <p:cNvSpPr/>
          <p:nvPr/>
        </p:nvSpPr>
        <p:spPr>
          <a:xfrm>
            <a:off x="1676400" y="3124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endCxn id="43" idx="3"/>
          </p:cNvCxnSpPr>
          <p:nvPr/>
        </p:nvCxnSpPr>
        <p:spPr>
          <a:xfrm flipV="1">
            <a:off x="1981200" y="2514601"/>
            <a:ext cx="977832" cy="99059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48" idx="0"/>
            <a:endCxn id="43" idx="3"/>
          </p:cNvCxnSpPr>
          <p:nvPr/>
        </p:nvCxnSpPr>
        <p:spPr>
          <a:xfrm flipV="1">
            <a:off x="2720562" y="2514601"/>
            <a:ext cx="238470" cy="202647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48" idx="0"/>
            <a:endCxn id="50" idx="2"/>
          </p:cNvCxnSpPr>
          <p:nvPr/>
        </p:nvCxnSpPr>
        <p:spPr>
          <a:xfrm flipH="1" flipV="1">
            <a:off x="1155768" y="2438401"/>
            <a:ext cx="1564794" cy="210267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50" idx="1"/>
            <a:endCxn id="52" idx="5"/>
          </p:cNvCxnSpPr>
          <p:nvPr/>
        </p:nvCxnSpPr>
        <p:spPr>
          <a:xfrm>
            <a:off x="1219201" y="2356814"/>
            <a:ext cx="251237" cy="195566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52" idx="0"/>
            <a:endCxn id="53" idx="2"/>
          </p:cNvCxnSpPr>
          <p:nvPr/>
        </p:nvCxnSpPr>
        <p:spPr>
          <a:xfrm flipV="1">
            <a:off x="1653762" y="4114801"/>
            <a:ext cx="35406" cy="19767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54" idx="4"/>
          </p:cNvCxnSpPr>
          <p:nvPr/>
        </p:nvCxnSpPr>
        <p:spPr>
          <a:xfrm>
            <a:off x="1752600" y="4038600"/>
            <a:ext cx="4114799" cy="90901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4" idx="0"/>
            <a:endCxn id="55" idx="4"/>
          </p:cNvCxnSpPr>
          <p:nvPr/>
        </p:nvCxnSpPr>
        <p:spPr>
          <a:xfrm flipV="1">
            <a:off x="6073362" y="4338014"/>
            <a:ext cx="479837" cy="50786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55" idx="3"/>
            <a:endCxn id="56" idx="0"/>
          </p:cNvCxnSpPr>
          <p:nvPr/>
        </p:nvCxnSpPr>
        <p:spPr>
          <a:xfrm flipH="1">
            <a:off x="6378162" y="4419601"/>
            <a:ext cx="238470" cy="42627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56" idx="6"/>
            <a:endCxn id="57" idx="2"/>
          </p:cNvCxnSpPr>
          <p:nvPr/>
        </p:nvCxnSpPr>
        <p:spPr>
          <a:xfrm flipH="1" flipV="1">
            <a:off x="5041968" y="2667001"/>
            <a:ext cx="1244532" cy="213359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endCxn id="57" idx="4"/>
          </p:cNvCxnSpPr>
          <p:nvPr/>
        </p:nvCxnSpPr>
        <p:spPr>
          <a:xfrm>
            <a:off x="3505200" y="2209800"/>
            <a:ext cx="1371599" cy="37561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59" idx="0"/>
            <a:endCxn id="58" idx="1"/>
          </p:cNvCxnSpPr>
          <p:nvPr/>
        </p:nvCxnSpPr>
        <p:spPr>
          <a:xfrm flipV="1">
            <a:off x="1806162" y="2204414"/>
            <a:ext cx="1699039" cy="134606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59" idx="0"/>
          </p:cNvCxnSpPr>
          <p:nvPr/>
        </p:nvCxnSpPr>
        <p:spPr>
          <a:xfrm flipV="1">
            <a:off x="1806162" y="2438402"/>
            <a:ext cx="5509038" cy="11120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61" idx="1"/>
            <a:endCxn id="60" idx="4"/>
          </p:cNvCxnSpPr>
          <p:nvPr/>
        </p:nvCxnSpPr>
        <p:spPr>
          <a:xfrm flipV="1">
            <a:off x="1981201" y="2356814"/>
            <a:ext cx="5257798" cy="5334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62" idx="0"/>
            <a:endCxn id="61" idx="2"/>
          </p:cNvCxnSpPr>
          <p:nvPr/>
        </p:nvCxnSpPr>
        <p:spPr>
          <a:xfrm>
            <a:off x="1729962" y="2940877"/>
            <a:ext cx="187806" cy="3092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63" idx="2"/>
            <a:endCxn id="62" idx="3"/>
          </p:cNvCxnSpPr>
          <p:nvPr/>
        </p:nvCxnSpPr>
        <p:spPr>
          <a:xfrm>
            <a:off x="1384368" y="2971801"/>
            <a:ext cx="203064" cy="1524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63" idx="2"/>
            <a:endCxn id="64" idx="4"/>
          </p:cNvCxnSpPr>
          <p:nvPr/>
        </p:nvCxnSpPr>
        <p:spPr>
          <a:xfrm>
            <a:off x="1384368" y="2971801"/>
            <a:ext cx="292031" cy="29941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a:endCxn id="64" idx="2"/>
          </p:cNvCxnSpPr>
          <p:nvPr/>
        </p:nvCxnSpPr>
        <p:spPr>
          <a:xfrm flipH="1" flipV="1">
            <a:off x="1841568" y="3352801"/>
            <a:ext cx="63432" cy="15239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75" name="Heptagon 74"/>
          <p:cNvSpPr/>
          <p:nvPr/>
        </p:nvSpPr>
        <p:spPr>
          <a:xfrm>
            <a:off x="1676400" y="35052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Heptagon 75"/>
          <p:cNvSpPr/>
          <p:nvPr/>
        </p:nvSpPr>
        <p:spPr>
          <a:xfrm>
            <a:off x="1524000" y="40386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Heptagon 77"/>
          <p:cNvSpPr/>
          <p:nvPr/>
        </p:nvSpPr>
        <p:spPr>
          <a:xfrm>
            <a:off x="3048000" y="23622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Heptagon 78"/>
          <p:cNvSpPr/>
          <p:nvPr/>
        </p:nvSpPr>
        <p:spPr>
          <a:xfrm>
            <a:off x="2590800" y="21336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Heptagon 79"/>
          <p:cNvSpPr/>
          <p:nvPr/>
        </p:nvSpPr>
        <p:spPr>
          <a:xfrm>
            <a:off x="2286000" y="19812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Heptagon 81"/>
          <p:cNvSpPr/>
          <p:nvPr/>
        </p:nvSpPr>
        <p:spPr>
          <a:xfrm>
            <a:off x="1524000" y="43434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Heptagon 82"/>
          <p:cNvSpPr/>
          <p:nvPr/>
        </p:nvSpPr>
        <p:spPr>
          <a:xfrm>
            <a:off x="3657600" y="2209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Heptagon 84"/>
          <p:cNvSpPr/>
          <p:nvPr/>
        </p:nvSpPr>
        <p:spPr>
          <a:xfrm>
            <a:off x="4267200" y="21336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Heptagon 85"/>
          <p:cNvSpPr/>
          <p:nvPr/>
        </p:nvSpPr>
        <p:spPr>
          <a:xfrm>
            <a:off x="5029200" y="23622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Heptagon 87"/>
          <p:cNvSpPr/>
          <p:nvPr/>
        </p:nvSpPr>
        <p:spPr>
          <a:xfrm>
            <a:off x="4724400" y="2209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Heptagon 88"/>
          <p:cNvSpPr/>
          <p:nvPr/>
        </p:nvSpPr>
        <p:spPr>
          <a:xfrm>
            <a:off x="3962400" y="26670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Heptagon 89"/>
          <p:cNvSpPr/>
          <p:nvPr/>
        </p:nvSpPr>
        <p:spPr>
          <a:xfrm>
            <a:off x="6019800" y="4876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Heptagon 90"/>
          <p:cNvSpPr/>
          <p:nvPr/>
        </p:nvSpPr>
        <p:spPr>
          <a:xfrm>
            <a:off x="1600200" y="27432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75" idx="3"/>
            <a:endCxn id="76" idx="0"/>
          </p:cNvCxnSpPr>
          <p:nvPr/>
        </p:nvCxnSpPr>
        <p:spPr>
          <a:xfrm flipH="1">
            <a:off x="1729962" y="3733801"/>
            <a:ext cx="9870" cy="35007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78" idx="3"/>
            <a:endCxn id="76" idx="0"/>
          </p:cNvCxnSpPr>
          <p:nvPr/>
        </p:nvCxnSpPr>
        <p:spPr>
          <a:xfrm flipH="1">
            <a:off x="1729962" y="2590801"/>
            <a:ext cx="1381470" cy="149307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endCxn id="78" idx="5"/>
          </p:cNvCxnSpPr>
          <p:nvPr/>
        </p:nvCxnSpPr>
        <p:spPr>
          <a:xfrm>
            <a:off x="2819400" y="2362200"/>
            <a:ext cx="251238" cy="45277"/>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80" idx="1"/>
            <a:endCxn id="79" idx="4"/>
          </p:cNvCxnSpPr>
          <p:nvPr/>
        </p:nvCxnSpPr>
        <p:spPr>
          <a:xfrm>
            <a:off x="2514601" y="2128214"/>
            <a:ext cx="76198" cy="15240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80" idx="3"/>
            <a:endCxn id="82" idx="0"/>
          </p:cNvCxnSpPr>
          <p:nvPr/>
        </p:nvCxnSpPr>
        <p:spPr>
          <a:xfrm flipH="1">
            <a:off x="1729962" y="2209801"/>
            <a:ext cx="619470" cy="217887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83" idx="3"/>
            <a:endCxn id="82" idx="1"/>
          </p:cNvCxnSpPr>
          <p:nvPr/>
        </p:nvCxnSpPr>
        <p:spPr>
          <a:xfrm flipH="1">
            <a:off x="1752601" y="2438401"/>
            <a:ext cx="1968431" cy="2052013"/>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85" idx="4"/>
            <a:endCxn id="83" idx="1"/>
          </p:cNvCxnSpPr>
          <p:nvPr/>
        </p:nvCxnSpPr>
        <p:spPr>
          <a:xfrm flipH="1">
            <a:off x="3886201" y="2280614"/>
            <a:ext cx="380998" cy="7620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88" idx="4"/>
            <a:endCxn id="85" idx="1"/>
          </p:cNvCxnSpPr>
          <p:nvPr/>
        </p:nvCxnSpPr>
        <p:spPr>
          <a:xfrm flipH="1" flipV="1">
            <a:off x="4495801" y="2280614"/>
            <a:ext cx="228598" cy="7620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88" idx="1"/>
            <a:endCxn id="86" idx="3"/>
          </p:cNvCxnSpPr>
          <p:nvPr/>
        </p:nvCxnSpPr>
        <p:spPr>
          <a:xfrm>
            <a:off x="4953001" y="2356814"/>
            <a:ext cx="139631" cy="233987"/>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89" idx="1"/>
            <a:endCxn id="86" idx="3"/>
          </p:cNvCxnSpPr>
          <p:nvPr/>
        </p:nvCxnSpPr>
        <p:spPr>
          <a:xfrm flipV="1">
            <a:off x="4191001" y="2590801"/>
            <a:ext cx="901631" cy="223213"/>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89" idx="2"/>
            <a:endCxn id="90" idx="5"/>
          </p:cNvCxnSpPr>
          <p:nvPr/>
        </p:nvCxnSpPr>
        <p:spPr>
          <a:xfrm>
            <a:off x="4127568" y="2895601"/>
            <a:ext cx="1914870" cy="202647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91" idx="2"/>
            <a:endCxn id="90" idx="5"/>
          </p:cNvCxnSpPr>
          <p:nvPr/>
        </p:nvCxnSpPr>
        <p:spPr>
          <a:xfrm>
            <a:off x="1765368" y="2971801"/>
            <a:ext cx="4277070" cy="195027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sp>
        <p:nvSpPr>
          <p:cNvPr id="128" name="Heptagon 127"/>
          <p:cNvSpPr/>
          <p:nvPr/>
        </p:nvSpPr>
        <p:spPr>
          <a:xfrm>
            <a:off x="2438400" y="22860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Heptagon 128"/>
          <p:cNvSpPr/>
          <p:nvPr/>
        </p:nvSpPr>
        <p:spPr>
          <a:xfrm>
            <a:off x="3962400" y="20574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Heptagon 129"/>
          <p:cNvSpPr/>
          <p:nvPr/>
        </p:nvSpPr>
        <p:spPr>
          <a:xfrm>
            <a:off x="3657600" y="27432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Heptagon 130"/>
          <p:cNvSpPr/>
          <p:nvPr/>
        </p:nvSpPr>
        <p:spPr>
          <a:xfrm>
            <a:off x="4724400" y="2590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Heptagon 131"/>
          <p:cNvSpPr/>
          <p:nvPr/>
        </p:nvSpPr>
        <p:spPr>
          <a:xfrm>
            <a:off x="7391400" y="2209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Heptagon 132"/>
          <p:cNvSpPr/>
          <p:nvPr/>
        </p:nvSpPr>
        <p:spPr>
          <a:xfrm>
            <a:off x="4038600" y="3352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Heptagon 133"/>
          <p:cNvSpPr/>
          <p:nvPr/>
        </p:nvSpPr>
        <p:spPr>
          <a:xfrm>
            <a:off x="4114800" y="28194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Heptagon 134"/>
          <p:cNvSpPr/>
          <p:nvPr/>
        </p:nvSpPr>
        <p:spPr>
          <a:xfrm>
            <a:off x="3810000" y="28956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Heptagon 135"/>
          <p:cNvSpPr/>
          <p:nvPr/>
        </p:nvSpPr>
        <p:spPr>
          <a:xfrm>
            <a:off x="5715000" y="4876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Heptagon 136"/>
          <p:cNvSpPr/>
          <p:nvPr/>
        </p:nvSpPr>
        <p:spPr>
          <a:xfrm>
            <a:off x="6324600" y="4876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Heptagon 137"/>
          <p:cNvSpPr/>
          <p:nvPr/>
        </p:nvSpPr>
        <p:spPr>
          <a:xfrm>
            <a:off x="6096000" y="41148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Heptagon 138"/>
          <p:cNvSpPr/>
          <p:nvPr/>
        </p:nvSpPr>
        <p:spPr>
          <a:xfrm>
            <a:off x="1295400" y="42672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Heptagon 139"/>
          <p:cNvSpPr/>
          <p:nvPr/>
        </p:nvSpPr>
        <p:spPr>
          <a:xfrm>
            <a:off x="1295400" y="3962400"/>
            <a:ext cx="228600" cy="228600"/>
          </a:xfrm>
          <a:prstGeom prst="heptagon">
            <a:avLst/>
          </a:prstGeom>
          <a:solidFill>
            <a:srgbClr val="21EAFF"/>
          </a:solidFill>
          <a:ln>
            <a:solidFill>
              <a:srgbClr val="21E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Connector 140"/>
          <p:cNvCxnSpPr>
            <a:stCxn id="128" idx="4"/>
            <a:endCxn id="91" idx="1"/>
          </p:cNvCxnSpPr>
          <p:nvPr/>
        </p:nvCxnSpPr>
        <p:spPr>
          <a:xfrm flipH="1">
            <a:off x="1828801" y="2433014"/>
            <a:ext cx="609598" cy="45720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29" idx="4"/>
            <a:endCxn id="79" idx="1"/>
          </p:cNvCxnSpPr>
          <p:nvPr/>
        </p:nvCxnSpPr>
        <p:spPr>
          <a:xfrm flipH="1">
            <a:off x="2819401" y="2204414"/>
            <a:ext cx="1142998" cy="7620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35" idx="6"/>
            <a:endCxn id="17" idx="4"/>
          </p:cNvCxnSpPr>
          <p:nvPr/>
        </p:nvCxnSpPr>
        <p:spPr>
          <a:xfrm flipV="1">
            <a:off x="3924300" y="2280614"/>
            <a:ext cx="190499" cy="61498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135" idx="0"/>
            <a:endCxn id="131" idx="3"/>
          </p:cNvCxnSpPr>
          <p:nvPr/>
        </p:nvCxnSpPr>
        <p:spPr>
          <a:xfrm flipV="1">
            <a:off x="4015962" y="2819401"/>
            <a:ext cx="771870" cy="12147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32" idx="4"/>
            <a:endCxn id="131" idx="1"/>
          </p:cNvCxnSpPr>
          <p:nvPr/>
        </p:nvCxnSpPr>
        <p:spPr>
          <a:xfrm flipH="1">
            <a:off x="4953001" y="2356814"/>
            <a:ext cx="2438398" cy="38100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33" idx="1"/>
            <a:endCxn id="132" idx="3"/>
          </p:cNvCxnSpPr>
          <p:nvPr/>
        </p:nvCxnSpPr>
        <p:spPr>
          <a:xfrm flipV="1">
            <a:off x="4267201" y="2438401"/>
            <a:ext cx="3187631" cy="1061413"/>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33" idx="5"/>
            <a:endCxn id="130" idx="3"/>
          </p:cNvCxnSpPr>
          <p:nvPr/>
        </p:nvCxnSpPr>
        <p:spPr>
          <a:xfrm flipH="1" flipV="1">
            <a:off x="3721032" y="2971801"/>
            <a:ext cx="340206" cy="42627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130" idx="2"/>
            <a:endCxn id="136" idx="5"/>
          </p:cNvCxnSpPr>
          <p:nvPr/>
        </p:nvCxnSpPr>
        <p:spPr>
          <a:xfrm>
            <a:off x="3822768" y="2971801"/>
            <a:ext cx="1914870" cy="195027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a:stCxn id="136" idx="1"/>
            <a:endCxn id="137" idx="4"/>
          </p:cNvCxnSpPr>
          <p:nvPr/>
        </p:nvCxnSpPr>
        <p:spPr>
          <a:xfrm>
            <a:off x="5943601" y="5023814"/>
            <a:ext cx="380998" cy="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137" idx="6"/>
            <a:endCxn id="138" idx="2"/>
          </p:cNvCxnSpPr>
          <p:nvPr/>
        </p:nvCxnSpPr>
        <p:spPr>
          <a:xfrm flipH="1" flipV="1">
            <a:off x="6261168" y="4343401"/>
            <a:ext cx="177732" cy="533399"/>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4076700" y="2433014"/>
            <a:ext cx="190499" cy="614986"/>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39" idx="1"/>
            <a:endCxn id="138" idx="4"/>
          </p:cNvCxnSpPr>
          <p:nvPr/>
        </p:nvCxnSpPr>
        <p:spPr>
          <a:xfrm flipV="1">
            <a:off x="1524001" y="4261814"/>
            <a:ext cx="4571998" cy="15240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39" idx="4"/>
            <a:endCxn id="140" idx="3"/>
          </p:cNvCxnSpPr>
          <p:nvPr/>
        </p:nvCxnSpPr>
        <p:spPr>
          <a:xfrm flipV="1">
            <a:off x="1295399" y="4191001"/>
            <a:ext cx="63433" cy="223213"/>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40" idx="6"/>
          </p:cNvCxnSpPr>
          <p:nvPr/>
        </p:nvCxnSpPr>
        <p:spPr>
          <a:xfrm flipV="1">
            <a:off x="1409700" y="3657600"/>
            <a:ext cx="571500" cy="304800"/>
          </a:xfrm>
          <a:prstGeom prst="line">
            <a:avLst/>
          </a:prstGeom>
          <a:ln>
            <a:solidFill>
              <a:srgbClr val="21EAFF"/>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048000" y="1371600"/>
            <a:ext cx="2971800" cy="381000"/>
          </a:xfrm>
          <a:prstGeom prst="rect">
            <a:avLst/>
          </a:prstGeom>
          <a:noFill/>
        </p:spPr>
        <p:txBody>
          <a:bodyPr wrap="square" rtlCol="0">
            <a:spAutoFit/>
          </a:bodyPr>
          <a:lstStyle/>
          <a:p>
            <a:pPr algn="ctr"/>
            <a:r>
              <a:rPr lang="en-US" dirty="0" smtClean="0">
                <a:solidFill>
                  <a:schemeClr val="folHlink"/>
                </a:solidFill>
              </a:rPr>
              <a:t>2012</a:t>
            </a:r>
            <a:endParaRPr lang="en-US" dirty="0"/>
          </a:p>
        </p:txBody>
      </p:sp>
    </p:spTree>
    <p:extLst>
      <p:ext uri="{BB962C8B-B14F-4D97-AF65-F5344CB8AC3E}">
        <p14:creationId xmlns:p14="http://schemas.microsoft.com/office/powerpoint/2010/main" val="20016572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1524000" y="304800"/>
            <a:ext cx="7239000" cy="1143000"/>
          </a:xfrm>
        </p:spPr>
        <p:txBody>
          <a:bodyPr/>
          <a:lstStyle/>
          <a:p>
            <a:pPr eaLnBrk="1" hangingPunct="1"/>
            <a:r>
              <a:rPr lang="en-US" dirty="0" smtClean="0">
                <a:solidFill>
                  <a:schemeClr val="folHlink"/>
                </a:solidFill>
                <a:latin typeface="Arial" charset="0"/>
              </a:rPr>
              <a:t>Funding</a:t>
            </a:r>
            <a:endParaRPr lang="en-US" dirty="0">
              <a:solidFill>
                <a:schemeClr val="folHlink"/>
              </a:solidFill>
              <a:latin typeface="Arial" charset="0"/>
            </a:endParaRPr>
          </a:p>
        </p:txBody>
      </p:sp>
      <p:sp>
        <p:nvSpPr>
          <p:cNvPr id="8196" name="Rectangle 3"/>
          <p:cNvSpPr>
            <a:spLocks noGrp="1" noChangeArrowheads="1"/>
          </p:cNvSpPr>
          <p:nvPr>
            <p:ph type="body" idx="1"/>
          </p:nvPr>
        </p:nvSpPr>
        <p:spPr>
          <a:xfrm>
            <a:off x="457200" y="1600200"/>
            <a:ext cx="3962400" cy="4525963"/>
          </a:xfrm>
        </p:spPr>
        <p:txBody>
          <a:bodyPr/>
          <a:lstStyle/>
          <a:p>
            <a:pPr eaLnBrk="1" hangingPunct="1"/>
            <a:r>
              <a:rPr lang="en-US" sz="2800" dirty="0" smtClean="0">
                <a:solidFill>
                  <a:schemeClr val="accent1"/>
                </a:solidFill>
                <a:latin typeface="Arial" charset="0"/>
              </a:rPr>
              <a:t>Cost is often prohibitive for many schools</a:t>
            </a:r>
          </a:p>
          <a:p>
            <a:pPr eaLnBrk="1" hangingPunct="1"/>
            <a:endParaRPr lang="en-US" sz="2800" dirty="0">
              <a:solidFill>
                <a:schemeClr val="accent1"/>
              </a:solidFill>
              <a:latin typeface="Arial" charset="0"/>
            </a:endParaRPr>
          </a:p>
          <a:p>
            <a:pPr eaLnBrk="1" hangingPunct="1"/>
            <a:r>
              <a:rPr lang="en-US" sz="2800" dirty="0" smtClean="0">
                <a:solidFill>
                  <a:schemeClr val="accent1"/>
                </a:solidFill>
                <a:latin typeface="Arial" charset="0"/>
              </a:rPr>
              <a:t>Partner with local organizations</a:t>
            </a:r>
          </a:p>
          <a:p>
            <a:pPr eaLnBrk="1" hangingPunct="1"/>
            <a:endParaRPr lang="en-US" sz="2800" dirty="0">
              <a:solidFill>
                <a:schemeClr val="accent1"/>
              </a:solidFill>
              <a:latin typeface="Arial" charset="0"/>
            </a:endParaRPr>
          </a:p>
          <a:p>
            <a:pPr eaLnBrk="1" hangingPunct="1"/>
            <a:r>
              <a:rPr lang="en-US" sz="2800" dirty="0" smtClean="0">
                <a:solidFill>
                  <a:schemeClr val="accent1"/>
                </a:solidFill>
                <a:latin typeface="Arial" charset="0"/>
              </a:rPr>
              <a:t>Find funding from other sources</a:t>
            </a:r>
            <a:endParaRPr lang="en-US" sz="2800" dirty="0">
              <a:solidFill>
                <a:schemeClr val="accent1"/>
              </a:solidFill>
              <a:latin typeface="Arial" charset="0"/>
            </a:endParaRP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2133600"/>
            <a:ext cx="22002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4003 spectrUM Powerpoint Slides-2"/>
          <p:cNvPicPr>
            <a:picLocks noChangeAspect="1" noChangeArrowheads="1"/>
          </p:cNvPicPr>
          <p:nvPr/>
        </p:nvPicPr>
        <p:blipFill>
          <a:blip r:embed="rId3" cstate="print"/>
          <a:srcRect/>
          <a:stretch>
            <a:fillRect/>
          </a:stretch>
        </p:blipFill>
        <p:spPr bwMode="auto">
          <a:xfrm>
            <a:off x="0" y="-31750"/>
            <a:ext cx="9144000" cy="6889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folHlink"/>
                </a:solidFill>
                <a:latin typeface="Arial" charset="0"/>
              </a:rPr>
              <a:t>Visits to schools</a:t>
            </a:r>
            <a:endParaRPr lang="en-US" dirty="0">
              <a:solidFill>
                <a:srgbClr val="E30450"/>
              </a:solidFill>
            </a:endParaRPr>
          </a:p>
        </p:txBody>
      </p:sp>
      <p:sp>
        <p:nvSpPr>
          <p:cNvPr id="3" name="Content Placeholder 2"/>
          <p:cNvSpPr>
            <a:spLocks noGrp="1"/>
          </p:cNvSpPr>
          <p:nvPr>
            <p:ph sz="half" idx="1"/>
          </p:nvPr>
        </p:nvSpPr>
        <p:spPr/>
        <p:txBody>
          <a:bodyPr/>
          <a:lstStyle/>
          <a:p>
            <a:pPr>
              <a:buNone/>
            </a:pPr>
            <a:endParaRPr lang="en-US" sz="2400" dirty="0" smtClean="0">
              <a:solidFill>
                <a:srgbClr val="E30450"/>
              </a:solidFill>
            </a:endParaRPr>
          </a:p>
          <a:p>
            <a:pPr lvl="1">
              <a:buNone/>
            </a:pPr>
            <a:endParaRPr lang="en-US" sz="1800" dirty="0" smtClean="0">
              <a:solidFill>
                <a:srgbClr val="D7E241"/>
              </a:solidFill>
            </a:endParaRPr>
          </a:p>
          <a:p>
            <a:pPr marL="0" indent="0">
              <a:buNone/>
            </a:pPr>
            <a:endParaRPr lang="en-US" dirty="0">
              <a:solidFill>
                <a:srgbClr val="E30450"/>
              </a:solidFill>
            </a:endParaRPr>
          </a:p>
        </p:txBody>
      </p:sp>
      <p:sp>
        <p:nvSpPr>
          <p:cNvPr id="7" name="Content Placeholder 6"/>
          <p:cNvSpPr>
            <a:spLocks noGrp="1"/>
          </p:cNvSpPr>
          <p:nvPr>
            <p:ph sz="half" idx="2"/>
          </p:nvPr>
        </p:nvSpPr>
        <p:spPr>
          <a:xfrm>
            <a:off x="4876800" y="1600200"/>
            <a:ext cx="4038600" cy="4525963"/>
          </a:xfrm>
        </p:spPr>
        <p:txBody>
          <a:bodyPr/>
          <a:lstStyle/>
          <a:p>
            <a:endParaRPr lang="en-US" dirty="0" smtClean="0">
              <a:solidFill>
                <a:srgbClr val="CCFFCC"/>
              </a:solidFill>
              <a:latin typeface="Arial" charset="0"/>
            </a:endParaRPr>
          </a:p>
          <a:p>
            <a:r>
              <a:rPr lang="en-US" dirty="0" smtClean="0">
                <a:solidFill>
                  <a:srgbClr val="CCFFCC"/>
                </a:solidFill>
                <a:latin typeface="Arial" charset="0"/>
              </a:rPr>
              <a:t>Two-days of field trips</a:t>
            </a:r>
          </a:p>
          <a:p>
            <a:endParaRPr lang="en-US" dirty="0">
              <a:solidFill>
                <a:srgbClr val="CCFFCC"/>
              </a:solidFill>
              <a:latin typeface="Arial" charset="0"/>
            </a:endParaRPr>
          </a:p>
          <a:p>
            <a:endParaRPr lang="en-US" dirty="0" smtClean="0">
              <a:solidFill>
                <a:srgbClr val="CCFFCC"/>
              </a:solidFill>
              <a:latin typeface="Arial" charset="0"/>
            </a:endParaRPr>
          </a:p>
          <a:p>
            <a:r>
              <a:rPr lang="en-US" dirty="0" smtClean="0">
                <a:solidFill>
                  <a:srgbClr val="CCFFCC"/>
                </a:solidFill>
                <a:latin typeface="Arial" charset="0"/>
              </a:rPr>
              <a:t>Family Science Night</a:t>
            </a:r>
            <a:endParaRPr lang="en-US" dirty="0">
              <a:solidFill>
                <a:srgbClr val="CCFFCC"/>
              </a:solidFill>
            </a:endParaRPr>
          </a:p>
        </p:txBody>
      </p:sp>
      <p:pic>
        <p:nvPicPr>
          <p:cNvPr id="2052" name="Picture 4"/>
          <p:cNvPicPr>
            <a:picLocks noChangeAspect="1" noChangeArrowheads="1"/>
          </p:cNvPicPr>
          <p:nvPr/>
        </p:nvPicPr>
        <p:blipFill>
          <a:blip r:embed="rId4" cstate="print"/>
          <a:srcRect/>
          <a:stretch>
            <a:fillRect/>
          </a:stretch>
        </p:blipFill>
        <p:spPr bwMode="auto">
          <a:xfrm>
            <a:off x="304800" y="2057400"/>
            <a:ext cx="4495800" cy="3372763"/>
          </a:xfrm>
          <a:prstGeom prst="rect">
            <a:avLst/>
          </a:prstGeom>
          <a:noFill/>
          <a:ln w="9525">
            <a:noFill/>
            <a:miter lim="800000"/>
            <a:headEnd/>
            <a:tailEnd/>
          </a:ln>
          <a:effectLst/>
        </p:spPr>
      </p:pic>
    </p:spTree>
    <p:extLst>
      <p:ext uri="{BB962C8B-B14F-4D97-AF65-F5344CB8AC3E}">
        <p14:creationId xmlns:p14="http://schemas.microsoft.com/office/powerpoint/2010/main" val="320678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4003 spectrUM Powerpoint Slides-2"/>
          <p:cNvPicPr>
            <a:picLocks noChangeAspect="1" noChangeArrowheads="1"/>
          </p:cNvPicPr>
          <p:nvPr/>
        </p:nvPicPr>
        <p:blipFill>
          <a:blip r:embed="rId3" cstate="print"/>
          <a:srcRect/>
          <a:stretch>
            <a:fillRect/>
          </a:stretch>
        </p:blipFill>
        <p:spPr bwMode="auto">
          <a:xfrm>
            <a:off x="0" y="-31750"/>
            <a:ext cx="9144000" cy="6889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folHlink"/>
                </a:solidFill>
                <a:latin typeface="Arial" charset="0"/>
              </a:rPr>
              <a:t>Career Component</a:t>
            </a:r>
            <a:endParaRPr lang="en-US" dirty="0">
              <a:solidFill>
                <a:srgbClr val="E30450"/>
              </a:solidFill>
            </a:endParaRPr>
          </a:p>
        </p:txBody>
      </p:sp>
      <p:sp>
        <p:nvSpPr>
          <p:cNvPr id="3" name="Content Placeholder 2"/>
          <p:cNvSpPr>
            <a:spLocks noGrp="1"/>
          </p:cNvSpPr>
          <p:nvPr>
            <p:ph sz="half" idx="1"/>
          </p:nvPr>
        </p:nvSpPr>
        <p:spPr/>
        <p:txBody>
          <a:bodyPr/>
          <a:lstStyle/>
          <a:p>
            <a:pPr>
              <a:buNone/>
            </a:pPr>
            <a:endParaRPr lang="en-US" sz="2400" dirty="0" smtClean="0">
              <a:solidFill>
                <a:srgbClr val="E30450"/>
              </a:solidFill>
            </a:endParaRPr>
          </a:p>
          <a:p>
            <a:pPr lvl="1">
              <a:buNone/>
            </a:pPr>
            <a:endParaRPr lang="en-US" sz="1800" dirty="0" smtClean="0">
              <a:solidFill>
                <a:srgbClr val="D7E241"/>
              </a:solidFill>
            </a:endParaRPr>
          </a:p>
          <a:p>
            <a:pPr marL="0" indent="0">
              <a:buNone/>
            </a:pPr>
            <a:endParaRPr lang="en-US" dirty="0">
              <a:solidFill>
                <a:srgbClr val="E30450"/>
              </a:solidFill>
            </a:endParaRPr>
          </a:p>
        </p:txBody>
      </p:sp>
      <p:sp>
        <p:nvSpPr>
          <p:cNvPr id="7" name="Content Placeholder 6"/>
          <p:cNvSpPr>
            <a:spLocks noGrp="1"/>
          </p:cNvSpPr>
          <p:nvPr>
            <p:ph sz="half" idx="2"/>
          </p:nvPr>
        </p:nvSpPr>
        <p:spPr>
          <a:xfrm>
            <a:off x="4572000" y="1600200"/>
            <a:ext cx="4038600" cy="4525963"/>
          </a:xfrm>
        </p:spPr>
        <p:txBody>
          <a:bodyPr/>
          <a:lstStyle/>
          <a:p>
            <a:r>
              <a:rPr lang="en-US" dirty="0" smtClean="0">
                <a:solidFill>
                  <a:srgbClr val="CCFFCC"/>
                </a:solidFill>
                <a:latin typeface="Arial" charset="0"/>
              </a:rPr>
              <a:t>Power of local role models</a:t>
            </a:r>
          </a:p>
          <a:p>
            <a:endParaRPr lang="en-US" dirty="0">
              <a:solidFill>
                <a:srgbClr val="CCFFCC"/>
              </a:solidFill>
              <a:latin typeface="Arial" charset="0"/>
            </a:endParaRPr>
          </a:p>
          <a:p>
            <a:endParaRPr lang="en-US" dirty="0" smtClean="0">
              <a:solidFill>
                <a:srgbClr val="CCFFCC"/>
              </a:solidFill>
              <a:latin typeface="Arial" charset="0"/>
            </a:endParaRPr>
          </a:p>
          <a:p>
            <a:r>
              <a:rPr lang="en-US" dirty="0" smtClean="0">
                <a:solidFill>
                  <a:srgbClr val="CCFFCC"/>
                </a:solidFill>
                <a:latin typeface="Arial" charset="0"/>
              </a:rPr>
              <a:t>Showcase University of Montana as a place to study</a:t>
            </a:r>
            <a:endParaRPr lang="en-US" dirty="0">
              <a:solidFill>
                <a:srgbClr val="CCFFCC"/>
              </a:solidFill>
            </a:endParaRPr>
          </a:p>
        </p:txBody>
      </p:sp>
      <p:pic>
        <p:nvPicPr>
          <p:cNvPr id="8" name="Picture 3"/>
          <p:cNvPicPr>
            <a:picLocks noChangeAspect="1" noChangeArrowheads="1"/>
          </p:cNvPicPr>
          <p:nvPr/>
        </p:nvPicPr>
        <p:blipFill>
          <a:blip r:embed="rId4" cstate="print"/>
          <a:srcRect/>
          <a:stretch>
            <a:fillRect/>
          </a:stretch>
        </p:blipFill>
        <p:spPr bwMode="auto">
          <a:xfrm>
            <a:off x="990600" y="1752600"/>
            <a:ext cx="3229762" cy="4191000"/>
          </a:xfrm>
          <a:prstGeom prst="rect">
            <a:avLst/>
          </a:prstGeom>
          <a:noFill/>
          <a:ln w="9525">
            <a:noFill/>
            <a:miter lim="800000"/>
            <a:headEnd/>
            <a:tailEnd/>
          </a:ln>
          <a:effectLst/>
        </p:spPr>
      </p:pic>
    </p:spTree>
    <p:extLst>
      <p:ext uri="{BB962C8B-B14F-4D97-AF65-F5344CB8AC3E}">
        <p14:creationId xmlns:p14="http://schemas.microsoft.com/office/powerpoint/2010/main" val="352044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1143000" y="3124200"/>
            <a:ext cx="7772400" cy="2362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i="1" dirty="0" smtClean="0">
                <a:latin typeface="Calibri" charset="0"/>
              </a:rPr>
              <a:t>Blog : </a:t>
            </a:r>
            <a:r>
              <a:rPr lang="en-US" sz="3600" i="1" dirty="0" smtClean="0">
                <a:latin typeface="Calibri" charset="0"/>
              </a:rPr>
              <a:t>Come along for the ride:</a:t>
            </a:r>
            <a:endParaRPr lang="en-US" sz="3600" i="1" dirty="0">
              <a:latin typeface="Calibri" charset="0"/>
            </a:endParaRPr>
          </a:p>
          <a:p>
            <a:pPr>
              <a:spcBef>
                <a:spcPct val="20000"/>
              </a:spcBef>
            </a:pPr>
            <a:r>
              <a:rPr lang="en-US" sz="3200" i="1" dirty="0" smtClean="0">
                <a:latin typeface="Calibri" charset="0"/>
                <a:hlinkClick r:id="rId4"/>
              </a:rPr>
              <a:t>http://spectrummosse.wordpress.com</a:t>
            </a:r>
            <a:endParaRPr lang="en-US" sz="3200" i="1" dirty="0" smtClean="0">
              <a:latin typeface="Calibri" charset="0"/>
            </a:endParaRPr>
          </a:p>
          <a:p>
            <a:pPr>
              <a:spcBef>
                <a:spcPct val="20000"/>
              </a:spcBef>
            </a:pPr>
            <a:endParaRPr lang="en-US" sz="2800" dirty="0">
              <a:latin typeface="Calibri" charset="0"/>
            </a:endParaRPr>
          </a:p>
          <a:p>
            <a:pPr>
              <a:spcBef>
                <a:spcPct val="20000"/>
              </a:spcBef>
            </a:pPr>
            <a:r>
              <a:rPr lang="en-US" sz="2800" dirty="0" err="1">
                <a:latin typeface="Calibri" charset="0"/>
              </a:rPr>
              <a:t>j</a:t>
            </a:r>
            <a:r>
              <a:rPr lang="en-US" sz="2800" dirty="0" err="1" smtClean="0">
                <a:latin typeface="Calibri" charset="0"/>
              </a:rPr>
              <a:t>essie.herbert@umontana.edu</a:t>
            </a:r>
            <a:endParaRPr lang="en-US" sz="28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Nano in Outreach</a:t>
            </a:r>
            <a:endParaRPr lang="en-US" dirty="0"/>
          </a:p>
        </p:txBody>
      </p:sp>
      <p:pic>
        <p:nvPicPr>
          <p:cNvPr id="12" name="Content Placeholder 11" descr="0085_2.jpg"/>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a:fillRect/>
          </a:stretch>
        </p:blipFill>
        <p:spPr>
          <a:xfrm>
            <a:off x="5638800" y="1295400"/>
            <a:ext cx="2515802" cy="2819400"/>
          </a:xfrm>
        </p:spPr>
      </p:pic>
      <p:pic>
        <p:nvPicPr>
          <p:cNvPr id="3" name="Picture 2" descr="DSC_1376.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86000" y="3581400"/>
            <a:ext cx="3896562" cy="2590799"/>
          </a:xfrm>
          <a:prstGeom prst="rect">
            <a:avLst/>
          </a:prstGeom>
        </p:spPr>
      </p:pic>
      <p:pic>
        <p:nvPicPr>
          <p:cNvPr id="7" name="Content Placeholder 6" descr="SLT0010.jpg"/>
          <p:cNvPicPr>
            <a:picLocks noGrp="1" noChangeAspect="1"/>
          </p:cNvPicPr>
          <p:nvPr>
            <p:ph sz="half" idx="1"/>
          </p:nvPr>
        </p:nvPicPr>
        <p:blipFill>
          <a:blip r:embed="rId6" cstate="print">
            <a:extLst>
              <a:ext uri="{28A0092B-C50C-407E-A947-70E740481C1C}">
                <a14:useLocalDpi xmlns:a14="http://schemas.microsoft.com/office/drawing/2010/main"/>
              </a:ext>
            </a:extLst>
          </a:blip>
          <a:srcRect/>
          <a:stretch>
            <a:fillRect/>
          </a:stretch>
        </p:blipFill>
        <p:spPr>
          <a:xfrm>
            <a:off x="762000" y="1752600"/>
            <a:ext cx="2362200" cy="2647261"/>
          </a:xfrm>
        </p:spPr>
      </p:pic>
    </p:spTree>
    <p:extLst>
      <p:ext uri="{BB962C8B-B14F-4D97-AF65-F5344CB8AC3E}">
        <p14:creationId xmlns:p14="http://schemas.microsoft.com/office/powerpoint/2010/main" val="28986065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Mission</a:t>
            </a:r>
            <a:endParaRPr lang="en-US" dirty="0"/>
          </a:p>
        </p:txBody>
      </p:sp>
      <p:pic>
        <p:nvPicPr>
          <p:cNvPr id="6" name="Content Placeholder 5" descr="Map of Montana.jpg"/>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a:stretch/>
        </p:blipFill>
        <p:spPr>
          <a:xfrm>
            <a:off x="990600" y="1752600"/>
            <a:ext cx="7204868" cy="3962400"/>
          </a:xfrm>
        </p:spPr>
      </p:pic>
    </p:spTree>
    <p:extLst>
      <p:ext uri="{BB962C8B-B14F-4D97-AF65-F5344CB8AC3E}">
        <p14:creationId xmlns:p14="http://schemas.microsoft.com/office/powerpoint/2010/main" val="36883346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Mobile Science Program</a:t>
            </a:r>
            <a:endParaRPr lang="en-US" dirty="0">
              <a:solidFill>
                <a:srgbClr val="85FF2E"/>
              </a:solidFill>
            </a:endParaRPr>
          </a:p>
        </p:txBody>
      </p:sp>
      <p:sp>
        <p:nvSpPr>
          <p:cNvPr id="3076" name="Rectangle 4"/>
          <p:cNvSpPr>
            <a:spLocks noGrp="1" noChangeArrowheads="1"/>
          </p:cNvSpPr>
          <p:nvPr>
            <p:ph type="body" idx="4294967295"/>
          </p:nvPr>
        </p:nvSpPr>
        <p:spPr>
          <a:xfrm>
            <a:off x="0" y="1600200"/>
            <a:ext cx="4419600" cy="4525963"/>
          </a:xfrm>
        </p:spPr>
        <p:txBody>
          <a:bodyPr/>
          <a:lstStyle/>
          <a:p>
            <a:pPr lvl="1" eaLnBrk="1" hangingPunct="1"/>
            <a:r>
              <a:rPr lang="en-US" dirty="0" smtClean="0">
                <a:solidFill>
                  <a:schemeClr val="accent1"/>
                </a:solidFill>
                <a:latin typeface="Arial" charset="0"/>
              </a:rPr>
              <a:t>Montana spectrUM Science Experience</a:t>
            </a:r>
          </a:p>
          <a:p>
            <a:pPr lvl="1" eaLnBrk="1" hangingPunct="1"/>
            <a:endParaRPr lang="en-US" dirty="0" smtClean="0">
              <a:solidFill>
                <a:schemeClr val="accent1"/>
              </a:solidFill>
              <a:latin typeface="Arial" charset="0"/>
            </a:endParaRPr>
          </a:p>
          <a:p>
            <a:pPr lvl="1" eaLnBrk="1" hangingPunct="1"/>
            <a:r>
              <a:rPr lang="en-US" dirty="0" smtClean="0">
                <a:solidFill>
                  <a:schemeClr val="accent1"/>
                </a:solidFill>
                <a:latin typeface="Arial" charset="0"/>
              </a:rPr>
              <a:t>Travels exhibits around the state of Montana</a:t>
            </a:r>
            <a:endParaRPr lang="en-US" dirty="0">
              <a:solidFill>
                <a:schemeClr val="accent1"/>
              </a:solidFill>
              <a:latin typeface="Arial" charset="0"/>
            </a:endParaRPr>
          </a:p>
        </p:txBody>
      </p:sp>
      <p:pic>
        <p:nvPicPr>
          <p:cNvPr id="4" name="Picture 3" descr="MosSE 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43400" y="2590800"/>
            <a:ext cx="3849120" cy="2514600"/>
          </a:xfrm>
          <a:prstGeom prst="rect">
            <a:avLst/>
          </a:prstGeom>
        </p:spPr>
      </p:pic>
    </p:spTree>
    <p:extLst>
      <p:ext uri="{BB962C8B-B14F-4D97-AF65-F5344CB8AC3E}">
        <p14:creationId xmlns:p14="http://schemas.microsoft.com/office/powerpoint/2010/main" val="10738199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U-</a:t>
            </a:r>
            <a:r>
              <a:rPr lang="en-US" dirty="0">
                <a:solidFill>
                  <a:schemeClr val="folHlink"/>
                </a:solidFill>
                <a:latin typeface="Arial" charset="0"/>
              </a:rPr>
              <a:t>H</a:t>
            </a:r>
            <a:r>
              <a:rPr lang="en-US" dirty="0" smtClean="0">
                <a:solidFill>
                  <a:schemeClr val="folHlink"/>
                </a:solidFill>
                <a:latin typeface="Arial" charset="0"/>
              </a:rPr>
              <a:t>aul!</a:t>
            </a:r>
            <a:endParaRPr lang="en-US" dirty="0">
              <a:solidFill>
                <a:srgbClr val="85FF2E"/>
              </a:solidFill>
            </a:endParaRPr>
          </a:p>
        </p:txBody>
      </p:sp>
      <p:pic>
        <p:nvPicPr>
          <p:cNvPr id="3" name="Picture 2" descr="uhau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400" y="2362200"/>
            <a:ext cx="3556000" cy="2667000"/>
          </a:xfrm>
          <a:prstGeom prst="rect">
            <a:avLst/>
          </a:prstGeom>
        </p:spPr>
      </p:pic>
      <p:pic>
        <p:nvPicPr>
          <p:cNvPr id="5" name="Picture 4" descr="UHaul loaded.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24400" y="1447800"/>
            <a:ext cx="3276600" cy="4368800"/>
          </a:xfrm>
          <a:prstGeom prst="rect">
            <a:avLst/>
          </a:prstGeom>
        </p:spPr>
      </p:pic>
    </p:spTree>
    <p:extLst>
      <p:ext uri="{BB962C8B-B14F-4D97-AF65-F5344CB8AC3E}">
        <p14:creationId xmlns:p14="http://schemas.microsoft.com/office/powerpoint/2010/main" val="835612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Travel across the state</a:t>
            </a:r>
            <a:endParaRPr lang="en-US" dirty="0"/>
          </a:p>
        </p:txBody>
      </p:sp>
      <p:pic>
        <p:nvPicPr>
          <p:cNvPr id="5" name="Content Placeholder 4" descr="Mosse map 11.27.pdf"/>
          <p:cNvPicPr>
            <a:picLocks noGrp="1" noChangeAspect="1"/>
          </p:cNvPicPr>
          <p:nvPr>
            <p:ph idx="1"/>
          </p:nvPr>
        </p:nvPicPr>
        <p:blipFill>
          <a:blip r:embed="rId4" cstate="print">
            <a:extLst>
              <a:ext uri="{28A0092B-C50C-407E-A947-70E740481C1C}">
                <a14:useLocalDpi xmlns:a14="http://schemas.microsoft.com/office/drawing/2010/main"/>
              </a:ext>
            </a:extLst>
          </a:blip>
          <a:srcRect t="22502" b="22502"/>
          <a:stretch>
            <a:fillRect/>
          </a:stretch>
        </p:blipFill>
        <p:spPr>
          <a:xfrm>
            <a:off x="533400" y="1981200"/>
            <a:ext cx="8229600" cy="4525963"/>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Travel across the state</a:t>
            </a:r>
            <a:endParaRPr lang="en-US" dirty="0"/>
          </a:p>
        </p:txBody>
      </p:sp>
      <p:pic>
        <p:nvPicPr>
          <p:cNvPr id="5" name="Content Placeholder 4" descr="Mosse map 11.27.pdf"/>
          <p:cNvPicPr>
            <a:picLocks noGrp="1" noChangeAspect="1"/>
          </p:cNvPicPr>
          <p:nvPr>
            <p:ph idx="1"/>
          </p:nvPr>
        </p:nvPicPr>
        <p:blipFill>
          <a:blip r:embed="rId4" cstate="print">
            <a:extLst>
              <a:ext uri="{28A0092B-C50C-407E-A947-70E740481C1C}">
                <a14:useLocalDpi xmlns:a14="http://schemas.microsoft.com/office/drawing/2010/main"/>
              </a:ext>
            </a:extLst>
          </a:blip>
          <a:srcRect t="22502" b="22502"/>
          <a:stretch>
            <a:fillRect/>
          </a:stretch>
        </p:blipFill>
        <p:spPr>
          <a:xfrm>
            <a:off x="533400" y="1981200"/>
            <a:ext cx="8229600" cy="4525963"/>
          </a:xfrm>
        </p:spPr>
      </p:pic>
      <p:cxnSp>
        <p:nvCxnSpPr>
          <p:cNvPr id="9" name="Straight Connector 8"/>
          <p:cNvCxnSpPr/>
          <p:nvPr/>
        </p:nvCxnSpPr>
        <p:spPr>
          <a:xfrm flipV="1">
            <a:off x="1676400" y="2209800"/>
            <a:ext cx="838200" cy="1219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2209800"/>
            <a:ext cx="1600200" cy="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14800" y="2209800"/>
            <a:ext cx="29718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sp>
        <p:nvSpPr>
          <p:cNvPr id="16" name="Heptagon 15"/>
          <p:cNvSpPr/>
          <p:nvPr/>
        </p:nvSpPr>
        <p:spPr>
          <a:xfrm>
            <a:off x="2362200" y="2133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ptagon 16"/>
          <p:cNvSpPr/>
          <p:nvPr/>
        </p:nvSpPr>
        <p:spPr>
          <a:xfrm>
            <a:off x="4114800" y="2133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Heptagon 18"/>
          <p:cNvSpPr/>
          <p:nvPr/>
        </p:nvSpPr>
        <p:spPr>
          <a:xfrm>
            <a:off x="7086600" y="22098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9" idx="3"/>
          </p:cNvCxnSpPr>
          <p:nvPr/>
        </p:nvCxnSpPr>
        <p:spPr>
          <a:xfrm flipH="1">
            <a:off x="5943600" y="2438401"/>
            <a:ext cx="1206432" cy="2362199"/>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43600" y="4800600"/>
            <a:ext cx="381000" cy="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1828800" y="2819400"/>
            <a:ext cx="4495800" cy="1981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143000" y="2819400"/>
            <a:ext cx="6096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43000" y="2895600"/>
            <a:ext cx="1600200" cy="457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1676400" y="3352800"/>
            <a:ext cx="10668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sp>
        <p:nvSpPr>
          <p:cNvPr id="33" name="Heptagon 32"/>
          <p:cNvSpPr/>
          <p:nvPr/>
        </p:nvSpPr>
        <p:spPr>
          <a:xfrm>
            <a:off x="5867400" y="4648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Heptagon 33"/>
          <p:cNvSpPr/>
          <p:nvPr/>
        </p:nvSpPr>
        <p:spPr>
          <a:xfrm>
            <a:off x="6172200" y="4648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Heptagon 34"/>
          <p:cNvSpPr/>
          <p:nvPr/>
        </p:nvSpPr>
        <p:spPr>
          <a:xfrm>
            <a:off x="1752600" y="26670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Heptagon 35"/>
          <p:cNvSpPr/>
          <p:nvPr/>
        </p:nvSpPr>
        <p:spPr>
          <a:xfrm>
            <a:off x="1066800" y="2743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Heptagon 37"/>
          <p:cNvSpPr/>
          <p:nvPr/>
        </p:nvSpPr>
        <p:spPr>
          <a:xfrm>
            <a:off x="2590800" y="3276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222911" y="1371600"/>
            <a:ext cx="698178" cy="369332"/>
          </a:xfrm>
          <a:prstGeom prst="rect">
            <a:avLst/>
          </a:prstGeom>
        </p:spPr>
        <p:txBody>
          <a:bodyPr wrap="none">
            <a:spAutoFit/>
          </a:bodyPr>
          <a:lstStyle/>
          <a:p>
            <a:pPr algn="ctr"/>
            <a:r>
              <a:rPr lang="en-US" dirty="0" smtClean="0">
                <a:solidFill>
                  <a:schemeClr val="folHlink"/>
                </a:solidFill>
              </a:rPr>
              <a:t>2009</a:t>
            </a:r>
            <a:endParaRPr lang="en-US" dirty="0"/>
          </a:p>
        </p:txBody>
      </p:sp>
    </p:spTree>
    <p:extLst>
      <p:ext uri="{BB962C8B-B14F-4D97-AF65-F5344CB8AC3E}">
        <p14:creationId xmlns:p14="http://schemas.microsoft.com/office/powerpoint/2010/main" val="11675896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Travel across the state</a:t>
            </a:r>
            <a:endParaRPr lang="en-US" dirty="0"/>
          </a:p>
        </p:txBody>
      </p:sp>
      <p:pic>
        <p:nvPicPr>
          <p:cNvPr id="5" name="Content Placeholder 4" descr="Mosse map 11.27.pdf"/>
          <p:cNvPicPr>
            <a:picLocks noGrp="1" noChangeAspect="1"/>
          </p:cNvPicPr>
          <p:nvPr>
            <p:ph idx="1"/>
          </p:nvPr>
        </p:nvPicPr>
        <p:blipFill>
          <a:blip r:embed="rId4" cstate="print">
            <a:extLst>
              <a:ext uri="{28A0092B-C50C-407E-A947-70E740481C1C}">
                <a14:useLocalDpi xmlns:a14="http://schemas.microsoft.com/office/drawing/2010/main"/>
              </a:ext>
            </a:extLst>
          </a:blip>
          <a:srcRect t="22502" b="22502"/>
          <a:stretch>
            <a:fillRect/>
          </a:stretch>
        </p:blipFill>
        <p:spPr>
          <a:xfrm>
            <a:off x="533400" y="1981200"/>
            <a:ext cx="8229600" cy="4525963"/>
          </a:xfrm>
        </p:spPr>
      </p:pic>
      <p:cxnSp>
        <p:nvCxnSpPr>
          <p:cNvPr id="9" name="Straight Connector 8"/>
          <p:cNvCxnSpPr/>
          <p:nvPr/>
        </p:nvCxnSpPr>
        <p:spPr>
          <a:xfrm flipV="1">
            <a:off x="1676400" y="2209800"/>
            <a:ext cx="838200" cy="1219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14800" y="2209800"/>
            <a:ext cx="29718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sp>
        <p:nvSpPr>
          <p:cNvPr id="16" name="Heptagon 15"/>
          <p:cNvSpPr/>
          <p:nvPr/>
        </p:nvSpPr>
        <p:spPr>
          <a:xfrm>
            <a:off x="2362200" y="2133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ptagon 16"/>
          <p:cNvSpPr/>
          <p:nvPr/>
        </p:nvSpPr>
        <p:spPr>
          <a:xfrm>
            <a:off x="4114800" y="2133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Heptagon 18"/>
          <p:cNvSpPr/>
          <p:nvPr/>
        </p:nvSpPr>
        <p:spPr>
          <a:xfrm>
            <a:off x="7086600" y="22098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9" idx="3"/>
          </p:cNvCxnSpPr>
          <p:nvPr/>
        </p:nvCxnSpPr>
        <p:spPr>
          <a:xfrm flipH="1">
            <a:off x="5943600" y="2438401"/>
            <a:ext cx="1206432" cy="2362199"/>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43600" y="4800600"/>
            <a:ext cx="381000" cy="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1828800" y="2819400"/>
            <a:ext cx="4495800" cy="1981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143000" y="2819400"/>
            <a:ext cx="6096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43000" y="2895600"/>
            <a:ext cx="1600200" cy="457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1676400" y="3352800"/>
            <a:ext cx="10668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sp>
        <p:nvSpPr>
          <p:cNvPr id="33" name="Heptagon 32"/>
          <p:cNvSpPr/>
          <p:nvPr/>
        </p:nvSpPr>
        <p:spPr>
          <a:xfrm>
            <a:off x="5867400" y="4648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Heptagon 33"/>
          <p:cNvSpPr/>
          <p:nvPr/>
        </p:nvSpPr>
        <p:spPr>
          <a:xfrm>
            <a:off x="6172200" y="4648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Heptagon 34"/>
          <p:cNvSpPr/>
          <p:nvPr/>
        </p:nvSpPr>
        <p:spPr>
          <a:xfrm>
            <a:off x="1752600" y="26670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Heptagon 35"/>
          <p:cNvSpPr/>
          <p:nvPr/>
        </p:nvSpPr>
        <p:spPr>
          <a:xfrm>
            <a:off x="1066800" y="2743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Heptagon 37"/>
          <p:cNvSpPr/>
          <p:nvPr/>
        </p:nvSpPr>
        <p:spPr>
          <a:xfrm>
            <a:off x="2590800" y="3276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flipV="1">
            <a:off x="1295400" y="3048000"/>
            <a:ext cx="381000" cy="4572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24" name="Heptagon 23"/>
          <p:cNvSpPr/>
          <p:nvPr/>
        </p:nvSpPr>
        <p:spPr>
          <a:xfrm>
            <a:off x="1143000" y="28194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flipV="1">
            <a:off x="1371600" y="2971800"/>
            <a:ext cx="1219200" cy="16002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28" name="Heptagon 27"/>
          <p:cNvSpPr/>
          <p:nvPr/>
        </p:nvSpPr>
        <p:spPr>
          <a:xfrm>
            <a:off x="2438400" y="44196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28" idx="6"/>
          </p:cNvCxnSpPr>
          <p:nvPr/>
        </p:nvCxnSpPr>
        <p:spPr>
          <a:xfrm flipV="1">
            <a:off x="2552700" y="2514600"/>
            <a:ext cx="2247900" cy="19050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32" name="Heptagon 31"/>
          <p:cNvSpPr/>
          <p:nvPr/>
        </p:nvSpPr>
        <p:spPr>
          <a:xfrm>
            <a:off x="4724400" y="2362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32" idx="4"/>
          </p:cNvCxnSpPr>
          <p:nvPr/>
        </p:nvCxnSpPr>
        <p:spPr>
          <a:xfrm flipH="1" flipV="1">
            <a:off x="3352800" y="2286000"/>
            <a:ext cx="1371599" cy="223214"/>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2209800"/>
            <a:ext cx="1600200" cy="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7" idx="2"/>
          </p:cNvCxnSpPr>
          <p:nvPr/>
        </p:nvCxnSpPr>
        <p:spPr>
          <a:xfrm>
            <a:off x="3365568" y="2362201"/>
            <a:ext cx="4102032" cy="3809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39" name="Heptagon 38"/>
          <p:cNvSpPr/>
          <p:nvPr/>
        </p:nvSpPr>
        <p:spPr>
          <a:xfrm>
            <a:off x="7467600" y="25908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057400" y="2514600"/>
            <a:ext cx="5397432" cy="2285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41" name="Heptagon 40"/>
          <p:cNvSpPr/>
          <p:nvPr/>
        </p:nvSpPr>
        <p:spPr>
          <a:xfrm>
            <a:off x="1905000" y="2362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Heptagon 36"/>
          <p:cNvSpPr/>
          <p:nvPr/>
        </p:nvSpPr>
        <p:spPr>
          <a:xfrm>
            <a:off x="3200400" y="21336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41" idx="3"/>
          </p:cNvCxnSpPr>
          <p:nvPr/>
        </p:nvCxnSpPr>
        <p:spPr>
          <a:xfrm flipH="1">
            <a:off x="1828800" y="2590801"/>
            <a:ext cx="139632" cy="3809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44" name="Heptagon 43"/>
          <p:cNvSpPr/>
          <p:nvPr/>
        </p:nvSpPr>
        <p:spPr>
          <a:xfrm>
            <a:off x="1676400" y="28194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Heptagon 44"/>
          <p:cNvSpPr/>
          <p:nvPr/>
        </p:nvSpPr>
        <p:spPr>
          <a:xfrm>
            <a:off x="2667000" y="33528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Heptagon 45"/>
          <p:cNvSpPr/>
          <p:nvPr/>
        </p:nvSpPr>
        <p:spPr>
          <a:xfrm>
            <a:off x="914400" y="2743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endCxn id="45" idx="5"/>
          </p:cNvCxnSpPr>
          <p:nvPr/>
        </p:nvCxnSpPr>
        <p:spPr>
          <a:xfrm>
            <a:off x="1828800" y="3048000"/>
            <a:ext cx="860838" cy="350077"/>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5" idx="4"/>
            <a:endCxn id="46" idx="1"/>
          </p:cNvCxnSpPr>
          <p:nvPr/>
        </p:nvCxnSpPr>
        <p:spPr>
          <a:xfrm flipH="1" flipV="1">
            <a:off x="1143001" y="2890214"/>
            <a:ext cx="1523998" cy="6096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6" idx="2"/>
          </p:cNvCxnSpPr>
          <p:nvPr/>
        </p:nvCxnSpPr>
        <p:spPr>
          <a:xfrm>
            <a:off x="1079568" y="2971801"/>
            <a:ext cx="596832" cy="6095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222911" y="1371600"/>
            <a:ext cx="698178" cy="369332"/>
          </a:xfrm>
          <a:prstGeom prst="rect">
            <a:avLst/>
          </a:prstGeom>
        </p:spPr>
        <p:txBody>
          <a:bodyPr wrap="none">
            <a:spAutoFit/>
          </a:bodyPr>
          <a:lstStyle/>
          <a:p>
            <a:pPr algn="ctr"/>
            <a:r>
              <a:rPr lang="en-US" dirty="0" smtClean="0">
                <a:solidFill>
                  <a:schemeClr val="folHlink"/>
                </a:solidFill>
              </a:rPr>
              <a:t>2010</a:t>
            </a:r>
            <a:endParaRPr lang="en-US" dirty="0"/>
          </a:p>
        </p:txBody>
      </p:sp>
    </p:spTree>
    <p:extLst>
      <p:ext uri="{BB962C8B-B14F-4D97-AF65-F5344CB8AC3E}">
        <p14:creationId xmlns:p14="http://schemas.microsoft.com/office/powerpoint/2010/main" val="1460138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003 spectrUM Powerpoint Slide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folHlink"/>
                </a:solidFill>
                <a:latin typeface="Arial" charset="0"/>
              </a:rPr>
              <a:t>Travel across the state</a:t>
            </a:r>
            <a:endParaRPr lang="en-US" dirty="0"/>
          </a:p>
        </p:txBody>
      </p:sp>
      <p:pic>
        <p:nvPicPr>
          <p:cNvPr id="5" name="Content Placeholder 4" descr="Mosse map 11.27.pdf"/>
          <p:cNvPicPr>
            <a:picLocks noGrp="1" noChangeAspect="1"/>
          </p:cNvPicPr>
          <p:nvPr>
            <p:ph idx="1"/>
          </p:nvPr>
        </p:nvPicPr>
        <p:blipFill>
          <a:blip r:embed="rId4" cstate="print">
            <a:extLst>
              <a:ext uri="{28A0092B-C50C-407E-A947-70E740481C1C}">
                <a14:useLocalDpi xmlns:a14="http://schemas.microsoft.com/office/drawing/2010/main"/>
              </a:ext>
            </a:extLst>
          </a:blip>
          <a:srcRect t="22502" b="22502"/>
          <a:stretch>
            <a:fillRect/>
          </a:stretch>
        </p:blipFill>
        <p:spPr>
          <a:xfrm>
            <a:off x="533400" y="1981200"/>
            <a:ext cx="8229600" cy="4525963"/>
          </a:xfrm>
        </p:spPr>
      </p:pic>
      <p:cxnSp>
        <p:nvCxnSpPr>
          <p:cNvPr id="9" name="Straight Connector 8"/>
          <p:cNvCxnSpPr/>
          <p:nvPr/>
        </p:nvCxnSpPr>
        <p:spPr>
          <a:xfrm flipV="1">
            <a:off x="1676400" y="2209800"/>
            <a:ext cx="838200" cy="1219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14800" y="2209800"/>
            <a:ext cx="29718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sp>
        <p:nvSpPr>
          <p:cNvPr id="16" name="Heptagon 15"/>
          <p:cNvSpPr/>
          <p:nvPr/>
        </p:nvSpPr>
        <p:spPr>
          <a:xfrm>
            <a:off x="2362200" y="2133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ptagon 16"/>
          <p:cNvSpPr/>
          <p:nvPr/>
        </p:nvSpPr>
        <p:spPr>
          <a:xfrm>
            <a:off x="4114800" y="2133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Heptagon 18"/>
          <p:cNvSpPr/>
          <p:nvPr/>
        </p:nvSpPr>
        <p:spPr>
          <a:xfrm>
            <a:off x="7086600" y="22098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9" idx="3"/>
          </p:cNvCxnSpPr>
          <p:nvPr/>
        </p:nvCxnSpPr>
        <p:spPr>
          <a:xfrm flipH="1">
            <a:off x="5943600" y="2438401"/>
            <a:ext cx="1206432" cy="2362199"/>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43600" y="4800600"/>
            <a:ext cx="381000" cy="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1828800" y="2819400"/>
            <a:ext cx="4495800" cy="1981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143000" y="2819400"/>
            <a:ext cx="6096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43000" y="2895600"/>
            <a:ext cx="1600200" cy="457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1676400" y="3352800"/>
            <a:ext cx="1066800" cy="7620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sp>
        <p:nvSpPr>
          <p:cNvPr id="33" name="Heptagon 32"/>
          <p:cNvSpPr/>
          <p:nvPr/>
        </p:nvSpPr>
        <p:spPr>
          <a:xfrm>
            <a:off x="5867400" y="4648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Heptagon 33"/>
          <p:cNvSpPr/>
          <p:nvPr/>
        </p:nvSpPr>
        <p:spPr>
          <a:xfrm>
            <a:off x="6172200" y="4648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Heptagon 34"/>
          <p:cNvSpPr/>
          <p:nvPr/>
        </p:nvSpPr>
        <p:spPr>
          <a:xfrm>
            <a:off x="1752600" y="26670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Heptagon 35"/>
          <p:cNvSpPr/>
          <p:nvPr/>
        </p:nvSpPr>
        <p:spPr>
          <a:xfrm>
            <a:off x="1066800" y="27432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Heptagon 37"/>
          <p:cNvSpPr/>
          <p:nvPr/>
        </p:nvSpPr>
        <p:spPr>
          <a:xfrm>
            <a:off x="2590800" y="3276600"/>
            <a:ext cx="228600" cy="228600"/>
          </a:xfrm>
          <a:prstGeom prst="heptagon">
            <a:avLst/>
          </a:prstGeom>
          <a:solidFill>
            <a:srgbClr val="FF31A7"/>
          </a:solidFill>
          <a:ln>
            <a:solidFill>
              <a:srgbClr val="FF3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flipV="1">
            <a:off x="1295400" y="3048000"/>
            <a:ext cx="381000" cy="4572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24" name="Heptagon 23"/>
          <p:cNvSpPr/>
          <p:nvPr/>
        </p:nvSpPr>
        <p:spPr>
          <a:xfrm>
            <a:off x="1143000" y="28194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flipV="1">
            <a:off x="1371600" y="2971800"/>
            <a:ext cx="1219200" cy="16002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28" name="Heptagon 27"/>
          <p:cNvSpPr/>
          <p:nvPr/>
        </p:nvSpPr>
        <p:spPr>
          <a:xfrm>
            <a:off x="2438400" y="44196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28" idx="6"/>
          </p:cNvCxnSpPr>
          <p:nvPr/>
        </p:nvCxnSpPr>
        <p:spPr>
          <a:xfrm flipV="1">
            <a:off x="2552700" y="2514600"/>
            <a:ext cx="2247900" cy="19050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32" name="Heptagon 31"/>
          <p:cNvSpPr/>
          <p:nvPr/>
        </p:nvSpPr>
        <p:spPr>
          <a:xfrm>
            <a:off x="4724400" y="2362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32" idx="4"/>
          </p:cNvCxnSpPr>
          <p:nvPr/>
        </p:nvCxnSpPr>
        <p:spPr>
          <a:xfrm flipH="1" flipV="1">
            <a:off x="3352800" y="2286000"/>
            <a:ext cx="1371599" cy="223214"/>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2209800"/>
            <a:ext cx="1600200" cy="0"/>
          </a:xfrm>
          <a:prstGeom prst="line">
            <a:avLst/>
          </a:prstGeom>
          <a:ln>
            <a:solidFill>
              <a:srgbClr val="FF31A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7" idx="2"/>
          </p:cNvCxnSpPr>
          <p:nvPr/>
        </p:nvCxnSpPr>
        <p:spPr>
          <a:xfrm>
            <a:off x="3365568" y="2362201"/>
            <a:ext cx="4102032" cy="3809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39" name="Heptagon 38"/>
          <p:cNvSpPr/>
          <p:nvPr/>
        </p:nvSpPr>
        <p:spPr>
          <a:xfrm>
            <a:off x="7467600" y="25908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057400" y="2514600"/>
            <a:ext cx="5397432" cy="2285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41" name="Heptagon 40"/>
          <p:cNvSpPr/>
          <p:nvPr/>
        </p:nvSpPr>
        <p:spPr>
          <a:xfrm>
            <a:off x="1905000" y="2362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Heptagon 36"/>
          <p:cNvSpPr/>
          <p:nvPr/>
        </p:nvSpPr>
        <p:spPr>
          <a:xfrm>
            <a:off x="3200400" y="21336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41" idx="3"/>
          </p:cNvCxnSpPr>
          <p:nvPr/>
        </p:nvCxnSpPr>
        <p:spPr>
          <a:xfrm flipH="1">
            <a:off x="1828800" y="2590801"/>
            <a:ext cx="139632" cy="3809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44" name="Heptagon 43"/>
          <p:cNvSpPr/>
          <p:nvPr/>
        </p:nvSpPr>
        <p:spPr>
          <a:xfrm>
            <a:off x="1676400" y="28194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Heptagon 44"/>
          <p:cNvSpPr/>
          <p:nvPr/>
        </p:nvSpPr>
        <p:spPr>
          <a:xfrm>
            <a:off x="2667000" y="33528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Heptagon 45"/>
          <p:cNvSpPr/>
          <p:nvPr/>
        </p:nvSpPr>
        <p:spPr>
          <a:xfrm>
            <a:off x="914400" y="2743200"/>
            <a:ext cx="228600" cy="228600"/>
          </a:xfrm>
          <a:prstGeom prst="heptagon">
            <a:avLst/>
          </a:prstGeom>
          <a:solidFill>
            <a:srgbClr val="85FF2E"/>
          </a:solidFill>
          <a:ln>
            <a:solidFill>
              <a:srgbClr val="85FF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endCxn id="45" idx="5"/>
          </p:cNvCxnSpPr>
          <p:nvPr/>
        </p:nvCxnSpPr>
        <p:spPr>
          <a:xfrm>
            <a:off x="1828800" y="3048000"/>
            <a:ext cx="860838" cy="350077"/>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5" idx="4"/>
            <a:endCxn id="46" idx="1"/>
          </p:cNvCxnSpPr>
          <p:nvPr/>
        </p:nvCxnSpPr>
        <p:spPr>
          <a:xfrm flipH="1" flipV="1">
            <a:off x="1143001" y="2890214"/>
            <a:ext cx="1523998" cy="609600"/>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6" idx="2"/>
          </p:cNvCxnSpPr>
          <p:nvPr/>
        </p:nvCxnSpPr>
        <p:spPr>
          <a:xfrm>
            <a:off x="1079568" y="2971801"/>
            <a:ext cx="596832" cy="609599"/>
          </a:xfrm>
          <a:prstGeom prst="line">
            <a:avLst/>
          </a:prstGeom>
          <a:ln>
            <a:solidFill>
              <a:srgbClr val="85FF2E"/>
            </a:solidFill>
          </a:ln>
        </p:spPr>
        <p:style>
          <a:lnRef idx="2">
            <a:schemeClr val="accent1"/>
          </a:lnRef>
          <a:fillRef idx="0">
            <a:schemeClr val="accent1"/>
          </a:fillRef>
          <a:effectRef idx="1">
            <a:schemeClr val="accent1"/>
          </a:effectRef>
          <a:fontRef idx="minor">
            <a:schemeClr val="tx1"/>
          </a:fontRef>
        </p:style>
      </p:cxnSp>
      <p:sp>
        <p:nvSpPr>
          <p:cNvPr id="43" name="Heptagon 42"/>
          <p:cNvSpPr/>
          <p:nvPr/>
        </p:nvSpPr>
        <p:spPr>
          <a:xfrm>
            <a:off x="2895600" y="22860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Heptagon 47"/>
          <p:cNvSpPr/>
          <p:nvPr/>
        </p:nvSpPr>
        <p:spPr>
          <a:xfrm>
            <a:off x="2514600" y="44958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Heptagon 49"/>
          <p:cNvSpPr/>
          <p:nvPr/>
        </p:nvSpPr>
        <p:spPr>
          <a:xfrm>
            <a:off x="990600" y="22098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Heptagon 51"/>
          <p:cNvSpPr/>
          <p:nvPr/>
        </p:nvSpPr>
        <p:spPr>
          <a:xfrm>
            <a:off x="1447800" y="4267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Heptagon 52"/>
          <p:cNvSpPr/>
          <p:nvPr/>
        </p:nvSpPr>
        <p:spPr>
          <a:xfrm>
            <a:off x="1524000" y="3886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Heptagon 53"/>
          <p:cNvSpPr/>
          <p:nvPr/>
        </p:nvSpPr>
        <p:spPr>
          <a:xfrm>
            <a:off x="5867400" y="48006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Heptagon 54"/>
          <p:cNvSpPr/>
          <p:nvPr/>
        </p:nvSpPr>
        <p:spPr>
          <a:xfrm>
            <a:off x="6553200" y="41910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Heptagon 55"/>
          <p:cNvSpPr/>
          <p:nvPr/>
        </p:nvSpPr>
        <p:spPr>
          <a:xfrm>
            <a:off x="6172200" y="48006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Heptagon 56"/>
          <p:cNvSpPr/>
          <p:nvPr/>
        </p:nvSpPr>
        <p:spPr>
          <a:xfrm>
            <a:off x="4876800" y="24384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Heptagon 57"/>
          <p:cNvSpPr/>
          <p:nvPr/>
        </p:nvSpPr>
        <p:spPr>
          <a:xfrm>
            <a:off x="3276600" y="20574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Heptagon 58"/>
          <p:cNvSpPr/>
          <p:nvPr/>
        </p:nvSpPr>
        <p:spPr>
          <a:xfrm>
            <a:off x="1600200" y="3505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Heptagon 59"/>
          <p:cNvSpPr/>
          <p:nvPr/>
        </p:nvSpPr>
        <p:spPr>
          <a:xfrm>
            <a:off x="7239000" y="22098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Heptagon 60"/>
          <p:cNvSpPr/>
          <p:nvPr/>
        </p:nvSpPr>
        <p:spPr>
          <a:xfrm>
            <a:off x="1752600" y="2743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Heptagon 61"/>
          <p:cNvSpPr/>
          <p:nvPr/>
        </p:nvSpPr>
        <p:spPr>
          <a:xfrm>
            <a:off x="1524000" y="28956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Heptagon 62"/>
          <p:cNvSpPr/>
          <p:nvPr/>
        </p:nvSpPr>
        <p:spPr>
          <a:xfrm>
            <a:off x="1219200" y="2743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Heptagon 63"/>
          <p:cNvSpPr/>
          <p:nvPr/>
        </p:nvSpPr>
        <p:spPr>
          <a:xfrm>
            <a:off x="1676400" y="3124200"/>
            <a:ext cx="228600" cy="228600"/>
          </a:xfrm>
          <a:prstGeom prst="hept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endCxn id="43" idx="3"/>
          </p:cNvCxnSpPr>
          <p:nvPr/>
        </p:nvCxnSpPr>
        <p:spPr>
          <a:xfrm flipV="1">
            <a:off x="1981200" y="2514601"/>
            <a:ext cx="977832" cy="99059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48" idx="0"/>
            <a:endCxn id="43" idx="3"/>
          </p:cNvCxnSpPr>
          <p:nvPr/>
        </p:nvCxnSpPr>
        <p:spPr>
          <a:xfrm flipV="1">
            <a:off x="2720562" y="2514601"/>
            <a:ext cx="238470" cy="202647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48" idx="0"/>
            <a:endCxn id="50" idx="2"/>
          </p:cNvCxnSpPr>
          <p:nvPr/>
        </p:nvCxnSpPr>
        <p:spPr>
          <a:xfrm flipH="1" flipV="1">
            <a:off x="1155768" y="2438401"/>
            <a:ext cx="1564794" cy="210267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50" idx="1"/>
            <a:endCxn id="52" idx="5"/>
          </p:cNvCxnSpPr>
          <p:nvPr/>
        </p:nvCxnSpPr>
        <p:spPr>
          <a:xfrm>
            <a:off x="1219201" y="2356814"/>
            <a:ext cx="251237" cy="195566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52" idx="0"/>
            <a:endCxn id="53" idx="2"/>
          </p:cNvCxnSpPr>
          <p:nvPr/>
        </p:nvCxnSpPr>
        <p:spPr>
          <a:xfrm flipV="1">
            <a:off x="1653762" y="4114801"/>
            <a:ext cx="35406" cy="19767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54" idx="4"/>
          </p:cNvCxnSpPr>
          <p:nvPr/>
        </p:nvCxnSpPr>
        <p:spPr>
          <a:xfrm>
            <a:off x="1752600" y="4038600"/>
            <a:ext cx="4114799" cy="90901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4" idx="0"/>
            <a:endCxn id="55" idx="4"/>
          </p:cNvCxnSpPr>
          <p:nvPr/>
        </p:nvCxnSpPr>
        <p:spPr>
          <a:xfrm flipV="1">
            <a:off x="6073362" y="4338014"/>
            <a:ext cx="479837" cy="50786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55" idx="3"/>
            <a:endCxn id="56" idx="0"/>
          </p:cNvCxnSpPr>
          <p:nvPr/>
        </p:nvCxnSpPr>
        <p:spPr>
          <a:xfrm flipH="1">
            <a:off x="6378162" y="4419601"/>
            <a:ext cx="238470" cy="42627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56" idx="6"/>
            <a:endCxn id="57" idx="2"/>
          </p:cNvCxnSpPr>
          <p:nvPr/>
        </p:nvCxnSpPr>
        <p:spPr>
          <a:xfrm flipH="1" flipV="1">
            <a:off x="5041968" y="2667001"/>
            <a:ext cx="1244532" cy="213359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endCxn id="57" idx="4"/>
          </p:cNvCxnSpPr>
          <p:nvPr/>
        </p:nvCxnSpPr>
        <p:spPr>
          <a:xfrm>
            <a:off x="3505200" y="2209800"/>
            <a:ext cx="1371599" cy="37561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59" idx="0"/>
            <a:endCxn id="58" idx="1"/>
          </p:cNvCxnSpPr>
          <p:nvPr/>
        </p:nvCxnSpPr>
        <p:spPr>
          <a:xfrm flipV="1">
            <a:off x="1806162" y="2204414"/>
            <a:ext cx="1699039" cy="134606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59" idx="0"/>
          </p:cNvCxnSpPr>
          <p:nvPr/>
        </p:nvCxnSpPr>
        <p:spPr>
          <a:xfrm flipV="1">
            <a:off x="1806162" y="2438402"/>
            <a:ext cx="5509038" cy="11120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61" idx="1"/>
            <a:endCxn id="60" idx="4"/>
          </p:cNvCxnSpPr>
          <p:nvPr/>
        </p:nvCxnSpPr>
        <p:spPr>
          <a:xfrm flipV="1">
            <a:off x="1981201" y="2356814"/>
            <a:ext cx="5257798" cy="5334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62" idx="0"/>
            <a:endCxn id="61" idx="2"/>
          </p:cNvCxnSpPr>
          <p:nvPr/>
        </p:nvCxnSpPr>
        <p:spPr>
          <a:xfrm>
            <a:off x="1729962" y="2940877"/>
            <a:ext cx="187806" cy="3092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63" idx="2"/>
            <a:endCxn id="62" idx="3"/>
          </p:cNvCxnSpPr>
          <p:nvPr/>
        </p:nvCxnSpPr>
        <p:spPr>
          <a:xfrm>
            <a:off x="1384368" y="2971801"/>
            <a:ext cx="203064" cy="1524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63" idx="2"/>
            <a:endCxn id="64" idx="4"/>
          </p:cNvCxnSpPr>
          <p:nvPr/>
        </p:nvCxnSpPr>
        <p:spPr>
          <a:xfrm>
            <a:off x="1384368" y="2971801"/>
            <a:ext cx="292031" cy="29941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a:endCxn id="64" idx="2"/>
          </p:cNvCxnSpPr>
          <p:nvPr/>
        </p:nvCxnSpPr>
        <p:spPr>
          <a:xfrm flipH="1" flipV="1">
            <a:off x="1841568" y="3352801"/>
            <a:ext cx="63432" cy="15239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231477" y="1371600"/>
            <a:ext cx="681046" cy="369332"/>
          </a:xfrm>
          <a:prstGeom prst="rect">
            <a:avLst/>
          </a:prstGeom>
        </p:spPr>
        <p:txBody>
          <a:bodyPr wrap="none">
            <a:spAutoFit/>
          </a:bodyPr>
          <a:lstStyle/>
          <a:p>
            <a:pPr algn="ctr"/>
            <a:r>
              <a:rPr lang="en-US" dirty="0" smtClean="0">
                <a:solidFill>
                  <a:schemeClr val="folHlink"/>
                </a:solidFill>
              </a:rPr>
              <a:t>2011</a:t>
            </a:r>
            <a:endParaRPr lang="en-US" dirty="0"/>
          </a:p>
        </p:txBody>
      </p:sp>
    </p:spTree>
    <p:extLst>
      <p:ext uri="{BB962C8B-B14F-4D97-AF65-F5344CB8AC3E}">
        <p14:creationId xmlns:p14="http://schemas.microsoft.com/office/powerpoint/2010/main" val="42643547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2679</TotalTime>
  <Words>853</Words>
  <Application>Microsoft Macintosh PowerPoint</Application>
  <PresentationFormat>On-screen Show (4:3)</PresentationFormat>
  <Paragraphs>78</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Nano in Rural Outreach spectrUM Discovery Area </vt:lpstr>
      <vt:lpstr>Nano in Outreach</vt:lpstr>
      <vt:lpstr>Mission</vt:lpstr>
      <vt:lpstr>Mobile Science Program</vt:lpstr>
      <vt:lpstr>U-Haul!</vt:lpstr>
      <vt:lpstr>Travel across the state</vt:lpstr>
      <vt:lpstr>Travel across the state</vt:lpstr>
      <vt:lpstr>Travel across the state</vt:lpstr>
      <vt:lpstr>Travel across the state</vt:lpstr>
      <vt:lpstr>Travel across the state</vt:lpstr>
      <vt:lpstr>Funding</vt:lpstr>
      <vt:lpstr>Visits to schools</vt:lpstr>
      <vt:lpstr>Career Component</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Holly Truitt</dc:creator>
  <cp:lastModifiedBy>Catherine McCarthy</cp:lastModifiedBy>
  <cp:revision>44</cp:revision>
  <dcterms:created xsi:type="dcterms:W3CDTF">2009-10-29T16:54:53Z</dcterms:created>
  <dcterms:modified xsi:type="dcterms:W3CDTF">2013-01-03T19:27:10Z</dcterms:modified>
</cp:coreProperties>
</file>