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64"/>
  </p:notesMasterIdLst>
  <p:sldIdLst>
    <p:sldId id="363" r:id="rId4"/>
    <p:sldId id="329" r:id="rId5"/>
    <p:sldId id="294" r:id="rId6"/>
    <p:sldId id="295" r:id="rId7"/>
    <p:sldId id="302" r:id="rId8"/>
    <p:sldId id="296" r:id="rId9"/>
    <p:sldId id="301" r:id="rId10"/>
    <p:sldId id="304" r:id="rId11"/>
    <p:sldId id="306" r:id="rId12"/>
    <p:sldId id="307" r:id="rId13"/>
    <p:sldId id="316" r:id="rId14"/>
    <p:sldId id="308" r:id="rId15"/>
    <p:sldId id="314" r:id="rId16"/>
    <p:sldId id="309" r:id="rId17"/>
    <p:sldId id="313" r:id="rId18"/>
    <p:sldId id="310" r:id="rId19"/>
    <p:sldId id="315" r:id="rId20"/>
    <p:sldId id="318" r:id="rId21"/>
    <p:sldId id="319" r:id="rId22"/>
    <p:sldId id="321" r:id="rId23"/>
    <p:sldId id="323" r:id="rId24"/>
    <p:sldId id="324" r:id="rId25"/>
    <p:sldId id="326" r:id="rId26"/>
    <p:sldId id="327" r:id="rId27"/>
    <p:sldId id="325" r:id="rId28"/>
    <p:sldId id="297" r:id="rId29"/>
    <p:sldId id="280" r:id="rId30"/>
    <p:sldId id="328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1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2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F:\NISE%20Net%20Conference%20Dec%202012\Dem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23180918744699"/>
                  <c:y val="0.17670889508456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White
23%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39237650477803"/>
                  <c:y val="-0.201836562893397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Hispanic
32%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955722972194427"/>
                  <c:y val="-0.166556611909598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Other
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93354465729953"/>
                  <c:y val="0.012297600076888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Caribbean
23%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14520867887387"/>
                  <c:y val="0.172327943439149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African American
13%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[Demos.xlsx]Sheet1!$B$24:$B$28</c:f>
              <c:strCache>
                <c:ptCount val="5"/>
                <c:pt idx="0">
                  <c:v>White</c:v>
                </c:pt>
                <c:pt idx="1">
                  <c:v>Hispanic</c:v>
                </c:pt>
                <c:pt idx="2">
                  <c:v>Other</c:v>
                </c:pt>
                <c:pt idx="3">
                  <c:v>Caribbean</c:v>
                </c:pt>
                <c:pt idx="4">
                  <c:v>African American</c:v>
                </c:pt>
              </c:strCache>
            </c:strRef>
          </c:cat>
          <c:val>
            <c:numRef>
              <c:f>[Demos.xlsx]Sheet1!$E$24:$E$28</c:f>
              <c:numCache>
                <c:formatCode>General</c:formatCode>
                <c:ptCount val="5"/>
                <c:pt idx="0">
                  <c:v>22.72727272727273</c:v>
                </c:pt>
                <c:pt idx="1">
                  <c:v>31.81818181818182</c:v>
                </c:pt>
                <c:pt idx="2">
                  <c:v>9.0909090909091</c:v>
                </c:pt>
                <c:pt idx="3">
                  <c:v>22.72727272727273</c:v>
                </c:pt>
                <c:pt idx="4">
                  <c:v>13.63636363636363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81C00-EB03-4EF1-A488-FD3543720E92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718E3-CE98-413A-93F2-A64FE1E60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2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977E58-368C-43F7-A57B-281AAC91F8B5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37FD1-8E6C-44AF-A203-D097C7B02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35902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8850"/>
            <a:ext cx="9144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37FD1-8E6C-44AF-A203-D097C7B022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55626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765175"/>
            <a:ext cx="9144000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CC00CC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2006A310-7C1A-42F6-9778-6A35423277FC}" type="datetimeFigureOut">
              <a:rPr lang="en-US" smtClean="0"/>
              <a:pPr/>
              <a:t>1/7/13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D4D37E73-7EC0-4F84-8D9B-13DD55844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Relationship Id="rId3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Relationship Id="rId3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3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6.jpeg"/><Relationship Id="rId3" Type="http://schemas.openxmlformats.org/officeDocument/2006/relationships/image" Target="../media/image9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hyperlink" Target="http://www.nisenet.org/" TargetMode="External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Summer Programming for </a:t>
            </a:r>
            <a:br>
              <a:rPr lang="en-US" dirty="0" smtClean="0"/>
            </a:br>
            <a:r>
              <a:rPr lang="en-US" dirty="0" smtClean="0"/>
              <a:t>Reaching New Audiences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Ruomei</a:t>
            </a:r>
            <a:r>
              <a:rPr lang="en-US" dirty="0" smtClean="0"/>
              <a:t> </a:t>
            </a:r>
            <a:r>
              <a:rPr lang="en-US" dirty="0" err="1" smtClean="0"/>
              <a:t>Gao</a:t>
            </a:r>
            <a:r>
              <a:rPr lang="en-US" dirty="0" smtClean="0"/>
              <a:t>, Jackson State University</a:t>
            </a:r>
          </a:p>
          <a:p>
            <a:r>
              <a:rPr lang="en-US" dirty="0" smtClean="0"/>
              <a:t>Nick </a:t>
            </a:r>
            <a:r>
              <a:rPr lang="en-US" dirty="0" err="1" smtClean="0"/>
              <a:t>Spicher</a:t>
            </a:r>
            <a:r>
              <a:rPr lang="en-US" dirty="0" smtClean="0"/>
              <a:t>, Science Factory (Eugene, OR)</a:t>
            </a:r>
          </a:p>
          <a:p>
            <a:r>
              <a:rPr lang="en-US" dirty="0" smtClean="0"/>
              <a:t>Christine Stull, Discovery Center (Elmira, NY)</a:t>
            </a:r>
          </a:p>
          <a:p>
            <a:r>
              <a:rPr lang="en-US" dirty="0" err="1" smtClean="0"/>
              <a:t>Karlisa</a:t>
            </a:r>
            <a:r>
              <a:rPr lang="en-US" dirty="0" smtClean="0"/>
              <a:t> </a:t>
            </a:r>
            <a:r>
              <a:rPr lang="en-US" dirty="0" err="1" smtClean="0"/>
              <a:t>Callwood</a:t>
            </a:r>
            <a:r>
              <a:rPr lang="en-US" dirty="0" smtClean="0"/>
              <a:t>, Miami Science Museum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uomei Gao\JSU\NanoDay&amp; NanoEdu\images\1-day NanoCamp, June16 12\P61606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2600" cy="4171950"/>
          </a:xfrm>
          <a:prstGeom prst="rect">
            <a:avLst/>
          </a:prstGeom>
          <a:noFill/>
        </p:spPr>
      </p:pic>
      <p:pic>
        <p:nvPicPr>
          <p:cNvPr id="9220" name="Picture 4" descr="C:\Users\Ruomei Gao\JSU\NanoDay&amp; NanoEdu\images\1-day NanoCamp, June16 12\P61606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5791200" cy="4343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4191000" cy="1143000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Fuel Cell Group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Ruomei Gao\JSU\NanoDay&amp; NanoEdu\images\1-day NanoCamp, June16 12\P61606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0" cy="3810000"/>
          </a:xfrm>
          <a:prstGeom prst="rect">
            <a:avLst/>
          </a:prstGeom>
          <a:noFill/>
        </p:spPr>
      </p:pic>
      <p:pic>
        <p:nvPicPr>
          <p:cNvPr id="19458" name="Picture 2" descr="C:\Users\Ruomei Gao\JSU\NanoDay&amp; NanoEdu\images\1-day NanoCamp, June16 12\P616067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200" y="2819400"/>
            <a:ext cx="5384800" cy="40386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382000" cy="990600"/>
          </a:xfr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Fuel Cell Group Presentation in Class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Ruomei Gao\JSU\NanoDay&amp; NanoEdu\images\1-day NanoCamp, June16 12\P6160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Ruomei Gao\JSU\NanoDay&amp; NanoEdu\images\1-day NanoCamp, June16 12\P61606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3200" y="0"/>
            <a:ext cx="3860800" cy="2895600"/>
          </a:xfrm>
          <a:prstGeom prst="rect">
            <a:avLst/>
          </a:prstGeom>
          <a:noFill/>
        </p:spPr>
      </p:pic>
      <p:pic>
        <p:nvPicPr>
          <p:cNvPr id="10244" name="Picture 4" descr="C:\Users\Ruomei Gao\JSU\NanoDay&amp; NanoEdu\images\1-day NanoCamp, June16 12\P61606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3505200" cy="2628900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Solar Cell Group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Ruomei Gao\JSU\NanoDay&amp; NanoEdu\images\1-day NanoCamp, June16 12\P6160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8000" cy="4191000"/>
          </a:xfrm>
          <a:prstGeom prst="rect">
            <a:avLst/>
          </a:prstGeom>
          <a:noFill/>
        </p:spPr>
      </p:pic>
      <p:pic>
        <p:nvPicPr>
          <p:cNvPr id="17410" name="Picture 2" descr="C:\Users\Ruomei Gao\JSU\NanoDay&amp; NanoEdu\images\1-day NanoCamp, June16 12\P6160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362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Wave2">
              <a:avLst/>
            </a:prstTxWarp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Fuel Cell Group Presentation in Class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Ruomei Gao\JSU\NanoDay&amp; NanoEdu\images\1-day NanoCamp, June16 12\P6160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43000" y="0"/>
            <a:ext cx="28956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Fluorescent Glow Polymer </a:t>
            </a:r>
            <a:r>
              <a:rPr kumimoji="0" lang="en-US" sz="4400" b="1" i="0" u="none" strike="noStrike" kern="1200" cap="none" spc="0" normalizeH="0" baseline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Group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C:\Users\Ruomei Gao\JSU\NanoDay&amp; NanoEdu\images\1-day NanoCamp, June16 12\P6160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7" name="Picture 3" descr="C:\Users\Ruomei Gao\JSU\NanoDay&amp; NanoEdu\images\1-day NanoCamp, June16 12\P61606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76200"/>
            <a:ext cx="4368800" cy="3276600"/>
          </a:xfrm>
          <a:prstGeom prst="rect">
            <a:avLst/>
          </a:prstGeom>
          <a:noFill/>
        </p:spPr>
      </p:pic>
      <p:pic>
        <p:nvPicPr>
          <p:cNvPr id="16388" name="Picture 4" descr="C:\Users\Ruomei Gao\JSU\NanoDay&amp; NanoEdu\images\1-day NanoCamp, June16 12\P616065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3429000"/>
            <a:ext cx="4368800" cy="32766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562600" y="1143000"/>
            <a:ext cx="3276600" cy="42672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ButtonPour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Fluorescent Glow Polymer </a:t>
            </a:r>
            <a:r>
              <a:rPr kumimoji="0" lang="en-US" sz="4400" b="1" i="0" u="none" strike="noStrike" kern="1200" cap="none" spc="0" normalizeH="0" baseline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Group Presentation in</a:t>
            </a:r>
            <a:r>
              <a:rPr kumimoji="0" lang="en-US" sz="4400" b="1" i="0" u="none" strike="noStrike" kern="1200" cap="none" spc="0" normalizeH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Class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Ruomei Gao\JSU\NanoDay&amp; NanoEdu\images\1-day NanoCamp, June16 12\P61606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6200" cy="577215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3429000"/>
            <a:ext cx="32766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Triangl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Wind Power &amp; Fuel Cell </a:t>
            </a:r>
            <a:r>
              <a:rPr kumimoji="0" lang="en-US" sz="4400" b="1" i="0" u="none" strike="noStrike" kern="1200" cap="none" spc="0" normalizeH="0" baseline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Group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Ruomei Gao\JSU\NanoDay&amp; NanoEdu\images\1-day NanoCamp, June16 12\P61606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uomei Gao\JSU\NanoDay&amp; NanoEdu\images\1-day NanoCamp, June16 12\P6160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C:\Users\Ruomei Gao\JSU\NanoDay&amp; NanoEdu\images\1-day NanoCamp, June16 12\P616067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900" y="0"/>
            <a:ext cx="1943100" cy="25908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4953000"/>
            <a:ext cx="73152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urveDown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Wind Power &amp; Fuel Cell </a:t>
            </a:r>
            <a:r>
              <a:rPr kumimoji="0" lang="en-US" sz="4400" b="1" i="0" u="none" strike="noStrike" kern="1200" cap="none" spc="0" normalizeH="0" baseline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Group Presentation in</a:t>
            </a:r>
            <a:r>
              <a:rPr kumimoji="0" lang="en-US" sz="4400" b="1" i="0" u="none" strike="noStrike" kern="1200" cap="none" spc="0" normalizeH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Class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Ruomei Gao\JSU\NanoDay&amp; NanoEdu\images\1-day NanoCamp, June16 12\P61606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95400" y="533400"/>
            <a:ext cx="228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Lunch Time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Ruomei Gao\JSU\NanoDay&amp; NanoEdu\images\1-day NanoCamp, June16 12\P616069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3886200" cy="51816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0" y="685800"/>
            <a:ext cx="3581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</a:t>
            </a:r>
            <a:r>
              <a:rPr kumimoji="0" lang="en-US" sz="4400" b="1" i="0" u="none" strike="noStrike" kern="1200" cap="none" spc="0" normalizeH="0" baseline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Display in the Afternoon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Users\Ruomei Gao\JSU\NanoDay&amp; NanoEdu\images\1-day NanoCamp, June16 12\P616069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495800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295401"/>
            <a:ext cx="8153400" cy="2305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Summer Program for Reaching New Audiences – </a:t>
            </a:r>
            <a:r>
              <a:rPr lang="en-US" dirty="0" err="1" smtClean="0"/>
              <a:t>Nano</a:t>
            </a:r>
            <a:r>
              <a:rPr lang="en-US" dirty="0" smtClean="0"/>
              <a:t>-Informal Education at Jackson State University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0200" y="3657600"/>
            <a:ext cx="5867400" cy="236220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Ruomei</a:t>
            </a:r>
            <a:r>
              <a:rPr lang="en-US" sz="2400" dirty="0" smtClean="0"/>
              <a:t> Gao</a:t>
            </a:r>
          </a:p>
          <a:p>
            <a:r>
              <a:rPr lang="en-US" sz="2400" dirty="0" smtClean="0"/>
              <a:t>Department of Chemistry and Biochemistry at Jackson State University</a:t>
            </a:r>
          </a:p>
          <a:p>
            <a:r>
              <a:rPr lang="en-US" sz="2400" dirty="0" smtClean="0"/>
              <a:t>Chemistry and Physics Department at SUNY College at Old Westbury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Ruomei Gao\JSU\NanoDay&amp; NanoEdu\images\1-day NanoCamp, June16 12\P61606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200" y="0"/>
            <a:ext cx="5892800" cy="4419600"/>
          </a:xfrm>
          <a:prstGeom prst="rect">
            <a:avLst/>
          </a:prstGeom>
          <a:noFill/>
        </p:spPr>
      </p:pic>
      <p:pic>
        <p:nvPicPr>
          <p:cNvPr id="24578" name="Picture 2" descr="C:\Users\Ruomei Gao\JSU\NanoDay&amp; NanoEdu\images\1-day NanoCamp, June16 12\P61606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Ruomei Gao\JSU\NanoDay&amp; NanoEdu\images\1-day NanoCamp, June16 12\P6160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52800" y="304800"/>
            <a:ext cx="236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Reporter’s Interview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3" descr="C:\Users\Ruomei Gao\JSU\NanoDay&amp; NanoEdu\images\1-day NanoCamp, June16 12\P6160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</p:spPr>
      </p:pic>
      <p:pic>
        <p:nvPicPr>
          <p:cNvPr id="27650" name="Picture 2" descr="C:\Users\Ruomei Gao\JSU\NanoDay&amp; NanoEdu\images\1-day NanoCamp, June16 12\P61607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994400" cy="4495800"/>
          </a:xfrm>
          <a:prstGeom prst="rect">
            <a:avLst/>
          </a:prstGeom>
          <a:noFill/>
        </p:spPr>
      </p:pic>
      <p:pic>
        <p:nvPicPr>
          <p:cNvPr id="27653" name="Picture 5" descr="C:\Users\Ruomei Gao\JSU\NanoDay&amp; NanoEdu\images\1-day NanoCamp, June16 12\P616071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35433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05400" y="304800"/>
            <a:ext cx="3200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Story Time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715962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Nano</a:t>
            </a:r>
            <a:r>
              <a:rPr lang="en-US" sz="3200" dirty="0" smtClean="0"/>
              <a:t> Knowledge Surveys in the Morning and Afternoon</a:t>
            </a:r>
            <a:endParaRPr lang="en-US" sz="3200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4435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3505200" cy="556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38200" y="2895600"/>
            <a:ext cx="7924800" cy="342900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19" y="609600"/>
            <a:ext cx="5271881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3297" y="609600"/>
            <a:ext cx="5242103" cy="546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76200" y="3429000"/>
            <a:ext cx="8991600" cy="28194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Ruomei Gao\JSU\NanoDay&amp; NanoEdu\images\1-day NanoCamp, June16 12\P6160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19200" y="5562600"/>
            <a:ext cx="6781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End of 1-Day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Nano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 Camp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uomei Gao\JSU\NanoDay&amp; NanoEdu\NanoDay 2012\images\June17 12 JSU\102_23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05000" y="381000"/>
            <a:ext cx="7086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Mini-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Nano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Event at JSU on June 17, 2012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4114800"/>
            <a:ext cx="37338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Forms of carbon, solar cells, puzzle, soda geyser and general chemistry lab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Students/faculty/staff instructors: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Dalephine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E. Davis,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Jala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Morrow,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Mhahabubur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Rhaman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Nya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Williams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C:\Users\Ruomei Gao\JSU\NanoDay&amp; NanoEdu\NanoDay 2012\images\June17 12 JSU\102_233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Quick Facts on </a:t>
            </a:r>
            <a:r>
              <a:rPr lang="en-US" sz="4000" dirty="0" err="1" smtClean="0"/>
              <a:t>Nano</a:t>
            </a:r>
            <a:r>
              <a:rPr lang="en-US" sz="4000" dirty="0" smtClean="0"/>
              <a:t> 2012 (March-June)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4271" y="1219200"/>
          <a:ext cx="8915401" cy="428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080"/>
                <a:gridCol w="2111542"/>
                <a:gridCol w="2424363"/>
                <a:gridCol w="938463"/>
                <a:gridCol w="1094874"/>
                <a:gridCol w="11730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Date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Event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Location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projects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Audiences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</a:t>
                      </a:r>
                      <a:r>
                        <a:rPr lang="en-US" sz="1600" baseline="0" dirty="0" smtClean="0"/>
                        <a:t> JSU Instructors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March 24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NanoDay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JSU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March 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Chem. Demonstration*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Callaway High 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March 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 School 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JSU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April 11-12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Chem. Demonstration*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Wingfield</a:t>
                      </a:r>
                      <a:r>
                        <a:rPr lang="en-US" sz="1600" dirty="0" smtClean="0"/>
                        <a:t>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April 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Chem. Demonstration*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Bailey Magnet High 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May 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Chem. Demonstration*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Jim Hill High 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May 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Chem. Demonstration*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Provine</a:t>
                      </a:r>
                      <a:r>
                        <a:rPr lang="en-US" sz="1600" dirty="0" smtClean="0"/>
                        <a:t> High 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June 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1-Day </a:t>
                      </a:r>
                      <a:r>
                        <a:rPr lang="en-US" sz="1600" dirty="0" err="1" smtClean="0"/>
                        <a:t>NanoCamp</a:t>
                      </a:r>
                      <a:r>
                        <a:rPr lang="en-US" sz="1600" dirty="0" smtClean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JSU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June 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Mini-</a:t>
                      </a:r>
                      <a:r>
                        <a:rPr lang="en-US" sz="1600" dirty="0" err="1" smtClean="0"/>
                        <a:t>Nano</a:t>
                      </a:r>
                      <a:r>
                        <a:rPr lang="en-US" sz="1600" dirty="0" smtClean="0"/>
                        <a:t>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JSU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Total: 570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8061" y="5802868"/>
            <a:ext cx="369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Supported by NISE Mini-Grant 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NISE Network</a:t>
            </a:r>
          </a:p>
          <a:p>
            <a:r>
              <a:rPr lang="en-US" dirty="0" smtClean="0"/>
              <a:t>NISE Mini-grant</a:t>
            </a:r>
          </a:p>
          <a:p>
            <a:r>
              <a:rPr lang="en-US" dirty="0" smtClean="0"/>
              <a:t>Students/Faculty/Staff instructors</a:t>
            </a:r>
          </a:p>
          <a:p>
            <a:r>
              <a:rPr lang="en-US" dirty="0" smtClean="0"/>
              <a:t>NSF-PREM program</a:t>
            </a:r>
          </a:p>
          <a:p>
            <a:r>
              <a:rPr lang="en-US" dirty="0" smtClean="0"/>
              <a:t>Department of Chemistry and Biochemistry at Jackson State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Nanotechnology in Our World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2800" smtClean="0"/>
              <a:t>Science Factory, Eugene, OR</a:t>
            </a:r>
            <a:br>
              <a:rPr lang="en-US" sz="2800" smtClean="0"/>
            </a:br>
            <a:r>
              <a:rPr lang="en-US" sz="2800" smtClean="0"/>
              <a:t>August 2011</a:t>
            </a:r>
            <a:endParaRPr lang="en-US" sz="4000" smtClean="0"/>
          </a:p>
        </p:txBody>
      </p:sp>
      <p:graphicFrame>
        <p:nvGraphicFramePr>
          <p:cNvPr id="2099" name="Group 51"/>
          <p:cNvGraphicFramePr>
            <a:graphicFrameLocks noGrp="1"/>
          </p:cNvGraphicFramePr>
          <p:nvPr>
            <p:ph type="tbl" idx="1"/>
          </p:nvPr>
        </p:nvGraphicFramePr>
        <p:xfrm>
          <a:off x="304800" y="2819400"/>
          <a:ext cx="8534400" cy="2795588"/>
        </p:xfrm>
        <a:graphic>
          <a:graphicData uri="http://schemas.openxmlformats.org/drawingml/2006/table">
            <a:tbl>
              <a:tblPr/>
              <a:tblGrid>
                <a:gridCol w="1551709"/>
                <a:gridCol w="1784465"/>
                <a:gridCol w="1862051"/>
                <a:gridCol w="1706880"/>
                <a:gridCol w="162929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Monday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Tuesday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Wednesday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Thursday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Friday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What is Nano?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Nano changes properties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Forms of carbon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Hydrophobic surfaces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Thin films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Liquid crystals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Solar cells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Nanogold and nanosilver applications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Nano stained glass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Tour of UO chemistry labs and SEM facility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Ruomei Gao\JSU\NanoDay&amp; NanoEdu\images\1-day NanoCamp, June16 12\P616068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2" y="16934"/>
            <a:ext cx="9067800" cy="680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28800" y="990600"/>
            <a:ext cx="7239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1-Day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NanoCamp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at JSU on June 16, 2012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4724400"/>
            <a:ext cx="91440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Morning session: Hydrophobic and Hydrophilic </a:t>
            </a:r>
            <a:r>
              <a:rPr lang="en-US" sz="2800" dirty="0" smtClean="0">
                <a:solidFill>
                  <a:schemeClr val="bg1"/>
                </a:solidFill>
              </a:rPr>
              <a:t>P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olymers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Solar Energy, Wind </a:t>
            </a:r>
            <a:r>
              <a:rPr lang="en-US" sz="2800" dirty="0" smtClean="0">
                <a:solidFill>
                  <a:schemeClr val="bg1"/>
                </a:solidFill>
              </a:rPr>
              <a:t>P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ower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n-US" sz="2800" dirty="0" smtClean="0">
                <a:solidFill>
                  <a:schemeClr val="bg1"/>
                </a:solidFill>
              </a:rPr>
              <a:t>S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pectrophotometric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Mini-Experiment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Afternoon session: </a:t>
            </a:r>
            <a:r>
              <a:rPr lang="en-US" sz="2800" dirty="0" err="1" smtClean="0">
                <a:solidFill>
                  <a:schemeClr val="bg1"/>
                </a:solidFill>
              </a:rPr>
              <a:t>NanoDay</a:t>
            </a:r>
            <a:r>
              <a:rPr lang="en-US" sz="2800" dirty="0" smtClean="0">
                <a:solidFill>
                  <a:schemeClr val="bg1"/>
                </a:solidFill>
              </a:rPr>
              <a:t> and Story time with ~ 15 hand-on project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Students/faculty/staff instructors: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 smtClean="0">
                <a:solidFill>
                  <a:schemeClr val="bg1"/>
                </a:solidFill>
              </a:rPr>
              <a:t>Josephine Cain-Smith,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Dalephine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E. Davis, </a:t>
            </a:r>
            <a:r>
              <a:rPr lang="en-US" sz="2800" dirty="0" smtClean="0">
                <a:solidFill>
                  <a:schemeClr val="bg1"/>
                </a:solidFill>
              </a:rPr>
              <a:t>Plato Davis, </a:t>
            </a:r>
            <a:r>
              <a:rPr lang="en-US" sz="2800" dirty="0" err="1" smtClean="0">
                <a:solidFill>
                  <a:schemeClr val="bg1"/>
                </a:solidFill>
              </a:rPr>
              <a:t>Attilah</a:t>
            </a:r>
            <a:r>
              <a:rPr lang="en-US" sz="2800" dirty="0" smtClean="0">
                <a:solidFill>
                  <a:schemeClr val="bg1"/>
                </a:solidFill>
              </a:rPr>
              <a:t> Edges, </a:t>
            </a:r>
            <a:r>
              <a:rPr lang="en-US" sz="2800" dirty="0" err="1" smtClean="0">
                <a:solidFill>
                  <a:schemeClr val="bg1"/>
                </a:solidFill>
              </a:rPr>
              <a:t>Ruomei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Gao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Anastasia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Golius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n-US" sz="2800" dirty="0" smtClean="0">
                <a:solidFill>
                  <a:schemeClr val="bg1"/>
                </a:solidFill>
              </a:rPr>
              <a:t>Megan Lowe, Danielle </a:t>
            </a:r>
            <a:r>
              <a:rPr lang="en-US" sz="2800" dirty="0" err="1" smtClean="0">
                <a:solidFill>
                  <a:schemeClr val="bg1"/>
                </a:solidFill>
              </a:rPr>
              <a:t>McShan</a:t>
            </a:r>
            <a:r>
              <a:rPr lang="en-US" sz="2800" dirty="0" smtClean="0">
                <a:solidFill>
                  <a:schemeClr val="bg1"/>
                </a:solidFill>
              </a:rPr>
              <a:t>, Jean </a:t>
            </a:r>
            <a:r>
              <a:rPr lang="en-US" sz="2800" dirty="0" err="1" smtClean="0">
                <a:solidFill>
                  <a:schemeClr val="bg1"/>
                </a:solidFill>
              </a:rPr>
              <a:t>Negou-Negou</a:t>
            </a:r>
            <a:r>
              <a:rPr lang="en-US" sz="2800" dirty="0" smtClean="0">
                <a:solidFill>
                  <a:schemeClr val="bg1"/>
                </a:solidFill>
              </a:rPr>
              <a:t> and Willie Wesley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Monday: What is Nano?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6" descr="IMG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 descr="IMG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4" descr="IMG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IMG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Tuesday: Nano structures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2" name="Picture 5" descr="IMG0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" descr="IMG0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Tuesday: Nano structures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6" descr="IMG0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3657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8" descr="IMG09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429000"/>
            <a:ext cx="3733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9" descr="IMG09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28892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Wednesday: Nano products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IMG0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IMG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Thursday: Silver and gold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4" descr="IMG0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IMG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Thursday: Silver and gold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8" name="Picture 6" descr="IMG0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IMG1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5105400" cy="2697162"/>
          </a:xfrm>
        </p:spPr>
        <p:txBody>
          <a:bodyPr/>
          <a:lstStyle/>
          <a:p>
            <a:pPr eaLnBrk="1" hangingPunct="1"/>
            <a:r>
              <a:rPr lang="en-US" smtClean="0"/>
              <a:t>Friday: Tour </a:t>
            </a:r>
            <a:br>
              <a:rPr lang="en-US" smtClean="0"/>
            </a:br>
            <a:r>
              <a:rPr lang="en-US" smtClean="0"/>
              <a:t>of UO Labs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2" name="Picture 5" descr="IMG0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657600"/>
            <a:ext cx="33528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IMG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2400"/>
            <a:ext cx="30686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7" descr="Boettcher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5943600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4843" y="0"/>
            <a:ext cx="52991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88" y="1112812"/>
            <a:ext cx="3591412" cy="5440388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57200" y="381000"/>
            <a:ext cx="3237361" cy="584775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1-Day </a:t>
            </a:r>
            <a:r>
              <a:rPr lang="en-US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Nano</a:t>
            </a:r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 Camp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13" y="914400"/>
            <a:ext cx="8801087" cy="65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https://lh4.googleusercontent.com/-Nb2d8CmbE1g/S_FaPwXnr2I/AAAAAAAAAQA/vWtlj9zLxak/s576/Mobile%2520Lab%2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028" y="1905000"/>
            <a:ext cx="3903617" cy="321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lh3.googleusercontent.com/-wlC1m8KA3X4/TA6j76gxfrI/AAAAAAAAAQc/dnGEPtUUV84/s640/chevy-front-righ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410504"/>
            <a:ext cx="3026228" cy="153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886" y="5486400"/>
            <a:ext cx="9111343" cy="57503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Science Center Without Walls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0" y="6515100"/>
            <a:ext cx="3600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lh4.googleusercontent.com/-J_BXBmF744M/UBq_uRHg8qI/AAAAAAAABig/oIRCG4BL-Tk/s640/DSCN0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2286" y="2332849"/>
            <a:ext cx="4546236" cy="34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4.googleusercontent.com/-ITWCRCZeZns/UBq_sdaswjI/AAAAAAAABiA/nR1vABzx0WI/s640/DSCN0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502284" y="2374215"/>
            <a:ext cx="4528819" cy="33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Outdoor Biology Camp </a:t>
            </a:r>
            <a:br>
              <a:rPr lang="en-US" sz="3600" dirty="0" smtClean="0"/>
            </a:br>
            <a:r>
              <a:rPr lang="en-US" sz="3600" dirty="0" smtClean="0"/>
              <a:t>at Spencer Crest Nature Center</a:t>
            </a:r>
            <a:br>
              <a:rPr lang="en-US" sz="3600" dirty="0" smtClean="0"/>
            </a:br>
            <a:r>
              <a:rPr lang="en-US" sz="3600" dirty="0" smtClean="0"/>
              <a:t>Summer 2012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402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0" y="6515100"/>
            <a:ext cx="3600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lh6.googleusercontent.com/-UWZlAvkKl-4/UBq_pIrfEGI/AAAAAAAABhM/XRX2JWzPzzE/s640/DSCN0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Pond Water Testing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Looking at Macro and Micro Sized Organisms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5.googleusercontent.com/-WyqwatRcgJY/UEd6kkJv0qI/AAAAAAAAB2U/qsOb1Rbw4C0/s640/christine%2520camera%2520sdc%2520summer%25202012%2520image%25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8303"/>
            <a:ext cx="9144000" cy="581297"/>
          </a:xfrm>
          <a:solidFill>
            <a:schemeClr val="bg1">
              <a:alpha val="42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How big is a nanometer?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0" y="6515100"/>
            <a:ext cx="3600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4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4.googleusercontent.com/-GbYs5W-MjmA/UEd59GrESjI/AAAAAAAAB1M/aYVTxNG8oNI/s640/christine%2520camera%2520sdc%2520summer%25202012%2520image%252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0" y="6515100"/>
            <a:ext cx="3600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2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0" y="6515100"/>
            <a:ext cx="3600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lh4.googleusercontent.com/-FeMa2CKWQcw/UEd65W2Pt5I/AAAAAAAAB2w/qw_RQfsC7Y0/s640/christine%2520camera%2520sdc%2520summer%25202012%2520image%25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571500" y="1335954"/>
            <a:ext cx="5791201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5.googleusercontent.com/-13mHxW50uZc/UEd7HT7c5qI/AAAAAAAAB28/REgVKJ2Hwp4/s640/christine%2520camera%2520sdc%2520summer%25202012%2520image%252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085956" y="1356907"/>
            <a:ext cx="5767253" cy="432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4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5.googleusercontent.com/-SsJaAhOrZQM/UEd5-rObANI/AAAAAAAAB1c/vXwnbTjhLqI/s640/christine%2520camera%2520sdc%2520summer%25202012%2520image%252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0" y="6515100"/>
            <a:ext cx="3600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2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4.googleusercontent.com/-2eO9yx_towo/UEd6NowukuI/AAAAAAAAB1o/3ZAG6k6zHxc/s640/christine%2520camera%2520sdc%2520summer%25202012%2520image%252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0" y="6515100"/>
            <a:ext cx="3600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2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-0D9TMpR9Fw8/UEd7L5C4A1I/AAAAAAAAB3M/fOaKDUL-mzU/s640/christine%2520camera%2520sdc%2520summer%25202012%2520image%25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536" y="-76200"/>
            <a:ext cx="920053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0" y="6515100"/>
            <a:ext cx="3600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0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565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9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1-Day </a:t>
            </a:r>
            <a:r>
              <a:rPr lang="en-US" sz="3600" b="1" dirty="0" err="1" smtClean="0"/>
              <a:t>Nano</a:t>
            </a:r>
            <a:r>
              <a:rPr lang="en-US" sz="3600" b="1" dirty="0" smtClean="0"/>
              <a:t> Camp Projects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534400" cy="5943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Polymer </a:t>
            </a:r>
            <a:r>
              <a:rPr lang="en-US" dirty="0" err="1" smtClean="0"/>
              <a:t>Nano</a:t>
            </a:r>
            <a:r>
              <a:rPr lang="en-US" dirty="0" smtClean="0"/>
              <a:t>-Materials</a:t>
            </a:r>
          </a:p>
          <a:p>
            <a:pPr lvl="1"/>
            <a:r>
              <a:rPr lang="en-US" dirty="0" smtClean="0"/>
              <a:t>Water-Resistant Polymeric materials and their applications</a:t>
            </a:r>
          </a:p>
          <a:p>
            <a:pPr lvl="1"/>
            <a:r>
              <a:rPr lang="en-US" dirty="0" err="1" smtClean="0"/>
              <a:t>Hydrogels</a:t>
            </a:r>
            <a:endParaRPr lang="en-US" dirty="0" smtClean="0"/>
          </a:p>
          <a:p>
            <a:pPr lvl="1"/>
            <a:r>
              <a:rPr lang="en-US" dirty="0" smtClean="0"/>
              <a:t>Experiment: </a:t>
            </a:r>
            <a:r>
              <a:rPr lang="en-US" dirty="0" err="1" smtClean="0"/>
              <a:t>Hydrophobicity</a:t>
            </a:r>
            <a:r>
              <a:rPr lang="en-US" dirty="0" smtClean="0"/>
              <a:t> Test</a:t>
            </a:r>
          </a:p>
          <a:p>
            <a:r>
              <a:rPr lang="en-US" dirty="0" smtClean="0"/>
              <a:t>Solar Energy/Wind Power/Fuel Cells and their applications</a:t>
            </a:r>
          </a:p>
          <a:p>
            <a:r>
              <a:rPr lang="en-US" dirty="0" smtClean="0"/>
              <a:t>Hand-on Projects:</a:t>
            </a:r>
          </a:p>
          <a:p>
            <a:pPr lvl="1"/>
            <a:r>
              <a:rPr lang="en-US" dirty="0" smtClean="0"/>
              <a:t>Morning Session with 35 students:  Fluorescent glow polymer, Solubility and absorption spectrum measurements, Hydrophobic and hydrophilic polymer, Solar car and fan, Wind power fan and light and Fuel cell fan and light</a:t>
            </a:r>
          </a:p>
          <a:p>
            <a:pPr lvl="1"/>
            <a:r>
              <a:rPr lang="en-US" dirty="0" smtClean="0"/>
              <a:t>Afternoon Session with 200 participants: Fluorescent glow polymer, Solubility and absorption spectrum measurements, Hydrophobic and hydrophilic polymer, Solar car and fan, Wind power fan and light, Fuel cell fan and light, </a:t>
            </a:r>
            <a:r>
              <a:rPr lang="en-US" dirty="0" err="1" smtClean="0"/>
              <a:t>nano</a:t>
            </a:r>
            <a:r>
              <a:rPr lang="en-US" dirty="0" smtClean="0"/>
              <a:t>-size and me, Puzzle, Sun screen, Soda geyser, Story time: Alice in </a:t>
            </a:r>
            <a:r>
              <a:rPr lang="en-US" dirty="0" err="1" smtClean="0"/>
              <a:t>Nanoland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001838" y="449263"/>
            <a:ext cx="7142162" cy="1692275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26A1E5"/>
                </a:solidFill>
              </a:rPr>
              <a:t>Summer Programming for Reaching New Audiences</a:t>
            </a:r>
            <a:br>
              <a:rPr lang="en-US" sz="4000" b="1" smtClean="0">
                <a:solidFill>
                  <a:srgbClr val="26A1E5"/>
                </a:solidFill>
              </a:rPr>
            </a:br>
            <a:endParaRPr lang="en-US" sz="3200" smtClean="0"/>
          </a:p>
        </p:txBody>
      </p:sp>
      <p:pic>
        <p:nvPicPr>
          <p:cNvPr id="13315" name="Picture 3" descr="Blow It Up 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6113" y="1708150"/>
            <a:ext cx="3192462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304925" y="2498725"/>
            <a:ext cx="334803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NANO BITES</a:t>
            </a:r>
            <a:endParaRPr lang="en-US" dirty="0">
              <a:latin typeface="+mn-lt"/>
              <a:ea typeface="+mn-ea"/>
            </a:endParaRPr>
          </a:p>
        </p:txBody>
      </p:sp>
      <p:pic>
        <p:nvPicPr>
          <p:cNvPr id="13317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25" y="3300413"/>
            <a:ext cx="5100638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7938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Objective of Grant</a:t>
            </a:r>
            <a:endParaRPr lang="en-US" sz="3600" b="1" dirty="0">
              <a:ea typeface="+mj-ea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3162300" y="1430338"/>
            <a:ext cx="52768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/>
              <a:t>Develop and deliver a nanoscience themed class during our 2012 summer camp</a:t>
            </a:r>
          </a:p>
          <a:p>
            <a:pPr marL="285750" indent="-285750">
              <a:buFont typeface="Arial" charset="0"/>
              <a:buChar char="•"/>
            </a:pPr>
            <a:endParaRPr lang="en-US" sz="2400"/>
          </a:p>
          <a:p>
            <a:pPr marL="285750" indent="-285750">
              <a:buFont typeface="Arial" charset="0"/>
              <a:buChar char="•"/>
            </a:pPr>
            <a:r>
              <a:rPr lang="en-US" sz="2400"/>
              <a:t>Introduce nanoscience and technology education to camp participants, including underserved youth</a:t>
            </a:r>
          </a:p>
          <a:p>
            <a:pPr marL="285750" indent="-285750">
              <a:buFont typeface="Arial" charset="0"/>
              <a:buChar char="•"/>
            </a:pPr>
            <a:endParaRPr lang="en-US" sz="2400"/>
          </a:p>
          <a:p>
            <a:pPr marL="285750" indent="-285750">
              <a:buFont typeface="Arial" charset="0"/>
              <a:buChar char="•"/>
            </a:pPr>
            <a:r>
              <a:rPr lang="en-US" sz="2400"/>
              <a:t>Translate 5 Nano Days demos and Bump and Roll exhibit text to Creole</a:t>
            </a: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1430338"/>
            <a:ext cx="2846388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7938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Description of Class</a:t>
            </a:r>
            <a:endParaRPr lang="en-US" sz="3600" b="1" dirty="0">
              <a:ea typeface="+mj-ea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11138" y="3719513"/>
            <a:ext cx="87296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Components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Hands-on activities and experiments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Nano Exhibits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Activities from Nano Days kits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Nano Theater Shows</a:t>
            </a:r>
          </a:p>
          <a:p>
            <a:pPr>
              <a:defRPr/>
            </a:pPr>
            <a:endParaRPr lang="en-US" sz="2400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Culminating Activity: Develop own hands-on </a:t>
            </a:r>
            <a:r>
              <a:rPr lang="en-US" sz="2400" dirty="0" err="1">
                <a:latin typeface="Arial" pitchFamily="34" charset="0"/>
              </a:rPr>
              <a:t>nano</a:t>
            </a:r>
            <a:r>
              <a:rPr lang="en-US" sz="2400" dirty="0">
                <a:latin typeface="Arial" pitchFamily="34" charset="0"/>
              </a:rPr>
              <a:t>-themed demo, skit, or presentation; some in additional languages</a:t>
            </a:r>
          </a:p>
          <a:p>
            <a:pPr>
              <a:defRPr/>
            </a:pPr>
            <a:endParaRPr lang="en-US" sz="2400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2400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2400" dirty="0">
              <a:latin typeface="Arial" pitchFamily="34" charset="0"/>
            </a:endParaRPr>
          </a:p>
          <a:p>
            <a:pPr>
              <a:defRPr/>
            </a:pPr>
            <a:endParaRPr lang="en-US" sz="2400" dirty="0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7963" y="1065213"/>
            <a:ext cx="8736012" cy="2654300"/>
            <a:chOff x="205667" y="2597326"/>
            <a:chExt cx="8735166" cy="2653830"/>
          </a:xfrm>
        </p:grpSpPr>
        <p:pic>
          <p:nvPicPr>
            <p:cNvPr id="15365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667" y="2597326"/>
              <a:ext cx="8732666" cy="1569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66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67" y="4083884"/>
              <a:ext cx="8732666" cy="1167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388"/>
            <a:ext cx="91440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Description of Participants</a:t>
            </a:r>
            <a:endParaRPr lang="en-US" sz="3600" b="1" dirty="0">
              <a:ea typeface="+mj-ea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0038" y="974725"/>
            <a:ext cx="8618537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Offered to general camp participants in 4</a:t>
            </a:r>
            <a:r>
              <a:rPr lang="en-US" sz="2400" baseline="30000" dirty="0">
                <a:latin typeface="Arial" pitchFamily="34" charset="0"/>
              </a:rPr>
              <a:t>th</a:t>
            </a:r>
            <a:r>
              <a:rPr lang="en-US" sz="2400" dirty="0">
                <a:latin typeface="Arial" pitchFamily="34" charset="0"/>
              </a:rPr>
              <a:t>-8</a:t>
            </a:r>
            <a:r>
              <a:rPr lang="en-US" sz="2400" baseline="30000" dirty="0">
                <a:latin typeface="Arial" pitchFamily="34" charset="0"/>
              </a:rPr>
              <a:t>th</a:t>
            </a:r>
            <a:r>
              <a:rPr lang="en-US" sz="2400" dirty="0">
                <a:latin typeface="Arial" pitchFamily="34" charset="0"/>
              </a:rPr>
              <a:t> grade</a:t>
            </a:r>
          </a:p>
          <a:p>
            <a:pPr>
              <a:defRPr/>
            </a:pPr>
            <a:endParaRPr lang="en-US" sz="2400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To reach additional new audiences, also offered as one of the options for students in our Summer Science Camp scholarship program </a:t>
            </a:r>
          </a:p>
          <a:p>
            <a:pPr lvl="1">
              <a:defRPr/>
            </a:pPr>
            <a:endParaRPr lang="en-US" sz="2400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6</a:t>
            </a:r>
            <a:r>
              <a:rPr lang="en-US" sz="2400" baseline="30000" dirty="0">
                <a:latin typeface="Arial" pitchFamily="34" charset="0"/>
              </a:rPr>
              <a:t>th</a:t>
            </a:r>
            <a:r>
              <a:rPr lang="en-US" sz="2400" dirty="0">
                <a:latin typeface="Arial" pitchFamily="34" charset="0"/>
              </a:rPr>
              <a:t>-8</a:t>
            </a:r>
            <a:r>
              <a:rPr lang="en-US" sz="2400" baseline="30000" dirty="0">
                <a:latin typeface="Arial" pitchFamily="34" charset="0"/>
              </a:rPr>
              <a:t>th</a:t>
            </a:r>
            <a:r>
              <a:rPr lang="en-US" sz="2400" dirty="0">
                <a:latin typeface="Arial" pitchFamily="34" charset="0"/>
              </a:rPr>
              <a:t> grade: 20 student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2400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4</a:t>
            </a:r>
            <a:r>
              <a:rPr lang="en-US" sz="2400" baseline="30000" dirty="0">
                <a:latin typeface="Arial" pitchFamily="34" charset="0"/>
              </a:rPr>
              <a:t>th</a:t>
            </a:r>
            <a:r>
              <a:rPr lang="en-US" sz="2400" dirty="0">
                <a:latin typeface="Arial" pitchFamily="34" charset="0"/>
              </a:rPr>
              <a:t>-5</a:t>
            </a:r>
            <a:r>
              <a:rPr lang="en-US" sz="2400" baseline="30000" dirty="0">
                <a:latin typeface="Arial" pitchFamily="34" charset="0"/>
              </a:rPr>
              <a:t>th</a:t>
            </a:r>
            <a:r>
              <a:rPr lang="en-US" sz="2400" dirty="0">
                <a:latin typeface="Arial" pitchFamily="34" charset="0"/>
              </a:rPr>
              <a:t> grade: 15 students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2400" dirty="0">
              <a:latin typeface="Arial" pitchFamily="34" charset="0"/>
            </a:endParaRPr>
          </a:p>
          <a:p>
            <a:pPr>
              <a:defRPr/>
            </a:pPr>
            <a:endParaRPr lang="en-US" sz="2400" dirty="0">
              <a:solidFill>
                <a:srgbClr val="FF0000"/>
              </a:solidFill>
              <a:latin typeface="Arial" pitchFamily="34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2760238" y="2195373"/>
          <a:ext cx="7433533" cy="4997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7938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Nano Bites – Week at a Glance</a:t>
            </a:r>
            <a:endParaRPr lang="en-US" sz="3600" b="1" dirty="0">
              <a:ea typeface="+mj-ea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09550" y="944563"/>
            <a:ext cx="86645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Arial" pitchFamily="34" charset="0"/>
              </a:rPr>
              <a:t>Day 1: Intro to Nano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Introducing the term  Nano and the concept of a Billion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Exploring Scale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Properties of Materials Change at the  Nano Scale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Introduction to culminating activity</a:t>
            </a:r>
          </a:p>
          <a:p>
            <a:pPr>
              <a:defRPr/>
            </a:pPr>
            <a:endParaRPr lang="en-US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2806700"/>
            <a:ext cx="53086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388" y="2519363"/>
            <a:ext cx="3443287" cy="426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263" y="823913"/>
            <a:ext cx="4122737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7938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Nano Bites – Week at a Glance</a:t>
            </a:r>
            <a:endParaRPr lang="en-US" sz="3600" b="1" dirty="0">
              <a:ea typeface="+mj-ea"/>
            </a:endParaRP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255588" y="944563"/>
            <a:ext cx="86487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Day 2: Biomimicry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/>
              <a:t>The Lotus Effect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/>
              <a:t>Light Waves and Iridescence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/>
              <a:t>Sticky Feet</a:t>
            </a:r>
          </a:p>
        </p:txBody>
      </p:sp>
      <p:pic>
        <p:nvPicPr>
          <p:cNvPr id="1843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638" y="3675063"/>
            <a:ext cx="4122737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2514600"/>
            <a:ext cx="3421063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7938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Nano Bites – Week at a Glance</a:t>
            </a:r>
            <a:endParaRPr lang="en-US" sz="3600" b="1" dirty="0">
              <a:ea typeface="+mj-ea"/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209550" y="944563"/>
            <a:ext cx="46180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Day 3: Manipulating Things at the Nano Scale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/>
              <a:t>Nano Shapes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/>
              <a:t>Self-Assembly</a:t>
            </a:r>
          </a:p>
        </p:txBody>
      </p:sp>
      <p:pic>
        <p:nvPicPr>
          <p:cNvPr id="19460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713" y="703263"/>
            <a:ext cx="4573587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2" descr="20121030_1347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338" y="3684588"/>
            <a:ext cx="445135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2559050"/>
            <a:ext cx="3178175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7938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Nano Bites – Week at a Glance</a:t>
            </a:r>
            <a:endParaRPr lang="en-US" sz="3600" b="1" dirty="0">
              <a:ea typeface="+mj-ea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55588" y="944563"/>
            <a:ext cx="80962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Arial" pitchFamily="34" charset="0"/>
              </a:rPr>
              <a:t>Day 4: Special Tools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Why do we need special tools at the Nano Scale?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Scanning Probe Microscopes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Using Atomic Force Microscopes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 err="1">
                <a:latin typeface="Arial" pitchFamily="34" charset="0"/>
              </a:rPr>
              <a:t>Nanobots</a:t>
            </a:r>
            <a:endParaRPr lang="en-US" sz="2400" dirty="0">
              <a:latin typeface="Arial" pitchFamily="34" charset="0"/>
            </a:endParaRPr>
          </a:p>
          <a:p>
            <a:pPr>
              <a:defRPr/>
            </a:pPr>
            <a:endParaRPr lang="en-US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78200"/>
            <a:ext cx="5341938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2432050"/>
            <a:ext cx="3913187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7938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Nano Bites – Week at a Glance</a:t>
            </a:r>
            <a:endParaRPr lang="en-US" sz="3600" b="1" dirty="0">
              <a:ea typeface="+mj-ea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69875" y="944563"/>
            <a:ext cx="80819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Arial" pitchFamily="34" charset="0"/>
              </a:rPr>
              <a:t>Day 5: Innovations and Societal Implications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Nano Innovations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Implications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Presentation of Final Projects</a:t>
            </a:r>
          </a:p>
          <a:p>
            <a:pPr>
              <a:defRPr/>
            </a:pPr>
            <a:endParaRPr lang="en-US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>
              <a:latin typeface="Arial" pitchFamily="34" charset="0"/>
            </a:endParaRPr>
          </a:p>
        </p:txBody>
      </p:sp>
      <p:pic>
        <p:nvPicPr>
          <p:cNvPr id="2150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675" y="2505075"/>
            <a:ext cx="5876925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7938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Resources</a:t>
            </a:r>
            <a:endParaRPr lang="en-US" sz="3600" b="1" dirty="0">
              <a:ea typeface="+mj-ea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2746375"/>
            <a:ext cx="2522537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2746375"/>
            <a:ext cx="25400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692400"/>
            <a:ext cx="2665413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7" descr="NISE Logo">
            <a:hlinkClick r:id="rId5" tooltip="Hom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988" y="1203325"/>
            <a:ext cx="4446587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Hom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87834">
            <a:off x="4799013" y="1068388"/>
            <a:ext cx="41846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omei Gao\JSU\NanoDay&amp; NanoEdu\images\1-day NanoCamp, June16 12\P61605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46" y="105507"/>
            <a:ext cx="5462954" cy="4097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Ruomei Gao\JSU\NanoDay&amp; NanoEdu\images\1-day NanoCamp, June16 12\P616054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5791200" cy="4343400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3352800"/>
            <a:ext cx="26670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Registration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62400" y="5989638"/>
            <a:ext cx="4648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Survey Time and Breakfast</a:t>
            </a:r>
            <a:endParaRPr kumimoji="0" lang="en-US" sz="3200" b="1" i="0" u="none" strike="noStrike" kern="1200" cap="none" spc="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7938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26A1E5"/>
                </a:solidFill>
                <a:latin typeface="+mn-lt"/>
                <a:ea typeface="ＭＳ Ｐゴシック" pitchFamily="29" charset="-128"/>
                <a:cs typeface="ＭＳ Ｐゴシック" pitchFamily="29" charset="-128"/>
              </a:rPr>
              <a:t>Lessons Learned</a:t>
            </a:r>
            <a:endParaRPr lang="en-US" sz="3600" b="1" dirty="0">
              <a:ea typeface="+mj-ea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09575" y="841375"/>
            <a:ext cx="6046788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“Why are we doing so much math?  I thought this was a science class.”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Modifying other activities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Games &amp; Group Activities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Younger students able to get through quicker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Sourcing Specialty Supplies difficult/time consuming</a:t>
            </a:r>
          </a:p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pic>
        <p:nvPicPr>
          <p:cNvPr id="23556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63" y="374650"/>
            <a:ext cx="2687637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3856038"/>
            <a:ext cx="381635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700" y="3865563"/>
            <a:ext cx="5321300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Ruomei Gao\JSU\NanoDay&amp; NanoEdu\images\1-day NanoCamp, June16 12\P616056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43300"/>
            <a:ext cx="4419600" cy="3314700"/>
          </a:xfrm>
          <a:prstGeom prst="rect">
            <a:avLst/>
          </a:prstGeom>
          <a:noFill/>
        </p:spPr>
      </p:pic>
      <p:pic>
        <p:nvPicPr>
          <p:cNvPr id="5122" name="Picture 2" descr="C:\Users\Ruomei Gao\JSU\NanoDay&amp; NanoEdu\images\1-day NanoCamp, June16 12\P616055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0"/>
            <a:ext cx="6502400" cy="4876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685800"/>
            <a:ext cx="3823098" cy="523220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Instructors’ Introduction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Ruomei Gao\JSU\NanoDay&amp; NanoEdu\images\1-day NanoCamp, June16 12\P61605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3886200" cy="2914650"/>
          </a:xfrm>
          <a:prstGeom prst="rect">
            <a:avLst/>
          </a:prstGeom>
          <a:noFill/>
        </p:spPr>
      </p:pic>
      <p:pic>
        <p:nvPicPr>
          <p:cNvPr id="7173" name="Picture 5" descr="C:\Users\Ruomei Gao\JSU\NanoDay&amp; NanoEdu\images\1-day NanoCamp, June16 12\P616057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4114800" cy="3086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3657600" cy="1143000"/>
          </a:xfrm>
        </p:spPr>
        <p:txBody>
          <a:bodyPr>
            <a:prstTxWarp prst="textStop">
              <a:avLst/>
            </a:prstTxWarp>
            <a:normAutofit fontScale="90000"/>
          </a:bodyPr>
          <a:lstStyle/>
          <a:p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Hydrophobic and Hydrophilic Polymers 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Picture 4" descr="C:\Users\Ruomei Gao\JSU\NanoDay&amp; NanoEdu\images\1-day NanoCamp, June16 12\P616059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9718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Ruomei Gao\JSU\NanoDay&amp; NanoEdu\images\1-day NanoCamp, June16 12\P6160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</p:spPr>
      </p:pic>
      <p:pic>
        <p:nvPicPr>
          <p:cNvPr id="15365" name="Picture 5" descr="C:\Users\Ruomei Gao\JSU\NanoDay&amp; NanoEdu\images\1-day NanoCamp, June16 12\P616064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>
            <a:prstTxWarp prst="textCascadeDown">
              <a:avLst/>
            </a:prstTxWarp>
            <a:normAutofit/>
          </a:bodyPr>
          <a:lstStyle/>
          <a:p>
            <a:r>
              <a:rPr lang="en-US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Spectrophotometeric</a:t>
            </a:r>
            <a:r>
              <a:rPr 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Measurements</a:t>
            </a:r>
            <a:endParaRPr lang="en-US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5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808080"/>
      </a:accent3>
      <a:accent4>
        <a:srgbClr val="000000"/>
      </a:accent4>
      <a:accent5>
        <a:srgbClr val="009999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6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998</Words>
  <Application>Microsoft Macintosh PowerPoint</Application>
  <PresentationFormat>On-screen Show (4:3)</PresentationFormat>
  <Paragraphs>211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Office Theme</vt:lpstr>
      <vt:lpstr>Theme5</vt:lpstr>
      <vt:lpstr>Theme6</vt:lpstr>
      <vt:lpstr>Summer Programming for  Reaching New Audiences</vt:lpstr>
      <vt:lpstr>Summer Program for Reaching New Audiences – Nano-Informal Education at Jackson State University</vt:lpstr>
      <vt:lpstr>PowerPoint Presentation</vt:lpstr>
      <vt:lpstr>PowerPoint Presentation</vt:lpstr>
      <vt:lpstr>1-Day Nano Camp Projects</vt:lpstr>
      <vt:lpstr>Registration</vt:lpstr>
      <vt:lpstr>PowerPoint Presentation</vt:lpstr>
      <vt:lpstr>Hydrophobic and Hydrophilic Polymers </vt:lpstr>
      <vt:lpstr>Spectrophotometeric Measurements</vt:lpstr>
      <vt:lpstr>Fuel Cell Group</vt:lpstr>
      <vt:lpstr>Fuel Cell Group Presentation in Class</vt:lpstr>
      <vt:lpstr>Solar Cell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Nano Knowledge Surveys in the Morning and Afternoon</vt:lpstr>
      <vt:lpstr>PowerPoint Presentation</vt:lpstr>
      <vt:lpstr>PowerPoint Presentation</vt:lpstr>
      <vt:lpstr>PowerPoint Presentation</vt:lpstr>
      <vt:lpstr>Quick Facts on Nano 2012 (March-June)</vt:lpstr>
      <vt:lpstr>Acknowledgment </vt:lpstr>
      <vt:lpstr>Nanotechnology in Our World Science Factory, Eugene, OR August 2011</vt:lpstr>
      <vt:lpstr>Monday: What is Nano?</vt:lpstr>
      <vt:lpstr>PowerPoint Presentation</vt:lpstr>
      <vt:lpstr>PowerPoint Presentation</vt:lpstr>
      <vt:lpstr>PowerPoint Presentation</vt:lpstr>
      <vt:lpstr>Tuesday: Nano structures</vt:lpstr>
      <vt:lpstr>Tuesday: Nano structures</vt:lpstr>
      <vt:lpstr>Wednesday: Nano products</vt:lpstr>
      <vt:lpstr>Thursday: Silver and gold</vt:lpstr>
      <vt:lpstr>Thursday: Silver and gold</vt:lpstr>
      <vt:lpstr>Friday: Tour  of UO Labs</vt:lpstr>
      <vt:lpstr>A Science Center Without Walls</vt:lpstr>
      <vt:lpstr>Outdoor Biology Camp  at Spencer Crest Nature Center Summer 2012</vt:lpstr>
      <vt:lpstr>Pond Water Testing Looking at Macro and Micro Sized Organisms </vt:lpstr>
      <vt:lpstr>How big is a nanometer?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Summer Programming for Reaching New Audiences </vt:lpstr>
      <vt:lpstr>Objective of Grant</vt:lpstr>
      <vt:lpstr>Description of Class</vt:lpstr>
      <vt:lpstr>Description of Participants</vt:lpstr>
      <vt:lpstr>Nano Bites – Week at a Glance</vt:lpstr>
      <vt:lpstr>Nano Bites – Week at a Glance</vt:lpstr>
      <vt:lpstr>Nano Bites – Week at a Glance</vt:lpstr>
      <vt:lpstr>Nano Bites – Week at a Glance</vt:lpstr>
      <vt:lpstr>Nano Bites – Week at a Glance</vt:lpstr>
      <vt:lpstr>Resources</vt:lpstr>
      <vt:lpstr>Lessons Learned</vt:lpstr>
    </vt:vector>
  </TitlesOfParts>
  <Company>Jackson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Ruomei Gao</dc:creator>
  <cp:lastModifiedBy>Catherine McCarthy</cp:lastModifiedBy>
  <cp:revision>295</cp:revision>
  <dcterms:created xsi:type="dcterms:W3CDTF">2012-04-12T14:35:23Z</dcterms:created>
  <dcterms:modified xsi:type="dcterms:W3CDTF">2013-01-07T19:50:42Z</dcterms:modified>
</cp:coreProperties>
</file>