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5" r:id="rId2"/>
    <p:sldId id="284" r:id="rId3"/>
    <p:sldId id="280" r:id="rId4"/>
    <p:sldId id="283" r:id="rId5"/>
    <p:sldId id="281" r:id="rId6"/>
    <p:sldId id="279" r:id="rId7"/>
    <p:sldId id="278" r:id="rId8"/>
    <p:sldId id="271" r:id="rId9"/>
    <p:sldId id="275" r:id="rId10"/>
  </p:sldIdLst>
  <p:sldSz cx="6400800" cy="4572000"/>
  <p:notesSz cx="6858000" cy="9144000"/>
  <p:defaultTextStyle>
    <a:defPPr>
      <a:defRPr lang="en-US"/>
    </a:defPPr>
    <a:lvl1pPr marL="0" algn="l" defTabSz="313493" rtl="0" eaLnBrk="1" latinLnBrk="0" hangingPunct="1">
      <a:defRPr sz="1200" kern="1200">
        <a:solidFill>
          <a:schemeClr val="tx1"/>
        </a:solidFill>
        <a:latin typeface="+mn-lt"/>
        <a:ea typeface="+mn-ea"/>
        <a:cs typeface="+mn-cs"/>
      </a:defRPr>
    </a:lvl1pPr>
    <a:lvl2pPr marL="313493" algn="l" defTabSz="313493" rtl="0" eaLnBrk="1" latinLnBrk="0" hangingPunct="1">
      <a:defRPr sz="1200" kern="1200">
        <a:solidFill>
          <a:schemeClr val="tx1"/>
        </a:solidFill>
        <a:latin typeface="+mn-lt"/>
        <a:ea typeface="+mn-ea"/>
        <a:cs typeface="+mn-cs"/>
      </a:defRPr>
    </a:lvl2pPr>
    <a:lvl3pPr marL="626986" algn="l" defTabSz="313493" rtl="0" eaLnBrk="1" latinLnBrk="0" hangingPunct="1">
      <a:defRPr sz="1200" kern="1200">
        <a:solidFill>
          <a:schemeClr val="tx1"/>
        </a:solidFill>
        <a:latin typeface="+mn-lt"/>
        <a:ea typeface="+mn-ea"/>
        <a:cs typeface="+mn-cs"/>
      </a:defRPr>
    </a:lvl3pPr>
    <a:lvl4pPr marL="940479" algn="l" defTabSz="313493" rtl="0" eaLnBrk="1" latinLnBrk="0" hangingPunct="1">
      <a:defRPr sz="1200" kern="1200">
        <a:solidFill>
          <a:schemeClr val="tx1"/>
        </a:solidFill>
        <a:latin typeface="+mn-lt"/>
        <a:ea typeface="+mn-ea"/>
        <a:cs typeface="+mn-cs"/>
      </a:defRPr>
    </a:lvl4pPr>
    <a:lvl5pPr marL="1253972" algn="l" defTabSz="313493" rtl="0" eaLnBrk="1" latinLnBrk="0" hangingPunct="1">
      <a:defRPr sz="1200" kern="1200">
        <a:solidFill>
          <a:schemeClr val="tx1"/>
        </a:solidFill>
        <a:latin typeface="+mn-lt"/>
        <a:ea typeface="+mn-ea"/>
        <a:cs typeface="+mn-cs"/>
      </a:defRPr>
    </a:lvl5pPr>
    <a:lvl6pPr marL="1567464" algn="l" defTabSz="313493" rtl="0" eaLnBrk="1" latinLnBrk="0" hangingPunct="1">
      <a:defRPr sz="1200" kern="1200">
        <a:solidFill>
          <a:schemeClr val="tx1"/>
        </a:solidFill>
        <a:latin typeface="+mn-lt"/>
        <a:ea typeface="+mn-ea"/>
        <a:cs typeface="+mn-cs"/>
      </a:defRPr>
    </a:lvl6pPr>
    <a:lvl7pPr marL="1880957" algn="l" defTabSz="313493" rtl="0" eaLnBrk="1" latinLnBrk="0" hangingPunct="1">
      <a:defRPr sz="1200" kern="1200">
        <a:solidFill>
          <a:schemeClr val="tx1"/>
        </a:solidFill>
        <a:latin typeface="+mn-lt"/>
        <a:ea typeface="+mn-ea"/>
        <a:cs typeface="+mn-cs"/>
      </a:defRPr>
    </a:lvl7pPr>
    <a:lvl8pPr marL="2194450" algn="l" defTabSz="313493" rtl="0" eaLnBrk="1" latinLnBrk="0" hangingPunct="1">
      <a:defRPr sz="1200" kern="1200">
        <a:solidFill>
          <a:schemeClr val="tx1"/>
        </a:solidFill>
        <a:latin typeface="+mn-lt"/>
        <a:ea typeface="+mn-ea"/>
        <a:cs typeface="+mn-cs"/>
      </a:defRPr>
    </a:lvl8pPr>
    <a:lvl9pPr marL="2507943" algn="l" defTabSz="313493" rtl="0" eaLnBrk="1" latinLnBrk="0" hangingPunct="1">
      <a:defRPr sz="1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33722"/>
    <a:srgbClr val="FFFF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445" autoAdjust="0"/>
  </p:normalViewPr>
  <p:slideViewPr>
    <p:cSldViewPr snapToGrid="0" snapToObjects="1">
      <p:cViewPr varScale="1">
        <p:scale>
          <a:sx n="173" d="100"/>
          <a:sy n="173" d="100"/>
        </p:scale>
        <p:origin x="-400" y="-112"/>
      </p:cViewPr>
      <p:guideLst>
        <p:guide orient="horz" pos="1440"/>
        <p:guide pos="20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 y="1420284"/>
            <a:ext cx="5440680" cy="980016"/>
          </a:xfrm>
        </p:spPr>
        <p:txBody>
          <a:bodyPr/>
          <a:lstStyle/>
          <a:p>
            <a:r>
              <a:rPr lang="en-US" smtClean="0"/>
              <a:t>Click to edit Master title style</a:t>
            </a:r>
            <a:endParaRPr lang="en-US"/>
          </a:p>
        </p:txBody>
      </p:sp>
      <p:sp>
        <p:nvSpPr>
          <p:cNvPr id="3" name="Subtitle 2"/>
          <p:cNvSpPr>
            <a:spLocks noGrp="1"/>
          </p:cNvSpPr>
          <p:nvPr>
            <p:ph type="subTitle" idx="1"/>
          </p:nvPr>
        </p:nvSpPr>
        <p:spPr>
          <a:xfrm>
            <a:off x="960120" y="2590800"/>
            <a:ext cx="4480560" cy="1168400"/>
          </a:xfrm>
        </p:spPr>
        <p:txBody>
          <a:bodyPr/>
          <a:lstStyle>
            <a:lvl1pPr marL="0" indent="0" algn="ctr">
              <a:buNone/>
              <a:defRPr>
                <a:solidFill>
                  <a:schemeClr val="tx1">
                    <a:tint val="75000"/>
                  </a:schemeClr>
                </a:solidFill>
              </a:defRPr>
            </a:lvl1pPr>
            <a:lvl2pPr marL="313493" indent="0" algn="ctr">
              <a:buNone/>
              <a:defRPr>
                <a:solidFill>
                  <a:schemeClr val="tx1">
                    <a:tint val="75000"/>
                  </a:schemeClr>
                </a:solidFill>
              </a:defRPr>
            </a:lvl2pPr>
            <a:lvl3pPr marL="626986" indent="0" algn="ctr">
              <a:buNone/>
              <a:defRPr>
                <a:solidFill>
                  <a:schemeClr val="tx1">
                    <a:tint val="75000"/>
                  </a:schemeClr>
                </a:solidFill>
              </a:defRPr>
            </a:lvl3pPr>
            <a:lvl4pPr marL="940479" indent="0" algn="ctr">
              <a:buNone/>
              <a:defRPr>
                <a:solidFill>
                  <a:schemeClr val="tx1">
                    <a:tint val="75000"/>
                  </a:schemeClr>
                </a:solidFill>
              </a:defRPr>
            </a:lvl4pPr>
            <a:lvl5pPr marL="1253972" indent="0" algn="ctr">
              <a:buNone/>
              <a:defRPr>
                <a:solidFill>
                  <a:schemeClr val="tx1">
                    <a:tint val="75000"/>
                  </a:schemeClr>
                </a:solidFill>
              </a:defRPr>
            </a:lvl5pPr>
            <a:lvl6pPr marL="1567464" indent="0" algn="ctr">
              <a:buNone/>
              <a:defRPr>
                <a:solidFill>
                  <a:schemeClr val="tx1">
                    <a:tint val="75000"/>
                  </a:schemeClr>
                </a:solidFill>
              </a:defRPr>
            </a:lvl6pPr>
            <a:lvl7pPr marL="1880957" indent="0" algn="ctr">
              <a:buNone/>
              <a:defRPr>
                <a:solidFill>
                  <a:schemeClr val="tx1">
                    <a:tint val="75000"/>
                  </a:schemeClr>
                </a:solidFill>
              </a:defRPr>
            </a:lvl7pPr>
            <a:lvl8pPr marL="2194450" indent="0" algn="ctr">
              <a:buNone/>
              <a:defRPr>
                <a:solidFill>
                  <a:schemeClr val="tx1">
                    <a:tint val="75000"/>
                  </a:schemeClr>
                </a:solidFill>
              </a:defRPr>
            </a:lvl8pPr>
            <a:lvl9pPr marL="25079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47814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34346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40580" y="183093"/>
            <a:ext cx="1440180" cy="39010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0040" y="183093"/>
            <a:ext cx="4213860" cy="39010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126778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18232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5619" y="2937935"/>
            <a:ext cx="5440680"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505619" y="1937809"/>
            <a:ext cx="5440680" cy="1000125"/>
          </a:xfrm>
        </p:spPr>
        <p:txBody>
          <a:bodyPr anchor="b"/>
          <a:lstStyle>
            <a:lvl1pPr marL="0" indent="0">
              <a:buNone/>
              <a:defRPr sz="1400">
                <a:solidFill>
                  <a:schemeClr val="tx1">
                    <a:tint val="75000"/>
                  </a:schemeClr>
                </a:solidFill>
              </a:defRPr>
            </a:lvl1pPr>
            <a:lvl2pPr marL="313493" indent="0">
              <a:buNone/>
              <a:defRPr sz="1200">
                <a:solidFill>
                  <a:schemeClr val="tx1">
                    <a:tint val="75000"/>
                  </a:schemeClr>
                </a:solidFill>
              </a:defRPr>
            </a:lvl2pPr>
            <a:lvl3pPr marL="626986" indent="0">
              <a:buNone/>
              <a:defRPr sz="1100">
                <a:solidFill>
                  <a:schemeClr val="tx1">
                    <a:tint val="75000"/>
                  </a:schemeClr>
                </a:solidFill>
              </a:defRPr>
            </a:lvl3pPr>
            <a:lvl4pPr marL="940479" indent="0">
              <a:buNone/>
              <a:defRPr sz="900">
                <a:solidFill>
                  <a:schemeClr val="tx1">
                    <a:tint val="75000"/>
                  </a:schemeClr>
                </a:solidFill>
              </a:defRPr>
            </a:lvl4pPr>
            <a:lvl5pPr marL="1253972" indent="0">
              <a:buNone/>
              <a:defRPr sz="900">
                <a:solidFill>
                  <a:schemeClr val="tx1">
                    <a:tint val="75000"/>
                  </a:schemeClr>
                </a:solidFill>
              </a:defRPr>
            </a:lvl5pPr>
            <a:lvl6pPr marL="1567464" indent="0">
              <a:buNone/>
              <a:defRPr sz="900">
                <a:solidFill>
                  <a:schemeClr val="tx1">
                    <a:tint val="75000"/>
                  </a:schemeClr>
                </a:solidFill>
              </a:defRPr>
            </a:lvl6pPr>
            <a:lvl7pPr marL="1880957" indent="0">
              <a:buNone/>
              <a:defRPr sz="900">
                <a:solidFill>
                  <a:schemeClr val="tx1">
                    <a:tint val="75000"/>
                  </a:schemeClr>
                </a:solidFill>
              </a:defRPr>
            </a:lvl7pPr>
            <a:lvl8pPr marL="2194450" indent="0">
              <a:buNone/>
              <a:defRPr sz="900">
                <a:solidFill>
                  <a:schemeClr val="tx1">
                    <a:tint val="75000"/>
                  </a:schemeClr>
                </a:solidFill>
              </a:defRPr>
            </a:lvl8pPr>
            <a:lvl9pPr marL="2507943"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37250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0040" y="1066800"/>
            <a:ext cx="2827020" cy="3017309"/>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53740" y="1066800"/>
            <a:ext cx="2827020" cy="3017309"/>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C9572-4060-9A42-82DC-B16E5620DFF1}"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120856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0040" y="1023410"/>
            <a:ext cx="2828133" cy="426508"/>
          </a:xfrm>
        </p:spPr>
        <p:txBody>
          <a:bodyPr anchor="b"/>
          <a:lstStyle>
            <a:lvl1pPr marL="0" indent="0">
              <a:buNone/>
              <a:defRPr sz="1600" b="1"/>
            </a:lvl1pPr>
            <a:lvl2pPr marL="313493" indent="0">
              <a:buNone/>
              <a:defRPr sz="1400" b="1"/>
            </a:lvl2pPr>
            <a:lvl3pPr marL="626986" indent="0">
              <a:buNone/>
              <a:defRPr sz="1200" b="1"/>
            </a:lvl3pPr>
            <a:lvl4pPr marL="940479" indent="0">
              <a:buNone/>
              <a:defRPr sz="1100" b="1"/>
            </a:lvl4pPr>
            <a:lvl5pPr marL="1253972" indent="0">
              <a:buNone/>
              <a:defRPr sz="1100" b="1"/>
            </a:lvl5pPr>
            <a:lvl6pPr marL="1567464" indent="0">
              <a:buNone/>
              <a:defRPr sz="1100" b="1"/>
            </a:lvl6pPr>
            <a:lvl7pPr marL="1880957" indent="0">
              <a:buNone/>
              <a:defRPr sz="1100" b="1"/>
            </a:lvl7pPr>
            <a:lvl8pPr marL="2194450" indent="0">
              <a:buNone/>
              <a:defRPr sz="1100" b="1"/>
            </a:lvl8pPr>
            <a:lvl9pPr marL="250794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20040" y="1449918"/>
            <a:ext cx="2828133" cy="2634192"/>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251519" y="1023410"/>
            <a:ext cx="2829242" cy="426508"/>
          </a:xfrm>
        </p:spPr>
        <p:txBody>
          <a:bodyPr anchor="b"/>
          <a:lstStyle>
            <a:lvl1pPr marL="0" indent="0">
              <a:buNone/>
              <a:defRPr sz="1600" b="1"/>
            </a:lvl1pPr>
            <a:lvl2pPr marL="313493" indent="0">
              <a:buNone/>
              <a:defRPr sz="1400" b="1"/>
            </a:lvl2pPr>
            <a:lvl3pPr marL="626986" indent="0">
              <a:buNone/>
              <a:defRPr sz="1200" b="1"/>
            </a:lvl3pPr>
            <a:lvl4pPr marL="940479" indent="0">
              <a:buNone/>
              <a:defRPr sz="1100" b="1"/>
            </a:lvl4pPr>
            <a:lvl5pPr marL="1253972" indent="0">
              <a:buNone/>
              <a:defRPr sz="1100" b="1"/>
            </a:lvl5pPr>
            <a:lvl6pPr marL="1567464" indent="0">
              <a:buNone/>
              <a:defRPr sz="1100" b="1"/>
            </a:lvl6pPr>
            <a:lvl7pPr marL="1880957" indent="0">
              <a:buNone/>
              <a:defRPr sz="1100" b="1"/>
            </a:lvl7pPr>
            <a:lvl8pPr marL="2194450" indent="0">
              <a:buNone/>
              <a:defRPr sz="1100" b="1"/>
            </a:lvl8pPr>
            <a:lvl9pPr marL="250794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251519" y="1449918"/>
            <a:ext cx="2829242" cy="2634192"/>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C9572-4060-9A42-82DC-B16E5620DFF1}" type="datetimeFigureOut">
              <a:rPr lang="en-US" smtClean="0"/>
              <a:t>9/3/17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56828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C9572-4060-9A42-82DC-B16E5620DFF1}" type="datetimeFigureOut">
              <a:rPr lang="en-US" smtClean="0"/>
              <a:t>9/3/17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412242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C9572-4060-9A42-82DC-B16E5620DFF1}" type="datetimeFigureOut">
              <a:rPr lang="en-US" smtClean="0"/>
              <a:t>9/3/17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210726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0040" y="182034"/>
            <a:ext cx="2105819" cy="774700"/>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2502536" y="182034"/>
            <a:ext cx="3578225" cy="3902075"/>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20040" y="956734"/>
            <a:ext cx="2105819" cy="3127375"/>
          </a:xfrm>
        </p:spPr>
        <p:txBody>
          <a:bodyPr/>
          <a:lstStyle>
            <a:lvl1pPr marL="0" indent="0">
              <a:buNone/>
              <a:defRPr sz="900"/>
            </a:lvl1pPr>
            <a:lvl2pPr marL="313493" indent="0">
              <a:buNone/>
              <a:defRPr sz="900"/>
            </a:lvl2pPr>
            <a:lvl3pPr marL="626986" indent="0">
              <a:buNone/>
              <a:defRPr sz="700"/>
            </a:lvl3pPr>
            <a:lvl4pPr marL="940479" indent="0">
              <a:buNone/>
              <a:defRPr sz="600"/>
            </a:lvl4pPr>
            <a:lvl5pPr marL="1253972" indent="0">
              <a:buNone/>
              <a:defRPr sz="600"/>
            </a:lvl5pPr>
            <a:lvl6pPr marL="1567464" indent="0">
              <a:buNone/>
              <a:defRPr sz="600"/>
            </a:lvl6pPr>
            <a:lvl7pPr marL="1880957" indent="0">
              <a:buNone/>
              <a:defRPr sz="600"/>
            </a:lvl7pPr>
            <a:lvl8pPr marL="2194450" indent="0">
              <a:buNone/>
              <a:defRPr sz="600"/>
            </a:lvl8pPr>
            <a:lvl9pPr marL="2507943"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C9572-4060-9A42-82DC-B16E5620DFF1}"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63141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4603" y="3200400"/>
            <a:ext cx="3840480" cy="37782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254603" y="408516"/>
            <a:ext cx="3840480" cy="2743200"/>
          </a:xfrm>
        </p:spPr>
        <p:txBody>
          <a:bodyPr/>
          <a:lstStyle>
            <a:lvl1pPr marL="0" indent="0">
              <a:buNone/>
              <a:defRPr sz="2200"/>
            </a:lvl1pPr>
            <a:lvl2pPr marL="313493" indent="0">
              <a:buNone/>
              <a:defRPr sz="1900"/>
            </a:lvl2pPr>
            <a:lvl3pPr marL="626986" indent="0">
              <a:buNone/>
              <a:defRPr sz="1600"/>
            </a:lvl3pPr>
            <a:lvl4pPr marL="940479" indent="0">
              <a:buNone/>
              <a:defRPr sz="1400"/>
            </a:lvl4pPr>
            <a:lvl5pPr marL="1253972" indent="0">
              <a:buNone/>
              <a:defRPr sz="1400"/>
            </a:lvl5pPr>
            <a:lvl6pPr marL="1567464" indent="0">
              <a:buNone/>
              <a:defRPr sz="1400"/>
            </a:lvl6pPr>
            <a:lvl7pPr marL="1880957" indent="0">
              <a:buNone/>
              <a:defRPr sz="1400"/>
            </a:lvl7pPr>
            <a:lvl8pPr marL="2194450" indent="0">
              <a:buNone/>
              <a:defRPr sz="1400"/>
            </a:lvl8pPr>
            <a:lvl9pPr marL="2507943" indent="0">
              <a:buNone/>
              <a:defRPr sz="1400"/>
            </a:lvl9pPr>
          </a:lstStyle>
          <a:p>
            <a:endParaRPr lang="en-US"/>
          </a:p>
        </p:txBody>
      </p:sp>
      <p:sp>
        <p:nvSpPr>
          <p:cNvPr id="4" name="Text Placeholder 3"/>
          <p:cNvSpPr>
            <a:spLocks noGrp="1"/>
          </p:cNvSpPr>
          <p:nvPr>
            <p:ph type="body" sz="half" idx="2"/>
          </p:nvPr>
        </p:nvSpPr>
        <p:spPr>
          <a:xfrm>
            <a:off x="1254603" y="3578225"/>
            <a:ext cx="3840480" cy="536575"/>
          </a:xfrm>
        </p:spPr>
        <p:txBody>
          <a:bodyPr/>
          <a:lstStyle>
            <a:lvl1pPr marL="0" indent="0">
              <a:buNone/>
              <a:defRPr sz="900"/>
            </a:lvl1pPr>
            <a:lvl2pPr marL="313493" indent="0">
              <a:buNone/>
              <a:defRPr sz="900"/>
            </a:lvl2pPr>
            <a:lvl3pPr marL="626986" indent="0">
              <a:buNone/>
              <a:defRPr sz="700"/>
            </a:lvl3pPr>
            <a:lvl4pPr marL="940479" indent="0">
              <a:buNone/>
              <a:defRPr sz="600"/>
            </a:lvl4pPr>
            <a:lvl5pPr marL="1253972" indent="0">
              <a:buNone/>
              <a:defRPr sz="600"/>
            </a:lvl5pPr>
            <a:lvl6pPr marL="1567464" indent="0">
              <a:buNone/>
              <a:defRPr sz="600"/>
            </a:lvl6pPr>
            <a:lvl7pPr marL="1880957" indent="0">
              <a:buNone/>
              <a:defRPr sz="600"/>
            </a:lvl7pPr>
            <a:lvl8pPr marL="2194450" indent="0">
              <a:buNone/>
              <a:defRPr sz="600"/>
            </a:lvl8pPr>
            <a:lvl9pPr marL="2507943"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C9572-4060-9A42-82DC-B16E5620DFF1}"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627112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 y="183092"/>
            <a:ext cx="5760720" cy="762000"/>
          </a:xfrm>
          <a:prstGeom prst="rect">
            <a:avLst/>
          </a:prstGeom>
        </p:spPr>
        <p:txBody>
          <a:bodyPr vert="horz" lIns="62699" tIns="31349" rIns="62699" bIns="313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20040" y="1066800"/>
            <a:ext cx="5760720" cy="3017309"/>
          </a:xfrm>
          <a:prstGeom prst="rect">
            <a:avLst/>
          </a:prstGeom>
        </p:spPr>
        <p:txBody>
          <a:bodyPr vert="horz" lIns="62699" tIns="31349" rIns="62699" bIns="313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20040" y="4237567"/>
            <a:ext cx="1493520" cy="243416"/>
          </a:xfrm>
          <a:prstGeom prst="rect">
            <a:avLst/>
          </a:prstGeom>
        </p:spPr>
        <p:txBody>
          <a:bodyPr vert="horz" lIns="62699" tIns="31349" rIns="62699" bIns="31349" rtlCol="0" anchor="ctr"/>
          <a:lstStyle>
            <a:lvl1pPr algn="l">
              <a:defRPr sz="900">
                <a:solidFill>
                  <a:schemeClr val="tx1">
                    <a:tint val="75000"/>
                  </a:schemeClr>
                </a:solidFill>
              </a:defRPr>
            </a:lvl1pPr>
          </a:lstStyle>
          <a:p>
            <a:fld id="{55BC9572-4060-9A42-82DC-B16E5620DFF1}" type="datetimeFigureOut">
              <a:rPr lang="en-US" smtClean="0"/>
              <a:t>9/3/17</a:t>
            </a:fld>
            <a:endParaRPr lang="en-US"/>
          </a:p>
        </p:txBody>
      </p:sp>
      <p:sp>
        <p:nvSpPr>
          <p:cNvPr id="5" name="Footer Placeholder 4"/>
          <p:cNvSpPr>
            <a:spLocks noGrp="1"/>
          </p:cNvSpPr>
          <p:nvPr>
            <p:ph type="ftr" sz="quarter" idx="3"/>
          </p:nvPr>
        </p:nvSpPr>
        <p:spPr>
          <a:xfrm>
            <a:off x="2186940" y="4237567"/>
            <a:ext cx="2026920" cy="243416"/>
          </a:xfrm>
          <a:prstGeom prst="rect">
            <a:avLst/>
          </a:prstGeom>
        </p:spPr>
        <p:txBody>
          <a:bodyPr vert="horz" lIns="62699" tIns="31349" rIns="62699" bIns="31349"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87240" y="4237567"/>
            <a:ext cx="1493520" cy="243416"/>
          </a:xfrm>
          <a:prstGeom prst="rect">
            <a:avLst/>
          </a:prstGeom>
        </p:spPr>
        <p:txBody>
          <a:bodyPr vert="horz" lIns="62699" tIns="31349" rIns="62699" bIns="31349" rtlCol="0" anchor="ctr"/>
          <a:lstStyle>
            <a:lvl1pPr algn="r">
              <a:defRPr sz="900">
                <a:solidFill>
                  <a:schemeClr val="tx1">
                    <a:tint val="75000"/>
                  </a:schemeClr>
                </a:solidFill>
              </a:defRPr>
            </a:lvl1pPr>
          </a:lstStyle>
          <a:p>
            <a:fld id="{C7A3C4D3-EF62-2343-99C8-3CFEA1F27FA0}" type="slidenum">
              <a:rPr lang="en-US" smtClean="0"/>
              <a:t>‹#›</a:t>
            </a:fld>
            <a:endParaRPr lang="en-US"/>
          </a:p>
        </p:txBody>
      </p:sp>
    </p:spTree>
    <p:extLst>
      <p:ext uri="{BB962C8B-B14F-4D97-AF65-F5344CB8AC3E}">
        <p14:creationId xmlns:p14="http://schemas.microsoft.com/office/powerpoint/2010/main" val="210580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493" rtl="0" eaLnBrk="1" latinLnBrk="0" hangingPunct="1">
        <a:spcBef>
          <a:spcPct val="0"/>
        </a:spcBef>
        <a:buNone/>
        <a:defRPr sz="3000" kern="1200">
          <a:solidFill>
            <a:schemeClr val="tx1"/>
          </a:solidFill>
          <a:latin typeface="+mj-lt"/>
          <a:ea typeface="+mj-ea"/>
          <a:cs typeface="+mj-cs"/>
        </a:defRPr>
      </a:lvl1pPr>
    </p:titleStyle>
    <p:body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en-US"/>
      </a:defPPr>
      <a:lvl1pPr marL="0" algn="l" defTabSz="313493" rtl="0" eaLnBrk="1" latinLnBrk="0" hangingPunct="1">
        <a:defRPr sz="1200" kern="1200">
          <a:solidFill>
            <a:schemeClr val="tx1"/>
          </a:solidFill>
          <a:latin typeface="+mn-lt"/>
          <a:ea typeface="+mn-ea"/>
          <a:cs typeface="+mn-cs"/>
        </a:defRPr>
      </a:lvl1pPr>
      <a:lvl2pPr marL="313493" algn="l" defTabSz="313493" rtl="0" eaLnBrk="1" latinLnBrk="0" hangingPunct="1">
        <a:defRPr sz="1200" kern="1200">
          <a:solidFill>
            <a:schemeClr val="tx1"/>
          </a:solidFill>
          <a:latin typeface="+mn-lt"/>
          <a:ea typeface="+mn-ea"/>
          <a:cs typeface="+mn-cs"/>
        </a:defRPr>
      </a:lvl2pPr>
      <a:lvl3pPr marL="626986" algn="l" defTabSz="313493" rtl="0" eaLnBrk="1" latinLnBrk="0" hangingPunct="1">
        <a:defRPr sz="1200" kern="1200">
          <a:solidFill>
            <a:schemeClr val="tx1"/>
          </a:solidFill>
          <a:latin typeface="+mn-lt"/>
          <a:ea typeface="+mn-ea"/>
          <a:cs typeface="+mn-cs"/>
        </a:defRPr>
      </a:lvl3pPr>
      <a:lvl4pPr marL="940479" algn="l" defTabSz="313493" rtl="0" eaLnBrk="1" latinLnBrk="0" hangingPunct="1">
        <a:defRPr sz="1200" kern="1200">
          <a:solidFill>
            <a:schemeClr val="tx1"/>
          </a:solidFill>
          <a:latin typeface="+mn-lt"/>
          <a:ea typeface="+mn-ea"/>
          <a:cs typeface="+mn-cs"/>
        </a:defRPr>
      </a:lvl4pPr>
      <a:lvl5pPr marL="1253972" algn="l" defTabSz="313493" rtl="0" eaLnBrk="1" latinLnBrk="0" hangingPunct="1">
        <a:defRPr sz="1200" kern="1200">
          <a:solidFill>
            <a:schemeClr val="tx1"/>
          </a:solidFill>
          <a:latin typeface="+mn-lt"/>
          <a:ea typeface="+mn-ea"/>
          <a:cs typeface="+mn-cs"/>
        </a:defRPr>
      </a:lvl5pPr>
      <a:lvl6pPr marL="1567464" algn="l" defTabSz="313493" rtl="0" eaLnBrk="1" latinLnBrk="0" hangingPunct="1">
        <a:defRPr sz="1200" kern="1200">
          <a:solidFill>
            <a:schemeClr val="tx1"/>
          </a:solidFill>
          <a:latin typeface="+mn-lt"/>
          <a:ea typeface="+mn-ea"/>
          <a:cs typeface="+mn-cs"/>
        </a:defRPr>
      </a:lvl6pPr>
      <a:lvl7pPr marL="1880957" algn="l" defTabSz="313493" rtl="0" eaLnBrk="1" latinLnBrk="0" hangingPunct="1">
        <a:defRPr sz="1200" kern="1200">
          <a:solidFill>
            <a:schemeClr val="tx1"/>
          </a:solidFill>
          <a:latin typeface="+mn-lt"/>
          <a:ea typeface="+mn-ea"/>
          <a:cs typeface="+mn-cs"/>
        </a:defRPr>
      </a:lvl7pPr>
      <a:lvl8pPr marL="2194450" algn="l" defTabSz="313493" rtl="0" eaLnBrk="1" latinLnBrk="0" hangingPunct="1">
        <a:defRPr sz="1200" kern="1200">
          <a:solidFill>
            <a:schemeClr val="tx1"/>
          </a:solidFill>
          <a:latin typeface="+mn-lt"/>
          <a:ea typeface="+mn-ea"/>
          <a:cs typeface="+mn-cs"/>
        </a:defRPr>
      </a:lvl8pPr>
      <a:lvl9pPr marL="2507943" algn="l" defTabSz="313493"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emf"/><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983"/>
          <a:stretch/>
        </p:blipFill>
        <p:spPr>
          <a:xfrm>
            <a:off x="-2590" y="-1087"/>
            <a:ext cx="6400800" cy="4573087"/>
          </a:xfrm>
          <a:prstGeom prst="rect">
            <a:avLst/>
          </a:prstGeom>
        </p:spPr>
      </p:pic>
      <p:sp>
        <p:nvSpPr>
          <p:cNvPr id="3" name="Title 1"/>
          <p:cNvSpPr txBox="1">
            <a:spLocks/>
          </p:cNvSpPr>
          <p:nvPr/>
        </p:nvSpPr>
        <p:spPr>
          <a:xfrm>
            <a:off x="460816" y="366227"/>
            <a:ext cx="5493079" cy="716871"/>
          </a:xfrm>
          <a:prstGeom prst="rect">
            <a:avLst/>
          </a:prstGeom>
        </p:spPr>
        <p:txBody>
          <a:bodyPr>
            <a:normAutofit/>
          </a:bodyPr>
          <a:lstStyle>
            <a:lvl1pPr algn="ctr" defTabSz="313493" rtl="0" eaLnBrk="1" latinLnBrk="0" hangingPunct="1">
              <a:spcBef>
                <a:spcPct val="0"/>
              </a:spcBef>
              <a:buNone/>
              <a:defRPr sz="3000" kern="1200">
                <a:solidFill>
                  <a:schemeClr val="tx1"/>
                </a:solidFill>
                <a:latin typeface="+mj-lt"/>
                <a:ea typeface="+mj-ea"/>
                <a:cs typeface="+mj-cs"/>
              </a:defRPr>
            </a:lvl1pPr>
          </a:lstStyle>
          <a:p>
            <a:r>
              <a:rPr lang="en-US" sz="2400" b="1" dirty="0" smtClean="0">
                <a:solidFill>
                  <a:schemeClr val="bg1"/>
                </a:solidFill>
                <a:effectLst>
                  <a:outerShdw blurRad="63500" dist="38100" dir="2700000" algn="tl" rotWithShape="0">
                    <a:srgbClr val="000000">
                      <a:alpha val="43000"/>
                    </a:srgbClr>
                  </a:outerShdw>
                </a:effectLst>
                <a:latin typeface="Georgia"/>
                <a:cs typeface="Georgia"/>
              </a:rPr>
              <a:t>SCRIBBLE BOT</a:t>
            </a:r>
          </a:p>
          <a:p>
            <a:r>
              <a:rPr lang="en-US" sz="1400" dirty="0" smtClean="0">
                <a:solidFill>
                  <a:schemeClr val="bg1"/>
                </a:solidFill>
                <a:effectLst>
                  <a:outerShdw blurRad="63500" dist="38100" dir="2700000" algn="tl" rotWithShape="0">
                    <a:srgbClr val="000000">
                      <a:alpha val="43000"/>
                    </a:srgbClr>
                  </a:outerShdw>
                </a:effectLst>
                <a:latin typeface="Georgia"/>
                <a:cs typeface="Georgia"/>
              </a:rPr>
              <a:t>What happens when your creation comes to life?</a:t>
            </a:r>
            <a:endParaRPr lang="en-US" sz="1400" dirty="0">
              <a:solidFill>
                <a:schemeClr val="bg1"/>
              </a:solidFill>
              <a:effectLst>
                <a:outerShdw blurRad="63500" dist="38100" dir="2700000" algn="tl" rotWithShape="0">
                  <a:srgbClr val="000000">
                    <a:alpha val="43000"/>
                  </a:srgbClr>
                </a:outerShdw>
              </a:effectLst>
              <a:latin typeface="Georgia"/>
              <a:cs typeface="Georgia"/>
            </a:endParaRPr>
          </a:p>
        </p:txBody>
      </p:sp>
      <p:pic>
        <p:nvPicPr>
          <p:cNvPr id="5" name="Picture 4" descr="frankenstein200-W.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96129" y="4239811"/>
            <a:ext cx="1374906" cy="182880"/>
          </a:xfrm>
          <a:prstGeom prst="rect">
            <a:avLst/>
          </a:prstGeom>
          <a:effectLst>
            <a:outerShdw blurRad="50800" dist="38100" dir="2700000" algn="tl" rotWithShape="0">
              <a:prstClr val="black">
                <a:alpha val="40000"/>
              </a:prstClr>
            </a:outerShdw>
          </a:effectLst>
        </p:spPr>
      </p:pic>
      <p:pic>
        <p:nvPicPr>
          <p:cNvPr id="4" name="Picture 3" descr="ScribbleCover.JPG"/>
          <p:cNvPicPr>
            <a:picLocks noChangeAspect="1"/>
          </p:cNvPicPr>
          <p:nvPr/>
        </p:nvPicPr>
        <p:blipFill rotWithShape="1">
          <a:blip r:embed="rId4" cstate="print">
            <a:extLst>
              <a:ext uri="{28A0092B-C50C-407E-A947-70E740481C1C}">
                <a14:useLocalDpi xmlns:a14="http://schemas.microsoft.com/office/drawing/2010/main"/>
              </a:ext>
            </a:extLst>
          </a:blip>
          <a:srcRect t="2262" b="15012"/>
          <a:stretch/>
        </p:blipFill>
        <p:spPr>
          <a:xfrm>
            <a:off x="460816" y="1098776"/>
            <a:ext cx="5486400" cy="3025790"/>
          </a:xfrm>
          <a:prstGeom prst="rect">
            <a:avLst/>
          </a:prstGeom>
          <a:ln w="12700" cmpd="sng">
            <a:solidFill>
              <a:srgbClr val="FFFFFF"/>
            </a:solidFill>
          </a:ln>
        </p:spPr>
      </p:pic>
    </p:spTree>
    <p:extLst>
      <p:ext uri="{BB962C8B-B14F-4D97-AF65-F5344CB8AC3E}">
        <p14:creationId xmlns:p14="http://schemas.microsoft.com/office/powerpoint/2010/main" val="58270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983"/>
          <a:stretch/>
        </p:blipFill>
        <p:spPr>
          <a:xfrm>
            <a:off x="-2590" y="-1087"/>
            <a:ext cx="6400800" cy="4573087"/>
          </a:xfrm>
          <a:prstGeom prst="rect">
            <a:avLst/>
          </a:prstGeom>
        </p:spPr>
      </p:pic>
      <p:sp>
        <p:nvSpPr>
          <p:cNvPr id="12" name="Rectangle 11"/>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000000"/>
                </a:solidFill>
                <a:latin typeface="Georgia"/>
                <a:cs typeface="Georgia"/>
              </a:rPr>
              <a:t>WHO WAS FRANKENSTEIN?</a:t>
            </a:r>
            <a:endParaRPr lang="en-US" sz="1600" b="1" dirty="0">
              <a:solidFill>
                <a:srgbClr val="000000"/>
              </a:solidFill>
              <a:latin typeface="Georgia"/>
              <a:cs typeface="Georgia"/>
            </a:endParaRPr>
          </a:p>
        </p:txBody>
      </p:sp>
      <p:sp>
        <p:nvSpPr>
          <p:cNvPr id="9" name="Text Placeholder 3"/>
          <p:cNvSpPr txBox="1">
            <a:spLocks/>
          </p:cNvSpPr>
          <p:nvPr/>
        </p:nvSpPr>
        <p:spPr>
          <a:xfrm>
            <a:off x="381782" y="778505"/>
            <a:ext cx="3288062" cy="3127375"/>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600"/>
              </a:spcBef>
              <a:buNone/>
            </a:pPr>
            <a:r>
              <a:rPr lang="en-US" sz="1000" b="1" dirty="0" smtClean="0">
                <a:latin typeface="Verdana"/>
                <a:cs typeface="Verdana"/>
              </a:rPr>
              <a:t>What do you know about Victor Frankenstein and his creature? </a:t>
            </a:r>
          </a:p>
          <a:p>
            <a:pPr marL="0" indent="0">
              <a:lnSpc>
                <a:spcPct val="110000"/>
              </a:lnSpc>
              <a:spcBef>
                <a:spcPts val="600"/>
              </a:spcBef>
              <a:buNone/>
            </a:pPr>
            <a:r>
              <a:rPr lang="en-US" sz="1000" dirty="0" smtClean="0">
                <a:solidFill>
                  <a:srgbClr val="000000"/>
                </a:solidFill>
                <a:latin typeface="Verdana"/>
                <a:cs typeface="Verdana"/>
              </a:rPr>
              <a:t>Victor Frankenstein and the “monster” he created first appeared 200 years ago in Mary Shelley’s novel </a:t>
            </a:r>
            <a:r>
              <a:rPr lang="en-US" sz="1000" i="1" dirty="0" smtClean="0">
                <a:solidFill>
                  <a:srgbClr val="000000"/>
                </a:solidFill>
                <a:latin typeface="Verdana"/>
                <a:cs typeface="Verdana"/>
              </a:rPr>
              <a:t>Frankenstein</a:t>
            </a:r>
            <a:r>
              <a:rPr lang="en-US" sz="1000" dirty="0" smtClean="0">
                <a:solidFill>
                  <a:srgbClr val="000000"/>
                </a:solidFill>
                <a:latin typeface="Verdana"/>
                <a:cs typeface="Verdana"/>
              </a:rPr>
              <a:t>. Since then, these characters have appeared in plays, movies, TV shows, comic books, and many other places.</a:t>
            </a:r>
            <a:endParaRPr lang="en-US" sz="1000" dirty="0" smtClean="0">
              <a:latin typeface="Verdana"/>
              <a:cs typeface="Verdana"/>
            </a:endParaRPr>
          </a:p>
          <a:p>
            <a:pPr marL="0" indent="0">
              <a:lnSpc>
                <a:spcPct val="110000"/>
              </a:lnSpc>
              <a:spcBef>
                <a:spcPts val="600"/>
              </a:spcBef>
              <a:buNone/>
            </a:pPr>
            <a:r>
              <a:rPr lang="en-US" sz="1000" dirty="0" smtClean="0">
                <a:latin typeface="Verdana"/>
                <a:cs typeface="Verdana"/>
              </a:rPr>
              <a:t>You may recognize Frankenstein’s creature as a Halloween costume, a classic Hollywood monster, or the complex character in Shelley’s story. </a:t>
            </a:r>
          </a:p>
          <a:p>
            <a:pPr marL="0" indent="0">
              <a:buNone/>
            </a:pPr>
            <a:endParaRPr lang="en-US" sz="1000" dirty="0">
              <a:latin typeface="Verdana"/>
              <a:cs typeface="Verdana"/>
            </a:endParaRPr>
          </a:p>
        </p:txBody>
      </p:sp>
      <p:sp>
        <p:nvSpPr>
          <p:cNvPr id="10" name="TextBox 9"/>
          <p:cNvSpPr txBox="1"/>
          <p:nvPr/>
        </p:nvSpPr>
        <p:spPr>
          <a:xfrm>
            <a:off x="3801558" y="2675464"/>
            <a:ext cx="1954115" cy="694692"/>
          </a:xfrm>
          <a:prstGeom prst="rect">
            <a:avLst/>
          </a:prstGeom>
          <a:noFill/>
        </p:spPr>
        <p:txBody>
          <a:bodyPr wrap="square" lIns="78373" tIns="39187" rIns="78373" bIns="39187" rtlCol="0">
            <a:spAutoFit/>
          </a:bodyPr>
          <a:lstStyle/>
          <a:p>
            <a:r>
              <a:rPr lang="en-US" sz="800" dirty="0">
                <a:latin typeface="Verdana"/>
                <a:cs typeface="Verdana"/>
              </a:rPr>
              <a:t>Characters from Frankenstein inspired these LEGO® </a:t>
            </a:r>
            <a:r>
              <a:rPr lang="en-US" sz="800" dirty="0" err="1" smtClean="0">
                <a:latin typeface="Verdana"/>
                <a:cs typeface="Verdana"/>
              </a:rPr>
              <a:t>Minifigures</a:t>
            </a:r>
            <a:r>
              <a:rPr lang="en-US" sz="800" dirty="0">
                <a:latin typeface="Verdana"/>
                <a:cs typeface="Verdana"/>
              </a:rPr>
              <a:t>. Victor Frankenstein is often portrayed as a “mad scientist” whose ambition leads him astray.</a:t>
            </a:r>
          </a:p>
        </p:txBody>
      </p:sp>
      <p:pic>
        <p:nvPicPr>
          <p:cNvPr id="6" name="Picture 5" descr="legoguys.jpg"/>
          <p:cNvPicPr>
            <a:picLocks noChangeAspect="1"/>
          </p:cNvPicPr>
          <p:nvPr/>
        </p:nvPicPr>
        <p:blipFill rotWithShape="1">
          <a:blip r:embed="rId3" cstate="print">
            <a:extLst>
              <a:ext uri="{28A0092B-C50C-407E-A947-70E740481C1C}">
                <a14:useLocalDpi xmlns:a14="http://schemas.microsoft.com/office/drawing/2010/main"/>
              </a:ext>
            </a:extLst>
          </a:blip>
          <a:srcRect l="16127" t="17028" r="11723" b="14570"/>
          <a:stretch/>
        </p:blipFill>
        <p:spPr>
          <a:xfrm>
            <a:off x="3872109" y="962854"/>
            <a:ext cx="1828800" cy="1712610"/>
          </a:xfrm>
          <a:prstGeom prst="rect">
            <a:avLst/>
          </a:prstGeom>
        </p:spPr>
      </p:pic>
    </p:spTree>
    <p:extLst>
      <p:ext uri="{BB962C8B-B14F-4D97-AF65-F5344CB8AC3E}">
        <p14:creationId xmlns:p14="http://schemas.microsoft.com/office/powerpoint/2010/main" val="166125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983"/>
          <a:stretch/>
        </p:blipFill>
        <p:spPr>
          <a:xfrm>
            <a:off x="-2590" y="-1087"/>
            <a:ext cx="6400800" cy="4573087"/>
          </a:xfrm>
          <a:prstGeom prst="rect">
            <a:avLst/>
          </a:prstGeom>
        </p:spPr>
      </p:pic>
      <p:sp>
        <p:nvSpPr>
          <p:cNvPr id="13" name="Rectangle 12"/>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txBox="1">
            <a:spLocks/>
          </p:cNvSpPr>
          <p:nvPr/>
        </p:nvSpPr>
        <p:spPr>
          <a:xfrm>
            <a:off x="381782" y="463055"/>
            <a:ext cx="3288061" cy="3127375"/>
          </a:xfrm>
          <a:prstGeom prst="rect">
            <a:avLst/>
          </a:prstGeom>
        </p:spPr>
        <p:txBody>
          <a:bodyPr>
            <a:no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600"/>
              </a:spcBef>
              <a:buNone/>
            </a:pPr>
            <a:r>
              <a:rPr lang="en-US" sz="1000" dirty="0" smtClean="0">
                <a:latin typeface="Verdana"/>
                <a:cs typeface="Verdana"/>
              </a:rPr>
              <a:t>In Mary Shelley’s original story, Victor Frankenstein was a science student with a secret project. He built a person out of dead body parts and brought it to life. </a:t>
            </a:r>
          </a:p>
          <a:p>
            <a:pPr marL="0" indent="0">
              <a:lnSpc>
                <a:spcPct val="110000"/>
              </a:lnSpc>
              <a:spcBef>
                <a:spcPts val="600"/>
              </a:spcBef>
              <a:buNone/>
            </a:pPr>
            <a:r>
              <a:rPr lang="en-US" sz="1000" dirty="0" smtClean="0">
                <a:latin typeface="Verdana"/>
                <a:cs typeface="Verdana"/>
              </a:rPr>
              <a:t>When his creature began to move, Victor became scared of it. He thought his creature looked like a monster, and he let it run away</a:t>
            </a:r>
            <a:r>
              <a:rPr lang="en-US" sz="1000" dirty="0" smtClean="0">
                <a:latin typeface="Verdana"/>
                <a:cs typeface="Verdana"/>
              </a:rPr>
              <a:t>.</a:t>
            </a:r>
          </a:p>
          <a:p>
            <a:pPr marL="0" indent="0">
              <a:lnSpc>
                <a:spcPct val="110000"/>
              </a:lnSpc>
              <a:spcBef>
                <a:spcPts val="600"/>
              </a:spcBef>
              <a:buNone/>
            </a:pPr>
            <a:endParaRPr lang="en-US" sz="1000" dirty="0" smtClean="0">
              <a:latin typeface="Verdana"/>
              <a:cs typeface="Verdana"/>
            </a:endParaRPr>
          </a:p>
          <a:p>
            <a:pPr marL="0" indent="0">
              <a:lnSpc>
                <a:spcPct val="110000"/>
              </a:lnSpc>
              <a:spcBef>
                <a:spcPts val="600"/>
              </a:spcBef>
              <a:buNone/>
            </a:pPr>
            <a:r>
              <a:rPr lang="en-US" sz="1000" b="1" dirty="0" smtClean="0">
                <a:latin typeface="Verdana"/>
                <a:cs typeface="Verdana"/>
              </a:rPr>
              <a:t>In this activity, you will make a machine that seems to move on its own!</a:t>
            </a:r>
            <a:endParaRPr lang="en-US" sz="1000" b="1" dirty="0">
              <a:latin typeface="Verdana"/>
              <a:cs typeface="Verdana"/>
            </a:endParaRPr>
          </a:p>
        </p:txBody>
      </p:sp>
      <p:pic>
        <p:nvPicPr>
          <p:cNvPr id="11" name="Picture 10" descr="Frankenstein,_pg_7.jpg"/>
          <p:cNvPicPr>
            <a:picLocks noChangeAspect="1"/>
          </p:cNvPicPr>
          <p:nvPr/>
        </p:nvPicPr>
        <p:blipFill rotWithShape="1">
          <a:blip r:embed="rId3" cstate="print">
            <a:extLst>
              <a:ext uri="{28A0092B-C50C-407E-A947-70E740481C1C}">
                <a14:useLocalDpi xmlns:a14="http://schemas.microsoft.com/office/drawing/2010/main"/>
              </a:ext>
            </a:extLst>
          </a:blip>
          <a:srcRect l="17848" t="14232" r="35913" b="8772"/>
          <a:stretch/>
        </p:blipFill>
        <p:spPr>
          <a:xfrm>
            <a:off x="3934761" y="748038"/>
            <a:ext cx="1828800" cy="2214418"/>
          </a:xfrm>
          <a:prstGeom prst="rect">
            <a:avLst/>
          </a:prstGeom>
        </p:spPr>
      </p:pic>
      <p:sp>
        <p:nvSpPr>
          <p:cNvPr id="12" name="TextBox 11"/>
          <p:cNvSpPr txBox="1"/>
          <p:nvPr/>
        </p:nvSpPr>
        <p:spPr>
          <a:xfrm>
            <a:off x="3856842" y="2962456"/>
            <a:ext cx="2002442" cy="940914"/>
          </a:xfrm>
          <a:prstGeom prst="rect">
            <a:avLst/>
          </a:prstGeom>
          <a:noFill/>
        </p:spPr>
        <p:txBody>
          <a:bodyPr wrap="square" lIns="78373" tIns="39187" rIns="78373" bIns="39187" rtlCol="0">
            <a:spAutoFit/>
          </a:bodyPr>
          <a:lstStyle/>
          <a:p>
            <a:r>
              <a:rPr lang="en-US" sz="800" dirty="0">
                <a:latin typeface="Verdana"/>
                <a:cs typeface="Verdana"/>
              </a:rPr>
              <a:t>Victor Frankenstein used surgery, chemistry, electricity, and other </a:t>
            </a:r>
            <a:r>
              <a:rPr lang="en-US" sz="800" dirty="0" smtClean="0">
                <a:latin typeface="Verdana"/>
                <a:cs typeface="Verdana"/>
              </a:rPr>
              <a:t>methods to build his creature and bring it to life. </a:t>
            </a:r>
            <a:r>
              <a:rPr lang="en-US" sz="800" dirty="0">
                <a:latin typeface="Verdana"/>
                <a:cs typeface="Verdana"/>
              </a:rPr>
              <a:t>This illustration is from an early edition of Mary Shelley’s 1818 novel.</a:t>
            </a:r>
          </a:p>
          <a:p>
            <a:endParaRPr lang="en-US" sz="800" dirty="0">
              <a:latin typeface="Verdana"/>
              <a:cs typeface="Verdana"/>
            </a:endParaRPr>
          </a:p>
        </p:txBody>
      </p:sp>
    </p:spTree>
    <p:extLst>
      <p:ext uri="{BB962C8B-B14F-4D97-AF65-F5344CB8AC3E}">
        <p14:creationId xmlns:p14="http://schemas.microsoft.com/office/powerpoint/2010/main" val="362146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983"/>
          <a:stretch/>
        </p:blipFill>
        <p:spPr>
          <a:xfrm>
            <a:off x="-2590" y="-1087"/>
            <a:ext cx="6400800" cy="4573087"/>
          </a:xfrm>
          <a:prstGeom prst="rect">
            <a:avLst/>
          </a:prstGeom>
        </p:spPr>
      </p:pic>
      <p:sp>
        <p:nvSpPr>
          <p:cNvPr id="12" name="Rectangle 11"/>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3"/>
          <p:cNvSpPr txBox="1">
            <a:spLocks/>
          </p:cNvSpPr>
          <p:nvPr/>
        </p:nvSpPr>
        <p:spPr>
          <a:xfrm>
            <a:off x="376642" y="778505"/>
            <a:ext cx="3519158" cy="3436214"/>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spcBef>
                <a:spcPts val="600"/>
              </a:spcBef>
              <a:buNone/>
            </a:pPr>
            <a:r>
              <a:rPr lang="en-US" sz="1000" b="1" dirty="0">
                <a:latin typeface="Verdana"/>
                <a:cs typeface="Verdana"/>
              </a:rPr>
              <a:t>1. Build the body.</a:t>
            </a:r>
          </a:p>
          <a:p>
            <a:pPr marL="0" indent="0">
              <a:spcBef>
                <a:spcPts val="600"/>
              </a:spcBef>
              <a:buNone/>
            </a:pPr>
            <a:r>
              <a:rPr lang="en-US" sz="1000" dirty="0">
                <a:latin typeface="Verdana"/>
                <a:cs typeface="Verdana"/>
              </a:rPr>
              <a:t>Use rubber bands to attach three or four markers to the pool noodle. These will be your creature’s “legs.”</a:t>
            </a:r>
          </a:p>
          <a:p>
            <a:pPr marL="0" indent="0">
              <a:spcBef>
                <a:spcPts val="600"/>
              </a:spcBef>
              <a:buNone/>
            </a:pPr>
            <a:r>
              <a:rPr lang="en-US" sz="1000" dirty="0">
                <a:latin typeface="Verdana"/>
                <a:cs typeface="Verdana"/>
              </a:rPr>
              <a:t>The drawing tips of the markers should </a:t>
            </a:r>
            <a:r>
              <a:rPr lang="en-US" sz="1000" dirty="0" smtClean="0">
                <a:latin typeface="Verdana"/>
                <a:cs typeface="Verdana"/>
              </a:rPr>
              <a:t>point </a:t>
            </a:r>
            <a:r>
              <a:rPr lang="en-US" sz="1000" dirty="0">
                <a:latin typeface="Verdana"/>
                <a:cs typeface="Verdana"/>
              </a:rPr>
              <a:t>down and extend past the bottom of the tube.</a:t>
            </a:r>
          </a:p>
          <a:p>
            <a:pPr marL="0" indent="0">
              <a:spcBef>
                <a:spcPts val="900"/>
              </a:spcBef>
              <a:buNone/>
            </a:pPr>
            <a:r>
              <a:rPr lang="en-US" sz="1000" b="1" dirty="0">
                <a:latin typeface="Verdana"/>
                <a:cs typeface="Verdana"/>
              </a:rPr>
              <a:t>2. Make it special.</a:t>
            </a:r>
          </a:p>
          <a:p>
            <a:pPr marL="0" indent="0">
              <a:spcBef>
                <a:spcPts val="600"/>
              </a:spcBef>
              <a:buNone/>
            </a:pPr>
            <a:r>
              <a:rPr lang="en-US" sz="1000" dirty="0">
                <a:latin typeface="Verdana"/>
                <a:cs typeface="Verdana"/>
              </a:rPr>
              <a:t>Now make your creature unique. Decorate it and give it special features.</a:t>
            </a:r>
          </a:p>
          <a:p>
            <a:pPr marL="0" indent="0">
              <a:spcBef>
                <a:spcPts val="600"/>
              </a:spcBef>
              <a:buNone/>
            </a:pPr>
            <a:r>
              <a:rPr lang="en-US" sz="1000" i="1" dirty="0">
                <a:latin typeface="Verdana"/>
                <a:cs typeface="Verdana"/>
              </a:rPr>
              <a:t>How can you give your creature its own personality and abilities?</a:t>
            </a:r>
            <a:endParaRPr lang="en-US" sz="1000" i="1" dirty="0" smtClean="0">
              <a:latin typeface="Verdana"/>
              <a:cs typeface="Verdana"/>
            </a:endParaRPr>
          </a:p>
          <a:p>
            <a:pPr marL="0" indent="0">
              <a:buNone/>
            </a:pPr>
            <a:endParaRPr lang="en-US" sz="1000" dirty="0" smtClean="0">
              <a:latin typeface="Verdana"/>
              <a:cs typeface="Verdana"/>
            </a:endParaRPr>
          </a:p>
          <a:p>
            <a:pPr marL="0" indent="0">
              <a:buNone/>
            </a:pPr>
            <a:endParaRPr lang="en-US" sz="1000" dirty="0" smtClean="0">
              <a:latin typeface="Verdana"/>
              <a:cs typeface="Verdana"/>
            </a:endParaRPr>
          </a:p>
          <a:p>
            <a:pPr marL="0" indent="0">
              <a:buNone/>
            </a:pPr>
            <a:endParaRPr lang="en-US" sz="1000" dirty="0">
              <a:latin typeface="Verdana"/>
              <a:cs typeface="Verdana"/>
            </a:endParaRPr>
          </a:p>
        </p:txBody>
      </p:sp>
      <p:sp>
        <p:nvSpPr>
          <p:cNvPr id="8"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000000"/>
                </a:solidFill>
                <a:latin typeface="Georgia"/>
                <a:cs typeface="Georgia"/>
              </a:rPr>
              <a:t>MAKE A CREATURE</a:t>
            </a:r>
            <a:endParaRPr lang="en-US" sz="1600" b="1" dirty="0">
              <a:solidFill>
                <a:srgbClr val="000000"/>
              </a:solidFill>
              <a:latin typeface="Georgia"/>
              <a:cs typeface="Georgia"/>
            </a:endParaRPr>
          </a:p>
        </p:txBody>
      </p:sp>
      <p:pic>
        <p:nvPicPr>
          <p:cNvPr id="6" name="Picture 5" descr="Scribble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5800" y="873573"/>
            <a:ext cx="1828800" cy="1219200"/>
          </a:xfrm>
          <a:prstGeom prst="rect">
            <a:avLst/>
          </a:prstGeom>
        </p:spPr>
      </p:pic>
      <p:pic>
        <p:nvPicPr>
          <p:cNvPr id="13" name="Picture 12" descr="Scribble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95800" y="2453555"/>
            <a:ext cx="1828800" cy="1351798"/>
          </a:xfrm>
          <a:prstGeom prst="rect">
            <a:avLst/>
          </a:prstGeom>
        </p:spPr>
      </p:pic>
    </p:spTree>
    <p:extLst>
      <p:ext uri="{BB962C8B-B14F-4D97-AF65-F5344CB8AC3E}">
        <p14:creationId xmlns:p14="http://schemas.microsoft.com/office/powerpoint/2010/main" val="214150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983"/>
          <a:stretch/>
        </p:blipFill>
        <p:spPr>
          <a:xfrm>
            <a:off x="-2590" y="-1087"/>
            <a:ext cx="6400800" cy="4573087"/>
          </a:xfrm>
          <a:prstGeom prst="rect">
            <a:avLst/>
          </a:prstGeom>
        </p:spPr>
      </p:pic>
      <p:sp>
        <p:nvSpPr>
          <p:cNvPr id="10" name="Rectangle 9"/>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txBox="1">
            <a:spLocks/>
          </p:cNvSpPr>
          <p:nvPr/>
        </p:nvSpPr>
        <p:spPr>
          <a:xfrm>
            <a:off x="381782" y="459732"/>
            <a:ext cx="3514018" cy="3963344"/>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600"/>
              </a:spcBef>
              <a:buNone/>
            </a:pPr>
            <a:r>
              <a:rPr lang="en-US" sz="1000" b="1" dirty="0" smtClean="0">
                <a:latin typeface="Verdana"/>
                <a:cs typeface="Verdana"/>
              </a:rPr>
              <a:t>3. </a:t>
            </a:r>
            <a:r>
              <a:rPr lang="en-US" sz="1000" b="1" dirty="0">
                <a:latin typeface="Verdana"/>
                <a:cs typeface="Verdana"/>
              </a:rPr>
              <a:t>Bring it to life</a:t>
            </a:r>
          </a:p>
          <a:p>
            <a:pPr marL="0" indent="0">
              <a:lnSpc>
                <a:spcPct val="110000"/>
              </a:lnSpc>
              <a:spcBef>
                <a:spcPts val="600"/>
              </a:spcBef>
              <a:buNone/>
            </a:pPr>
            <a:r>
              <a:rPr lang="en-US" sz="1000" dirty="0">
                <a:latin typeface="Verdana"/>
                <a:cs typeface="Verdana"/>
              </a:rPr>
              <a:t>Put an electric toothbrush inside the pool noodle.</a:t>
            </a:r>
          </a:p>
          <a:p>
            <a:pPr marL="0" indent="0">
              <a:lnSpc>
                <a:spcPct val="110000"/>
              </a:lnSpc>
              <a:spcBef>
                <a:spcPts val="600"/>
              </a:spcBef>
              <a:buNone/>
            </a:pPr>
            <a:r>
              <a:rPr lang="en-US" sz="1000" dirty="0">
                <a:latin typeface="Verdana"/>
                <a:cs typeface="Verdana"/>
              </a:rPr>
              <a:t>Place a sheet of paper inside a tray. Uncap the markers and place your creature on the paper.</a:t>
            </a:r>
          </a:p>
          <a:p>
            <a:pPr marL="0" indent="0">
              <a:lnSpc>
                <a:spcPct val="110000"/>
              </a:lnSpc>
              <a:spcBef>
                <a:spcPts val="600"/>
              </a:spcBef>
              <a:buNone/>
            </a:pPr>
            <a:r>
              <a:rPr lang="en-US" sz="1000" dirty="0">
                <a:latin typeface="Verdana"/>
                <a:cs typeface="Verdana"/>
              </a:rPr>
              <a:t>Now turn on the toothbrush. What happens?</a:t>
            </a:r>
          </a:p>
          <a:p>
            <a:pPr marL="0" indent="0">
              <a:lnSpc>
                <a:spcPct val="110000"/>
              </a:lnSpc>
              <a:spcBef>
                <a:spcPts val="600"/>
              </a:spcBef>
              <a:buNone/>
            </a:pPr>
            <a:r>
              <a:rPr lang="en-US" sz="1000" dirty="0">
                <a:latin typeface="Verdana"/>
                <a:cs typeface="Verdana"/>
              </a:rPr>
              <a:t>When you’re done, take out the toothbrush and let someone else use it!</a:t>
            </a:r>
          </a:p>
          <a:p>
            <a:pPr marL="0" indent="0">
              <a:lnSpc>
                <a:spcPct val="110000"/>
              </a:lnSpc>
              <a:spcBef>
                <a:spcPts val="600"/>
              </a:spcBef>
              <a:buNone/>
            </a:pPr>
            <a:r>
              <a:rPr lang="en-US" sz="1000" i="1" dirty="0">
                <a:latin typeface="Verdana"/>
                <a:cs typeface="Verdana"/>
              </a:rPr>
              <a:t>What can you change to make your scribble bot move </a:t>
            </a:r>
            <a:r>
              <a:rPr lang="en-US" sz="1000" i="1" dirty="0" smtClean="0">
                <a:latin typeface="Verdana"/>
                <a:cs typeface="Verdana"/>
              </a:rPr>
              <a:t>differently</a:t>
            </a:r>
            <a:r>
              <a:rPr lang="en-US" sz="1000" i="1" dirty="0">
                <a:latin typeface="Verdana"/>
                <a:cs typeface="Verdana"/>
              </a:rPr>
              <a:t>?</a:t>
            </a:r>
          </a:p>
          <a:p>
            <a:pPr marL="0" indent="0">
              <a:lnSpc>
                <a:spcPct val="110000"/>
              </a:lnSpc>
              <a:spcBef>
                <a:spcPts val="600"/>
              </a:spcBef>
              <a:buNone/>
            </a:pPr>
            <a:r>
              <a:rPr lang="en-US" sz="1000" i="1" dirty="0">
                <a:latin typeface="Verdana"/>
                <a:cs typeface="Verdana"/>
              </a:rPr>
              <a:t>Is your bot alive, or does it just seem to be?</a:t>
            </a:r>
          </a:p>
          <a:p>
            <a:pPr marL="0" indent="0">
              <a:lnSpc>
                <a:spcPct val="110000"/>
              </a:lnSpc>
              <a:spcBef>
                <a:spcPts val="600"/>
              </a:spcBef>
              <a:buNone/>
            </a:pPr>
            <a:r>
              <a:rPr lang="en-US" sz="1000" i="1" dirty="0">
                <a:latin typeface="Verdana"/>
                <a:cs typeface="Verdana"/>
              </a:rPr>
              <a:t>Are its scribbles “art”? If so, who is the artist—you or your bot?</a:t>
            </a:r>
            <a:endParaRPr lang="en-US" sz="1000" i="1" dirty="0" smtClean="0">
              <a:latin typeface="Verdana"/>
              <a:cs typeface="Verdana"/>
            </a:endParaRPr>
          </a:p>
          <a:p>
            <a:endParaRPr lang="en-US" sz="1000" dirty="0">
              <a:latin typeface="Verdana"/>
              <a:cs typeface="Verdana"/>
            </a:endParaRPr>
          </a:p>
        </p:txBody>
      </p:sp>
      <p:pic>
        <p:nvPicPr>
          <p:cNvPr id="11" name="Picture 10" descr="Scribble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42896" y="830919"/>
            <a:ext cx="1828800" cy="1377249"/>
          </a:xfrm>
          <a:prstGeom prst="rect">
            <a:avLst/>
          </a:prstGeom>
        </p:spPr>
      </p:pic>
      <p:pic>
        <p:nvPicPr>
          <p:cNvPr id="12" name="Picture 11" descr="Scribble4.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42896" y="2543245"/>
            <a:ext cx="1828800" cy="1219200"/>
          </a:xfrm>
          <a:prstGeom prst="rect">
            <a:avLst/>
          </a:prstGeom>
        </p:spPr>
      </p:pic>
    </p:spTree>
    <p:extLst>
      <p:ext uri="{BB962C8B-B14F-4D97-AF65-F5344CB8AC3E}">
        <p14:creationId xmlns:p14="http://schemas.microsoft.com/office/powerpoint/2010/main" val="41164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983"/>
          <a:stretch/>
        </p:blipFill>
        <p:spPr>
          <a:xfrm>
            <a:off x="-2590" y="-1087"/>
            <a:ext cx="6400800" cy="4573087"/>
          </a:xfrm>
          <a:prstGeom prst="rect">
            <a:avLst/>
          </a:prstGeom>
        </p:spPr>
      </p:pic>
      <p:sp>
        <p:nvSpPr>
          <p:cNvPr id="11" name="Rectangle 10"/>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1783" y="782947"/>
            <a:ext cx="3288061" cy="2261788"/>
          </a:xfrm>
          <a:prstGeom prst="rect">
            <a:avLst/>
          </a:prstGeom>
          <a:noFill/>
        </p:spPr>
        <p:txBody>
          <a:bodyPr wrap="square" lIns="78373" tIns="39187" rIns="78373" bIns="39187" rtlCol="0">
            <a:spAutoFit/>
          </a:bodyPr>
          <a:lstStyle/>
          <a:p>
            <a:pPr>
              <a:lnSpc>
                <a:spcPct val="110000"/>
              </a:lnSpc>
              <a:spcBef>
                <a:spcPts val="600"/>
              </a:spcBef>
            </a:pPr>
            <a:r>
              <a:rPr lang="en-US" sz="1000" b="1" dirty="0">
                <a:latin typeface="Verdana"/>
                <a:cs typeface="Verdana"/>
              </a:rPr>
              <a:t>We’re always learning more about the world and inventing new things. </a:t>
            </a:r>
          </a:p>
          <a:p>
            <a:pPr>
              <a:lnSpc>
                <a:spcPct val="110000"/>
              </a:lnSpc>
              <a:spcBef>
                <a:spcPts val="600"/>
              </a:spcBef>
            </a:pPr>
            <a:r>
              <a:rPr lang="en-US" sz="1000" dirty="0">
                <a:latin typeface="Verdana"/>
                <a:cs typeface="Verdana"/>
              </a:rPr>
              <a:t>Some of our inventions can mimic life. Your scribble bot can move on its own and even make things, but it isn’t really alive the same way a plant or animal is. It can’t grow, reproduce, or adapt to its environment.</a:t>
            </a:r>
          </a:p>
          <a:p>
            <a:pPr>
              <a:lnSpc>
                <a:spcPct val="110000"/>
              </a:lnSpc>
              <a:spcBef>
                <a:spcPts val="600"/>
              </a:spcBef>
            </a:pPr>
            <a:r>
              <a:rPr lang="en-US" sz="1000" dirty="0">
                <a:latin typeface="Verdana"/>
                <a:cs typeface="Verdana"/>
              </a:rPr>
              <a:t>Researchers who study </a:t>
            </a:r>
            <a:r>
              <a:rPr lang="en-US" sz="1000" i="1" dirty="0" smtClean="0">
                <a:latin typeface="Verdana"/>
                <a:cs typeface="Verdana"/>
              </a:rPr>
              <a:t>artificial </a:t>
            </a:r>
            <a:r>
              <a:rPr lang="en-US" sz="1000" i="1" dirty="0">
                <a:latin typeface="Verdana"/>
                <a:cs typeface="Verdana"/>
              </a:rPr>
              <a:t>intelligence </a:t>
            </a:r>
            <a:r>
              <a:rPr lang="en-US" sz="1000" dirty="0">
                <a:latin typeface="Verdana"/>
                <a:cs typeface="Verdana"/>
              </a:rPr>
              <a:t>make machines that can reason and learn over time. Like your scribble bot, some of these machines can make art. Robots that can make art blur the lines between people and machines.</a:t>
            </a:r>
          </a:p>
        </p:txBody>
      </p:sp>
      <p:sp>
        <p:nvSpPr>
          <p:cNvPr id="8" name="TextBox 7"/>
          <p:cNvSpPr txBox="1"/>
          <p:nvPr/>
        </p:nvSpPr>
        <p:spPr>
          <a:xfrm>
            <a:off x="3839982" y="2205839"/>
            <a:ext cx="1901422" cy="571582"/>
          </a:xfrm>
          <a:prstGeom prst="rect">
            <a:avLst/>
          </a:prstGeom>
          <a:noFill/>
        </p:spPr>
        <p:txBody>
          <a:bodyPr wrap="square" lIns="78373" tIns="39187" rIns="78373" bIns="39187" rtlCol="0">
            <a:spAutoFit/>
          </a:bodyPr>
          <a:lstStyle/>
          <a:p>
            <a:r>
              <a:rPr lang="en-US" sz="800" dirty="0">
                <a:latin typeface="Verdana"/>
                <a:cs typeface="Verdana"/>
              </a:rPr>
              <a:t>Robots can appear almost human in their ability to sense, plan, and act. This robot can conduct an orchestra!</a:t>
            </a:r>
          </a:p>
        </p:txBody>
      </p:sp>
      <p:sp>
        <p:nvSpPr>
          <p:cNvPr id="9"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000000"/>
                </a:solidFill>
                <a:latin typeface="Georgia"/>
                <a:cs typeface="Georgia"/>
              </a:rPr>
              <a:t>PEOPLE ARE CREATIVE</a:t>
            </a:r>
            <a:endParaRPr lang="en-US" sz="1600" b="1" dirty="0">
              <a:solidFill>
                <a:srgbClr val="000000"/>
              </a:solidFill>
              <a:latin typeface="Georgia"/>
              <a:cs typeface="Georgia"/>
            </a:endParaRPr>
          </a:p>
        </p:txBody>
      </p:sp>
      <p:pic>
        <p:nvPicPr>
          <p:cNvPr id="12" name="Picture 11" descr="ASIMO_Conducting_Pose_on_4.14.2008.jpg"/>
          <p:cNvPicPr>
            <a:picLocks noChangeAspect="1"/>
          </p:cNvPicPr>
          <p:nvPr/>
        </p:nvPicPr>
        <p:blipFill rotWithShape="1">
          <a:blip r:embed="rId3" cstate="print">
            <a:extLst>
              <a:ext uri="{28A0092B-C50C-407E-A947-70E740481C1C}">
                <a14:useLocalDpi xmlns:a14="http://schemas.microsoft.com/office/drawing/2010/main"/>
              </a:ext>
            </a:extLst>
          </a:blip>
          <a:srcRect l="6474"/>
          <a:stretch/>
        </p:blipFill>
        <p:spPr>
          <a:xfrm>
            <a:off x="3912604" y="896853"/>
            <a:ext cx="1828800" cy="1308986"/>
          </a:xfrm>
          <a:prstGeom prst="rect">
            <a:avLst/>
          </a:prstGeom>
        </p:spPr>
      </p:pic>
    </p:spTree>
    <p:extLst>
      <p:ext uri="{BB962C8B-B14F-4D97-AF65-F5344CB8AC3E}">
        <p14:creationId xmlns:p14="http://schemas.microsoft.com/office/powerpoint/2010/main" val="268981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983"/>
          <a:stretch/>
        </p:blipFill>
        <p:spPr>
          <a:xfrm>
            <a:off x="-2590" y="-1087"/>
            <a:ext cx="6400800" cy="4573087"/>
          </a:xfrm>
          <a:prstGeom prst="rect">
            <a:avLst/>
          </a:prstGeom>
        </p:spPr>
      </p:pic>
      <p:sp>
        <p:nvSpPr>
          <p:cNvPr id="11" name="Rectangle 10"/>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1782" y="782947"/>
            <a:ext cx="3288061" cy="2923508"/>
          </a:xfrm>
          <a:prstGeom prst="rect">
            <a:avLst/>
          </a:prstGeom>
          <a:noFill/>
        </p:spPr>
        <p:txBody>
          <a:bodyPr wrap="square" lIns="78373" tIns="39187" rIns="78373" bIns="39187" rtlCol="0">
            <a:spAutoFit/>
          </a:bodyPr>
          <a:lstStyle/>
          <a:p>
            <a:pPr>
              <a:lnSpc>
                <a:spcPct val="110000"/>
              </a:lnSpc>
              <a:spcBef>
                <a:spcPts val="600"/>
              </a:spcBef>
            </a:pPr>
            <a:r>
              <a:rPr lang="en-US" sz="1000" b="1" dirty="0">
                <a:latin typeface="Verdana"/>
                <a:cs typeface="Verdana"/>
              </a:rPr>
              <a:t>Mary Shelley’s novel </a:t>
            </a:r>
            <a:r>
              <a:rPr lang="en-US" sz="1000" b="1" i="1" dirty="0">
                <a:latin typeface="Verdana"/>
                <a:cs typeface="Verdana"/>
              </a:rPr>
              <a:t>Frankenstein</a:t>
            </a:r>
            <a:r>
              <a:rPr lang="en-US" sz="1000" b="1" dirty="0">
                <a:latin typeface="Verdana"/>
                <a:cs typeface="Verdana"/>
              </a:rPr>
              <a:t> tells the story of a man who builds a creature and brings it to life—but doesn’t take responsibility for it. </a:t>
            </a:r>
            <a:endParaRPr lang="en-US" sz="1000" dirty="0">
              <a:latin typeface="Verdana"/>
              <a:cs typeface="Verdana"/>
            </a:endParaRPr>
          </a:p>
          <a:p>
            <a:pPr>
              <a:lnSpc>
                <a:spcPct val="110000"/>
              </a:lnSpc>
              <a:spcBef>
                <a:spcPts val="600"/>
              </a:spcBef>
            </a:pPr>
            <a:r>
              <a:rPr lang="en-US" sz="1000" dirty="0">
                <a:latin typeface="Verdana"/>
                <a:cs typeface="Verdana"/>
              </a:rPr>
              <a:t>Victor Frankenstein doesn’t think ahead to what care his creature will need, or what it might do. When his creature kills a child, Victor </a:t>
            </a:r>
            <a:r>
              <a:rPr lang="en-US" sz="1000" dirty="0" smtClean="0">
                <a:latin typeface="Verdana"/>
                <a:cs typeface="Verdana"/>
              </a:rPr>
              <a:t>allows an </a:t>
            </a:r>
            <a:r>
              <a:rPr lang="en-US" sz="1000" dirty="0">
                <a:latin typeface="Verdana"/>
                <a:cs typeface="Verdana"/>
              </a:rPr>
              <a:t>innocent young woman to be convicted of the crime. He feels guilty and ashamed, but he doesn’t tell anyone he created the “monster.”</a:t>
            </a:r>
          </a:p>
          <a:p>
            <a:pPr>
              <a:lnSpc>
                <a:spcPct val="110000"/>
              </a:lnSpc>
              <a:spcBef>
                <a:spcPts val="600"/>
              </a:spcBef>
            </a:pPr>
            <a:r>
              <a:rPr lang="en-US" sz="1000" i="1" dirty="0">
                <a:latin typeface="Verdana"/>
                <a:cs typeface="Verdana"/>
              </a:rPr>
              <a:t>Do you think Victor Frankenstein is responsible for his creature’s actions?</a:t>
            </a:r>
          </a:p>
          <a:p>
            <a:pPr>
              <a:lnSpc>
                <a:spcPct val="110000"/>
              </a:lnSpc>
              <a:spcBef>
                <a:spcPts val="600"/>
              </a:spcBef>
            </a:pPr>
            <a:r>
              <a:rPr lang="en-US" sz="1000" i="1" dirty="0">
                <a:latin typeface="Verdana"/>
                <a:cs typeface="Verdana"/>
              </a:rPr>
              <a:t>What do you think Victor should have done when he realized the creature committed a crime?</a:t>
            </a:r>
          </a:p>
        </p:txBody>
      </p:sp>
      <p:sp>
        <p:nvSpPr>
          <p:cNvPr id="7"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000000"/>
                </a:solidFill>
                <a:latin typeface="Georgia"/>
                <a:cs typeface="Georgia"/>
              </a:rPr>
              <a:t>MONSTER OR MISTREATED?</a:t>
            </a:r>
            <a:endParaRPr lang="en-US" sz="1600" b="1" dirty="0">
              <a:solidFill>
                <a:srgbClr val="000000"/>
              </a:solidFill>
              <a:latin typeface="Georgia"/>
              <a:cs typeface="Georgia"/>
            </a:endParaRPr>
          </a:p>
        </p:txBody>
      </p:sp>
      <p:pic>
        <p:nvPicPr>
          <p:cNvPr id="8" name="Picture 7" descr="Macintosh HD:Users:raeostman:Documents:ASU - Frankenstein:Footlocker kits:activity development:z images:wikimedia and public domain:800px-Frankenstein's_monster_Boris_Karloff_public domain.jpg"/>
          <p:cNvPicPr>
            <a:picLocks noChangeAspect="1"/>
          </p:cNvPicPr>
          <p:nvPr/>
        </p:nvPicPr>
        <p:blipFill rotWithShape="1">
          <a:blip r:embed="rId3" cstate="print">
            <a:extLst>
              <a:ext uri="{28A0092B-C50C-407E-A947-70E740481C1C}">
                <a14:useLocalDpi xmlns:a14="http://schemas.microsoft.com/office/drawing/2010/main"/>
              </a:ext>
            </a:extLst>
          </a:blip>
          <a:srcRect l="6452" r="11142" b="15920"/>
          <a:stretch/>
        </p:blipFill>
        <p:spPr bwMode="auto">
          <a:xfrm>
            <a:off x="3917902" y="806513"/>
            <a:ext cx="1828800" cy="2341485"/>
          </a:xfrm>
          <a:prstGeom prst="rect">
            <a:avLst/>
          </a:prstGeom>
          <a:noFill/>
          <a:ln>
            <a:noFill/>
          </a:ln>
        </p:spPr>
      </p:pic>
      <p:sp>
        <p:nvSpPr>
          <p:cNvPr id="9" name="TextBox 8"/>
          <p:cNvSpPr txBox="1"/>
          <p:nvPr/>
        </p:nvSpPr>
        <p:spPr>
          <a:xfrm>
            <a:off x="3866514" y="3163576"/>
            <a:ext cx="1955231" cy="817803"/>
          </a:xfrm>
          <a:prstGeom prst="rect">
            <a:avLst/>
          </a:prstGeom>
          <a:noFill/>
        </p:spPr>
        <p:txBody>
          <a:bodyPr wrap="square" lIns="78373" tIns="39187" rIns="78373" bIns="39187" rtlCol="0">
            <a:spAutoFit/>
          </a:bodyPr>
          <a:lstStyle/>
          <a:p>
            <a:r>
              <a:rPr lang="en-US" sz="800" dirty="0">
                <a:latin typeface="Verdana"/>
                <a:cs typeface="Verdana"/>
              </a:rPr>
              <a:t>Actor Boris Karloff tried to show the humanity of Frankenstein’s creature. Karloff played the character in many Hollywood movies.</a:t>
            </a:r>
          </a:p>
          <a:p>
            <a:endParaRPr lang="en-US" sz="800" dirty="0">
              <a:latin typeface="Verdana"/>
              <a:cs typeface="Verdana"/>
            </a:endParaRPr>
          </a:p>
        </p:txBody>
      </p:sp>
    </p:spTree>
    <p:extLst>
      <p:ext uri="{BB962C8B-B14F-4D97-AF65-F5344CB8AC3E}">
        <p14:creationId xmlns:p14="http://schemas.microsoft.com/office/powerpoint/2010/main" val="70050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983"/>
          <a:stretch/>
        </p:blipFill>
        <p:spPr>
          <a:xfrm>
            <a:off x="-2590" y="-1087"/>
            <a:ext cx="6400800" cy="4573087"/>
          </a:xfrm>
          <a:prstGeom prst="rect">
            <a:avLst/>
          </a:prstGeom>
        </p:spPr>
      </p:pic>
      <p:sp>
        <p:nvSpPr>
          <p:cNvPr id="6" name="Rectangle 5"/>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783" y="459731"/>
            <a:ext cx="3288062" cy="324979"/>
          </a:xfrm>
        </p:spPr>
        <p:txBody>
          <a:bodyPr>
            <a:normAutofit/>
          </a:bodyPr>
          <a:lstStyle/>
          <a:p>
            <a:r>
              <a:rPr lang="en-US" sz="1600" dirty="0" smtClean="0">
                <a:solidFill>
                  <a:srgbClr val="000000"/>
                </a:solidFill>
                <a:latin typeface="Georgia"/>
                <a:cs typeface="Georgia"/>
              </a:rPr>
              <a:t>RESPONSIBLE INNOVATION</a:t>
            </a:r>
            <a:endParaRPr lang="en-US" sz="1600" dirty="0">
              <a:solidFill>
                <a:srgbClr val="000000"/>
              </a:solidFill>
              <a:latin typeface="Georgia"/>
              <a:cs typeface="Georgia"/>
            </a:endParaRPr>
          </a:p>
        </p:txBody>
      </p:sp>
      <p:sp>
        <p:nvSpPr>
          <p:cNvPr id="7" name="TextBox 6"/>
          <p:cNvSpPr txBox="1"/>
          <p:nvPr/>
        </p:nvSpPr>
        <p:spPr>
          <a:xfrm>
            <a:off x="381783" y="808727"/>
            <a:ext cx="3347658" cy="3092784"/>
          </a:xfrm>
          <a:prstGeom prst="rect">
            <a:avLst/>
          </a:prstGeom>
          <a:noFill/>
        </p:spPr>
        <p:txBody>
          <a:bodyPr wrap="square" lIns="78373" tIns="39187" rIns="78373" bIns="39187" rtlCol="0">
            <a:spAutoFit/>
          </a:bodyPr>
          <a:lstStyle/>
          <a:p>
            <a:pPr>
              <a:lnSpc>
                <a:spcPct val="110000"/>
              </a:lnSpc>
              <a:spcBef>
                <a:spcPts val="600"/>
              </a:spcBef>
            </a:pPr>
            <a:r>
              <a:rPr lang="en-US" sz="1000" b="1" dirty="0" smtClean="0">
                <a:latin typeface="Verdana"/>
                <a:cs typeface="Verdana"/>
              </a:rPr>
              <a:t>Is </a:t>
            </a:r>
            <a:r>
              <a:rPr lang="en-US" sz="1000" b="1" dirty="0">
                <a:latin typeface="Verdana"/>
                <a:cs typeface="Verdana"/>
              </a:rPr>
              <a:t>the inventor of a technology responsible for what it does?</a:t>
            </a:r>
          </a:p>
          <a:p>
            <a:pPr>
              <a:lnSpc>
                <a:spcPct val="110000"/>
              </a:lnSpc>
              <a:spcBef>
                <a:spcPts val="600"/>
              </a:spcBef>
            </a:pPr>
            <a:r>
              <a:rPr lang="en-US" sz="1000" dirty="0">
                <a:latin typeface="Verdana"/>
                <a:cs typeface="Verdana"/>
              </a:rPr>
              <a:t>Robots are often used for jobs that require precision, are repetitive, or are dangerous. Robots that look and act like people are called humanoid robots.</a:t>
            </a:r>
          </a:p>
          <a:p>
            <a:pPr>
              <a:lnSpc>
                <a:spcPct val="110000"/>
              </a:lnSpc>
              <a:spcBef>
                <a:spcPts val="600"/>
              </a:spcBef>
            </a:pPr>
            <a:r>
              <a:rPr lang="en-US" sz="1000" dirty="0">
                <a:latin typeface="Verdana"/>
                <a:cs typeface="Verdana"/>
              </a:rPr>
              <a:t>Many science </a:t>
            </a:r>
            <a:r>
              <a:rPr lang="en-US" sz="1000" dirty="0" smtClean="0">
                <a:latin typeface="Verdana"/>
                <a:cs typeface="Verdana"/>
              </a:rPr>
              <a:t>fiction </a:t>
            </a:r>
            <a:r>
              <a:rPr lang="en-US" sz="1000" dirty="0">
                <a:latin typeface="Verdana"/>
                <a:cs typeface="Verdana"/>
              </a:rPr>
              <a:t>stories explore what might happen if machines became smarter than people. While this may never come to pass, we do need to consider how people can and will use technologies in </a:t>
            </a:r>
            <a:r>
              <a:rPr lang="en-US" sz="1000" dirty="0" smtClean="0">
                <a:latin typeface="Verdana"/>
                <a:cs typeface="Verdana"/>
              </a:rPr>
              <a:t>different </a:t>
            </a:r>
            <a:r>
              <a:rPr lang="en-US" sz="1000" dirty="0">
                <a:latin typeface="Verdana"/>
                <a:cs typeface="Verdana"/>
              </a:rPr>
              <a:t>ways.</a:t>
            </a:r>
          </a:p>
          <a:p>
            <a:pPr>
              <a:lnSpc>
                <a:spcPct val="110000"/>
              </a:lnSpc>
              <a:spcBef>
                <a:spcPts val="600"/>
              </a:spcBef>
            </a:pPr>
            <a:r>
              <a:rPr lang="en-US" sz="1000" i="1" dirty="0">
                <a:latin typeface="Verdana"/>
                <a:cs typeface="Verdana"/>
              </a:rPr>
              <a:t>How do you think robots could change your life—and other people’s lives?</a:t>
            </a:r>
          </a:p>
          <a:p>
            <a:pPr>
              <a:lnSpc>
                <a:spcPct val="110000"/>
              </a:lnSpc>
              <a:spcBef>
                <a:spcPts val="600"/>
              </a:spcBef>
            </a:pPr>
            <a:r>
              <a:rPr lang="en-US" sz="1000" i="1" dirty="0">
                <a:latin typeface="Verdana"/>
                <a:cs typeface="Verdana"/>
              </a:rPr>
              <a:t>Do you think humanoid robots are friendly or creepy? Does it make a </a:t>
            </a:r>
            <a:r>
              <a:rPr lang="en-US" sz="1000" i="1" dirty="0" smtClean="0">
                <a:latin typeface="Verdana"/>
                <a:cs typeface="Verdana"/>
              </a:rPr>
              <a:t>difference </a:t>
            </a:r>
            <a:r>
              <a:rPr lang="en-US" sz="1000" i="1" dirty="0">
                <a:latin typeface="Verdana"/>
                <a:cs typeface="Verdana"/>
              </a:rPr>
              <a:t>what they look like?</a:t>
            </a:r>
            <a:endParaRPr lang="en-US" sz="1000" b="1" i="1" dirty="0">
              <a:latin typeface="Verdana"/>
              <a:cs typeface="Verdana"/>
            </a:endParaRPr>
          </a:p>
        </p:txBody>
      </p:sp>
      <p:sp>
        <p:nvSpPr>
          <p:cNvPr id="8" name="TextBox 7"/>
          <p:cNvSpPr txBox="1"/>
          <p:nvPr/>
        </p:nvSpPr>
        <p:spPr>
          <a:xfrm>
            <a:off x="3917059" y="3214141"/>
            <a:ext cx="1828800" cy="571582"/>
          </a:xfrm>
          <a:prstGeom prst="rect">
            <a:avLst/>
          </a:prstGeom>
          <a:noFill/>
        </p:spPr>
        <p:txBody>
          <a:bodyPr wrap="square" lIns="78373" tIns="39187" rIns="78373" bIns="39187" rtlCol="0">
            <a:spAutoFit/>
          </a:bodyPr>
          <a:lstStyle/>
          <a:p>
            <a:r>
              <a:rPr lang="en-US" sz="800" dirty="0">
                <a:latin typeface="Verdana"/>
                <a:cs typeface="Verdana"/>
              </a:rPr>
              <a:t>Robots are becoming more like </a:t>
            </a:r>
            <a:r>
              <a:rPr lang="en-US" sz="800" dirty="0" smtClean="0">
                <a:latin typeface="Verdana"/>
                <a:cs typeface="Verdana"/>
              </a:rPr>
              <a:t>humans. Some </a:t>
            </a:r>
            <a:r>
              <a:rPr lang="en-US" sz="800" dirty="0">
                <a:latin typeface="Verdana"/>
                <a:cs typeface="Verdana"/>
              </a:rPr>
              <a:t>experts think that they could become a new species, </a:t>
            </a:r>
            <a:r>
              <a:rPr lang="en-US" sz="800" i="1" dirty="0" err="1">
                <a:latin typeface="Verdana"/>
                <a:cs typeface="Verdana"/>
              </a:rPr>
              <a:t>Robo</a:t>
            </a:r>
            <a:r>
              <a:rPr lang="en-US" sz="800" i="1" dirty="0">
                <a:latin typeface="Verdana"/>
                <a:cs typeface="Verdana"/>
              </a:rPr>
              <a:t> sapiens.</a:t>
            </a:r>
          </a:p>
        </p:txBody>
      </p:sp>
      <p:pic>
        <p:nvPicPr>
          <p:cNvPr id="12" name="Picture 11" descr="Atlas_from_boston_dynamics.jpg"/>
          <p:cNvPicPr>
            <a:picLocks noChangeAspect="1"/>
          </p:cNvPicPr>
          <p:nvPr/>
        </p:nvPicPr>
        <p:blipFill rotWithShape="1">
          <a:blip r:embed="rId3" cstate="print">
            <a:extLst>
              <a:ext uri="{28A0092B-C50C-407E-A947-70E740481C1C}">
                <a14:useLocalDpi xmlns:a14="http://schemas.microsoft.com/office/drawing/2010/main"/>
              </a:ext>
            </a:extLst>
          </a:blip>
          <a:srcRect t="13131"/>
          <a:stretch/>
        </p:blipFill>
        <p:spPr>
          <a:xfrm>
            <a:off x="3977083" y="831149"/>
            <a:ext cx="1828800" cy="2382992"/>
          </a:xfrm>
          <a:prstGeom prst="rect">
            <a:avLst/>
          </a:prstGeom>
        </p:spPr>
      </p:pic>
    </p:spTree>
    <p:extLst>
      <p:ext uri="{BB962C8B-B14F-4D97-AF65-F5344CB8AC3E}">
        <p14:creationId xmlns:p14="http://schemas.microsoft.com/office/powerpoint/2010/main" val="3792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983"/>
          <a:stretch/>
        </p:blipFill>
        <p:spPr>
          <a:xfrm>
            <a:off x="-2590" y="-1087"/>
            <a:ext cx="6400800" cy="4573087"/>
          </a:xfrm>
          <a:prstGeom prst="rect">
            <a:avLst/>
          </a:prstGeom>
        </p:spPr>
      </p:pic>
      <p:sp>
        <p:nvSpPr>
          <p:cNvPr id="13" name="Rectangle 12"/>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71322" y="2588644"/>
            <a:ext cx="4792738" cy="294583"/>
          </a:xfrm>
          <a:prstGeom prst="rect">
            <a:avLst/>
          </a:prstGeom>
          <a:noFill/>
        </p:spPr>
        <p:txBody>
          <a:bodyPr wrap="square" lIns="78373" tIns="39187" rIns="78373" bIns="39187" rtlCol="0">
            <a:spAutoFit/>
          </a:bodyPr>
          <a:lstStyle/>
          <a:p>
            <a:r>
              <a:rPr lang="en-US" sz="700" dirty="0">
                <a:latin typeface="Verdana"/>
                <a:cs typeface="Verdana"/>
              </a:rPr>
              <a:t>Copyright 2017, Arizona State University. Published under a Creative Commons Attribution-Noncommercial-</a:t>
            </a:r>
            <a:r>
              <a:rPr lang="en-US" sz="700" dirty="0" err="1">
                <a:latin typeface="Verdana"/>
                <a:cs typeface="Verdana"/>
              </a:rPr>
              <a:t>ShareAlike</a:t>
            </a:r>
            <a:r>
              <a:rPr lang="en-US" sz="700" dirty="0">
                <a:latin typeface="Verdana"/>
                <a:cs typeface="Verdana"/>
              </a:rPr>
              <a:t> license: </a:t>
            </a:r>
            <a:r>
              <a:rPr lang="en-US" sz="700" u="sng" dirty="0">
                <a:latin typeface="Verdana"/>
                <a:cs typeface="Verdana"/>
              </a:rPr>
              <a:t>http://creativecommons.org/licenses/by-nc-sa/3.0/us/</a:t>
            </a:r>
            <a:r>
              <a:rPr lang="en-US" sz="700" dirty="0">
                <a:latin typeface="Verdana"/>
                <a:cs typeface="Verdana"/>
              </a:rPr>
              <a:t> </a:t>
            </a:r>
          </a:p>
        </p:txBody>
      </p:sp>
      <p:sp>
        <p:nvSpPr>
          <p:cNvPr id="6" name="TextBox 5"/>
          <p:cNvSpPr txBox="1"/>
          <p:nvPr/>
        </p:nvSpPr>
        <p:spPr>
          <a:xfrm>
            <a:off x="1371322" y="3575470"/>
            <a:ext cx="4792738" cy="402305"/>
          </a:xfrm>
          <a:prstGeom prst="rect">
            <a:avLst/>
          </a:prstGeom>
          <a:noFill/>
        </p:spPr>
        <p:txBody>
          <a:bodyPr wrap="square" lIns="78373" tIns="39187" rIns="78373" bIns="39187" rtlCol="0">
            <a:spAutoFit/>
          </a:bodyPr>
          <a:lstStyle/>
          <a:p>
            <a:r>
              <a:rPr lang="en-US" sz="700" dirty="0">
                <a:latin typeface="Verdana"/>
                <a:cs typeface="Verdana"/>
              </a:rPr>
              <a:t>This project was supported by the National Science Foundation under Grant Number 1516684. Any opinions, findings, conclusions, or recommendations expressed in this program are those of the authors and do not necessarily reflect the views of the Foundation. </a:t>
            </a:r>
          </a:p>
        </p:txBody>
      </p:sp>
      <p:sp>
        <p:nvSpPr>
          <p:cNvPr id="7" name="TextBox 6"/>
          <p:cNvSpPr txBox="1"/>
          <p:nvPr/>
        </p:nvSpPr>
        <p:spPr>
          <a:xfrm>
            <a:off x="381783" y="795533"/>
            <a:ext cx="5669280" cy="1754213"/>
          </a:xfrm>
          <a:prstGeom prst="rect">
            <a:avLst/>
          </a:prstGeom>
          <a:noFill/>
        </p:spPr>
        <p:txBody>
          <a:bodyPr wrap="square" lIns="78373" tIns="39187" rIns="78373" bIns="39187" rtlCol="0">
            <a:spAutoFit/>
          </a:bodyPr>
          <a:lstStyle/>
          <a:p>
            <a:pPr>
              <a:lnSpc>
                <a:spcPct val="110000"/>
              </a:lnSpc>
              <a:spcBef>
                <a:spcPts val="600"/>
              </a:spcBef>
            </a:pPr>
            <a:r>
              <a:rPr lang="en-US" sz="900" dirty="0">
                <a:latin typeface="Verdana"/>
                <a:cs typeface="Verdana"/>
              </a:rPr>
              <a:t>Mary Shelley’s novel </a:t>
            </a:r>
            <a:r>
              <a:rPr lang="en-US" sz="900" i="1" dirty="0">
                <a:latin typeface="Verdana"/>
                <a:cs typeface="Verdana"/>
              </a:rPr>
              <a:t>Frankenstein </a:t>
            </a:r>
            <a:r>
              <a:rPr lang="en-US" sz="900" dirty="0">
                <a:latin typeface="Verdana"/>
                <a:cs typeface="Verdana"/>
              </a:rPr>
              <a:t>is a 200-year-old science fiction story that explores themes of human creativity and scientific ethics. The Frankenstein200 project allows people across the United to States to exercise their creativity and consider responsible innovation in fields such as artificial intelligence and genetic engineering. </a:t>
            </a:r>
            <a:endParaRPr lang="en-US" sz="700" dirty="0">
              <a:latin typeface="Verdana"/>
              <a:cs typeface="Verdana"/>
            </a:endParaRPr>
          </a:p>
          <a:p>
            <a:pPr>
              <a:lnSpc>
                <a:spcPct val="110000"/>
              </a:lnSpc>
              <a:spcBef>
                <a:spcPts val="600"/>
              </a:spcBef>
            </a:pPr>
            <a:r>
              <a:rPr lang="en-US" sz="900" dirty="0">
                <a:latin typeface="Verdana"/>
                <a:cs typeface="Verdana"/>
              </a:rPr>
              <a:t>Frankenstein200 is a national project led by Arizona State University. In addition to hands-on activities, Frankenstein200 includes an alternate reality game that immerses players in a modern-day Laboratory for Innovation and Fantastic Explorations (L.I.F.E.). This fictional story imagines what might happen if a character named Dr. Tori Frankenstein picked up where her ancestor Victor Frankenstein left off. </a:t>
            </a:r>
            <a:endParaRPr lang="en-US" sz="900" dirty="0" smtClean="0">
              <a:latin typeface="Verdana"/>
              <a:cs typeface="Verdana"/>
            </a:endParaRPr>
          </a:p>
          <a:p>
            <a:pPr>
              <a:lnSpc>
                <a:spcPct val="110000"/>
              </a:lnSpc>
              <a:spcBef>
                <a:spcPts val="600"/>
              </a:spcBef>
            </a:pPr>
            <a:r>
              <a:rPr lang="en-US" sz="900" dirty="0" smtClean="0">
                <a:latin typeface="Verdana"/>
                <a:cs typeface="Verdana"/>
              </a:rPr>
              <a:t>Visit </a:t>
            </a:r>
            <a:r>
              <a:rPr lang="en-US" sz="900" b="1" dirty="0">
                <a:latin typeface="Verdana"/>
                <a:cs typeface="Verdana"/>
              </a:rPr>
              <a:t>Frankenstein200.org</a:t>
            </a:r>
            <a:r>
              <a:rPr lang="en-US" sz="900" dirty="0">
                <a:latin typeface="Verdana"/>
                <a:cs typeface="Verdana"/>
              </a:rPr>
              <a:t> to play the game!</a:t>
            </a:r>
          </a:p>
        </p:txBody>
      </p:sp>
      <p:sp>
        <p:nvSpPr>
          <p:cNvPr id="10" name="TextBox 9"/>
          <p:cNvSpPr txBox="1"/>
          <p:nvPr/>
        </p:nvSpPr>
        <p:spPr>
          <a:xfrm>
            <a:off x="1371321" y="3162449"/>
            <a:ext cx="4795219" cy="186861"/>
          </a:xfrm>
          <a:prstGeom prst="rect">
            <a:avLst/>
          </a:prstGeom>
          <a:noFill/>
        </p:spPr>
        <p:txBody>
          <a:bodyPr wrap="square" lIns="78373" tIns="39187" rIns="78373" bIns="39187" rtlCol="0">
            <a:spAutoFit/>
          </a:bodyPr>
          <a:lstStyle/>
          <a:p>
            <a:r>
              <a:rPr lang="en-US" sz="700" dirty="0">
                <a:latin typeface="Verdana"/>
                <a:cs typeface="Verdana"/>
              </a:rPr>
              <a:t>Distributed in collaboration with the National Informal STEM Education Network: </a:t>
            </a:r>
            <a:r>
              <a:rPr lang="en-US" sz="700" u="sng" dirty="0" err="1">
                <a:latin typeface="Verdana"/>
                <a:cs typeface="Verdana"/>
              </a:rPr>
              <a:t>nisenet.org</a:t>
            </a:r>
            <a:r>
              <a:rPr lang="en-US" sz="700" u="sng" dirty="0">
                <a:latin typeface="Verdana"/>
                <a:cs typeface="Verdana"/>
              </a:rPr>
              <a:t> </a:t>
            </a:r>
            <a:endParaRPr lang="en-US" sz="700" u="sng" dirty="0"/>
          </a:p>
        </p:txBody>
      </p:sp>
      <p:pic>
        <p:nvPicPr>
          <p:cNvPr id="2" name="Picture 1" descr="frankenstein200-K.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119" y="498692"/>
            <a:ext cx="2268595" cy="301752"/>
          </a:xfrm>
          <a:prstGeom prst="rect">
            <a:avLst/>
          </a:prstGeom>
        </p:spPr>
      </p:pic>
      <p:pic>
        <p:nvPicPr>
          <p:cNvPr id="17" name="Picture 16" descr="Macintosh HD:Users:raeostman:Documents:ASU - logos and letterhead:logo_rgb-mg.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5847" y="2549746"/>
            <a:ext cx="774915" cy="457200"/>
          </a:xfrm>
          <a:prstGeom prst="rect">
            <a:avLst/>
          </a:prstGeom>
          <a:noFill/>
          <a:ln>
            <a:noFill/>
          </a:ln>
        </p:spPr>
      </p:pic>
      <p:pic>
        <p:nvPicPr>
          <p:cNvPr id="18" name="Picture 17"/>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9058" y="3563055"/>
            <a:ext cx="457200" cy="457200"/>
          </a:xfrm>
          <a:prstGeom prst="rect">
            <a:avLst/>
          </a:prstGeom>
          <a:noFill/>
          <a:ln>
            <a:noFill/>
          </a:ln>
        </p:spPr>
      </p:pic>
      <p:pic>
        <p:nvPicPr>
          <p:cNvPr id="19" name="Picture 18" descr="New_NISENET_logo_V.jpg"/>
          <p:cNvPicPr>
            <a:picLocks noChangeAspect="1"/>
          </p:cNvPicPr>
          <p:nvPr/>
        </p:nvPicPr>
        <p:blipFill rotWithShape="1">
          <a:blip r:embed="rId6" cstate="print">
            <a:extLst>
              <a:ext uri="{28A0092B-C50C-407E-A947-70E740481C1C}">
                <a14:useLocalDpi xmlns:a14="http://schemas.microsoft.com/office/drawing/2010/main"/>
              </a:ext>
            </a:extLst>
          </a:blip>
          <a:srcRect r="1170"/>
          <a:stretch/>
        </p:blipFill>
        <p:spPr>
          <a:xfrm>
            <a:off x="594929" y="3006946"/>
            <a:ext cx="565873" cy="457200"/>
          </a:xfrm>
          <a:prstGeom prst="rect">
            <a:avLst/>
          </a:prstGeom>
        </p:spPr>
      </p:pic>
    </p:spTree>
    <p:extLst>
      <p:ext uri="{BB962C8B-B14F-4D97-AF65-F5344CB8AC3E}">
        <p14:creationId xmlns:p14="http://schemas.microsoft.com/office/powerpoint/2010/main" val="688505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3439</TotalTime>
  <Words>1041</Words>
  <Application>Microsoft Macintosh PowerPoint</Application>
  <PresentationFormat>Custom</PresentationFormat>
  <Paragraphs>52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RESPONSIBLE INNOVATION</vt:lpstr>
      <vt:lpstr>PowerPoint Presentation</vt:lpstr>
    </vt:vector>
  </TitlesOfParts>
  <Company>Arizona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Ostman</dc:creator>
  <cp:lastModifiedBy>Rae Ostman</cp:lastModifiedBy>
  <cp:revision>115</cp:revision>
  <dcterms:created xsi:type="dcterms:W3CDTF">2017-04-08T18:32:38Z</dcterms:created>
  <dcterms:modified xsi:type="dcterms:W3CDTF">2017-09-03T13:38:53Z</dcterms:modified>
</cp:coreProperties>
</file>