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5" r:id="rId2"/>
    <p:sldId id="284" r:id="rId3"/>
    <p:sldId id="280" r:id="rId4"/>
    <p:sldId id="283" r:id="rId5"/>
    <p:sldId id="281" r:id="rId6"/>
    <p:sldId id="279" r:id="rId7"/>
    <p:sldId id="288" r:id="rId8"/>
    <p:sldId id="278" r:id="rId9"/>
    <p:sldId id="271" r:id="rId10"/>
    <p:sldId id="286" r:id="rId11"/>
    <p:sldId id="289" r:id="rId12"/>
    <p:sldId id="275" r:id="rId13"/>
  </p:sldIdLst>
  <p:sldSz cx="6400800" cy="4572000"/>
  <p:notesSz cx="6858000" cy="9144000"/>
  <p:defaultTextStyle>
    <a:defPPr>
      <a:defRPr lang="en-US"/>
    </a:defPPr>
    <a:lvl1pPr marL="0" algn="l" defTabSz="313493" rtl="0" eaLnBrk="1" latinLnBrk="0" hangingPunct="1">
      <a:defRPr sz="1200" kern="1200">
        <a:solidFill>
          <a:schemeClr val="tx1"/>
        </a:solidFill>
        <a:latin typeface="+mn-lt"/>
        <a:ea typeface="+mn-ea"/>
        <a:cs typeface="+mn-cs"/>
      </a:defRPr>
    </a:lvl1pPr>
    <a:lvl2pPr marL="313493" algn="l" defTabSz="313493" rtl="0" eaLnBrk="1" latinLnBrk="0" hangingPunct="1">
      <a:defRPr sz="1200" kern="1200">
        <a:solidFill>
          <a:schemeClr val="tx1"/>
        </a:solidFill>
        <a:latin typeface="+mn-lt"/>
        <a:ea typeface="+mn-ea"/>
        <a:cs typeface="+mn-cs"/>
      </a:defRPr>
    </a:lvl2pPr>
    <a:lvl3pPr marL="626986" algn="l" defTabSz="313493" rtl="0" eaLnBrk="1" latinLnBrk="0" hangingPunct="1">
      <a:defRPr sz="1200" kern="1200">
        <a:solidFill>
          <a:schemeClr val="tx1"/>
        </a:solidFill>
        <a:latin typeface="+mn-lt"/>
        <a:ea typeface="+mn-ea"/>
        <a:cs typeface="+mn-cs"/>
      </a:defRPr>
    </a:lvl3pPr>
    <a:lvl4pPr marL="940479" algn="l" defTabSz="313493" rtl="0" eaLnBrk="1" latinLnBrk="0" hangingPunct="1">
      <a:defRPr sz="1200" kern="1200">
        <a:solidFill>
          <a:schemeClr val="tx1"/>
        </a:solidFill>
        <a:latin typeface="+mn-lt"/>
        <a:ea typeface="+mn-ea"/>
        <a:cs typeface="+mn-cs"/>
      </a:defRPr>
    </a:lvl4pPr>
    <a:lvl5pPr marL="1253972" algn="l" defTabSz="313493" rtl="0" eaLnBrk="1" latinLnBrk="0" hangingPunct="1">
      <a:defRPr sz="1200" kern="1200">
        <a:solidFill>
          <a:schemeClr val="tx1"/>
        </a:solidFill>
        <a:latin typeface="+mn-lt"/>
        <a:ea typeface="+mn-ea"/>
        <a:cs typeface="+mn-cs"/>
      </a:defRPr>
    </a:lvl5pPr>
    <a:lvl6pPr marL="1567464" algn="l" defTabSz="313493" rtl="0" eaLnBrk="1" latinLnBrk="0" hangingPunct="1">
      <a:defRPr sz="1200" kern="1200">
        <a:solidFill>
          <a:schemeClr val="tx1"/>
        </a:solidFill>
        <a:latin typeface="+mn-lt"/>
        <a:ea typeface="+mn-ea"/>
        <a:cs typeface="+mn-cs"/>
      </a:defRPr>
    </a:lvl6pPr>
    <a:lvl7pPr marL="1880957" algn="l" defTabSz="313493" rtl="0" eaLnBrk="1" latinLnBrk="0" hangingPunct="1">
      <a:defRPr sz="1200" kern="1200">
        <a:solidFill>
          <a:schemeClr val="tx1"/>
        </a:solidFill>
        <a:latin typeface="+mn-lt"/>
        <a:ea typeface="+mn-ea"/>
        <a:cs typeface="+mn-cs"/>
      </a:defRPr>
    </a:lvl7pPr>
    <a:lvl8pPr marL="2194450" algn="l" defTabSz="313493" rtl="0" eaLnBrk="1" latinLnBrk="0" hangingPunct="1">
      <a:defRPr sz="1200" kern="1200">
        <a:solidFill>
          <a:schemeClr val="tx1"/>
        </a:solidFill>
        <a:latin typeface="+mn-lt"/>
        <a:ea typeface="+mn-ea"/>
        <a:cs typeface="+mn-cs"/>
      </a:defRPr>
    </a:lvl8pPr>
    <a:lvl9pPr marL="2507943" algn="l" defTabSz="313493" rtl="0" eaLnBrk="1" latinLnBrk="0" hangingPunct="1">
      <a:defRPr sz="1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D59E37"/>
    <a:srgbClr val="B33722"/>
    <a:srgbClr val="FFFF00"/>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8445" autoAdjust="0"/>
  </p:normalViewPr>
  <p:slideViewPr>
    <p:cSldViewPr snapToGrid="0" snapToObjects="1">
      <p:cViewPr>
        <p:scale>
          <a:sx n="150" d="100"/>
          <a:sy n="150" d="100"/>
        </p:scale>
        <p:origin x="-768" y="-240"/>
      </p:cViewPr>
      <p:guideLst>
        <p:guide orient="horz" pos="1440"/>
        <p:guide pos="201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 y="1420284"/>
            <a:ext cx="5440680" cy="980016"/>
          </a:xfrm>
        </p:spPr>
        <p:txBody>
          <a:bodyPr/>
          <a:lstStyle/>
          <a:p>
            <a:r>
              <a:rPr lang="en-US" smtClean="0"/>
              <a:t>Click to edit Master title style</a:t>
            </a:r>
            <a:endParaRPr lang="en-US"/>
          </a:p>
        </p:txBody>
      </p:sp>
      <p:sp>
        <p:nvSpPr>
          <p:cNvPr id="3" name="Subtitle 2"/>
          <p:cNvSpPr>
            <a:spLocks noGrp="1"/>
          </p:cNvSpPr>
          <p:nvPr>
            <p:ph type="subTitle" idx="1"/>
          </p:nvPr>
        </p:nvSpPr>
        <p:spPr>
          <a:xfrm>
            <a:off x="960120" y="2590800"/>
            <a:ext cx="4480560" cy="1168400"/>
          </a:xfrm>
        </p:spPr>
        <p:txBody>
          <a:bodyPr/>
          <a:lstStyle>
            <a:lvl1pPr marL="0" indent="0" algn="ctr">
              <a:buNone/>
              <a:defRPr>
                <a:solidFill>
                  <a:schemeClr val="tx1">
                    <a:tint val="75000"/>
                  </a:schemeClr>
                </a:solidFill>
              </a:defRPr>
            </a:lvl1pPr>
            <a:lvl2pPr marL="313493" indent="0" algn="ctr">
              <a:buNone/>
              <a:defRPr>
                <a:solidFill>
                  <a:schemeClr val="tx1">
                    <a:tint val="75000"/>
                  </a:schemeClr>
                </a:solidFill>
              </a:defRPr>
            </a:lvl2pPr>
            <a:lvl3pPr marL="626986" indent="0" algn="ctr">
              <a:buNone/>
              <a:defRPr>
                <a:solidFill>
                  <a:schemeClr val="tx1">
                    <a:tint val="75000"/>
                  </a:schemeClr>
                </a:solidFill>
              </a:defRPr>
            </a:lvl3pPr>
            <a:lvl4pPr marL="940479" indent="0" algn="ctr">
              <a:buNone/>
              <a:defRPr>
                <a:solidFill>
                  <a:schemeClr val="tx1">
                    <a:tint val="75000"/>
                  </a:schemeClr>
                </a:solidFill>
              </a:defRPr>
            </a:lvl4pPr>
            <a:lvl5pPr marL="1253972" indent="0" algn="ctr">
              <a:buNone/>
              <a:defRPr>
                <a:solidFill>
                  <a:schemeClr val="tx1">
                    <a:tint val="75000"/>
                  </a:schemeClr>
                </a:solidFill>
              </a:defRPr>
            </a:lvl5pPr>
            <a:lvl6pPr marL="1567464" indent="0" algn="ctr">
              <a:buNone/>
              <a:defRPr>
                <a:solidFill>
                  <a:schemeClr val="tx1">
                    <a:tint val="75000"/>
                  </a:schemeClr>
                </a:solidFill>
              </a:defRPr>
            </a:lvl6pPr>
            <a:lvl7pPr marL="1880957" indent="0" algn="ctr">
              <a:buNone/>
              <a:defRPr>
                <a:solidFill>
                  <a:schemeClr val="tx1">
                    <a:tint val="75000"/>
                  </a:schemeClr>
                </a:solidFill>
              </a:defRPr>
            </a:lvl7pPr>
            <a:lvl8pPr marL="2194450" indent="0" algn="ctr">
              <a:buNone/>
              <a:defRPr>
                <a:solidFill>
                  <a:schemeClr val="tx1">
                    <a:tint val="75000"/>
                  </a:schemeClr>
                </a:solidFill>
              </a:defRPr>
            </a:lvl8pPr>
            <a:lvl9pPr marL="250794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BC9572-4060-9A42-82DC-B16E5620DFF1}" type="datetimeFigureOut">
              <a:rPr lang="en-US" smtClean="0"/>
              <a:t>9/3/17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3C4D3-EF62-2343-99C8-3CFEA1F27FA0}" type="slidenum">
              <a:rPr lang="en-US" smtClean="0"/>
              <a:t>‹#›</a:t>
            </a:fld>
            <a:endParaRPr lang="en-US"/>
          </a:p>
        </p:txBody>
      </p:sp>
    </p:spTree>
    <p:extLst>
      <p:ext uri="{BB962C8B-B14F-4D97-AF65-F5344CB8AC3E}">
        <p14:creationId xmlns:p14="http://schemas.microsoft.com/office/powerpoint/2010/main" val="3478145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BC9572-4060-9A42-82DC-B16E5620DFF1}" type="datetimeFigureOut">
              <a:rPr lang="en-US" smtClean="0"/>
              <a:t>9/3/17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3C4D3-EF62-2343-99C8-3CFEA1F27FA0}" type="slidenum">
              <a:rPr lang="en-US" smtClean="0"/>
              <a:t>‹#›</a:t>
            </a:fld>
            <a:endParaRPr lang="en-US"/>
          </a:p>
        </p:txBody>
      </p:sp>
    </p:spTree>
    <p:extLst>
      <p:ext uri="{BB962C8B-B14F-4D97-AF65-F5344CB8AC3E}">
        <p14:creationId xmlns:p14="http://schemas.microsoft.com/office/powerpoint/2010/main" val="3343463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640580" y="183093"/>
            <a:ext cx="1440180" cy="390101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0040" y="183093"/>
            <a:ext cx="4213860" cy="390101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BC9572-4060-9A42-82DC-B16E5620DFF1}" type="datetimeFigureOut">
              <a:rPr lang="en-US" smtClean="0"/>
              <a:t>9/3/17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3C4D3-EF62-2343-99C8-3CFEA1F27FA0}" type="slidenum">
              <a:rPr lang="en-US" smtClean="0"/>
              <a:t>‹#›</a:t>
            </a:fld>
            <a:endParaRPr lang="en-US"/>
          </a:p>
        </p:txBody>
      </p:sp>
    </p:spTree>
    <p:extLst>
      <p:ext uri="{BB962C8B-B14F-4D97-AF65-F5344CB8AC3E}">
        <p14:creationId xmlns:p14="http://schemas.microsoft.com/office/powerpoint/2010/main" val="1267785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BC9572-4060-9A42-82DC-B16E5620DFF1}" type="datetimeFigureOut">
              <a:rPr lang="en-US" smtClean="0"/>
              <a:t>9/3/17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3C4D3-EF62-2343-99C8-3CFEA1F27FA0}" type="slidenum">
              <a:rPr lang="en-US" smtClean="0"/>
              <a:t>‹#›</a:t>
            </a:fld>
            <a:endParaRPr lang="en-US"/>
          </a:p>
        </p:txBody>
      </p:sp>
    </p:spTree>
    <p:extLst>
      <p:ext uri="{BB962C8B-B14F-4D97-AF65-F5344CB8AC3E}">
        <p14:creationId xmlns:p14="http://schemas.microsoft.com/office/powerpoint/2010/main" val="3182325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5619" y="2937935"/>
            <a:ext cx="5440680" cy="908050"/>
          </a:xfrm>
        </p:spPr>
        <p:txBody>
          <a:bodyPr anchor="t"/>
          <a:lstStyle>
            <a:lvl1pPr algn="l">
              <a:defRPr sz="2700" b="1" cap="all"/>
            </a:lvl1pPr>
          </a:lstStyle>
          <a:p>
            <a:r>
              <a:rPr lang="en-US" smtClean="0"/>
              <a:t>Click to edit Master title style</a:t>
            </a:r>
            <a:endParaRPr lang="en-US"/>
          </a:p>
        </p:txBody>
      </p:sp>
      <p:sp>
        <p:nvSpPr>
          <p:cNvPr id="3" name="Text Placeholder 2"/>
          <p:cNvSpPr>
            <a:spLocks noGrp="1"/>
          </p:cNvSpPr>
          <p:nvPr>
            <p:ph type="body" idx="1"/>
          </p:nvPr>
        </p:nvSpPr>
        <p:spPr>
          <a:xfrm>
            <a:off x="505619" y="1937809"/>
            <a:ext cx="5440680" cy="1000125"/>
          </a:xfrm>
        </p:spPr>
        <p:txBody>
          <a:bodyPr anchor="b"/>
          <a:lstStyle>
            <a:lvl1pPr marL="0" indent="0">
              <a:buNone/>
              <a:defRPr sz="1400">
                <a:solidFill>
                  <a:schemeClr val="tx1">
                    <a:tint val="75000"/>
                  </a:schemeClr>
                </a:solidFill>
              </a:defRPr>
            </a:lvl1pPr>
            <a:lvl2pPr marL="313493" indent="0">
              <a:buNone/>
              <a:defRPr sz="1200">
                <a:solidFill>
                  <a:schemeClr val="tx1">
                    <a:tint val="75000"/>
                  </a:schemeClr>
                </a:solidFill>
              </a:defRPr>
            </a:lvl2pPr>
            <a:lvl3pPr marL="626986" indent="0">
              <a:buNone/>
              <a:defRPr sz="1100">
                <a:solidFill>
                  <a:schemeClr val="tx1">
                    <a:tint val="75000"/>
                  </a:schemeClr>
                </a:solidFill>
              </a:defRPr>
            </a:lvl3pPr>
            <a:lvl4pPr marL="940479" indent="0">
              <a:buNone/>
              <a:defRPr sz="900">
                <a:solidFill>
                  <a:schemeClr val="tx1">
                    <a:tint val="75000"/>
                  </a:schemeClr>
                </a:solidFill>
              </a:defRPr>
            </a:lvl4pPr>
            <a:lvl5pPr marL="1253972" indent="0">
              <a:buNone/>
              <a:defRPr sz="900">
                <a:solidFill>
                  <a:schemeClr val="tx1">
                    <a:tint val="75000"/>
                  </a:schemeClr>
                </a:solidFill>
              </a:defRPr>
            </a:lvl5pPr>
            <a:lvl6pPr marL="1567464" indent="0">
              <a:buNone/>
              <a:defRPr sz="900">
                <a:solidFill>
                  <a:schemeClr val="tx1">
                    <a:tint val="75000"/>
                  </a:schemeClr>
                </a:solidFill>
              </a:defRPr>
            </a:lvl6pPr>
            <a:lvl7pPr marL="1880957" indent="0">
              <a:buNone/>
              <a:defRPr sz="900">
                <a:solidFill>
                  <a:schemeClr val="tx1">
                    <a:tint val="75000"/>
                  </a:schemeClr>
                </a:solidFill>
              </a:defRPr>
            </a:lvl7pPr>
            <a:lvl8pPr marL="2194450" indent="0">
              <a:buNone/>
              <a:defRPr sz="900">
                <a:solidFill>
                  <a:schemeClr val="tx1">
                    <a:tint val="75000"/>
                  </a:schemeClr>
                </a:solidFill>
              </a:defRPr>
            </a:lvl8pPr>
            <a:lvl9pPr marL="2507943" indent="0">
              <a:buNone/>
              <a:defRPr sz="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BC9572-4060-9A42-82DC-B16E5620DFF1}" type="datetimeFigureOut">
              <a:rPr lang="en-US" smtClean="0"/>
              <a:t>9/3/17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3C4D3-EF62-2343-99C8-3CFEA1F27FA0}" type="slidenum">
              <a:rPr lang="en-US" smtClean="0"/>
              <a:t>‹#›</a:t>
            </a:fld>
            <a:endParaRPr lang="en-US"/>
          </a:p>
        </p:txBody>
      </p:sp>
    </p:spTree>
    <p:extLst>
      <p:ext uri="{BB962C8B-B14F-4D97-AF65-F5344CB8AC3E}">
        <p14:creationId xmlns:p14="http://schemas.microsoft.com/office/powerpoint/2010/main" val="3372508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0040" y="1066800"/>
            <a:ext cx="2827020" cy="3017309"/>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253740" y="1066800"/>
            <a:ext cx="2827020" cy="3017309"/>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BC9572-4060-9A42-82DC-B16E5620DFF1}" type="datetimeFigureOut">
              <a:rPr lang="en-US" smtClean="0"/>
              <a:t>9/3/17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3C4D3-EF62-2343-99C8-3CFEA1F27FA0}" type="slidenum">
              <a:rPr lang="en-US" smtClean="0"/>
              <a:t>‹#›</a:t>
            </a:fld>
            <a:endParaRPr lang="en-US"/>
          </a:p>
        </p:txBody>
      </p:sp>
    </p:spTree>
    <p:extLst>
      <p:ext uri="{BB962C8B-B14F-4D97-AF65-F5344CB8AC3E}">
        <p14:creationId xmlns:p14="http://schemas.microsoft.com/office/powerpoint/2010/main" val="1208566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20040" y="1023410"/>
            <a:ext cx="2828133" cy="426508"/>
          </a:xfrm>
        </p:spPr>
        <p:txBody>
          <a:bodyPr anchor="b"/>
          <a:lstStyle>
            <a:lvl1pPr marL="0" indent="0">
              <a:buNone/>
              <a:defRPr sz="1600" b="1"/>
            </a:lvl1pPr>
            <a:lvl2pPr marL="313493" indent="0">
              <a:buNone/>
              <a:defRPr sz="1400" b="1"/>
            </a:lvl2pPr>
            <a:lvl3pPr marL="626986" indent="0">
              <a:buNone/>
              <a:defRPr sz="1200" b="1"/>
            </a:lvl3pPr>
            <a:lvl4pPr marL="940479" indent="0">
              <a:buNone/>
              <a:defRPr sz="1100" b="1"/>
            </a:lvl4pPr>
            <a:lvl5pPr marL="1253972" indent="0">
              <a:buNone/>
              <a:defRPr sz="1100" b="1"/>
            </a:lvl5pPr>
            <a:lvl6pPr marL="1567464" indent="0">
              <a:buNone/>
              <a:defRPr sz="1100" b="1"/>
            </a:lvl6pPr>
            <a:lvl7pPr marL="1880957" indent="0">
              <a:buNone/>
              <a:defRPr sz="1100" b="1"/>
            </a:lvl7pPr>
            <a:lvl8pPr marL="2194450" indent="0">
              <a:buNone/>
              <a:defRPr sz="1100" b="1"/>
            </a:lvl8pPr>
            <a:lvl9pPr marL="2507943"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320040" y="1449918"/>
            <a:ext cx="2828133" cy="2634192"/>
          </a:xfrm>
        </p:spPr>
        <p:txBody>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251519" y="1023410"/>
            <a:ext cx="2829242" cy="426508"/>
          </a:xfrm>
        </p:spPr>
        <p:txBody>
          <a:bodyPr anchor="b"/>
          <a:lstStyle>
            <a:lvl1pPr marL="0" indent="0">
              <a:buNone/>
              <a:defRPr sz="1600" b="1"/>
            </a:lvl1pPr>
            <a:lvl2pPr marL="313493" indent="0">
              <a:buNone/>
              <a:defRPr sz="1400" b="1"/>
            </a:lvl2pPr>
            <a:lvl3pPr marL="626986" indent="0">
              <a:buNone/>
              <a:defRPr sz="1200" b="1"/>
            </a:lvl3pPr>
            <a:lvl4pPr marL="940479" indent="0">
              <a:buNone/>
              <a:defRPr sz="1100" b="1"/>
            </a:lvl4pPr>
            <a:lvl5pPr marL="1253972" indent="0">
              <a:buNone/>
              <a:defRPr sz="1100" b="1"/>
            </a:lvl5pPr>
            <a:lvl6pPr marL="1567464" indent="0">
              <a:buNone/>
              <a:defRPr sz="1100" b="1"/>
            </a:lvl6pPr>
            <a:lvl7pPr marL="1880957" indent="0">
              <a:buNone/>
              <a:defRPr sz="1100" b="1"/>
            </a:lvl7pPr>
            <a:lvl8pPr marL="2194450" indent="0">
              <a:buNone/>
              <a:defRPr sz="1100" b="1"/>
            </a:lvl8pPr>
            <a:lvl9pPr marL="2507943"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3251519" y="1449918"/>
            <a:ext cx="2829242" cy="2634192"/>
          </a:xfrm>
        </p:spPr>
        <p:txBody>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BC9572-4060-9A42-82DC-B16E5620DFF1}" type="datetimeFigureOut">
              <a:rPr lang="en-US" smtClean="0"/>
              <a:t>9/3/17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A3C4D3-EF62-2343-99C8-3CFEA1F27FA0}" type="slidenum">
              <a:rPr lang="en-US" smtClean="0"/>
              <a:t>‹#›</a:t>
            </a:fld>
            <a:endParaRPr lang="en-US"/>
          </a:p>
        </p:txBody>
      </p:sp>
    </p:spTree>
    <p:extLst>
      <p:ext uri="{BB962C8B-B14F-4D97-AF65-F5344CB8AC3E}">
        <p14:creationId xmlns:p14="http://schemas.microsoft.com/office/powerpoint/2010/main" val="2568288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BC9572-4060-9A42-82DC-B16E5620DFF1}" type="datetimeFigureOut">
              <a:rPr lang="en-US" smtClean="0"/>
              <a:t>9/3/17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A3C4D3-EF62-2343-99C8-3CFEA1F27FA0}" type="slidenum">
              <a:rPr lang="en-US" smtClean="0"/>
              <a:t>‹#›</a:t>
            </a:fld>
            <a:endParaRPr lang="en-US"/>
          </a:p>
        </p:txBody>
      </p:sp>
    </p:spTree>
    <p:extLst>
      <p:ext uri="{BB962C8B-B14F-4D97-AF65-F5344CB8AC3E}">
        <p14:creationId xmlns:p14="http://schemas.microsoft.com/office/powerpoint/2010/main" val="4122424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BC9572-4060-9A42-82DC-B16E5620DFF1}" type="datetimeFigureOut">
              <a:rPr lang="en-US" smtClean="0"/>
              <a:t>9/3/17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A3C4D3-EF62-2343-99C8-3CFEA1F27FA0}" type="slidenum">
              <a:rPr lang="en-US" smtClean="0"/>
              <a:t>‹#›</a:t>
            </a:fld>
            <a:endParaRPr lang="en-US"/>
          </a:p>
        </p:txBody>
      </p:sp>
    </p:spTree>
    <p:extLst>
      <p:ext uri="{BB962C8B-B14F-4D97-AF65-F5344CB8AC3E}">
        <p14:creationId xmlns:p14="http://schemas.microsoft.com/office/powerpoint/2010/main" val="2210726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0040" y="182034"/>
            <a:ext cx="2105819" cy="774700"/>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2502536" y="182034"/>
            <a:ext cx="3578225" cy="3902075"/>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20040" y="956734"/>
            <a:ext cx="2105819" cy="3127375"/>
          </a:xfrm>
        </p:spPr>
        <p:txBody>
          <a:bodyPr/>
          <a:lstStyle>
            <a:lvl1pPr marL="0" indent="0">
              <a:buNone/>
              <a:defRPr sz="900"/>
            </a:lvl1pPr>
            <a:lvl2pPr marL="313493" indent="0">
              <a:buNone/>
              <a:defRPr sz="900"/>
            </a:lvl2pPr>
            <a:lvl3pPr marL="626986" indent="0">
              <a:buNone/>
              <a:defRPr sz="700"/>
            </a:lvl3pPr>
            <a:lvl4pPr marL="940479" indent="0">
              <a:buNone/>
              <a:defRPr sz="600"/>
            </a:lvl4pPr>
            <a:lvl5pPr marL="1253972" indent="0">
              <a:buNone/>
              <a:defRPr sz="600"/>
            </a:lvl5pPr>
            <a:lvl6pPr marL="1567464" indent="0">
              <a:buNone/>
              <a:defRPr sz="600"/>
            </a:lvl6pPr>
            <a:lvl7pPr marL="1880957" indent="0">
              <a:buNone/>
              <a:defRPr sz="600"/>
            </a:lvl7pPr>
            <a:lvl8pPr marL="2194450" indent="0">
              <a:buNone/>
              <a:defRPr sz="600"/>
            </a:lvl8pPr>
            <a:lvl9pPr marL="2507943"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BC9572-4060-9A42-82DC-B16E5620DFF1}" type="datetimeFigureOut">
              <a:rPr lang="en-US" smtClean="0"/>
              <a:t>9/3/17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3C4D3-EF62-2343-99C8-3CFEA1F27FA0}" type="slidenum">
              <a:rPr lang="en-US" smtClean="0"/>
              <a:t>‹#›</a:t>
            </a:fld>
            <a:endParaRPr lang="en-US"/>
          </a:p>
        </p:txBody>
      </p:sp>
    </p:spTree>
    <p:extLst>
      <p:ext uri="{BB962C8B-B14F-4D97-AF65-F5344CB8AC3E}">
        <p14:creationId xmlns:p14="http://schemas.microsoft.com/office/powerpoint/2010/main" val="3631411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4603" y="3200400"/>
            <a:ext cx="3840480" cy="37782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254603" y="408516"/>
            <a:ext cx="3840480" cy="2743200"/>
          </a:xfrm>
        </p:spPr>
        <p:txBody>
          <a:bodyPr/>
          <a:lstStyle>
            <a:lvl1pPr marL="0" indent="0">
              <a:buNone/>
              <a:defRPr sz="2200"/>
            </a:lvl1pPr>
            <a:lvl2pPr marL="313493" indent="0">
              <a:buNone/>
              <a:defRPr sz="1900"/>
            </a:lvl2pPr>
            <a:lvl3pPr marL="626986" indent="0">
              <a:buNone/>
              <a:defRPr sz="1600"/>
            </a:lvl3pPr>
            <a:lvl4pPr marL="940479" indent="0">
              <a:buNone/>
              <a:defRPr sz="1400"/>
            </a:lvl4pPr>
            <a:lvl5pPr marL="1253972" indent="0">
              <a:buNone/>
              <a:defRPr sz="1400"/>
            </a:lvl5pPr>
            <a:lvl6pPr marL="1567464" indent="0">
              <a:buNone/>
              <a:defRPr sz="1400"/>
            </a:lvl6pPr>
            <a:lvl7pPr marL="1880957" indent="0">
              <a:buNone/>
              <a:defRPr sz="1400"/>
            </a:lvl7pPr>
            <a:lvl8pPr marL="2194450" indent="0">
              <a:buNone/>
              <a:defRPr sz="1400"/>
            </a:lvl8pPr>
            <a:lvl9pPr marL="2507943" indent="0">
              <a:buNone/>
              <a:defRPr sz="1400"/>
            </a:lvl9pPr>
          </a:lstStyle>
          <a:p>
            <a:endParaRPr lang="en-US"/>
          </a:p>
        </p:txBody>
      </p:sp>
      <p:sp>
        <p:nvSpPr>
          <p:cNvPr id="4" name="Text Placeholder 3"/>
          <p:cNvSpPr>
            <a:spLocks noGrp="1"/>
          </p:cNvSpPr>
          <p:nvPr>
            <p:ph type="body" sz="half" idx="2"/>
          </p:nvPr>
        </p:nvSpPr>
        <p:spPr>
          <a:xfrm>
            <a:off x="1254603" y="3578225"/>
            <a:ext cx="3840480" cy="536575"/>
          </a:xfrm>
        </p:spPr>
        <p:txBody>
          <a:bodyPr/>
          <a:lstStyle>
            <a:lvl1pPr marL="0" indent="0">
              <a:buNone/>
              <a:defRPr sz="900"/>
            </a:lvl1pPr>
            <a:lvl2pPr marL="313493" indent="0">
              <a:buNone/>
              <a:defRPr sz="900"/>
            </a:lvl2pPr>
            <a:lvl3pPr marL="626986" indent="0">
              <a:buNone/>
              <a:defRPr sz="700"/>
            </a:lvl3pPr>
            <a:lvl4pPr marL="940479" indent="0">
              <a:buNone/>
              <a:defRPr sz="600"/>
            </a:lvl4pPr>
            <a:lvl5pPr marL="1253972" indent="0">
              <a:buNone/>
              <a:defRPr sz="600"/>
            </a:lvl5pPr>
            <a:lvl6pPr marL="1567464" indent="0">
              <a:buNone/>
              <a:defRPr sz="600"/>
            </a:lvl6pPr>
            <a:lvl7pPr marL="1880957" indent="0">
              <a:buNone/>
              <a:defRPr sz="600"/>
            </a:lvl7pPr>
            <a:lvl8pPr marL="2194450" indent="0">
              <a:buNone/>
              <a:defRPr sz="600"/>
            </a:lvl8pPr>
            <a:lvl9pPr marL="2507943"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BC9572-4060-9A42-82DC-B16E5620DFF1}" type="datetimeFigureOut">
              <a:rPr lang="en-US" smtClean="0"/>
              <a:t>9/3/17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3C4D3-EF62-2343-99C8-3CFEA1F27FA0}" type="slidenum">
              <a:rPr lang="en-US" smtClean="0"/>
              <a:t>‹#›</a:t>
            </a:fld>
            <a:endParaRPr lang="en-US"/>
          </a:p>
        </p:txBody>
      </p:sp>
    </p:spTree>
    <p:extLst>
      <p:ext uri="{BB962C8B-B14F-4D97-AF65-F5344CB8AC3E}">
        <p14:creationId xmlns:p14="http://schemas.microsoft.com/office/powerpoint/2010/main" val="26271120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0040" y="183092"/>
            <a:ext cx="5760720" cy="762000"/>
          </a:xfrm>
          <a:prstGeom prst="rect">
            <a:avLst/>
          </a:prstGeom>
        </p:spPr>
        <p:txBody>
          <a:bodyPr vert="horz" lIns="62699" tIns="31349" rIns="62699" bIns="313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20040" y="1066800"/>
            <a:ext cx="5760720" cy="3017309"/>
          </a:xfrm>
          <a:prstGeom prst="rect">
            <a:avLst/>
          </a:prstGeom>
        </p:spPr>
        <p:txBody>
          <a:bodyPr vert="horz" lIns="62699" tIns="31349" rIns="62699" bIns="313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20040" y="4237567"/>
            <a:ext cx="1493520" cy="243416"/>
          </a:xfrm>
          <a:prstGeom prst="rect">
            <a:avLst/>
          </a:prstGeom>
        </p:spPr>
        <p:txBody>
          <a:bodyPr vert="horz" lIns="62699" tIns="31349" rIns="62699" bIns="31349" rtlCol="0" anchor="ctr"/>
          <a:lstStyle>
            <a:lvl1pPr algn="l">
              <a:defRPr sz="900">
                <a:solidFill>
                  <a:schemeClr val="tx1">
                    <a:tint val="75000"/>
                  </a:schemeClr>
                </a:solidFill>
              </a:defRPr>
            </a:lvl1pPr>
          </a:lstStyle>
          <a:p>
            <a:fld id="{55BC9572-4060-9A42-82DC-B16E5620DFF1}" type="datetimeFigureOut">
              <a:rPr lang="en-US" smtClean="0"/>
              <a:t>9/3/17</a:t>
            </a:fld>
            <a:endParaRPr lang="en-US"/>
          </a:p>
        </p:txBody>
      </p:sp>
      <p:sp>
        <p:nvSpPr>
          <p:cNvPr id="5" name="Footer Placeholder 4"/>
          <p:cNvSpPr>
            <a:spLocks noGrp="1"/>
          </p:cNvSpPr>
          <p:nvPr>
            <p:ph type="ftr" sz="quarter" idx="3"/>
          </p:nvPr>
        </p:nvSpPr>
        <p:spPr>
          <a:xfrm>
            <a:off x="2186940" y="4237567"/>
            <a:ext cx="2026920" cy="243416"/>
          </a:xfrm>
          <a:prstGeom prst="rect">
            <a:avLst/>
          </a:prstGeom>
        </p:spPr>
        <p:txBody>
          <a:bodyPr vert="horz" lIns="62699" tIns="31349" rIns="62699" bIns="31349"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587240" y="4237567"/>
            <a:ext cx="1493520" cy="243416"/>
          </a:xfrm>
          <a:prstGeom prst="rect">
            <a:avLst/>
          </a:prstGeom>
        </p:spPr>
        <p:txBody>
          <a:bodyPr vert="horz" lIns="62699" tIns="31349" rIns="62699" bIns="31349" rtlCol="0" anchor="ctr"/>
          <a:lstStyle>
            <a:lvl1pPr algn="r">
              <a:defRPr sz="900">
                <a:solidFill>
                  <a:schemeClr val="tx1">
                    <a:tint val="75000"/>
                  </a:schemeClr>
                </a:solidFill>
              </a:defRPr>
            </a:lvl1pPr>
          </a:lstStyle>
          <a:p>
            <a:fld id="{C7A3C4D3-EF62-2343-99C8-3CFEA1F27FA0}" type="slidenum">
              <a:rPr lang="en-US" smtClean="0"/>
              <a:t>‹#›</a:t>
            </a:fld>
            <a:endParaRPr lang="en-US"/>
          </a:p>
        </p:txBody>
      </p:sp>
    </p:spTree>
    <p:extLst>
      <p:ext uri="{BB962C8B-B14F-4D97-AF65-F5344CB8AC3E}">
        <p14:creationId xmlns:p14="http://schemas.microsoft.com/office/powerpoint/2010/main" val="210580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13493" rtl="0" eaLnBrk="1" latinLnBrk="0" hangingPunct="1">
        <a:spcBef>
          <a:spcPct val="0"/>
        </a:spcBef>
        <a:buNone/>
        <a:defRPr sz="3000" kern="1200">
          <a:solidFill>
            <a:schemeClr val="tx1"/>
          </a:solidFill>
          <a:latin typeface="+mj-lt"/>
          <a:ea typeface="+mj-ea"/>
          <a:cs typeface="+mj-cs"/>
        </a:defRPr>
      </a:lvl1pPr>
    </p:titleStyle>
    <p:bodyStyle>
      <a:lvl1pPr marL="235120" indent="-235120" algn="l" defTabSz="313493" rtl="0" eaLnBrk="1" latinLnBrk="0" hangingPunct="1">
        <a:spcBef>
          <a:spcPct val="20000"/>
        </a:spcBef>
        <a:buFont typeface="Arial"/>
        <a:buChar char="•"/>
        <a:defRPr sz="2200" kern="1200">
          <a:solidFill>
            <a:schemeClr val="tx1"/>
          </a:solidFill>
          <a:latin typeface="+mn-lt"/>
          <a:ea typeface="+mn-ea"/>
          <a:cs typeface="+mn-cs"/>
        </a:defRPr>
      </a:lvl1pPr>
      <a:lvl2pPr marL="509426" indent="-195933" algn="l" defTabSz="313493" rtl="0" eaLnBrk="1" latinLnBrk="0" hangingPunct="1">
        <a:spcBef>
          <a:spcPct val="20000"/>
        </a:spcBef>
        <a:buFont typeface="Arial"/>
        <a:buChar char="–"/>
        <a:defRPr sz="1900" kern="1200">
          <a:solidFill>
            <a:schemeClr val="tx1"/>
          </a:solidFill>
          <a:latin typeface="+mn-lt"/>
          <a:ea typeface="+mn-ea"/>
          <a:cs typeface="+mn-cs"/>
        </a:defRPr>
      </a:lvl2pPr>
      <a:lvl3pPr marL="783732" indent="-156746" algn="l" defTabSz="313493" rtl="0" eaLnBrk="1" latinLnBrk="0" hangingPunct="1">
        <a:spcBef>
          <a:spcPct val="20000"/>
        </a:spcBef>
        <a:buFont typeface="Arial"/>
        <a:buChar char="•"/>
        <a:defRPr sz="1600" kern="1200">
          <a:solidFill>
            <a:schemeClr val="tx1"/>
          </a:solidFill>
          <a:latin typeface="+mn-lt"/>
          <a:ea typeface="+mn-ea"/>
          <a:cs typeface="+mn-cs"/>
        </a:defRPr>
      </a:lvl3pPr>
      <a:lvl4pPr marL="1097225" indent="-156746" algn="l" defTabSz="313493" rtl="0" eaLnBrk="1" latinLnBrk="0" hangingPunct="1">
        <a:spcBef>
          <a:spcPct val="20000"/>
        </a:spcBef>
        <a:buFont typeface="Arial"/>
        <a:buChar char="–"/>
        <a:defRPr sz="1400" kern="1200">
          <a:solidFill>
            <a:schemeClr val="tx1"/>
          </a:solidFill>
          <a:latin typeface="+mn-lt"/>
          <a:ea typeface="+mn-ea"/>
          <a:cs typeface="+mn-cs"/>
        </a:defRPr>
      </a:lvl4pPr>
      <a:lvl5pPr marL="1410718" indent="-156746" algn="l" defTabSz="313493" rtl="0" eaLnBrk="1" latinLnBrk="0" hangingPunct="1">
        <a:spcBef>
          <a:spcPct val="20000"/>
        </a:spcBef>
        <a:buFont typeface="Arial"/>
        <a:buChar char="»"/>
        <a:defRPr sz="1400" kern="1200">
          <a:solidFill>
            <a:schemeClr val="tx1"/>
          </a:solidFill>
          <a:latin typeface="+mn-lt"/>
          <a:ea typeface="+mn-ea"/>
          <a:cs typeface="+mn-cs"/>
        </a:defRPr>
      </a:lvl5pPr>
      <a:lvl6pPr marL="1724211" indent="-156746" algn="l" defTabSz="313493" rtl="0" eaLnBrk="1" latinLnBrk="0" hangingPunct="1">
        <a:spcBef>
          <a:spcPct val="20000"/>
        </a:spcBef>
        <a:buFont typeface="Arial"/>
        <a:buChar char="•"/>
        <a:defRPr sz="1400" kern="1200">
          <a:solidFill>
            <a:schemeClr val="tx1"/>
          </a:solidFill>
          <a:latin typeface="+mn-lt"/>
          <a:ea typeface="+mn-ea"/>
          <a:cs typeface="+mn-cs"/>
        </a:defRPr>
      </a:lvl6pPr>
      <a:lvl7pPr marL="2037704" indent="-156746" algn="l" defTabSz="313493" rtl="0" eaLnBrk="1" latinLnBrk="0" hangingPunct="1">
        <a:spcBef>
          <a:spcPct val="20000"/>
        </a:spcBef>
        <a:buFont typeface="Arial"/>
        <a:buChar char="•"/>
        <a:defRPr sz="1400" kern="1200">
          <a:solidFill>
            <a:schemeClr val="tx1"/>
          </a:solidFill>
          <a:latin typeface="+mn-lt"/>
          <a:ea typeface="+mn-ea"/>
          <a:cs typeface="+mn-cs"/>
        </a:defRPr>
      </a:lvl7pPr>
      <a:lvl8pPr marL="2351197" indent="-156746" algn="l" defTabSz="313493" rtl="0" eaLnBrk="1" latinLnBrk="0" hangingPunct="1">
        <a:spcBef>
          <a:spcPct val="20000"/>
        </a:spcBef>
        <a:buFont typeface="Arial"/>
        <a:buChar char="•"/>
        <a:defRPr sz="1400" kern="1200">
          <a:solidFill>
            <a:schemeClr val="tx1"/>
          </a:solidFill>
          <a:latin typeface="+mn-lt"/>
          <a:ea typeface="+mn-ea"/>
          <a:cs typeface="+mn-cs"/>
        </a:defRPr>
      </a:lvl8pPr>
      <a:lvl9pPr marL="2664690" indent="-156746" algn="l" defTabSz="313493" rtl="0" eaLnBrk="1" latinLnBrk="0" hangingPunct="1">
        <a:spcBef>
          <a:spcPct val="20000"/>
        </a:spcBef>
        <a:buFont typeface="Arial"/>
        <a:buChar char="•"/>
        <a:defRPr sz="1400" kern="1200">
          <a:solidFill>
            <a:schemeClr val="tx1"/>
          </a:solidFill>
          <a:latin typeface="+mn-lt"/>
          <a:ea typeface="+mn-ea"/>
          <a:cs typeface="+mn-cs"/>
        </a:defRPr>
      </a:lvl9pPr>
    </p:bodyStyle>
    <p:otherStyle>
      <a:defPPr>
        <a:defRPr lang="en-US"/>
      </a:defPPr>
      <a:lvl1pPr marL="0" algn="l" defTabSz="313493" rtl="0" eaLnBrk="1" latinLnBrk="0" hangingPunct="1">
        <a:defRPr sz="1200" kern="1200">
          <a:solidFill>
            <a:schemeClr val="tx1"/>
          </a:solidFill>
          <a:latin typeface="+mn-lt"/>
          <a:ea typeface="+mn-ea"/>
          <a:cs typeface="+mn-cs"/>
        </a:defRPr>
      </a:lvl1pPr>
      <a:lvl2pPr marL="313493" algn="l" defTabSz="313493" rtl="0" eaLnBrk="1" latinLnBrk="0" hangingPunct="1">
        <a:defRPr sz="1200" kern="1200">
          <a:solidFill>
            <a:schemeClr val="tx1"/>
          </a:solidFill>
          <a:latin typeface="+mn-lt"/>
          <a:ea typeface="+mn-ea"/>
          <a:cs typeface="+mn-cs"/>
        </a:defRPr>
      </a:lvl2pPr>
      <a:lvl3pPr marL="626986" algn="l" defTabSz="313493" rtl="0" eaLnBrk="1" latinLnBrk="0" hangingPunct="1">
        <a:defRPr sz="1200" kern="1200">
          <a:solidFill>
            <a:schemeClr val="tx1"/>
          </a:solidFill>
          <a:latin typeface="+mn-lt"/>
          <a:ea typeface="+mn-ea"/>
          <a:cs typeface="+mn-cs"/>
        </a:defRPr>
      </a:lvl3pPr>
      <a:lvl4pPr marL="940479" algn="l" defTabSz="313493" rtl="0" eaLnBrk="1" latinLnBrk="0" hangingPunct="1">
        <a:defRPr sz="1200" kern="1200">
          <a:solidFill>
            <a:schemeClr val="tx1"/>
          </a:solidFill>
          <a:latin typeface="+mn-lt"/>
          <a:ea typeface="+mn-ea"/>
          <a:cs typeface="+mn-cs"/>
        </a:defRPr>
      </a:lvl4pPr>
      <a:lvl5pPr marL="1253972" algn="l" defTabSz="313493" rtl="0" eaLnBrk="1" latinLnBrk="0" hangingPunct="1">
        <a:defRPr sz="1200" kern="1200">
          <a:solidFill>
            <a:schemeClr val="tx1"/>
          </a:solidFill>
          <a:latin typeface="+mn-lt"/>
          <a:ea typeface="+mn-ea"/>
          <a:cs typeface="+mn-cs"/>
        </a:defRPr>
      </a:lvl5pPr>
      <a:lvl6pPr marL="1567464" algn="l" defTabSz="313493" rtl="0" eaLnBrk="1" latinLnBrk="0" hangingPunct="1">
        <a:defRPr sz="1200" kern="1200">
          <a:solidFill>
            <a:schemeClr val="tx1"/>
          </a:solidFill>
          <a:latin typeface="+mn-lt"/>
          <a:ea typeface="+mn-ea"/>
          <a:cs typeface="+mn-cs"/>
        </a:defRPr>
      </a:lvl6pPr>
      <a:lvl7pPr marL="1880957" algn="l" defTabSz="313493" rtl="0" eaLnBrk="1" latinLnBrk="0" hangingPunct="1">
        <a:defRPr sz="1200" kern="1200">
          <a:solidFill>
            <a:schemeClr val="tx1"/>
          </a:solidFill>
          <a:latin typeface="+mn-lt"/>
          <a:ea typeface="+mn-ea"/>
          <a:cs typeface="+mn-cs"/>
        </a:defRPr>
      </a:lvl7pPr>
      <a:lvl8pPr marL="2194450" algn="l" defTabSz="313493" rtl="0" eaLnBrk="1" latinLnBrk="0" hangingPunct="1">
        <a:defRPr sz="1200" kern="1200">
          <a:solidFill>
            <a:schemeClr val="tx1"/>
          </a:solidFill>
          <a:latin typeface="+mn-lt"/>
          <a:ea typeface="+mn-ea"/>
          <a:cs typeface="+mn-cs"/>
        </a:defRPr>
      </a:lvl8pPr>
      <a:lvl9pPr marL="2507943" algn="l" defTabSz="313493"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emf"/><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emf"/><Relationship Id="rId3"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17.jpeg"/><Relationship Id="rId1" Type="http://schemas.openxmlformats.org/officeDocument/2006/relationships/slideLayout" Target="../slideLayouts/slideLayout7.xml"/><Relationship Id="rId2" Type="http://schemas.openxmlformats.org/officeDocument/2006/relationships/image" Target="../media/image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emf"/><Relationship Id="rId3"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emf"/><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emf"/><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emf"/><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7.xml"/><Relationship Id="rId2"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7.xml"/><Relationship Id="rId2" Type="http://schemas.openxmlformats.org/officeDocument/2006/relationships/image" Target="../media/image1.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emf"/><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emf"/><Relationship Id="rId3"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rankenstein Background Pages.pdf"/>
          <p:cNvPicPr>
            <a:picLocks noChangeAspect="1"/>
          </p:cNvPicPr>
          <p:nvPr/>
        </p:nvPicPr>
        <p:blipFill rotWithShape="1">
          <a:blip r:embed="rId2">
            <a:extLst>
              <a:ext uri="{28A0092B-C50C-407E-A947-70E740481C1C}">
                <a14:useLocalDpi xmlns:a14="http://schemas.microsoft.com/office/drawing/2010/main"/>
              </a:ext>
            </a:extLst>
          </a:blip>
          <a:srcRect b="4735"/>
          <a:stretch/>
        </p:blipFill>
        <p:spPr>
          <a:xfrm flipH="1">
            <a:off x="-2590" y="1"/>
            <a:ext cx="6400800" cy="4571999"/>
          </a:xfrm>
          <a:prstGeom prst="rect">
            <a:avLst/>
          </a:prstGeom>
        </p:spPr>
      </p:pic>
      <p:sp>
        <p:nvSpPr>
          <p:cNvPr id="3" name="Title 1"/>
          <p:cNvSpPr txBox="1">
            <a:spLocks/>
          </p:cNvSpPr>
          <p:nvPr/>
        </p:nvSpPr>
        <p:spPr>
          <a:xfrm>
            <a:off x="460816" y="366227"/>
            <a:ext cx="5493079" cy="716871"/>
          </a:xfrm>
          <a:prstGeom prst="rect">
            <a:avLst/>
          </a:prstGeom>
        </p:spPr>
        <p:txBody>
          <a:bodyPr>
            <a:normAutofit/>
          </a:bodyPr>
          <a:lstStyle>
            <a:lvl1pPr algn="ctr" defTabSz="313493" rtl="0" eaLnBrk="1" latinLnBrk="0" hangingPunct="1">
              <a:spcBef>
                <a:spcPct val="0"/>
              </a:spcBef>
              <a:buNone/>
              <a:defRPr sz="3000" kern="1200">
                <a:solidFill>
                  <a:schemeClr val="tx1"/>
                </a:solidFill>
                <a:latin typeface="+mj-lt"/>
                <a:ea typeface="+mj-ea"/>
                <a:cs typeface="+mj-cs"/>
              </a:defRPr>
            </a:lvl1pPr>
          </a:lstStyle>
          <a:p>
            <a:r>
              <a:rPr lang="en-US" sz="2400" b="1" dirty="0" smtClean="0">
                <a:solidFill>
                  <a:schemeClr val="bg1"/>
                </a:solidFill>
                <a:latin typeface="Georgia"/>
                <a:cs typeface="Georgia"/>
              </a:rPr>
              <a:t>SPARK OF LIFE</a:t>
            </a:r>
          </a:p>
          <a:p>
            <a:r>
              <a:rPr lang="en-US" sz="1400" dirty="0" smtClean="0">
                <a:solidFill>
                  <a:schemeClr val="bg1"/>
                </a:solidFill>
                <a:latin typeface="Georgia"/>
                <a:cs typeface="Georgia"/>
              </a:rPr>
              <a:t>How does your body react to electricity?</a:t>
            </a:r>
            <a:endParaRPr lang="en-US" sz="1400" dirty="0">
              <a:solidFill>
                <a:schemeClr val="bg1"/>
              </a:solidFill>
              <a:latin typeface="Georgia"/>
              <a:cs typeface="Georgia"/>
            </a:endParaRPr>
          </a:p>
        </p:txBody>
      </p:sp>
      <p:pic>
        <p:nvPicPr>
          <p:cNvPr id="5" name="Picture 4" descr="frankenstein200-W.eps"/>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96129" y="4239811"/>
            <a:ext cx="1374906" cy="182880"/>
          </a:xfrm>
          <a:prstGeom prst="rect">
            <a:avLst/>
          </a:prstGeom>
        </p:spPr>
      </p:pic>
      <p:pic>
        <p:nvPicPr>
          <p:cNvPr id="10" name="Picture 9" descr="SparkCover.JPG"/>
          <p:cNvPicPr>
            <a:picLocks noChangeAspect="1"/>
          </p:cNvPicPr>
          <p:nvPr/>
        </p:nvPicPr>
        <p:blipFill rotWithShape="1">
          <a:blip r:embed="rId4" cstate="print">
            <a:extLst>
              <a:ext uri="{28A0092B-C50C-407E-A947-70E740481C1C}">
                <a14:useLocalDpi xmlns:a14="http://schemas.microsoft.com/office/drawing/2010/main"/>
              </a:ext>
            </a:extLst>
          </a:blip>
          <a:srcRect t="5610" b="11288"/>
          <a:stretch/>
        </p:blipFill>
        <p:spPr>
          <a:xfrm>
            <a:off x="384616" y="1083098"/>
            <a:ext cx="5486400" cy="3039533"/>
          </a:xfrm>
          <a:prstGeom prst="rect">
            <a:avLst/>
          </a:prstGeom>
          <a:ln w="12700" cmpd="sng">
            <a:solidFill>
              <a:srgbClr val="FFFFFF"/>
            </a:solidFill>
          </a:ln>
        </p:spPr>
      </p:pic>
    </p:spTree>
    <p:extLst>
      <p:ext uri="{BB962C8B-B14F-4D97-AF65-F5344CB8AC3E}">
        <p14:creationId xmlns:p14="http://schemas.microsoft.com/office/powerpoint/2010/main" val="582709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Frankenstein Background Pages.pdf"/>
          <p:cNvPicPr>
            <a:picLocks noChangeAspect="1"/>
          </p:cNvPicPr>
          <p:nvPr/>
        </p:nvPicPr>
        <p:blipFill rotWithShape="1">
          <a:blip r:embed="rId2">
            <a:extLst>
              <a:ext uri="{28A0092B-C50C-407E-A947-70E740481C1C}">
                <a14:useLocalDpi xmlns:a14="http://schemas.microsoft.com/office/drawing/2010/main"/>
              </a:ext>
            </a:extLst>
          </a:blip>
          <a:srcRect b="4735"/>
          <a:stretch/>
        </p:blipFill>
        <p:spPr>
          <a:xfrm flipH="1">
            <a:off x="-2590" y="1"/>
            <a:ext cx="6400800" cy="4571999"/>
          </a:xfrm>
          <a:prstGeom prst="rect">
            <a:avLst/>
          </a:prstGeom>
        </p:spPr>
      </p:pic>
      <p:sp>
        <p:nvSpPr>
          <p:cNvPr id="6" name="Rectangle 5"/>
          <p:cNvSpPr/>
          <p:nvPr/>
        </p:nvSpPr>
        <p:spPr>
          <a:xfrm>
            <a:off x="381783" y="459732"/>
            <a:ext cx="5669280" cy="3657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783" y="459731"/>
            <a:ext cx="3851550" cy="324979"/>
          </a:xfrm>
        </p:spPr>
        <p:txBody>
          <a:bodyPr>
            <a:normAutofit/>
          </a:bodyPr>
          <a:lstStyle/>
          <a:p>
            <a:r>
              <a:rPr lang="en-US" sz="1600" dirty="0" smtClean="0">
                <a:solidFill>
                  <a:srgbClr val="000000"/>
                </a:solidFill>
                <a:latin typeface="Georgia"/>
                <a:cs typeface="Georgia"/>
              </a:rPr>
              <a:t>RESPONSIBLE INNOVATION</a:t>
            </a:r>
            <a:endParaRPr lang="en-US" sz="1600" dirty="0">
              <a:solidFill>
                <a:srgbClr val="000000"/>
              </a:solidFill>
              <a:latin typeface="Georgia"/>
              <a:cs typeface="Georgia"/>
            </a:endParaRPr>
          </a:p>
        </p:txBody>
      </p:sp>
      <p:sp>
        <p:nvSpPr>
          <p:cNvPr id="7" name="TextBox 6"/>
          <p:cNvSpPr txBox="1"/>
          <p:nvPr/>
        </p:nvSpPr>
        <p:spPr>
          <a:xfrm>
            <a:off x="381783" y="808727"/>
            <a:ext cx="3288062" cy="2805527"/>
          </a:xfrm>
          <a:prstGeom prst="rect">
            <a:avLst/>
          </a:prstGeom>
          <a:noFill/>
        </p:spPr>
        <p:txBody>
          <a:bodyPr wrap="square" lIns="78373" tIns="39187" rIns="78373" bIns="39187" rtlCol="0">
            <a:spAutoFit/>
          </a:bodyPr>
          <a:lstStyle/>
          <a:p>
            <a:pPr>
              <a:lnSpc>
                <a:spcPct val="110000"/>
              </a:lnSpc>
              <a:spcBef>
                <a:spcPts val="700"/>
              </a:spcBef>
            </a:pPr>
            <a:r>
              <a:rPr lang="en-US" sz="1000" b="1" i="1" dirty="0">
                <a:latin typeface="Verdana"/>
                <a:cs typeface="Verdana"/>
              </a:rPr>
              <a:t>Frankenstein</a:t>
            </a:r>
            <a:r>
              <a:rPr lang="en-US" sz="1000" b="1" dirty="0">
                <a:latin typeface="Verdana"/>
                <a:cs typeface="Verdana"/>
              </a:rPr>
              <a:t> suggests that as we study science and make new technologies, it’s important to think ahead. </a:t>
            </a:r>
            <a:endParaRPr lang="en-US" sz="1000" dirty="0">
              <a:latin typeface="Verdana"/>
              <a:cs typeface="Verdana"/>
            </a:endParaRPr>
          </a:p>
          <a:p>
            <a:pPr>
              <a:lnSpc>
                <a:spcPct val="110000"/>
              </a:lnSpc>
              <a:spcBef>
                <a:spcPts val="700"/>
              </a:spcBef>
            </a:pPr>
            <a:r>
              <a:rPr lang="en-US" sz="1000" dirty="0">
                <a:latin typeface="Verdana"/>
                <a:cs typeface="Verdana"/>
              </a:rPr>
              <a:t>People can use technologies to treat illness or overcome disability. They can also use technologies to improve the body’s performance.</a:t>
            </a:r>
          </a:p>
          <a:p>
            <a:pPr>
              <a:lnSpc>
                <a:spcPct val="110000"/>
              </a:lnSpc>
              <a:spcBef>
                <a:spcPts val="700"/>
              </a:spcBef>
            </a:pPr>
            <a:r>
              <a:rPr lang="en-US" sz="1000" dirty="0">
                <a:latin typeface="Verdana"/>
                <a:cs typeface="Verdana"/>
              </a:rPr>
              <a:t>Today, some people take medications to help them concentrate. In the future, they might consider neural implants to improve their memory.</a:t>
            </a:r>
          </a:p>
          <a:p>
            <a:pPr>
              <a:lnSpc>
                <a:spcPct val="110000"/>
              </a:lnSpc>
              <a:spcBef>
                <a:spcPts val="700"/>
              </a:spcBef>
            </a:pPr>
            <a:r>
              <a:rPr lang="en-US" sz="1000" i="1" dirty="0">
                <a:latin typeface="Verdana"/>
                <a:cs typeface="Verdana"/>
              </a:rPr>
              <a:t>Would you get a chip in your brain to help you move a paralyzed arm?</a:t>
            </a:r>
          </a:p>
          <a:p>
            <a:pPr>
              <a:lnSpc>
                <a:spcPct val="110000"/>
              </a:lnSpc>
              <a:spcBef>
                <a:spcPts val="700"/>
              </a:spcBef>
            </a:pPr>
            <a:r>
              <a:rPr lang="en-US" sz="1000" i="1" dirty="0">
                <a:latin typeface="Verdana"/>
                <a:cs typeface="Verdana"/>
              </a:rPr>
              <a:t>Would you get a brain chip to become better at sports?</a:t>
            </a:r>
          </a:p>
        </p:txBody>
      </p:sp>
      <p:sp>
        <p:nvSpPr>
          <p:cNvPr id="8" name="TextBox 7"/>
          <p:cNvSpPr txBox="1"/>
          <p:nvPr/>
        </p:nvSpPr>
        <p:spPr>
          <a:xfrm>
            <a:off x="3857790" y="2499706"/>
            <a:ext cx="1958810" cy="817803"/>
          </a:xfrm>
          <a:prstGeom prst="rect">
            <a:avLst/>
          </a:prstGeom>
          <a:noFill/>
        </p:spPr>
        <p:txBody>
          <a:bodyPr wrap="square" lIns="78373" tIns="39187" rIns="78373" bIns="39187" rtlCol="0">
            <a:spAutoFit/>
          </a:bodyPr>
          <a:lstStyle/>
          <a:p>
            <a:r>
              <a:rPr lang="en-US" sz="800" dirty="0">
                <a:latin typeface="Verdana"/>
                <a:cs typeface="Verdana"/>
              </a:rPr>
              <a:t>Technology can help paralyzed people regain use of their limbs. Brain implants can allow the brain to communicate directly with a patient’s arm and hand, bypassing the injured spinal cord.</a:t>
            </a:r>
          </a:p>
        </p:txBody>
      </p:sp>
      <p:pic>
        <p:nvPicPr>
          <p:cNvPr id="14" name="Picture 13" descr="375_250-03_hand.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22840" y="1280506"/>
            <a:ext cx="1828800" cy="1219200"/>
          </a:xfrm>
          <a:prstGeom prst="rect">
            <a:avLst/>
          </a:prstGeom>
        </p:spPr>
      </p:pic>
    </p:spTree>
    <p:extLst>
      <p:ext uri="{BB962C8B-B14F-4D97-AF65-F5344CB8AC3E}">
        <p14:creationId xmlns:p14="http://schemas.microsoft.com/office/powerpoint/2010/main" val="3337042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rankenstein Background Pages.pdf"/>
          <p:cNvPicPr>
            <a:picLocks noChangeAspect="1"/>
          </p:cNvPicPr>
          <p:nvPr/>
        </p:nvPicPr>
        <p:blipFill rotWithShape="1">
          <a:blip r:embed="rId2">
            <a:extLst>
              <a:ext uri="{28A0092B-C50C-407E-A947-70E740481C1C}">
                <a14:useLocalDpi xmlns:a14="http://schemas.microsoft.com/office/drawing/2010/main"/>
              </a:ext>
            </a:extLst>
          </a:blip>
          <a:srcRect b="4762"/>
          <a:stretch/>
        </p:blipFill>
        <p:spPr>
          <a:xfrm>
            <a:off x="0" y="0"/>
            <a:ext cx="6400800" cy="4572000"/>
          </a:xfrm>
          <a:prstGeom prst="rect">
            <a:avLst/>
          </a:prstGeom>
        </p:spPr>
      </p:pic>
      <p:pic>
        <p:nvPicPr>
          <p:cNvPr id="4" name="Picture 3" descr="Frankenstein Background Pages.pdf"/>
          <p:cNvPicPr>
            <a:picLocks noChangeAspect="1"/>
          </p:cNvPicPr>
          <p:nvPr/>
        </p:nvPicPr>
        <p:blipFill rotWithShape="1">
          <a:blip r:embed="rId3">
            <a:extLst>
              <a:ext uri="{28A0092B-C50C-407E-A947-70E740481C1C}">
                <a14:useLocalDpi xmlns:a14="http://schemas.microsoft.com/office/drawing/2010/main"/>
              </a:ext>
            </a:extLst>
          </a:blip>
          <a:srcRect b="4735"/>
          <a:stretch/>
        </p:blipFill>
        <p:spPr>
          <a:xfrm flipH="1">
            <a:off x="-2590" y="1"/>
            <a:ext cx="6400800" cy="4571999"/>
          </a:xfrm>
          <a:prstGeom prst="rect">
            <a:avLst/>
          </a:prstGeom>
        </p:spPr>
      </p:pic>
    </p:spTree>
    <p:extLst>
      <p:ext uri="{BB962C8B-B14F-4D97-AF65-F5344CB8AC3E}">
        <p14:creationId xmlns:p14="http://schemas.microsoft.com/office/powerpoint/2010/main" val="233009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Frankenstein Background Pages.pdf"/>
          <p:cNvPicPr>
            <a:picLocks noChangeAspect="1"/>
          </p:cNvPicPr>
          <p:nvPr/>
        </p:nvPicPr>
        <p:blipFill rotWithShape="1">
          <a:blip r:embed="rId2">
            <a:extLst>
              <a:ext uri="{28A0092B-C50C-407E-A947-70E740481C1C}">
                <a14:useLocalDpi xmlns:a14="http://schemas.microsoft.com/office/drawing/2010/main"/>
              </a:ext>
            </a:extLst>
          </a:blip>
          <a:srcRect b="4735"/>
          <a:stretch/>
        </p:blipFill>
        <p:spPr>
          <a:xfrm flipH="1">
            <a:off x="-2590" y="1"/>
            <a:ext cx="6400800" cy="4571999"/>
          </a:xfrm>
          <a:prstGeom prst="rect">
            <a:avLst/>
          </a:prstGeom>
        </p:spPr>
      </p:pic>
      <p:sp>
        <p:nvSpPr>
          <p:cNvPr id="13" name="Rectangle 12"/>
          <p:cNvSpPr/>
          <p:nvPr/>
        </p:nvSpPr>
        <p:spPr>
          <a:xfrm>
            <a:off x="381783" y="459732"/>
            <a:ext cx="5669280" cy="3657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371322" y="2588644"/>
            <a:ext cx="4792738" cy="294583"/>
          </a:xfrm>
          <a:prstGeom prst="rect">
            <a:avLst/>
          </a:prstGeom>
          <a:noFill/>
        </p:spPr>
        <p:txBody>
          <a:bodyPr wrap="square" lIns="78373" tIns="39187" rIns="78373" bIns="39187" rtlCol="0">
            <a:spAutoFit/>
          </a:bodyPr>
          <a:lstStyle/>
          <a:p>
            <a:r>
              <a:rPr lang="en-US" sz="700" dirty="0">
                <a:latin typeface="Verdana"/>
                <a:cs typeface="Verdana"/>
              </a:rPr>
              <a:t>Copyright 2017, Arizona State University. Published under a Creative Commons Attribution-Noncommercial-</a:t>
            </a:r>
            <a:r>
              <a:rPr lang="en-US" sz="700" dirty="0" err="1">
                <a:latin typeface="Verdana"/>
                <a:cs typeface="Verdana"/>
              </a:rPr>
              <a:t>ShareAlike</a:t>
            </a:r>
            <a:r>
              <a:rPr lang="en-US" sz="700" dirty="0">
                <a:latin typeface="Verdana"/>
                <a:cs typeface="Verdana"/>
              </a:rPr>
              <a:t> license: </a:t>
            </a:r>
            <a:r>
              <a:rPr lang="en-US" sz="700" u="sng" dirty="0">
                <a:latin typeface="Verdana"/>
                <a:cs typeface="Verdana"/>
              </a:rPr>
              <a:t>http://creativecommons.org/licenses/by-nc-sa/3.0/us/</a:t>
            </a:r>
            <a:r>
              <a:rPr lang="en-US" sz="700" dirty="0">
                <a:latin typeface="Verdana"/>
                <a:cs typeface="Verdana"/>
              </a:rPr>
              <a:t> </a:t>
            </a:r>
          </a:p>
        </p:txBody>
      </p:sp>
      <p:sp>
        <p:nvSpPr>
          <p:cNvPr id="6" name="TextBox 5"/>
          <p:cNvSpPr txBox="1"/>
          <p:nvPr/>
        </p:nvSpPr>
        <p:spPr>
          <a:xfrm>
            <a:off x="1371322" y="3575470"/>
            <a:ext cx="4792738" cy="402305"/>
          </a:xfrm>
          <a:prstGeom prst="rect">
            <a:avLst/>
          </a:prstGeom>
          <a:noFill/>
        </p:spPr>
        <p:txBody>
          <a:bodyPr wrap="square" lIns="78373" tIns="39187" rIns="78373" bIns="39187" rtlCol="0">
            <a:spAutoFit/>
          </a:bodyPr>
          <a:lstStyle/>
          <a:p>
            <a:r>
              <a:rPr lang="en-US" sz="700" dirty="0">
                <a:latin typeface="Verdana"/>
                <a:cs typeface="Verdana"/>
              </a:rPr>
              <a:t>This project was supported by the National Science Foundation under Grant Number 1516684. Any opinions, findings, conclusions, or recommendations expressed in this program are those of the authors and do not necessarily reflect the views of the Foundation. </a:t>
            </a:r>
          </a:p>
        </p:txBody>
      </p:sp>
      <p:sp>
        <p:nvSpPr>
          <p:cNvPr id="7" name="TextBox 6"/>
          <p:cNvSpPr txBox="1"/>
          <p:nvPr/>
        </p:nvSpPr>
        <p:spPr>
          <a:xfrm>
            <a:off x="381783" y="795533"/>
            <a:ext cx="5669280" cy="1754213"/>
          </a:xfrm>
          <a:prstGeom prst="rect">
            <a:avLst/>
          </a:prstGeom>
          <a:noFill/>
        </p:spPr>
        <p:txBody>
          <a:bodyPr wrap="square" lIns="78373" tIns="39187" rIns="78373" bIns="39187" rtlCol="0">
            <a:spAutoFit/>
          </a:bodyPr>
          <a:lstStyle/>
          <a:p>
            <a:pPr>
              <a:lnSpc>
                <a:spcPct val="110000"/>
              </a:lnSpc>
              <a:spcBef>
                <a:spcPts val="600"/>
              </a:spcBef>
            </a:pPr>
            <a:r>
              <a:rPr lang="en-US" sz="900" dirty="0">
                <a:latin typeface="Verdana"/>
                <a:cs typeface="Verdana"/>
              </a:rPr>
              <a:t>Mary Shelley’s novel </a:t>
            </a:r>
            <a:r>
              <a:rPr lang="en-US" sz="900" i="1" dirty="0">
                <a:latin typeface="Verdana"/>
                <a:cs typeface="Verdana"/>
              </a:rPr>
              <a:t>Frankenstein </a:t>
            </a:r>
            <a:r>
              <a:rPr lang="en-US" sz="900" dirty="0">
                <a:latin typeface="Verdana"/>
                <a:cs typeface="Verdana"/>
              </a:rPr>
              <a:t>is a 200-year-old science fiction story that explores themes of human creativity and scientific ethics. The Frankenstein200 project allows people across the United to States to exercise their creativity and consider responsible innovation in fields such as artificial intelligence and genetic engineering. </a:t>
            </a:r>
            <a:endParaRPr lang="en-US" sz="700" dirty="0">
              <a:latin typeface="Verdana"/>
              <a:cs typeface="Verdana"/>
            </a:endParaRPr>
          </a:p>
          <a:p>
            <a:pPr>
              <a:lnSpc>
                <a:spcPct val="110000"/>
              </a:lnSpc>
              <a:spcBef>
                <a:spcPts val="600"/>
              </a:spcBef>
            </a:pPr>
            <a:r>
              <a:rPr lang="en-US" sz="900" dirty="0">
                <a:latin typeface="Verdana"/>
                <a:cs typeface="Verdana"/>
              </a:rPr>
              <a:t>Frankenstein200 is a national project led by Arizona State University. In addition to hands-on activities, Frankenstein200 includes an alternate reality game that immerses players in a modern-day Laboratory for Innovation and Fantastic Explorations (L.I.F.E.). This fictional story imagines what might happen if a character named Dr. Tori Frankenstein picked up where her ancestor Victor Frankenstein left off. </a:t>
            </a:r>
            <a:endParaRPr lang="en-US" sz="900" dirty="0" smtClean="0">
              <a:latin typeface="Verdana"/>
              <a:cs typeface="Verdana"/>
            </a:endParaRPr>
          </a:p>
          <a:p>
            <a:pPr>
              <a:lnSpc>
                <a:spcPct val="110000"/>
              </a:lnSpc>
              <a:spcBef>
                <a:spcPts val="600"/>
              </a:spcBef>
            </a:pPr>
            <a:r>
              <a:rPr lang="en-US" sz="900" dirty="0" smtClean="0">
                <a:latin typeface="Verdana"/>
                <a:cs typeface="Verdana"/>
              </a:rPr>
              <a:t>Visit </a:t>
            </a:r>
            <a:r>
              <a:rPr lang="en-US" sz="900" b="1" dirty="0">
                <a:latin typeface="Verdana"/>
                <a:cs typeface="Verdana"/>
              </a:rPr>
              <a:t>Frankenstein200.org</a:t>
            </a:r>
            <a:r>
              <a:rPr lang="en-US" sz="900" dirty="0">
                <a:latin typeface="Verdana"/>
                <a:cs typeface="Verdana"/>
              </a:rPr>
              <a:t> to play the game!</a:t>
            </a:r>
          </a:p>
        </p:txBody>
      </p:sp>
      <p:sp>
        <p:nvSpPr>
          <p:cNvPr id="10" name="TextBox 9"/>
          <p:cNvSpPr txBox="1"/>
          <p:nvPr/>
        </p:nvSpPr>
        <p:spPr>
          <a:xfrm>
            <a:off x="1371321" y="3162449"/>
            <a:ext cx="4795219" cy="186861"/>
          </a:xfrm>
          <a:prstGeom prst="rect">
            <a:avLst/>
          </a:prstGeom>
          <a:noFill/>
        </p:spPr>
        <p:txBody>
          <a:bodyPr wrap="square" lIns="78373" tIns="39187" rIns="78373" bIns="39187" rtlCol="0">
            <a:spAutoFit/>
          </a:bodyPr>
          <a:lstStyle/>
          <a:p>
            <a:r>
              <a:rPr lang="en-US" sz="700" dirty="0">
                <a:latin typeface="Verdana"/>
                <a:cs typeface="Verdana"/>
              </a:rPr>
              <a:t>Distributed in collaboration with the National Informal STEM Education Network: </a:t>
            </a:r>
            <a:r>
              <a:rPr lang="en-US" sz="700" u="sng" dirty="0" err="1">
                <a:latin typeface="Verdana"/>
                <a:cs typeface="Verdana"/>
              </a:rPr>
              <a:t>nisenet.org</a:t>
            </a:r>
            <a:r>
              <a:rPr lang="en-US" sz="700" u="sng" dirty="0">
                <a:latin typeface="Verdana"/>
                <a:cs typeface="Verdana"/>
              </a:rPr>
              <a:t> </a:t>
            </a:r>
            <a:endParaRPr lang="en-US" sz="700" u="sng" dirty="0"/>
          </a:p>
        </p:txBody>
      </p:sp>
      <p:pic>
        <p:nvPicPr>
          <p:cNvPr id="2" name="Picture 1" descr="frankenstein200-K.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44119" y="498692"/>
            <a:ext cx="2268595" cy="301752"/>
          </a:xfrm>
          <a:prstGeom prst="rect">
            <a:avLst/>
          </a:prstGeom>
        </p:spPr>
      </p:pic>
      <p:pic>
        <p:nvPicPr>
          <p:cNvPr id="17" name="Picture 16" descr="Macintosh HD:Users:raeostman:Documents:ASU - logos and letterhead:logo_rgb-mg.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485847" y="2549746"/>
            <a:ext cx="774915" cy="457200"/>
          </a:xfrm>
          <a:prstGeom prst="rect">
            <a:avLst/>
          </a:prstGeom>
          <a:noFill/>
          <a:ln>
            <a:noFill/>
          </a:ln>
        </p:spPr>
      </p:pic>
      <p:pic>
        <p:nvPicPr>
          <p:cNvPr id="18" name="Picture 17"/>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649058" y="3563055"/>
            <a:ext cx="457200" cy="457200"/>
          </a:xfrm>
          <a:prstGeom prst="rect">
            <a:avLst/>
          </a:prstGeom>
          <a:noFill/>
          <a:ln>
            <a:noFill/>
          </a:ln>
        </p:spPr>
      </p:pic>
      <p:pic>
        <p:nvPicPr>
          <p:cNvPr id="19" name="Picture 18" descr="New_NISENET_logo_V.jpg"/>
          <p:cNvPicPr>
            <a:picLocks noChangeAspect="1"/>
          </p:cNvPicPr>
          <p:nvPr/>
        </p:nvPicPr>
        <p:blipFill rotWithShape="1">
          <a:blip r:embed="rId6" cstate="print">
            <a:extLst>
              <a:ext uri="{28A0092B-C50C-407E-A947-70E740481C1C}">
                <a14:useLocalDpi xmlns:a14="http://schemas.microsoft.com/office/drawing/2010/main"/>
              </a:ext>
            </a:extLst>
          </a:blip>
          <a:srcRect r="1170"/>
          <a:stretch/>
        </p:blipFill>
        <p:spPr>
          <a:xfrm>
            <a:off x="594929" y="3006946"/>
            <a:ext cx="565873" cy="457200"/>
          </a:xfrm>
          <a:prstGeom prst="rect">
            <a:avLst/>
          </a:prstGeom>
        </p:spPr>
      </p:pic>
    </p:spTree>
    <p:extLst>
      <p:ext uri="{BB962C8B-B14F-4D97-AF65-F5344CB8AC3E}">
        <p14:creationId xmlns:p14="http://schemas.microsoft.com/office/powerpoint/2010/main" val="688505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Frankenstein Background Pages.pdf"/>
          <p:cNvPicPr>
            <a:picLocks noChangeAspect="1"/>
          </p:cNvPicPr>
          <p:nvPr/>
        </p:nvPicPr>
        <p:blipFill rotWithShape="1">
          <a:blip r:embed="rId2">
            <a:extLst>
              <a:ext uri="{28A0092B-C50C-407E-A947-70E740481C1C}">
                <a14:useLocalDpi xmlns:a14="http://schemas.microsoft.com/office/drawing/2010/main"/>
              </a:ext>
            </a:extLst>
          </a:blip>
          <a:srcRect b="4735"/>
          <a:stretch/>
        </p:blipFill>
        <p:spPr>
          <a:xfrm flipH="1">
            <a:off x="-2590" y="1"/>
            <a:ext cx="6400800" cy="4571999"/>
          </a:xfrm>
          <a:prstGeom prst="rect">
            <a:avLst/>
          </a:prstGeom>
        </p:spPr>
      </p:pic>
      <p:sp>
        <p:nvSpPr>
          <p:cNvPr id="12" name="Rectangle 11"/>
          <p:cNvSpPr/>
          <p:nvPr/>
        </p:nvSpPr>
        <p:spPr>
          <a:xfrm>
            <a:off x="381783" y="459732"/>
            <a:ext cx="5669280" cy="3657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381783" y="459732"/>
            <a:ext cx="3458199" cy="323215"/>
          </a:xfrm>
          <a:prstGeom prst="rect">
            <a:avLst/>
          </a:prstGeom>
        </p:spPr>
        <p:txBody>
          <a:bodyPr>
            <a:normAutofit lnSpcReduction="10000"/>
          </a:bodyPr>
          <a:lstStyle>
            <a:lvl1pPr algn="ctr" defTabSz="313493" rtl="0" eaLnBrk="1" latinLnBrk="0" hangingPunct="1">
              <a:spcBef>
                <a:spcPct val="0"/>
              </a:spcBef>
              <a:buNone/>
              <a:defRPr sz="3000" kern="1200">
                <a:solidFill>
                  <a:schemeClr val="tx1"/>
                </a:solidFill>
                <a:latin typeface="+mj-lt"/>
                <a:ea typeface="+mj-ea"/>
                <a:cs typeface="+mj-cs"/>
              </a:defRPr>
            </a:lvl1pPr>
          </a:lstStyle>
          <a:p>
            <a:pPr algn="l"/>
            <a:r>
              <a:rPr lang="en-US" sz="1600" b="1" dirty="0" smtClean="0">
                <a:latin typeface="Georgia"/>
                <a:cs typeface="Georgia"/>
              </a:rPr>
              <a:t>WHO WAS FRANKENSTEIN?</a:t>
            </a:r>
            <a:endParaRPr lang="en-US" sz="1600" b="1" dirty="0">
              <a:latin typeface="Georgia"/>
              <a:cs typeface="Georgia"/>
            </a:endParaRPr>
          </a:p>
        </p:txBody>
      </p:sp>
      <p:sp>
        <p:nvSpPr>
          <p:cNvPr id="9" name="Text Placeholder 3"/>
          <p:cNvSpPr txBox="1">
            <a:spLocks/>
          </p:cNvSpPr>
          <p:nvPr/>
        </p:nvSpPr>
        <p:spPr>
          <a:xfrm>
            <a:off x="381782" y="778505"/>
            <a:ext cx="3288062" cy="3127375"/>
          </a:xfrm>
          <a:prstGeom prst="rect">
            <a:avLst/>
          </a:prstGeom>
        </p:spPr>
        <p:txBody>
          <a:bodyPr>
            <a:normAutofit/>
          </a:bodyPr>
          <a:lstStyle>
            <a:lvl1pPr marL="235120" indent="-235120" algn="l" defTabSz="313493" rtl="0" eaLnBrk="1" latinLnBrk="0" hangingPunct="1">
              <a:spcBef>
                <a:spcPct val="20000"/>
              </a:spcBef>
              <a:buFont typeface="Arial"/>
              <a:buChar char="•"/>
              <a:defRPr sz="2200" kern="1200">
                <a:solidFill>
                  <a:schemeClr val="tx1"/>
                </a:solidFill>
                <a:latin typeface="+mn-lt"/>
                <a:ea typeface="+mn-ea"/>
                <a:cs typeface="+mn-cs"/>
              </a:defRPr>
            </a:lvl1pPr>
            <a:lvl2pPr marL="509426" indent="-195933" algn="l" defTabSz="313493" rtl="0" eaLnBrk="1" latinLnBrk="0" hangingPunct="1">
              <a:spcBef>
                <a:spcPct val="20000"/>
              </a:spcBef>
              <a:buFont typeface="Arial"/>
              <a:buChar char="–"/>
              <a:defRPr sz="1900" kern="1200">
                <a:solidFill>
                  <a:schemeClr val="tx1"/>
                </a:solidFill>
                <a:latin typeface="+mn-lt"/>
                <a:ea typeface="+mn-ea"/>
                <a:cs typeface="+mn-cs"/>
              </a:defRPr>
            </a:lvl2pPr>
            <a:lvl3pPr marL="783732" indent="-156746" algn="l" defTabSz="313493" rtl="0" eaLnBrk="1" latinLnBrk="0" hangingPunct="1">
              <a:spcBef>
                <a:spcPct val="20000"/>
              </a:spcBef>
              <a:buFont typeface="Arial"/>
              <a:buChar char="•"/>
              <a:defRPr sz="1600" kern="1200">
                <a:solidFill>
                  <a:schemeClr val="tx1"/>
                </a:solidFill>
                <a:latin typeface="+mn-lt"/>
                <a:ea typeface="+mn-ea"/>
                <a:cs typeface="+mn-cs"/>
              </a:defRPr>
            </a:lvl3pPr>
            <a:lvl4pPr marL="1097225" indent="-156746" algn="l" defTabSz="313493" rtl="0" eaLnBrk="1" latinLnBrk="0" hangingPunct="1">
              <a:spcBef>
                <a:spcPct val="20000"/>
              </a:spcBef>
              <a:buFont typeface="Arial"/>
              <a:buChar char="–"/>
              <a:defRPr sz="1400" kern="1200">
                <a:solidFill>
                  <a:schemeClr val="tx1"/>
                </a:solidFill>
                <a:latin typeface="+mn-lt"/>
                <a:ea typeface="+mn-ea"/>
                <a:cs typeface="+mn-cs"/>
              </a:defRPr>
            </a:lvl4pPr>
            <a:lvl5pPr marL="1410718" indent="-156746" algn="l" defTabSz="313493" rtl="0" eaLnBrk="1" latinLnBrk="0" hangingPunct="1">
              <a:spcBef>
                <a:spcPct val="20000"/>
              </a:spcBef>
              <a:buFont typeface="Arial"/>
              <a:buChar char="»"/>
              <a:defRPr sz="1400" kern="1200">
                <a:solidFill>
                  <a:schemeClr val="tx1"/>
                </a:solidFill>
                <a:latin typeface="+mn-lt"/>
                <a:ea typeface="+mn-ea"/>
                <a:cs typeface="+mn-cs"/>
              </a:defRPr>
            </a:lvl5pPr>
            <a:lvl6pPr marL="1724211" indent="-156746" algn="l" defTabSz="313493" rtl="0" eaLnBrk="1" latinLnBrk="0" hangingPunct="1">
              <a:spcBef>
                <a:spcPct val="20000"/>
              </a:spcBef>
              <a:buFont typeface="Arial"/>
              <a:buChar char="•"/>
              <a:defRPr sz="1400" kern="1200">
                <a:solidFill>
                  <a:schemeClr val="tx1"/>
                </a:solidFill>
                <a:latin typeface="+mn-lt"/>
                <a:ea typeface="+mn-ea"/>
                <a:cs typeface="+mn-cs"/>
              </a:defRPr>
            </a:lvl6pPr>
            <a:lvl7pPr marL="2037704" indent="-156746" algn="l" defTabSz="313493" rtl="0" eaLnBrk="1" latinLnBrk="0" hangingPunct="1">
              <a:spcBef>
                <a:spcPct val="20000"/>
              </a:spcBef>
              <a:buFont typeface="Arial"/>
              <a:buChar char="•"/>
              <a:defRPr sz="1400" kern="1200">
                <a:solidFill>
                  <a:schemeClr val="tx1"/>
                </a:solidFill>
                <a:latin typeface="+mn-lt"/>
                <a:ea typeface="+mn-ea"/>
                <a:cs typeface="+mn-cs"/>
              </a:defRPr>
            </a:lvl7pPr>
            <a:lvl8pPr marL="2351197" indent="-156746" algn="l" defTabSz="313493" rtl="0" eaLnBrk="1" latinLnBrk="0" hangingPunct="1">
              <a:spcBef>
                <a:spcPct val="20000"/>
              </a:spcBef>
              <a:buFont typeface="Arial"/>
              <a:buChar char="•"/>
              <a:defRPr sz="1400" kern="1200">
                <a:solidFill>
                  <a:schemeClr val="tx1"/>
                </a:solidFill>
                <a:latin typeface="+mn-lt"/>
                <a:ea typeface="+mn-ea"/>
                <a:cs typeface="+mn-cs"/>
              </a:defRPr>
            </a:lvl8pPr>
            <a:lvl9pPr marL="2664690" indent="-156746" algn="l" defTabSz="313493" rtl="0" eaLnBrk="1" latinLnBrk="0" hangingPunct="1">
              <a:spcBef>
                <a:spcPct val="20000"/>
              </a:spcBef>
              <a:buFont typeface="Arial"/>
              <a:buChar char="•"/>
              <a:defRPr sz="1400" kern="1200">
                <a:solidFill>
                  <a:schemeClr val="tx1"/>
                </a:solidFill>
                <a:latin typeface="+mn-lt"/>
                <a:ea typeface="+mn-ea"/>
                <a:cs typeface="+mn-cs"/>
              </a:defRPr>
            </a:lvl9pPr>
          </a:lstStyle>
          <a:p>
            <a:pPr marL="0" indent="0">
              <a:lnSpc>
                <a:spcPct val="110000"/>
              </a:lnSpc>
              <a:spcBef>
                <a:spcPts val="600"/>
              </a:spcBef>
              <a:buNone/>
            </a:pPr>
            <a:r>
              <a:rPr lang="en-US" sz="1000" b="1" dirty="0" smtClean="0">
                <a:latin typeface="Verdana"/>
                <a:cs typeface="Verdana"/>
              </a:rPr>
              <a:t>What do you know about Victor Frankenstein and his creature? </a:t>
            </a:r>
          </a:p>
          <a:p>
            <a:pPr marL="0" indent="0">
              <a:lnSpc>
                <a:spcPct val="110000"/>
              </a:lnSpc>
              <a:spcBef>
                <a:spcPts val="600"/>
              </a:spcBef>
              <a:buNone/>
            </a:pPr>
            <a:r>
              <a:rPr lang="en-US" sz="1000" dirty="0" smtClean="0">
                <a:solidFill>
                  <a:srgbClr val="000000"/>
                </a:solidFill>
                <a:latin typeface="Verdana"/>
                <a:cs typeface="Verdana"/>
              </a:rPr>
              <a:t>Victor Frankenstein and the “monster” he created first appeared 200 years ago in Mary Shelley’s novel </a:t>
            </a:r>
            <a:r>
              <a:rPr lang="en-US" sz="1000" i="1" dirty="0" smtClean="0">
                <a:solidFill>
                  <a:srgbClr val="000000"/>
                </a:solidFill>
                <a:latin typeface="Verdana"/>
                <a:cs typeface="Verdana"/>
              </a:rPr>
              <a:t>Frankenstein</a:t>
            </a:r>
            <a:r>
              <a:rPr lang="en-US" sz="1000" dirty="0" smtClean="0">
                <a:solidFill>
                  <a:srgbClr val="000000"/>
                </a:solidFill>
                <a:latin typeface="Verdana"/>
                <a:cs typeface="Verdana"/>
              </a:rPr>
              <a:t>. Since then, these characters have appeared in plays, movies, TV shows, comic books, and many other places.</a:t>
            </a:r>
            <a:endParaRPr lang="en-US" sz="1000" dirty="0" smtClean="0">
              <a:latin typeface="Verdana"/>
              <a:cs typeface="Verdana"/>
            </a:endParaRPr>
          </a:p>
          <a:p>
            <a:pPr marL="0" indent="0">
              <a:lnSpc>
                <a:spcPct val="110000"/>
              </a:lnSpc>
              <a:spcBef>
                <a:spcPts val="600"/>
              </a:spcBef>
              <a:buNone/>
            </a:pPr>
            <a:r>
              <a:rPr lang="en-US" sz="1000" dirty="0" smtClean="0">
                <a:latin typeface="Verdana"/>
                <a:cs typeface="Verdana"/>
              </a:rPr>
              <a:t>You may recognize Frankenstein’s creature as a Halloween costume, a classic Hollywood monster, or the complex character in Shelley’s story. </a:t>
            </a:r>
          </a:p>
          <a:p>
            <a:pPr marL="0" indent="0">
              <a:buNone/>
            </a:pPr>
            <a:endParaRPr lang="en-US" sz="1000" dirty="0">
              <a:latin typeface="Verdana"/>
              <a:cs typeface="Verdana"/>
            </a:endParaRPr>
          </a:p>
        </p:txBody>
      </p:sp>
      <p:sp>
        <p:nvSpPr>
          <p:cNvPr id="10" name="TextBox 9"/>
          <p:cNvSpPr txBox="1"/>
          <p:nvPr/>
        </p:nvSpPr>
        <p:spPr>
          <a:xfrm>
            <a:off x="3720647" y="3094947"/>
            <a:ext cx="2070556" cy="694692"/>
          </a:xfrm>
          <a:prstGeom prst="rect">
            <a:avLst/>
          </a:prstGeom>
          <a:noFill/>
        </p:spPr>
        <p:txBody>
          <a:bodyPr wrap="square" lIns="78373" tIns="39187" rIns="78373" bIns="39187" rtlCol="0">
            <a:spAutoFit/>
          </a:bodyPr>
          <a:lstStyle/>
          <a:p>
            <a:r>
              <a:rPr lang="en-US" sz="800" dirty="0" err="1">
                <a:latin typeface="Verdana"/>
                <a:cs typeface="Verdana"/>
              </a:rPr>
              <a:t>Frankenweenie</a:t>
            </a:r>
            <a:r>
              <a:rPr lang="en-US" sz="800" dirty="0">
                <a:latin typeface="Verdana"/>
                <a:cs typeface="Verdana"/>
              </a:rPr>
              <a:t> is a retelling of Mary Shelley’s story. The stop-motion </a:t>
            </a:r>
            <a:r>
              <a:rPr lang="en-US" sz="800" dirty="0" smtClean="0">
                <a:latin typeface="Verdana"/>
                <a:cs typeface="Verdana"/>
              </a:rPr>
              <a:t>animation film </a:t>
            </a:r>
            <a:r>
              <a:rPr lang="en-US" sz="800" dirty="0">
                <a:latin typeface="Verdana"/>
                <a:cs typeface="Verdana"/>
              </a:rPr>
              <a:t>tells the story of a boy named Victor, who brings his dog Sparky back to life.</a:t>
            </a:r>
          </a:p>
        </p:txBody>
      </p:sp>
      <p:pic>
        <p:nvPicPr>
          <p:cNvPr id="7" name="Picture 6" descr="frankenweenie.jpg"/>
          <p:cNvPicPr>
            <a:picLocks noChangeAspect="1"/>
          </p:cNvPicPr>
          <p:nvPr/>
        </p:nvPicPr>
        <p:blipFill rotWithShape="1">
          <a:blip r:embed="rId3" cstate="print">
            <a:extLst>
              <a:ext uri="{28A0092B-C50C-407E-A947-70E740481C1C}">
                <a14:useLocalDpi xmlns:a14="http://schemas.microsoft.com/office/drawing/2010/main"/>
              </a:ext>
            </a:extLst>
          </a:blip>
          <a:srcRect l="14055" t="13704" r="23001" b="19815"/>
          <a:stretch/>
        </p:blipFill>
        <p:spPr>
          <a:xfrm>
            <a:off x="3789179" y="782947"/>
            <a:ext cx="1951221" cy="2295593"/>
          </a:xfrm>
          <a:prstGeom prst="rect">
            <a:avLst/>
          </a:prstGeom>
        </p:spPr>
      </p:pic>
    </p:spTree>
    <p:extLst>
      <p:ext uri="{BB962C8B-B14F-4D97-AF65-F5344CB8AC3E}">
        <p14:creationId xmlns:p14="http://schemas.microsoft.com/office/powerpoint/2010/main" val="1661258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Frankenstein Background Pages.pdf"/>
          <p:cNvPicPr>
            <a:picLocks noChangeAspect="1"/>
          </p:cNvPicPr>
          <p:nvPr/>
        </p:nvPicPr>
        <p:blipFill rotWithShape="1">
          <a:blip r:embed="rId2">
            <a:extLst>
              <a:ext uri="{28A0092B-C50C-407E-A947-70E740481C1C}">
                <a14:useLocalDpi xmlns:a14="http://schemas.microsoft.com/office/drawing/2010/main"/>
              </a:ext>
            </a:extLst>
          </a:blip>
          <a:srcRect b="4735"/>
          <a:stretch/>
        </p:blipFill>
        <p:spPr>
          <a:xfrm flipH="1">
            <a:off x="-2590" y="1"/>
            <a:ext cx="6400800" cy="4571999"/>
          </a:xfrm>
          <a:prstGeom prst="rect">
            <a:avLst/>
          </a:prstGeom>
        </p:spPr>
      </p:pic>
      <p:sp>
        <p:nvSpPr>
          <p:cNvPr id="9" name="Rectangle 8"/>
          <p:cNvSpPr/>
          <p:nvPr/>
        </p:nvSpPr>
        <p:spPr>
          <a:xfrm>
            <a:off x="381783" y="459732"/>
            <a:ext cx="5669280" cy="3657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3"/>
          <p:cNvSpPr txBox="1">
            <a:spLocks/>
          </p:cNvSpPr>
          <p:nvPr/>
        </p:nvSpPr>
        <p:spPr>
          <a:xfrm>
            <a:off x="381782" y="463055"/>
            <a:ext cx="3288061" cy="3127375"/>
          </a:xfrm>
          <a:prstGeom prst="rect">
            <a:avLst/>
          </a:prstGeom>
        </p:spPr>
        <p:txBody>
          <a:bodyPr>
            <a:noAutofit/>
          </a:bodyPr>
          <a:lstStyle>
            <a:lvl1pPr marL="235120" indent="-235120" algn="l" defTabSz="313493" rtl="0" eaLnBrk="1" latinLnBrk="0" hangingPunct="1">
              <a:spcBef>
                <a:spcPct val="20000"/>
              </a:spcBef>
              <a:buFont typeface="Arial"/>
              <a:buChar char="•"/>
              <a:defRPr sz="2200" kern="1200">
                <a:solidFill>
                  <a:schemeClr val="tx1"/>
                </a:solidFill>
                <a:latin typeface="+mn-lt"/>
                <a:ea typeface="+mn-ea"/>
                <a:cs typeface="+mn-cs"/>
              </a:defRPr>
            </a:lvl1pPr>
            <a:lvl2pPr marL="509426" indent="-195933" algn="l" defTabSz="313493" rtl="0" eaLnBrk="1" latinLnBrk="0" hangingPunct="1">
              <a:spcBef>
                <a:spcPct val="20000"/>
              </a:spcBef>
              <a:buFont typeface="Arial"/>
              <a:buChar char="–"/>
              <a:defRPr sz="1900" kern="1200">
                <a:solidFill>
                  <a:schemeClr val="tx1"/>
                </a:solidFill>
                <a:latin typeface="+mn-lt"/>
                <a:ea typeface="+mn-ea"/>
                <a:cs typeface="+mn-cs"/>
              </a:defRPr>
            </a:lvl2pPr>
            <a:lvl3pPr marL="783732" indent="-156746" algn="l" defTabSz="313493" rtl="0" eaLnBrk="1" latinLnBrk="0" hangingPunct="1">
              <a:spcBef>
                <a:spcPct val="20000"/>
              </a:spcBef>
              <a:buFont typeface="Arial"/>
              <a:buChar char="•"/>
              <a:defRPr sz="1600" kern="1200">
                <a:solidFill>
                  <a:schemeClr val="tx1"/>
                </a:solidFill>
                <a:latin typeface="+mn-lt"/>
                <a:ea typeface="+mn-ea"/>
                <a:cs typeface="+mn-cs"/>
              </a:defRPr>
            </a:lvl3pPr>
            <a:lvl4pPr marL="1097225" indent="-156746" algn="l" defTabSz="313493" rtl="0" eaLnBrk="1" latinLnBrk="0" hangingPunct="1">
              <a:spcBef>
                <a:spcPct val="20000"/>
              </a:spcBef>
              <a:buFont typeface="Arial"/>
              <a:buChar char="–"/>
              <a:defRPr sz="1400" kern="1200">
                <a:solidFill>
                  <a:schemeClr val="tx1"/>
                </a:solidFill>
                <a:latin typeface="+mn-lt"/>
                <a:ea typeface="+mn-ea"/>
                <a:cs typeface="+mn-cs"/>
              </a:defRPr>
            </a:lvl4pPr>
            <a:lvl5pPr marL="1410718" indent="-156746" algn="l" defTabSz="313493" rtl="0" eaLnBrk="1" latinLnBrk="0" hangingPunct="1">
              <a:spcBef>
                <a:spcPct val="20000"/>
              </a:spcBef>
              <a:buFont typeface="Arial"/>
              <a:buChar char="»"/>
              <a:defRPr sz="1400" kern="1200">
                <a:solidFill>
                  <a:schemeClr val="tx1"/>
                </a:solidFill>
                <a:latin typeface="+mn-lt"/>
                <a:ea typeface="+mn-ea"/>
                <a:cs typeface="+mn-cs"/>
              </a:defRPr>
            </a:lvl5pPr>
            <a:lvl6pPr marL="1724211" indent="-156746" algn="l" defTabSz="313493" rtl="0" eaLnBrk="1" latinLnBrk="0" hangingPunct="1">
              <a:spcBef>
                <a:spcPct val="20000"/>
              </a:spcBef>
              <a:buFont typeface="Arial"/>
              <a:buChar char="•"/>
              <a:defRPr sz="1400" kern="1200">
                <a:solidFill>
                  <a:schemeClr val="tx1"/>
                </a:solidFill>
                <a:latin typeface="+mn-lt"/>
                <a:ea typeface="+mn-ea"/>
                <a:cs typeface="+mn-cs"/>
              </a:defRPr>
            </a:lvl6pPr>
            <a:lvl7pPr marL="2037704" indent="-156746" algn="l" defTabSz="313493" rtl="0" eaLnBrk="1" latinLnBrk="0" hangingPunct="1">
              <a:spcBef>
                <a:spcPct val="20000"/>
              </a:spcBef>
              <a:buFont typeface="Arial"/>
              <a:buChar char="•"/>
              <a:defRPr sz="1400" kern="1200">
                <a:solidFill>
                  <a:schemeClr val="tx1"/>
                </a:solidFill>
                <a:latin typeface="+mn-lt"/>
                <a:ea typeface="+mn-ea"/>
                <a:cs typeface="+mn-cs"/>
              </a:defRPr>
            </a:lvl7pPr>
            <a:lvl8pPr marL="2351197" indent="-156746" algn="l" defTabSz="313493" rtl="0" eaLnBrk="1" latinLnBrk="0" hangingPunct="1">
              <a:spcBef>
                <a:spcPct val="20000"/>
              </a:spcBef>
              <a:buFont typeface="Arial"/>
              <a:buChar char="•"/>
              <a:defRPr sz="1400" kern="1200">
                <a:solidFill>
                  <a:schemeClr val="tx1"/>
                </a:solidFill>
                <a:latin typeface="+mn-lt"/>
                <a:ea typeface="+mn-ea"/>
                <a:cs typeface="+mn-cs"/>
              </a:defRPr>
            </a:lvl8pPr>
            <a:lvl9pPr marL="2664690" indent="-156746" algn="l" defTabSz="313493" rtl="0" eaLnBrk="1" latinLnBrk="0" hangingPunct="1">
              <a:spcBef>
                <a:spcPct val="20000"/>
              </a:spcBef>
              <a:buFont typeface="Arial"/>
              <a:buChar char="•"/>
              <a:defRPr sz="1400" kern="1200">
                <a:solidFill>
                  <a:schemeClr val="tx1"/>
                </a:solidFill>
                <a:latin typeface="+mn-lt"/>
                <a:ea typeface="+mn-ea"/>
                <a:cs typeface="+mn-cs"/>
              </a:defRPr>
            </a:lvl9pPr>
          </a:lstStyle>
          <a:p>
            <a:pPr marL="0" indent="0">
              <a:lnSpc>
                <a:spcPct val="110000"/>
              </a:lnSpc>
              <a:spcBef>
                <a:spcPts val="600"/>
              </a:spcBef>
              <a:buNone/>
            </a:pPr>
            <a:r>
              <a:rPr lang="en-US" sz="1000" dirty="0" smtClean="0">
                <a:latin typeface="Verdana"/>
                <a:cs typeface="Verdana"/>
              </a:rPr>
              <a:t>In Mary Shelley’s original story, Victor Frankenstein was a science student with a secret project. He built a person out of dead body parts and brought it to life. </a:t>
            </a:r>
          </a:p>
          <a:p>
            <a:pPr marL="0" indent="0">
              <a:lnSpc>
                <a:spcPct val="110000"/>
              </a:lnSpc>
              <a:spcBef>
                <a:spcPts val="600"/>
              </a:spcBef>
              <a:buNone/>
            </a:pPr>
            <a:r>
              <a:rPr lang="en-US" sz="1000" dirty="0">
                <a:latin typeface="Verdana"/>
                <a:cs typeface="Verdana"/>
              </a:rPr>
              <a:t>Victor Frankenstein used surgery, chemistry, electricity, and other methods. In describing Victor’s research, Mary Shelley was inspired by </a:t>
            </a:r>
            <a:r>
              <a:rPr lang="en-US" sz="1000" dirty="0" smtClean="0">
                <a:latin typeface="Verdana"/>
                <a:cs typeface="Verdana"/>
              </a:rPr>
              <a:t>scientific </a:t>
            </a:r>
            <a:r>
              <a:rPr lang="en-US" sz="1000" dirty="0">
                <a:latin typeface="Verdana"/>
                <a:cs typeface="Verdana"/>
              </a:rPr>
              <a:t>experiments taking place in England and Europe</a:t>
            </a:r>
            <a:r>
              <a:rPr lang="en-US" sz="1000" dirty="0" smtClean="0">
                <a:latin typeface="Verdana"/>
                <a:cs typeface="Verdana"/>
              </a:rPr>
              <a:t>.</a:t>
            </a:r>
          </a:p>
          <a:p>
            <a:pPr marL="0" indent="0">
              <a:lnSpc>
                <a:spcPct val="110000"/>
              </a:lnSpc>
              <a:spcBef>
                <a:spcPts val="600"/>
              </a:spcBef>
              <a:buNone/>
            </a:pPr>
            <a:endParaRPr lang="en-US" sz="1000" dirty="0" smtClean="0">
              <a:latin typeface="Verdana"/>
              <a:cs typeface="Verdana"/>
            </a:endParaRPr>
          </a:p>
          <a:p>
            <a:pPr marL="0" indent="0">
              <a:lnSpc>
                <a:spcPct val="110000"/>
              </a:lnSpc>
              <a:spcBef>
                <a:spcPts val="600"/>
              </a:spcBef>
              <a:buNone/>
            </a:pPr>
            <a:r>
              <a:rPr lang="en-US" sz="1000" b="1" dirty="0">
                <a:latin typeface="Verdana"/>
                <a:cs typeface="Verdana"/>
              </a:rPr>
              <a:t>In this activity, you will see how the human body interacts with electricity!</a:t>
            </a:r>
          </a:p>
        </p:txBody>
      </p:sp>
      <p:sp>
        <p:nvSpPr>
          <p:cNvPr id="12" name="TextBox 11"/>
          <p:cNvSpPr txBox="1"/>
          <p:nvPr/>
        </p:nvSpPr>
        <p:spPr>
          <a:xfrm>
            <a:off x="3806039" y="2701681"/>
            <a:ext cx="1942828" cy="940914"/>
          </a:xfrm>
          <a:prstGeom prst="rect">
            <a:avLst/>
          </a:prstGeom>
          <a:noFill/>
        </p:spPr>
        <p:txBody>
          <a:bodyPr wrap="square" lIns="78373" tIns="39187" rIns="78373" bIns="39187" rtlCol="0">
            <a:spAutoFit/>
          </a:bodyPr>
          <a:lstStyle/>
          <a:p>
            <a:r>
              <a:rPr lang="en-US" sz="800" dirty="0">
                <a:latin typeface="Verdana"/>
                <a:cs typeface="Verdana"/>
              </a:rPr>
              <a:t>During Mary Shelley’s time, people could watch experiments that applied electricity to dead bodies. This image shows a scientist shocking the corpse of a condemned criminal to see what would happen.</a:t>
            </a:r>
          </a:p>
        </p:txBody>
      </p:sp>
      <p:pic>
        <p:nvPicPr>
          <p:cNvPr id="13" name="Picture 12" descr="Houghton_Typ_815.67.3922_-_Les_merveilles_de_la_science,_Figuier,_fig._333.jpg"/>
          <p:cNvPicPr>
            <a:picLocks noChangeAspect="1"/>
          </p:cNvPicPr>
          <p:nvPr/>
        </p:nvPicPr>
        <p:blipFill rotWithShape="1">
          <a:blip r:embed="rId3" cstate="print">
            <a:extLst>
              <a:ext uri="{28A0092B-C50C-407E-A947-70E740481C1C}">
                <a14:useLocalDpi xmlns:a14="http://schemas.microsoft.com/office/drawing/2010/main"/>
              </a:ext>
            </a:extLst>
          </a:blip>
          <a:srcRect l="3052" t="3863" r="30809" b="8989"/>
          <a:stretch/>
        </p:blipFill>
        <p:spPr>
          <a:xfrm>
            <a:off x="3856842" y="770468"/>
            <a:ext cx="1828800" cy="1931213"/>
          </a:xfrm>
          <a:prstGeom prst="rect">
            <a:avLst/>
          </a:prstGeom>
        </p:spPr>
      </p:pic>
    </p:spTree>
    <p:extLst>
      <p:ext uri="{BB962C8B-B14F-4D97-AF65-F5344CB8AC3E}">
        <p14:creationId xmlns:p14="http://schemas.microsoft.com/office/powerpoint/2010/main" val="3621462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Frankenstein Background Pages.pdf"/>
          <p:cNvPicPr>
            <a:picLocks noChangeAspect="1"/>
          </p:cNvPicPr>
          <p:nvPr/>
        </p:nvPicPr>
        <p:blipFill rotWithShape="1">
          <a:blip r:embed="rId2">
            <a:extLst>
              <a:ext uri="{28A0092B-C50C-407E-A947-70E740481C1C}">
                <a14:useLocalDpi xmlns:a14="http://schemas.microsoft.com/office/drawing/2010/main"/>
              </a:ext>
            </a:extLst>
          </a:blip>
          <a:srcRect b="4735"/>
          <a:stretch/>
        </p:blipFill>
        <p:spPr>
          <a:xfrm flipH="1">
            <a:off x="-2590" y="1"/>
            <a:ext cx="6400800" cy="4571999"/>
          </a:xfrm>
          <a:prstGeom prst="rect">
            <a:avLst/>
          </a:prstGeom>
        </p:spPr>
      </p:pic>
      <p:sp>
        <p:nvSpPr>
          <p:cNvPr id="12" name="Rectangle 11"/>
          <p:cNvSpPr/>
          <p:nvPr/>
        </p:nvSpPr>
        <p:spPr>
          <a:xfrm>
            <a:off x="381783" y="459732"/>
            <a:ext cx="5669280" cy="3657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3"/>
          <p:cNvSpPr txBox="1">
            <a:spLocks/>
          </p:cNvSpPr>
          <p:nvPr/>
        </p:nvSpPr>
        <p:spPr>
          <a:xfrm>
            <a:off x="376642" y="778505"/>
            <a:ext cx="3519158" cy="3436214"/>
          </a:xfrm>
          <a:prstGeom prst="rect">
            <a:avLst/>
          </a:prstGeom>
        </p:spPr>
        <p:txBody>
          <a:bodyPr>
            <a:normAutofit/>
          </a:bodyPr>
          <a:lstStyle>
            <a:lvl1pPr marL="235120" indent="-235120" algn="l" defTabSz="313493" rtl="0" eaLnBrk="1" latinLnBrk="0" hangingPunct="1">
              <a:spcBef>
                <a:spcPct val="20000"/>
              </a:spcBef>
              <a:buFont typeface="Arial"/>
              <a:buChar char="•"/>
              <a:defRPr sz="2200" kern="1200">
                <a:solidFill>
                  <a:schemeClr val="tx1"/>
                </a:solidFill>
                <a:latin typeface="+mn-lt"/>
                <a:ea typeface="+mn-ea"/>
                <a:cs typeface="+mn-cs"/>
              </a:defRPr>
            </a:lvl1pPr>
            <a:lvl2pPr marL="509426" indent="-195933" algn="l" defTabSz="313493" rtl="0" eaLnBrk="1" latinLnBrk="0" hangingPunct="1">
              <a:spcBef>
                <a:spcPct val="20000"/>
              </a:spcBef>
              <a:buFont typeface="Arial"/>
              <a:buChar char="–"/>
              <a:defRPr sz="1900" kern="1200">
                <a:solidFill>
                  <a:schemeClr val="tx1"/>
                </a:solidFill>
                <a:latin typeface="+mn-lt"/>
                <a:ea typeface="+mn-ea"/>
                <a:cs typeface="+mn-cs"/>
              </a:defRPr>
            </a:lvl2pPr>
            <a:lvl3pPr marL="783732" indent="-156746" algn="l" defTabSz="313493" rtl="0" eaLnBrk="1" latinLnBrk="0" hangingPunct="1">
              <a:spcBef>
                <a:spcPct val="20000"/>
              </a:spcBef>
              <a:buFont typeface="Arial"/>
              <a:buChar char="•"/>
              <a:defRPr sz="1600" kern="1200">
                <a:solidFill>
                  <a:schemeClr val="tx1"/>
                </a:solidFill>
                <a:latin typeface="+mn-lt"/>
                <a:ea typeface="+mn-ea"/>
                <a:cs typeface="+mn-cs"/>
              </a:defRPr>
            </a:lvl3pPr>
            <a:lvl4pPr marL="1097225" indent="-156746" algn="l" defTabSz="313493" rtl="0" eaLnBrk="1" latinLnBrk="0" hangingPunct="1">
              <a:spcBef>
                <a:spcPct val="20000"/>
              </a:spcBef>
              <a:buFont typeface="Arial"/>
              <a:buChar char="–"/>
              <a:defRPr sz="1400" kern="1200">
                <a:solidFill>
                  <a:schemeClr val="tx1"/>
                </a:solidFill>
                <a:latin typeface="+mn-lt"/>
                <a:ea typeface="+mn-ea"/>
                <a:cs typeface="+mn-cs"/>
              </a:defRPr>
            </a:lvl4pPr>
            <a:lvl5pPr marL="1410718" indent="-156746" algn="l" defTabSz="313493" rtl="0" eaLnBrk="1" latinLnBrk="0" hangingPunct="1">
              <a:spcBef>
                <a:spcPct val="20000"/>
              </a:spcBef>
              <a:buFont typeface="Arial"/>
              <a:buChar char="»"/>
              <a:defRPr sz="1400" kern="1200">
                <a:solidFill>
                  <a:schemeClr val="tx1"/>
                </a:solidFill>
                <a:latin typeface="+mn-lt"/>
                <a:ea typeface="+mn-ea"/>
                <a:cs typeface="+mn-cs"/>
              </a:defRPr>
            </a:lvl5pPr>
            <a:lvl6pPr marL="1724211" indent="-156746" algn="l" defTabSz="313493" rtl="0" eaLnBrk="1" latinLnBrk="0" hangingPunct="1">
              <a:spcBef>
                <a:spcPct val="20000"/>
              </a:spcBef>
              <a:buFont typeface="Arial"/>
              <a:buChar char="•"/>
              <a:defRPr sz="1400" kern="1200">
                <a:solidFill>
                  <a:schemeClr val="tx1"/>
                </a:solidFill>
                <a:latin typeface="+mn-lt"/>
                <a:ea typeface="+mn-ea"/>
                <a:cs typeface="+mn-cs"/>
              </a:defRPr>
            </a:lvl6pPr>
            <a:lvl7pPr marL="2037704" indent="-156746" algn="l" defTabSz="313493" rtl="0" eaLnBrk="1" latinLnBrk="0" hangingPunct="1">
              <a:spcBef>
                <a:spcPct val="20000"/>
              </a:spcBef>
              <a:buFont typeface="Arial"/>
              <a:buChar char="•"/>
              <a:defRPr sz="1400" kern="1200">
                <a:solidFill>
                  <a:schemeClr val="tx1"/>
                </a:solidFill>
                <a:latin typeface="+mn-lt"/>
                <a:ea typeface="+mn-ea"/>
                <a:cs typeface="+mn-cs"/>
              </a:defRPr>
            </a:lvl7pPr>
            <a:lvl8pPr marL="2351197" indent="-156746" algn="l" defTabSz="313493" rtl="0" eaLnBrk="1" latinLnBrk="0" hangingPunct="1">
              <a:spcBef>
                <a:spcPct val="20000"/>
              </a:spcBef>
              <a:buFont typeface="Arial"/>
              <a:buChar char="•"/>
              <a:defRPr sz="1400" kern="1200">
                <a:solidFill>
                  <a:schemeClr val="tx1"/>
                </a:solidFill>
                <a:latin typeface="+mn-lt"/>
                <a:ea typeface="+mn-ea"/>
                <a:cs typeface="+mn-cs"/>
              </a:defRPr>
            </a:lvl8pPr>
            <a:lvl9pPr marL="2664690" indent="-156746" algn="l" defTabSz="313493" rtl="0" eaLnBrk="1" latinLnBrk="0" hangingPunct="1">
              <a:spcBef>
                <a:spcPct val="20000"/>
              </a:spcBef>
              <a:buFont typeface="Arial"/>
              <a:buChar char="•"/>
              <a:defRPr sz="1400" kern="1200">
                <a:solidFill>
                  <a:schemeClr val="tx1"/>
                </a:solidFill>
                <a:latin typeface="+mn-lt"/>
                <a:ea typeface="+mn-ea"/>
                <a:cs typeface="+mn-cs"/>
              </a:defRPr>
            </a:lvl9pPr>
          </a:lstStyle>
          <a:p>
            <a:pPr marL="0" indent="0">
              <a:spcBef>
                <a:spcPts val="857"/>
              </a:spcBef>
              <a:buNone/>
            </a:pPr>
            <a:r>
              <a:rPr lang="en-US" sz="1000" b="1" dirty="0">
                <a:latin typeface="Verdana"/>
                <a:cs typeface="Verdana"/>
              </a:rPr>
              <a:t>1. </a:t>
            </a:r>
            <a:r>
              <a:rPr lang="en-US" sz="1000" b="1" dirty="0" smtClean="0">
                <a:latin typeface="Verdana"/>
                <a:cs typeface="Verdana"/>
              </a:rPr>
              <a:t>Try one hand.</a:t>
            </a:r>
            <a:endParaRPr lang="en-US" sz="1000" b="1" dirty="0">
              <a:latin typeface="Verdana"/>
              <a:cs typeface="Verdana"/>
            </a:endParaRPr>
          </a:p>
          <a:p>
            <a:pPr marL="0" indent="0">
              <a:spcBef>
                <a:spcPts val="600"/>
              </a:spcBef>
              <a:buNone/>
            </a:pPr>
            <a:r>
              <a:rPr lang="en-US" sz="1000" dirty="0">
                <a:latin typeface="Verdana"/>
                <a:cs typeface="Verdana"/>
              </a:rPr>
              <a:t>Place one hand on the steel sheet. Look at the meter, which measures electrical current. What does the meter say?</a:t>
            </a:r>
            <a:endParaRPr lang="en-US" sz="1000" dirty="0" smtClean="0">
              <a:latin typeface="Verdana"/>
              <a:cs typeface="Verdana"/>
            </a:endParaRPr>
          </a:p>
          <a:p>
            <a:pPr marL="0" indent="0">
              <a:buNone/>
            </a:pPr>
            <a:endParaRPr lang="en-US" sz="1000" dirty="0" smtClean="0">
              <a:latin typeface="Verdana"/>
              <a:cs typeface="Verdana"/>
            </a:endParaRPr>
          </a:p>
          <a:p>
            <a:pPr marL="0" indent="0">
              <a:buNone/>
            </a:pPr>
            <a:endParaRPr lang="en-US" sz="1000" dirty="0">
              <a:latin typeface="Verdana"/>
              <a:cs typeface="Verdana"/>
            </a:endParaRPr>
          </a:p>
        </p:txBody>
      </p:sp>
      <p:sp>
        <p:nvSpPr>
          <p:cNvPr id="8" name="Title 1"/>
          <p:cNvSpPr txBox="1">
            <a:spLocks/>
          </p:cNvSpPr>
          <p:nvPr/>
        </p:nvSpPr>
        <p:spPr>
          <a:xfrm>
            <a:off x="381783" y="459732"/>
            <a:ext cx="3458199" cy="323215"/>
          </a:xfrm>
          <a:prstGeom prst="rect">
            <a:avLst/>
          </a:prstGeom>
        </p:spPr>
        <p:txBody>
          <a:bodyPr>
            <a:normAutofit lnSpcReduction="10000"/>
          </a:bodyPr>
          <a:lstStyle>
            <a:lvl1pPr algn="ctr" defTabSz="313493" rtl="0" eaLnBrk="1" latinLnBrk="0" hangingPunct="1">
              <a:spcBef>
                <a:spcPct val="0"/>
              </a:spcBef>
              <a:buNone/>
              <a:defRPr sz="3000" kern="1200">
                <a:solidFill>
                  <a:schemeClr val="tx1"/>
                </a:solidFill>
                <a:latin typeface="+mj-lt"/>
                <a:ea typeface="+mj-ea"/>
                <a:cs typeface="+mj-cs"/>
              </a:defRPr>
            </a:lvl1pPr>
          </a:lstStyle>
          <a:p>
            <a:pPr algn="l"/>
            <a:r>
              <a:rPr lang="en-US" sz="1600" b="1" dirty="0" smtClean="0">
                <a:solidFill>
                  <a:srgbClr val="000000"/>
                </a:solidFill>
                <a:latin typeface="Georgia"/>
                <a:cs typeface="Georgia"/>
              </a:rPr>
              <a:t>EXPLORE ELECTRICITY</a:t>
            </a:r>
            <a:endParaRPr lang="en-US" sz="1600" b="1" dirty="0">
              <a:solidFill>
                <a:srgbClr val="000000"/>
              </a:solidFill>
              <a:latin typeface="Georgia"/>
              <a:cs typeface="Georgia"/>
            </a:endParaRPr>
          </a:p>
        </p:txBody>
      </p:sp>
      <p:pic>
        <p:nvPicPr>
          <p:cNvPr id="17" name="Picture 16" descr="Spark1.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95800" y="1041401"/>
            <a:ext cx="1828800" cy="1218979"/>
          </a:xfrm>
          <a:prstGeom prst="rect">
            <a:avLst/>
          </a:prstGeom>
        </p:spPr>
      </p:pic>
    </p:spTree>
    <p:extLst>
      <p:ext uri="{BB962C8B-B14F-4D97-AF65-F5344CB8AC3E}">
        <p14:creationId xmlns:p14="http://schemas.microsoft.com/office/powerpoint/2010/main" val="2141504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Frankenstein Background Pages.pdf"/>
          <p:cNvPicPr>
            <a:picLocks noChangeAspect="1"/>
          </p:cNvPicPr>
          <p:nvPr/>
        </p:nvPicPr>
        <p:blipFill rotWithShape="1">
          <a:blip r:embed="rId2">
            <a:extLst>
              <a:ext uri="{28A0092B-C50C-407E-A947-70E740481C1C}">
                <a14:useLocalDpi xmlns:a14="http://schemas.microsoft.com/office/drawing/2010/main"/>
              </a:ext>
            </a:extLst>
          </a:blip>
          <a:srcRect b="4735"/>
          <a:stretch/>
        </p:blipFill>
        <p:spPr>
          <a:xfrm flipH="1">
            <a:off x="-2590" y="1"/>
            <a:ext cx="6400800" cy="4571999"/>
          </a:xfrm>
          <a:prstGeom prst="rect">
            <a:avLst/>
          </a:prstGeom>
        </p:spPr>
      </p:pic>
      <p:sp>
        <p:nvSpPr>
          <p:cNvPr id="9" name="Rectangle 8"/>
          <p:cNvSpPr/>
          <p:nvPr/>
        </p:nvSpPr>
        <p:spPr>
          <a:xfrm>
            <a:off x="381783" y="459732"/>
            <a:ext cx="5669280" cy="3657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Placeholder 3"/>
          <p:cNvSpPr txBox="1">
            <a:spLocks/>
          </p:cNvSpPr>
          <p:nvPr/>
        </p:nvSpPr>
        <p:spPr>
          <a:xfrm>
            <a:off x="381782" y="459732"/>
            <a:ext cx="3514018" cy="3963344"/>
          </a:xfrm>
          <a:prstGeom prst="rect">
            <a:avLst/>
          </a:prstGeom>
        </p:spPr>
        <p:txBody>
          <a:bodyPr>
            <a:normAutofit/>
          </a:bodyPr>
          <a:lstStyle>
            <a:lvl1pPr marL="235120" indent="-235120" algn="l" defTabSz="313493" rtl="0" eaLnBrk="1" latinLnBrk="0" hangingPunct="1">
              <a:spcBef>
                <a:spcPct val="20000"/>
              </a:spcBef>
              <a:buFont typeface="Arial"/>
              <a:buChar char="•"/>
              <a:defRPr sz="2200" kern="1200">
                <a:solidFill>
                  <a:schemeClr val="tx1"/>
                </a:solidFill>
                <a:latin typeface="+mn-lt"/>
                <a:ea typeface="+mn-ea"/>
                <a:cs typeface="+mn-cs"/>
              </a:defRPr>
            </a:lvl1pPr>
            <a:lvl2pPr marL="509426" indent="-195933" algn="l" defTabSz="313493" rtl="0" eaLnBrk="1" latinLnBrk="0" hangingPunct="1">
              <a:spcBef>
                <a:spcPct val="20000"/>
              </a:spcBef>
              <a:buFont typeface="Arial"/>
              <a:buChar char="–"/>
              <a:defRPr sz="1900" kern="1200">
                <a:solidFill>
                  <a:schemeClr val="tx1"/>
                </a:solidFill>
                <a:latin typeface="+mn-lt"/>
                <a:ea typeface="+mn-ea"/>
                <a:cs typeface="+mn-cs"/>
              </a:defRPr>
            </a:lvl2pPr>
            <a:lvl3pPr marL="783732" indent="-156746" algn="l" defTabSz="313493" rtl="0" eaLnBrk="1" latinLnBrk="0" hangingPunct="1">
              <a:spcBef>
                <a:spcPct val="20000"/>
              </a:spcBef>
              <a:buFont typeface="Arial"/>
              <a:buChar char="•"/>
              <a:defRPr sz="1600" kern="1200">
                <a:solidFill>
                  <a:schemeClr val="tx1"/>
                </a:solidFill>
                <a:latin typeface="+mn-lt"/>
                <a:ea typeface="+mn-ea"/>
                <a:cs typeface="+mn-cs"/>
              </a:defRPr>
            </a:lvl3pPr>
            <a:lvl4pPr marL="1097225" indent="-156746" algn="l" defTabSz="313493" rtl="0" eaLnBrk="1" latinLnBrk="0" hangingPunct="1">
              <a:spcBef>
                <a:spcPct val="20000"/>
              </a:spcBef>
              <a:buFont typeface="Arial"/>
              <a:buChar char="–"/>
              <a:defRPr sz="1400" kern="1200">
                <a:solidFill>
                  <a:schemeClr val="tx1"/>
                </a:solidFill>
                <a:latin typeface="+mn-lt"/>
                <a:ea typeface="+mn-ea"/>
                <a:cs typeface="+mn-cs"/>
              </a:defRPr>
            </a:lvl4pPr>
            <a:lvl5pPr marL="1410718" indent="-156746" algn="l" defTabSz="313493" rtl="0" eaLnBrk="1" latinLnBrk="0" hangingPunct="1">
              <a:spcBef>
                <a:spcPct val="20000"/>
              </a:spcBef>
              <a:buFont typeface="Arial"/>
              <a:buChar char="»"/>
              <a:defRPr sz="1400" kern="1200">
                <a:solidFill>
                  <a:schemeClr val="tx1"/>
                </a:solidFill>
                <a:latin typeface="+mn-lt"/>
                <a:ea typeface="+mn-ea"/>
                <a:cs typeface="+mn-cs"/>
              </a:defRPr>
            </a:lvl5pPr>
            <a:lvl6pPr marL="1724211" indent="-156746" algn="l" defTabSz="313493" rtl="0" eaLnBrk="1" latinLnBrk="0" hangingPunct="1">
              <a:spcBef>
                <a:spcPct val="20000"/>
              </a:spcBef>
              <a:buFont typeface="Arial"/>
              <a:buChar char="•"/>
              <a:defRPr sz="1400" kern="1200">
                <a:solidFill>
                  <a:schemeClr val="tx1"/>
                </a:solidFill>
                <a:latin typeface="+mn-lt"/>
                <a:ea typeface="+mn-ea"/>
                <a:cs typeface="+mn-cs"/>
              </a:defRPr>
            </a:lvl6pPr>
            <a:lvl7pPr marL="2037704" indent="-156746" algn="l" defTabSz="313493" rtl="0" eaLnBrk="1" latinLnBrk="0" hangingPunct="1">
              <a:spcBef>
                <a:spcPct val="20000"/>
              </a:spcBef>
              <a:buFont typeface="Arial"/>
              <a:buChar char="•"/>
              <a:defRPr sz="1400" kern="1200">
                <a:solidFill>
                  <a:schemeClr val="tx1"/>
                </a:solidFill>
                <a:latin typeface="+mn-lt"/>
                <a:ea typeface="+mn-ea"/>
                <a:cs typeface="+mn-cs"/>
              </a:defRPr>
            </a:lvl7pPr>
            <a:lvl8pPr marL="2351197" indent="-156746" algn="l" defTabSz="313493" rtl="0" eaLnBrk="1" latinLnBrk="0" hangingPunct="1">
              <a:spcBef>
                <a:spcPct val="20000"/>
              </a:spcBef>
              <a:buFont typeface="Arial"/>
              <a:buChar char="•"/>
              <a:defRPr sz="1400" kern="1200">
                <a:solidFill>
                  <a:schemeClr val="tx1"/>
                </a:solidFill>
                <a:latin typeface="+mn-lt"/>
                <a:ea typeface="+mn-ea"/>
                <a:cs typeface="+mn-cs"/>
              </a:defRPr>
            </a:lvl8pPr>
            <a:lvl9pPr marL="2664690" indent="-156746" algn="l" defTabSz="313493" rtl="0" eaLnBrk="1" latinLnBrk="0" hangingPunct="1">
              <a:spcBef>
                <a:spcPct val="20000"/>
              </a:spcBef>
              <a:buFont typeface="Arial"/>
              <a:buChar char="•"/>
              <a:defRPr sz="1400" kern="1200">
                <a:solidFill>
                  <a:schemeClr val="tx1"/>
                </a:solidFill>
                <a:latin typeface="+mn-lt"/>
                <a:ea typeface="+mn-ea"/>
                <a:cs typeface="+mn-cs"/>
              </a:defRPr>
            </a:lvl9pPr>
          </a:lstStyle>
          <a:p>
            <a:pPr marL="0" indent="0">
              <a:spcBef>
                <a:spcPts val="857"/>
              </a:spcBef>
              <a:buNone/>
            </a:pPr>
            <a:r>
              <a:rPr lang="en-US" sz="1000" b="1" dirty="0" smtClean="0">
                <a:latin typeface="Verdana"/>
                <a:cs typeface="Verdana"/>
              </a:rPr>
              <a:t>2. </a:t>
            </a:r>
            <a:r>
              <a:rPr lang="en-US" sz="1000" b="1" dirty="0">
                <a:latin typeface="Verdana"/>
                <a:cs typeface="Verdana"/>
              </a:rPr>
              <a:t>Try </a:t>
            </a:r>
            <a:r>
              <a:rPr lang="en-US" sz="1000" b="1" dirty="0" smtClean="0">
                <a:latin typeface="Verdana"/>
                <a:cs typeface="Verdana"/>
              </a:rPr>
              <a:t>both hands.</a:t>
            </a:r>
            <a:endParaRPr lang="en-US" sz="1000" b="1" dirty="0">
              <a:latin typeface="Verdana"/>
              <a:cs typeface="Verdana"/>
            </a:endParaRPr>
          </a:p>
          <a:p>
            <a:pPr marL="0" indent="0">
              <a:spcBef>
                <a:spcPts val="600"/>
              </a:spcBef>
              <a:buNone/>
            </a:pPr>
            <a:r>
              <a:rPr lang="en-US" sz="1000" dirty="0">
                <a:latin typeface="Verdana"/>
                <a:cs typeface="Verdana"/>
              </a:rPr>
              <a:t>Place your other hand on the copper sheet. Now what does the meter say?</a:t>
            </a:r>
          </a:p>
          <a:p>
            <a:pPr marL="0" indent="0">
              <a:spcBef>
                <a:spcPts val="600"/>
              </a:spcBef>
              <a:buNone/>
            </a:pPr>
            <a:r>
              <a:rPr lang="en-US" sz="1000" i="1" dirty="0">
                <a:latin typeface="Verdana"/>
                <a:cs typeface="Verdana"/>
              </a:rPr>
              <a:t>Tip: If nothing happens, get your hands damp and try again.</a:t>
            </a:r>
          </a:p>
        </p:txBody>
      </p:sp>
      <p:pic>
        <p:nvPicPr>
          <p:cNvPr id="14" name="Picture 13" descr="Spark2.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95800" y="812800"/>
            <a:ext cx="1828800" cy="1336986"/>
          </a:xfrm>
          <a:prstGeom prst="rect">
            <a:avLst/>
          </a:prstGeom>
        </p:spPr>
      </p:pic>
    </p:spTree>
    <p:extLst>
      <p:ext uri="{BB962C8B-B14F-4D97-AF65-F5344CB8AC3E}">
        <p14:creationId xmlns:p14="http://schemas.microsoft.com/office/powerpoint/2010/main" val="411648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Frankenstein Background Pages.pdf"/>
          <p:cNvPicPr>
            <a:picLocks noChangeAspect="1"/>
          </p:cNvPicPr>
          <p:nvPr/>
        </p:nvPicPr>
        <p:blipFill rotWithShape="1">
          <a:blip r:embed="rId2">
            <a:extLst>
              <a:ext uri="{28A0092B-C50C-407E-A947-70E740481C1C}">
                <a14:useLocalDpi xmlns:a14="http://schemas.microsoft.com/office/drawing/2010/main"/>
              </a:ext>
            </a:extLst>
          </a:blip>
          <a:srcRect b="4735"/>
          <a:stretch/>
        </p:blipFill>
        <p:spPr>
          <a:xfrm flipH="1">
            <a:off x="-2590" y="1"/>
            <a:ext cx="6400800" cy="4571999"/>
          </a:xfrm>
          <a:prstGeom prst="rect">
            <a:avLst/>
          </a:prstGeom>
        </p:spPr>
      </p:pic>
      <p:sp>
        <p:nvSpPr>
          <p:cNvPr id="11" name="Rectangle 10"/>
          <p:cNvSpPr/>
          <p:nvPr/>
        </p:nvSpPr>
        <p:spPr>
          <a:xfrm>
            <a:off x="381783" y="459732"/>
            <a:ext cx="5669280" cy="3657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81783" y="469668"/>
            <a:ext cx="3288061" cy="3313358"/>
          </a:xfrm>
          <a:prstGeom prst="rect">
            <a:avLst/>
          </a:prstGeom>
          <a:noFill/>
        </p:spPr>
        <p:txBody>
          <a:bodyPr wrap="square" lIns="78373" tIns="39187" rIns="78373" bIns="39187" rtlCol="0">
            <a:spAutoFit/>
          </a:bodyPr>
          <a:lstStyle/>
          <a:p>
            <a:pPr>
              <a:lnSpc>
                <a:spcPct val="110000"/>
              </a:lnSpc>
              <a:spcBef>
                <a:spcPts val="700"/>
              </a:spcBef>
            </a:pPr>
            <a:r>
              <a:rPr lang="en-US" sz="1000" b="1" dirty="0" smtClean="0">
                <a:latin typeface="Verdana"/>
                <a:cs typeface="Verdana"/>
              </a:rPr>
              <a:t>Your body conducts electricity! </a:t>
            </a:r>
            <a:endParaRPr lang="en-US" sz="1000" b="1" dirty="0">
              <a:latin typeface="Verdana"/>
              <a:cs typeface="Verdana"/>
            </a:endParaRPr>
          </a:p>
          <a:p>
            <a:pPr>
              <a:lnSpc>
                <a:spcPct val="110000"/>
              </a:lnSpc>
              <a:spcBef>
                <a:spcPts val="700"/>
              </a:spcBef>
            </a:pPr>
            <a:r>
              <a:rPr lang="en-US" sz="1000" dirty="0">
                <a:latin typeface="Verdana"/>
                <a:cs typeface="Verdana"/>
              </a:rPr>
              <a:t>The meter reading changes because your body can complete an electrical circuit! The thin  lm of sweat on your hands creates a pathway for the </a:t>
            </a:r>
            <a:r>
              <a:rPr lang="en-US" sz="1000" dirty="0" smtClean="0">
                <a:latin typeface="Verdana"/>
                <a:cs typeface="Verdana"/>
              </a:rPr>
              <a:t>charge to flow</a:t>
            </a:r>
            <a:r>
              <a:rPr lang="en-US" sz="1000" dirty="0">
                <a:latin typeface="Verdana"/>
                <a:cs typeface="Verdana"/>
              </a:rPr>
              <a:t>. The wire connecting the two metal plates allows the voltage to produce a current.</a:t>
            </a:r>
          </a:p>
          <a:p>
            <a:pPr>
              <a:lnSpc>
                <a:spcPct val="110000"/>
              </a:lnSpc>
              <a:spcBef>
                <a:spcPts val="700"/>
              </a:spcBef>
            </a:pPr>
            <a:r>
              <a:rPr lang="en-US" sz="1000" dirty="0">
                <a:latin typeface="Verdana"/>
                <a:cs typeface="Verdana"/>
              </a:rPr>
              <a:t>This is similar to the way most batteries work. Batteries are made of two </a:t>
            </a:r>
            <a:r>
              <a:rPr lang="en-US" sz="1000" dirty="0" smtClean="0">
                <a:latin typeface="Verdana"/>
                <a:cs typeface="Verdana"/>
              </a:rPr>
              <a:t>different </a:t>
            </a:r>
            <a:r>
              <a:rPr lang="en-US" sz="1000" dirty="0">
                <a:latin typeface="Verdana"/>
                <a:cs typeface="Verdana"/>
              </a:rPr>
              <a:t>materials, one at the negative end and one at the positive end. They’re </a:t>
            </a:r>
            <a:r>
              <a:rPr lang="en-US" sz="1000" dirty="0" smtClean="0">
                <a:latin typeface="Verdana"/>
                <a:cs typeface="Verdana"/>
              </a:rPr>
              <a:t>filled </a:t>
            </a:r>
            <a:r>
              <a:rPr lang="en-US" sz="1000" dirty="0">
                <a:latin typeface="Verdana"/>
                <a:cs typeface="Verdana"/>
              </a:rPr>
              <a:t>with an electrolyte solution.</a:t>
            </a:r>
          </a:p>
          <a:p>
            <a:pPr>
              <a:lnSpc>
                <a:spcPct val="110000"/>
              </a:lnSpc>
              <a:spcBef>
                <a:spcPts val="700"/>
              </a:spcBef>
            </a:pPr>
            <a:r>
              <a:rPr lang="en-US" sz="1000" dirty="0">
                <a:latin typeface="Verdana"/>
                <a:cs typeface="Verdana"/>
              </a:rPr>
              <a:t>It’s not just your hands that conduct electricity. Your entire body does! Salt water is a great conductor of electricity. (You’ve probably heard that your </a:t>
            </a:r>
            <a:r>
              <a:rPr lang="en-US" sz="1000" dirty="0" smtClean="0">
                <a:latin typeface="Verdana"/>
                <a:cs typeface="Verdana"/>
              </a:rPr>
              <a:t>body is </a:t>
            </a:r>
            <a:r>
              <a:rPr lang="en-US" sz="1000" dirty="0">
                <a:latin typeface="Verdana"/>
                <a:cs typeface="Verdana"/>
              </a:rPr>
              <a:t>mostly water.) Your nerve cells use electrical signals to </a:t>
            </a:r>
            <a:r>
              <a:rPr lang="en-US" sz="1000" dirty="0" smtClean="0">
                <a:latin typeface="Verdana"/>
                <a:cs typeface="Verdana"/>
              </a:rPr>
              <a:t>communicate throughout </a:t>
            </a:r>
            <a:r>
              <a:rPr lang="en-US" sz="1000" dirty="0">
                <a:latin typeface="Verdana"/>
                <a:cs typeface="Verdana"/>
              </a:rPr>
              <a:t>your body.</a:t>
            </a:r>
          </a:p>
        </p:txBody>
      </p:sp>
      <p:sp>
        <p:nvSpPr>
          <p:cNvPr id="8" name="TextBox 7"/>
          <p:cNvSpPr txBox="1"/>
          <p:nvPr/>
        </p:nvSpPr>
        <p:spPr>
          <a:xfrm>
            <a:off x="3669844" y="3681931"/>
            <a:ext cx="2381219" cy="571582"/>
          </a:xfrm>
          <a:prstGeom prst="rect">
            <a:avLst/>
          </a:prstGeom>
          <a:noFill/>
        </p:spPr>
        <p:txBody>
          <a:bodyPr wrap="square" lIns="78373" tIns="39187" rIns="78373" bIns="39187" rtlCol="0">
            <a:spAutoFit/>
          </a:bodyPr>
          <a:lstStyle/>
          <a:p>
            <a:r>
              <a:rPr lang="en-US" sz="800" dirty="0" smtClean="0">
                <a:latin typeface="Verdana"/>
                <a:cs typeface="Verdana"/>
              </a:rPr>
              <a:t>In a modern battery, electrons flow from the negative terminal to the positive terminal.</a:t>
            </a:r>
            <a:endParaRPr lang="en-US" sz="800" dirty="0">
              <a:latin typeface="Verdana"/>
              <a:cs typeface="Verdana"/>
            </a:endParaRPr>
          </a:p>
          <a:p>
            <a:endParaRPr lang="en-US" sz="800" dirty="0">
              <a:latin typeface="Verdana"/>
              <a:cs typeface="Verdana"/>
            </a:endParaRPr>
          </a:p>
        </p:txBody>
      </p:sp>
      <p:sp>
        <p:nvSpPr>
          <p:cNvPr id="14" name="TextBox 13"/>
          <p:cNvSpPr txBox="1"/>
          <p:nvPr/>
        </p:nvSpPr>
        <p:spPr>
          <a:xfrm>
            <a:off x="3669844" y="1892714"/>
            <a:ext cx="2381219" cy="448471"/>
          </a:xfrm>
          <a:prstGeom prst="rect">
            <a:avLst/>
          </a:prstGeom>
          <a:noFill/>
        </p:spPr>
        <p:txBody>
          <a:bodyPr wrap="square" lIns="78373" tIns="39187" rIns="78373" bIns="39187" rtlCol="0">
            <a:spAutoFit/>
          </a:bodyPr>
          <a:lstStyle/>
          <a:p>
            <a:r>
              <a:rPr lang="en-US" sz="800" dirty="0" smtClean="0">
                <a:latin typeface="Verdana"/>
                <a:cs typeface="Verdana"/>
              </a:rPr>
              <a:t>In a hand battery, electricity flows from the steel plate to the copper plate.</a:t>
            </a:r>
            <a:endParaRPr lang="en-US" sz="800" dirty="0">
              <a:latin typeface="Verdana"/>
              <a:cs typeface="Verdana"/>
            </a:endParaRPr>
          </a:p>
          <a:p>
            <a:endParaRPr lang="en-US" sz="800" dirty="0">
              <a:latin typeface="Verdana"/>
              <a:cs typeface="Verdana"/>
            </a:endParaRPr>
          </a:p>
        </p:txBody>
      </p:sp>
      <p:pic>
        <p:nvPicPr>
          <p:cNvPr id="15" name="Picture 14" descr="ModernBatteryillus.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73473" y="2319291"/>
            <a:ext cx="1371600" cy="1380109"/>
          </a:xfrm>
          <a:prstGeom prst="rect">
            <a:avLst/>
          </a:prstGeom>
        </p:spPr>
      </p:pic>
      <p:pic>
        <p:nvPicPr>
          <p:cNvPr id="18" name="Picture 17" descr="handbatteryillus.jpg"/>
          <p:cNvPicPr>
            <a:picLocks noChangeAspect="1"/>
          </p:cNvPicPr>
          <p:nvPr/>
        </p:nvPicPr>
        <p:blipFill rotWithShape="1">
          <a:blip r:embed="rId4" cstate="print">
            <a:extLst>
              <a:ext uri="{28A0092B-C50C-407E-A947-70E740481C1C}">
                <a14:useLocalDpi xmlns:a14="http://schemas.microsoft.com/office/drawing/2010/main"/>
              </a:ext>
            </a:extLst>
          </a:blip>
          <a:srcRect t="16798"/>
          <a:stretch/>
        </p:blipFill>
        <p:spPr>
          <a:xfrm>
            <a:off x="4220633" y="457187"/>
            <a:ext cx="1371600" cy="1405947"/>
          </a:xfrm>
          <a:prstGeom prst="rect">
            <a:avLst/>
          </a:prstGeom>
        </p:spPr>
      </p:pic>
    </p:spTree>
    <p:extLst>
      <p:ext uri="{BB962C8B-B14F-4D97-AF65-F5344CB8AC3E}">
        <p14:creationId xmlns:p14="http://schemas.microsoft.com/office/powerpoint/2010/main" val="2689813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Frankenstein Background Pages.pdf"/>
          <p:cNvPicPr>
            <a:picLocks noChangeAspect="1"/>
          </p:cNvPicPr>
          <p:nvPr/>
        </p:nvPicPr>
        <p:blipFill rotWithShape="1">
          <a:blip r:embed="rId2">
            <a:extLst>
              <a:ext uri="{28A0092B-C50C-407E-A947-70E740481C1C}">
                <a14:useLocalDpi xmlns:a14="http://schemas.microsoft.com/office/drawing/2010/main"/>
              </a:ext>
            </a:extLst>
          </a:blip>
          <a:srcRect b="4735"/>
          <a:stretch/>
        </p:blipFill>
        <p:spPr>
          <a:xfrm flipH="1">
            <a:off x="-2590" y="1"/>
            <a:ext cx="6400800" cy="4571999"/>
          </a:xfrm>
          <a:prstGeom prst="rect">
            <a:avLst/>
          </a:prstGeom>
        </p:spPr>
      </p:pic>
      <p:sp>
        <p:nvSpPr>
          <p:cNvPr id="11" name="Rectangle 10"/>
          <p:cNvSpPr/>
          <p:nvPr/>
        </p:nvSpPr>
        <p:spPr>
          <a:xfrm>
            <a:off x="381783" y="459732"/>
            <a:ext cx="5669280" cy="3657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81783" y="469668"/>
            <a:ext cx="3288061" cy="2974804"/>
          </a:xfrm>
          <a:prstGeom prst="rect">
            <a:avLst/>
          </a:prstGeom>
          <a:noFill/>
        </p:spPr>
        <p:txBody>
          <a:bodyPr wrap="square" lIns="78373" tIns="39187" rIns="78373" bIns="39187" rtlCol="0">
            <a:spAutoFit/>
          </a:bodyPr>
          <a:lstStyle/>
          <a:p>
            <a:pPr>
              <a:lnSpc>
                <a:spcPct val="110000"/>
              </a:lnSpc>
              <a:spcBef>
                <a:spcPts val="700"/>
              </a:spcBef>
            </a:pPr>
            <a:r>
              <a:rPr lang="en-US" sz="1000" b="1" dirty="0" smtClean="0">
                <a:latin typeface="Verdana"/>
                <a:cs typeface="Verdana"/>
              </a:rPr>
              <a:t>Electrical current stimulates nerves and muscles! </a:t>
            </a:r>
            <a:endParaRPr lang="en-US" sz="1000" b="1" dirty="0">
              <a:latin typeface="Verdana"/>
              <a:cs typeface="Verdana"/>
            </a:endParaRPr>
          </a:p>
          <a:p>
            <a:pPr>
              <a:lnSpc>
                <a:spcPct val="110000"/>
              </a:lnSpc>
              <a:spcBef>
                <a:spcPts val="700"/>
              </a:spcBef>
            </a:pPr>
            <a:r>
              <a:rPr lang="en-US" sz="1000" dirty="0">
                <a:latin typeface="Verdana"/>
                <a:cs typeface="Verdana"/>
              </a:rPr>
              <a:t>Some medical technologies use </a:t>
            </a:r>
            <a:r>
              <a:rPr lang="en-US" sz="1000" dirty="0" smtClean="0">
                <a:latin typeface="Verdana"/>
                <a:cs typeface="Verdana"/>
              </a:rPr>
              <a:t>electricity. For </a:t>
            </a:r>
            <a:r>
              <a:rPr lang="en-US" sz="1000" dirty="0">
                <a:latin typeface="Verdana"/>
                <a:cs typeface="Verdana"/>
              </a:rPr>
              <a:t>example, the low-voltage electrical current produced by a TENS unit may relieve pain or help people recover from injuries. TENS stands for </a:t>
            </a:r>
            <a:r>
              <a:rPr lang="en-US" sz="1000" i="1" dirty="0">
                <a:latin typeface="Verdana"/>
                <a:cs typeface="Verdana"/>
              </a:rPr>
              <a:t>transcutaneous electrical nerve stimulation.</a:t>
            </a:r>
          </a:p>
          <a:p>
            <a:pPr>
              <a:lnSpc>
                <a:spcPct val="110000"/>
              </a:lnSpc>
              <a:spcBef>
                <a:spcPts val="700"/>
              </a:spcBef>
            </a:pPr>
            <a:r>
              <a:rPr lang="en-US" sz="1000" dirty="0">
                <a:latin typeface="Verdana"/>
                <a:cs typeface="Verdana"/>
              </a:rPr>
              <a:t>The batteries in the TENS machine create an electrical current that travels through the electrodes and into the body. The electricity stimulates the nerves in the body, which can cause muscles to contract in strange ways.</a:t>
            </a:r>
          </a:p>
          <a:p>
            <a:pPr>
              <a:lnSpc>
                <a:spcPct val="110000"/>
              </a:lnSpc>
              <a:spcBef>
                <a:spcPts val="700"/>
              </a:spcBef>
            </a:pPr>
            <a:r>
              <a:rPr lang="en-US" sz="1000" i="1" dirty="0">
                <a:latin typeface="Verdana"/>
                <a:cs typeface="Verdana"/>
              </a:rPr>
              <a:t>Would you try a TENS unit to help heal an injury? Would you be nervous or excited to see if it worked?</a:t>
            </a:r>
          </a:p>
        </p:txBody>
      </p:sp>
      <p:sp>
        <p:nvSpPr>
          <p:cNvPr id="8" name="TextBox 7"/>
          <p:cNvSpPr txBox="1"/>
          <p:nvPr/>
        </p:nvSpPr>
        <p:spPr>
          <a:xfrm>
            <a:off x="3669844" y="3681931"/>
            <a:ext cx="2381219" cy="571582"/>
          </a:xfrm>
          <a:prstGeom prst="rect">
            <a:avLst/>
          </a:prstGeom>
          <a:noFill/>
        </p:spPr>
        <p:txBody>
          <a:bodyPr wrap="square" lIns="78373" tIns="39187" rIns="78373" bIns="39187" rtlCol="0">
            <a:spAutoFit/>
          </a:bodyPr>
          <a:lstStyle/>
          <a:p>
            <a:r>
              <a:rPr lang="en-US" sz="800" dirty="0" smtClean="0">
                <a:latin typeface="Verdana"/>
                <a:cs typeface="Verdana"/>
              </a:rPr>
              <a:t>In a modern battery, electrons flow from the negative terminal to the positive terminal.</a:t>
            </a:r>
            <a:endParaRPr lang="en-US" sz="800" dirty="0">
              <a:latin typeface="Verdana"/>
              <a:cs typeface="Verdana"/>
            </a:endParaRPr>
          </a:p>
          <a:p>
            <a:endParaRPr lang="en-US" sz="800" dirty="0">
              <a:latin typeface="Verdana"/>
              <a:cs typeface="Verdana"/>
            </a:endParaRPr>
          </a:p>
        </p:txBody>
      </p:sp>
      <p:sp>
        <p:nvSpPr>
          <p:cNvPr id="14" name="TextBox 13"/>
          <p:cNvSpPr txBox="1"/>
          <p:nvPr/>
        </p:nvSpPr>
        <p:spPr>
          <a:xfrm>
            <a:off x="3669844" y="1892714"/>
            <a:ext cx="2381219" cy="448471"/>
          </a:xfrm>
          <a:prstGeom prst="rect">
            <a:avLst/>
          </a:prstGeom>
          <a:noFill/>
        </p:spPr>
        <p:txBody>
          <a:bodyPr wrap="square" lIns="78373" tIns="39187" rIns="78373" bIns="39187" rtlCol="0">
            <a:spAutoFit/>
          </a:bodyPr>
          <a:lstStyle/>
          <a:p>
            <a:r>
              <a:rPr lang="en-US" sz="800" dirty="0" smtClean="0">
                <a:latin typeface="Verdana"/>
                <a:cs typeface="Verdana"/>
              </a:rPr>
              <a:t>In a hand battery, electricity flows from the steel plate to the copper plate.</a:t>
            </a:r>
            <a:endParaRPr lang="en-US" sz="800" dirty="0">
              <a:latin typeface="Verdana"/>
              <a:cs typeface="Verdana"/>
            </a:endParaRPr>
          </a:p>
          <a:p>
            <a:endParaRPr lang="en-US" sz="800" dirty="0">
              <a:latin typeface="Verdana"/>
              <a:cs typeface="Verdana"/>
            </a:endParaRPr>
          </a:p>
        </p:txBody>
      </p:sp>
      <p:pic>
        <p:nvPicPr>
          <p:cNvPr id="15" name="Picture 14" descr="ModernBatteryillus.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73473" y="2319291"/>
            <a:ext cx="1371600" cy="1380109"/>
          </a:xfrm>
          <a:prstGeom prst="rect">
            <a:avLst/>
          </a:prstGeom>
        </p:spPr>
      </p:pic>
      <p:pic>
        <p:nvPicPr>
          <p:cNvPr id="18" name="Picture 17" descr="handbatteryillus.jpg"/>
          <p:cNvPicPr>
            <a:picLocks noChangeAspect="1"/>
          </p:cNvPicPr>
          <p:nvPr/>
        </p:nvPicPr>
        <p:blipFill rotWithShape="1">
          <a:blip r:embed="rId4" cstate="print">
            <a:extLst>
              <a:ext uri="{28A0092B-C50C-407E-A947-70E740481C1C}">
                <a14:useLocalDpi xmlns:a14="http://schemas.microsoft.com/office/drawing/2010/main"/>
              </a:ext>
            </a:extLst>
          </a:blip>
          <a:srcRect t="16798"/>
          <a:stretch/>
        </p:blipFill>
        <p:spPr>
          <a:xfrm>
            <a:off x="4220633" y="465654"/>
            <a:ext cx="1371600" cy="1405947"/>
          </a:xfrm>
          <a:prstGeom prst="rect">
            <a:avLst/>
          </a:prstGeom>
        </p:spPr>
      </p:pic>
    </p:spTree>
    <p:extLst>
      <p:ext uri="{BB962C8B-B14F-4D97-AF65-F5344CB8AC3E}">
        <p14:creationId xmlns:p14="http://schemas.microsoft.com/office/powerpoint/2010/main" val="804943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Frankenstein Background Pages.pdf"/>
          <p:cNvPicPr>
            <a:picLocks noChangeAspect="1"/>
          </p:cNvPicPr>
          <p:nvPr/>
        </p:nvPicPr>
        <p:blipFill rotWithShape="1">
          <a:blip r:embed="rId2">
            <a:extLst>
              <a:ext uri="{28A0092B-C50C-407E-A947-70E740481C1C}">
                <a14:useLocalDpi xmlns:a14="http://schemas.microsoft.com/office/drawing/2010/main"/>
              </a:ext>
            </a:extLst>
          </a:blip>
          <a:srcRect b="4735"/>
          <a:stretch/>
        </p:blipFill>
        <p:spPr>
          <a:xfrm flipH="1">
            <a:off x="-2590" y="1"/>
            <a:ext cx="6400800" cy="4571999"/>
          </a:xfrm>
          <a:prstGeom prst="rect">
            <a:avLst/>
          </a:prstGeom>
        </p:spPr>
      </p:pic>
      <p:sp>
        <p:nvSpPr>
          <p:cNvPr id="11" name="Rectangle 10"/>
          <p:cNvSpPr/>
          <p:nvPr/>
        </p:nvSpPr>
        <p:spPr>
          <a:xfrm>
            <a:off x="381783" y="493600"/>
            <a:ext cx="5669280" cy="3657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81782" y="782947"/>
            <a:ext cx="3288061" cy="2636249"/>
          </a:xfrm>
          <a:prstGeom prst="rect">
            <a:avLst/>
          </a:prstGeom>
          <a:noFill/>
        </p:spPr>
        <p:txBody>
          <a:bodyPr wrap="square" lIns="78373" tIns="39187" rIns="78373" bIns="39187" rtlCol="0">
            <a:spAutoFit/>
          </a:bodyPr>
          <a:lstStyle/>
          <a:p>
            <a:pPr>
              <a:lnSpc>
                <a:spcPct val="110000"/>
              </a:lnSpc>
              <a:spcBef>
                <a:spcPts val="700"/>
              </a:spcBef>
            </a:pPr>
            <a:r>
              <a:rPr lang="en-US" sz="1000" b="1" dirty="0">
                <a:latin typeface="Verdana"/>
                <a:cs typeface="Verdana"/>
              </a:rPr>
              <a:t>We’re always learning more about the world and inventing new things. </a:t>
            </a:r>
          </a:p>
          <a:p>
            <a:pPr>
              <a:lnSpc>
                <a:spcPct val="110000"/>
              </a:lnSpc>
              <a:spcBef>
                <a:spcPts val="700"/>
              </a:spcBef>
            </a:pPr>
            <a:r>
              <a:rPr lang="en-US" sz="1000" dirty="0">
                <a:latin typeface="Verdana"/>
                <a:cs typeface="Verdana"/>
              </a:rPr>
              <a:t>In the </a:t>
            </a:r>
            <a:r>
              <a:rPr lang="en-US" sz="1000" dirty="0" smtClean="0">
                <a:latin typeface="Verdana"/>
                <a:cs typeface="Verdana"/>
              </a:rPr>
              <a:t>field </a:t>
            </a:r>
            <a:r>
              <a:rPr lang="en-US" sz="1000" dirty="0">
                <a:latin typeface="Verdana"/>
                <a:cs typeface="Verdana"/>
              </a:rPr>
              <a:t>of medicine, new technologies can improve people’s health or save their lives.</a:t>
            </a:r>
          </a:p>
          <a:p>
            <a:pPr>
              <a:lnSpc>
                <a:spcPct val="110000"/>
              </a:lnSpc>
              <a:spcBef>
                <a:spcPts val="700"/>
              </a:spcBef>
            </a:pPr>
            <a:r>
              <a:rPr lang="en-US" sz="1000" dirty="0">
                <a:latin typeface="Verdana"/>
                <a:cs typeface="Verdana"/>
              </a:rPr>
              <a:t>For example, </a:t>
            </a:r>
            <a:r>
              <a:rPr lang="en-US" sz="1000" dirty="0" smtClean="0">
                <a:latin typeface="Verdana"/>
                <a:cs typeface="Verdana"/>
              </a:rPr>
              <a:t>artificial </a:t>
            </a:r>
            <a:r>
              <a:rPr lang="en-US" sz="1000" dirty="0">
                <a:latin typeface="Verdana"/>
                <a:cs typeface="Verdana"/>
              </a:rPr>
              <a:t>cardiac pacemakers use electrical impulses to keep the heart </a:t>
            </a:r>
            <a:r>
              <a:rPr lang="en-US" sz="1000" dirty="0" smtClean="0">
                <a:latin typeface="Verdana"/>
                <a:cs typeface="Verdana"/>
              </a:rPr>
              <a:t>beating at </a:t>
            </a:r>
            <a:r>
              <a:rPr lang="en-US" sz="1000" dirty="0">
                <a:latin typeface="Verdana"/>
                <a:cs typeface="Verdana"/>
              </a:rPr>
              <a:t>regular intervals. Patients had to wear early pacemakers outside their bodies, but as battery technologies improved, doctors could insert pacemakers inside the body.</a:t>
            </a:r>
          </a:p>
          <a:p>
            <a:pPr>
              <a:lnSpc>
                <a:spcPct val="110000"/>
              </a:lnSpc>
              <a:spcBef>
                <a:spcPts val="700"/>
              </a:spcBef>
            </a:pPr>
            <a:r>
              <a:rPr lang="en-US" sz="1000" dirty="0">
                <a:latin typeface="Verdana"/>
                <a:cs typeface="Verdana"/>
              </a:rPr>
              <a:t>The engineer Earl </a:t>
            </a:r>
            <a:r>
              <a:rPr lang="en-US" sz="1000" dirty="0" err="1">
                <a:latin typeface="Verdana"/>
                <a:cs typeface="Verdana"/>
              </a:rPr>
              <a:t>Bakken</a:t>
            </a:r>
            <a:r>
              <a:rPr lang="en-US" sz="1000" dirty="0">
                <a:latin typeface="Verdana"/>
                <a:cs typeface="Verdana"/>
              </a:rPr>
              <a:t> created the </a:t>
            </a:r>
            <a:r>
              <a:rPr lang="en-US" sz="1000" dirty="0" smtClean="0">
                <a:latin typeface="Verdana"/>
                <a:cs typeface="Verdana"/>
              </a:rPr>
              <a:t>first </a:t>
            </a:r>
            <a:r>
              <a:rPr lang="en-US" sz="1000" dirty="0">
                <a:latin typeface="Verdana"/>
                <a:cs typeface="Verdana"/>
              </a:rPr>
              <a:t>wearable external pacemaker. He was inspired at a young age by the novel Frankenstein.</a:t>
            </a:r>
            <a:endParaRPr lang="en-US" sz="1000" i="1" dirty="0">
              <a:latin typeface="Verdana"/>
              <a:cs typeface="Verdana"/>
            </a:endParaRPr>
          </a:p>
        </p:txBody>
      </p:sp>
      <p:sp>
        <p:nvSpPr>
          <p:cNvPr id="7" name="Title 1"/>
          <p:cNvSpPr txBox="1">
            <a:spLocks/>
          </p:cNvSpPr>
          <p:nvPr/>
        </p:nvSpPr>
        <p:spPr>
          <a:xfrm>
            <a:off x="381783" y="459732"/>
            <a:ext cx="3458199" cy="323215"/>
          </a:xfrm>
          <a:prstGeom prst="rect">
            <a:avLst/>
          </a:prstGeom>
        </p:spPr>
        <p:txBody>
          <a:bodyPr>
            <a:normAutofit lnSpcReduction="10000"/>
          </a:bodyPr>
          <a:lstStyle>
            <a:lvl1pPr algn="ctr" defTabSz="313493" rtl="0" eaLnBrk="1" latinLnBrk="0" hangingPunct="1">
              <a:spcBef>
                <a:spcPct val="0"/>
              </a:spcBef>
              <a:buNone/>
              <a:defRPr sz="3000" kern="1200">
                <a:solidFill>
                  <a:schemeClr val="tx1"/>
                </a:solidFill>
                <a:latin typeface="+mj-lt"/>
                <a:ea typeface="+mj-ea"/>
                <a:cs typeface="+mj-cs"/>
              </a:defRPr>
            </a:lvl1pPr>
          </a:lstStyle>
          <a:p>
            <a:pPr algn="l"/>
            <a:r>
              <a:rPr lang="en-US" sz="1600" b="1" dirty="0" smtClean="0">
                <a:solidFill>
                  <a:srgbClr val="000000"/>
                </a:solidFill>
                <a:latin typeface="Georgia"/>
                <a:cs typeface="Georgia"/>
              </a:rPr>
              <a:t>PEOPLE ARE CREATIVE</a:t>
            </a:r>
            <a:endParaRPr lang="en-US" sz="1600" b="1" dirty="0">
              <a:solidFill>
                <a:srgbClr val="000000"/>
              </a:solidFill>
              <a:latin typeface="Georgia"/>
              <a:cs typeface="Georgia"/>
            </a:endParaRPr>
          </a:p>
        </p:txBody>
      </p:sp>
      <p:sp>
        <p:nvSpPr>
          <p:cNvPr id="9" name="TextBox 8"/>
          <p:cNvSpPr txBox="1"/>
          <p:nvPr/>
        </p:nvSpPr>
        <p:spPr>
          <a:xfrm>
            <a:off x="3845423" y="2476903"/>
            <a:ext cx="1937309" cy="571582"/>
          </a:xfrm>
          <a:prstGeom prst="rect">
            <a:avLst/>
          </a:prstGeom>
          <a:noFill/>
        </p:spPr>
        <p:txBody>
          <a:bodyPr wrap="square" lIns="78373" tIns="39187" rIns="78373" bIns="39187" rtlCol="0">
            <a:spAutoFit/>
          </a:bodyPr>
          <a:lstStyle/>
          <a:p>
            <a:r>
              <a:rPr lang="en-US" sz="800" dirty="0">
                <a:latin typeface="Verdana"/>
                <a:cs typeface="Verdana"/>
              </a:rPr>
              <a:t>An X-ray image shows a pacemaker inside the body. This medical device uses electricity to keep the heart beating regularly.</a:t>
            </a:r>
          </a:p>
        </p:txBody>
      </p:sp>
      <p:pic>
        <p:nvPicPr>
          <p:cNvPr id="17" name="Picture 16" descr="Macintosh HD:Users:raeostman:Desktop:220px-Herzschrittmacher_auf_Roentgenbild.jpg"/>
          <p:cNvPicPr>
            <a:picLocks noChangeAspect="1"/>
          </p:cNvPicPr>
          <p:nvPr/>
        </p:nvPicPr>
        <p:blipFill rotWithShape="1">
          <a:blip r:embed="rId3">
            <a:extLst>
              <a:ext uri="{28A0092B-C50C-407E-A947-70E740481C1C}">
                <a14:useLocalDpi xmlns:a14="http://schemas.microsoft.com/office/drawing/2010/main"/>
              </a:ext>
            </a:extLst>
          </a:blip>
          <a:srcRect l="555" b="22628"/>
          <a:stretch/>
        </p:blipFill>
        <p:spPr bwMode="auto">
          <a:xfrm>
            <a:off x="3879291" y="1310149"/>
            <a:ext cx="1828800" cy="116675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00505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Frankenstein Background Pages.pdf"/>
          <p:cNvPicPr>
            <a:picLocks noChangeAspect="1"/>
          </p:cNvPicPr>
          <p:nvPr/>
        </p:nvPicPr>
        <p:blipFill rotWithShape="1">
          <a:blip r:embed="rId2">
            <a:extLst>
              <a:ext uri="{28A0092B-C50C-407E-A947-70E740481C1C}">
                <a14:useLocalDpi xmlns:a14="http://schemas.microsoft.com/office/drawing/2010/main"/>
              </a:ext>
            </a:extLst>
          </a:blip>
          <a:srcRect b="4735"/>
          <a:stretch/>
        </p:blipFill>
        <p:spPr>
          <a:xfrm flipH="1">
            <a:off x="-2590" y="1"/>
            <a:ext cx="6400800" cy="4571999"/>
          </a:xfrm>
          <a:prstGeom prst="rect">
            <a:avLst/>
          </a:prstGeom>
        </p:spPr>
      </p:pic>
      <p:sp>
        <p:nvSpPr>
          <p:cNvPr id="6" name="Rectangle 5"/>
          <p:cNvSpPr/>
          <p:nvPr/>
        </p:nvSpPr>
        <p:spPr>
          <a:xfrm>
            <a:off x="381783" y="459732"/>
            <a:ext cx="5669280" cy="3657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783" y="459731"/>
            <a:ext cx="3851550" cy="324979"/>
          </a:xfrm>
        </p:spPr>
        <p:txBody>
          <a:bodyPr>
            <a:normAutofit/>
          </a:bodyPr>
          <a:lstStyle/>
          <a:p>
            <a:r>
              <a:rPr lang="en-US" sz="1600" dirty="0" smtClean="0">
                <a:solidFill>
                  <a:srgbClr val="000000"/>
                </a:solidFill>
                <a:latin typeface="Georgia"/>
                <a:cs typeface="Georgia"/>
              </a:rPr>
              <a:t>FRANKENSTEIN &amp; ELECTRICITY</a:t>
            </a:r>
            <a:endParaRPr lang="en-US" sz="1600" dirty="0">
              <a:solidFill>
                <a:srgbClr val="000000"/>
              </a:solidFill>
              <a:latin typeface="Georgia"/>
              <a:cs typeface="Georgia"/>
            </a:endParaRPr>
          </a:p>
        </p:txBody>
      </p:sp>
      <p:sp>
        <p:nvSpPr>
          <p:cNvPr id="7" name="TextBox 6"/>
          <p:cNvSpPr txBox="1"/>
          <p:nvPr/>
        </p:nvSpPr>
        <p:spPr>
          <a:xfrm>
            <a:off x="381782" y="808727"/>
            <a:ext cx="3526809" cy="3377478"/>
          </a:xfrm>
          <a:prstGeom prst="rect">
            <a:avLst/>
          </a:prstGeom>
          <a:noFill/>
        </p:spPr>
        <p:txBody>
          <a:bodyPr wrap="square" lIns="78373" tIns="39187" rIns="78373" bIns="39187" rtlCol="0">
            <a:spAutoFit/>
          </a:bodyPr>
          <a:lstStyle/>
          <a:p>
            <a:pPr>
              <a:lnSpc>
                <a:spcPct val="110000"/>
              </a:lnSpc>
              <a:spcBef>
                <a:spcPts val="700"/>
              </a:spcBef>
            </a:pPr>
            <a:r>
              <a:rPr lang="en-US" sz="1000" b="1" dirty="0">
                <a:latin typeface="Verdana"/>
                <a:cs typeface="Verdana"/>
              </a:rPr>
              <a:t>Mary Shelley’s novel </a:t>
            </a:r>
            <a:r>
              <a:rPr lang="en-US" sz="1000" b="1" i="1" dirty="0">
                <a:latin typeface="Verdana"/>
                <a:cs typeface="Verdana"/>
              </a:rPr>
              <a:t>Frankenstein</a:t>
            </a:r>
            <a:r>
              <a:rPr lang="en-US" sz="1000" b="1" dirty="0">
                <a:latin typeface="Verdana"/>
                <a:cs typeface="Verdana"/>
              </a:rPr>
              <a:t> was inspired by early scientists who studied electricity.</a:t>
            </a:r>
            <a:endParaRPr lang="en-US" sz="1000" dirty="0">
              <a:latin typeface="Verdana"/>
              <a:cs typeface="Verdana"/>
            </a:endParaRPr>
          </a:p>
          <a:p>
            <a:pPr>
              <a:lnSpc>
                <a:spcPct val="110000"/>
              </a:lnSpc>
              <a:spcBef>
                <a:spcPts val="700"/>
              </a:spcBef>
            </a:pPr>
            <a:r>
              <a:rPr lang="en-US" sz="1000" dirty="0">
                <a:solidFill>
                  <a:srgbClr val="000000"/>
                </a:solidFill>
                <a:latin typeface="Verdana"/>
                <a:ea typeface="Calibri"/>
                <a:cs typeface="Verdana"/>
              </a:rPr>
              <a:t>In 1803, a famous experiment took place in London, using the body of a hanged man. A scientist took a pair of conducting rods that were connected to a powerful battery and applied them to the dead man’s body. The electrical current made the corpse’s body move, and one eye opened! </a:t>
            </a:r>
          </a:p>
          <a:p>
            <a:pPr>
              <a:lnSpc>
                <a:spcPct val="110000"/>
              </a:lnSpc>
              <a:spcBef>
                <a:spcPts val="700"/>
              </a:spcBef>
            </a:pPr>
            <a:r>
              <a:rPr lang="en-US" sz="1000" dirty="0">
                <a:solidFill>
                  <a:srgbClr val="000000"/>
                </a:solidFill>
                <a:latin typeface="Verdana"/>
                <a:ea typeface="Calibri"/>
                <a:cs typeface="Verdana"/>
              </a:rPr>
              <a:t>In Shelley’s novel, Victor Frankenstein says, “By the glimmer of the half-extinguished light, I saw the dull yellow eye of the creature open; it breathed hard, and a convulsive motion agitated its limbs.</a:t>
            </a:r>
            <a:r>
              <a:rPr lang="en-US" sz="1000" dirty="0" smtClean="0">
                <a:solidFill>
                  <a:srgbClr val="000000"/>
                </a:solidFill>
                <a:latin typeface="Verdana"/>
                <a:ea typeface="Calibri"/>
                <a:cs typeface="Verdana"/>
              </a:rPr>
              <a:t>”</a:t>
            </a:r>
          </a:p>
          <a:p>
            <a:pPr>
              <a:lnSpc>
                <a:spcPct val="110000"/>
              </a:lnSpc>
              <a:spcBef>
                <a:spcPts val="700"/>
              </a:spcBef>
            </a:pPr>
            <a:r>
              <a:rPr lang="en-US" sz="1000" i="1" dirty="0" smtClean="0">
                <a:solidFill>
                  <a:srgbClr val="000000"/>
                </a:solidFill>
                <a:latin typeface="Verdana"/>
                <a:ea typeface="Calibri"/>
                <a:cs typeface="Verdana"/>
              </a:rPr>
              <a:t>How </a:t>
            </a:r>
            <a:r>
              <a:rPr lang="en-US" sz="1000" i="1" dirty="0">
                <a:solidFill>
                  <a:srgbClr val="000000"/>
                </a:solidFill>
                <a:latin typeface="Verdana"/>
                <a:ea typeface="Calibri"/>
                <a:cs typeface="Verdana"/>
              </a:rPr>
              <a:t>do you think Shelley may have felt about the electrical experiments going on during her lifetime? </a:t>
            </a:r>
          </a:p>
          <a:p>
            <a:pPr>
              <a:lnSpc>
                <a:spcPct val="110000"/>
              </a:lnSpc>
              <a:spcBef>
                <a:spcPts val="700"/>
              </a:spcBef>
            </a:pPr>
            <a:r>
              <a:rPr lang="en-US" sz="1000" i="1" dirty="0">
                <a:solidFill>
                  <a:srgbClr val="000000"/>
                </a:solidFill>
                <a:latin typeface="Verdana"/>
                <a:ea typeface="Calibri"/>
                <a:cs typeface="Verdana"/>
              </a:rPr>
              <a:t>How would you have felt about them?</a:t>
            </a:r>
            <a:endParaRPr lang="en-US" sz="1000" i="1" dirty="0">
              <a:latin typeface="Verdana"/>
              <a:cs typeface="Verdana"/>
            </a:endParaRPr>
          </a:p>
          <a:p>
            <a:pPr>
              <a:spcBef>
                <a:spcPts val="600"/>
              </a:spcBef>
            </a:pPr>
            <a:endParaRPr lang="en-US" sz="1000" b="1" dirty="0">
              <a:latin typeface="Verdana"/>
              <a:cs typeface="Verdana"/>
            </a:endParaRPr>
          </a:p>
        </p:txBody>
      </p:sp>
      <p:sp>
        <p:nvSpPr>
          <p:cNvPr id="8" name="TextBox 7"/>
          <p:cNvSpPr txBox="1"/>
          <p:nvPr/>
        </p:nvSpPr>
        <p:spPr>
          <a:xfrm>
            <a:off x="4010196" y="2584368"/>
            <a:ext cx="1828800" cy="940914"/>
          </a:xfrm>
          <a:prstGeom prst="rect">
            <a:avLst/>
          </a:prstGeom>
          <a:noFill/>
        </p:spPr>
        <p:txBody>
          <a:bodyPr wrap="square" lIns="78373" tIns="39187" rIns="78373" bIns="39187" rtlCol="0">
            <a:spAutoFit/>
          </a:bodyPr>
          <a:lstStyle/>
          <a:p>
            <a:r>
              <a:rPr lang="en-US" sz="800" dirty="0">
                <a:latin typeface="Verdana"/>
                <a:cs typeface="Verdana"/>
              </a:rPr>
              <a:t>Luigi Galvani discovered that a frog’s leg would twitch in response to an electrical spark. Mary Shelley thought “Galvanism” showed that it might be possible to bring a dead body back to life. </a:t>
            </a:r>
          </a:p>
        </p:txBody>
      </p:sp>
      <p:pic>
        <p:nvPicPr>
          <p:cNvPr id="12" name="Picture 11" descr="Macintosh HD:Users:raeostman:Desktop:Galvani-frogs-legs-electricity.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4010196" y="1087385"/>
            <a:ext cx="1828800" cy="1496695"/>
          </a:xfrm>
          <a:prstGeom prst="rect">
            <a:avLst/>
          </a:prstGeom>
          <a:noFill/>
          <a:ln>
            <a:solidFill>
              <a:schemeClr val="bg1">
                <a:lumMod val="85000"/>
              </a:schemeClr>
            </a:solidFill>
          </a:ln>
        </p:spPr>
      </p:pic>
    </p:spTree>
    <p:extLst>
      <p:ext uri="{BB962C8B-B14F-4D97-AF65-F5344CB8AC3E}">
        <p14:creationId xmlns:p14="http://schemas.microsoft.com/office/powerpoint/2010/main" val="37922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3507</TotalTime>
  <Words>1262</Words>
  <Application>Microsoft Macintosh PowerPoint</Application>
  <PresentationFormat>Custom</PresentationFormat>
  <Paragraphs>56</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FRANKENSTEIN &amp; ELECTRICITY</vt:lpstr>
      <vt:lpstr>RESPONSIBLE INNOVATION</vt:lpstr>
      <vt:lpstr>PowerPoint Presentation</vt:lpstr>
      <vt:lpstr>PowerPoint Presentation</vt:lpstr>
    </vt:vector>
  </TitlesOfParts>
  <Company>Arizona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Rae Ostman</dc:creator>
  <cp:lastModifiedBy>Rae Ostman</cp:lastModifiedBy>
  <cp:revision>130</cp:revision>
  <dcterms:created xsi:type="dcterms:W3CDTF">2017-04-08T18:32:38Z</dcterms:created>
  <dcterms:modified xsi:type="dcterms:W3CDTF">2017-09-03T13:42:33Z</dcterms:modified>
</cp:coreProperties>
</file>